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9" r:id="rId2"/>
    <p:sldId id="273" r:id="rId3"/>
    <p:sldId id="381" r:id="rId4"/>
    <p:sldId id="368" r:id="rId5"/>
    <p:sldId id="371" r:id="rId6"/>
    <p:sldId id="372" r:id="rId7"/>
    <p:sldId id="380" r:id="rId8"/>
    <p:sldId id="315" r:id="rId9"/>
    <p:sldId id="382" r:id="rId10"/>
    <p:sldId id="363" r:id="rId11"/>
    <p:sldId id="373" r:id="rId12"/>
    <p:sldId id="280" r:id="rId13"/>
    <p:sldId id="283" r:id="rId14"/>
    <p:sldId id="374" r:id="rId15"/>
    <p:sldId id="259" r:id="rId16"/>
    <p:sldId id="383" r:id="rId17"/>
    <p:sldId id="328" r:id="rId18"/>
    <p:sldId id="286" r:id="rId19"/>
    <p:sldId id="261" r:id="rId20"/>
    <p:sldId id="375" r:id="rId21"/>
    <p:sldId id="300" r:id="rId22"/>
    <p:sldId id="290" r:id="rId23"/>
    <p:sldId id="291" r:id="rId24"/>
    <p:sldId id="369" r:id="rId25"/>
    <p:sldId id="262" r:id="rId26"/>
    <p:sldId id="385" r:id="rId27"/>
    <p:sldId id="266" r:id="rId28"/>
    <p:sldId id="267" r:id="rId29"/>
    <p:sldId id="370" r:id="rId30"/>
    <p:sldId id="365" r:id="rId31"/>
    <p:sldId id="377" r:id="rId32"/>
    <p:sldId id="364" r:id="rId33"/>
    <p:sldId id="294" r:id="rId34"/>
    <p:sldId id="293" r:id="rId35"/>
    <p:sldId id="298" r:id="rId3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99"/>
    <a:srgbClr val="9933FF"/>
    <a:srgbClr val="CC3300"/>
    <a:srgbClr val="33CCCC"/>
    <a:srgbClr val="009999"/>
    <a:srgbClr val="0099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72" y="-10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mn-ea"/>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2E549078-0748-1F40-9B36-B2F5B2FA48AD}" type="slidenum">
              <a:rPr lang="en-US"/>
              <a:pPr>
                <a:defRPr/>
              </a:pPr>
              <a:t>‹#›</a:t>
            </a:fld>
            <a:endParaRPr lang="en-US"/>
          </a:p>
        </p:txBody>
      </p:sp>
    </p:spTree>
    <p:extLst>
      <p:ext uri="{BB962C8B-B14F-4D97-AF65-F5344CB8AC3E}">
        <p14:creationId xmlns:p14="http://schemas.microsoft.com/office/powerpoint/2010/main" val="99677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image" Target="../media/image25.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C5B76ACB-FD0D-EC4B-B807-308B25327B48}" type="slidenum">
              <a:rPr lang="en-US" b="0" smtClean="0">
                <a:cs typeface="Arial" charset="0"/>
              </a:rPr>
              <a:pPr eaLnBrk="1" hangingPunct="1">
                <a:defRPr/>
              </a:pPr>
              <a:t>1</a:t>
            </a:fld>
            <a:endParaRPr lang="en-US" b="0"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Welcome to Science Prof Online PowerPoint Resources!</a:t>
            </a:r>
          </a:p>
          <a:p>
            <a:pPr eaLnBrk="1" hangingPunct="1">
              <a:defRPr/>
            </a:pPr>
            <a:r>
              <a:rPr lang="en-US">
                <a:cs typeface="+mn-cs"/>
              </a:rPr>
              <a:t>This PowerPoint Presentation comes from the Virtual Cell Biology Classroom of Science Prof Online, and, as such, is licensed under Creative Commons Attribution-ShareAlike 3.0.; meaning you can download, share and alter any of this presentation, but you can</a:t>
            </a:r>
            <a:r>
              <a:rPr lang="ja-JP" altLang="en-US">
                <a:cs typeface="+mn-cs"/>
              </a:rPr>
              <a:t>’</a:t>
            </a:r>
            <a:r>
              <a:rPr lang="en-US">
                <a:cs typeface="+mn-cs"/>
              </a:rPr>
              <a:t>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CDF172-0EC6-43DA-91B9-EEAD1BE76521}" type="slidenum">
              <a:rPr lang="en-US" altLang="en-US" smtClean="0"/>
              <a:pPr eaLnBrk="1" hangingPunct="1">
                <a:spcBef>
                  <a:spcPct val="0"/>
                </a:spcBef>
              </a:pPr>
              <a:t>14</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21FA0BC5-A3A6-AC48-B12A-909B2E9DF799}" type="slidenum">
              <a:rPr lang="en-US" b="0" smtClean="0"/>
              <a:pPr eaLnBrk="1" hangingPunct="1">
                <a:defRPr/>
              </a:pPr>
              <a:t>15</a:t>
            </a:fld>
            <a:endParaRPr lang="en-US" b="0" smtClean="0"/>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Complete</a:t>
            </a:r>
          </a:p>
          <a:p>
            <a:pPr eaLnBrk="1" hangingPunct="1">
              <a:defRPr/>
            </a:pPr>
            <a:endParaRPr lang="en-US">
              <a:cs typeface="+mn-cs"/>
            </a:endParaRPr>
          </a:p>
          <a:p>
            <a:pPr eaLnBrk="1" hangingPunct="1">
              <a:defRPr/>
            </a:pPr>
            <a:r>
              <a:rPr lang="en-US">
                <a:cs typeface="+mn-cs"/>
              </a:rPr>
              <a:t>Incomplete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87394D-371B-43CD-A240-F9580EE4D954}" type="slidenum">
              <a:rPr lang="en-US" altLang="en-US" smtClean="0"/>
              <a:pPr eaLnBrk="1" hangingPunct="1">
                <a:spcBef>
                  <a:spcPct val="0"/>
                </a:spcBef>
              </a:pPr>
              <a:t>16</a:t>
            </a:fld>
            <a:endParaRPr lang="en-US" altLang="en-US" smtClean="0"/>
          </a:p>
        </p:txBody>
      </p:sp>
      <p:sp>
        <p:nvSpPr>
          <p:cNvPr id="39939" name="Rectangle 2"/>
          <p:cNvSpPr>
            <a:spLocks noGrp="1" noRot="1" noChangeAspect="1" noChangeArrowheads="1" noTextEdit="1"/>
          </p:cNvSpPr>
          <p:nvPr>
            <p:ph type="sldImg"/>
          </p:nvPr>
        </p:nvSpPr>
        <p:spPr>
          <a:xfrm>
            <a:off x="1147763" y="685800"/>
            <a:ext cx="4570412" cy="3429000"/>
          </a:xfrm>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E82F82-765D-4F85-B4B4-175CD9C9D9F0}" type="slidenum">
              <a:rPr lang="en-US" altLang="en-US" smtClean="0"/>
              <a:pPr eaLnBrk="1" hangingPunct="1">
                <a:spcBef>
                  <a:spcPct val="0"/>
                </a:spcBef>
              </a:pPr>
              <a:t>17</a:t>
            </a:fld>
            <a:endParaRPr lang="en-US" altLang="en-US" smtClean="0"/>
          </a:p>
        </p:txBody>
      </p:sp>
      <p:sp>
        <p:nvSpPr>
          <p:cNvPr id="45059" name="Rectangle 2"/>
          <p:cNvSpPr>
            <a:spLocks noGrp="1" noRot="1" noChangeAspect="1" noChangeArrowheads="1" noTextEdit="1"/>
          </p:cNvSpPr>
          <p:nvPr>
            <p:ph type="sldImg"/>
          </p:nvPr>
        </p:nvSpPr>
        <p:spPr>
          <a:xfrm>
            <a:off x="1146175" y="685800"/>
            <a:ext cx="4570413" cy="3429000"/>
          </a:xfrm>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7F8133FF-9EAF-D942-B98B-0B5C83250A67}" type="slidenum">
              <a:rPr lang="en-US" b="0" smtClean="0"/>
              <a:pPr eaLnBrk="1" hangingPunct="1">
                <a:defRPr/>
              </a:pPr>
              <a:t>18</a:t>
            </a:fld>
            <a:endParaRPr lang="en-US" b="0" smtClean="0"/>
          </a:p>
        </p:txBody>
      </p:sp>
      <p:sp>
        <p:nvSpPr>
          <p:cNvPr id="58371" name="Rectangle 2"/>
          <p:cNvSpPr>
            <a:spLocks noGrp="1" noRot="1" noChangeAspect="1" noChangeArrowheads="1" noTextEdit="1"/>
          </p:cNvSpPr>
          <p:nvPr>
            <p:ph type="sldImg"/>
          </p:nvPr>
        </p:nvSpPr>
        <p:spPr>
          <a:xfrm>
            <a:off x="1146175" y="685800"/>
            <a:ext cx="4572000" cy="3429000"/>
          </a:xfrm>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solid</a:t>
            </a:r>
          </a:p>
          <a:p>
            <a:pPr eaLnBrk="1" hangingPunct="1">
              <a:defRPr/>
            </a:pPr>
            <a:endParaRPr lang="en-US">
              <a:cs typeface="+mn-cs"/>
            </a:endParaRPr>
          </a:p>
          <a:p>
            <a:pPr eaLnBrk="1" hangingPunct="1">
              <a:defRPr/>
            </a:pPr>
            <a:r>
              <a:rPr lang="en-US">
                <a:cs typeface="+mn-cs"/>
              </a:rPr>
              <a:t>liquid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97CFC70F-0251-5048-AC0C-632049F0D153}" type="slidenum">
              <a:rPr lang="en-US" b="0" smtClean="0"/>
              <a:pPr eaLnBrk="1" hangingPunct="1">
                <a:defRPr/>
              </a:pPr>
              <a:t>19</a:t>
            </a:fld>
            <a:endParaRPr lang="en-US" b="0" smtClean="0"/>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93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Essential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471F84-F105-4471-BBC1-E38A6BD8C814}" type="slidenum">
              <a:rPr lang="en-US" altLang="en-US" smtClean="0"/>
              <a:pPr eaLnBrk="1" hangingPunct="1">
                <a:spcBef>
                  <a:spcPct val="0"/>
                </a:spcBef>
              </a:pPr>
              <a:t>20</a:t>
            </a:fld>
            <a:endParaRPr lang="en-US" altLang="en-US" smtClean="0"/>
          </a:p>
        </p:txBody>
      </p:sp>
      <p:sp>
        <p:nvSpPr>
          <p:cNvPr id="47107" name="Rectangle 2"/>
          <p:cNvSpPr>
            <a:spLocks noGrp="1" noRot="1" noChangeAspect="1" noChangeArrowheads="1" noTextEdit="1"/>
          </p:cNvSpPr>
          <p:nvPr>
            <p:ph type="sldImg"/>
          </p:nvPr>
        </p:nvSpPr>
        <p:spPr>
          <a:xfrm>
            <a:off x="1146175" y="685800"/>
            <a:ext cx="4570413" cy="3429000"/>
          </a:xfrm>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F8E9F8D6-4242-1644-8296-AFD857A122E7}" type="slidenum">
              <a:rPr lang="en-US" b="0" smtClean="0"/>
              <a:pPr eaLnBrk="1" hangingPunct="1">
                <a:defRPr/>
              </a:pPr>
              <a:t>21</a:t>
            </a:fld>
            <a:endParaRPr lang="en-US" b="0" smtClean="0"/>
          </a:p>
        </p:txBody>
      </p:sp>
      <p:sp>
        <p:nvSpPr>
          <p:cNvPr id="61443" name="Rectangle 2"/>
          <p:cNvSpPr>
            <a:spLocks noGrp="1" noRot="1" noChangeAspect="1" noChangeArrowheads="1" noTextEdit="1"/>
          </p:cNvSpPr>
          <p:nvPr>
            <p:ph type="sldImg"/>
          </p:nvPr>
        </p:nvSpPr>
        <p:spPr>
          <a:xfrm>
            <a:off x="1146175" y="685800"/>
            <a:ext cx="4572000" cy="3429000"/>
          </a:xfrm>
          <a:ln/>
        </p:spPr>
      </p:sp>
      <p:sp>
        <p:nvSpPr>
          <p:cNvPr id="614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Lecithin (less-a-thin)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DB389C3F-3193-5D4E-8B03-6D43B02243B4}" type="slidenum">
              <a:rPr lang="en-US" b="0" smtClean="0"/>
              <a:pPr eaLnBrk="1" hangingPunct="1">
                <a:defRPr/>
              </a:pPr>
              <a:t>22</a:t>
            </a:fld>
            <a:endParaRPr lang="en-US" b="0" smtClean="0"/>
          </a:p>
        </p:txBody>
      </p:sp>
      <p:sp>
        <p:nvSpPr>
          <p:cNvPr id="63491" name="Rectangle 2"/>
          <p:cNvSpPr>
            <a:spLocks noGrp="1" noRot="1" noChangeAspect="1" noChangeArrowheads="1" noTextEdit="1"/>
          </p:cNvSpPr>
          <p:nvPr>
            <p:ph type="sldImg"/>
          </p:nvPr>
        </p:nvSpPr>
        <p:spPr>
          <a:xfrm>
            <a:off x="1144588" y="685800"/>
            <a:ext cx="4572000" cy="3429000"/>
          </a:xfrm>
          <a:ln/>
        </p:spPr>
      </p:sp>
      <p:sp>
        <p:nvSpPr>
          <p:cNvPr id="634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Comic Sans MS" charset="0"/>
                <a:cs typeface="+mn-cs"/>
              </a:rPr>
              <a:t>Calorie = the amount of energy needed to raise one kilogram of water one degree Celsius.</a:t>
            </a:r>
          </a:p>
          <a:p>
            <a:pPr eaLnBrk="1" hangingPunct="1">
              <a:defRPr/>
            </a:pPr>
            <a:endParaRPr lang="en-US">
              <a:latin typeface="Comic Sans MS" charset="0"/>
              <a:cs typeface="+mn-cs"/>
            </a:endParaRPr>
          </a:p>
          <a:p>
            <a:pPr eaLnBrk="1" hangingPunct="1">
              <a:defRPr/>
            </a:pPr>
            <a:r>
              <a:rPr lang="en-US">
                <a:latin typeface="Comic Sans MS" charset="0"/>
                <a:cs typeface="+mn-cs"/>
              </a:rPr>
              <a:t>4</a:t>
            </a:r>
          </a:p>
          <a:p>
            <a:pPr eaLnBrk="1" hangingPunct="1">
              <a:defRPr/>
            </a:pPr>
            <a:endParaRPr lang="en-US">
              <a:latin typeface="Comic Sans MS" charset="0"/>
              <a:cs typeface="+mn-cs"/>
            </a:endParaRPr>
          </a:p>
          <a:p>
            <a:pPr eaLnBrk="1" hangingPunct="1">
              <a:defRPr/>
            </a:pPr>
            <a:r>
              <a:rPr lang="en-US">
                <a:latin typeface="Comic Sans MS" charset="0"/>
                <a:cs typeface="+mn-cs"/>
              </a:rPr>
              <a:t>2</a:t>
            </a:r>
          </a:p>
          <a:p>
            <a:pPr eaLnBrk="1" hangingPunct="1">
              <a:defRPr/>
            </a:pPr>
            <a:endParaRPr lang="en-US">
              <a:cs typeface="+mn-cs"/>
            </a:endParaRPr>
          </a:p>
          <a:p>
            <a:pPr eaLnBrk="1" hangingPunct="1">
              <a:defRPr/>
            </a:pPr>
            <a:r>
              <a:rPr lang="en-US">
                <a:cs typeface="+mn-cs"/>
              </a:rPr>
              <a:t>4</a:t>
            </a:r>
          </a:p>
          <a:p>
            <a:pPr eaLnBrk="1" hangingPunct="1">
              <a:defRPr/>
            </a:pPr>
            <a:endParaRPr lang="en-US">
              <a:cs typeface="+mn-cs"/>
            </a:endParaRPr>
          </a:p>
          <a:p>
            <a:pPr eaLnBrk="1" hangingPunct="1">
              <a:defRPr/>
            </a:pPr>
            <a:r>
              <a:rPr lang="en-US">
                <a:cs typeface="+mn-cs"/>
              </a:rPr>
              <a:t>9</a:t>
            </a:r>
          </a:p>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4F6CAA29-FC7C-4A46-980F-C31853E65515}" type="slidenum">
              <a:rPr lang="en-US" b="0" smtClean="0"/>
              <a:pPr eaLnBrk="1" hangingPunct="1">
                <a:defRPr/>
              </a:pPr>
              <a:t>23</a:t>
            </a:fld>
            <a:endParaRPr 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8164AB6D-6A27-0344-BA00-13E66AE64398}" type="slidenum">
              <a:rPr lang="en-US" b="0" smtClean="0"/>
              <a:pPr eaLnBrk="1" hangingPunct="1">
                <a:defRPr/>
              </a:pPr>
              <a:t>2</a:t>
            </a:fld>
            <a:endParaRPr lang="en-US" b="0" smtClean="0"/>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Macro</a:t>
            </a:r>
          </a:p>
          <a:p>
            <a:pPr eaLnBrk="1" hangingPunct="1">
              <a:defRPr/>
            </a:pPr>
            <a:endParaRPr lang="en-US">
              <a:cs typeface="+mn-cs"/>
            </a:endParaRPr>
          </a:p>
          <a:p>
            <a:pPr eaLnBrk="1" hangingPunct="1">
              <a:defRPr/>
            </a:pPr>
            <a:r>
              <a:rPr lang="en-US">
                <a:cs typeface="+mn-cs"/>
              </a:rPr>
              <a:t>Micro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F4E67922-5EF5-CE44-8AEB-D576F600F9C1}" type="slidenum">
              <a:rPr lang="en-US" b="0" smtClean="0"/>
              <a:pPr eaLnBrk="1" hangingPunct="1">
                <a:defRPr/>
              </a:pPr>
              <a:t>25</a:t>
            </a:fld>
            <a:endParaRPr lang="en-US" b="0" smtClean="0"/>
          </a:p>
        </p:txBody>
      </p:sp>
      <p:sp>
        <p:nvSpPr>
          <p:cNvPr id="65539" name="Rectangle 2"/>
          <p:cNvSpPr>
            <a:spLocks noGrp="1" noRot="1" noChangeAspec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Organic molecules</a:t>
            </a:r>
          </a:p>
          <a:p>
            <a:pPr eaLnBrk="1" hangingPunct="1">
              <a:defRPr/>
            </a:pPr>
            <a:endParaRPr lang="en-US">
              <a:cs typeface="+mn-cs"/>
            </a:endParaRPr>
          </a:p>
          <a:p>
            <a:pPr eaLnBrk="1" hangingPunct="1">
              <a:defRPr/>
            </a:pPr>
            <a:r>
              <a:rPr lang="en-US">
                <a:cs typeface="+mn-cs"/>
              </a:rPr>
              <a:t>enzymes</a:t>
            </a:r>
          </a:p>
          <a:p>
            <a:pPr eaLnBrk="1" hangingPunct="1">
              <a:defRPr/>
            </a:pPr>
            <a:endParaRPr lang="en-US">
              <a:cs typeface="+mn-cs"/>
            </a:endParaRPr>
          </a:p>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35B2134D-AB51-7D40-85F0-FFBA108C22C7}" type="slidenum">
              <a:rPr lang="en-US" b="0"/>
              <a:pPr eaLnBrk="1" hangingPunct="1"/>
              <a:t>26</a:t>
            </a:fld>
            <a:endParaRPr lang="en-US" b="0"/>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9AC3F003-F513-FA4D-B1A3-1E3CB51C81B9}" type="slidenum">
              <a:rPr lang="en-US" b="0" smtClean="0"/>
              <a:pPr eaLnBrk="1" hangingPunct="1">
                <a:defRPr/>
              </a:pPr>
              <a:t>27</a:t>
            </a:fld>
            <a:endParaRPr lang="en-US" b="0" smtClean="0"/>
          </a:p>
        </p:txBody>
      </p:sp>
      <p:sp>
        <p:nvSpPr>
          <p:cNvPr id="68611" name="Rectangle 2"/>
          <p:cNvSpPr>
            <a:spLocks noGrp="1" noRot="1" noChangeAspect="1" noChangeArrowheads="1" noTextEdit="1"/>
          </p:cNvSpPr>
          <p:nvPr>
            <p:ph type="sldImg"/>
          </p:nvPr>
        </p:nvSpPr>
        <p:spPr>
          <a:xfrm>
            <a:off x="1144588" y="685800"/>
            <a:ext cx="4572000" cy="3429000"/>
          </a:xfrm>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EC1AA7B3-4353-3C48-B587-B0C2B9A96DB6}" type="slidenum">
              <a:rPr lang="en-US" b="0" smtClean="0"/>
              <a:pPr eaLnBrk="1" hangingPunct="1">
                <a:defRPr/>
              </a:pPr>
              <a:t>28</a:t>
            </a:fld>
            <a:endParaRPr lang="en-US" b="0" smtClean="0"/>
          </a:p>
        </p:txBody>
      </p:sp>
      <p:sp>
        <p:nvSpPr>
          <p:cNvPr id="69635" name="Rectangle 2"/>
          <p:cNvSpPr>
            <a:spLocks noGrp="1" noRot="1" noChangeAspect="1" noChangeArrowheads="1" noTextEdit="1"/>
          </p:cNvSpPr>
          <p:nvPr>
            <p:ph type="sldImg"/>
          </p:nvPr>
        </p:nvSpPr>
        <p:spPr>
          <a:xfrm>
            <a:off x="1144588" y="685800"/>
            <a:ext cx="4572000" cy="3429000"/>
          </a:xfrm>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CC3AA549-CE96-704E-9008-64C95E8288B4}" type="slidenum">
              <a:rPr lang="en-US" b="0" smtClean="0"/>
              <a:pPr eaLnBrk="1" hangingPunct="1">
                <a:defRPr/>
              </a:pPr>
              <a:t>33</a:t>
            </a:fld>
            <a:endParaRPr lang="en-US" b="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E5499734-482D-7D4A-816E-834479D8C309}" type="slidenum">
              <a:rPr lang="en-US" b="0" smtClean="0"/>
              <a:pPr eaLnBrk="1" hangingPunct="1">
                <a:defRPr/>
              </a:pPr>
              <a:t>34</a:t>
            </a:fld>
            <a:endParaRPr lang="en-US" b="0" smtClean="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69CAD0D3-7677-4649-886D-4EEC0BF58F79}" type="slidenum">
              <a:rPr lang="en-US" b="0" smtClean="0"/>
              <a:pPr eaLnBrk="1" hangingPunct="1">
                <a:defRPr/>
              </a:pPr>
              <a:t>35</a:t>
            </a:fld>
            <a:endParaRPr lang="en-US" b="0" smtClean="0"/>
          </a:p>
        </p:txBody>
      </p:sp>
      <p:sp>
        <p:nvSpPr>
          <p:cNvPr id="73731" name="Rectangle 2"/>
          <p:cNvSpPr>
            <a:spLocks noGrp="1" noRot="1" noChangeAspect="1" noChangeArrowheads="1" noTextEdit="1"/>
          </p:cNvSpPr>
          <p:nvPr>
            <p:ph type="sldImg"/>
          </p:nvPr>
        </p:nvSpPr>
        <p:spPr>
          <a:xfrm>
            <a:off x="1143000" y="685800"/>
            <a:ext cx="4573588" cy="3430588"/>
          </a:xfrm>
          <a:ln/>
        </p:spPr>
      </p:sp>
      <p:sp>
        <p:nvSpPr>
          <p:cNvPr id="737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4</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54F7E7-4ADA-4D06-A34B-DCCD1B3C0ACB}" type="slidenum">
              <a:rPr lang="en-US" altLang="en-US" smtClean="0"/>
              <a:pPr eaLnBrk="1" hangingPunct="1"/>
              <a:t>6</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1500" b="1">
                <a:solidFill>
                  <a:schemeClr val="tx1"/>
                </a:solidFill>
                <a:latin typeface="Arial" charset="0"/>
              </a:defRPr>
            </a:lvl1pPr>
            <a:lvl2pPr marL="702756" indent="-270291" eaLnBrk="0" hangingPunct="0">
              <a:defRPr sz="1500" b="1">
                <a:solidFill>
                  <a:schemeClr val="tx1"/>
                </a:solidFill>
                <a:latin typeface="Arial" charset="0"/>
              </a:defRPr>
            </a:lvl2pPr>
            <a:lvl3pPr marL="1081164" indent="-216233" eaLnBrk="0" hangingPunct="0">
              <a:defRPr sz="1500" b="1">
                <a:solidFill>
                  <a:schemeClr val="tx1"/>
                </a:solidFill>
                <a:latin typeface="Arial" charset="0"/>
              </a:defRPr>
            </a:lvl3pPr>
            <a:lvl4pPr marL="1513629" indent="-216233" eaLnBrk="0" hangingPunct="0">
              <a:defRPr sz="1500" b="1">
                <a:solidFill>
                  <a:schemeClr val="tx1"/>
                </a:solidFill>
                <a:latin typeface="Arial" charset="0"/>
              </a:defRPr>
            </a:lvl4pPr>
            <a:lvl5pPr marL="1946095" indent="-216233" eaLnBrk="0" hangingPunct="0">
              <a:defRPr sz="1500" b="1">
                <a:solidFill>
                  <a:schemeClr val="tx1"/>
                </a:solidFill>
                <a:latin typeface="Arial" charset="0"/>
              </a:defRPr>
            </a:lvl5pPr>
            <a:lvl6pPr marL="2378560" indent="-216233" eaLnBrk="0" fontAlgn="base" hangingPunct="0">
              <a:spcBef>
                <a:spcPct val="0"/>
              </a:spcBef>
              <a:spcAft>
                <a:spcPct val="0"/>
              </a:spcAft>
              <a:defRPr sz="1500" b="1">
                <a:solidFill>
                  <a:schemeClr val="tx1"/>
                </a:solidFill>
                <a:latin typeface="Arial" charset="0"/>
              </a:defRPr>
            </a:lvl6pPr>
            <a:lvl7pPr marL="2811026" indent="-216233" eaLnBrk="0" fontAlgn="base" hangingPunct="0">
              <a:spcBef>
                <a:spcPct val="0"/>
              </a:spcBef>
              <a:spcAft>
                <a:spcPct val="0"/>
              </a:spcAft>
              <a:defRPr sz="1500" b="1">
                <a:solidFill>
                  <a:schemeClr val="tx1"/>
                </a:solidFill>
                <a:latin typeface="Arial" charset="0"/>
              </a:defRPr>
            </a:lvl7pPr>
            <a:lvl8pPr marL="3243491" indent="-216233" eaLnBrk="0" fontAlgn="base" hangingPunct="0">
              <a:spcBef>
                <a:spcPct val="0"/>
              </a:spcBef>
              <a:spcAft>
                <a:spcPct val="0"/>
              </a:spcAft>
              <a:defRPr sz="1500" b="1">
                <a:solidFill>
                  <a:schemeClr val="tx1"/>
                </a:solidFill>
                <a:latin typeface="Arial" charset="0"/>
              </a:defRPr>
            </a:lvl8pPr>
            <a:lvl9pPr marL="3675957" indent="-216233" eaLnBrk="0" fontAlgn="base" hangingPunct="0">
              <a:spcBef>
                <a:spcPct val="0"/>
              </a:spcBef>
              <a:spcAft>
                <a:spcPct val="0"/>
              </a:spcAft>
              <a:defRPr sz="1500" b="1">
                <a:solidFill>
                  <a:schemeClr val="tx1"/>
                </a:solidFill>
                <a:latin typeface="Arial" charset="0"/>
              </a:defRPr>
            </a:lvl9pPr>
          </a:lstStyle>
          <a:p>
            <a:pPr eaLnBrk="1" hangingPunct="1"/>
            <a:fld id="{55E4795D-E15F-4C38-A5F1-9AF0B9C25D94}" type="slidenum">
              <a:rPr lang="en-US" altLang="en-US" sz="1200" b="0"/>
              <a:pPr eaLnBrk="1" hangingPunct="1"/>
              <a:t>7</a:t>
            </a:fld>
            <a:endParaRPr lang="en-US" altLang="en-US" sz="1200"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132C6-55C6-497A-934F-6320EBD828D9}" type="slidenum">
              <a:rPr lang="en-US" altLang="en-US" smtClean="0"/>
              <a:pPr eaLnBrk="1" hangingPunct="1">
                <a:spcBef>
                  <a:spcPct val="0"/>
                </a:spcBef>
              </a:pPr>
              <a:t>9</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7BB1CF-9F64-4946-BB31-1404FA0FE027}" type="slidenum">
              <a:rPr lang="en-US" altLang="en-US" smtClean="0"/>
              <a:pPr eaLnBrk="1" hangingPunct="1">
                <a:spcBef>
                  <a:spcPct val="0"/>
                </a:spcBef>
              </a:pPr>
              <a:t>10</a:t>
            </a:fld>
            <a:endParaRPr lang="en-US" altLang="en-US" smtClean="0"/>
          </a:p>
        </p:txBody>
      </p:sp>
      <p:sp>
        <p:nvSpPr>
          <p:cNvPr id="33795" name="Rectangle 2"/>
          <p:cNvSpPr>
            <a:spLocks noGrp="1" noRot="1" noChangeAspect="1" noChangeArrowheads="1" noTextEdit="1"/>
          </p:cNvSpPr>
          <p:nvPr>
            <p:ph type="sldImg"/>
          </p:nvPr>
        </p:nvSpPr>
        <p:spPr>
          <a:xfrm>
            <a:off x="1147763" y="685800"/>
            <a:ext cx="4570412" cy="3429000"/>
          </a:xfrm>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39BAE7BF-69E9-7243-B467-16C9346D3791}" type="slidenum">
              <a:rPr lang="en-US" b="0" smtClean="0"/>
              <a:pPr eaLnBrk="1" hangingPunct="1">
                <a:defRPr/>
              </a:pPr>
              <a:t>12</a:t>
            </a:fld>
            <a:endParaRPr lang="en-US" b="0" smtClean="0"/>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Complex</a:t>
            </a:r>
          </a:p>
          <a:p>
            <a:pPr eaLnBrk="1" hangingPunct="1">
              <a:defRPr/>
            </a:pPr>
            <a:endParaRPr lang="en-US">
              <a:cs typeface="+mn-cs"/>
            </a:endParaRPr>
          </a:p>
          <a:p>
            <a:pPr eaLnBrk="1" hangingPunct="1">
              <a:defRPr/>
            </a:pPr>
            <a:r>
              <a:rPr lang="en-US">
                <a:cs typeface="+mn-cs"/>
              </a:rPr>
              <a:t>insulin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E6835C05-CFB5-8B4B-BACA-8EAF54E98780}" type="slidenum">
              <a:rPr lang="en-US" b="0" smtClean="0"/>
              <a:pPr eaLnBrk="1" hangingPunct="1">
                <a:defRPr/>
              </a:pPr>
              <a:t>13</a:t>
            </a:fld>
            <a:endParaRPr lang="en-US" b="0" smtClean="0"/>
          </a:p>
        </p:txBody>
      </p:sp>
      <p:sp>
        <p:nvSpPr>
          <p:cNvPr id="54275" name="Rectangle 2"/>
          <p:cNvSpPr>
            <a:spLocks noGrp="1" noRot="1" noChangeAspect="1" noChangeArrowheads="1" noTextEdit="1"/>
          </p:cNvSpPr>
          <p:nvPr>
            <p:ph type="sldImg"/>
          </p:nvPr>
        </p:nvSpPr>
        <p:spPr>
          <a:xfrm>
            <a:off x="1146175" y="685800"/>
            <a:ext cx="4572000" cy="3429000"/>
          </a:xfrm>
          <a:ln/>
        </p:spPr>
      </p:sp>
      <p:pic>
        <p:nvPicPr>
          <p:cNvPr id="50179" name="Picture 3" descr="Image:Protein-structure.pn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4343400"/>
            <a:ext cx="4876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CD3F4F-159D-3547-9446-CBF53730DA32}" type="slidenum">
              <a:rPr lang="en-US"/>
              <a:pPr>
                <a:defRPr/>
              </a:pPr>
              <a:t>‹#›</a:t>
            </a:fld>
            <a:endParaRPr lang="en-US"/>
          </a:p>
        </p:txBody>
      </p:sp>
    </p:spTree>
    <p:extLst>
      <p:ext uri="{BB962C8B-B14F-4D97-AF65-F5344CB8AC3E}">
        <p14:creationId xmlns:p14="http://schemas.microsoft.com/office/powerpoint/2010/main" val="400998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6DD646-4632-A244-BCF0-F0DF679D08EC}" type="slidenum">
              <a:rPr lang="en-US"/>
              <a:pPr>
                <a:defRPr/>
              </a:pPr>
              <a:t>‹#›</a:t>
            </a:fld>
            <a:endParaRPr lang="en-US"/>
          </a:p>
        </p:txBody>
      </p:sp>
    </p:spTree>
    <p:extLst>
      <p:ext uri="{BB962C8B-B14F-4D97-AF65-F5344CB8AC3E}">
        <p14:creationId xmlns:p14="http://schemas.microsoft.com/office/powerpoint/2010/main" val="80037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3F8D5A-82C6-B54C-AFB2-18A47F28C944}" type="slidenum">
              <a:rPr lang="en-US"/>
              <a:pPr>
                <a:defRPr/>
              </a:pPr>
              <a:t>‹#›</a:t>
            </a:fld>
            <a:endParaRPr lang="en-US"/>
          </a:p>
        </p:txBody>
      </p:sp>
    </p:spTree>
    <p:extLst>
      <p:ext uri="{BB962C8B-B14F-4D97-AF65-F5344CB8AC3E}">
        <p14:creationId xmlns:p14="http://schemas.microsoft.com/office/powerpoint/2010/main" val="318445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1315B-6975-DD45-A89B-3DE3A61DF4E2}" type="slidenum">
              <a:rPr lang="en-US"/>
              <a:pPr>
                <a:defRPr/>
              </a:pPr>
              <a:t>‹#›</a:t>
            </a:fld>
            <a:endParaRPr lang="en-US"/>
          </a:p>
        </p:txBody>
      </p:sp>
    </p:spTree>
    <p:extLst>
      <p:ext uri="{BB962C8B-B14F-4D97-AF65-F5344CB8AC3E}">
        <p14:creationId xmlns:p14="http://schemas.microsoft.com/office/powerpoint/2010/main" val="2746147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69E94AE-3F90-E743-9D49-60C91D9C08A0}" type="slidenum">
              <a:rPr lang="en-US"/>
              <a:pPr>
                <a:defRPr/>
              </a:pPr>
              <a:t>‹#›</a:t>
            </a:fld>
            <a:endParaRPr lang="en-US"/>
          </a:p>
        </p:txBody>
      </p:sp>
    </p:spTree>
    <p:extLst>
      <p:ext uri="{BB962C8B-B14F-4D97-AF65-F5344CB8AC3E}">
        <p14:creationId xmlns:p14="http://schemas.microsoft.com/office/powerpoint/2010/main" val="28169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899EADC-2A16-4145-AC18-0A6A83484272}" type="slidenum">
              <a:rPr lang="en-US"/>
              <a:pPr>
                <a:defRPr/>
              </a:pPr>
              <a:t>‹#›</a:t>
            </a:fld>
            <a:endParaRPr lang="en-US"/>
          </a:p>
        </p:txBody>
      </p:sp>
    </p:spTree>
    <p:extLst>
      <p:ext uri="{BB962C8B-B14F-4D97-AF65-F5344CB8AC3E}">
        <p14:creationId xmlns:p14="http://schemas.microsoft.com/office/powerpoint/2010/main" val="2524494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CB6D66-D0FC-C947-AFD3-1778A7ABC576}" type="slidenum">
              <a:rPr lang="en-US"/>
              <a:pPr>
                <a:defRPr/>
              </a:pPr>
              <a:t>‹#›</a:t>
            </a:fld>
            <a:endParaRPr lang="en-US"/>
          </a:p>
        </p:txBody>
      </p:sp>
    </p:spTree>
    <p:extLst>
      <p:ext uri="{BB962C8B-B14F-4D97-AF65-F5344CB8AC3E}">
        <p14:creationId xmlns:p14="http://schemas.microsoft.com/office/powerpoint/2010/main" val="60749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99FE-D75F-447E-8306-826789984F2E}" type="slidenum">
              <a:rPr lang="en-US"/>
              <a:pPr>
                <a:defRPr/>
              </a:pPr>
              <a:t>‹#›</a:t>
            </a:fld>
            <a:endParaRPr lang="en-US"/>
          </a:p>
        </p:txBody>
      </p:sp>
    </p:spTree>
    <p:extLst>
      <p:ext uri="{BB962C8B-B14F-4D97-AF65-F5344CB8AC3E}">
        <p14:creationId xmlns:p14="http://schemas.microsoft.com/office/powerpoint/2010/main" val="318382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133564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133564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E3554-A881-8740-9A41-A8DD935FB7D9}" type="slidenum">
              <a:rPr lang="en-US"/>
              <a:pPr>
                <a:defRPr/>
              </a:pPr>
              <a:t>‹#›</a:t>
            </a:fld>
            <a:endParaRPr lang="en-US"/>
          </a:p>
        </p:txBody>
      </p:sp>
    </p:spTree>
    <p:extLst>
      <p:ext uri="{BB962C8B-B14F-4D97-AF65-F5344CB8AC3E}">
        <p14:creationId xmlns:p14="http://schemas.microsoft.com/office/powerpoint/2010/main" val="211994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2EE9B9-4075-0D41-B51D-0A69326C0FDC}" type="slidenum">
              <a:rPr lang="en-US"/>
              <a:pPr>
                <a:defRPr/>
              </a:pPr>
              <a:t>‹#›</a:t>
            </a:fld>
            <a:endParaRPr lang="en-US"/>
          </a:p>
        </p:txBody>
      </p:sp>
    </p:spTree>
    <p:extLst>
      <p:ext uri="{BB962C8B-B14F-4D97-AF65-F5344CB8AC3E}">
        <p14:creationId xmlns:p14="http://schemas.microsoft.com/office/powerpoint/2010/main" val="338666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91D2B-D0D5-1B4E-AFC9-07C4A1194358}" type="slidenum">
              <a:rPr lang="en-US"/>
              <a:pPr>
                <a:defRPr/>
              </a:pPr>
              <a:t>‹#›</a:t>
            </a:fld>
            <a:endParaRPr lang="en-US"/>
          </a:p>
        </p:txBody>
      </p:sp>
    </p:spTree>
    <p:extLst>
      <p:ext uri="{BB962C8B-B14F-4D97-AF65-F5344CB8AC3E}">
        <p14:creationId xmlns:p14="http://schemas.microsoft.com/office/powerpoint/2010/main" val="40447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8D132A-AE71-7148-BD35-A38084FBC355}" type="slidenum">
              <a:rPr lang="en-US"/>
              <a:pPr>
                <a:defRPr/>
              </a:pPr>
              <a:t>‹#›</a:t>
            </a:fld>
            <a:endParaRPr lang="en-US"/>
          </a:p>
        </p:txBody>
      </p:sp>
    </p:spTree>
    <p:extLst>
      <p:ext uri="{BB962C8B-B14F-4D97-AF65-F5344CB8AC3E}">
        <p14:creationId xmlns:p14="http://schemas.microsoft.com/office/powerpoint/2010/main" val="112968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C23E7A-F299-1D44-9C90-EE5654097128}" type="slidenum">
              <a:rPr lang="en-US"/>
              <a:pPr>
                <a:defRPr/>
              </a:pPr>
              <a:t>‹#›</a:t>
            </a:fld>
            <a:endParaRPr lang="en-US"/>
          </a:p>
        </p:txBody>
      </p:sp>
    </p:spTree>
    <p:extLst>
      <p:ext uri="{BB962C8B-B14F-4D97-AF65-F5344CB8AC3E}">
        <p14:creationId xmlns:p14="http://schemas.microsoft.com/office/powerpoint/2010/main" val="42389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0BB608-1D18-F648-A032-5611B6A33BCA}" type="slidenum">
              <a:rPr lang="en-US"/>
              <a:pPr>
                <a:defRPr/>
              </a:pPr>
              <a:t>‹#›</a:t>
            </a:fld>
            <a:endParaRPr lang="en-US"/>
          </a:p>
        </p:txBody>
      </p:sp>
    </p:spTree>
    <p:extLst>
      <p:ext uri="{BB962C8B-B14F-4D97-AF65-F5344CB8AC3E}">
        <p14:creationId xmlns:p14="http://schemas.microsoft.com/office/powerpoint/2010/main" val="339849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3B499A-58C4-C94F-B652-3C5C7590DBF6}" type="slidenum">
              <a:rPr lang="en-US"/>
              <a:pPr>
                <a:defRPr/>
              </a:pPr>
              <a:t>‹#›</a:t>
            </a:fld>
            <a:endParaRPr lang="en-US"/>
          </a:p>
        </p:txBody>
      </p:sp>
    </p:spTree>
    <p:extLst>
      <p:ext uri="{BB962C8B-B14F-4D97-AF65-F5344CB8AC3E}">
        <p14:creationId xmlns:p14="http://schemas.microsoft.com/office/powerpoint/2010/main" val="73604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E2F2D1-3738-6D42-ACFF-C9B0760B5627}" type="slidenum">
              <a:rPr lang="en-US"/>
              <a:pPr>
                <a:defRPr/>
              </a:pPr>
              <a:t>‹#›</a:t>
            </a:fld>
            <a:endParaRPr lang="en-US"/>
          </a:p>
        </p:txBody>
      </p:sp>
    </p:spTree>
    <p:extLst>
      <p:ext uri="{BB962C8B-B14F-4D97-AF65-F5344CB8AC3E}">
        <p14:creationId xmlns:p14="http://schemas.microsoft.com/office/powerpoint/2010/main" val="35962441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C4EB4EE1-482A-A842-BC60-2B275386DA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biology-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Glycogen_structure.svg" TargetMode="External"/><Relationship Id="rId4" Type="http://schemas.openxmlformats.org/officeDocument/2006/relationships/hyperlink" Target="http://commons.wikimedia.org/wiki/File:Glucose_structure.svg" TargetMode="External"/><Relationship Id="rId5" Type="http://schemas.openxmlformats.org/officeDocument/2006/relationships/hyperlink" Target="http://commons.wikimedia.org/wiki/File:Glucose_metabolism.svg" TargetMode="External"/><Relationship Id="rId6" Type="http://schemas.openxmlformats.org/officeDocument/2006/relationships/image" Target="../media/image9.png"/><Relationship Id="rId7" Type="http://schemas.openxmlformats.org/officeDocument/2006/relationships/image" Target="../media/image11.jpg"/><Relationship Id="rId8" Type="http://schemas.openxmlformats.org/officeDocument/2006/relationships/image" Target="../media/image12.png"/><Relationship Id="rId9" Type="http://schemas.openxmlformats.org/officeDocument/2006/relationships/image" Target="../media/image20.png"/><Relationship Id="rId10" Type="http://schemas.openxmlformats.org/officeDocument/2006/relationships/hyperlink" Target="http://www.scienceprofonline.com/virtual-biology-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en.wikipedia.org/wiki/File:Glycogen_spacefilling_model.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chemistry/organic-chemistry-what-is-a-carbohydrate.html" TargetMode="Externa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hyperlink" Target="http://en.wikipedia.org/wiki/File:GntVegCart.jpg" TargetMode="External"/><Relationship Id="rId8" Type="http://schemas.openxmlformats.org/officeDocument/2006/relationships/hyperlink" Target="http://en.wikipedia.org/wiki/File:Starchy-foods..jpg" TargetMode="External"/><Relationship Id="rId9" Type="http://schemas.openxmlformats.org/officeDocument/2006/relationships/hyperlink" Target="http://en.wikipedia.org/wiki/File:Culinary_fruits_front_view.jpg" TargetMode="External"/><Relationship Id="rId10" Type="http://schemas.openxmlformats.org/officeDocument/2006/relationships/hyperlink" Target="http://www.scienceprofonline.com/virtual-biology-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Main_protein_structure_levels_en.svg" TargetMode="External"/><Relationship Id="rId4" Type="http://schemas.openxmlformats.org/officeDocument/2006/relationships/image" Target="../media/image24.jpeg"/><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3" Type="http://schemas.openxmlformats.org/officeDocument/2006/relationships/hyperlink" Target="http://www.scienceprofonline.com/virtual-biology-main.html" TargetMode="External"/><Relationship Id="rId14"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www.scienceprofonline.com/chemistry/what-is-an-enzyme-catalyst-catalytic-proteins.html" TargetMode="External"/><Relationship Id="rId6" Type="http://schemas.openxmlformats.org/officeDocument/2006/relationships/image" Target="../media/image26.jpeg"/><Relationship Id="rId7" Type="http://schemas.openxmlformats.org/officeDocument/2006/relationships/hyperlink" Target="http://en.wikipedia.org/wiki/File:Cell_membrane_detailed_diagram_4.svg" TargetMode="External"/><Relationship Id="rId8" Type="http://schemas.openxmlformats.org/officeDocument/2006/relationships/hyperlink" Target="http://en.wikipedia.org/wiki/File:Ion_channel.png" TargetMode="External"/><Relationship Id="rId9" Type="http://schemas.openxmlformats.org/officeDocument/2006/relationships/hyperlink" Target="http://en.wikipedia.org/wiki/File:Antibody.svg" TargetMode="External"/><Relationship Id="rId10"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en.wikipedia.org/wiki/File:Lentils_and_rice_by_paul_goyette.jpg" TargetMode="External"/><Relationship Id="rId5" Type="http://schemas.openxmlformats.org/officeDocument/2006/relationships/hyperlink" Target="http://en.wikipedia.org/wiki/File:Roasted_chicken.jpg" TargetMode="External"/><Relationship Id="rId6" Type="http://schemas.openxmlformats.org/officeDocument/2006/relationships/hyperlink" Target="http://en.wikipedia.org/wiki/File:LemonChicken2.jpg" TargetMode="External"/><Relationship Id="rId7" Type="http://schemas.openxmlformats.org/officeDocument/2006/relationships/image" Target="../media/image31.jpeg"/><Relationship Id="rId8" Type="http://schemas.openxmlformats.org/officeDocument/2006/relationships/hyperlink" Target="http://www.scienceprofonline.com/virtual-biology-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upload.wikimedia.org/wikipedia/en/b/b9/Nucleotides.png" TargetMode="External"/><Relationship Id="rId5" Type="http://schemas.openxmlformats.org/officeDocument/2006/relationships/image" Target="../media/image32.png"/><Relationship Id="rId6" Type="http://schemas.openxmlformats.org/officeDocument/2006/relationships/hyperlink" Target="http://en.wikipedia.org/wiki/File:Nucleotides_1.svg" TargetMode="External"/><Relationship Id="rId7" Type="http://schemas.openxmlformats.org/officeDocument/2006/relationships/hyperlink" Target="http://www.scienceprofonline.com/virtual-biology-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hyperlink" Target="http://www.scienceprofonline.com/virtual-biology-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www.scienceprofonline.com/chemistry/what-is-a-lipid-organic-chemistry-fats-phospholipids-waxes-steroids.html" TargetMode="External"/><Relationship Id="rId4" Type="http://schemas.openxmlformats.org/officeDocument/2006/relationships/hyperlink" Target="http://en.wikipedia.org/wiki/File:Cholesterol-3d.png" TargetMode="External"/><Relationship Id="rId5" Type="http://schemas.openxmlformats.org/officeDocument/2006/relationships/hyperlink" Target="http://en.wikipedia.org/wiki/File:Phospholipid_structure.svg" TargetMode="External"/><Relationship Id="rId6" Type="http://schemas.openxmlformats.org/officeDocument/2006/relationships/hyperlink" Target="http://en.wikipedia.org/wiki/File:Beeswax_foundation.jpg" TargetMode="External"/><Relationship Id="rId7" Type="http://schemas.openxmlformats.org/officeDocument/2006/relationships/hyperlink" Target="http://www.historyforkids.org/scienceforkids/biology/cells/doing/lipids.htm" TargetMode="External"/><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com/chemistry/what-is-a-lipid-organic-chemistry-fats-phospholipids-waxes-steroids.html" TargetMode="External"/><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hyperlink" Target="http://www.scienceprofonline.com/virtual-biology-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File:Floris_Claesz._van_Dyck_001.jp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Cell_membrane_detailed_diagram_4.svg" TargetMode="External"/><Relationship Id="rId4" Type="http://schemas.openxmlformats.org/officeDocument/2006/relationships/image" Target="../media/image41.jpeg"/><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Phospholipid_TvanBrussel.jpg" TargetMode="External"/><Relationship Id="rId4" Type="http://schemas.openxmlformats.org/officeDocument/2006/relationships/image" Target="../media/image42.jpeg"/><Relationship Id="rId5" Type="http://schemas.openxmlformats.org/officeDocument/2006/relationships/image" Target="../media/image43.jpg"/><Relationship Id="rId6" Type="http://schemas.openxmlformats.org/officeDocument/2006/relationships/hyperlink" Target="http://www.scienceprofonline.com/virtual-biology-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4" Type="http://schemas.openxmlformats.org/officeDocument/2006/relationships/hyperlink" Target="http://rethinkingdrinking.niaaa.nih.gov/"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s://commons.wikimedia.org/wiki/File:Periodic_table_large.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jpeg"/><Relationship Id="rId5" Type="http://schemas.openxmlformats.org/officeDocument/2006/relationships/hyperlink" Target="http://en.wikipedia.org/wiki/File:B_vitamin_supplement_tablets.jpg" TargetMode="External"/><Relationship Id="rId6" Type="http://schemas.openxmlformats.org/officeDocument/2006/relationships/hyperlink" Target="http://www.scienceprofonline.com/virtual-biology-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image" Target="../media/image49.jpeg"/><Relationship Id="rId5" Type="http://schemas.openxmlformats.org/officeDocument/2006/relationships/hyperlink" Target="http://ods.od.nih.gov/factsheets/VitaminB12/" TargetMode="External"/><Relationship Id="rId6" Type="http://schemas.openxmlformats.org/officeDocument/2006/relationships/hyperlink" Target="http://en.wikipedia.org/wiki/File:Cobalamin.png" TargetMode="External"/><Relationship Id="rId7" Type="http://schemas.openxmlformats.org/officeDocument/2006/relationships/hyperlink" Target="http://www.scienceprofonline.com/virtual-biology-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com/chemistry/what-is-an-enzyme-catalyst-catalytic-proteins.html" TargetMode="External"/><Relationship Id="rId5" Type="http://schemas.openxmlformats.org/officeDocument/2006/relationships/hyperlink" Target="http://www.scienceprofonline.com/chemistry/nucleotides-nucleic-acids-atp-rna-dna.html" TargetMode="External"/><Relationship Id="rId6" Type="http://schemas.openxmlformats.org/officeDocument/2006/relationships/image" Target="../media/image50.jpeg"/><Relationship Id="rId7" Type="http://schemas.openxmlformats.org/officeDocument/2006/relationships/image" Target="../media/image51.jpeg"/><Relationship Id="rId8" Type="http://schemas.openxmlformats.org/officeDocument/2006/relationships/hyperlink" Target="http://en.wikipedia.org/wiki/File:Magnesium_crystals.jpg" TargetMode="External"/><Relationship Id="rId9" Type="http://schemas.openxmlformats.org/officeDocument/2006/relationships/hyperlink" Target="http://en.wikipedia.org/wiki/File:FoodSourcesOfMagnesium.jpg" TargetMode="External"/><Relationship Id="rId10" Type="http://schemas.openxmlformats.org/officeDocument/2006/relationships/hyperlink" Target="http://www.scienceprofonline.com/virtual-biology-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Digestive_system_diagram_edit.sv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8.xml"/><Relationship Id="rId2" Type="http://schemas.openxmlformats.org/officeDocument/2006/relationships/hyperlink" Target="%E2%88%9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hyperlink" Target="https://www.youtube.com/watch?v=vTQybDgweiE" TargetMode="External"/><Relationship Id="rId5" Type="http://schemas.openxmlformats.org/officeDocument/2006/relationships/hyperlink" Target="https://www.youtube.com/watch?v=_QYwscALNng" TargetMode="External"/><Relationship Id="rId6" Type="http://schemas.openxmlformats.org/officeDocument/2006/relationships/hyperlink" Target="https://www.youtube.com/watch?v=s06XzaKqELk" TargetMode="External"/><Relationship Id="rId7" Type="http://schemas.openxmlformats.org/officeDocument/2006/relationships/hyperlink" Target="https://www.youtube.com/watch?v=yIoTRGfcMqM" TargetMode="External"/><Relationship Id="rId8" Type="http://schemas.openxmlformats.org/officeDocument/2006/relationships/hyperlink" Target="https://www.youtube.com/watch?v=pqgcEIaXGME" TargetMode="External"/><Relationship Id="rId9" Type="http://schemas.openxmlformats.org/officeDocument/2006/relationships/hyperlink" Target="http://www.scienceprofonline.com/virtual-biology-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7.xml"/><Relationship Id="rId2" Type="http://schemas.openxmlformats.org/officeDocument/2006/relationships/hyperlink" Target="%E2%88%9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hyperlink" Target="http://en.wikipedia.org/wiki/File:Edamame_by_Zesmerelda_in_Chicago.jpg" TargetMode="External"/><Relationship Id="rId7" Type="http://schemas.openxmlformats.org/officeDocument/2006/relationships/image" Target="../media/image59.jpeg"/><Relationship Id="rId8" Type="http://schemas.openxmlformats.org/officeDocument/2006/relationships/image" Target="../media/image60.jpeg"/><Relationship Id="rId9" Type="http://schemas.openxmlformats.org/officeDocument/2006/relationships/image" Target="../media/image61.jpeg"/><Relationship Id="rId10" Type="http://schemas.openxmlformats.org/officeDocument/2006/relationships/hyperlink" Target="http://www.scienceprofonline.com/virtual-biology-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hyperlink" Target="http://www.cst.cmich.edu/users/schul1te/animations/fermentation.swf" TargetMode="External"/><Relationship Id="rId4" Type="http://schemas.openxmlformats.org/officeDocument/2006/relationships/hyperlink" Target="http://www.youtube.com/watch?v=wLMRCgaAYIM" TargetMode="External"/><Relationship Id="rId5" Type="http://schemas.openxmlformats.org/officeDocument/2006/relationships/hyperlink" Target="http://videos.howstuffworks.com/discovery/29544-assignment-discovery-food-molecules-video.htm" TargetMode="External"/><Relationship Id="rId6" Type="http://schemas.openxmlformats.org/officeDocument/2006/relationships/hyperlink" Target="https://www.nuval.com/" TargetMode="External"/><Relationship Id="rId7" Type="http://schemas.openxmlformats.org/officeDocument/2006/relationships/hyperlink" Target="http://www.youtube.com/watch?v=nfbqrNPJXlQ" TargetMode="External"/><Relationship Id="rId8" Type="http://schemas.openxmlformats.org/officeDocument/2006/relationships/image" Target="../media/image62.wmf"/><Relationship Id="rId9" Type="http://schemas.openxmlformats.org/officeDocument/2006/relationships/hyperlink" Target="http://www.scienceprofonline.com/virtual-biology-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image" Target="../media/image63.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64.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hyperlink" Target="http://www.universetoday.com/56637/atom-model/" TargetMode="External"/><Relationship Id="rId7" Type="http://schemas.openxmlformats.org/officeDocument/2006/relationships/hyperlink" Target="http://www.scienceprofonline.com/virtual-biology-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hyperlink" Target="http://www.scienceprofonline.com/virtual-biology-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en.wikipedia.org/wiki/File:Glycogen_spacefilling_model.jpg" TargetMode="External"/><Relationship Id="rId3" Type="http://schemas.openxmlformats.org/officeDocument/2006/relationships/hyperlink" Target="http://commons.wikimedia.org/wiki/File:Glycogen_structure.svg" TargetMode="External"/><Relationship Id="rId4" Type="http://schemas.openxmlformats.org/officeDocument/2006/relationships/hyperlink" Target="http://commons.wikimedia.org/wiki/File:Glucose_structure.svg" TargetMode="External"/><Relationship Id="rId5" Type="http://schemas.openxmlformats.org/officeDocument/2006/relationships/hyperlink" Target="http://commons.wikimedia.org/wiki/File:ProteinStructure.jpg" TargetMode="External"/><Relationship Id="rId6" Type="http://schemas.openxmlformats.org/officeDocument/2006/relationships/hyperlink" Target="http://commons.wikimedia.org/wiki/File:Protein_primary_structure.svg" TargetMode="External"/><Relationship Id="rId7" Type="http://schemas.openxmlformats.org/officeDocument/2006/relationships/image" Target="../media/image8.jp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Nutrition%23mediaviewer/File:Nutrition_label.gif"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800">
                <a:solidFill>
                  <a:schemeClr val="tx2"/>
                </a:solidFill>
                <a:latin typeface="Comic Sans MS" charset="0"/>
                <a:cs typeface="+mn-cs"/>
              </a:rPr>
              <a:t>About </a:t>
            </a:r>
            <a:r>
              <a:rPr lang="en-US" sz="2800">
                <a:solidFill>
                  <a:schemeClr val="tx2"/>
                </a:solidFill>
                <a:latin typeface="Comic Sans MS" charset="0"/>
                <a:cs typeface="+mn-cs"/>
                <a:hlinkClick r:id="rId4"/>
              </a:rPr>
              <a:t>Science Prof Online</a:t>
            </a:r>
            <a:r>
              <a:rPr lang="en-US" sz="2800">
                <a:solidFill>
                  <a:schemeClr val="tx2"/>
                </a:solidFill>
                <a:latin typeface="Comic Sans MS" charset="0"/>
                <a:cs typeface="+mn-cs"/>
              </a:rPr>
              <a:t> </a:t>
            </a:r>
          </a:p>
          <a:p>
            <a:pPr algn="ctr">
              <a:defRPr/>
            </a:pPr>
            <a:r>
              <a:rPr lang="en-US" sz="2800">
                <a:solidFill>
                  <a:schemeClr val="tx2"/>
                </a:solidFill>
                <a:latin typeface="Comic Sans MS" charset="0"/>
                <a:cs typeface="+mn-cs"/>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buFontTx/>
              <a:buChar char="•"/>
              <a:defRPr/>
            </a:pPr>
            <a:r>
              <a:rPr lang="en-US" sz="1400" b="0">
                <a:latin typeface="Comic Sans MS" charset="0"/>
                <a:cs typeface="+mn-cs"/>
              </a:rPr>
              <a:t> </a:t>
            </a:r>
            <a:r>
              <a:rPr lang="en-US" sz="1200" b="0">
                <a:latin typeface="Comic Sans MS" charset="0"/>
                <a:cs typeface="+mn-cs"/>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defRPr/>
            </a:pPr>
            <a:endParaRPr lang="en-US" sz="1200" b="0">
              <a:latin typeface="Comic Sans MS" charset="0"/>
              <a:cs typeface="+mn-cs"/>
            </a:endParaRPr>
          </a:p>
          <a:p>
            <a:pPr>
              <a:lnSpc>
                <a:spcPct val="80000"/>
              </a:lnSpc>
              <a:spcBef>
                <a:spcPct val="20000"/>
              </a:spcBef>
              <a:buFontTx/>
              <a:buChar char="•"/>
              <a:defRPr/>
            </a:pPr>
            <a:r>
              <a:rPr lang="en-US" sz="1200" b="0">
                <a:latin typeface="Comic Sans MS" charset="0"/>
                <a:cs typeface="+mn-cs"/>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defRPr/>
            </a:pPr>
            <a:endParaRPr lang="en-US" sz="1200" b="0">
              <a:latin typeface="Comic Sans MS" charset="0"/>
              <a:cs typeface="+mn-cs"/>
            </a:endParaRPr>
          </a:p>
          <a:p>
            <a:pPr>
              <a:lnSpc>
                <a:spcPct val="80000"/>
              </a:lnSpc>
              <a:spcBef>
                <a:spcPct val="20000"/>
              </a:spcBef>
              <a:buFontTx/>
              <a:buChar char="•"/>
              <a:defRPr/>
            </a:pPr>
            <a:r>
              <a:rPr lang="en-US" sz="1200" b="0">
                <a:latin typeface="Comic Sans MS" charset="0"/>
                <a:cs typeface="+mn-cs"/>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defRPr/>
            </a:pPr>
            <a:endParaRPr lang="en-US" sz="1200" b="0">
              <a:latin typeface="Comic Sans MS" charset="0"/>
              <a:cs typeface="+mn-cs"/>
            </a:endParaRPr>
          </a:p>
          <a:p>
            <a:pPr>
              <a:lnSpc>
                <a:spcPct val="80000"/>
              </a:lnSpc>
              <a:spcBef>
                <a:spcPct val="20000"/>
              </a:spcBef>
              <a:buFontTx/>
              <a:buChar char="•"/>
              <a:defRPr/>
            </a:pPr>
            <a:r>
              <a:rPr lang="en-US" sz="1200" b="0">
                <a:latin typeface="Comic Sans MS" charset="0"/>
                <a:cs typeface="+mn-cs"/>
              </a:rPr>
              <a:t> Images used on this resource, and on the SPO website are, wherever possible, credited and linked to their source. Any words underlined and appearing in blue are links that can be clicked on for more information. PowerPoints must be viewed in </a:t>
            </a:r>
            <a:r>
              <a:rPr lang="en-US" sz="1200" b="0" i="1">
                <a:latin typeface="Comic Sans MS" charset="0"/>
                <a:cs typeface="+mn-cs"/>
              </a:rPr>
              <a:t>slide show mode </a:t>
            </a:r>
            <a:r>
              <a:rPr lang="en-US" sz="1200" b="0">
                <a:latin typeface="Comic Sans MS" charset="0"/>
                <a:cs typeface="+mn-cs"/>
              </a:rPr>
              <a:t>to use the hyperlinks directly.</a:t>
            </a:r>
          </a:p>
          <a:p>
            <a:pPr>
              <a:lnSpc>
                <a:spcPct val="80000"/>
              </a:lnSpc>
              <a:spcBef>
                <a:spcPct val="20000"/>
              </a:spcBef>
              <a:defRPr/>
            </a:pPr>
            <a:endParaRPr lang="en-US" sz="1200" b="0">
              <a:latin typeface="Comic Sans MS" charset="0"/>
              <a:cs typeface="+mn-cs"/>
            </a:endParaRPr>
          </a:p>
          <a:p>
            <a:pPr>
              <a:lnSpc>
                <a:spcPct val="80000"/>
              </a:lnSpc>
              <a:spcBef>
                <a:spcPct val="20000"/>
              </a:spcBef>
              <a:buFontTx/>
              <a:buChar char="•"/>
              <a:defRPr/>
            </a:pPr>
            <a:r>
              <a:rPr lang="en-US" sz="1200" b="0">
                <a:latin typeface="Comic Sans MS" charset="0"/>
                <a:cs typeface="+mn-cs"/>
              </a:rPr>
              <a:t> Several helpful links to fun and interactive learning tools are included throughout the PPT and on the Smart Links slide, near the end of each presentation. You must be in </a:t>
            </a:r>
            <a:r>
              <a:rPr lang="en-US" sz="1200" b="0" i="1">
                <a:latin typeface="Comic Sans MS" charset="0"/>
                <a:cs typeface="+mn-cs"/>
              </a:rPr>
              <a:t>slide show mode </a:t>
            </a:r>
            <a:r>
              <a:rPr lang="en-US" sz="1200" b="0">
                <a:latin typeface="Comic Sans MS" charset="0"/>
                <a:cs typeface="+mn-cs"/>
              </a:rPr>
              <a:t>to utilize hyperlinks and animations.</a:t>
            </a:r>
          </a:p>
          <a:p>
            <a:pPr>
              <a:lnSpc>
                <a:spcPct val="80000"/>
              </a:lnSpc>
              <a:spcBef>
                <a:spcPct val="20000"/>
              </a:spcBef>
              <a:defRPr/>
            </a:pPr>
            <a:r>
              <a:rPr lang="en-US" sz="1200" b="0">
                <a:latin typeface="Comic Sans MS" charset="0"/>
                <a:cs typeface="+mn-cs"/>
              </a:rPr>
              <a:t>	</a:t>
            </a:r>
          </a:p>
          <a:p>
            <a:pPr>
              <a:lnSpc>
                <a:spcPct val="80000"/>
              </a:lnSpc>
              <a:spcBef>
                <a:spcPct val="20000"/>
              </a:spcBef>
              <a:buFontTx/>
              <a:buChar char="•"/>
              <a:defRPr/>
            </a:pPr>
            <a:r>
              <a:rPr lang="en-US" sz="1200" b="0">
                <a:latin typeface="Comic Sans MS" charset="0"/>
                <a:cs typeface="+mn-cs"/>
              </a:rPr>
              <a:t>This digital resource is licensed under Creative Commons </a:t>
            </a:r>
            <a:r>
              <a:rPr lang="en-US" sz="1100" b="0">
                <a:latin typeface="Comic Sans MS" charset="0"/>
                <a:cs typeface="+mn-cs"/>
              </a:rPr>
              <a:t>Attribution-ShareAlike 3.0 : </a:t>
            </a:r>
            <a:r>
              <a:rPr lang="en-US" sz="1100" b="0">
                <a:latin typeface="Comic Sans MS" charset="0"/>
                <a:cs typeface="+mn-cs"/>
                <a:hlinkClick r:id="rId5"/>
              </a:rPr>
              <a:t>http://creativecommons.org/licenses/by-sa/3.0/</a:t>
            </a:r>
            <a:r>
              <a:rPr lang="en-US" sz="1100" b="0">
                <a:latin typeface="Comic Sans MS" charset="0"/>
                <a:cs typeface="+mn-cs"/>
              </a:rPr>
              <a:t>	                 </a:t>
            </a:r>
            <a:endParaRPr lang="en-US" sz="1200" b="0">
              <a:latin typeface="Comic Sans MS" charset="0"/>
              <a:cs typeface="+mn-cs"/>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lnSpc>
                <a:spcPct val="80000"/>
              </a:lnSpc>
              <a:spcBef>
                <a:spcPct val="20000"/>
              </a:spcBef>
              <a:defRPr/>
            </a:pPr>
            <a:r>
              <a:rPr lang="en-US" sz="1200" b="0" smtClean="0">
                <a:latin typeface="Comic Sans MS" charset="0"/>
                <a:cs typeface="Arial" charset="0"/>
              </a:rPr>
              <a:t>Alicia Cepaitis, MS</a:t>
            </a:r>
          </a:p>
          <a:p>
            <a:pPr eaLnBrk="1" hangingPunct="1">
              <a:lnSpc>
                <a:spcPct val="80000"/>
              </a:lnSpc>
              <a:spcBef>
                <a:spcPct val="20000"/>
              </a:spcBef>
              <a:defRPr/>
            </a:pPr>
            <a:r>
              <a:rPr lang="en-US" sz="1200" b="0" smtClean="0">
                <a:latin typeface="Comic Sans MS" charset="0"/>
                <a:cs typeface="Arial" charset="0"/>
              </a:rPr>
              <a:t>Chief Creative Nerd</a:t>
            </a:r>
          </a:p>
          <a:p>
            <a:pPr eaLnBrk="1" hangingPunct="1">
              <a:lnSpc>
                <a:spcPct val="80000"/>
              </a:lnSpc>
              <a:spcBef>
                <a:spcPct val="20000"/>
              </a:spcBef>
              <a:defRPr/>
            </a:pPr>
            <a:r>
              <a:rPr lang="en-US" sz="1200" b="0" smtClean="0">
                <a:latin typeface="Comic Sans MS" charset="0"/>
                <a:cs typeface="Arial" charset="0"/>
              </a:rPr>
              <a:t>Science Prof Online</a:t>
            </a:r>
          </a:p>
          <a:p>
            <a:pPr eaLnBrk="1" hangingPunct="1">
              <a:lnSpc>
                <a:spcPct val="80000"/>
              </a:lnSpc>
              <a:spcBef>
                <a:spcPct val="20000"/>
              </a:spcBef>
              <a:defRPr/>
            </a:pPr>
            <a:r>
              <a:rPr lang="en-US" sz="1200" b="0" smtClean="0">
                <a:latin typeface="Comic Sans MS" charset="0"/>
                <a:cs typeface="Arial" charset="0"/>
              </a:rPr>
              <a:t>Online Education Resources, LLC</a:t>
            </a:r>
          </a:p>
          <a:p>
            <a:pPr eaLnBrk="1" hangingPunct="1">
              <a:lnSpc>
                <a:spcPct val="80000"/>
              </a:lnSpc>
              <a:spcBef>
                <a:spcPct val="20000"/>
              </a:spcBef>
              <a:defRPr/>
            </a:pPr>
            <a:r>
              <a:rPr lang="en-US" sz="1200" b="0" smtClean="0">
                <a:latin typeface="Comic Sans MS" charset="0"/>
                <a:cs typeface="Arial" charset="0"/>
                <a:hlinkClick r:id="rId6"/>
              </a:rPr>
              <a:t>alicia@scienceprofonline.com</a:t>
            </a:r>
            <a:endParaRPr lang="en-US" sz="1200" b="0" smtClean="0">
              <a:latin typeface="Comic Sans MS" charset="0"/>
              <a:cs typeface="Arial" charset="0"/>
            </a:endParaRPr>
          </a:p>
        </p:txBody>
      </p:sp>
      <p:sp>
        <p:nvSpPr>
          <p:cNvPr id="2054" name="Rectangle 6"/>
          <p:cNvSpPr>
            <a:spLocks noChangeArrowheads="1"/>
          </p:cNvSpPr>
          <p:nvPr/>
        </p:nvSpPr>
        <p:spPr bwMode="auto">
          <a:xfrm>
            <a:off x="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7"/>
              </a:rPr>
              <a:t>Virtual </a:t>
            </a:r>
            <a:r>
              <a:rPr lang="en-US" sz="1000" b="0" dirty="0" smtClean="0">
                <a:latin typeface="Comic Sans MS" charset="0"/>
                <a:cs typeface="+mn-cs"/>
                <a:hlinkClick r:id="rId7"/>
              </a:rPr>
              <a:t>Biology </a:t>
            </a:r>
            <a:r>
              <a:rPr lang="en-US" sz="1000" b="0" dirty="0">
                <a:latin typeface="Comic Sans MS" charset="0"/>
                <a:cs typeface="+mn-cs"/>
                <a:hlinkClick r:id="rId7"/>
              </a:rPr>
              <a:t>Classroom </a:t>
            </a:r>
            <a:r>
              <a:rPr lang="en-US" sz="1000" b="0" dirty="0">
                <a:latin typeface="Comic Sans MS" charset="0"/>
                <a:cs typeface="+mn-cs"/>
              </a:rPr>
              <a:t>on </a:t>
            </a:r>
            <a:r>
              <a:rPr lang="en-US" sz="1000" b="0" dirty="0">
                <a:latin typeface="Comic Sans MS" charset="0"/>
                <a:cs typeface="+mn-cs"/>
                <a:hlinkClick r:id="rId8"/>
              </a:rPr>
              <a:t>ScienceProfOnline.com</a:t>
            </a:r>
            <a:endParaRPr lang="en-US" sz="1000" b="0" dirty="0">
              <a:latin typeface="Comic Sans MS" charset="0"/>
              <a:cs typeface="+mn-cs"/>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r>
              <a:rPr lang="en-US" sz="1000" b="0" smtClean="0">
                <a:latin typeface="Comic Sans MS"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lnSpc>
                <a:spcPct val="80000"/>
              </a:lnSpc>
              <a:spcBef>
                <a:spcPct val="20000"/>
              </a:spcBef>
              <a:defRPr/>
            </a:pPr>
            <a:r>
              <a:rPr lang="en-US" sz="1200" b="0" smtClean="0">
                <a:latin typeface="Comic Sans MS" charset="0"/>
                <a:cs typeface="Arial" charset="0"/>
              </a:rPr>
              <a:t>Tami Port, MS</a:t>
            </a:r>
          </a:p>
          <a:p>
            <a:pPr eaLnBrk="1" hangingPunct="1">
              <a:lnSpc>
                <a:spcPct val="80000"/>
              </a:lnSpc>
              <a:spcBef>
                <a:spcPct val="20000"/>
              </a:spcBef>
              <a:defRPr/>
            </a:pPr>
            <a:r>
              <a:rPr lang="en-US" sz="1200" b="0" smtClean="0">
                <a:latin typeface="Comic Sans MS" charset="0"/>
                <a:cs typeface="Arial" charset="0"/>
              </a:rPr>
              <a:t>Creator of Science Prof Online</a:t>
            </a:r>
          </a:p>
          <a:p>
            <a:pPr eaLnBrk="1" hangingPunct="1">
              <a:lnSpc>
                <a:spcPct val="80000"/>
              </a:lnSpc>
              <a:spcBef>
                <a:spcPct val="20000"/>
              </a:spcBef>
              <a:defRPr/>
            </a:pPr>
            <a:r>
              <a:rPr lang="en-US" sz="1200" b="0" smtClean="0">
                <a:latin typeface="Comic Sans MS" charset="0"/>
                <a:cs typeface="Arial" charset="0"/>
              </a:rPr>
              <a:t>Chief Executive Nerd</a:t>
            </a:r>
          </a:p>
          <a:p>
            <a:pPr eaLnBrk="1" hangingPunct="1">
              <a:lnSpc>
                <a:spcPct val="80000"/>
              </a:lnSpc>
              <a:spcBef>
                <a:spcPct val="20000"/>
              </a:spcBef>
              <a:defRPr/>
            </a:pPr>
            <a:r>
              <a:rPr lang="en-US" sz="1200" b="0" smtClean="0">
                <a:latin typeface="Comic Sans MS" charset="0"/>
                <a:cs typeface="Arial" charset="0"/>
              </a:rPr>
              <a:t>Science Prof Online</a:t>
            </a:r>
          </a:p>
          <a:p>
            <a:pPr eaLnBrk="1" hangingPunct="1">
              <a:lnSpc>
                <a:spcPct val="80000"/>
              </a:lnSpc>
              <a:spcBef>
                <a:spcPct val="20000"/>
              </a:spcBef>
              <a:defRPr/>
            </a:pPr>
            <a:r>
              <a:rPr lang="en-US" sz="1200" b="0" smtClean="0">
                <a:latin typeface="Comic Sans MS" charset="0"/>
                <a:cs typeface="Arial" charset="0"/>
              </a:rPr>
              <a:t>Online Education Resources, LLC</a:t>
            </a:r>
          </a:p>
          <a:p>
            <a:pPr eaLnBrk="1" hangingPunct="1">
              <a:lnSpc>
                <a:spcPct val="80000"/>
              </a:lnSpc>
              <a:spcBef>
                <a:spcPct val="20000"/>
              </a:spcBef>
              <a:defRPr/>
            </a:pPr>
            <a:r>
              <a:rPr lang="en-US" sz="1200" b="0" smtClean="0">
                <a:latin typeface="Comic Sans MS" charset="0"/>
                <a:cs typeface="Arial" charset="0"/>
                <a:hlinkClick r:id="rId9"/>
              </a:rPr>
              <a:t>info@scienceprofonline.com</a:t>
            </a:r>
            <a:endParaRPr lang="en-US" sz="1200" b="0" smtClean="0">
              <a:latin typeface="Comic Sans MS"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15962"/>
          </a:xfrm>
        </p:spPr>
        <p:txBody>
          <a:bodyPr/>
          <a:lstStyle/>
          <a:p>
            <a:pPr eaLnBrk="1" hangingPunct="1"/>
            <a:r>
              <a:rPr lang="en-US" altLang="en-US" sz="2400" b="1" smtClean="0"/>
              <a:t/>
            </a:r>
            <a:br>
              <a:rPr lang="en-US" altLang="en-US" sz="2400" b="1" smtClean="0"/>
            </a:br>
            <a:r>
              <a:rPr lang="en-US" altLang="en-US" sz="3500" b="1" smtClean="0">
                <a:solidFill>
                  <a:srgbClr val="0070C0"/>
                </a:solidFill>
                <a:latin typeface="Comic Sans MS" pitchFamily="66" charset="0"/>
              </a:rPr>
              <a:t>Organic Molecules</a:t>
            </a:r>
            <a:r>
              <a:rPr lang="en-US" altLang="en-US" sz="1300" b="1" smtClean="0">
                <a:solidFill>
                  <a:srgbClr val="0070C0"/>
                </a:solidFill>
                <a:latin typeface="Comic Sans MS" pitchFamily="66" charset="0"/>
              </a:rPr>
              <a:t> </a:t>
            </a:r>
            <a:r>
              <a:rPr lang="en-US" altLang="en-US" sz="3200" smtClean="0">
                <a:solidFill>
                  <a:srgbClr val="0070C0"/>
                </a:solidFill>
                <a:latin typeface="Comic Sans MS" pitchFamily="66" charset="0"/>
              </a:rPr>
              <a:t>- Carbohydrates</a:t>
            </a:r>
            <a:r>
              <a:rPr lang="en-US" altLang="en-US" sz="2400" smtClean="0">
                <a:solidFill>
                  <a:srgbClr val="0070C0"/>
                </a:solidFill>
              </a:rPr>
              <a:t> </a:t>
            </a:r>
            <a:r>
              <a:rPr lang="en-US" altLang="en-US" sz="2400" smtClean="0">
                <a:solidFill>
                  <a:schemeClr val="hlink"/>
                </a:solidFill>
              </a:rPr>
              <a:t/>
            </a:r>
            <a:br>
              <a:rPr lang="en-US" altLang="en-US" sz="2400" smtClean="0">
                <a:solidFill>
                  <a:schemeClr val="hlink"/>
                </a:solidFill>
              </a:rPr>
            </a:br>
            <a:r>
              <a:rPr lang="en-US" altLang="en-US" sz="2000" smtClean="0">
                <a:solidFill>
                  <a:schemeClr val="hlink"/>
                </a:solidFill>
              </a:rPr>
              <a:t/>
            </a:r>
            <a:br>
              <a:rPr lang="en-US" altLang="en-US" sz="2000" smtClean="0">
                <a:solidFill>
                  <a:schemeClr val="hlink"/>
                </a:solidFill>
              </a:rPr>
            </a:br>
            <a:endParaRPr lang="en-US" altLang="en-US" sz="2000" smtClean="0">
              <a:solidFill>
                <a:schemeClr val="hlink"/>
              </a:solidFill>
            </a:endParaRPr>
          </a:p>
        </p:txBody>
      </p:sp>
      <p:sp>
        <p:nvSpPr>
          <p:cNvPr id="399363" name="Rectangle 3"/>
          <p:cNvSpPr>
            <a:spLocks noGrp="1" noChangeArrowheads="1"/>
          </p:cNvSpPr>
          <p:nvPr>
            <p:ph type="body" sz="half" idx="1"/>
          </p:nvPr>
        </p:nvSpPr>
        <p:spPr>
          <a:xfrm>
            <a:off x="228600" y="933450"/>
            <a:ext cx="5868988" cy="5486400"/>
          </a:xfrm>
        </p:spPr>
        <p:txBody>
          <a:bodyPr/>
          <a:lstStyle/>
          <a:p>
            <a:pPr eaLnBrk="1" hangingPunct="1">
              <a:lnSpc>
                <a:spcPct val="90000"/>
              </a:lnSpc>
              <a:defRPr/>
            </a:pPr>
            <a:endParaRPr lang="en-US" altLang="en-US" sz="1800" b="1" dirty="0" smtClean="0"/>
          </a:p>
          <a:p>
            <a:pPr eaLnBrk="1" hangingPunct="1">
              <a:lnSpc>
                <a:spcPct val="90000"/>
              </a:lnSpc>
              <a:buFontTx/>
              <a:buNone/>
              <a:defRPr/>
            </a:pPr>
            <a:r>
              <a:rPr lang="en-US" altLang="en-US" sz="1800" b="1" dirty="0" err="1" smtClean="0">
                <a:latin typeface="Comic Sans MS" pitchFamily="66" charset="0"/>
              </a:rPr>
              <a:t>Monosaccharides</a:t>
            </a:r>
            <a:r>
              <a:rPr lang="en-US" altLang="en-US" sz="1800" dirty="0" smtClean="0">
                <a:latin typeface="Comic Sans MS" pitchFamily="66" charset="0"/>
              </a:rPr>
              <a:t> </a:t>
            </a:r>
          </a:p>
          <a:p>
            <a:pPr eaLnBrk="1" hangingPunct="1">
              <a:lnSpc>
                <a:spcPct val="90000"/>
              </a:lnSpc>
              <a:buClr>
                <a:schemeClr val="tx1"/>
              </a:buClr>
              <a:defRPr/>
            </a:pPr>
            <a:r>
              <a:rPr lang="en-US" altLang="en-US" sz="1600" b="1" dirty="0" smtClean="0">
                <a:solidFill>
                  <a:schemeClr val="tx1">
                    <a:lumMod val="65000"/>
                    <a:lumOff val="35000"/>
                  </a:schemeClr>
                </a:solidFill>
                <a:latin typeface="Comic Sans MS" pitchFamily="66" charset="0"/>
              </a:rPr>
              <a:t>single</a:t>
            </a:r>
            <a:r>
              <a:rPr lang="en-US" altLang="en-US" sz="16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sugars </a:t>
            </a:r>
            <a:r>
              <a:rPr lang="en-US" altLang="en-US" sz="1100" dirty="0" smtClean="0">
                <a:latin typeface="Comic Sans MS" pitchFamily="66" charset="0"/>
              </a:rPr>
              <a:t>(one molecule)</a:t>
            </a:r>
          </a:p>
          <a:p>
            <a:pPr eaLnBrk="1" hangingPunct="1">
              <a:lnSpc>
                <a:spcPct val="90000"/>
              </a:lnSpc>
              <a:defRPr/>
            </a:pPr>
            <a:r>
              <a:rPr lang="en-US" altLang="en-US" sz="1400" dirty="0" smtClean="0">
                <a:latin typeface="Comic Sans MS" pitchFamily="66" charset="0"/>
              </a:rPr>
              <a:t>simplest</a:t>
            </a:r>
          </a:p>
          <a:p>
            <a:pPr eaLnBrk="1" hangingPunct="1">
              <a:lnSpc>
                <a:spcPct val="90000"/>
              </a:lnSpc>
              <a:defRPr/>
            </a:pPr>
            <a:r>
              <a:rPr lang="en-US" altLang="en-US" sz="1400" dirty="0" smtClean="0">
                <a:latin typeface="Comic Sans MS" pitchFamily="66" charset="0"/>
              </a:rPr>
              <a:t>*</a:t>
            </a:r>
            <a:r>
              <a:rPr lang="en-US" altLang="en-US" sz="1400" i="1" dirty="0" smtClean="0">
                <a:latin typeface="Comic Sans MS" pitchFamily="66" charset="0"/>
              </a:rPr>
              <a:t>glucose</a:t>
            </a:r>
            <a:r>
              <a:rPr lang="en-US" altLang="en-US" sz="1400" dirty="0" smtClean="0">
                <a:latin typeface="Comic Sans MS" pitchFamily="66" charset="0"/>
              </a:rPr>
              <a:t>, fructose</a:t>
            </a:r>
          </a:p>
          <a:p>
            <a:pPr eaLnBrk="1" hangingPunct="1">
              <a:lnSpc>
                <a:spcPct val="90000"/>
              </a:lnSpc>
              <a:defRPr/>
            </a:pPr>
            <a:endParaRPr lang="en-US" altLang="en-US" sz="1400" dirty="0" smtClean="0">
              <a:latin typeface="Comic Sans MS" pitchFamily="66" charset="0"/>
            </a:endParaRPr>
          </a:p>
          <a:p>
            <a:pPr eaLnBrk="1" hangingPunct="1">
              <a:lnSpc>
                <a:spcPct val="90000"/>
              </a:lnSpc>
              <a:buFontTx/>
              <a:buNone/>
              <a:defRPr/>
            </a:pPr>
            <a:endParaRPr lang="en-US" altLang="en-US" sz="1400" dirty="0" smtClean="0">
              <a:latin typeface="Comic Sans MS" pitchFamily="66" charset="0"/>
            </a:endParaRPr>
          </a:p>
          <a:p>
            <a:pPr eaLnBrk="1" hangingPunct="1">
              <a:lnSpc>
                <a:spcPct val="90000"/>
              </a:lnSpc>
              <a:buFontTx/>
              <a:buNone/>
              <a:defRPr/>
            </a:pPr>
            <a:r>
              <a:rPr lang="en-US" altLang="en-US" sz="1800" b="1" dirty="0" smtClean="0">
                <a:latin typeface="Comic Sans MS" pitchFamily="66" charset="0"/>
              </a:rPr>
              <a:t>Disaccharides</a:t>
            </a:r>
            <a:r>
              <a:rPr lang="en-US" altLang="en-US" sz="1800" dirty="0" smtClean="0">
                <a:latin typeface="Comic Sans MS" pitchFamily="66" charset="0"/>
              </a:rPr>
              <a:t> </a:t>
            </a:r>
          </a:p>
          <a:p>
            <a:pPr eaLnBrk="1" hangingPunct="1">
              <a:lnSpc>
                <a:spcPct val="90000"/>
              </a:lnSpc>
              <a:buClr>
                <a:schemeClr val="tx1"/>
              </a:buClr>
              <a:defRPr/>
            </a:pPr>
            <a:r>
              <a:rPr lang="en-US" altLang="en-US" sz="1600" b="1" dirty="0" smtClean="0">
                <a:solidFill>
                  <a:schemeClr val="tx1">
                    <a:lumMod val="65000"/>
                    <a:lumOff val="35000"/>
                  </a:schemeClr>
                </a:solidFill>
                <a:latin typeface="Comic Sans MS" pitchFamily="66" charset="0"/>
              </a:rPr>
              <a:t>double</a:t>
            </a:r>
            <a:r>
              <a:rPr lang="en-US" altLang="en-US" sz="16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sugars</a:t>
            </a:r>
          </a:p>
          <a:p>
            <a:pPr eaLnBrk="1" hangingPunct="1">
              <a:lnSpc>
                <a:spcPct val="90000"/>
              </a:lnSpc>
              <a:defRPr/>
            </a:pPr>
            <a:r>
              <a:rPr lang="en-US" altLang="en-US" sz="1400" dirty="0" smtClean="0">
                <a:latin typeface="Comic Sans MS" pitchFamily="66" charset="0"/>
              </a:rPr>
              <a:t>combination of two </a:t>
            </a:r>
            <a:r>
              <a:rPr lang="en-US" altLang="en-US" sz="1400" dirty="0" err="1" smtClean="0">
                <a:latin typeface="Comic Sans MS" pitchFamily="66" charset="0"/>
              </a:rPr>
              <a:t>monosaccharides</a:t>
            </a:r>
            <a:endParaRPr lang="en-US" altLang="en-US" sz="1400" dirty="0" smtClean="0">
              <a:latin typeface="Comic Sans MS" pitchFamily="66" charset="0"/>
            </a:endParaRPr>
          </a:p>
          <a:p>
            <a:pPr eaLnBrk="1" hangingPunct="1">
              <a:lnSpc>
                <a:spcPct val="90000"/>
              </a:lnSpc>
              <a:defRPr/>
            </a:pPr>
            <a:r>
              <a:rPr lang="en-US" altLang="en-US" sz="1400" dirty="0" smtClean="0">
                <a:latin typeface="Comic Sans MS" pitchFamily="66" charset="0"/>
              </a:rPr>
              <a:t>* </a:t>
            </a:r>
            <a:r>
              <a:rPr lang="en-US" altLang="en-US" sz="1400" b="1" dirty="0" smtClean="0">
                <a:solidFill>
                  <a:schemeClr val="tx1">
                    <a:lumMod val="50000"/>
                    <a:lumOff val="50000"/>
                  </a:schemeClr>
                </a:solidFill>
                <a:latin typeface="Comic Sans MS" pitchFamily="66" charset="0"/>
              </a:rPr>
              <a:t>sucrose</a:t>
            </a:r>
            <a:r>
              <a:rPr lang="en-US" altLang="en-US" sz="1400" dirty="0" smtClean="0">
                <a:latin typeface="Comic Sans MS" pitchFamily="66" charset="0"/>
              </a:rPr>
              <a:t> = glucose + fructose</a:t>
            </a:r>
          </a:p>
          <a:p>
            <a:pPr eaLnBrk="1" hangingPunct="1">
              <a:lnSpc>
                <a:spcPct val="90000"/>
              </a:lnSpc>
              <a:defRPr/>
            </a:pPr>
            <a:r>
              <a:rPr lang="en-US" altLang="en-US" sz="1400" dirty="0" smtClean="0">
                <a:latin typeface="Comic Sans MS" pitchFamily="66" charset="0"/>
              </a:rPr>
              <a:t>* </a:t>
            </a:r>
            <a:r>
              <a:rPr lang="en-US" altLang="en-US" sz="1400" b="1" dirty="0" smtClean="0">
                <a:solidFill>
                  <a:schemeClr val="tx1">
                    <a:lumMod val="50000"/>
                    <a:lumOff val="50000"/>
                  </a:schemeClr>
                </a:solidFill>
                <a:latin typeface="Comic Sans MS" pitchFamily="66" charset="0"/>
              </a:rPr>
              <a:t>lactose</a:t>
            </a:r>
            <a:r>
              <a:rPr lang="en-US" altLang="en-US" sz="1400" dirty="0" smtClean="0">
                <a:latin typeface="Comic Sans MS" pitchFamily="66" charset="0"/>
              </a:rPr>
              <a:t> = glucose + </a:t>
            </a:r>
            <a:r>
              <a:rPr lang="en-US" altLang="en-US" sz="1400" dirty="0" err="1" smtClean="0">
                <a:latin typeface="Comic Sans MS" pitchFamily="66" charset="0"/>
              </a:rPr>
              <a:t>galactose</a:t>
            </a:r>
            <a:endParaRPr lang="en-US" altLang="en-US" sz="1400" dirty="0" smtClean="0">
              <a:latin typeface="Comic Sans MS" pitchFamily="66" charset="0"/>
            </a:endParaRPr>
          </a:p>
          <a:p>
            <a:pPr eaLnBrk="1" hangingPunct="1">
              <a:lnSpc>
                <a:spcPct val="90000"/>
              </a:lnSpc>
              <a:defRPr/>
            </a:pPr>
            <a:endParaRPr lang="en-US" altLang="en-US" sz="1400" dirty="0" smtClean="0">
              <a:latin typeface="Comic Sans MS" pitchFamily="66" charset="0"/>
            </a:endParaRPr>
          </a:p>
          <a:p>
            <a:pPr eaLnBrk="1" hangingPunct="1">
              <a:lnSpc>
                <a:spcPct val="90000"/>
              </a:lnSpc>
              <a:buFontTx/>
              <a:buNone/>
              <a:defRPr/>
            </a:pPr>
            <a:endParaRPr lang="en-US" altLang="en-US" sz="900" b="1" dirty="0" smtClean="0">
              <a:latin typeface="Comic Sans MS" pitchFamily="66" charset="0"/>
            </a:endParaRPr>
          </a:p>
          <a:p>
            <a:pPr eaLnBrk="1" hangingPunct="1">
              <a:lnSpc>
                <a:spcPct val="90000"/>
              </a:lnSpc>
              <a:buFontTx/>
              <a:buNone/>
              <a:defRPr/>
            </a:pPr>
            <a:r>
              <a:rPr lang="en-US" altLang="en-US" sz="1800" b="1" dirty="0" smtClean="0">
                <a:latin typeface="Comic Sans MS" pitchFamily="66" charset="0"/>
              </a:rPr>
              <a:t>Polysaccharides</a:t>
            </a:r>
            <a:r>
              <a:rPr lang="en-US" altLang="en-US" sz="1800" dirty="0" smtClean="0">
                <a:latin typeface="Comic Sans MS" pitchFamily="66" charset="0"/>
              </a:rPr>
              <a:t> </a:t>
            </a:r>
          </a:p>
          <a:p>
            <a:pPr eaLnBrk="1" hangingPunct="1">
              <a:lnSpc>
                <a:spcPct val="90000"/>
              </a:lnSpc>
              <a:buClr>
                <a:schemeClr val="tx1"/>
              </a:buClr>
              <a:defRPr/>
            </a:pPr>
            <a:r>
              <a:rPr lang="en-US" altLang="en-US" sz="1400" dirty="0">
                <a:latin typeface="Comic Sans MS" pitchFamily="66" charset="0"/>
              </a:rPr>
              <a:t>m</a:t>
            </a:r>
            <a:r>
              <a:rPr lang="en-US" altLang="en-US" sz="1400" dirty="0" smtClean="0">
                <a:latin typeface="Comic Sans MS" pitchFamily="66" charset="0"/>
              </a:rPr>
              <a:t>acromolecules;</a:t>
            </a:r>
            <a:r>
              <a:rPr lang="en-US" altLang="en-US" sz="1400" i="1" dirty="0" smtClean="0">
                <a:latin typeface="Comic Sans MS" pitchFamily="66" charset="0"/>
              </a:rPr>
              <a:t> </a:t>
            </a:r>
            <a:r>
              <a:rPr lang="en-US" altLang="en-US" sz="1800" b="1" dirty="0" smtClean="0">
                <a:solidFill>
                  <a:schemeClr val="tx1">
                    <a:lumMod val="65000"/>
                    <a:lumOff val="35000"/>
                  </a:schemeClr>
                </a:solidFill>
                <a:latin typeface="Comic Sans MS" pitchFamily="66" charset="0"/>
              </a:rPr>
              <a:t>polymers</a:t>
            </a:r>
            <a:r>
              <a:rPr lang="en-US" altLang="en-US" sz="1600" b="1" dirty="0" smtClean="0">
                <a:solidFill>
                  <a:schemeClr val="tx1">
                    <a:lumMod val="65000"/>
                    <a:lumOff val="35000"/>
                  </a:schemeClr>
                </a:solidFill>
                <a:latin typeface="Comic Sans MS" pitchFamily="66" charset="0"/>
              </a:rPr>
              <a:t> </a:t>
            </a:r>
            <a:r>
              <a:rPr lang="en-US" altLang="en-US" sz="1400" dirty="0" smtClean="0">
                <a:latin typeface="Comic Sans MS" pitchFamily="66" charset="0"/>
              </a:rPr>
              <a:t>composed of several sugar</a:t>
            </a:r>
            <a:r>
              <a:rPr lang="en-US" altLang="en-US" sz="1400" dirty="0">
                <a:latin typeface="Comic Sans MS" pitchFamily="66" charset="0"/>
              </a:rPr>
              <a:t>s</a:t>
            </a:r>
            <a:endParaRPr lang="en-US" altLang="en-US" sz="1400" dirty="0" smtClean="0">
              <a:latin typeface="Comic Sans MS" pitchFamily="66" charset="0"/>
            </a:endParaRPr>
          </a:p>
          <a:p>
            <a:pPr eaLnBrk="1" hangingPunct="1">
              <a:lnSpc>
                <a:spcPct val="90000"/>
              </a:lnSpc>
              <a:defRPr/>
            </a:pPr>
            <a:r>
              <a:rPr lang="en-US" altLang="en-US" sz="1400" dirty="0">
                <a:latin typeface="Comic Sans MS" pitchFamily="66" charset="0"/>
              </a:rPr>
              <a:t>c</a:t>
            </a:r>
            <a:r>
              <a:rPr lang="en-US" altLang="en-US" sz="1400" dirty="0" smtClean="0">
                <a:latin typeface="Comic Sans MS" pitchFamily="66" charset="0"/>
              </a:rPr>
              <a:t>an be same monomer (many of same monosaccharide) or mixture of monomers</a:t>
            </a:r>
          </a:p>
          <a:p>
            <a:pPr eaLnBrk="1" hangingPunct="1">
              <a:lnSpc>
                <a:spcPct val="90000"/>
              </a:lnSpc>
              <a:defRPr/>
            </a:pPr>
            <a:r>
              <a:rPr lang="en-US" altLang="en-US" sz="1600" b="1" dirty="0">
                <a:solidFill>
                  <a:schemeClr val="tx1">
                    <a:lumMod val="65000"/>
                    <a:lumOff val="35000"/>
                  </a:schemeClr>
                </a:solidFill>
                <a:latin typeface="Comic Sans MS" pitchFamily="66" charset="0"/>
              </a:rPr>
              <a:t>f</a:t>
            </a:r>
            <a:r>
              <a:rPr lang="en-US" altLang="en-US" sz="1600" b="1" dirty="0" smtClean="0">
                <a:solidFill>
                  <a:schemeClr val="tx1">
                    <a:lumMod val="65000"/>
                    <a:lumOff val="35000"/>
                  </a:schemeClr>
                </a:solidFill>
                <a:latin typeface="Comic Sans MS" pitchFamily="66" charset="0"/>
              </a:rPr>
              <a:t>ood storage </a:t>
            </a:r>
            <a:r>
              <a:rPr lang="en-US" altLang="en-US" sz="1400" dirty="0" smtClean="0">
                <a:latin typeface="Comic Sans MS" pitchFamily="66" charset="0"/>
              </a:rPr>
              <a:t>carbohydrates: </a:t>
            </a:r>
            <a:r>
              <a:rPr lang="en-US" altLang="en-US" sz="1400" b="1" i="1" dirty="0" smtClean="0">
                <a:latin typeface="Comic Sans MS" pitchFamily="66" charset="0"/>
              </a:rPr>
              <a:t>glycogen</a:t>
            </a:r>
            <a:r>
              <a:rPr lang="en-US" altLang="en-US" sz="1400" dirty="0" smtClean="0">
                <a:latin typeface="Comic Sans MS" pitchFamily="66" charset="0"/>
              </a:rPr>
              <a:t> </a:t>
            </a:r>
            <a:r>
              <a:rPr lang="en-US" altLang="en-US" sz="1100" dirty="0" smtClean="0">
                <a:latin typeface="Comic Sans MS" pitchFamily="66" charset="0"/>
              </a:rPr>
              <a:t>(animals) </a:t>
            </a:r>
            <a:r>
              <a:rPr lang="en-US" altLang="en-US" sz="1400" b="1" i="1" dirty="0" smtClean="0">
                <a:latin typeface="Comic Sans MS" pitchFamily="66" charset="0"/>
              </a:rPr>
              <a:t>starch</a:t>
            </a:r>
            <a:r>
              <a:rPr lang="en-US" altLang="en-US" sz="1400" dirty="0" smtClean="0">
                <a:latin typeface="Comic Sans MS" pitchFamily="66" charset="0"/>
              </a:rPr>
              <a:t> </a:t>
            </a:r>
            <a:r>
              <a:rPr lang="en-US" altLang="en-US" sz="1100" dirty="0" smtClean="0">
                <a:latin typeface="Comic Sans MS" pitchFamily="66" charset="0"/>
              </a:rPr>
              <a:t>(plants)</a:t>
            </a:r>
            <a:endParaRPr lang="en-US" altLang="en-US" sz="1100" b="1" i="1" dirty="0" smtClean="0">
              <a:latin typeface="Comic Sans MS" pitchFamily="66" charset="0"/>
            </a:endParaRPr>
          </a:p>
          <a:p>
            <a:pPr eaLnBrk="1" hangingPunct="1">
              <a:lnSpc>
                <a:spcPct val="90000"/>
              </a:lnSpc>
              <a:defRPr/>
            </a:pPr>
            <a:r>
              <a:rPr lang="en-US" altLang="en-US" sz="1600" b="1" dirty="0" smtClean="0">
                <a:solidFill>
                  <a:schemeClr val="tx1">
                    <a:lumMod val="65000"/>
                    <a:lumOff val="35000"/>
                  </a:schemeClr>
                </a:solidFill>
                <a:latin typeface="Comic Sans MS" pitchFamily="66" charset="0"/>
              </a:rPr>
              <a:t>structural </a:t>
            </a:r>
            <a:r>
              <a:rPr lang="en-US" altLang="en-US" sz="1400" dirty="0" smtClean="0">
                <a:latin typeface="Comic Sans MS" pitchFamily="66" charset="0"/>
              </a:rPr>
              <a:t>carbs: </a:t>
            </a:r>
            <a:r>
              <a:rPr lang="en-US" altLang="en-US" sz="1400" b="1" i="1" dirty="0" smtClean="0">
                <a:latin typeface="Comic Sans MS" pitchFamily="66" charset="0"/>
              </a:rPr>
              <a:t>chitin</a:t>
            </a:r>
            <a:r>
              <a:rPr lang="en-US" altLang="en-US" sz="1400" dirty="0" smtClean="0">
                <a:latin typeface="Comic Sans MS" pitchFamily="66" charset="0"/>
              </a:rPr>
              <a:t> </a:t>
            </a:r>
            <a:r>
              <a:rPr lang="en-US" altLang="en-US" sz="1100" dirty="0" smtClean="0">
                <a:latin typeface="Comic Sans MS" pitchFamily="66" charset="0"/>
              </a:rPr>
              <a:t>(animals), </a:t>
            </a:r>
            <a:r>
              <a:rPr lang="en-US" altLang="en-US" sz="1400" b="1" i="1" dirty="0" smtClean="0">
                <a:latin typeface="Comic Sans MS" pitchFamily="66" charset="0"/>
              </a:rPr>
              <a:t>cellulose</a:t>
            </a:r>
            <a:r>
              <a:rPr lang="en-US" altLang="en-US" sz="1400" dirty="0" smtClean="0">
                <a:latin typeface="Comic Sans MS" pitchFamily="66" charset="0"/>
              </a:rPr>
              <a:t> </a:t>
            </a:r>
            <a:r>
              <a:rPr lang="en-US" altLang="en-US" sz="1100" dirty="0" smtClean="0">
                <a:latin typeface="Comic Sans MS" pitchFamily="66" charset="0"/>
              </a:rPr>
              <a:t>(plants)</a:t>
            </a:r>
          </a:p>
        </p:txBody>
      </p:sp>
      <p:pic>
        <p:nvPicPr>
          <p:cNvPr id="8196" name="Picture 9" descr="Gluco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62400" y="1254125"/>
            <a:ext cx="1304925"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15" descr="Sucros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46788" y="873125"/>
            <a:ext cx="2027237"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16" descr="Starch-amyl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2438400"/>
            <a:ext cx="320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6160" y="4191000"/>
            <a:ext cx="2516797" cy="1990726"/>
          </a:xfrm>
          <a:prstGeom prst="rect">
            <a:avLst/>
          </a:prstGeom>
          <a:ln w="88900" cap="sq" cmpd="thickThin">
            <a:solidFill>
              <a:srgbClr val="000000"/>
            </a:solidFill>
            <a:prstDash val="solid"/>
            <a:miter lim="800000"/>
          </a:ln>
          <a:effectLst>
            <a:innerShdw blurRad="76200">
              <a:srgbClr val="000000"/>
            </a:innerShdw>
          </a:effectLst>
        </p:spPr>
      </p:pic>
      <p:sp>
        <p:nvSpPr>
          <p:cNvPr id="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defRPr/>
            </a:pPr>
            <a:r>
              <a:rPr lang="en-US" sz="1000" b="0" dirty="0" smtClean="0">
                <a:latin typeface="Comic Sans MS" charset="0"/>
                <a:cs typeface="+mn-cs"/>
              </a:rPr>
              <a:t>From the Virtual Biology Classroom on </a:t>
            </a:r>
            <a:r>
              <a:rPr lang="en-US" sz="1000" b="0" dirty="0" smtClean="0">
                <a:latin typeface="Comic Sans MS" charset="0"/>
                <a:cs typeface="+mn-cs"/>
                <a:hlinkClick r:id="rId7"/>
              </a:rPr>
              <a:t>ScienceProfOnline.com</a:t>
            </a:r>
            <a:endParaRPr lang="en-US" sz="1000" b="0" dirty="0" smtClean="0">
              <a:latin typeface="Comic Sans MS" charset="0"/>
              <a:cs typeface="+mn-cs"/>
            </a:endParaRPr>
          </a:p>
        </p:txBody>
      </p:sp>
    </p:spTree>
    <p:extLst>
      <p:ext uri="{BB962C8B-B14F-4D97-AF65-F5344CB8AC3E}">
        <p14:creationId xmlns:p14="http://schemas.microsoft.com/office/powerpoint/2010/main" val="2604079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63">
                                            <p:txEl>
                                              <p:pRg st="7" end="7"/>
                                            </p:txEl>
                                          </p:spTgt>
                                        </p:tgtEl>
                                        <p:attrNameLst>
                                          <p:attrName>style.visibility</p:attrName>
                                        </p:attrNameLst>
                                      </p:cBhvr>
                                      <p:to>
                                        <p:strVal val="visible"/>
                                      </p:to>
                                    </p:set>
                                    <p:animEffect transition="in" filter="dissolve">
                                      <p:cBhvr>
                                        <p:cTn id="7" dur="500"/>
                                        <p:tgtEl>
                                          <p:spTgt spid="39936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9363">
                                            <p:txEl>
                                              <p:pRg st="8" end="8"/>
                                            </p:txEl>
                                          </p:spTgt>
                                        </p:tgtEl>
                                        <p:attrNameLst>
                                          <p:attrName>style.visibility</p:attrName>
                                        </p:attrNameLst>
                                      </p:cBhvr>
                                      <p:to>
                                        <p:strVal val="visible"/>
                                      </p:to>
                                    </p:set>
                                    <p:animEffect transition="in" filter="dissolve">
                                      <p:cBhvr>
                                        <p:cTn id="10" dur="500"/>
                                        <p:tgtEl>
                                          <p:spTgt spid="39936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99363">
                                            <p:txEl>
                                              <p:pRg st="9" end="9"/>
                                            </p:txEl>
                                          </p:spTgt>
                                        </p:tgtEl>
                                        <p:attrNameLst>
                                          <p:attrName>style.visibility</p:attrName>
                                        </p:attrNameLst>
                                      </p:cBhvr>
                                      <p:to>
                                        <p:strVal val="visible"/>
                                      </p:to>
                                    </p:set>
                                    <p:animEffect transition="in" filter="dissolve">
                                      <p:cBhvr>
                                        <p:cTn id="13" dur="500"/>
                                        <p:tgtEl>
                                          <p:spTgt spid="399363">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99363">
                                            <p:txEl>
                                              <p:pRg st="10" end="10"/>
                                            </p:txEl>
                                          </p:spTgt>
                                        </p:tgtEl>
                                        <p:attrNameLst>
                                          <p:attrName>style.visibility</p:attrName>
                                        </p:attrNameLst>
                                      </p:cBhvr>
                                      <p:to>
                                        <p:strVal val="visible"/>
                                      </p:to>
                                    </p:set>
                                    <p:animEffect transition="in" filter="dissolve">
                                      <p:cBhvr>
                                        <p:cTn id="16" dur="500"/>
                                        <p:tgtEl>
                                          <p:spTgt spid="399363">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99363">
                                            <p:txEl>
                                              <p:pRg st="11" end="11"/>
                                            </p:txEl>
                                          </p:spTgt>
                                        </p:tgtEl>
                                        <p:attrNameLst>
                                          <p:attrName>style.visibility</p:attrName>
                                        </p:attrNameLst>
                                      </p:cBhvr>
                                      <p:to>
                                        <p:strVal val="visible"/>
                                      </p:to>
                                    </p:set>
                                    <p:animEffect transition="in" filter="dissolve">
                                      <p:cBhvr>
                                        <p:cTn id="19" dur="500"/>
                                        <p:tgtEl>
                                          <p:spTgt spid="399363">
                                            <p:txEl>
                                              <p:pRg st="11" end="1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99363">
                                            <p:txEl>
                                              <p:pRg st="14" end="14"/>
                                            </p:txEl>
                                          </p:spTgt>
                                        </p:tgtEl>
                                        <p:attrNameLst>
                                          <p:attrName>style.visibility</p:attrName>
                                        </p:attrNameLst>
                                      </p:cBhvr>
                                      <p:to>
                                        <p:strVal val="visible"/>
                                      </p:to>
                                    </p:set>
                                    <p:animEffect transition="in" filter="dissolve">
                                      <p:cBhvr>
                                        <p:cTn id="24" dur="500"/>
                                        <p:tgtEl>
                                          <p:spTgt spid="399363">
                                            <p:txEl>
                                              <p:pRg st="14" end="1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99363">
                                            <p:txEl>
                                              <p:pRg st="15" end="15"/>
                                            </p:txEl>
                                          </p:spTgt>
                                        </p:tgtEl>
                                        <p:attrNameLst>
                                          <p:attrName>style.visibility</p:attrName>
                                        </p:attrNameLst>
                                      </p:cBhvr>
                                      <p:to>
                                        <p:strVal val="visible"/>
                                      </p:to>
                                    </p:set>
                                    <p:animEffect transition="in" filter="dissolve">
                                      <p:cBhvr>
                                        <p:cTn id="27" dur="500"/>
                                        <p:tgtEl>
                                          <p:spTgt spid="399363">
                                            <p:txEl>
                                              <p:pRg st="15" end="1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99363">
                                            <p:txEl>
                                              <p:pRg st="16" end="16"/>
                                            </p:txEl>
                                          </p:spTgt>
                                        </p:tgtEl>
                                        <p:attrNameLst>
                                          <p:attrName>style.visibility</p:attrName>
                                        </p:attrNameLst>
                                      </p:cBhvr>
                                      <p:to>
                                        <p:strVal val="visible"/>
                                      </p:to>
                                    </p:set>
                                    <p:animEffect transition="in" filter="dissolve">
                                      <p:cBhvr>
                                        <p:cTn id="30" dur="500"/>
                                        <p:tgtEl>
                                          <p:spTgt spid="399363">
                                            <p:txEl>
                                              <p:pRg st="16" end="1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99363">
                                            <p:txEl>
                                              <p:pRg st="17" end="17"/>
                                            </p:txEl>
                                          </p:spTgt>
                                        </p:tgtEl>
                                        <p:attrNameLst>
                                          <p:attrName>style.visibility</p:attrName>
                                        </p:attrNameLst>
                                      </p:cBhvr>
                                      <p:to>
                                        <p:strVal val="visible"/>
                                      </p:to>
                                    </p:set>
                                    <p:animEffect transition="in" filter="dissolve">
                                      <p:cBhvr>
                                        <p:cTn id="33" dur="500"/>
                                        <p:tgtEl>
                                          <p:spTgt spid="399363">
                                            <p:txEl>
                                              <p:pRg st="17" end="1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99363">
                                            <p:txEl>
                                              <p:pRg st="18" end="18"/>
                                            </p:txEl>
                                          </p:spTgt>
                                        </p:tgtEl>
                                        <p:attrNameLst>
                                          <p:attrName>style.visibility</p:attrName>
                                        </p:attrNameLst>
                                      </p:cBhvr>
                                      <p:to>
                                        <p:strVal val="visible"/>
                                      </p:to>
                                    </p:set>
                                    <p:animEffect transition="in" filter="dissolve">
                                      <p:cBhvr>
                                        <p:cTn id="36" dur="500"/>
                                        <p:tgtEl>
                                          <p:spTgt spid="39936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25"/>
            <a:ext cx="8305800" cy="1371600"/>
          </a:xfrm>
        </p:spPr>
        <p:txBody>
          <a:bodyPr/>
          <a:lstStyle/>
          <a:p>
            <a:r>
              <a:rPr lang="en-US" sz="3600" b="1" dirty="0" smtClean="0">
                <a:solidFill>
                  <a:srgbClr val="FF3300"/>
                </a:solidFill>
                <a:latin typeface="Comic Sans MS"/>
                <a:cs typeface="Comic Sans MS"/>
              </a:rPr>
              <a:t>Glycogen</a:t>
            </a:r>
            <a:br>
              <a:rPr lang="en-US" sz="3600" b="1" dirty="0" smtClean="0">
                <a:solidFill>
                  <a:srgbClr val="FF3300"/>
                </a:solidFill>
                <a:latin typeface="Comic Sans MS"/>
                <a:cs typeface="Comic Sans MS"/>
              </a:rPr>
            </a:br>
            <a:r>
              <a:rPr lang="en-US" sz="1050" b="1" dirty="0" smtClean="0">
                <a:latin typeface="Comic Sans MS"/>
                <a:cs typeface="Comic Sans MS"/>
              </a:rPr>
              <a:t/>
            </a:r>
            <a:br>
              <a:rPr lang="en-US" sz="1050" b="1" dirty="0" smtClean="0">
                <a:latin typeface="Comic Sans MS"/>
                <a:cs typeface="Comic Sans MS"/>
              </a:rPr>
            </a:br>
            <a:r>
              <a:rPr lang="en-US" sz="2000" dirty="0" smtClean="0">
                <a:latin typeface="Comic Sans MS"/>
                <a:cs typeface="Comic Sans MS"/>
              </a:rPr>
              <a:t>Carbohydrate polymer that we use to store sugar energy.</a:t>
            </a:r>
            <a:endParaRPr lang="en-US" sz="2800" dirty="0">
              <a:latin typeface="Comic Sans MS"/>
              <a:cs typeface="Comic Sans MS"/>
            </a:endParaRPr>
          </a:p>
        </p:txBody>
      </p:sp>
      <p:sp>
        <p:nvSpPr>
          <p:cNvPr id="8" name="Text Box 14"/>
          <p:cNvSpPr txBox="1">
            <a:spLocks noChangeArrowheads="1"/>
          </p:cNvSpPr>
          <p:nvPr/>
        </p:nvSpPr>
        <p:spPr bwMode="auto">
          <a:xfrm>
            <a:off x="4770423" y="6457890"/>
            <a:ext cx="43735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b="0" dirty="0" smtClean="0">
                <a:latin typeface="Comic Sans MS" charset="0"/>
                <a:cs typeface="+mn-cs"/>
              </a:rPr>
              <a:t>Images: </a:t>
            </a:r>
            <a:r>
              <a:rPr lang="en-US" sz="1000" b="0" dirty="0" smtClean="0">
                <a:latin typeface="Comic Sans MS" charset="0"/>
                <a:cs typeface="+mn-cs"/>
                <a:hlinkClick r:id="rId2"/>
              </a:rPr>
              <a:t>Part of a Glycogen Molecule</a:t>
            </a:r>
            <a:r>
              <a:rPr lang="en-US" sz="1000" b="0" dirty="0" smtClean="0">
                <a:latin typeface="Comic Sans MS" charset="0"/>
                <a:cs typeface="+mn-cs"/>
              </a:rPr>
              <a:t>, Wiki; </a:t>
            </a:r>
            <a:r>
              <a:rPr lang="en-US" sz="1000" b="0" dirty="0" smtClean="0">
                <a:latin typeface="Comic Sans MS" charset="0"/>
                <a:hlinkClick r:id="rId3"/>
              </a:rPr>
              <a:t>Glycogen diagram</a:t>
            </a:r>
            <a:r>
              <a:rPr lang="en-US" sz="1000" b="0" dirty="0" smtClean="0">
                <a:latin typeface="Comic Sans MS" charset="0"/>
              </a:rPr>
              <a:t>, Wiki; </a:t>
            </a:r>
            <a:r>
              <a:rPr lang="en-US" sz="1000" b="0" dirty="0" smtClean="0">
                <a:latin typeface="Comic Sans MS" charset="0"/>
                <a:hlinkClick r:id="rId4"/>
              </a:rPr>
              <a:t>Glucose chemical structure</a:t>
            </a:r>
            <a:r>
              <a:rPr lang="en-US" sz="1000" b="0" dirty="0" smtClean="0">
                <a:latin typeface="Comic Sans MS" charset="0"/>
              </a:rPr>
              <a:t>, Wiki;  </a:t>
            </a:r>
            <a:r>
              <a:rPr lang="en-US" sz="1000" b="0" dirty="0" smtClean="0">
                <a:latin typeface="Comic Sans MS" charset="0"/>
                <a:hlinkClick r:id="rId5"/>
              </a:rPr>
              <a:t>Glucose metabolism</a:t>
            </a:r>
            <a:r>
              <a:rPr lang="en-US" sz="1000" b="0" dirty="0" smtClean="0">
                <a:latin typeface="Comic Sans MS" charset="0"/>
              </a:rPr>
              <a:t>, Wiki</a:t>
            </a:r>
            <a:endParaRPr lang="en-US" sz="1000" b="0" dirty="0" smtClean="0">
              <a:latin typeface="Comic Sans MS" charset="0"/>
              <a:cs typeface="+mn-cs"/>
            </a:endParaRPr>
          </a:p>
        </p:txBody>
      </p:sp>
      <p:pic>
        <p:nvPicPr>
          <p:cNvPr id="9" name="Picture 8" descr="Glucose_structure.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5029200"/>
            <a:ext cx="1450910" cy="1341408"/>
          </a:xfrm>
          <a:prstGeom prst="rect">
            <a:avLst/>
          </a:prstGeom>
        </p:spPr>
      </p:pic>
      <p:pic>
        <p:nvPicPr>
          <p:cNvPr id="10" name="Picture 9" descr="Glycogen_spacefilling_model.jpg"/>
          <p:cNvPicPr>
            <a:picLocks noChangeAspect="1"/>
          </p:cNvPicPr>
          <p:nvPr/>
        </p:nvPicPr>
        <p:blipFill rotWithShape="1">
          <a:blip r:embed="rId7">
            <a:extLst>
              <a:ext uri="{28A0092B-C50C-407E-A947-70E740481C1C}">
                <a14:useLocalDpi xmlns:a14="http://schemas.microsoft.com/office/drawing/2010/main" val="0"/>
              </a:ext>
            </a:extLst>
          </a:blip>
          <a:srcRect t="21869" b="26044"/>
          <a:stretch/>
        </p:blipFill>
        <p:spPr>
          <a:xfrm rot="5400000">
            <a:off x="-897223" y="3107021"/>
            <a:ext cx="4114802" cy="1405959"/>
          </a:xfrm>
          <a:prstGeom prst="rect">
            <a:avLst/>
          </a:prstGeom>
        </p:spPr>
      </p:pic>
      <p:pic>
        <p:nvPicPr>
          <p:cNvPr id="11" name="Picture 10" descr="Glycogen_structure.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1600200"/>
            <a:ext cx="3314891" cy="3276600"/>
          </a:xfrm>
          <a:prstGeom prst="rect">
            <a:avLst/>
          </a:prstGeom>
        </p:spPr>
      </p:pic>
      <p:pic>
        <p:nvPicPr>
          <p:cNvPr id="12" name="Picture 11" descr="Glucose_metabolism.sv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1524000"/>
            <a:ext cx="3718560" cy="3505200"/>
          </a:xfrm>
          <a:prstGeom prst="rect">
            <a:avLst/>
          </a:prstGeom>
        </p:spPr>
      </p:pic>
      <p:sp>
        <p:nvSpPr>
          <p:cNvPr id="3" name="TextBox 2"/>
          <p:cNvSpPr txBox="1"/>
          <p:nvPr/>
        </p:nvSpPr>
        <p:spPr>
          <a:xfrm>
            <a:off x="4038600" y="5257800"/>
            <a:ext cx="4724400" cy="1083374"/>
          </a:xfrm>
          <a:prstGeom prst="rect">
            <a:avLst/>
          </a:prstGeom>
          <a:noFill/>
        </p:spPr>
        <p:txBody>
          <a:bodyPr wrap="square" rtlCol="0">
            <a:spAutoFit/>
          </a:bodyPr>
          <a:lstStyle/>
          <a:p>
            <a:pPr marL="171450" algn="ctr">
              <a:lnSpc>
                <a:spcPct val="90000"/>
              </a:lnSpc>
              <a:buClr>
                <a:srgbClr val="339933"/>
              </a:buClr>
            </a:pPr>
            <a:r>
              <a:rPr lang="en-US" sz="1400" dirty="0" smtClean="0">
                <a:latin typeface="Comic Sans MS"/>
                <a:cs typeface="Comic Sans MS"/>
              </a:rPr>
              <a:t>- Subunits </a:t>
            </a:r>
            <a:r>
              <a:rPr lang="en-US" sz="1400" dirty="0">
                <a:latin typeface="Comic Sans MS"/>
                <a:cs typeface="Comic Sans MS"/>
              </a:rPr>
              <a:t>are </a:t>
            </a:r>
            <a:r>
              <a:rPr lang="en-US" sz="1400" dirty="0" smtClean="0">
                <a:latin typeface="Comic Sans MS"/>
                <a:cs typeface="Comic Sans MS"/>
              </a:rPr>
              <a:t>glucose </a:t>
            </a:r>
            <a:r>
              <a:rPr lang="en-US" sz="1400" dirty="0" err="1" smtClean="0">
                <a:latin typeface="Comic Sans MS"/>
                <a:cs typeface="Comic Sans MS"/>
              </a:rPr>
              <a:t>monosaccharides</a:t>
            </a:r>
            <a:endParaRPr lang="en-US" sz="1400" dirty="0" smtClean="0">
              <a:latin typeface="Comic Sans MS"/>
              <a:cs typeface="Comic Sans MS"/>
            </a:endParaRPr>
          </a:p>
          <a:p>
            <a:pPr marL="171450" algn="ctr">
              <a:lnSpc>
                <a:spcPct val="90000"/>
              </a:lnSpc>
              <a:buClr>
                <a:srgbClr val="339933"/>
              </a:buClr>
            </a:pPr>
            <a:endParaRPr lang="en-US" sz="1400" dirty="0">
              <a:latin typeface="Comic Sans MS"/>
              <a:cs typeface="Comic Sans MS"/>
            </a:endParaRPr>
          </a:p>
          <a:p>
            <a:pPr marL="171450" algn="ctr">
              <a:lnSpc>
                <a:spcPct val="90000"/>
              </a:lnSpc>
              <a:buClr>
                <a:srgbClr val="339933"/>
              </a:buClr>
            </a:pPr>
            <a:r>
              <a:rPr lang="en-US" sz="1400" dirty="0" smtClean="0">
                <a:latin typeface="Comic Sans MS"/>
                <a:cs typeface="Comic Sans MS"/>
              </a:rPr>
              <a:t>- Humans </a:t>
            </a:r>
            <a:r>
              <a:rPr lang="en-US" sz="1400" dirty="0">
                <a:latin typeface="Comic Sans MS"/>
                <a:cs typeface="Comic Sans MS"/>
              </a:rPr>
              <a:t>and other vertebrates store glucose as glycogen in the liver and muscles </a:t>
            </a:r>
          </a:p>
          <a:p>
            <a:pPr marL="285750" indent="-285750">
              <a:buFontTx/>
              <a:buChar char="-"/>
            </a:pPr>
            <a:endParaRPr lang="en-US" sz="1400" dirty="0"/>
          </a:p>
        </p:txBody>
      </p:sp>
      <p:sp>
        <p:nvSpPr>
          <p:cNvPr id="14"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10"/>
              </a:rPr>
              <a:t>Virtual </a:t>
            </a:r>
            <a:r>
              <a:rPr lang="en-US" sz="1000" b="0" dirty="0" smtClean="0">
                <a:latin typeface="Comic Sans MS" charset="0"/>
                <a:cs typeface="+mn-cs"/>
                <a:hlinkClick r:id="rId10"/>
              </a:rPr>
              <a:t>Biology </a:t>
            </a:r>
            <a:r>
              <a:rPr lang="en-US" sz="1000" b="0" dirty="0">
                <a:latin typeface="Comic Sans MS" charset="0"/>
                <a:cs typeface="+mn-cs"/>
                <a:hlinkClick r:id="rId10"/>
              </a:rPr>
              <a:t>Classroom </a:t>
            </a:r>
            <a:r>
              <a:rPr lang="en-US" sz="1000" b="0" dirty="0">
                <a:latin typeface="Comic Sans MS" charset="0"/>
                <a:cs typeface="+mn-cs"/>
              </a:rPr>
              <a:t>on </a:t>
            </a:r>
            <a:r>
              <a:rPr lang="en-US" sz="1000" b="0" dirty="0">
                <a:latin typeface="Comic Sans MS" charset="0"/>
                <a:cs typeface="+mn-cs"/>
                <a:hlinkClick r:id="rId11"/>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3645485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28600"/>
            <a:ext cx="8229600" cy="563563"/>
          </a:xfrm>
        </p:spPr>
        <p:txBody>
          <a:bodyPr/>
          <a:lstStyle/>
          <a:p>
            <a:pPr algn="l" eaLnBrk="1" hangingPunct="1">
              <a:defRPr/>
            </a:pPr>
            <a:r>
              <a:rPr lang="en-US" sz="3200" b="1">
                <a:solidFill>
                  <a:schemeClr val="hlink"/>
                </a:solidFill>
                <a:latin typeface="Comic Sans MS" charset="0"/>
                <a:cs typeface="+mj-cs"/>
              </a:rPr>
              <a:t>Carbohydrates</a:t>
            </a:r>
            <a:r>
              <a:rPr lang="en-US" sz="2800" b="1">
                <a:solidFill>
                  <a:schemeClr val="hlink"/>
                </a:solidFill>
                <a:latin typeface="Comic Sans MS" charset="0"/>
                <a:cs typeface="+mj-cs"/>
              </a:rPr>
              <a:t> </a:t>
            </a:r>
            <a:r>
              <a:rPr lang="en-US" sz="2800" b="1">
                <a:solidFill>
                  <a:schemeClr val="tx1"/>
                </a:solidFill>
                <a:latin typeface="Comic Sans MS" charset="0"/>
                <a:cs typeface="+mj-cs"/>
              </a:rPr>
              <a:t>-</a:t>
            </a:r>
            <a:r>
              <a:rPr lang="en-US" sz="2400" b="1">
                <a:solidFill>
                  <a:schemeClr val="tx1"/>
                </a:solidFill>
                <a:latin typeface="Comic Sans MS" charset="0"/>
                <a:cs typeface="+mj-cs"/>
              </a:rPr>
              <a:t> Nutrition</a:t>
            </a:r>
          </a:p>
        </p:txBody>
      </p:sp>
      <p:sp>
        <p:nvSpPr>
          <p:cNvPr id="13315" name="Rectangle 3"/>
          <p:cNvSpPr>
            <a:spLocks noGrp="1" noChangeArrowheads="1"/>
          </p:cNvSpPr>
          <p:nvPr>
            <p:ph type="body" sz="half" idx="1"/>
          </p:nvPr>
        </p:nvSpPr>
        <p:spPr>
          <a:xfrm>
            <a:off x="152400" y="990600"/>
            <a:ext cx="5257800" cy="5334000"/>
          </a:xfrm>
        </p:spPr>
        <p:txBody>
          <a:bodyPr/>
          <a:lstStyle/>
          <a:p>
            <a:pPr eaLnBrk="1" hangingPunct="1">
              <a:lnSpc>
                <a:spcPct val="80000"/>
              </a:lnSpc>
              <a:defRPr/>
            </a:pPr>
            <a:r>
              <a:rPr lang="en-US" sz="1800" dirty="0">
                <a:latin typeface="Comic Sans MS" charset="0"/>
                <a:cs typeface="+mn-cs"/>
              </a:rPr>
              <a:t>Present in fruits, vegetables and grains… essentially in plant </a:t>
            </a:r>
            <a:r>
              <a:rPr lang="en-US" sz="1800" dirty="0" smtClean="0">
                <a:latin typeface="Comic Sans MS" charset="0"/>
                <a:cs typeface="+mn-cs"/>
              </a:rPr>
              <a:t>matter…and </a:t>
            </a:r>
            <a:r>
              <a:rPr lang="en-US" sz="1800" dirty="0">
                <a:latin typeface="Comic Sans MS" charset="0"/>
                <a:cs typeface="+mn-cs"/>
              </a:rPr>
              <a:t>low amounts in dairy.</a:t>
            </a:r>
          </a:p>
          <a:p>
            <a:pPr eaLnBrk="1" hangingPunct="1">
              <a:lnSpc>
                <a:spcPct val="80000"/>
              </a:lnSpc>
              <a:defRPr/>
            </a:pPr>
            <a:endParaRPr lang="en-US" sz="1800" dirty="0">
              <a:latin typeface="Comic Sans MS" charset="0"/>
              <a:cs typeface="+mn-cs"/>
            </a:endParaRPr>
          </a:p>
          <a:p>
            <a:pPr eaLnBrk="1" hangingPunct="1">
              <a:lnSpc>
                <a:spcPct val="80000"/>
              </a:lnSpc>
              <a:defRPr/>
            </a:pPr>
            <a:r>
              <a:rPr lang="en-US" sz="2000" b="1" dirty="0">
                <a:latin typeface="Comic Sans MS" charset="0"/>
                <a:cs typeface="+mn-cs"/>
              </a:rPr>
              <a:t>_______</a:t>
            </a:r>
            <a:r>
              <a:rPr lang="en-US" sz="1800" dirty="0">
                <a:latin typeface="Comic Sans MS" charset="0"/>
                <a:cs typeface="+mn-cs"/>
              </a:rPr>
              <a:t> carbs are </a:t>
            </a:r>
            <a:r>
              <a:rPr lang="en-US" sz="1800" b="1" dirty="0">
                <a:latin typeface="Comic Sans MS" charset="0"/>
                <a:cs typeface="+mn-cs"/>
              </a:rPr>
              <a:t>not</a:t>
            </a:r>
            <a:r>
              <a:rPr lang="en-US" sz="1800" dirty="0">
                <a:latin typeface="Comic Sans MS" charset="0"/>
                <a:cs typeface="+mn-cs"/>
              </a:rPr>
              <a:t> bad for you. They should be the type of food you eat the </a:t>
            </a:r>
            <a:r>
              <a:rPr lang="en-US" sz="1800" b="1" dirty="0">
                <a:latin typeface="Comic Sans MS" charset="0"/>
                <a:cs typeface="+mn-cs"/>
              </a:rPr>
              <a:t>most</a:t>
            </a:r>
            <a:r>
              <a:rPr lang="en-US" sz="1800" dirty="0">
                <a:latin typeface="Comic Sans MS" charset="0"/>
                <a:cs typeface="+mn-cs"/>
              </a:rPr>
              <a:t> of </a:t>
            </a:r>
            <a:r>
              <a:rPr lang="en-US" sz="1400" i="1" dirty="0">
                <a:latin typeface="Comic Sans MS" charset="0"/>
                <a:cs typeface="+mn-cs"/>
              </a:rPr>
              <a:t>(45 – 65% of your daily food intake).</a:t>
            </a:r>
            <a:r>
              <a:rPr lang="en-US" sz="1400" dirty="0">
                <a:latin typeface="Comic Sans MS" charset="0"/>
                <a:cs typeface="+mn-cs"/>
              </a:rPr>
              <a:t>  </a:t>
            </a:r>
          </a:p>
          <a:p>
            <a:pPr eaLnBrk="1" hangingPunct="1">
              <a:lnSpc>
                <a:spcPct val="80000"/>
              </a:lnSpc>
              <a:defRPr/>
            </a:pPr>
            <a:endParaRPr lang="en-US" sz="1400" dirty="0">
              <a:latin typeface="Comic Sans MS" charset="0"/>
              <a:cs typeface="+mn-cs"/>
            </a:endParaRPr>
          </a:p>
          <a:p>
            <a:pPr eaLnBrk="1" hangingPunct="1">
              <a:lnSpc>
                <a:spcPct val="80000"/>
              </a:lnSpc>
              <a:defRPr/>
            </a:pPr>
            <a:r>
              <a:rPr lang="en-US" sz="1800" dirty="0">
                <a:latin typeface="Comic Sans MS" charset="0"/>
                <a:cs typeface="+mn-cs"/>
              </a:rPr>
              <a:t>Complex carbs more nutrient-rich and harder for your body to break down. They enter blood stream more slowly, and include </a:t>
            </a:r>
            <a:r>
              <a:rPr lang="en-US" sz="1800" b="1" dirty="0">
                <a:latin typeface="Comic Sans MS" charset="0"/>
                <a:cs typeface="+mn-cs"/>
              </a:rPr>
              <a:t>fiber</a:t>
            </a:r>
            <a:r>
              <a:rPr lang="en-US" sz="1800" dirty="0">
                <a:latin typeface="Comic Sans MS" charset="0"/>
                <a:cs typeface="+mn-cs"/>
              </a:rPr>
              <a:t>.</a:t>
            </a:r>
          </a:p>
          <a:p>
            <a:pPr eaLnBrk="1" hangingPunct="1">
              <a:lnSpc>
                <a:spcPct val="80000"/>
              </a:lnSpc>
              <a:defRPr/>
            </a:pPr>
            <a:endParaRPr lang="en-US" sz="1800" dirty="0">
              <a:latin typeface="Comic Sans MS" charset="0"/>
              <a:cs typeface="+mn-cs"/>
            </a:endParaRPr>
          </a:p>
          <a:p>
            <a:pPr eaLnBrk="1" hangingPunct="1">
              <a:lnSpc>
                <a:spcPct val="80000"/>
              </a:lnSpc>
              <a:defRPr/>
            </a:pPr>
            <a:r>
              <a:rPr lang="en-US" sz="1800" dirty="0">
                <a:latin typeface="Comic Sans MS" charset="0"/>
                <a:cs typeface="+mn-cs"/>
              </a:rPr>
              <a:t>Highly processed, refined carbs </a:t>
            </a:r>
            <a:r>
              <a:rPr lang="en-US" sz="1400" i="1" dirty="0">
                <a:latin typeface="Comic Sans MS" charset="0"/>
                <a:cs typeface="+mn-cs"/>
              </a:rPr>
              <a:t>(such as sucrose)</a:t>
            </a:r>
            <a:r>
              <a:rPr lang="en-US" sz="1800" dirty="0">
                <a:latin typeface="Comic Sans MS" charset="0"/>
                <a:cs typeface="+mn-cs"/>
              </a:rPr>
              <a:t> are like </a:t>
            </a:r>
            <a:r>
              <a:rPr lang="ja-JP" altLang="en-US" sz="1800" dirty="0">
                <a:latin typeface="Comic Sans MS" charset="0"/>
                <a:cs typeface="+mn-cs"/>
              </a:rPr>
              <a:t>“</a:t>
            </a:r>
            <a:r>
              <a:rPr lang="en-US" sz="1800" dirty="0">
                <a:latin typeface="Comic Sans MS" charset="0"/>
                <a:cs typeface="+mn-cs"/>
              </a:rPr>
              <a:t>pre-chewed</a:t>
            </a:r>
            <a:r>
              <a:rPr lang="ja-JP" altLang="en-US" sz="1800" dirty="0">
                <a:latin typeface="Comic Sans MS" charset="0"/>
                <a:cs typeface="+mn-cs"/>
              </a:rPr>
              <a:t>”</a:t>
            </a:r>
            <a:r>
              <a:rPr lang="en-US" sz="1800" dirty="0">
                <a:latin typeface="Comic Sans MS" charset="0"/>
                <a:cs typeface="+mn-cs"/>
              </a:rPr>
              <a:t> food, so are very easily digested. They quickly enter blood stream, and can cause levels of the hormone </a:t>
            </a:r>
            <a:r>
              <a:rPr lang="en-US" sz="2000" b="1" dirty="0">
                <a:latin typeface="Comic Sans MS" charset="0"/>
                <a:cs typeface="+mn-cs"/>
              </a:rPr>
              <a:t>_______ </a:t>
            </a:r>
            <a:r>
              <a:rPr lang="en-US" sz="1800" dirty="0">
                <a:latin typeface="Comic Sans MS" charset="0"/>
                <a:cs typeface="+mn-cs"/>
              </a:rPr>
              <a:t>to spike. </a:t>
            </a:r>
          </a:p>
          <a:p>
            <a:pPr eaLnBrk="1" hangingPunct="1">
              <a:lnSpc>
                <a:spcPct val="80000"/>
              </a:lnSpc>
              <a:defRPr/>
            </a:pPr>
            <a:endParaRPr lang="en-US" sz="1800" dirty="0">
              <a:latin typeface="Comic Sans MS" charset="0"/>
              <a:cs typeface="+mn-cs"/>
            </a:endParaRPr>
          </a:p>
          <a:p>
            <a:pPr eaLnBrk="1" hangingPunct="1">
              <a:lnSpc>
                <a:spcPct val="80000"/>
              </a:lnSpc>
              <a:defRPr/>
            </a:pPr>
            <a:r>
              <a:rPr lang="en-US" sz="1800" dirty="0">
                <a:latin typeface="Comic Sans MS" charset="0"/>
                <a:cs typeface="+mn-cs"/>
              </a:rPr>
              <a:t>Consuming too many refined </a:t>
            </a:r>
            <a:r>
              <a:rPr lang="en-US" sz="1800" dirty="0">
                <a:latin typeface="Comic Sans MS" charset="0"/>
                <a:cs typeface="+mn-cs"/>
                <a:hlinkClick r:id="rId3"/>
              </a:rPr>
              <a:t>carbs</a:t>
            </a:r>
            <a:r>
              <a:rPr lang="en-US" sz="1800" dirty="0">
                <a:latin typeface="Comic Sans MS" charset="0"/>
                <a:cs typeface="+mn-cs"/>
              </a:rPr>
              <a:t> can increase your risk of Type 2 diabetes.</a:t>
            </a:r>
          </a:p>
          <a:p>
            <a:pPr eaLnBrk="1" hangingPunct="1">
              <a:lnSpc>
                <a:spcPct val="80000"/>
              </a:lnSpc>
              <a:defRPr/>
            </a:pPr>
            <a:endParaRPr lang="en-US" sz="1600" dirty="0">
              <a:latin typeface="Comic Sans MS" charset="0"/>
              <a:cs typeface="+mn-cs"/>
            </a:endParaRPr>
          </a:p>
          <a:p>
            <a:pPr marL="0" indent="0" eaLnBrk="1" hangingPunct="1">
              <a:lnSpc>
                <a:spcPct val="80000"/>
              </a:lnSpc>
              <a:buNone/>
              <a:defRPr/>
            </a:pPr>
            <a:endParaRPr lang="en-US" sz="1600" i="1" dirty="0">
              <a:latin typeface="Comic Sans MS" charset="0"/>
              <a:cs typeface="+mn-cs"/>
            </a:endParaRPr>
          </a:p>
          <a:p>
            <a:pPr eaLnBrk="1" hangingPunct="1">
              <a:lnSpc>
                <a:spcPct val="80000"/>
              </a:lnSpc>
              <a:defRPr/>
            </a:pPr>
            <a:endParaRPr lang="en-US" sz="2000" dirty="0">
              <a:latin typeface="Comic Sans MS" charset="0"/>
              <a:cs typeface="+mn-cs"/>
            </a:endParaRPr>
          </a:p>
          <a:p>
            <a:pPr eaLnBrk="1" hangingPunct="1">
              <a:lnSpc>
                <a:spcPct val="80000"/>
              </a:lnSpc>
              <a:buFontTx/>
              <a:buNone/>
              <a:defRPr/>
            </a:pPr>
            <a:endParaRPr lang="en-US" sz="2000" dirty="0">
              <a:latin typeface="Comic Sans MS" charset="0"/>
              <a:cs typeface="+mn-cs"/>
            </a:endParaRPr>
          </a:p>
        </p:txBody>
      </p:sp>
      <p:pic>
        <p:nvPicPr>
          <p:cNvPr id="40963" name="Picture 9" descr="Veggies-gpics-wi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
            <a:ext cx="332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1" descr="CarbFoods"/>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2438400"/>
            <a:ext cx="3332163" cy="196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13" descr="Fruits-Atomicbre-Wiki"/>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562600" y="4495800"/>
            <a:ext cx="33528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14"/>
          <p:cNvSpPr txBox="1">
            <a:spLocks noChangeArrowheads="1"/>
          </p:cNvSpPr>
          <p:nvPr/>
        </p:nvSpPr>
        <p:spPr bwMode="auto">
          <a:xfrm>
            <a:off x="480060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smtClean="0">
                <a:latin typeface="Comic Sans MS" charset="0"/>
                <a:cs typeface="+mn-cs"/>
              </a:rPr>
              <a:t>Image: </a:t>
            </a:r>
            <a:r>
              <a:rPr lang="en-US" sz="1000" b="0" smtClean="0">
                <a:latin typeface="Comic Sans MS" charset="0"/>
                <a:cs typeface="+mn-cs"/>
                <a:hlinkClick r:id="rId7"/>
              </a:rPr>
              <a:t>Vegetables</a:t>
            </a:r>
            <a:r>
              <a:rPr lang="en-US" sz="1000" b="0" smtClean="0">
                <a:latin typeface="Comic Sans MS" charset="0"/>
                <a:cs typeface="+mn-cs"/>
              </a:rPr>
              <a:t>, Gpics, Wiki; </a:t>
            </a:r>
            <a:r>
              <a:rPr lang="en-US" sz="1000" b="0" smtClean="0">
                <a:latin typeface="Comic Sans MS" charset="0"/>
                <a:cs typeface="+mn-cs"/>
                <a:hlinkClick r:id="rId8"/>
              </a:rPr>
              <a:t>Grains</a:t>
            </a:r>
            <a:r>
              <a:rPr lang="en-US" sz="1000" b="0" smtClean="0">
                <a:latin typeface="Comic Sans MS" charset="0"/>
                <a:cs typeface="+mn-cs"/>
              </a:rPr>
              <a:t>, USDA; </a:t>
            </a:r>
            <a:r>
              <a:rPr lang="en-US" sz="1000" b="0" smtClean="0">
                <a:latin typeface="Comic Sans MS" charset="0"/>
                <a:cs typeface="+mn-cs"/>
                <a:hlinkClick r:id="rId9"/>
              </a:rPr>
              <a:t>Fruits</a:t>
            </a:r>
            <a:r>
              <a:rPr lang="en-US" sz="1000" b="0" smtClean="0">
                <a:latin typeface="Comic Sans MS" charset="0"/>
                <a:cs typeface="+mn-cs"/>
              </a:rPr>
              <a:t>, </a:t>
            </a:r>
            <a:r>
              <a:rPr lang="en-US" sz="1000" b="0" smtClean="0">
                <a:solidFill>
                  <a:srgbClr val="000000"/>
                </a:solidFill>
                <a:latin typeface="Comic Sans MS" charset="0"/>
                <a:cs typeface="+mn-cs"/>
              </a:rPr>
              <a:t>Bill Ebbesen </a:t>
            </a:r>
          </a:p>
        </p:txBody>
      </p:sp>
      <p:sp>
        <p:nvSpPr>
          <p:cNvPr id="10" name="Rectangle 6"/>
          <p:cNvSpPr>
            <a:spLocks noChangeArrowheads="1"/>
          </p:cNvSpPr>
          <p:nvPr/>
        </p:nvSpPr>
        <p:spPr bwMode="auto">
          <a:xfrm>
            <a:off x="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10"/>
              </a:rPr>
              <a:t>Virtual </a:t>
            </a:r>
            <a:r>
              <a:rPr lang="en-US" sz="1000" b="0" dirty="0" smtClean="0">
                <a:latin typeface="Comic Sans MS" charset="0"/>
                <a:cs typeface="+mn-cs"/>
                <a:hlinkClick r:id="rId10"/>
              </a:rPr>
              <a:t>Biology </a:t>
            </a:r>
            <a:r>
              <a:rPr lang="en-US" sz="1000" b="0" dirty="0">
                <a:latin typeface="Comic Sans MS" charset="0"/>
                <a:cs typeface="+mn-cs"/>
                <a:hlinkClick r:id="rId10"/>
              </a:rPr>
              <a:t>Classroom </a:t>
            </a:r>
            <a:r>
              <a:rPr lang="en-US" sz="1000" b="0" dirty="0">
                <a:latin typeface="Comic Sans MS" charset="0"/>
                <a:cs typeface="+mn-cs"/>
              </a:rPr>
              <a:t>on </a:t>
            </a:r>
            <a:r>
              <a:rPr lang="en-US" sz="1000" b="0" dirty="0">
                <a:latin typeface="Comic Sans MS" charset="0"/>
                <a:cs typeface="+mn-cs"/>
                <a:hlinkClick r:id="rId11"/>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514600"/>
            <a:ext cx="2362200" cy="1524000"/>
          </a:xfrm>
        </p:spPr>
        <p:txBody>
          <a:bodyPr/>
          <a:lstStyle/>
          <a:p>
            <a:pPr algn="l" eaLnBrk="1" hangingPunct="1">
              <a:defRPr/>
            </a:pPr>
            <a:r>
              <a:rPr lang="en-US" sz="3600">
                <a:solidFill>
                  <a:srgbClr val="669900"/>
                </a:solidFill>
                <a:latin typeface="Comic Sans MS" charset="0"/>
                <a:cs typeface="+mj-cs"/>
              </a:rPr>
              <a:t> </a:t>
            </a:r>
            <a:r>
              <a:rPr lang="en-US" sz="3600" b="1">
                <a:solidFill>
                  <a:srgbClr val="FF0000"/>
                </a:solidFill>
                <a:latin typeface="Comic Sans MS" charset="0"/>
                <a:cs typeface="+mj-cs"/>
              </a:rPr>
              <a:t>Protein Structure</a:t>
            </a:r>
          </a:p>
        </p:txBody>
      </p:sp>
      <p:sp>
        <p:nvSpPr>
          <p:cNvPr id="17411" name="Text Box 3"/>
          <p:cNvSpPr txBox="1">
            <a:spLocks noChangeArrowheads="1"/>
          </p:cNvSpPr>
          <p:nvPr/>
        </p:nvSpPr>
        <p:spPr bwMode="auto">
          <a:xfrm>
            <a:off x="6248400" y="6629400"/>
            <a:ext cx="2895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smtClean="0">
                <a:latin typeface="Comic Sans MS" charset="0"/>
                <a:cs typeface="+mn-cs"/>
              </a:rPr>
              <a:t>Image: </a:t>
            </a:r>
            <a:r>
              <a:rPr lang="en-US" sz="1000" b="0" smtClean="0">
                <a:latin typeface="Comic Sans MS" charset="0"/>
                <a:cs typeface="+mn-cs"/>
                <a:hlinkClick r:id="rId3"/>
              </a:rPr>
              <a:t>Levels of protein structure</a:t>
            </a:r>
            <a:r>
              <a:rPr lang="en-US" sz="1000" b="0" smtClean="0">
                <a:latin typeface="Comic Sans MS" charset="0"/>
                <a:cs typeface="+mn-cs"/>
              </a:rPr>
              <a:t>, M Ruiz</a:t>
            </a:r>
          </a:p>
        </p:txBody>
      </p:sp>
      <p:pic>
        <p:nvPicPr>
          <p:cNvPr id="49155" name="Picture 4" descr="Protein-structure-levels-MRuiz"/>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505200" y="228600"/>
            <a:ext cx="5186363"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5"/>
              </a:rPr>
              <a:t>Virtual </a:t>
            </a:r>
            <a:r>
              <a:rPr lang="en-US" sz="1000" b="0" dirty="0" smtClean="0">
                <a:latin typeface="Comic Sans MS" charset="0"/>
                <a:cs typeface="+mn-cs"/>
                <a:hlinkClick r:id="rId5"/>
              </a:rPr>
              <a:t>Biology </a:t>
            </a:r>
            <a:r>
              <a:rPr lang="en-US" sz="1000" b="0" dirty="0">
                <a:latin typeface="Comic Sans MS" charset="0"/>
                <a:cs typeface="+mn-cs"/>
                <a:hlinkClick r:id="rId5"/>
              </a:rPr>
              <a:t>Classroom </a:t>
            </a:r>
            <a:r>
              <a:rPr lang="en-US" sz="1000" b="0" dirty="0">
                <a:latin typeface="Comic Sans MS" charset="0"/>
                <a:cs typeface="+mn-cs"/>
              </a:rPr>
              <a:t>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685800"/>
          </a:xfrm>
        </p:spPr>
        <p:txBody>
          <a:bodyPr/>
          <a:lstStyle/>
          <a:p>
            <a:pPr algn="l" eaLnBrk="1" hangingPunct="1"/>
            <a:r>
              <a:rPr lang="en-US" altLang="en-US" sz="3400" smtClean="0">
                <a:solidFill>
                  <a:srgbClr val="FF0000"/>
                </a:solidFill>
                <a:latin typeface="Comic Sans MS" pitchFamily="66" charset="0"/>
              </a:rPr>
              <a:t>Organic Molecules -</a:t>
            </a:r>
            <a:r>
              <a:rPr lang="en-US" altLang="en-US" sz="3400" b="1" smtClean="0">
                <a:solidFill>
                  <a:srgbClr val="FF0000"/>
                </a:solidFill>
                <a:latin typeface="Comic Sans MS" pitchFamily="66" charset="0"/>
              </a:rPr>
              <a:t> Proteins</a:t>
            </a:r>
          </a:p>
        </p:txBody>
      </p:sp>
      <p:sp>
        <p:nvSpPr>
          <p:cNvPr id="165891" name="Rectangle 3"/>
          <p:cNvSpPr>
            <a:spLocks noGrp="1" noChangeArrowheads="1"/>
          </p:cNvSpPr>
          <p:nvPr>
            <p:ph type="body" sz="half" idx="1"/>
          </p:nvPr>
        </p:nvSpPr>
        <p:spPr>
          <a:xfrm>
            <a:off x="0" y="804013"/>
            <a:ext cx="6553200" cy="6019800"/>
          </a:xfrm>
        </p:spPr>
        <p:txBody>
          <a:bodyPr/>
          <a:lstStyle/>
          <a:p>
            <a:pPr eaLnBrk="1" hangingPunct="1">
              <a:lnSpc>
                <a:spcPct val="80000"/>
              </a:lnSpc>
              <a:buFontTx/>
              <a:buNone/>
              <a:defRPr/>
            </a:pPr>
            <a:r>
              <a:rPr lang="en-US" sz="1400" dirty="0" smtClean="0">
                <a:latin typeface="Comic Sans MS" pitchFamily="66" charset="0"/>
                <a:cs typeface="Arial" pitchFamily="34" charset="0"/>
              </a:rPr>
              <a:t>Complex </a:t>
            </a:r>
            <a:r>
              <a:rPr lang="en-US" sz="1400" dirty="0" smtClean="0">
                <a:latin typeface="Comic Sans MS" pitchFamily="66" charset="0"/>
                <a:cs typeface="Arial" pitchFamily="34" charset="0"/>
                <a:hlinkClick r:id="rId3"/>
              </a:rPr>
              <a:t>organic macromolecules </a:t>
            </a:r>
            <a:r>
              <a:rPr lang="en-US" sz="1400" dirty="0" smtClean="0">
                <a:latin typeface="Comic Sans MS" pitchFamily="66" charset="0"/>
                <a:cs typeface="Arial" pitchFamily="34" charset="0"/>
              </a:rPr>
              <a:t>fundamental to living cells.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Composed of one or more chains of amino acids. </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i="1" dirty="0" smtClean="0">
                <a:latin typeface="Comic Sans MS" pitchFamily="66" charset="0"/>
                <a:cs typeface="Arial" pitchFamily="34" charset="0"/>
                <a:hlinkClick r:id="rId4"/>
              </a:rPr>
              <a:t>Proteins</a:t>
            </a:r>
            <a:r>
              <a:rPr lang="en-US" sz="1400" i="1" dirty="0" smtClean="0">
                <a:latin typeface="Comic Sans MS" pitchFamily="66" charset="0"/>
                <a:cs typeface="Arial" pitchFamily="34" charset="0"/>
              </a:rPr>
              <a:t> perform many functions in cells, including:</a:t>
            </a:r>
          </a:p>
          <a:p>
            <a:pPr eaLnBrk="1" hangingPunct="1">
              <a:lnSpc>
                <a:spcPct val="80000"/>
              </a:lnSpc>
              <a:buFontTx/>
              <a:buNone/>
              <a:defRPr/>
            </a:pPr>
            <a:endParaRPr lang="en-US" sz="1400" i="1"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1. </a:t>
            </a:r>
            <a:r>
              <a:rPr lang="en-US" sz="1800" b="1" dirty="0" smtClean="0">
                <a:solidFill>
                  <a:schemeClr val="tx1">
                    <a:lumMod val="50000"/>
                    <a:lumOff val="50000"/>
                  </a:schemeClr>
                </a:solidFill>
                <a:latin typeface="Comic Sans MS" pitchFamily="66" charset="0"/>
                <a:cs typeface="Arial" pitchFamily="34" charset="0"/>
              </a:rPr>
              <a:t>Structural</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Components in cell walls, membranes, </a:t>
            </a:r>
          </a:p>
          <a:p>
            <a:pPr eaLnBrk="1" hangingPunct="1">
              <a:lnSpc>
                <a:spcPct val="80000"/>
              </a:lnSpc>
              <a:buFontTx/>
              <a:buNone/>
              <a:defRPr/>
            </a:pPr>
            <a:r>
              <a:rPr lang="en-US" sz="1400" dirty="0" smtClean="0">
                <a:latin typeface="Comic Sans MS" pitchFamily="66" charset="0"/>
                <a:cs typeface="Arial" pitchFamily="34" charset="0"/>
              </a:rPr>
              <a:t>	and within cells themselves.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2. </a:t>
            </a:r>
            <a:r>
              <a:rPr lang="en-US" sz="1800" b="1" dirty="0" smtClean="0">
                <a:solidFill>
                  <a:schemeClr val="tx1">
                    <a:lumMod val="50000"/>
                    <a:lumOff val="50000"/>
                  </a:schemeClr>
                </a:solidFill>
                <a:latin typeface="Comic Sans MS" pitchFamily="66" charset="0"/>
                <a:cs typeface="Arial" pitchFamily="34" charset="0"/>
              </a:rPr>
              <a:t>Enzymes</a:t>
            </a:r>
          </a:p>
          <a:p>
            <a:pPr eaLnBrk="1" hangingPunct="1">
              <a:lnSpc>
                <a:spcPct val="80000"/>
              </a:lnSpc>
              <a:buFontTx/>
              <a:buNone/>
              <a:defRPr/>
            </a:pPr>
            <a:r>
              <a:rPr lang="en-US" sz="1400" dirty="0" smtClean="0">
                <a:latin typeface="Comic Sans MS" pitchFamily="66" charset="0"/>
                <a:cs typeface="Arial" pitchFamily="34" charset="0"/>
              </a:rPr>
              <a:t>	• Chemicals that speed up a chemical reaction. </a:t>
            </a:r>
          </a:p>
          <a:p>
            <a:pPr eaLnBrk="1" hangingPunct="1">
              <a:lnSpc>
                <a:spcPct val="80000"/>
              </a:lnSpc>
              <a:buFontTx/>
              <a:buNone/>
              <a:defRPr/>
            </a:pPr>
            <a:r>
              <a:rPr lang="en-US" sz="1400" dirty="0" smtClean="0">
                <a:latin typeface="Comic Sans MS" pitchFamily="66" charset="0"/>
                <a:cs typeface="Arial" pitchFamily="34" charset="0"/>
              </a:rPr>
              <a:t>	• The catalysts in cells are called </a:t>
            </a:r>
            <a:r>
              <a:rPr lang="en-US" sz="1400" dirty="0" smtClean="0">
                <a:latin typeface="Comic Sans MS" pitchFamily="66" charset="0"/>
                <a:cs typeface="Arial" pitchFamily="34" charset="0"/>
                <a:hlinkClick r:id="rId5"/>
              </a:rPr>
              <a:t>enzymes</a:t>
            </a:r>
            <a:r>
              <a:rPr lang="en-US" sz="1400" dirty="0" smtClean="0">
                <a:latin typeface="Comic Sans MS" pitchFamily="66" charset="0"/>
                <a:cs typeface="Arial" pitchFamily="34" charset="0"/>
              </a:rPr>
              <a:t>.</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3. </a:t>
            </a:r>
            <a:r>
              <a:rPr lang="en-US" sz="1800" b="1" dirty="0" smtClean="0">
                <a:solidFill>
                  <a:schemeClr val="tx1">
                    <a:lumMod val="50000"/>
                    <a:lumOff val="50000"/>
                  </a:schemeClr>
                </a:solidFill>
                <a:latin typeface="Comic Sans MS" pitchFamily="66" charset="0"/>
                <a:cs typeface="Arial" pitchFamily="34" charset="0"/>
              </a:rPr>
              <a:t>Regulation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Some regulate cell function by stimulating or hindering either the action of other proteins or the expression of genes.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4. </a:t>
            </a:r>
            <a:r>
              <a:rPr lang="en-US" sz="1800" b="1" dirty="0" smtClean="0">
                <a:solidFill>
                  <a:schemeClr val="tx1">
                    <a:lumMod val="50000"/>
                    <a:lumOff val="50000"/>
                  </a:schemeClr>
                </a:solidFill>
                <a:latin typeface="Comic Sans MS" pitchFamily="66" charset="0"/>
                <a:cs typeface="Arial" pitchFamily="34" charset="0"/>
              </a:rPr>
              <a:t>Transportation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Some act as channels and “pumps” that move substances into or out of cells. </a:t>
            </a:r>
          </a:p>
          <a:p>
            <a:pPr eaLnBrk="1" hangingPunct="1">
              <a:lnSpc>
                <a:spcPct val="80000"/>
              </a:lnSpc>
              <a:buFontTx/>
              <a:buNone/>
              <a:defRPr/>
            </a:pPr>
            <a:r>
              <a:rPr lang="en-US" sz="1400" dirty="0" smtClean="0">
                <a:latin typeface="Comic Sans MS" pitchFamily="66" charset="0"/>
                <a:cs typeface="Arial" pitchFamily="34" charset="0"/>
              </a:rPr>
              <a:t>	</a:t>
            </a:r>
          </a:p>
          <a:p>
            <a:pPr eaLnBrk="1" hangingPunct="1">
              <a:lnSpc>
                <a:spcPct val="80000"/>
              </a:lnSpc>
              <a:buFontTx/>
              <a:buNone/>
              <a:defRPr/>
            </a:pPr>
            <a:r>
              <a:rPr lang="en-US" sz="1400" dirty="0" smtClean="0">
                <a:latin typeface="Comic Sans MS" pitchFamily="66" charset="0"/>
                <a:cs typeface="Arial" pitchFamily="34" charset="0"/>
              </a:rPr>
              <a:t>	5. </a:t>
            </a:r>
            <a:r>
              <a:rPr lang="en-US" sz="1800" b="1" dirty="0" smtClean="0">
                <a:solidFill>
                  <a:schemeClr val="tx1">
                    <a:lumMod val="50000"/>
                    <a:lumOff val="50000"/>
                  </a:schemeClr>
                </a:solidFill>
                <a:latin typeface="Comic Sans MS" pitchFamily="66" charset="0"/>
                <a:cs typeface="Arial" pitchFamily="34" charset="0"/>
              </a:rPr>
              <a:t>Defense</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Antibodies = proteins that defend your body against microorganisms</a:t>
            </a:r>
          </a:p>
          <a:p>
            <a:pPr eaLnBrk="1" hangingPunct="1">
              <a:lnSpc>
                <a:spcPct val="80000"/>
              </a:lnSpc>
              <a:buFontTx/>
              <a:buNone/>
              <a:defRPr/>
            </a:pPr>
            <a:r>
              <a:rPr lang="en-US" sz="1400" dirty="0" smtClean="0">
                <a:latin typeface="Comic Sans MS" pitchFamily="66" charset="0"/>
                <a:cs typeface="Arial" pitchFamily="34" charset="0"/>
              </a:rPr>
              <a:t>	 • Some bacteria produce proteins (</a:t>
            </a:r>
            <a:r>
              <a:rPr lang="en-US" sz="1400" dirty="0" err="1" smtClean="0">
                <a:latin typeface="Comic Sans MS" pitchFamily="66" charset="0"/>
                <a:cs typeface="Arial" pitchFamily="34" charset="0"/>
              </a:rPr>
              <a:t>bacteriocins</a:t>
            </a:r>
            <a:r>
              <a:rPr lang="en-US" sz="1400" dirty="0" smtClean="0">
                <a:latin typeface="Comic Sans MS" pitchFamily="66" charset="0"/>
                <a:cs typeface="Arial" pitchFamily="34" charset="0"/>
              </a:rPr>
              <a:t>) that kill other bacteria</a:t>
            </a:r>
            <a:r>
              <a:rPr lang="en-US" sz="1000" dirty="0" smtClean="0">
                <a:latin typeface="Comic Sans MS" pitchFamily="66" charset="0"/>
                <a:cs typeface="Arial" pitchFamily="34" charset="0"/>
              </a:rPr>
              <a:t>. </a:t>
            </a:r>
          </a:p>
          <a:p>
            <a:pPr eaLnBrk="1" hangingPunct="1">
              <a:lnSpc>
                <a:spcPct val="80000"/>
              </a:lnSpc>
              <a:buFontTx/>
              <a:buNone/>
              <a:defRPr/>
            </a:pPr>
            <a:endParaRPr lang="en-US" sz="1000" dirty="0" smtClean="0">
              <a:latin typeface="Comic Sans MS" pitchFamily="66" charset="0"/>
              <a:cs typeface="Arial" pitchFamily="34" charset="0"/>
            </a:endParaRPr>
          </a:p>
          <a:p>
            <a:pPr eaLnBrk="1" hangingPunct="1">
              <a:lnSpc>
                <a:spcPct val="80000"/>
              </a:lnSpc>
              <a:buFontTx/>
              <a:buNone/>
              <a:defRPr/>
            </a:pPr>
            <a:r>
              <a:rPr lang="en-US" sz="1400" dirty="0" smtClean="0">
                <a:cs typeface="Arial" pitchFamily="34" charset="0"/>
              </a:rPr>
              <a:t>		</a:t>
            </a:r>
          </a:p>
          <a:p>
            <a:pPr eaLnBrk="1" hangingPunct="1">
              <a:lnSpc>
                <a:spcPct val="80000"/>
              </a:lnSpc>
              <a:buFontTx/>
              <a:buNone/>
              <a:defRPr/>
            </a:pPr>
            <a:endParaRPr lang="en-US" sz="1400" dirty="0" smtClean="0">
              <a:cs typeface="Arial" pitchFamily="34" charset="0"/>
            </a:endParaRPr>
          </a:p>
        </p:txBody>
      </p:sp>
      <p:pic>
        <p:nvPicPr>
          <p:cNvPr id="12292" name="Picture 4" descr="enzyme"/>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7924800" y="304800"/>
            <a:ext cx="990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7"/>
          <p:cNvSpPr txBox="1">
            <a:spLocks noChangeArrowheads="1"/>
          </p:cNvSpPr>
          <p:nvPr/>
        </p:nvSpPr>
        <p:spPr bwMode="auto">
          <a:xfrm>
            <a:off x="0" y="6635751"/>
            <a:ext cx="464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b="0" dirty="0">
                <a:latin typeface="Comic Sans MS" pitchFamily="66" charset="0"/>
                <a:cs typeface="Arial" charset="0"/>
              </a:rPr>
              <a:t>Images : </a:t>
            </a:r>
            <a:r>
              <a:rPr lang="en-US" altLang="en-US" sz="1000" b="0" dirty="0">
                <a:latin typeface="Comic Sans MS" pitchFamily="66" charset="0"/>
                <a:cs typeface="Arial" charset="0"/>
                <a:hlinkClick r:id="rId7"/>
              </a:rPr>
              <a:t>Cell Membrane</a:t>
            </a:r>
            <a:r>
              <a:rPr lang="en-US" altLang="en-US" sz="1000" b="0" dirty="0">
                <a:latin typeface="Comic Sans MS" pitchFamily="66" charset="0"/>
                <a:cs typeface="Arial" charset="0"/>
              </a:rPr>
              <a:t>, Wiki; </a:t>
            </a:r>
            <a:r>
              <a:rPr lang="en-US" altLang="en-US" sz="1000" b="0" dirty="0">
                <a:latin typeface="Comic Sans MS" pitchFamily="66" charset="0"/>
                <a:cs typeface="Arial" charset="0"/>
                <a:hlinkClick r:id="rId8"/>
              </a:rPr>
              <a:t>Channel Protein</a:t>
            </a:r>
            <a:r>
              <a:rPr lang="en-US" altLang="en-US" sz="1000" b="0" dirty="0">
                <a:latin typeface="Comic Sans MS" pitchFamily="66" charset="0"/>
                <a:cs typeface="Arial" charset="0"/>
              </a:rPr>
              <a:t>,  Wiki; </a:t>
            </a:r>
            <a:r>
              <a:rPr lang="en-US" altLang="en-US" sz="1000" b="0" dirty="0">
                <a:latin typeface="Comic Sans MS" pitchFamily="66" charset="0"/>
                <a:cs typeface="Arial" charset="0"/>
                <a:hlinkClick r:id="rId9"/>
              </a:rPr>
              <a:t>Antibody</a:t>
            </a:r>
            <a:r>
              <a:rPr lang="en-US" altLang="en-US" sz="1000" b="0" dirty="0">
                <a:latin typeface="Comic Sans MS" pitchFamily="66" charset="0"/>
                <a:cs typeface="Arial" charset="0"/>
              </a:rPr>
              <a:t>, Wiki</a:t>
            </a:r>
          </a:p>
        </p:txBody>
      </p:sp>
      <p:pic>
        <p:nvPicPr>
          <p:cNvPr id="12294" name="Picture 13" descr="Antibod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572000"/>
            <a:ext cx="1765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5" descr="Channel-protein"/>
          <p:cNvPicPr>
            <a:picLocks noGrp="1" noChangeAspect="1" noChangeArrowheads="1"/>
          </p:cNvPicPr>
          <p:nvPr>
            <p:ph sz="quarter" idx="3"/>
          </p:nvPr>
        </p:nvPicPr>
        <p:blipFill>
          <a:blip r:embed="rId11">
            <a:extLst>
              <a:ext uri="{28A0092B-C50C-407E-A947-70E740481C1C}">
                <a14:useLocalDpi xmlns:a14="http://schemas.microsoft.com/office/drawing/2010/main" val="0"/>
              </a:ext>
            </a:extLst>
          </a:blip>
          <a:srcRect/>
          <a:stretch>
            <a:fillRect/>
          </a:stretch>
        </p:blipFill>
        <p:spPr>
          <a:xfrm>
            <a:off x="7239000" y="2743200"/>
            <a:ext cx="1752600" cy="164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16" descr="Cell_membra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1143000"/>
            <a:ext cx="3962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4876801" y="6629400"/>
            <a:ext cx="4267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en-US" sz="1000" b="0" dirty="0">
                <a:latin typeface="Comic Sans MS" charset="0"/>
                <a:cs typeface="+mn-cs"/>
              </a:rPr>
              <a:t>From the </a:t>
            </a:r>
            <a:r>
              <a:rPr lang="en-US" sz="1000" b="0" dirty="0">
                <a:latin typeface="Comic Sans MS" charset="0"/>
                <a:cs typeface="+mn-cs"/>
                <a:hlinkClick r:id="rId13"/>
              </a:rPr>
              <a:t>Virtual </a:t>
            </a:r>
            <a:r>
              <a:rPr lang="en-US" sz="1000" b="0" dirty="0" smtClean="0">
                <a:latin typeface="Comic Sans MS" charset="0"/>
                <a:cs typeface="+mn-cs"/>
                <a:hlinkClick r:id="rId13"/>
              </a:rPr>
              <a:t>Biology </a:t>
            </a:r>
            <a:r>
              <a:rPr lang="en-US" sz="1000" b="0" dirty="0">
                <a:latin typeface="Comic Sans MS" charset="0"/>
                <a:cs typeface="+mn-cs"/>
                <a:hlinkClick r:id="rId13"/>
              </a:rPr>
              <a:t>Classroom </a:t>
            </a:r>
            <a:r>
              <a:rPr lang="en-US" sz="1000" b="0" dirty="0">
                <a:latin typeface="Comic Sans MS" charset="0"/>
                <a:cs typeface="+mn-cs"/>
              </a:rPr>
              <a:t>on </a:t>
            </a:r>
            <a:r>
              <a:rPr lang="en-US" sz="1000" b="0" dirty="0">
                <a:latin typeface="Comic Sans MS" charset="0"/>
                <a:cs typeface="+mn-cs"/>
                <a:hlinkClick r:id="rId14"/>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50588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1">
                                            <p:txEl>
                                              <p:pRg st="6" end="6"/>
                                            </p:txEl>
                                          </p:spTgt>
                                        </p:tgtEl>
                                        <p:attrNameLst>
                                          <p:attrName>style.visibility</p:attrName>
                                        </p:attrNameLst>
                                      </p:cBhvr>
                                      <p:to>
                                        <p:strVal val="visible"/>
                                      </p:to>
                                    </p:set>
                                    <p:anim calcmode="lin" valueType="num">
                                      <p:cBhvr additive="base">
                                        <p:cTn id="7" dur="500" fill="hold"/>
                                        <p:tgtEl>
                                          <p:spTgt spid="16589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5891">
                                            <p:txEl>
                                              <p:pRg st="7" end="7"/>
                                            </p:txEl>
                                          </p:spTgt>
                                        </p:tgtEl>
                                        <p:attrNameLst>
                                          <p:attrName>style.visibility</p:attrName>
                                        </p:attrNameLst>
                                      </p:cBhvr>
                                      <p:to>
                                        <p:strVal val="visible"/>
                                      </p:to>
                                    </p:set>
                                    <p:anim calcmode="lin" valueType="num">
                                      <p:cBhvr additive="base">
                                        <p:cTn id="11" dur="500" fill="hold"/>
                                        <p:tgtEl>
                                          <p:spTgt spid="165891">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5891">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5891">
                                            <p:txEl>
                                              <p:pRg st="8" end="8"/>
                                            </p:txEl>
                                          </p:spTgt>
                                        </p:tgtEl>
                                        <p:attrNameLst>
                                          <p:attrName>style.visibility</p:attrName>
                                        </p:attrNameLst>
                                      </p:cBhvr>
                                      <p:to>
                                        <p:strVal val="visible"/>
                                      </p:to>
                                    </p:set>
                                    <p:anim calcmode="lin" valueType="num">
                                      <p:cBhvr additive="base">
                                        <p:cTn id="15" dur="500" fill="hold"/>
                                        <p:tgtEl>
                                          <p:spTgt spid="16589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5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5891">
                                            <p:txEl>
                                              <p:pRg st="10" end="10"/>
                                            </p:txEl>
                                          </p:spTgt>
                                        </p:tgtEl>
                                        <p:attrNameLst>
                                          <p:attrName>style.visibility</p:attrName>
                                        </p:attrNameLst>
                                      </p:cBhvr>
                                      <p:to>
                                        <p:strVal val="visible"/>
                                      </p:to>
                                    </p:set>
                                    <p:anim calcmode="lin" valueType="num">
                                      <p:cBhvr additive="base">
                                        <p:cTn id="21" dur="500" fill="hold"/>
                                        <p:tgtEl>
                                          <p:spTgt spid="165891">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5891">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5891">
                                            <p:txEl>
                                              <p:pRg st="11" end="11"/>
                                            </p:txEl>
                                          </p:spTgt>
                                        </p:tgtEl>
                                        <p:attrNameLst>
                                          <p:attrName>style.visibility</p:attrName>
                                        </p:attrNameLst>
                                      </p:cBhvr>
                                      <p:to>
                                        <p:strVal val="visible"/>
                                      </p:to>
                                    </p:set>
                                    <p:anim calcmode="lin" valueType="num">
                                      <p:cBhvr additive="base">
                                        <p:cTn id="25" dur="500" fill="hold"/>
                                        <p:tgtEl>
                                          <p:spTgt spid="165891">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1">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5891">
                                            <p:txEl>
                                              <p:pRg st="12" end="12"/>
                                            </p:txEl>
                                          </p:spTgt>
                                        </p:tgtEl>
                                        <p:attrNameLst>
                                          <p:attrName>style.visibility</p:attrName>
                                        </p:attrNameLst>
                                      </p:cBhvr>
                                      <p:to>
                                        <p:strVal val="visible"/>
                                      </p:to>
                                    </p:set>
                                    <p:anim calcmode="lin" valueType="num">
                                      <p:cBhvr additive="base">
                                        <p:cTn id="29" dur="500" fill="hold"/>
                                        <p:tgtEl>
                                          <p:spTgt spid="165891">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58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65891">
                                            <p:txEl>
                                              <p:pRg st="14" end="14"/>
                                            </p:txEl>
                                          </p:spTgt>
                                        </p:tgtEl>
                                        <p:attrNameLst>
                                          <p:attrName>style.visibility</p:attrName>
                                        </p:attrNameLst>
                                      </p:cBhvr>
                                      <p:to>
                                        <p:strVal val="visible"/>
                                      </p:to>
                                    </p:set>
                                    <p:anim calcmode="lin" valueType="num">
                                      <p:cBhvr additive="base">
                                        <p:cTn id="35" dur="500" fill="hold"/>
                                        <p:tgtEl>
                                          <p:spTgt spid="165891">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5891">
                                            <p:txEl>
                                              <p:pRg st="14" end="1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5891">
                                            <p:txEl>
                                              <p:pRg st="15" end="15"/>
                                            </p:txEl>
                                          </p:spTgt>
                                        </p:tgtEl>
                                        <p:attrNameLst>
                                          <p:attrName>style.visibility</p:attrName>
                                        </p:attrNameLst>
                                      </p:cBhvr>
                                      <p:to>
                                        <p:strVal val="visible"/>
                                      </p:to>
                                    </p:set>
                                    <p:anim calcmode="lin" valueType="num">
                                      <p:cBhvr additive="base">
                                        <p:cTn id="39" dur="500" fill="hold"/>
                                        <p:tgtEl>
                                          <p:spTgt spid="165891">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589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65891">
                                            <p:txEl>
                                              <p:pRg st="17" end="17"/>
                                            </p:txEl>
                                          </p:spTgt>
                                        </p:tgtEl>
                                        <p:attrNameLst>
                                          <p:attrName>style.visibility</p:attrName>
                                        </p:attrNameLst>
                                      </p:cBhvr>
                                      <p:to>
                                        <p:strVal val="visible"/>
                                      </p:to>
                                    </p:set>
                                    <p:anim calcmode="lin" valueType="num">
                                      <p:cBhvr additive="base">
                                        <p:cTn id="45" dur="500" fill="hold"/>
                                        <p:tgtEl>
                                          <p:spTgt spid="165891">
                                            <p:txEl>
                                              <p:pRg st="17" end="1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5891">
                                            <p:txEl>
                                              <p:pRg st="17" end="1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5891">
                                            <p:txEl>
                                              <p:pRg st="18" end="18"/>
                                            </p:txEl>
                                          </p:spTgt>
                                        </p:tgtEl>
                                        <p:attrNameLst>
                                          <p:attrName>style.visibility</p:attrName>
                                        </p:attrNameLst>
                                      </p:cBhvr>
                                      <p:to>
                                        <p:strVal val="visible"/>
                                      </p:to>
                                    </p:set>
                                    <p:anim calcmode="lin" valueType="num">
                                      <p:cBhvr additive="base">
                                        <p:cTn id="49" dur="500" fill="hold"/>
                                        <p:tgtEl>
                                          <p:spTgt spid="165891">
                                            <p:txEl>
                                              <p:pRg st="18" end="1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5891">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5891">
                                            <p:txEl>
                                              <p:pRg st="20" end="20"/>
                                            </p:txEl>
                                          </p:spTgt>
                                        </p:tgtEl>
                                        <p:attrNameLst>
                                          <p:attrName>style.visibility</p:attrName>
                                        </p:attrNameLst>
                                      </p:cBhvr>
                                      <p:to>
                                        <p:strVal val="visible"/>
                                      </p:to>
                                    </p:set>
                                    <p:anim calcmode="lin" valueType="num">
                                      <p:cBhvr additive="base">
                                        <p:cTn id="55" dur="500" fill="hold"/>
                                        <p:tgtEl>
                                          <p:spTgt spid="165891">
                                            <p:txEl>
                                              <p:pRg st="20" end="2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5891">
                                            <p:txEl>
                                              <p:pRg st="20" end="2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5891">
                                            <p:txEl>
                                              <p:pRg st="21" end="21"/>
                                            </p:txEl>
                                          </p:spTgt>
                                        </p:tgtEl>
                                        <p:attrNameLst>
                                          <p:attrName>style.visibility</p:attrName>
                                        </p:attrNameLst>
                                      </p:cBhvr>
                                      <p:to>
                                        <p:strVal val="visible"/>
                                      </p:to>
                                    </p:set>
                                    <p:anim calcmode="lin" valueType="num">
                                      <p:cBhvr additive="base">
                                        <p:cTn id="59" dur="500" fill="hold"/>
                                        <p:tgtEl>
                                          <p:spTgt spid="165891">
                                            <p:txEl>
                                              <p:pRg st="21" end="2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5891">
                                            <p:txEl>
                                              <p:pRg st="21" end="2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5891">
                                            <p:txEl>
                                              <p:pRg st="22" end="22"/>
                                            </p:txEl>
                                          </p:spTgt>
                                        </p:tgtEl>
                                        <p:attrNameLst>
                                          <p:attrName>style.visibility</p:attrName>
                                        </p:attrNameLst>
                                      </p:cBhvr>
                                      <p:to>
                                        <p:strVal val="visible"/>
                                      </p:to>
                                    </p:set>
                                    <p:anim calcmode="lin" valueType="num">
                                      <p:cBhvr additive="base">
                                        <p:cTn id="63" dur="500" fill="hold"/>
                                        <p:tgtEl>
                                          <p:spTgt spid="165891">
                                            <p:txEl>
                                              <p:pRg st="22" end="2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5891">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algn="l" eaLnBrk="1" hangingPunct="1">
              <a:defRPr/>
            </a:pPr>
            <a:r>
              <a:rPr lang="en-US" sz="3600" b="1">
                <a:solidFill>
                  <a:srgbClr val="FF0000"/>
                </a:solidFill>
                <a:latin typeface="Comic Sans MS" charset="0"/>
                <a:cs typeface="+mj-cs"/>
              </a:rPr>
              <a:t>Proteins</a:t>
            </a:r>
            <a:r>
              <a:rPr lang="en-US" sz="3600" b="1">
                <a:solidFill>
                  <a:schemeClr val="hlink"/>
                </a:solidFill>
                <a:latin typeface="Comic Sans MS" charset="0"/>
                <a:cs typeface="+mj-cs"/>
              </a:rPr>
              <a:t> </a:t>
            </a:r>
            <a:r>
              <a:rPr lang="en-US" sz="3200" b="1">
                <a:solidFill>
                  <a:schemeClr val="tx1"/>
                </a:solidFill>
                <a:latin typeface="Comic Sans MS" charset="0"/>
                <a:cs typeface="+mj-cs"/>
              </a:rPr>
              <a:t>- </a:t>
            </a:r>
            <a:r>
              <a:rPr lang="en-US" sz="2800" b="1">
                <a:solidFill>
                  <a:schemeClr val="tx1"/>
                </a:solidFill>
                <a:latin typeface="Comic Sans MS" charset="0"/>
                <a:cs typeface="+mj-cs"/>
              </a:rPr>
              <a:t>Dietary</a:t>
            </a:r>
          </a:p>
        </p:txBody>
      </p:sp>
      <p:sp>
        <p:nvSpPr>
          <p:cNvPr id="18435" name="Rectangle 3"/>
          <p:cNvSpPr>
            <a:spLocks noGrp="1" noChangeArrowheads="1"/>
          </p:cNvSpPr>
          <p:nvPr>
            <p:ph type="body" sz="half" idx="1"/>
          </p:nvPr>
        </p:nvSpPr>
        <p:spPr>
          <a:xfrm>
            <a:off x="457200" y="1295400"/>
            <a:ext cx="4572000" cy="5029200"/>
          </a:xfrm>
        </p:spPr>
        <p:txBody>
          <a:bodyPr/>
          <a:lstStyle/>
          <a:p>
            <a:pPr eaLnBrk="1" hangingPunct="1">
              <a:lnSpc>
                <a:spcPct val="80000"/>
              </a:lnSpc>
              <a:defRPr/>
            </a:pPr>
            <a:r>
              <a:rPr lang="en-US" sz="1800" b="1">
                <a:latin typeface="Comic Sans MS" charset="0"/>
                <a:cs typeface="+mn-cs"/>
              </a:rPr>
              <a:t>__________ Proteins</a:t>
            </a:r>
            <a:r>
              <a:rPr lang="en-US" sz="1800">
                <a:latin typeface="Comic Sans MS" charset="0"/>
                <a:cs typeface="+mn-cs"/>
              </a:rPr>
              <a:t> = contain all </a:t>
            </a:r>
            <a:r>
              <a:rPr lang="en-US" sz="1800" i="1">
                <a:latin typeface="Comic Sans MS" charset="0"/>
                <a:cs typeface="+mn-cs"/>
              </a:rPr>
              <a:t>essential amino acids</a:t>
            </a:r>
            <a:r>
              <a:rPr lang="en-US" sz="1800">
                <a:latin typeface="Comic Sans MS" charset="0"/>
                <a:cs typeface="+mn-cs"/>
              </a:rPr>
              <a:t> necessary for good health</a:t>
            </a:r>
          </a:p>
          <a:p>
            <a:pPr eaLnBrk="1" hangingPunct="1">
              <a:lnSpc>
                <a:spcPct val="80000"/>
              </a:lnSpc>
              <a:defRPr/>
            </a:pPr>
            <a:endParaRPr lang="en-US" sz="1800">
              <a:latin typeface="Comic Sans MS" charset="0"/>
              <a:cs typeface="+mn-cs"/>
            </a:endParaRPr>
          </a:p>
          <a:p>
            <a:pPr eaLnBrk="1" hangingPunct="1">
              <a:lnSpc>
                <a:spcPct val="80000"/>
              </a:lnSpc>
              <a:defRPr/>
            </a:pPr>
            <a:r>
              <a:rPr lang="en-US" sz="1800" b="1">
                <a:latin typeface="Comic Sans MS" charset="0"/>
                <a:cs typeface="+mn-cs"/>
              </a:rPr>
              <a:t>__________ Proteins</a:t>
            </a:r>
            <a:r>
              <a:rPr lang="en-US" sz="1800">
                <a:latin typeface="Comic Sans MS" charset="0"/>
                <a:cs typeface="+mn-cs"/>
              </a:rPr>
              <a:t> = are missing some of the </a:t>
            </a:r>
            <a:r>
              <a:rPr lang="en-US" sz="1800" i="1">
                <a:latin typeface="Comic Sans MS" charset="0"/>
                <a:cs typeface="+mn-cs"/>
              </a:rPr>
              <a:t>essential amino acids</a:t>
            </a:r>
            <a:r>
              <a:rPr lang="en-US" sz="1800">
                <a:latin typeface="Comic Sans MS" charset="0"/>
                <a:cs typeface="+mn-cs"/>
              </a:rPr>
              <a:t> necessary for good health</a:t>
            </a:r>
          </a:p>
          <a:p>
            <a:pPr eaLnBrk="1" hangingPunct="1">
              <a:lnSpc>
                <a:spcPct val="80000"/>
              </a:lnSpc>
              <a:defRPr/>
            </a:pPr>
            <a:endParaRPr lang="en-US" sz="1800">
              <a:latin typeface="Comic Sans MS" charset="0"/>
              <a:cs typeface="+mn-cs"/>
            </a:endParaRPr>
          </a:p>
          <a:p>
            <a:pPr eaLnBrk="1" hangingPunct="1">
              <a:lnSpc>
                <a:spcPct val="80000"/>
              </a:lnSpc>
              <a:defRPr/>
            </a:pPr>
            <a:r>
              <a:rPr lang="en-US" sz="1800">
                <a:latin typeface="Comic Sans MS" charset="0"/>
                <a:cs typeface="+mn-cs"/>
              </a:rPr>
              <a:t>Essential Amino Acids = can</a:t>
            </a:r>
            <a:r>
              <a:rPr lang="ja-JP" altLang="en-US" sz="1800">
                <a:latin typeface="Comic Sans MS" charset="0"/>
                <a:cs typeface="+mn-cs"/>
              </a:rPr>
              <a:t>’</a:t>
            </a:r>
            <a:r>
              <a:rPr lang="en-US" sz="1800">
                <a:latin typeface="Comic Sans MS" charset="0"/>
                <a:cs typeface="+mn-cs"/>
              </a:rPr>
              <a:t>t be synthesized by the human body</a:t>
            </a:r>
          </a:p>
          <a:p>
            <a:pPr eaLnBrk="1" hangingPunct="1">
              <a:lnSpc>
                <a:spcPct val="80000"/>
              </a:lnSpc>
              <a:defRPr/>
            </a:pPr>
            <a:endParaRPr lang="en-US" sz="1800">
              <a:latin typeface="Comic Sans MS" charset="0"/>
              <a:cs typeface="+mn-cs"/>
            </a:endParaRPr>
          </a:p>
          <a:p>
            <a:pPr eaLnBrk="1" hangingPunct="1">
              <a:lnSpc>
                <a:spcPct val="80000"/>
              </a:lnSpc>
              <a:defRPr/>
            </a:pPr>
            <a:r>
              <a:rPr lang="en-US" sz="1800">
                <a:latin typeface="Comic Sans MS" charset="0"/>
                <a:cs typeface="+mn-cs"/>
              </a:rPr>
              <a:t>Percentage of daily food intake that should be protein: 10 – 35%.</a:t>
            </a:r>
          </a:p>
          <a:p>
            <a:pPr eaLnBrk="1" hangingPunct="1">
              <a:lnSpc>
                <a:spcPct val="80000"/>
              </a:lnSpc>
              <a:defRPr/>
            </a:pPr>
            <a:endParaRPr lang="en-US" sz="1800">
              <a:latin typeface="Comic Sans MS" charset="0"/>
              <a:cs typeface="+mn-cs"/>
            </a:endParaRPr>
          </a:p>
          <a:p>
            <a:pPr eaLnBrk="1" hangingPunct="1">
              <a:lnSpc>
                <a:spcPct val="80000"/>
              </a:lnSpc>
              <a:defRPr/>
            </a:pPr>
            <a:r>
              <a:rPr lang="en-US" sz="1800">
                <a:latin typeface="Comic Sans MS" charset="0"/>
                <a:cs typeface="+mn-cs"/>
              </a:rPr>
              <a:t>The amount of protein that a person actually requires on a daily basis is quite small, </a:t>
            </a:r>
            <a:r>
              <a:rPr lang="en-US" sz="1600">
                <a:latin typeface="Comic Sans MS" charset="0"/>
                <a:cs typeface="+mn-cs"/>
              </a:rPr>
              <a:t>approximately 0.8 gram per pound of body weight, depending on level of physical activity. </a:t>
            </a:r>
            <a:r>
              <a:rPr lang="en-US" sz="1200" i="1">
                <a:latin typeface="Comic Sans MS" charset="0"/>
                <a:cs typeface="+mn-cs"/>
              </a:rPr>
              <a:t>(That means, for example, that 150# person needs about 120 grams or 4.25 oz of protein daily.) – USDA</a:t>
            </a:r>
          </a:p>
          <a:p>
            <a:pPr eaLnBrk="1" hangingPunct="1">
              <a:lnSpc>
                <a:spcPct val="80000"/>
              </a:lnSpc>
              <a:defRPr/>
            </a:pPr>
            <a:endParaRPr lang="en-US" sz="1200" i="1">
              <a:latin typeface="Comic Sans MS" charset="0"/>
              <a:cs typeface="+mn-cs"/>
            </a:endParaRPr>
          </a:p>
          <a:p>
            <a:pPr eaLnBrk="1" hangingPunct="1">
              <a:lnSpc>
                <a:spcPct val="80000"/>
              </a:lnSpc>
              <a:buFontTx/>
              <a:buNone/>
              <a:defRPr/>
            </a:pPr>
            <a:endParaRPr lang="en-US" sz="1200">
              <a:latin typeface="Comic Sans MS" charset="0"/>
              <a:cs typeface="+mn-cs"/>
            </a:endParaRPr>
          </a:p>
        </p:txBody>
      </p:sp>
      <p:pic>
        <p:nvPicPr>
          <p:cNvPr id="51203" name="Picture 8" descr="Lentils_and_rice_by_paul_goyett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1200" y="457200"/>
            <a:ext cx="30480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9"/>
          <p:cNvSpPr txBox="1">
            <a:spLocks noChangeArrowheads="1"/>
          </p:cNvSpPr>
          <p:nvPr/>
        </p:nvSpPr>
        <p:spPr bwMode="auto">
          <a:xfrm>
            <a:off x="6553200" y="6457950"/>
            <a:ext cx="2590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dirty="0" smtClean="0">
                <a:latin typeface="Comic Sans MS" charset="0"/>
                <a:cs typeface="+mn-cs"/>
              </a:rPr>
              <a:t>Images: </a:t>
            </a:r>
            <a:r>
              <a:rPr lang="en-US" sz="1000" b="0" dirty="0" smtClean="0">
                <a:latin typeface="Comic Sans MS" charset="0"/>
                <a:cs typeface="+mn-cs"/>
                <a:hlinkClick r:id="rId4"/>
              </a:rPr>
              <a:t>Lentils</a:t>
            </a:r>
            <a:r>
              <a:rPr lang="en-US" sz="1000" b="0" dirty="0" smtClean="0">
                <a:latin typeface="Comic Sans MS" charset="0"/>
                <a:cs typeface="+mn-cs"/>
              </a:rPr>
              <a:t>, a vegetable protein, Paul </a:t>
            </a:r>
            <a:r>
              <a:rPr lang="en-US" sz="1000" b="0" dirty="0" err="1" smtClean="0">
                <a:latin typeface="Comic Sans MS" charset="0"/>
                <a:cs typeface="+mn-cs"/>
              </a:rPr>
              <a:t>Goyette</a:t>
            </a:r>
            <a:r>
              <a:rPr lang="en-US" sz="1000" b="0" dirty="0" smtClean="0">
                <a:latin typeface="Comic Sans MS" charset="0"/>
                <a:cs typeface="+mn-cs"/>
              </a:rPr>
              <a:t>; </a:t>
            </a:r>
            <a:r>
              <a:rPr lang="en-US" sz="1000" b="0" dirty="0" smtClean="0">
                <a:latin typeface="Comic Sans MS" charset="0"/>
                <a:cs typeface="+mn-cs"/>
                <a:hlinkClick r:id="rId5"/>
              </a:rPr>
              <a:t>Roasted chicken</a:t>
            </a:r>
            <a:r>
              <a:rPr lang="en-US" sz="1000" b="0" dirty="0" smtClean="0">
                <a:latin typeface="Comic Sans MS" charset="0"/>
                <a:cs typeface="+mn-cs"/>
              </a:rPr>
              <a:t>, </a:t>
            </a:r>
            <a:r>
              <a:rPr lang="en-US" sz="1000" b="0" dirty="0" err="1" smtClean="0">
                <a:latin typeface="Comic Sans MS" charset="0"/>
                <a:cs typeface="+mn-cs"/>
              </a:rPr>
              <a:t>Viperx</a:t>
            </a:r>
            <a:r>
              <a:rPr lang="en-US" sz="1000" b="0" dirty="0" smtClean="0">
                <a:latin typeface="Comic Sans MS" charset="0"/>
                <a:cs typeface="+mn-cs"/>
              </a:rPr>
              <a:t>, Wiki</a:t>
            </a:r>
          </a:p>
        </p:txBody>
      </p:sp>
      <p:sp>
        <p:nvSpPr>
          <p:cNvPr id="18438" name="Text Box 11"/>
          <p:cNvSpPr txBox="1">
            <a:spLocks noChangeArrowheads="1"/>
          </p:cNvSpPr>
          <p:nvPr/>
        </p:nvSpPr>
        <p:spPr bwMode="auto">
          <a:xfrm>
            <a:off x="7280275" y="8910638"/>
            <a:ext cx="1863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smtClean="0">
                <a:cs typeface="+mn-cs"/>
              </a:rPr>
              <a:t>Image: </a:t>
            </a:r>
            <a:r>
              <a:rPr lang="en-US" sz="1000" b="0" smtClean="0">
                <a:cs typeface="+mn-cs"/>
                <a:hlinkClick r:id="rId6"/>
              </a:rPr>
              <a:t>Chicken parts</a:t>
            </a:r>
            <a:r>
              <a:rPr lang="en-US" sz="1000" b="0" smtClean="0">
                <a:cs typeface="+mn-cs"/>
              </a:rPr>
              <a:t>, Wiki</a:t>
            </a:r>
          </a:p>
        </p:txBody>
      </p:sp>
      <p:pic>
        <p:nvPicPr>
          <p:cNvPr id="51206" name="Picture 12" descr="Roasted_chicken-Viperx1-wiki"/>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867400" y="3657600"/>
            <a:ext cx="2905125" cy="256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6"/>
          <p:cNvSpPr>
            <a:spLocks noChangeArrowheads="1"/>
          </p:cNvSpPr>
          <p:nvPr/>
        </p:nvSpPr>
        <p:spPr bwMode="auto">
          <a:xfrm>
            <a:off x="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8"/>
              </a:rPr>
              <a:t>Virtual </a:t>
            </a:r>
            <a:r>
              <a:rPr lang="en-US" sz="1000" b="0" dirty="0" smtClean="0">
                <a:latin typeface="Comic Sans MS" charset="0"/>
                <a:cs typeface="+mn-cs"/>
                <a:hlinkClick r:id="rId8"/>
              </a:rPr>
              <a:t>Biology </a:t>
            </a:r>
            <a:r>
              <a:rPr lang="en-US" sz="1000" b="0" dirty="0">
                <a:latin typeface="Comic Sans MS" charset="0"/>
                <a:cs typeface="+mn-cs"/>
                <a:hlinkClick r:id="rId8"/>
              </a:rPr>
              <a:t>Classroom </a:t>
            </a:r>
            <a:r>
              <a:rPr lang="en-US" sz="1000" b="0" dirty="0">
                <a:latin typeface="Comic Sans MS" charset="0"/>
                <a:cs typeface="+mn-cs"/>
              </a:rPr>
              <a:t>on </a:t>
            </a:r>
            <a:r>
              <a:rPr lang="en-US" sz="1000" b="0" dirty="0">
                <a:latin typeface="Comic Sans MS" charset="0"/>
                <a:cs typeface="+mn-cs"/>
                <a:hlinkClick r:id="rId9"/>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7934325" cy="542925"/>
          </a:xfrm>
        </p:spPr>
        <p:txBody>
          <a:bodyPr/>
          <a:lstStyle/>
          <a:p>
            <a:pPr eaLnBrk="1" hangingPunct="1"/>
            <a:r>
              <a:rPr lang="en-US" altLang="en-US" sz="2800" smtClean="0">
                <a:solidFill>
                  <a:srgbClr val="0033CC"/>
                </a:solidFill>
                <a:latin typeface="Comic Sans MS" pitchFamily="66" charset="0"/>
              </a:rPr>
              <a:t>Organic Molecules –</a:t>
            </a:r>
            <a:r>
              <a:rPr lang="en-US" altLang="en-US" sz="2800" b="1" smtClean="0">
                <a:solidFill>
                  <a:srgbClr val="0033CC"/>
                </a:solidFill>
                <a:latin typeface="Comic Sans MS" pitchFamily="66" charset="0"/>
              </a:rPr>
              <a:t> Nucleic Acids</a:t>
            </a:r>
          </a:p>
        </p:txBody>
      </p:sp>
      <p:sp>
        <p:nvSpPr>
          <p:cNvPr id="35843" name="Rectangle 3"/>
          <p:cNvSpPr>
            <a:spLocks noGrp="1" noChangeArrowheads="1"/>
          </p:cNvSpPr>
          <p:nvPr>
            <p:ph type="body" sz="half" idx="1"/>
          </p:nvPr>
        </p:nvSpPr>
        <p:spPr>
          <a:xfrm>
            <a:off x="152400" y="838200"/>
            <a:ext cx="8839200" cy="6019800"/>
          </a:xfrm>
        </p:spPr>
        <p:txBody>
          <a:bodyPr/>
          <a:lstStyle/>
          <a:p>
            <a:pPr eaLnBrk="1" hangingPunct="1">
              <a:buFontTx/>
              <a:buNone/>
              <a:defRPr/>
            </a:pPr>
            <a:r>
              <a:rPr lang="en-US" sz="1500" dirty="0" smtClean="0">
                <a:latin typeface="Comic Sans MS" pitchFamily="66" charset="0"/>
                <a:hlinkClick r:id="rId3"/>
              </a:rPr>
              <a:t>Nucleic acids</a:t>
            </a:r>
            <a:r>
              <a:rPr lang="en-US" sz="1500" dirty="0" smtClean="0">
                <a:latin typeface="Comic Sans MS" pitchFamily="66" charset="0"/>
              </a:rPr>
              <a:t> </a:t>
            </a:r>
            <a:r>
              <a:rPr lang="en-US" sz="1200" dirty="0" smtClean="0">
                <a:latin typeface="Comic Sans MS" pitchFamily="66" charset="0"/>
              </a:rPr>
              <a:t>(both RNA and DNA) </a:t>
            </a:r>
            <a:r>
              <a:rPr lang="en-US" sz="1500" dirty="0" smtClean="0">
                <a:latin typeface="Comic Sans MS" pitchFamily="66" charset="0"/>
              </a:rPr>
              <a:t>are macromolecules; polymers made up of monomers called </a:t>
            </a:r>
            <a:r>
              <a:rPr lang="en-US" sz="1800" b="1" dirty="0" smtClean="0">
                <a:solidFill>
                  <a:schemeClr val="tx1">
                    <a:lumMod val="50000"/>
                    <a:lumOff val="50000"/>
                  </a:schemeClr>
                </a:solidFill>
                <a:latin typeface="Comic Sans MS" pitchFamily="66" charset="0"/>
              </a:rPr>
              <a:t>nucleotides</a:t>
            </a:r>
            <a:r>
              <a:rPr lang="en-US" sz="1500" b="1" dirty="0" smtClean="0">
                <a:latin typeface="Comic Sans MS" pitchFamily="66" charset="0"/>
              </a:rPr>
              <a:t>.</a:t>
            </a:r>
          </a:p>
          <a:p>
            <a:pPr eaLnBrk="1" hangingPunct="1">
              <a:buFontTx/>
              <a:buNone/>
              <a:defRPr/>
            </a:pPr>
            <a:endParaRPr lang="en-US" sz="1200" dirty="0" smtClean="0">
              <a:latin typeface="Comic Sans MS" pitchFamily="66" charset="0"/>
            </a:endParaRPr>
          </a:p>
          <a:p>
            <a:pPr eaLnBrk="1" hangingPunct="1">
              <a:buFontTx/>
              <a:buNone/>
              <a:defRPr/>
            </a:pPr>
            <a:r>
              <a:rPr lang="en-US" sz="1500" dirty="0" smtClean="0">
                <a:latin typeface="Comic Sans MS" pitchFamily="66" charset="0"/>
              </a:rPr>
              <a:t>Nucleic acids </a:t>
            </a:r>
            <a:r>
              <a:rPr lang="en-US" sz="1500" b="1" dirty="0" smtClean="0">
                <a:latin typeface="Comic Sans MS" pitchFamily="66" charset="0"/>
              </a:rPr>
              <a:t>deoxy</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(DNA) </a:t>
            </a:r>
            <a:r>
              <a:rPr lang="en-US" sz="1500" dirty="0" smtClean="0">
                <a:latin typeface="Comic Sans MS" pitchFamily="66" charset="0"/>
              </a:rPr>
              <a:t>and </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(RNA) </a:t>
            </a:r>
            <a:r>
              <a:rPr lang="en-US" sz="1500" dirty="0" smtClean="0">
                <a:latin typeface="Comic Sans MS" pitchFamily="66" charset="0"/>
              </a:rPr>
              <a:t>= genetic material of cells.</a:t>
            </a:r>
          </a:p>
          <a:p>
            <a:pPr eaLnBrk="1" hangingPunct="1">
              <a:buFontTx/>
              <a:buNone/>
              <a:defRPr/>
            </a:pPr>
            <a:endParaRPr lang="en-US" sz="800" dirty="0" smtClean="0">
              <a:latin typeface="Comic Sans MS" pitchFamily="66" charset="0"/>
            </a:endParaRPr>
          </a:p>
          <a:p>
            <a:pPr eaLnBrk="1" hangingPunct="1">
              <a:buFontTx/>
              <a:buNone/>
              <a:defRPr/>
            </a:pPr>
            <a:r>
              <a:rPr lang="en-US" sz="1500" dirty="0" smtClean="0">
                <a:latin typeface="Comic Sans MS" pitchFamily="66" charset="0"/>
              </a:rPr>
              <a:t>Names derived from type of </a:t>
            </a:r>
            <a:r>
              <a:rPr lang="en-US" sz="1500" b="1" dirty="0" smtClean="0">
                <a:latin typeface="Comic Sans MS" pitchFamily="66" charset="0"/>
              </a:rPr>
              <a:t>sugar</a:t>
            </a:r>
            <a:r>
              <a:rPr lang="en-US" sz="1500" dirty="0" smtClean="0">
                <a:latin typeface="Comic Sans MS" pitchFamily="66" charset="0"/>
              </a:rPr>
              <a:t> contained within molecules = </a:t>
            </a:r>
            <a:r>
              <a:rPr lang="en-US" sz="1500" b="1" dirty="0" smtClean="0">
                <a:latin typeface="Comic Sans MS" pitchFamily="66" charset="0"/>
              </a:rPr>
              <a:t>ribose</a:t>
            </a:r>
          </a:p>
          <a:p>
            <a:pPr eaLnBrk="1" hangingPunct="1">
              <a:buFontTx/>
              <a:buNone/>
              <a:defRPr/>
            </a:pPr>
            <a:endParaRPr lang="en-US" sz="800" dirty="0" smtClean="0">
              <a:latin typeface="Comic Sans MS" pitchFamily="66" charset="0"/>
            </a:endParaRPr>
          </a:p>
          <a:p>
            <a:pPr eaLnBrk="1" hangingPunct="1">
              <a:buFontTx/>
              <a:buNone/>
              <a:defRPr/>
            </a:pPr>
            <a:r>
              <a:rPr lang="en-US" sz="1500" b="1" dirty="0" smtClean="0">
                <a:latin typeface="Comic Sans MS" pitchFamily="66" charset="0"/>
              </a:rPr>
              <a:t>Nucleotides</a:t>
            </a:r>
            <a:endParaRPr lang="en-US" sz="800" b="1" dirty="0" smtClean="0">
              <a:latin typeface="Comic Sans MS" pitchFamily="66" charset="0"/>
            </a:endParaRPr>
          </a:p>
          <a:p>
            <a:pPr eaLnBrk="1" hangingPunct="1">
              <a:buFontTx/>
              <a:buNone/>
              <a:defRPr/>
            </a:pPr>
            <a:r>
              <a:rPr lang="en-US" sz="1500" dirty="0" smtClean="0">
                <a:latin typeface="Comic Sans MS" pitchFamily="66" charset="0"/>
              </a:rPr>
              <a:t>Each monomer of nucleic acid is a </a:t>
            </a:r>
            <a:r>
              <a:rPr lang="en-US" sz="1500" b="1" dirty="0" smtClean="0">
                <a:latin typeface="Comic Sans MS" pitchFamily="66" charset="0"/>
              </a:rPr>
              <a:t>nucleotide</a:t>
            </a:r>
            <a:r>
              <a:rPr lang="en-US" sz="1500" dirty="0" smtClean="0">
                <a:latin typeface="Comic Sans MS" pitchFamily="66" charset="0"/>
              </a:rPr>
              <a:t> and consists of 3 portions: </a:t>
            </a:r>
          </a:p>
          <a:p>
            <a:pPr eaLnBrk="1" hangingPunct="1">
              <a:buFontTx/>
              <a:buNone/>
              <a:defRPr/>
            </a:pPr>
            <a:r>
              <a:rPr lang="en-US" sz="1500" dirty="0" smtClean="0">
                <a:latin typeface="Comic Sans MS" pitchFamily="66" charset="0"/>
              </a:rPr>
              <a:t>	</a:t>
            </a:r>
            <a:r>
              <a:rPr lang="en-US" sz="1200" dirty="0" smtClean="0">
                <a:latin typeface="Comic Sans MS" pitchFamily="66" charset="0"/>
              </a:rPr>
              <a:t>- a </a:t>
            </a:r>
            <a:r>
              <a:rPr lang="en-US" sz="1600" b="1" dirty="0" smtClean="0">
                <a:solidFill>
                  <a:srgbClr val="FF9900"/>
                </a:solidFill>
                <a:latin typeface="Comic Sans MS" pitchFamily="66" charset="0"/>
              </a:rPr>
              <a:t>sugar</a:t>
            </a:r>
          </a:p>
          <a:p>
            <a:pPr eaLnBrk="1" hangingPunct="1">
              <a:buFontTx/>
              <a:buNone/>
              <a:defRPr/>
            </a:pPr>
            <a:r>
              <a:rPr lang="en-US" sz="1200" dirty="0" smtClean="0">
                <a:latin typeface="Comic Sans MS" pitchFamily="66" charset="0"/>
              </a:rPr>
              <a:t>	- one or more </a:t>
            </a:r>
            <a:r>
              <a:rPr lang="en-US" sz="1600" b="1" dirty="0" smtClean="0">
                <a:solidFill>
                  <a:srgbClr val="FF0000"/>
                </a:solidFill>
                <a:latin typeface="Comic Sans MS" pitchFamily="66" charset="0"/>
              </a:rPr>
              <a:t>phosphate</a:t>
            </a:r>
          </a:p>
          <a:p>
            <a:pPr eaLnBrk="1" hangingPunct="1">
              <a:buFontTx/>
              <a:buNone/>
              <a:defRPr/>
            </a:pPr>
            <a:r>
              <a:rPr lang="en-US" sz="1200" dirty="0" smtClean="0">
                <a:latin typeface="Comic Sans MS" pitchFamily="66" charset="0"/>
              </a:rPr>
              <a:t>	- one of five cyclic </a:t>
            </a:r>
            <a:r>
              <a:rPr lang="en-US" sz="1600" b="1" dirty="0" smtClean="0">
                <a:solidFill>
                  <a:srgbClr val="0000FF"/>
                </a:solidFill>
                <a:latin typeface="Comic Sans MS" pitchFamily="66" charset="0"/>
              </a:rPr>
              <a:t>nitrogenous bases</a:t>
            </a:r>
            <a:endParaRPr lang="en-US" sz="1600" b="1" dirty="0" smtClean="0">
              <a:latin typeface="Comic Sans MS" pitchFamily="66" charset="0"/>
            </a:endParaRPr>
          </a:p>
          <a:p>
            <a:pPr eaLnBrk="1" hangingPunct="1">
              <a:buFontTx/>
              <a:buNone/>
              <a:defRPr/>
            </a:pPr>
            <a:r>
              <a:rPr lang="en-US" sz="1200" dirty="0" smtClean="0">
                <a:latin typeface="Comic Sans MS" pitchFamily="66" charset="0"/>
              </a:rPr>
              <a:t>		+adenine, guanine (double-ringed purines) </a:t>
            </a:r>
          </a:p>
          <a:p>
            <a:pPr eaLnBrk="1" hangingPunct="1">
              <a:buFontTx/>
              <a:buNone/>
              <a:defRPr/>
            </a:pPr>
            <a:r>
              <a:rPr lang="en-US" sz="1200" dirty="0" smtClean="0">
                <a:latin typeface="Comic Sans MS" pitchFamily="66" charset="0"/>
              </a:rPr>
              <a:t>		+ cytosine, thiamine or uracil (single-ringed </a:t>
            </a:r>
            <a:r>
              <a:rPr lang="en-US" sz="1200" dirty="0" err="1" smtClean="0">
                <a:latin typeface="Comic Sans MS" pitchFamily="66" charset="0"/>
              </a:rPr>
              <a:t>pyrimidines</a:t>
            </a:r>
            <a:r>
              <a:rPr lang="en-US" sz="1200" dirty="0" smtClean="0">
                <a:latin typeface="Comic Sans MS" pitchFamily="66" charset="0"/>
              </a:rPr>
              <a:t>)</a:t>
            </a:r>
          </a:p>
        </p:txBody>
      </p:sp>
      <p:pic>
        <p:nvPicPr>
          <p:cNvPr id="14340" name="Picture 4" descr="Image:Nucleotides.png">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28600" y="4419600"/>
            <a:ext cx="8153400"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en-US" sz="1000" b="0">
                <a:latin typeface="Comic Sans MS" pitchFamily="66" charset="0"/>
                <a:cs typeface="Arial" charset="0"/>
              </a:rPr>
              <a:t>Image: </a:t>
            </a:r>
            <a:r>
              <a:rPr lang="en-US" altLang="en-US" sz="1000" b="0">
                <a:latin typeface="Comic Sans MS" pitchFamily="66" charset="0"/>
                <a:cs typeface="Arial" charset="0"/>
                <a:hlinkClick r:id="rId6"/>
              </a:rPr>
              <a:t>Nucleotide Structure</a:t>
            </a:r>
            <a:r>
              <a:rPr lang="en-US" altLang="en-US" sz="1000" b="0">
                <a:latin typeface="Comic Sans MS" pitchFamily="66" charset="0"/>
                <a:cs typeface="Arial" charset="0"/>
              </a:rPr>
              <a:t>, Wikipedia</a:t>
            </a:r>
          </a:p>
        </p:txBody>
      </p:sp>
      <p:sp>
        <p:nvSpPr>
          <p:cNvPr id="7" name="Rectangle 6"/>
          <p:cNvSpPr>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7"/>
              </a:rPr>
              <a:t>Virtual </a:t>
            </a:r>
            <a:r>
              <a:rPr lang="en-US" sz="1000" b="0" dirty="0" smtClean="0">
                <a:latin typeface="Comic Sans MS" charset="0"/>
                <a:cs typeface="+mn-cs"/>
                <a:hlinkClick r:id="rId7"/>
              </a:rPr>
              <a:t>Biology </a:t>
            </a:r>
            <a:r>
              <a:rPr lang="en-US" sz="1000" b="0" dirty="0">
                <a:latin typeface="Comic Sans MS" charset="0"/>
                <a:cs typeface="+mn-cs"/>
                <a:hlinkClick r:id="rId7"/>
              </a:rPr>
              <a:t>Classroom </a:t>
            </a:r>
            <a:r>
              <a:rPr lang="en-US" sz="1000" b="0" dirty="0">
                <a:latin typeface="Comic Sans MS" charset="0"/>
                <a:cs typeface="+mn-cs"/>
              </a:rPr>
              <a:t>on </a:t>
            </a:r>
            <a:r>
              <a:rPr lang="en-US" sz="1000" b="0" dirty="0">
                <a:latin typeface="Comic Sans MS" charset="0"/>
                <a:cs typeface="+mn-cs"/>
                <a:hlinkClick r:id="rId8"/>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42349142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81000"/>
            <a:ext cx="8153400" cy="868363"/>
          </a:xfrm>
        </p:spPr>
        <p:txBody>
          <a:bodyPr/>
          <a:lstStyle/>
          <a:p>
            <a:pPr eaLnBrk="1" hangingPunct="1"/>
            <a:r>
              <a:rPr lang="en-US" altLang="en-US" sz="2400" b="1" dirty="0" smtClean="0"/>
              <a:t/>
            </a:r>
            <a:br>
              <a:rPr lang="en-US" altLang="en-US" sz="2400" b="1" dirty="0" smtClean="0"/>
            </a:br>
            <a:r>
              <a:rPr lang="en-US" altLang="en-US" sz="3200" dirty="0" smtClean="0">
                <a:solidFill>
                  <a:schemeClr val="folHlink"/>
                </a:solidFill>
                <a:latin typeface="Comic Sans MS" pitchFamily="66" charset="0"/>
              </a:rPr>
              <a:t>Organic Molecules –</a:t>
            </a:r>
            <a:r>
              <a:rPr lang="en-US" altLang="en-US" sz="3200" b="1" dirty="0" smtClean="0">
                <a:solidFill>
                  <a:schemeClr val="folHlink"/>
                </a:solidFill>
                <a:latin typeface="Comic Sans MS" pitchFamily="66" charset="0"/>
              </a:rPr>
              <a:t> </a:t>
            </a:r>
            <a:r>
              <a:rPr lang="en-US" altLang="en-US" sz="3200" b="1" dirty="0" smtClean="0">
                <a:solidFill>
                  <a:schemeClr val="folHlink"/>
                </a:solidFill>
                <a:latin typeface="Comic Sans MS" pitchFamily="66" charset="0"/>
                <a:hlinkClick r:id="rId3"/>
              </a:rPr>
              <a:t>Lipids</a:t>
            </a:r>
            <a:r>
              <a:rPr lang="en-US" altLang="en-US" sz="2800" b="1" dirty="0" smtClean="0">
                <a:latin typeface="Comic Sans MS" pitchFamily="66" charset="0"/>
              </a:rPr>
              <a:t> </a:t>
            </a:r>
            <a:br>
              <a:rPr lang="en-US" altLang="en-US" sz="2800" b="1" dirty="0" smtClean="0">
                <a:latin typeface="Comic Sans MS" pitchFamily="66" charset="0"/>
              </a:rPr>
            </a:br>
            <a:r>
              <a:rPr lang="en-US" altLang="en-US" sz="1800" i="1" dirty="0" smtClean="0">
                <a:latin typeface="Comic Sans MS" pitchFamily="66" charset="0"/>
              </a:rPr>
              <a:t>(</a:t>
            </a:r>
            <a:r>
              <a:rPr lang="en-US" altLang="en-US" sz="1800" i="1" dirty="0" smtClean="0">
                <a:solidFill>
                  <a:schemeClr val="tx1"/>
                </a:solidFill>
                <a:latin typeface="Comic Sans MS" pitchFamily="66" charset="0"/>
              </a:rPr>
              <a:t>Fats</a:t>
            </a:r>
            <a:r>
              <a:rPr lang="en-US" altLang="en-US" sz="1800" i="1" dirty="0" smtClean="0">
                <a:latin typeface="Comic Sans MS" pitchFamily="66" charset="0"/>
              </a:rPr>
              <a:t>, Phospholipids, Waxes &amp; Steroids)</a:t>
            </a:r>
            <a:r>
              <a:rPr lang="en-US" altLang="en-US" dirty="0" smtClean="0">
                <a:latin typeface="Comic Sans MS" pitchFamily="66" charset="0"/>
              </a:rPr>
              <a:t/>
            </a:r>
            <a:br>
              <a:rPr lang="en-US" altLang="en-US" dirty="0" smtClean="0">
                <a:latin typeface="Comic Sans MS" pitchFamily="66" charset="0"/>
              </a:rPr>
            </a:br>
            <a:endParaRPr lang="en-US" altLang="en-US" sz="4800" dirty="0" smtClean="0">
              <a:latin typeface="Comic Sans MS" pitchFamily="66" charset="0"/>
            </a:endParaRPr>
          </a:p>
        </p:txBody>
      </p:sp>
      <p:sp>
        <p:nvSpPr>
          <p:cNvPr id="19459" name="Rectangle 3"/>
          <p:cNvSpPr>
            <a:spLocks noGrp="1" noChangeArrowheads="1"/>
          </p:cNvSpPr>
          <p:nvPr>
            <p:ph type="body" sz="half" idx="1"/>
          </p:nvPr>
        </p:nvSpPr>
        <p:spPr>
          <a:xfrm>
            <a:off x="152400" y="1371600"/>
            <a:ext cx="8839200" cy="2286000"/>
          </a:xfrm>
        </p:spPr>
        <p:txBody>
          <a:bodyPr/>
          <a:lstStyle/>
          <a:p>
            <a:pPr marL="533400" indent="-533400" eaLnBrk="1" hangingPunct="1">
              <a:buFontTx/>
              <a:buNone/>
            </a:pPr>
            <a:r>
              <a:rPr lang="en-US" altLang="en-US" sz="1800" dirty="0" smtClean="0">
                <a:latin typeface="Comic Sans MS" pitchFamily="66" charset="0"/>
              </a:rPr>
              <a:t>Hydrophobic macromolecules…insoluble in water.</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dirty="0" smtClean="0">
                <a:latin typeface="Comic Sans MS" pitchFamily="66" charset="0"/>
              </a:rPr>
              <a:t>Not attracted to water because …</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i="1" dirty="0" smtClean="0">
                <a:latin typeface="Comic Sans MS" pitchFamily="66" charset="0"/>
              </a:rPr>
              <a:t>non-polar covalent bonds linking carbon &amp; hydrogen </a:t>
            </a:r>
            <a:r>
              <a:rPr lang="en-US" altLang="en-US" sz="1800" dirty="0" smtClean="0">
                <a:latin typeface="Comic Sans MS" pitchFamily="66" charset="0"/>
              </a:rPr>
              <a:t>aren’t attracted to the </a:t>
            </a:r>
            <a:r>
              <a:rPr lang="en-US" altLang="en-US" sz="1800" i="1" dirty="0" smtClean="0">
                <a:latin typeface="Comic Sans MS" pitchFamily="66" charset="0"/>
              </a:rPr>
              <a:t>polar bonds of water</a:t>
            </a:r>
            <a:r>
              <a:rPr lang="en-US" altLang="en-US" sz="1800" dirty="0" smtClean="0">
                <a:latin typeface="Comic Sans MS" pitchFamily="66" charset="0"/>
              </a:rPr>
              <a:t>.</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p>
          <a:p>
            <a:pPr marL="533400" indent="-533400" eaLnBrk="1" hangingPunct="1">
              <a:buFontTx/>
              <a:buNone/>
            </a:pPr>
            <a:r>
              <a:rPr lang="en-US" altLang="en-US" sz="2800" dirty="0" smtClean="0"/>
              <a:t> </a:t>
            </a:r>
          </a:p>
          <a:p>
            <a:pPr marL="533400" indent="-533400" eaLnBrk="1" hangingPunct="1">
              <a:buFontTx/>
              <a:buNone/>
            </a:pPr>
            <a:endParaRPr lang="en-US" altLang="en-US" sz="2800" dirty="0" smtClean="0"/>
          </a:p>
        </p:txBody>
      </p:sp>
      <p:sp>
        <p:nvSpPr>
          <p:cNvPr id="19460"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b="0" dirty="0">
                <a:latin typeface="Comic Sans MS" pitchFamily="66" charset="0"/>
                <a:cs typeface="Arial" charset="0"/>
              </a:rPr>
              <a:t>Images: </a:t>
            </a:r>
            <a:r>
              <a:rPr lang="en-US" altLang="en-US" sz="1000" b="0" dirty="0">
                <a:latin typeface="Comic Sans MS" pitchFamily="66" charset="0"/>
                <a:cs typeface="Arial" charset="0"/>
                <a:hlinkClick r:id="rId4"/>
              </a:rPr>
              <a:t>Cholesterol</a:t>
            </a:r>
            <a:r>
              <a:rPr lang="en-US" altLang="en-US" sz="1000" b="0" dirty="0">
                <a:latin typeface="Comic Sans MS" pitchFamily="66" charset="0"/>
                <a:cs typeface="Arial" charset="0"/>
              </a:rPr>
              <a:t>, Wiki; </a:t>
            </a:r>
            <a:r>
              <a:rPr lang="en-US" altLang="en-US" sz="1000" b="0" dirty="0">
                <a:latin typeface="Comic Sans MS" pitchFamily="66" charset="0"/>
                <a:cs typeface="Arial" charset="0"/>
                <a:hlinkClick r:id="rId5"/>
              </a:rPr>
              <a:t>Phospholipid Structure</a:t>
            </a:r>
            <a:r>
              <a:rPr lang="en-US" altLang="en-US" sz="1000" b="0" dirty="0">
                <a:latin typeface="Comic Sans MS" pitchFamily="66" charset="0"/>
                <a:cs typeface="Arial" charset="0"/>
              </a:rPr>
              <a:t>, Bryan  </a:t>
            </a:r>
            <a:r>
              <a:rPr lang="en-US" altLang="en-US" sz="1000" b="0" dirty="0" err="1">
                <a:latin typeface="Comic Sans MS" pitchFamily="66" charset="0"/>
                <a:cs typeface="Arial" charset="0"/>
              </a:rPr>
              <a:t>Derksen</a:t>
            </a:r>
            <a:r>
              <a:rPr lang="en-US" altLang="en-US" sz="1000" b="0" dirty="0">
                <a:latin typeface="Comic Sans MS" pitchFamily="66" charset="0"/>
                <a:cs typeface="Arial" charset="0"/>
              </a:rPr>
              <a:t>. Wiki </a:t>
            </a:r>
            <a:r>
              <a:rPr lang="en-US" altLang="en-US" sz="1000" b="0" dirty="0">
                <a:latin typeface="Comic Sans MS" pitchFamily="66" charset="0"/>
                <a:cs typeface="Arial" charset="0"/>
                <a:hlinkClick r:id="rId6"/>
              </a:rPr>
              <a:t>Honeycomb</a:t>
            </a:r>
            <a:r>
              <a:rPr lang="en-US" altLang="en-US" sz="1000" b="0" dirty="0">
                <a:latin typeface="Comic Sans MS" pitchFamily="66" charset="0"/>
                <a:cs typeface="Arial" charset="0"/>
              </a:rPr>
              <a:t>, </a:t>
            </a:r>
            <a:r>
              <a:rPr lang="en-US" altLang="en-US" sz="1000" b="0" dirty="0" err="1">
                <a:latin typeface="Comic Sans MS" pitchFamily="66" charset="0"/>
                <a:cs typeface="Arial" charset="0"/>
              </a:rPr>
              <a:t>Wikii</a:t>
            </a:r>
            <a:r>
              <a:rPr lang="en-US" altLang="en-US" sz="1000" b="0" dirty="0">
                <a:latin typeface="Comic Sans MS" pitchFamily="66" charset="0"/>
                <a:cs typeface="Arial" charset="0"/>
              </a:rPr>
              <a:t>; </a:t>
            </a:r>
            <a:r>
              <a:rPr lang="en-US" altLang="en-US" sz="1000" b="0" dirty="0">
                <a:latin typeface="Comic Sans MS" pitchFamily="66" charset="0"/>
                <a:cs typeface="Arial" charset="0"/>
                <a:hlinkClick r:id="rId7"/>
              </a:rPr>
              <a:t>Oil &amp; Water</a:t>
            </a:r>
            <a:r>
              <a:rPr lang="en-US" altLang="en-US" sz="1000" b="0" dirty="0">
                <a:latin typeface="Comic Sans MS" pitchFamily="66" charset="0"/>
                <a:cs typeface="Arial" charset="0"/>
              </a:rPr>
              <a:t>, </a:t>
            </a:r>
            <a:r>
              <a:rPr lang="en-US" altLang="en-US" sz="1000" b="0" dirty="0" err="1">
                <a:latin typeface="Comic Sans MS" pitchFamily="66" charset="0"/>
                <a:cs typeface="Arial" charset="0"/>
              </a:rPr>
              <a:t>Kidipede</a:t>
            </a:r>
            <a:r>
              <a:rPr lang="en-US" altLang="en-US" sz="1000" b="0" dirty="0">
                <a:latin typeface="Comic Sans MS" pitchFamily="66" charset="0"/>
                <a:cs typeface="Arial" charset="0"/>
              </a:rPr>
              <a:t> </a:t>
            </a:r>
          </a:p>
        </p:txBody>
      </p:sp>
      <p:pic>
        <p:nvPicPr>
          <p:cNvPr id="19461" name="Picture 25" descr="Phospholipid_structure"/>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4648200" y="3733800"/>
            <a:ext cx="1563688"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28" descr="Beeswax_foundation"/>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2057400" y="3733800"/>
            <a:ext cx="2362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29" descr="Cholesterol-3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733800"/>
            <a:ext cx="1581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0" descr="oil-wa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733800"/>
            <a:ext cx="23907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12"/>
              </a:rPr>
              <a:t>Virtual </a:t>
            </a:r>
            <a:r>
              <a:rPr lang="en-US" sz="1000" b="0" dirty="0" smtClean="0">
                <a:latin typeface="Comic Sans MS" charset="0"/>
                <a:cs typeface="+mn-cs"/>
                <a:hlinkClick r:id="rId12"/>
              </a:rPr>
              <a:t>Biology </a:t>
            </a:r>
            <a:r>
              <a:rPr lang="en-US" sz="1000" b="0" dirty="0">
                <a:latin typeface="Comic Sans MS" charset="0"/>
                <a:cs typeface="+mn-cs"/>
                <a:hlinkClick r:id="rId12"/>
              </a:rPr>
              <a:t>Classroom </a:t>
            </a:r>
            <a:r>
              <a:rPr lang="en-US" sz="1000" b="0" dirty="0">
                <a:latin typeface="Comic Sans MS" charset="0"/>
                <a:cs typeface="+mn-cs"/>
              </a:rPr>
              <a:t>on </a:t>
            </a:r>
            <a:r>
              <a:rPr lang="en-US" sz="1000" b="0" dirty="0">
                <a:latin typeface="Comic Sans MS" charset="0"/>
                <a:cs typeface="+mn-cs"/>
                <a:hlinkClick r:id="rId13"/>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24418964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87362"/>
          </a:xfrm>
        </p:spPr>
        <p:txBody>
          <a:bodyPr/>
          <a:lstStyle/>
          <a:p>
            <a:pPr eaLnBrk="1" hangingPunct="1">
              <a:defRPr/>
            </a:pPr>
            <a:r>
              <a:rPr lang="en-US" sz="3200" b="1">
                <a:solidFill>
                  <a:schemeClr val="folHlink"/>
                </a:solidFill>
                <a:latin typeface="Comic Sans MS" charset="0"/>
                <a:cs typeface="+mj-cs"/>
              </a:rPr>
              <a:t>Lipids</a:t>
            </a:r>
            <a:r>
              <a:rPr lang="en-US" sz="2800" b="1">
                <a:latin typeface="Comic Sans MS" charset="0"/>
                <a:cs typeface="+mj-cs"/>
              </a:rPr>
              <a:t> </a:t>
            </a:r>
            <a:r>
              <a:rPr lang="en-US" sz="2800">
                <a:latin typeface="Comic Sans MS" charset="0"/>
                <a:cs typeface="+mj-cs"/>
              </a:rPr>
              <a:t>- Dietary Fats</a:t>
            </a:r>
            <a:endParaRPr lang="en-US" sz="4800">
              <a:latin typeface="Comic Sans MS" charset="0"/>
              <a:cs typeface="+mj-cs"/>
            </a:endParaRPr>
          </a:p>
        </p:txBody>
      </p:sp>
      <p:sp>
        <p:nvSpPr>
          <p:cNvPr id="21507" name="Rectangle 3"/>
          <p:cNvSpPr>
            <a:spLocks noGrp="1" noChangeArrowheads="1"/>
          </p:cNvSpPr>
          <p:nvPr>
            <p:ph type="body" sz="half" idx="1"/>
          </p:nvPr>
        </p:nvSpPr>
        <p:spPr>
          <a:xfrm>
            <a:off x="152400" y="762000"/>
            <a:ext cx="4419600" cy="6096000"/>
          </a:xfrm>
        </p:spPr>
        <p:txBody>
          <a:bodyPr/>
          <a:lstStyle/>
          <a:p>
            <a:pPr marL="533400" indent="-533400" eaLnBrk="1" hangingPunct="1">
              <a:lnSpc>
                <a:spcPct val="80000"/>
              </a:lnSpc>
              <a:buFontTx/>
              <a:buNone/>
              <a:defRPr/>
            </a:pPr>
            <a:endParaRPr lang="en-US" sz="1800" dirty="0">
              <a:latin typeface="Arial" charset="0"/>
              <a:cs typeface="+mn-cs"/>
            </a:endParaRPr>
          </a:p>
          <a:p>
            <a:pPr marL="533400" indent="-533400" eaLnBrk="1" hangingPunct="1">
              <a:lnSpc>
                <a:spcPct val="80000"/>
              </a:lnSpc>
              <a:buFontTx/>
              <a:buNone/>
              <a:defRPr/>
            </a:pPr>
            <a:r>
              <a:rPr lang="en-US" sz="1800" dirty="0">
                <a:latin typeface="Arial" charset="0"/>
                <a:cs typeface="+mn-cs"/>
              </a:rPr>
              <a:t> </a:t>
            </a:r>
            <a:r>
              <a:rPr lang="en-US" sz="1800" b="1" i="1" dirty="0">
                <a:latin typeface="Comic Sans MS" charset="0"/>
                <a:cs typeface="+mn-cs"/>
              </a:rPr>
              <a:t>Saturated fats</a:t>
            </a:r>
            <a:endParaRPr lang="en-US" sz="1800" b="1" dirty="0">
              <a:latin typeface="Comic Sans MS" charset="0"/>
              <a:cs typeface="+mn-cs"/>
            </a:endParaRPr>
          </a:p>
          <a:p>
            <a:pPr marL="533400" indent="-533400" eaLnBrk="1" hangingPunct="1">
              <a:lnSpc>
                <a:spcPct val="80000"/>
              </a:lnSpc>
              <a:buFontTx/>
              <a:buNone/>
              <a:defRPr/>
            </a:pPr>
            <a:r>
              <a:rPr lang="en-US" sz="1800" dirty="0">
                <a:latin typeface="Comic Sans MS" charset="0"/>
                <a:cs typeface="+mn-cs"/>
              </a:rPr>
              <a:t> </a:t>
            </a:r>
            <a:r>
              <a:rPr lang="en-US" sz="1200" dirty="0">
                <a:latin typeface="Comic Sans MS" charset="0"/>
                <a:cs typeface="Arial" charset="0"/>
              </a:rPr>
              <a:t>•</a:t>
            </a:r>
            <a:r>
              <a:rPr lang="en-US" sz="1800" dirty="0">
                <a:latin typeface="Comic Sans MS" charset="0"/>
                <a:cs typeface="+mn-cs"/>
              </a:rPr>
              <a:t> 	</a:t>
            </a:r>
            <a:r>
              <a:rPr lang="en-US" sz="1600" dirty="0">
                <a:latin typeface="Comic Sans MS" charset="0"/>
                <a:cs typeface="+mn-cs"/>
              </a:rPr>
              <a:t>Mostly from animal sources.</a:t>
            </a:r>
          </a:p>
          <a:p>
            <a:pPr marL="533400" indent="-533400" eaLnBrk="1" hangingPunct="1">
              <a:lnSpc>
                <a:spcPct val="80000"/>
              </a:lnSpc>
              <a:buFontTx/>
              <a:buNone/>
              <a:defRPr/>
            </a:pPr>
            <a:r>
              <a:rPr lang="en-US" sz="1600" dirty="0">
                <a:latin typeface="Comic Sans MS" charset="0"/>
                <a:cs typeface="+mn-cs"/>
              </a:rPr>
              <a:t>	</a:t>
            </a:r>
          </a:p>
          <a:p>
            <a:pPr marL="533400" indent="-533400" eaLnBrk="1" hangingPunct="1">
              <a:lnSpc>
                <a:spcPct val="80000"/>
              </a:lnSpc>
              <a:buFontTx/>
              <a:buNone/>
              <a:defRPr/>
            </a:pPr>
            <a:r>
              <a:rPr lang="en-US" sz="1600" dirty="0">
                <a:latin typeface="Comic Sans MS" charset="0"/>
                <a:cs typeface="+mn-cs"/>
              </a:rPr>
              <a:t> </a:t>
            </a:r>
            <a:r>
              <a:rPr lang="en-US" sz="1200" dirty="0">
                <a:latin typeface="Comic Sans MS" charset="0"/>
                <a:cs typeface="Arial" charset="0"/>
              </a:rPr>
              <a:t>•</a:t>
            </a:r>
            <a:r>
              <a:rPr lang="en-US" sz="1600" dirty="0">
                <a:latin typeface="Comic Sans MS" charset="0"/>
                <a:cs typeface="+mn-cs"/>
              </a:rPr>
              <a:t> 	Single bonds between the carbons in their fatty acid tails (all carbons are bonded to max number of </a:t>
            </a:r>
            <a:r>
              <a:rPr lang="en-US" sz="1600" dirty="0" err="1">
                <a:latin typeface="Comic Sans MS" charset="0"/>
                <a:cs typeface="+mn-cs"/>
              </a:rPr>
              <a:t>hydrogens</a:t>
            </a:r>
            <a:r>
              <a:rPr lang="en-US" sz="1600" dirty="0">
                <a:latin typeface="Comic Sans MS" charset="0"/>
                <a:cs typeface="+mn-cs"/>
              </a:rPr>
              <a:t> possible). </a:t>
            </a:r>
          </a:p>
          <a:p>
            <a:pPr marL="533400" indent="-533400" eaLnBrk="1" hangingPunct="1">
              <a:lnSpc>
                <a:spcPct val="80000"/>
              </a:lnSpc>
              <a:buFontTx/>
              <a:buNone/>
              <a:defRPr/>
            </a:pPr>
            <a:endParaRPr lang="en-US" sz="1600" dirty="0">
              <a:latin typeface="Comic Sans MS" charset="0"/>
              <a:cs typeface="+mn-cs"/>
            </a:endParaRPr>
          </a:p>
          <a:p>
            <a:pPr marL="533400" indent="-533400" eaLnBrk="1" hangingPunct="1">
              <a:lnSpc>
                <a:spcPct val="80000"/>
              </a:lnSpc>
              <a:buFontTx/>
              <a:buNone/>
              <a:defRPr/>
            </a:pPr>
            <a:r>
              <a:rPr lang="en-US" sz="1200" dirty="0">
                <a:latin typeface="Comic Sans MS" charset="0"/>
                <a:cs typeface="Arial" charset="0"/>
              </a:rPr>
              <a:t>•</a:t>
            </a:r>
            <a:r>
              <a:rPr lang="en-US" sz="1600" dirty="0">
                <a:latin typeface="Comic Sans MS" charset="0"/>
                <a:cs typeface="+mn-cs"/>
              </a:rPr>
              <a:t> 	Hydrocarbon chains fairly straight and packed closely together … so ______at room temperature. </a:t>
            </a:r>
          </a:p>
          <a:p>
            <a:pPr marL="533400" indent="-533400" eaLnBrk="1" hangingPunct="1">
              <a:lnSpc>
                <a:spcPct val="80000"/>
              </a:lnSpc>
              <a:buFontTx/>
              <a:buNone/>
              <a:defRPr/>
            </a:pPr>
            <a:endParaRPr lang="en-US" sz="1600" dirty="0">
              <a:latin typeface="Comic Sans MS" charset="0"/>
              <a:cs typeface="+mn-cs"/>
            </a:endParaRPr>
          </a:p>
          <a:p>
            <a:pPr marL="533400" indent="-533400" eaLnBrk="1" hangingPunct="1">
              <a:lnSpc>
                <a:spcPct val="80000"/>
              </a:lnSpc>
              <a:buFontTx/>
              <a:buNone/>
              <a:defRPr/>
            </a:pPr>
            <a:endParaRPr lang="en-US" sz="1600" dirty="0">
              <a:latin typeface="Comic Sans MS" charset="0"/>
              <a:cs typeface="+mn-cs"/>
            </a:endParaRPr>
          </a:p>
          <a:p>
            <a:pPr marL="533400" indent="-533400" eaLnBrk="1" hangingPunct="1">
              <a:lnSpc>
                <a:spcPct val="80000"/>
              </a:lnSpc>
              <a:buFontTx/>
              <a:buNone/>
              <a:defRPr/>
            </a:pPr>
            <a:r>
              <a:rPr lang="en-US" sz="1800" b="1" dirty="0">
                <a:latin typeface="Comic Sans MS" charset="0"/>
                <a:cs typeface="+mn-cs"/>
              </a:rPr>
              <a:t>Unsaturated fats</a:t>
            </a:r>
            <a:r>
              <a:rPr lang="en-US" sz="1800" dirty="0">
                <a:latin typeface="Comic Sans MS" charset="0"/>
                <a:cs typeface="+mn-cs"/>
              </a:rPr>
              <a:t> (oils)</a:t>
            </a:r>
          </a:p>
          <a:p>
            <a:pPr marL="533400" indent="-533400" eaLnBrk="1" hangingPunct="1">
              <a:lnSpc>
                <a:spcPct val="80000"/>
              </a:lnSpc>
              <a:buFontTx/>
              <a:buNone/>
              <a:defRPr/>
            </a:pPr>
            <a:r>
              <a:rPr lang="en-US" sz="1200" dirty="0">
                <a:latin typeface="Comic Sans MS" charset="0"/>
                <a:cs typeface="Arial" charset="0"/>
              </a:rPr>
              <a:t>•</a:t>
            </a:r>
            <a:r>
              <a:rPr lang="en-US" sz="1600" dirty="0">
                <a:latin typeface="Comic Sans MS" charset="0"/>
                <a:cs typeface="+mn-cs"/>
              </a:rPr>
              <a:t> 	Mostly from plant sources.</a:t>
            </a:r>
          </a:p>
          <a:p>
            <a:pPr marL="533400" indent="-533400" eaLnBrk="1" hangingPunct="1">
              <a:lnSpc>
                <a:spcPct val="80000"/>
              </a:lnSpc>
              <a:buFontTx/>
              <a:buNone/>
              <a:defRPr/>
            </a:pPr>
            <a:endParaRPr lang="en-US" sz="1600" dirty="0">
              <a:latin typeface="Comic Sans MS" charset="0"/>
              <a:cs typeface="+mn-cs"/>
            </a:endParaRPr>
          </a:p>
          <a:p>
            <a:pPr marL="533400" indent="-533400" eaLnBrk="1" hangingPunct="1">
              <a:lnSpc>
                <a:spcPct val="80000"/>
              </a:lnSpc>
              <a:buFontTx/>
              <a:buNone/>
              <a:defRPr/>
            </a:pPr>
            <a:r>
              <a:rPr lang="en-US" sz="1200" dirty="0">
                <a:latin typeface="Comic Sans MS" charset="0"/>
                <a:cs typeface="Arial" charset="0"/>
              </a:rPr>
              <a:t>•</a:t>
            </a:r>
            <a:r>
              <a:rPr lang="en-US" sz="1600" dirty="0">
                <a:latin typeface="Comic Sans MS" charset="0"/>
                <a:cs typeface="+mn-cs"/>
              </a:rPr>
              <a:t> 	Have double bonds between some carbons in the hydrocarbon tail, causing bends or </a:t>
            </a:r>
            <a:r>
              <a:rPr lang="ja-JP" altLang="en-US" sz="1600" dirty="0">
                <a:latin typeface="Comic Sans MS" charset="0"/>
                <a:cs typeface="+mn-cs"/>
              </a:rPr>
              <a:t>“</a:t>
            </a:r>
            <a:r>
              <a:rPr lang="en-US" sz="1600" dirty="0">
                <a:latin typeface="Comic Sans MS" charset="0"/>
                <a:cs typeface="+mn-cs"/>
              </a:rPr>
              <a:t>kinks</a:t>
            </a:r>
            <a:r>
              <a:rPr lang="ja-JP" altLang="en-US" sz="1600" dirty="0">
                <a:latin typeface="Comic Sans MS" charset="0"/>
                <a:cs typeface="+mn-cs"/>
              </a:rPr>
              <a:t>”</a:t>
            </a:r>
            <a:r>
              <a:rPr lang="en-US" sz="1600" dirty="0">
                <a:latin typeface="Comic Sans MS" charset="0"/>
                <a:cs typeface="+mn-cs"/>
              </a:rPr>
              <a:t> in shape. </a:t>
            </a:r>
          </a:p>
          <a:p>
            <a:pPr marL="533400" indent="-533400" eaLnBrk="1" hangingPunct="1">
              <a:lnSpc>
                <a:spcPct val="80000"/>
              </a:lnSpc>
              <a:buFontTx/>
              <a:buNone/>
              <a:defRPr/>
            </a:pPr>
            <a:endParaRPr lang="en-US" sz="1600" dirty="0">
              <a:latin typeface="Comic Sans MS" charset="0"/>
              <a:cs typeface="+mn-cs"/>
            </a:endParaRPr>
          </a:p>
          <a:p>
            <a:pPr marL="533400" indent="-533400" eaLnBrk="1" hangingPunct="1">
              <a:lnSpc>
                <a:spcPct val="80000"/>
              </a:lnSpc>
              <a:buFontTx/>
              <a:buNone/>
              <a:defRPr/>
            </a:pPr>
            <a:r>
              <a:rPr lang="en-US" sz="1200" dirty="0">
                <a:latin typeface="Comic Sans MS" charset="0"/>
                <a:cs typeface="Arial" charset="0"/>
              </a:rPr>
              <a:t>•</a:t>
            </a:r>
            <a:r>
              <a:rPr lang="en-US" sz="1600" dirty="0">
                <a:latin typeface="Comic Sans MS" charset="0"/>
                <a:cs typeface="+mn-cs"/>
              </a:rPr>
              <a:t> 	Kinks in hydrocarbon tails, so unsaturated fats can</a:t>
            </a:r>
            <a:r>
              <a:rPr lang="ja-JP" altLang="en-US" sz="1600" dirty="0">
                <a:latin typeface="Comic Sans MS" charset="0"/>
                <a:cs typeface="+mn-cs"/>
              </a:rPr>
              <a:t>’</a:t>
            </a:r>
            <a:r>
              <a:rPr lang="en-US" sz="1600" dirty="0">
                <a:latin typeface="Comic Sans MS" charset="0"/>
                <a:cs typeface="+mn-cs"/>
              </a:rPr>
              <a:t>t pack closely together … ________ at room temp. </a:t>
            </a:r>
          </a:p>
          <a:p>
            <a:pPr marL="533400" indent="-533400" eaLnBrk="1" hangingPunct="1">
              <a:lnSpc>
                <a:spcPct val="80000"/>
              </a:lnSpc>
              <a:buFontTx/>
              <a:buNone/>
              <a:defRPr/>
            </a:pPr>
            <a:endParaRPr lang="en-US" sz="1600" dirty="0">
              <a:latin typeface="Comic Sans MS" charset="0"/>
              <a:cs typeface="+mn-cs"/>
            </a:endParaRPr>
          </a:p>
        </p:txBody>
      </p:sp>
      <p:pic>
        <p:nvPicPr>
          <p:cNvPr id="57347" name="Picture 4" descr="[Fatty Acid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53000" y="3810000"/>
            <a:ext cx="38862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fa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53000" y="1143001"/>
            <a:ext cx="38100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6"/>
          <p:cNvSpPr>
            <a:spLocks noChangeArrowheads="1"/>
          </p:cNvSpPr>
          <p:nvPr/>
        </p:nvSpPr>
        <p:spPr bwMode="auto">
          <a:xfrm>
            <a:off x="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5"/>
              </a:rPr>
              <a:t>Virtual </a:t>
            </a:r>
            <a:r>
              <a:rPr lang="en-US" sz="1000" b="0" dirty="0" smtClean="0">
                <a:latin typeface="Comic Sans MS" charset="0"/>
                <a:cs typeface="+mn-cs"/>
                <a:hlinkClick r:id="rId5"/>
              </a:rPr>
              <a:t>Biology </a:t>
            </a:r>
            <a:r>
              <a:rPr lang="en-US" sz="1000" b="0" dirty="0">
                <a:latin typeface="Comic Sans MS" charset="0"/>
                <a:cs typeface="+mn-cs"/>
                <a:hlinkClick r:id="rId5"/>
              </a:rPr>
              <a:t>Classroom </a:t>
            </a:r>
            <a:r>
              <a:rPr lang="en-US" sz="1000" b="0" dirty="0">
                <a:latin typeface="Comic Sans MS" charset="0"/>
                <a:cs typeface="+mn-cs"/>
              </a:rPr>
              <a:t>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2162"/>
          </a:xfrm>
        </p:spPr>
        <p:txBody>
          <a:bodyPr/>
          <a:lstStyle/>
          <a:p>
            <a:pPr algn="l" eaLnBrk="1" hangingPunct="1">
              <a:defRPr/>
            </a:pPr>
            <a:r>
              <a:rPr lang="en-US" sz="3200" b="1">
                <a:solidFill>
                  <a:schemeClr val="folHlink"/>
                </a:solidFill>
                <a:latin typeface="Comic Sans MS" charset="0"/>
                <a:cs typeface="+mj-cs"/>
              </a:rPr>
              <a:t>Lipids</a:t>
            </a:r>
            <a:r>
              <a:rPr lang="en-US" sz="3200" b="1">
                <a:solidFill>
                  <a:schemeClr val="hlink"/>
                </a:solidFill>
                <a:latin typeface="Comic Sans MS" charset="0"/>
                <a:cs typeface="+mj-cs"/>
              </a:rPr>
              <a:t> </a:t>
            </a:r>
            <a:r>
              <a:rPr lang="en-US" sz="2800">
                <a:solidFill>
                  <a:schemeClr val="tx1"/>
                </a:solidFill>
                <a:latin typeface="Comic Sans MS" charset="0"/>
                <a:cs typeface="+mj-cs"/>
              </a:rPr>
              <a:t>– Dietary Fats</a:t>
            </a:r>
          </a:p>
        </p:txBody>
      </p:sp>
      <p:sp>
        <p:nvSpPr>
          <p:cNvPr id="22531" name="Rectangle 3"/>
          <p:cNvSpPr>
            <a:spLocks noGrp="1" noChangeArrowheads="1"/>
          </p:cNvSpPr>
          <p:nvPr>
            <p:ph type="body" sz="half" idx="1"/>
          </p:nvPr>
        </p:nvSpPr>
        <p:spPr>
          <a:xfrm>
            <a:off x="228600" y="1219200"/>
            <a:ext cx="6629400" cy="5257800"/>
          </a:xfrm>
        </p:spPr>
        <p:txBody>
          <a:bodyPr/>
          <a:lstStyle/>
          <a:p>
            <a:pPr eaLnBrk="1" hangingPunct="1">
              <a:lnSpc>
                <a:spcPct val="80000"/>
              </a:lnSpc>
              <a:defRPr/>
            </a:pPr>
            <a:r>
              <a:rPr lang="en-US" sz="1600" dirty="0">
                <a:latin typeface="Comic Sans MS" charset="0"/>
                <a:cs typeface="+mn-cs"/>
              </a:rPr>
              <a:t>We typically refer to them all as </a:t>
            </a:r>
            <a:r>
              <a:rPr lang="ja-JP" altLang="en-US" sz="1600" dirty="0">
                <a:latin typeface="Comic Sans MS" charset="0"/>
                <a:cs typeface="+mn-cs"/>
              </a:rPr>
              <a:t>“</a:t>
            </a:r>
            <a:r>
              <a:rPr lang="en-US" sz="1600" dirty="0">
                <a:latin typeface="Comic Sans MS" charset="0"/>
                <a:cs typeface="+mn-cs"/>
              </a:rPr>
              <a:t>Fats</a:t>
            </a:r>
            <a:r>
              <a:rPr lang="ja-JP" altLang="en-US" sz="1600" dirty="0">
                <a:latin typeface="Comic Sans MS" charset="0"/>
                <a:cs typeface="+mn-cs"/>
              </a:rPr>
              <a:t>”</a:t>
            </a:r>
            <a:r>
              <a:rPr lang="en-US" sz="1600" dirty="0">
                <a:latin typeface="Comic Sans MS" charset="0"/>
                <a:cs typeface="+mn-cs"/>
              </a:rPr>
              <a:t>, but remember, fats are only one of several molecules known as </a:t>
            </a:r>
            <a:r>
              <a:rPr lang="en-US" sz="1600" dirty="0">
                <a:latin typeface="Comic Sans MS" charset="0"/>
                <a:cs typeface="+mn-cs"/>
                <a:hlinkClick r:id="rId3"/>
              </a:rPr>
              <a:t>lipids</a:t>
            </a:r>
            <a:r>
              <a:rPr lang="en-US" sz="1600" dirty="0">
                <a:latin typeface="Comic Sans MS" charset="0"/>
                <a:cs typeface="+mn-cs"/>
              </a:rPr>
              <a:t>. </a:t>
            </a:r>
          </a:p>
          <a:p>
            <a:pPr eaLnBrk="1" hangingPunct="1">
              <a:lnSpc>
                <a:spcPct val="80000"/>
              </a:lnSpc>
              <a:defRPr/>
            </a:pPr>
            <a:endParaRPr lang="en-US" sz="1600" dirty="0">
              <a:latin typeface="Comic Sans MS" charset="0"/>
              <a:cs typeface="+mn-cs"/>
            </a:endParaRPr>
          </a:p>
          <a:p>
            <a:pPr eaLnBrk="1" hangingPunct="1">
              <a:lnSpc>
                <a:spcPct val="80000"/>
              </a:lnSpc>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Phospholipids, steroids and true fats play an important role in human nutrition, should get no more than 30% of calories from </a:t>
            </a:r>
            <a:r>
              <a:rPr lang="en-US" sz="1600" dirty="0" smtClean="0">
                <a:latin typeface="Comic Sans MS" charset="0"/>
                <a:cs typeface="+mn-cs"/>
              </a:rPr>
              <a:t>fats. The </a:t>
            </a:r>
            <a:r>
              <a:rPr lang="en-US" sz="1600" dirty="0">
                <a:latin typeface="Comic Sans MS" charset="0"/>
                <a:cs typeface="+mn-cs"/>
              </a:rPr>
              <a:t>type of fat consumed is very important!</a:t>
            </a:r>
          </a:p>
          <a:p>
            <a:pPr eaLnBrk="1" hangingPunct="1">
              <a:lnSpc>
                <a:spcPct val="80000"/>
              </a:lnSpc>
              <a:defRPr/>
            </a:pPr>
            <a:endParaRPr lang="en-US" sz="1600" dirty="0">
              <a:latin typeface="Comic Sans MS" charset="0"/>
              <a:cs typeface="+mn-cs"/>
            </a:endParaRPr>
          </a:p>
          <a:p>
            <a:pPr eaLnBrk="1" hangingPunct="1">
              <a:lnSpc>
                <a:spcPct val="80000"/>
              </a:lnSpc>
              <a:buFontTx/>
              <a:buNone/>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_____________ fatty acids (EFAs) are fats that the body can</a:t>
            </a:r>
            <a:r>
              <a:rPr lang="ja-JP" altLang="en-US" sz="1600" dirty="0">
                <a:latin typeface="Comic Sans MS" charset="0"/>
                <a:cs typeface="+mn-cs"/>
              </a:rPr>
              <a:t>’</a:t>
            </a:r>
            <a:r>
              <a:rPr lang="en-US" sz="1600" dirty="0">
                <a:latin typeface="Comic Sans MS" charset="0"/>
                <a:cs typeface="+mn-cs"/>
              </a:rPr>
              <a:t>t make, but needs to take in from outside sources. </a:t>
            </a:r>
          </a:p>
          <a:p>
            <a:pPr eaLnBrk="1" hangingPunct="1">
              <a:lnSpc>
                <a:spcPct val="80000"/>
              </a:lnSpc>
              <a:defRPr/>
            </a:pPr>
            <a:endParaRPr lang="en-US" sz="1600" dirty="0">
              <a:latin typeface="Comic Sans MS" charset="0"/>
              <a:cs typeface="+mn-cs"/>
            </a:endParaRPr>
          </a:p>
          <a:p>
            <a:pPr eaLnBrk="1" hangingPunct="1">
              <a:lnSpc>
                <a:spcPct val="80000"/>
              </a:lnSpc>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There are two families of EFAs: omega-3 and omega-6. Fats from each of these families are essential, as the body can convert one omega-3 to another omega-3, for example, but cannot create an omega-3 from scratch. </a:t>
            </a:r>
          </a:p>
          <a:p>
            <a:pPr eaLnBrk="1" hangingPunct="1">
              <a:lnSpc>
                <a:spcPct val="80000"/>
              </a:lnSpc>
              <a:defRPr/>
            </a:pPr>
            <a:endParaRPr lang="en-US" sz="1600" dirty="0">
              <a:latin typeface="Comic Sans MS" charset="0"/>
              <a:cs typeface="+mn-cs"/>
            </a:endParaRPr>
          </a:p>
          <a:p>
            <a:pPr eaLnBrk="1" hangingPunct="1">
              <a:lnSpc>
                <a:spcPct val="80000"/>
              </a:lnSpc>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When the EFAs were discovered in 1923, they were designated Vitamin F. In 1930, further research showed that the two EFAs are better classified with the fats than with the vitamins.</a:t>
            </a:r>
          </a:p>
          <a:p>
            <a:pPr eaLnBrk="1" hangingPunct="1">
              <a:lnSpc>
                <a:spcPct val="80000"/>
              </a:lnSpc>
              <a:defRPr/>
            </a:pPr>
            <a:endParaRPr lang="en-US" sz="1600" dirty="0">
              <a:latin typeface="Comic Sans MS" charset="0"/>
              <a:cs typeface="+mn-cs"/>
            </a:endParaRPr>
          </a:p>
          <a:p>
            <a:pPr eaLnBrk="1" hangingPunct="1">
              <a:lnSpc>
                <a:spcPct val="80000"/>
              </a:lnSpc>
              <a:buFontTx/>
              <a:buNone/>
              <a:defRPr/>
            </a:pPr>
            <a:endParaRPr lang="en-US" sz="1600" dirty="0">
              <a:latin typeface="Arial" charset="0"/>
              <a:cs typeface="+mn-cs"/>
            </a:endParaRPr>
          </a:p>
        </p:txBody>
      </p:sp>
      <p:pic>
        <p:nvPicPr>
          <p:cNvPr id="59395" name="Picture 4" descr="Olive%20Oil%20Ja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197725" y="3124200"/>
            <a:ext cx="1946275"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5" descr="avoc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975" y="914400"/>
            <a:ext cx="21050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6"/>
          <p:cNvSpPr>
            <a:spLocks noChangeArrowheads="1"/>
          </p:cNvSpPr>
          <p:nvPr/>
        </p:nvSpPr>
        <p:spPr bwMode="auto">
          <a:xfrm>
            <a:off x="6934200" y="5257800"/>
            <a:ext cx="1219200" cy="1371600"/>
          </a:xfrm>
          <a:prstGeom prst="wedgeRoundRectCallout">
            <a:avLst>
              <a:gd name="adj1" fmla="val 40884"/>
              <a:gd name="adj2" fmla="val -69792"/>
              <a:gd name="adj3" fmla="val 1666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400">
                <a:solidFill>
                  <a:schemeClr val="bg1"/>
                </a:solidFill>
                <a:cs typeface="+mn-cs"/>
              </a:rPr>
              <a:t>Olive oil has both omega 3 and omega 6 EFAs</a:t>
            </a:r>
          </a:p>
        </p:txBody>
      </p:sp>
      <p:sp>
        <p:nvSpPr>
          <p:cNvPr id="9"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6"/>
              </a:rPr>
              <a:t>Virtual </a:t>
            </a:r>
            <a:r>
              <a:rPr lang="en-US" sz="1000" b="0" dirty="0" smtClean="0">
                <a:latin typeface="Comic Sans MS" charset="0"/>
                <a:cs typeface="+mn-cs"/>
                <a:hlinkClick r:id="rId6"/>
              </a:rPr>
              <a:t>Biology </a:t>
            </a:r>
            <a:r>
              <a:rPr lang="en-US" sz="1000" b="0" dirty="0">
                <a:latin typeface="Comic Sans MS" charset="0"/>
                <a:cs typeface="+mn-cs"/>
                <a:hlinkClick r:id="rId6"/>
              </a:rPr>
              <a:t>Classroom </a:t>
            </a:r>
            <a:r>
              <a:rPr lang="en-US" sz="1000" b="0" dirty="0">
                <a:latin typeface="Comic Sans MS" charset="0"/>
                <a:cs typeface="+mn-cs"/>
              </a:rPr>
              <a:t>on </a:t>
            </a:r>
            <a:r>
              <a:rPr lang="en-US" sz="1000" b="0" dirty="0">
                <a:latin typeface="Comic Sans MS" charset="0"/>
                <a:cs typeface="+mn-cs"/>
                <a:hlinkClick r:id="rId7"/>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8153400" cy="2011363"/>
          </a:xfrm>
        </p:spPr>
        <p:txBody>
          <a:bodyPr/>
          <a:lstStyle/>
          <a:p>
            <a:pPr algn="l" eaLnBrk="1" hangingPunct="1">
              <a:defRPr/>
            </a:pPr>
            <a:r>
              <a:rPr lang="en-US" b="1">
                <a:solidFill>
                  <a:schemeClr val="tx1"/>
                </a:solidFill>
                <a:latin typeface="Comic Sans MS" charset="0"/>
                <a:cs typeface="+mj-cs"/>
              </a:rPr>
              <a:t>Metabolism:</a:t>
            </a:r>
            <a:r>
              <a:rPr lang="en-US" sz="4000">
                <a:solidFill>
                  <a:schemeClr val="hlink"/>
                </a:solidFill>
                <a:latin typeface="Comic Sans MS" charset="0"/>
                <a:cs typeface="+mj-cs"/>
              </a:rPr>
              <a:t> </a:t>
            </a:r>
            <a:br>
              <a:rPr lang="en-US" sz="4000">
                <a:solidFill>
                  <a:schemeClr val="hlink"/>
                </a:solidFill>
                <a:latin typeface="Comic Sans MS" charset="0"/>
                <a:cs typeface="+mj-cs"/>
              </a:rPr>
            </a:br>
            <a:r>
              <a:rPr lang="en-US" sz="1400">
                <a:solidFill>
                  <a:schemeClr val="hlink"/>
                </a:solidFill>
                <a:latin typeface="Comic Sans MS" charset="0"/>
                <a:cs typeface="+mj-cs"/>
              </a:rPr>
              <a:t/>
            </a:r>
            <a:br>
              <a:rPr lang="en-US" sz="1400">
                <a:solidFill>
                  <a:schemeClr val="hlink"/>
                </a:solidFill>
                <a:latin typeface="Comic Sans MS" charset="0"/>
                <a:cs typeface="+mj-cs"/>
              </a:rPr>
            </a:br>
            <a:r>
              <a:rPr lang="en-US" sz="4000">
                <a:solidFill>
                  <a:schemeClr val="hlink"/>
                </a:solidFill>
                <a:latin typeface="Comic Sans MS" charset="0"/>
                <a:cs typeface="+mj-cs"/>
              </a:rPr>
              <a:t>Diet &amp; </a:t>
            </a:r>
            <a:br>
              <a:rPr lang="en-US" sz="4000">
                <a:solidFill>
                  <a:schemeClr val="hlink"/>
                </a:solidFill>
                <a:latin typeface="Comic Sans MS" charset="0"/>
                <a:cs typeface="+mj-cs"/>
              </a:rPr>
            </a:br>
            <a:r>
              <a:rPr lang="en-US" sz="4000">
                <a:solidFill>
                  <a:schemeClr val="hlink"/>
                </a:solidFill>
                <a:latin typeface="Comic Sans MS" charset="0"/>
                <a:cs typeface="+mj-cs"/>
              </a:rPr>
              <a:t>Nutrition</a:t>
            </a:r>
          </a:p>
        </p:txBody>
      </p:sp>
      <p:sp>
        <p:nvSpPr>
          <p:cNvPr id="10243" name="Rectangle 3"/>
          <p:cNvSpPr>
            <a:spLocks noGrp="1" noChangeArrowheads="1"/>
          </p:cNvSpPr>
          <p:nvPr>
            <p:ph type="body" sz="half" idx="1"/>
          </p:nvPr>
        </p:nvSpPr>
        <p:spPr>
          <a:xfrm>
            <a:off x="304800" y="2743200"/>
            <a:ext cx="4038600" cy="3733800"/>
          </a:xfrm>
        </p:spPr>
        <p:txBody>
          <a:bodyPr/>
          <a:lstStyle/>
          <a:p>
            <a:pPr eaLnBrk="1" hangingPunct="1">
              <a:lnSpc>
                <a:spcPct val="80000"/>
              </a:lnSpc>
              <a:buFontTx/>
              <a:buNone/>
              <a:defRPr/>
            </a:pPr>
            <a:r>
              <a:rPr lang="en-US" sz="2000" b="1" dirty="0">
                <a:latin typeface="Comic Sans MS" charset="0"/>
                <a:cs typeface="+mn-cs"/>
              </a:rPr>
              <a:t>Stuff We Need</a:t>
            </a:r>
          </a:p>
          <a:p>
            <a:pPr eaLnBrk="1" hangingPunct="1">
              <a:lnSpc>
                <a:spcPct val="80000"/>
              </a:lnSpc>
              <a:buFontTx/>
              <a:buNone/>
              <a:defRPr/>
            </a:pPr>
            <a:endParaRPr lang="en-US" sz="2000" b="1" dirty="0">
              <a:latin typeface="Comic Sans MS" charset="0"/>
              <a:cs typeface="+mn-cs"/>
            </a:endParaRPr>
          </a:p>
          <a:p>
            <a:pPr eaLnBrk="1" hangingPunct="1">
              <a:lnSpc>
                <a:spcPct val="80000"/>
              </a:lnSpc>
              <a:buFontTx/>
              <a:buNone/>
              <a:defRPr/>
            </a:pPr>
            <a:r>
              <a:rPr lang="en-US" sz="1800" dirty="0">
                <a:latin typeface="Comic Sans MS" charset="0"/>
                <a:cs typeface="+mn-cs"/>
              </a:rPr>
              <a:t>______nutrients:</a:t>
            </a:r>
          </a:p>
          <a:p>
            <a:pPr eaLnBrk="1" hangingPunct="1">
              <a:lnSpc>
                <a:spcPct val="80000"/>
              </a:lnSpc>
              <a:defRPr/>
            </a:pPr>
            <a:r>
              <a:rPr lang="en-US" sz="1800" dirty="0">
                <a:latin typeface="Comic Sans MS" charset="0"/>
                <a:cs typeface="+mn-cs"/>
              </a:rPr>
              <a:t>Carbohydrates</a:t>
            </a:r>
          </a:p>
          <a:p>
            <a:pPr eaLnBrk="1" hangingPunct="1">
              <a:lnSpc>
                <a:spcPct val="80000"/>
              </a:lnSpc>
              <a:defRPr/>
            </a:pPr>
            <a:r>
              <a:rPr lang="en-US" sz="1800" dirty="0">
                <a:latin typeface="Comic Sans MS" charset="0"/>
                <a:cs typeface="+mn-cs"/>
              </a:rPr>
              <a:t>Proteins</a:t>
            </a:r>
          </a:p>
          <a:p>
            <a:pPr eaLnBrk="1" hangingPunct="1">
              <a:lnSpc>
                <a:spcPct val="80000"/>
              </a:lnSpc>
              <a:defRPr/>
            </a:pPr>
            <a:r>
              <a:rPr lang="en-US" sz="1800" dirty="0">
                <a:latin typeface="Comic Sans MS" charset="0"/>
                <a:cs typeface="+mn-cs"/>
              </a:rPr>
              <a:t>Lipids</a:t>
            </a:r>
          </a:p>
          <a:p>
            <a:pPr eaLnBrk="1" hangingPunct="1">
              <a:lnSpc>
                <a:spcPct val="80000"/>
              </a:lnSpc>
              <a:defRPr/>
            </a:pPr>
            <a:endParaRPr lang="en-US" sz="1800" dirty="0">
              <a:latin typeface="Comic Sans MS" charset="0"/>
              <a:cs typeface="+mn-cs"/>
            </a:endParaRPr>
          </a:p>
          <a:p>
            <a:pPr eaLnBrk="1" hangingPunct="1">
              <a:lnSpc>
                <a:spcPct val="80000"/>
              </a:lnSpc>
              <a:buFontTx/>
              <a:buNone/>
              <a:defRPr/>
            </a:pPr>
            <a:r>
              <a:rPr lang="en-US" sz="1800" dirty="0">
                <a:latin typeface="Comic Sans MS" charset="0"/>
                <a:cs typeface="+mn-cs"/>
              </a:rPr>
              <a:t>______nutrients: </a:t>
            </a:r>
          </a:p>
          <a:p>
            <a:pPr eaLnBrk="1" hangingPunct="1">
              <a:lnSpc>
                <a:spcPct val="80000"/>
              </a:lnSpc>
              <a:defRPr/>
            </a:pPr>
            <a:r>
              <a:rPr lang="en-US" sz="1800" dirty="0">
                <a:latin typeface="Comic Sans MS" charset="0"/>
                <a:cs typeface="+mn-cs"/>
              </a:rPr>
              <a:t>Vitamins</a:t>
            </a:r>
          </a:p>
          <a:p>
            <a:pPr eaLnBrk="1" hangingPunct="1">
              <a:lnSpc>
                <a:spcPct val="80000"/>
              </a:lnSpc>
              <a:defRPr/>
            </a:pPr>
            <a:r>
              <a:rPr lang="en-US" sz="1800" dirty="0">
                <a:latin typeface="Comic Sans MS" charset="0"/>
                <a:cs typeface="+mn-cs"/>
              </a:rPr>
              <a:t>Minerals</a:t>
            </a:r>
          </a:p>
          <a:p>
            <a:pPr eaLnBrk="1" hangingPunct="1">
              <a:lnSpc>
                <a:spcPct val="80000"/>
              </a:lnSpc>
              <a:defRPr/>
            </a:pPr>
            <a:endParaRPr lang="en-US" sz="1800" dirty="0">
              <a:latin typeface="Comic Sans MS" charset="0"/>
              <a:cs typeface="+mn-cs"/>
            </a:endParaRPr>
          </a:p>
          <a:p>
            <a:pPr eaLnBrk="1" hangingPunct="1">
              <a:lnSpc>
                <a:spcPct val="80000"/>
              </a:lnSpc>
              <a:buFontTx/>
              <a:buNone/>
              <a:defRPr/>
            </a:pPr>
            <a:r>
              <a:rPr lang="en-US" sz="1800" dirty="0">
                <a:latin typeface="Comic Sans MS" charset="0"/>
                <a:cs typeface="+mn-cs"/>
              </a:rPr>
              <a:t>…and, of course, </a:t>
            </a:r>
            <a:r>
              <a:rPr lang="en-US" sz="1800" b="1" dirty="0">
                <a:solidFill>
                  <a:schemeClr val="accent2"/>
                </a:solidFill>
                <a:latin typeface="Comic Sans MS" charset="0"/>
                <a:cs typeface="+mn-cs"/>
              </a:rPr>
              <a:t>Water</a:t>
            </a:r>
          </a:p>
        </p:txBody>
      </p:sp>
      <p:pic>
        <p:nvPicPr>
          <p:cNvPr id="37895" name="Picture 7" descr="Food-StillebenFloris_van_Dy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1600200"/>
            <a:ext cx="4648200" cy="36798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245" name="Text Box 10"/>
          <p:cNvSpPr txBox="1">
            <a:spLocks noChangeArrowheads="1"/>
          </p:cNvSpPr>
          <p:nvPr/>
        </p:nvSpPr>
        <p:spPr bwMode="auto">
          <a:xfrm>
            <a:off x="4572000" y="6623050"/>
            <a:ext cx="45656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smtClean="0">
                <a:latin typeface="Comic Sans MS" charset="0"/>
                <a:cs typeface="+mn-cs"/>
              </a:rPr>
              <a:t>Image: </a:t>
            </a:r>
            <a:r>
              <a:rPr lang="en-US" sz="1000" b="0" smtClean="0">
                <a:latin typeface="Comic Sans MS" charset="0"/>
                <a:cs typeface="+mn-cs"/>
                <a:hlinkClick r:id="rId4"/>
              </a:rPr>
              <a:t>Stilleben</a:t>
            </a:r>
            <a:r>
              <a:rPr lang="en-US" sz="1000" b="0" smtClean="0">
                <a:latin typeface="Comic Sans MS" charset="0"/>
                <a:cs typeface="+mn-cs"/>
              </a:rPr>
              <a:t>, painting dated 1613, oil on canvas, by Floris van Dyck</a:t>
            </a:r>
            <a:r>
              <a:rPr lang="en-US" sz="1000" smtClean="0">
                <a:latin typeface="Comic Sans MS" charset="0"/>
                <a:cs typeface="+mn-cs"/>
              </a:rPr>
              <a:t> </a:t>
            </a:r>
          </a:p>
        </p:txBody>
      </p:sp>
      <p:sp>
        <p:nvSpPr>
          <p:cNvPr id="7" name="Rectangle 6"/>
          <p:cNvSpPr>
            <a:spLocks noChangeArrowheads="1"/>
          </p:cNvSpPr>
          <p:nvPr/>
        </p:nvSpPr>
        <p:spPr bwMode="auto">
          <a:xfrm>
            <a:off x="0" y="6613525"/>
            <a:ext cx="426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5"/>
              </a:rPr>
              <a:t>Virtual </a:t>
            </a:r>
            <a:r>
              <a:rPr lang="en-US" sz="1000" b="0" dirty="0" smtClean="0">
                <a:latin typeface="Comic Sans MS" charset="0"/>
                <a:cs typeface="+mn-cs"/>
                <a:hlinkClick r:id="rId5"/>
              </a:rPr>
              <a:t>Biology </a:t>
            </a:r>
            <a:r>
              <a:rPr lang="en-US" sz="1000" b="0" dirty="0">
                <a:latin typeface="Comic Sans MS" charset="0"/>
                <a:cs typeface="+mn-cs"/>
                <a:hlinkClick r:id="rId5"/>
              </a:rPr>
              <a:t>Classroom </a:t>
            </a:r>
            <a:r>
              <a:rPr lang="en-US" sz="1000" b="0" dirty="0">
                <a:latin typeface="Comic Sans MS" charset="0"/>
                <a:cs typeface="+mn-cs"/>
              </a:rPr>
              <a:t>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066800"/>
          </a:xfrm>
        </p:spPr>
        <p:txBody>
          <a:bodyPr/>
          <a:lstStyle/>
          <a:p>
            <a:pPr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3200" b="1" smtClean="0">
                <a:latin typeface="Comic Sans MS" pitchFamily="66" charset="0"/>
              </a:rPr>
              <a:t> </a:t>
            </a:r>
            <a:br>
              <a:rPr lang="en-US" altLang="en-US" sz="3200" b="1" smtClean="0">
                <a:latin typeface="Comic Sans MS" pitchFamily="66" charset="0"/>
              </a:rPr>
            </a:br>
            <a:r>
              <a:rPr lang="en-US" altLang="en-US" sz="2000" i="1" smtClean="0">
                <a:latin typeface="Comic Sans MS" pitchFamily="66" charset="0"/>
              </a:rPr>
              <a:t>(Fats, </a:t>
            </a:r>
            <a:r>
              <a:rPr lang="en-US" altLang="en-US" sz="2000" b="1" i="1" smtClean="0">
                <a:solidFill>
                  <a:schemeClr val="tx1"/>
                </a:solidFill>
                <a:latin typeface="Comic Sans MS" pitchFamily="66" charset="0"/>
              </a:rPr>
              <a:t>Phospholipids</a:t>
            </a:r>
            <a:r>
              <a:rPr lang="en-US" altLang="en-US" sz="2000" i="1" smtClean="0">
                <a:latin typeface="Comic Sans MS" pitchFamily="66" charset="0"/>
              </a:rPr>
              <a:t>, Waxes &amp; Steroids)</a:t>
            </a:r>
            <a:endParaRPr lang="en-US" altLang="en-US" sz="2000" smtClean="0">
              <a:latin typeface="Comic Sans MS" pitchFamily="66" charset="0"/>
            </a:endParaRPr>
          </a:p>
        </p:txBody>
      </p:sp>
      <p:sp>
        <p:nvSpPr>
          <p:cNvPr id="43011" name="Rectangle 3"/>
          <p:cNvSpPr>
            <a:spLocks noGrp="1" noChangeArrowheads="1"/>
          </p:cNvSpPr>
          <p:nvPr>
            <p:ph type="body" sz="half" idx="1"/>
          </p:nvPr>
        </p:nvSpPr>
        <p:spPr>
          <a:xfrm>
            <a:off x="152400" y="1295400"/>
            <a:ext cx="3962400" cy="4953000"/>
          </a:xfrm>
        </p:spPr>
        <p:txBody>
          <a:bodyPr/>
          <a:lstStyle/>
          <a:p>
            <a:pPr marL="609600" indent="-609600" eaLnBrk="1" hangingPunct="1">
              <a:lnSpc>
                <a:spcPct val="80000"/>
              </a:lnSpc>
              <a:buFontTx/>
              <a:buNone/>
              <a:defRPr/>
            </a:pPr>
            <a:r>
              <a:rPr lang="en-US" sz="1600" dirty="0" smtClean="0"/>
              <a:t> </a:t>
            </a:r>
            <a:r>
              <a:rPr lang="en-US" sz="2400" b="1" dirty="0" smtClean="0">
                <a:latin typeface="Comic Sans MS" pitchFamily="66" charset="0"/>
              </a:rPr>
              <a:t>Phospholipids</a:t>
            </a:r>
          </a:p>
          <a:p>
            <a:pPr marL="609600" indent="-609600" eaLnBrk="1" hangingPunct="1">
              <a:lnSpc>
                <a:spcPct val="80000"/>
              </a:lnSpc>
              <a:buFontTx/>
              <a:buNone/>
              <a:defRPr/>
            </a:pPr>
            <a:endParaRPr lang="en-US" sz="1400"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2000" dirty="0" smtClean="0">
                <a:latin typeface="Comic Sans MS" pitchFamily="66" charset="0"/>
              </a:rPr>
              <a:t> </a:t>
            </a:r>
            <a:r>
              <a:rPr lang="en-US" sz="1600" dirty="0" smtClean="0">
                <a:latin typeface="Comic Sans MS" pitchFamily="66" charset="0"/>
              </a:rPr>
              <a:t>	Phospholipids are a major component of all cell membranes.</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Most phospholipids contain a </a:t>
            </a:r>
            <a:r>
              <a:rPr lang="en-US" sz="1600" dirty="0" err="1" smtClean="0">
                <a:latin typeface="Comic Sans MS" pitchFamily="66" charset="0"/>
              </a:rPr>
              <a:t>diglyceride</a:t>
            </a:r>
            <a:r>
              <a:rPr lang="en-US" sz="1600" dirty="0" smtClean="0">
                <a:latin typeface="Comic Sans MS" pitchFamily="66" charset="0"/>
              </a:rPr>
              <a:t> as the tail, and a phosphate group for head.</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Hydrocarbon tails are </a:t>
            </a:r>
            <a:r>
              <a:rPr lang="en-US" sz="1800" b="1" dirty="0" smtClean="0">
                <a:solidFill>
                  <a:srgbClr val="FF0000"/>
                </a:solidFill>
                <a:latin typeface="Comic Sans MS" pitchFamily="66" charset="0"/>
              </a:rPr>
              <a:t>hydrophobic</a:t>
            </a:r>
            <a:r>
              <a:rPr lang="en-US" sz="1600" dirty="0" smtClean="0">
                <a:latin typeface="Comic Sans MS" pitchFamily="66" charset="0"/>
              </a:rPr>
              <a:t>, but phosphate heads are </a:t>
            </a:r>
            <a:r>
              <a:rPr lang="en-US" sz="1800" b="1" dirty="0" smtClean="0">
                <a:solidFill>
                  <a:srgbClr val="0000FF"/>
                </a:solidFill>
                <a:latin typeface="Comic Sans MS" pitchFamily="66" charset="0"/>
              </a:rPr>
              <a:t>hydrophilic</a:t>
            </a:r>
            <a:r>
              <a:rPr lang="en-US" sz="1600" dirty="0" smtClean="0">
                <a:latin typeface="Comic Sans MS" pitchFamily="66" charset="0"/>
              </a:rPr>
              <a:t>. </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400" dirty="0" smtClean="0">
                <a:latin typeface="Comic Sans MS" pitchFamily="66" charset="0"/>
                <a:cs typeface="Arial" pitchFamily="34" charset="0"/>
              </a:rPr>
              <a:t>•</a:t>
            </a:r>
            <a:r>
              <a:rPr lang="en-US" sz="1600" dirty="0" smtClean="0">
                <a:latin typeface="Comic Sans MS" pitchFamily="66" charset="0"/>
              </a:rPr>
              <a:t> 	So phospholipids are soluble in both water and oil.</a:t>
            </a:r>
          </a:p>
          <a:p>
            <a:pPr marL="609600" indent="-609600" eaLnBrk="1" hangingPunct="1">
              <a:lnSpc>
                <a:spcPct val="80000"/>
              </a:lnSpc>
              <a:buFontTx/>
              <a:buNone/>
              <a:defRPr/>
            </a:pPr>
            <a:endParaRPr lang="en-US" sz="10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rPr>
              <a:t> </a:t>
            </a:r>
            <a:r>
              <a:rPr lang="en-US" sz="1400" dirty="0" smtClean="0">
                <a:latin typeface="Comic Sans MS" pitchFamily="66" charset="0"/>
                <a:cs typeface="Arial" pitchFamily="34" charset="0"/>
              </a:rPr>
              <a:t>•</a:t>
            </a:r>
            <a:r>
              <a:rPr lang="en-US" sz="1600" dirty="0" smtClean="0">
                <a:latin typeface="Comic Sans MS" pitchFamily="66" charset="0"/>
              </a:rPr>
              <a:t> 	Tails from both layers facing inward and the heads facing outward = </a:t>
            </a:r>
            <a:r>
              <a:rPr lang="en-US" sz="1800" b="1" dirty="0" smtClean="0">
                <a:solidFill>
                  <a:schemeClr val="tx1">
                    <a:lumMod val="50000"/>
                    <a:lumOff val="50000"/>
                  </a:schemeClr>
                </a:solidFill>
                <a:latin typeface="Comic Sans MS" pitchFamily="66" charset="0"/>
              </a:rPr>
              <a:t>phospholipid bilayer</a:t>
            </a:r>
            <a:r>
              <a:rPr lang="en-US" sz="1600" dirty="0" smtClean="0">
                <a:latin typeface="Comic Sans MS" pitchFamily="66" charset="0"/>
              </a:rPr>
              <a:t>.</a:t>
            </a:r>
          </a:p>
          <a:p>
            <a:pPr marL="609600" indent="-609600" eaLnBrk="1" hangingPunct="1">
              <a:lnSpc>
                <a:spcPct val="80000"/>
              </a:lnSpc>
              <a:buFontTx/>
              <a:buNone/>
              <a:defRPr/>
            </a:pPr>
            <a:endParaRPr lang="en-US" sz="1600" dirty="0" smtClean="0">
              <a:latin typeface="Comic Sans MS" pitchFamily="66" charset="0"/>
            </a:endParaRPr>
          </a:p>
        </p:txBody>
      </p:sp>
      <p:sp>
        <p:nvSpPr>
          <p:cNvPr id="21508" name="Text Box 19"/>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3"/>
              </a:rPr>
              <a:t>Cell Membrane</a:t>
            </a:r>
            <a:r>
              <a:rPr lang="en-US" altLang="en-US" sz="1000">
                <a:latin typeface="Comic Sans MS" pitchFamily="66" charset="0"/>
                <a:cs typeface="Arial" charset="0"/>
              </a:rPr>
              <a:t>, Wiki; </a:t>
            </a:r>
          </a:p>
        </p:txBody>
      </p:sp>
      <p:pic>
        <p:nvPicPr>
          <p:cNvPr id="21509" name="Picture 24" descr="Cell_membrane_phospholipi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038600" y="1143000"/>
            <a:ext cx="5105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5"/>
              </a:rPr>
              <a:t>Virtual </a:t>
            </a:r>
            <a:r>
              <a:rPr lang="en-US" sz="1000" b="0" dirty="0" smtClean="0">
                <a:latin typeface="Comic Sans MS" charset="0"/>
                <a:cs typeface="+mn-cs"/>
                <a:hlinkClick r:id="rId5"/>
              </a:rPr>
              <a:t>Biology </a:t>
            </a:r>
            <a:r>
              <a:rPr lang="en-US" sz="1000" b="0" dirty="0">
                <a:latin typeface="Comic Sans MS" charset="0"/>
                <a:cs typeface="+mn-cs"/>
                <a:hlinkClick r:id="rId5"/>
              </a:rPr>
              <a:t>Classroom </a:t>
            </a:r>
            <a:r>
              <a:rPr lang="en-US" sz="1000" b="0" dirty="0">
                <a:latin typeface="Comic Sans MS" charset="0"/>
                <a:cs typeface="+mn-cs"/>
              </a:rPr>
              <a:t>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30886611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304800"/>
            <a:ext cx="8229600" cy="792163"/>
          </a:xfrm>
        </p:spPr>
        <p:txBody>
          <a:bodyPr/>
          <a:lstStyle/>
          <a:p>
            <a:pPr algn="l" eaLnBrk="1" hangingPunct="1">
              <a:defRPr/>
            </a:pPr>
            <a:r>
              <a:rPr lang="en-US" sz="3200" b="1">
                <a:solidFill>
                  <a:schemeClr val="folHlink"/>
                </a:solidFill>
                <a:latin typeface="Comic Sans MS" charset="0"/>
                <a:cs typeface="+mj-cs"/>
              </a:rPr>
              <a:t>Phospholipids</a:t>
            </a:r>
            <a:r>
              <a:rPr lang="en-US" sz="2800">
                <a:latin typeface="Comic Sans MS" charset="0"/>
                <a:cs typeface="+mj-cs"/>
              </a:rPr>
              <a:t> - </a:t>
            </a:r>
            <a:r>
              <a:rPr lang="en-US" sz="2400">
                <a:latin typeface="Comic Sans MS" charset="0"/>
                <a:cs typeface="+mj-cs"/>
              </a:rPr>
              <a:t>Dietary</a:t>
            </a:r>
            <a:endParaRPr lang="en-US" sz="1600">
              <a:latin typeface="Comic Sans MS" charset="0"/>
              <a:cs typeface="+mj-cs"/>
            </a:endParaRPr>
          </a:p>
        </p:txBody>
      </p:sp>
      <p:sp>
        <p:nvSpPr>
          <p:cNvPr id="24579" name="Rectangle 3"/>
          <p:cNvSpPr>
            <a:spLocks noGrp="1" noChangeArrowheads="1"/>
          </p:cNvSpPr>
          <p:nvPr>
            <p:ph type="body" sz="half" idx="1"/>
          </p:nvPr>
        </p:nvSpPr>
        <p:spPr>
          <a:xfrm>
            <a:off x="228600" y="1447800"/>
            <a:ext cx="4191000" cy="4953000"/>
          </a:xfrm>
        </p:spPr>
        <p:txBody>
          <a:bodyPr/>
          <a:lstStyle/>
          <a:p>
            <a:pPr marL="609600" indent="-609600" eaLnBrk="1" hangingPunct="1">
              <a:lnSpc>
                <a:spcPct val="80000"/>
              </a:lnSpc>
              <a:buFontTx/>
              <a:buNone/>
              <a:defRPr/>
            </a:pPr>
            <a:r>
              <a:rPr lang="en-US" sz="1800" dirty="0">
                <a:latin typeface="Comic Sans MS" charset="0"/>
                <a:cs typeface="Arial" charset="0"/>
              </a:rPr>
              <a:t>•</a:t>
            </a:r>
            <a:r>
              <a:rPr lang="en-US" sz="2000" dirty="0">
                <a:latin typeface="Comic Sans MS" charset="0"/>
                <a:cs typeface="+mn-cs"/>
              </a:rPr>
              <a:t> </a:t>
            </a:r>
            <a:r>
              <a:rPr lang="en-US" sz="1600" dirty="0">
                <a:latin typeface="Comic Sans MS" charset="0"/>
                <a:cs typeface="+mn-cs"/>
              </a:rPr>
              <a:t>	</a:t>
            </a:r>
            <a:r>
              <a:rPr lang="en-US" sz="1600" dirty="0" smtClean="0">
                <a:latin typeface="Comic Sans MS" charset="0"/>
                <a:cs typeface="+mn-cs"/>
              </a:rPr>
              <a:t>Because they are polar </a:t>
            </a:r>
            <a:r>
              <a:rPr lang="en-US" sz="1400" i="1" dirty="0" smtClean="0">
                <a:latin typeface="Comic Sans MS" charset="0"/>
                <a:cs typeface="+mn-cs"/>
              </a:rPr>
              <a:t>(</a:t>
            </a:r>
            <a:r>
              <a:rPr lang="en-US" sz="1400" i="1" dirty="0" err="1" smtClean="0">
                <a:latin typeface="Comic Sans MS" charset="0"/>
                <a:cs typeface="+mn-cs"/>
              </a:rPr>
              <a:t>hyprophobic</a:t>
            </a:r>
            <a:r>
              <a:rPr lang="en-US" sz="1400" i="1" dirty="0" smtClean="0">
                <a:latin typeface="Comic Sans MS" charset="0"/>
                <a:cs typeface="+mn-cs"/>
              </a:rPr>
              <a:t> and hydrophilic parts) </a:t>
            </a:r>
            <a:r>
              <a:rPr lang="en-US" sz="1600" dirty="0" smtClean="0">
                <a:latin typeface="Comic Sans MS" charset="0"/>
                <a:cs typeface="+mn-cs"/>
              </a:rPr>
              <a:t>phospholipids </a:t>
            </a:r>
            <a:r>
              <a:rPr lang="en-US" sz="1600" dirty="0">
                <a:latin typeface="Comic Sans MS" charset="0"/>
                <a:cs typeface="+mn-cs"/>
              </a:rPr>
              <a:t>can act as an emulsifier in foods, enabling oils to dissolve in water. </a:t>
            </a:r>
          </a:p>
          <a:p>
            <a:pPr marL="609600" indent="-609600" eaLnBrk="1" hangingPunct="1">
              <a:lnSpc>
                <a:spcPct val="80000"/>
              </a:lnSpc>
              <a:buFontTx/>
              <a:buNone/>
              <a:defRPr/>
            </a:pPr>
            <a:endParaRPr lang="en-US" sz="1600" dirty="0">
              <a:latin typeface="Comic Sans MS" charset="0"/>
              <a:cs typeface="+mn-cs"/>
            </a:endParaRPr>
          </a:p>
          <a:p>
            <a:pPr marL="609600" indent="-609600" eaLnBrk="1" hangingPunct="1">
              <a:lnSpc>
                <a:spcPct val="80000"/>
              </a:lnSpc>
              <a:defRPr/>
            </a:pPr>
            <a:r>
              <a:rPr lang="en-US" sz="1600" dirty="0">
                <a:latin typeface="Comic Sans MS" charset="0"/>
                <a:cs typeface="+mn-cs"/>
              </a:rPr>
              <a:t> _______, which is made of </a:t>
            </a:r>
            <a:r>
              <a:rPr lang="en-US" sz="1600" dirty="0" err="1">
                <a:latin typeface="Comic Sans MS" charset="0"/>
                <a:cs typeface="+mn-cs"/>
              </a:rPr>
              <a:t>phospoholipid</a:t>
            </a:r>
            <a:r>
              <a:rPr lang="en-US" sz="1600" dirty="0">
                <a:latin typeface="Comic Sans MS" charset="0"/>
                <a:cs typeface="+mn-cs"/>
              </a:rPr>
              <a:t>, is used in cooking sprays and as a food emulsifier. </a:t>
            </a:r>
          </a:p>
          <a:p>
            <a:pPr marL="609600" indent="-609600" eaLnBrk="1" hangingPunct="1">
              <a:lnSpc>
                <a:spcPct val="80000"/>
              </a:lnSpc>
              <a:defRPr/>
            </a:pPr>
            <a:endParaRPr lang="en-US" sz="1600" dirty="0">
              <a:latin typeface="Comic Sans MS" charset="0"/>
              <a:cs typeface="+mn-cs"/>
            </a:endParaRPr>
          </a:p>
          <a:p>
            <a:pPr marL="609600" indent="-609600" eaLnBrk="1" hangingPunct="1">
              <a:lnSpc>
                <a:spcPct val="80000"/>
              </a:lnSpc>
              <a:buFontTx/>
              <a:buNone/>
              <a:defRPr/>
            </a:pPr>
            <a:r>
              <a:rPr lang="en-US" sz="1600" dirty="0">
                <a:latin typeface="Comic Sans MS" charset="0"/>
                <a:cs typeface="+mn-cs"/>
              </a:rPr>
              <a:t>	For example, lecithin keeps the cocoa and cocoa butter in a candy bar from separating. </a:t>
            </a:r>
          </a:p>
          <a:p>
            <a:pPr marL="609600" indent="-609600" eaLnBrk="1" hangingPunct="1">
              <a:lnSpc>
                <a:spcPct val="80000"/>
              </a:lnSpc>
              <a:buFontTx/>
              <a:buNone/>
              <a:defRPr/>
            </a:pPr>
            <a:endParaRPr lang="en-US" sz="1600" dirty="0">
              <a:latin typeface="Comic Sans MS" charset="0"/>
              <a:cs typeface="+mn-cs"/>
            </a:endParaRPr>
          </a:p>
          <a:p>
            <a:pPr marL="609600" indent="-609600" eaLnBrk="1" hangingPunct="1">
              <a:lnSpc>
                <a:spcPct val="80000"/>
              </a:lnSpc>
              <a:buFontTx/>
              <a:buNone/>
              <a:defRPr/>
            </a:pPr>
            <a:r>
              <a:rPr lang="en-US" sz="1600" dirty="0">
                <a:latin typeface="Comic Sans MS" charset="0"/>
                <a:cs typeface="+mn-cs"/>
              </a:rPr>
              <a:t>	Originally discovered in egg yolk, and today commercially extracted from soybeans, but widely present in animal and plant tissues. </a:t>
            </a:r>
          </a:p>
          <a:p>
            <a:pPr marL="609600" indent="-609600" eaLnBrk="1" hangingPunct="1">
              <a:lnSpc>
                <a:spcPct val="80000"/>
              </a:lnSpc>
              <a:buFontTx/>
              <a:buNone/>
              <a:defRPr/>
            </a:pPr>
            <a:endParaRPr lang="en-US" sz="1600" dirty="0">
              <a:latin typeface="Comic Sans MS" charset="0"/>
              <a:cs typeface="+mn-cs"/>
            </a:endParaRPr>
          </a:p>
          <a:p>
            <a:pPr marL="609600" indent="-609600" eaLnBrk="1" hangingPunct="1">
              <a:lnSpc>
                <a:spcPct val="80000"/>
              </a:lnSpc>
              <a:defRPr/>
            </a:pPr>
            <a:r>
              <a:rPr lang="en-US" sz="1600" dirty="0">
                <a:latin typeface="Comic Sans MS" charset="0"/>
                <a:cs typeface="+mn-cs"/>
              </a:rPr>
              <a:t>Remember, if we are eating cells, we are eating phospholipids. </a:t>
            </a:r>
          </a:p>
          <a:p>
            <a:pPr marL="609600" indent="-609600" eaLnBrk="1" hangingPunct="1">
              <a:lnSpc>
                <a:spcPct val="80000"/>
              </a:lnSpc>
              <a:defRPr/>
            </a:pPr>
            <a:endParaRPr lang="en-US" sz="1600" dirty="0">
              <a:latin typeface="Comic Sans MS" charset="0"/>
              <a:cs typeface="+mn-cs"/>
            </a:endParaRPr>
          </a:p>
        </p:txBody>
      </p:sp>
      <p:sp>
        <p:nvSpPr>
          <p:cNvPr id="24580" name="Text Box 4"/>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dirty="0" smtClean="0">
                <a:latin typeface="Comic Sans MS" charset="0"/>
                <a:cs typeface="+mn-cs"/>
              </a:rPr>
              <a:t>Image: </a:t>
            </a:r>
            <a:r>
              <a:rPr lang="en-US" sz="1000" b="0" dirty="0" smtClean="0">
                <a:latin typeface="Comic Sans MS" charset="0"/>
                <a:cs typeface="+mn-cs"/>
                <a:hlinkClick r:id="rId3"/>
              </a:rPr>
              <a:t>Phospholipid</a:t>
            </a:r>
            <a:r>
              <a:rPr lang="en-US" sz="1000" b="0" dirty="0" smtClean="0">
                <a:latin typeface="Comic Sans MS" charset="0"/>
                <a:cs typeface="+mn-cs"/>
              </a:rPr>
              <a:t>, Wikipedia</a:t>
            </a:r>
          </a:p>
        </p:txBody>
      </p:sp>
      <p:pic>
        <p:nvPicPr>
          <p:cNvPr id="63495" name="Picture 9" descr="C:\Users\Tami\Desktop\Picture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34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hospholipid_TvanBrusse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657600"/>
            <a:ext cx="4053840" cy="2694432"/>
          </a:xfrm>
          <a:prstGeom prst="rect">
            <a:avLst/>
          </a:prstGeom>
        </p:spPr>
      </p:pic>
      <p:sp>
        <p:nvSpPr>
          <p:cNvPr id="9"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6"/>
              </a:rPr>
              <a:t>Virtual </a:t>
            </a:r>
            <a:r>
              <a:rPr lang="en-US" sz="1000" b="0" dirty="0" smtClean="0">
                <a:latin typeface="Comic Sans MS" charset="0"/>
                <a:cs typeface="+mn-cs"/>
                <a:hlinkClick r:id="rId6"/>
              </a:rPr>
              <a:t>Biology </a:t>
            </a:r>
            <a:r>
              <a:rPr lang="en-US" sz="1000" b="0" dirty="0">
                <a:latin typeface="Comic Sans MS" charset="0"/>
                <a:cs typeface="+mn-cs"/>
                <a:hlinkClick r:id="rId6"/>
              </a:rPr>
              <a:t>Classroom </a:t>
            </a:r>
            <a:r>
              <a:rPr lang="en-US" sz="1000" b="0" dirty="0">
                <a:latin typeface="Comic Sans MS" charset="0"/>
                <a:cs typeface="+mn-cs"/>
              </a:rPr>
              <a:t>on </a:t>
            </a:r>
            <a:r>
              <a:rPr lang="en-US" sz="1000" b="0" dirty="0">
                <a:latin typeface="Comic Sans MS" charset="0"/>
                <a:cs typeface="+mn-cs"/>
                <a:hlinkClick r:id="rId7"/>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p:spPr>
        <p:txBody>
          <a:bodyPr/>
          <a:lstStyle/>
          <a:p>
            <a:pPr algn="l" eaLnBrk="1" hangingPunct="1">
              <a:defRPr/>
            </a:pPr>
            <a:r>
              <a:rPr lang="en-US" sz="3200" b="1">
                <a:solidFill>
                  <a:schemeClr val="hlink"/>
                </a:solidFill>
                <a:latin typeface="Comic Sans MS" charset="0"/>
                <a:cs typeface="+mj-cs"/>
              </a:rPr>
              <a:t>Calories </a:t>
            </a:r>
            <a:r>
              <a:rPr lang="en-US" sz="2000">
                <a:solidFill>
                  <a:schemeClr val="tx1"/>
                </a:solidFill>
                <a:latin typeface="Comic Sans MS" charset="0"/>
                <a:cs typeface="+mj-cs"/>
              </a:rPr>
              <a:t>(really Kilocalories)</a:t>
            </a:r>
            <a:endParaRPr lang="en-US" sz="1800">
              <a:solidFill>
                <a:schemeClr val="tx1"/>
              </a:solidFill>
              <a:latin typeface="Comic Sans MS" charset="0"/>
              <a:cs typeface="+mj-cs"/>
            </a:endParaRPr>
          </a:p>
        </p:txBody>
      </p:sp>
      <p:sp>
        <p:nvSpPr>
          <p:cNvPr id="26627" name="Rectangle 3"/>
          <p:cNvSpPr>
            <a:spLocks noGrp="1" noChangeArrowheads="1"/>
          </p:cNvSpPr>
          <p:nvPr>
            <p:ph type="body" sz="half" idx="1"/>
          </p:nvPr>
        </p:nvSpPr>
        <p:spPr>
          <a:xfrm>
            <a:off x="457200" y="1143000"/>
            <a:ext cx="5181600" cy="4983163"/>
          </a:xfrm>
        </p:spPr>
        <p:txBody>
          <a:bodyPr/>
          <a:lstStyle/>
          <a:p>
            <a:pPr eaLnBrk="1" hangingPunct="1">
              <a:lnSpc>
                <a:spcPct val="90000"/>
              </a:lnSpc>
              <a:buFontTx/>
              <a:buNone/>
              <a:defRPr/>
            </a:pPr>
            <a:r>
              <a:rPr lang="en-US" sz="2400" b="1" i="1">
                <a:latin typeface="Comic Sans MS" charset="0"/>
                <a:cs typeface="+mn-cs"/>
              </a:rPr>
              <a:t>Q:</a:t>
            </a:r>
            <a:r>
              <a:rPr lang="en-US" sz="2400" i="1">
                <a:latin typeface="Comic Sans MS" charset="0"/>
                <a:cs typeface="+mn-cs"/>
              </a:rPr>
              <a:t> What is a calorie?</a:t>
            </a:r>
          </a:p>
          <a:p>
            <a:pPr eaLnBrk="1" hangingPunct="1">
              <a:lnSpc>
                <a:spcPct val="90000"/>
              </a:lnSpc>
              <a:defRPr/>
            </a:pPr>
            <a:endParaRPr lang="en-US" sz="2400" i="1">
              <a:latin typeface="Comic Sans MS" charset="0"/>
              <a:cs typeface="+mn-cs"/>
            </a:endParaRPr>
          </a:p>
          <a:p>
            <a:pPr eaLnBrk="1" hangingPunct="1">
              <a:lnSpc>
                <a:spcPct val="90000"/>
              </a:lnSpc>
              <a:buFontTx/>
              <a:buNone/>
              <a:defRPr/>
            </a:pPr>
            <a:r>
              <a:rPr lang="en-US" sz="2400" b="1">
                <a:latin typeface="Comic Sans MS" charset="0"/>
                <a:cs typeface="+mn-cs"/>
              </a:rPr>
              <a:t>Carbohydrates</a:t>
            </a:r>
            <a:r>
              <a:rPr lang="en-US" sz="2400">
                <a:latin typeface="Comic Sans MS" charset="0"/>
                <a:cs typeface="+mn-cs"/>
              </a:rPr>
              <a:t> have ____ calories per gram.</a:t>
            </a:r>
          </a:p>
          <a:p>
            <a:pPr eaLnBrk="1" hangingPunct="1">
              <a:lnSpc>
                <a:spcPct val="90000"/>
              </a:lnSpc>
              <a:buFontTx/>
              <a:buNone/>
              <a:defRPr/>
            </a:pPr>
            <a:endParaRPr lang="en-US" sz="2400">
              <a:latin typeface="Comic Sans MS" charset="0"/>
              <a:cs typeface="+mn-cs"/>
            </a:endParaRPr>
          </a:p>
          <a:p>
            <a:pPr eaLnBrk="1" hangingPunct="1">
              <a:lnSpc>
                <a:spcPct val="90000"/>
              </a:lnSpc>
              <a:buFontTx/>
              <a:buNone/>
              <a:defRPr/>
            </a:pPr>
            <a:r>
              <a:rPr lang="en-US" sz="2400" b="1">
                <a:latin typeface="Comic Sans MS" charset="0"/>
                <a:cs typeface="+mn-cs"/>
              </a:rPr>
              <a:t>Fiber</a:t>
            </a:r>
            <a:r>
              <a:rPr lang="en-US" sz="2400">
                <a:latin typeface="Comic Sans MS" charset="0"/>
                <a:cs typeface="+mn-cs"/>
              </a:rPr>
              <a:t>, a type of less-digestible carb has ____ calories per gram. </a:t>
            </a:r>
          </a:p>
          <a:p>
            <a:pPr eaLnBrk="1" hangingPunct="1">
              <a:lnSpc>
                <a:spcPct val="90000"/>
              </a:lnSpc>
              <a:buFontTx/>
              <a:buNone/>
              <a:defRPr/>
            </a:pPr>
            <a:endParaRPr lang="en-US" sz="2400">
              <a:latin typeface="Comic Sans MS" charset="0"/>
              <a:cs typeface="+mn-cs"/>
            </a:endParaRPr>
          </a:p>
          <a:p>
            <a:pPr eaLnBrk="1" hangingPunct="1">
              <a:lnSpc>
                <a:spcPct val="90000"/>
              </a:lnSpc>
              <a:buFontTx/>
              <a:buNone/>
              <a:defRPr/>
            </a:pPr>
            <a:r>
              <a:rPr lang="en-US" sz="2400" b="1">
                <a:latin typeface="Comic Sans MS" charset="0"/>
                <a:cs typeface="+mn-cs"/>
              </a:rPr>
              <a:t>Proteins</a:t>
            </a:r>
            <a:r>
              <a:rPr lang="en-US" sz="2400">
                <a:latin typeface="Comic Sans MS" charset="0"/>
                <a:cs typeface="+mn-cs"/>
              </a:rPr>
              <a:t> have _____ calories per gram. </a:t>
            </a:r>
          </a:p>
          <a:p>
            <a:pPr eaLnBrk="1" hangingPunct="1">
              <a:lnSpc>
                <a:spcPct val="90000"/>
              </a:lnSpc>
              <a:buFontTx/>
              <a:buNone/>
              <a:defRPr/>
            </a:pPr>
            <a:endParaRPr lang="en-US" sz="2400">
              <a:latin typeface="Comic Sans MS" charset="0"/>
              <a:cs typeface="+mn-cs"/>
            </a:endParaRPr>
          </a:p>
          <a:p>
            <a:pPr eaLnBrk="1" hangingPunct="1">
              <a:lnSpc>
                <a:spcPct val="90000"/>
              </a:lnSpc>
              <a:buFontTx/>
              <a:buNone/>
              <a:defRPr/>
            </a:pPr>
            <a:r>
              <a:rPr lang="en-US" sz="2400" b="1">
                <a:latin typeface="Comic Sans MS" charset="0"/>
                <a:cs typeface="+mn-cs"/>
              </a:rPr>
              <a:t>Fats</a:t>
            </a:r>
            <a:r>
              <a:rPr lang="en-US" sz="2400">
                <a:latin typeface="Comic Sans MS" charset="0"/>
                <a:cs typeface="+mn-cs"/>
              </a:rPr>
              <a:t> have  ___ calories per gram.</a:t>
            </a:r>
            <a:endParaRPr lang="en-US" sz="2000">
              <a:latin typeface="Comic Sans MS" charset="0"/>
              <a:cs typeface="+mn-cs"/>
            </a:endParaRPr>
          </a:p>
        </p:txBody>
      </p:sp>
      <p:pic>
        <p:nvPicPr>
          <p:cNvPr id="26628"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1600200"/>
            <a:ext cx="2971800" cy="3595688"/>
          </a:xfrm>
        </p:spPr>
      </p:pic>
      <p:sp>
        <p:nvSpPr>
          <p:cNvPr id="7"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457200" y="274638"/>
            <a:ext cx="5486400" cy="1630362"/>
          </a:xfrm>
        </p:spPr>
        <p:txBody>
          <a:bodyPr/>
          <a:lstStyle/>
          <a:p>
            <a:pPr eaLnBrk="1" hangingPunct="1">
              <a:defRPr/>
            </a:pPr>
            <a:r>
              <a:rPr lang="en-US">
                <a:solidFill>
                  <a:srgbClr val="CC3300"/>
                </a:solidFill>
                <a:latin typeface="Comic Sans MS" charset="0"/>
                <a:cs typeface="+mj-cs"/>
              </a:rPr>
              <a:t>How many calories are in alcohol?</a:t>
            </a:r>
          </a:p>
        </p:txBody>
      </p:sp>
      <p:pic>
        <p:nvPicPr>
          <p:cNvPr id="69634" name="Picture 8" descr="tequila_bottle_with_worm_hg_wht"/>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5943600" y="152400"/>
            <a:ext cx="2928938"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Rectangle 13"/>
          <p:cNvSpPr>
            <a:spLocks noChangeArrowheads="1"/>
          </p:cNvSpPr>
          <p:nvPr/>
        </p:nvSpPr>
        <p:spPr bwMode="auto">
          <a:xfrm>
            <a:off x="457200" y="2209800"/>
            <a:ext cx="51816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defRPr/>
            </a:pPr>
            <a:r>
              <a:rPr lang="en-US" sz="2400" b="0" dirty="0">
                <a:latin typeface="Comic Sans MS" charset="0"/>
                <a:cs typeface="+mn-cs"/>
              </a:rPr>
              <a:t>7</a:t>
            </a:r>
            <a:r>
              <a:rPr lang="en-US" sz="2400" b="0" dirty="0" smtClean="0">
                <a:latin typeface="Comic Sans MS" charset="0"/>
                <a:cs typeface="+mn-cs"/>
              </a:rPr>
              <a:t> </a:t>
            </a:r>
            <a:r>
              <a:rPr lang="en-US" sz="2400" b="0" dirty="0">
                <a:latin typeface="Comic Sans MS" charset="0"/>
                <a:cs typeface="+mn-cs"/>
              </a:rPr>
              <a:t>calories per gram</a:t>
            </a:r>
            <a:r>
              <a:rPr lang="en-US" sz="2400" b="0" i="1" dirty="0">
                <a:latin typeface="Comic Sans MS" charset="0"/>
                <a:cs typeface="+mn-cs"/>
              </a:rPr>
              <a:t>.</a:t>
            </a:r>
            <a:endParaRPr lang="en-US" sz="2400" b="0" dirty="0">
              <a:latin typeface="Comic Sans MS" charset="0"/>
              <a:cs typeface="+mn-cs"/>
            </a:endParaRPr>
          </a:p>
          <a:p>
            <a:pPr marL="342900" indent="-342900">
              <a:lnSpc>
                <a:spcPct val="90000"/>
              </a:lnSpc>
              <a:spcBef>
                <a:spcPct val="20000"/>
              </a:spcBef>
              <a:defRPr/>
            </a:pPr>
            <a:endParaRPr lang="en-US" sz="2400" b="0" dirty="0">
              <a:latin typeface="Comic Sans MS" charset="0"/>
              <a:cs typeface="+mn-cs"/>
            </a:endParaRPr>
          </a:p>
          <a:p>
            <a:pPr marL="342900" indent="-342900">
              <a:lnSpc>
                <a:spcPct val="90000"/>
              </a:lnSpc>
              <a:spcBef>
                <a:spcPct val="20000"/>
              </a:spcBef>
              <a:defRPr/>
            </a:pPr>
            <a:r>
              <a:rPr lang="en-US" sz="2400" b="0" dirty="0">
                <a:latin typeface="Comic Sans MS" charset="0"/>
                <a:cs typeface="+mn-cs"/>
              </a:rPr>
              <a:t>But different drinks have different strengths of alcohol.</a:t>
            </a:r>
          </a:p>
          <a:p>
            <a:pPr marL="342900" indent="-342900">
              <a:lnSpc>
                <a:spcPct val="90000"/>
              </a:lnSpc>
              <a:spcBef>
                <a:spcPct val="20000"/>
              </a:spcBef>
              <a:defRPr/>
            </a:pPr>
            <a:endParaRPr lang="en-US" sz="2400" b="0" dirty="0">
              <a:latin typeface="Comic Sans MS" charset="0"/>
              <a:cs typeface="+mn-cs"/>
            </a:endParaRPr>
          </a:p>
          <a:p>
            <a:pPr marL="342900" indent="-342900">
              <a:lnSpc>
                <a:spcPct val="90000"/>
              </a:lnSpc>
              <a:spcBef>
                <a:spcPct val="20000"/>
              </a:spcBef>
              <a:defRPr/>
            </a:pPr>
            <a:r>
              <a:rPr lang="en-US" sz="2400" b="0" dirty="0">
                <a:latin typeface="Comic Sans MS" charset="0"/>
                <a:cs typeface="+mn-cs"/>
              </a:rPr>
              <a:t>So you can calculate the calories in any alcoholic drink that you consume with the following calculation:</a:t>
            </a:r>
          </a:p>
          <a:p>
            <a:pPr marL="342900" indent="-342900">
              <a:lnSpc>
                <a:spcPct val="90000"/>
              </a:lnSpc>
              <a:spcBef>
                <a:spcPct val="20000"/>
              </a:spcBef>
              <a:defRPr/>
            </a:pPr>
            <a:endParaRPr lang="en-US" sz="2400" b="0" dirty="0">
              <a:latin typeface="Comic Sans MS" charset="0"/>
              <a:cs typeface="+mn-cs"/>
            </a:endParaRPr>
          </a:p>
          <a:p>
            <a:pPr marL="342900" indent="-342900">
              <a:lnSpc>
                <a:spcPct val="90000"/>
              </a:lnSpc>
              <a:spcBef>
                <a:spcPct val="20000"/>
              </a:spcBef>
              <a:defRPr/>
            </a:pPr>
            <a:r>
              <a:rPr lang="en-US" sz="2400" dirty="0">
                <a:latin typeface="Comic Sans MS" charset="0"/>
                <a:cs typeface="+mn-cs"/>
              </a:rPr>
              <a:t>1.6 x alcohol % x </a:t>
            </a:r>
            <a:r>
              <a:rPr lang="en-US" sz="2400" dirty="0" err="1">
                <a:latin typeface="Comic Sans MS" charset="0"/>
                <a:cs typeface="+mn-cs"/>
              </a:rPr>
              <a:t>oz</a:t>
            </a:r>
            <a:r>
              <a:rPr lang="en-US" sz="2400" dirty="0">
                <a:latin typeface="Comic Sans MS" charset="0"/>
                <a:cs typeface="+mn-cs"/>
              </a:rPr>
              <a:t> in a glass</a:t>
            </a:r>
            <a:endParaRPr lang="en-US" sz="2000" b="0" dirty="0">
              <a:latin typeface="Comic Sans MS" charset="0"/>
              <a:cs typeface="+mn-cs"/>
            </a:endParaRPr>
          </a:p>
        </p:txBody>
      </p:sp>
      <p:sp>
        <p:nvSpPr>
          <p:cNvPr id="27653" name="Text Box 15"/>
          <p:cNvSpPr txBox="1">
            <a:spLocks noChangeArrowheads="1"/>
          </p:cNvSpPr>
          <p:nvPr/>
        </p:nvSpPr>
        <p:spPr bwMode="auto">
          <a:xfrm>
            <a:off x="5562600" y="5715000"/>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defRPr/>
            </a:pPr>
            <a:r>
              <a:rPr lang="en-US" sz="1200" smtClean="0">
                <a:latin typeface="Comic Sans MS" charset="0"/>
                <a:cs typeface="+mn-cs"/>
              </a:rPr>
              <a:t>To learn more about alcohol and your health, see the </a:t>
            </a:r>
            <a:r>
              <a:rPr lang="ja-JP" altLang="en-US" sz="1200" smtClean="0">
                <a:latin typeface="Comic Sans MS" charset="0"/>
                <a:cs typeface="+mn-cs"/>
              </a:rPr>
              <a:t>“</a:t>
            </a:r>
            <a:r>
              <a:rPr lang="en-US" sz="1200" smtClean="0">
                <a:latin typeface="Comic Sans MS" charset="0"/>
                <a:cs typeface="+mn-cs"/>
                <a:hlinkClick r:id="rId4"/>
              </a:rPr>
              <a:t>Rethinking Drinking</a:t>
            </a:r>
            <a:r>
              <a:rPr lang="ja-JP" altLang="en-US" sz="1200" smtClean="0">
                <a:latin typeface="Comic Sans MS" charset="0"/>
                <a:cs typeface="+mn-cs"/>
              </a:rPr>
              <a:t>”</a:t>
            </a:r>
            <a:r>
              <a:rPr lang="en-US" sz="1200" smtClean="0">
                <a:latin typeface="Comic Sans MS" charset="0"/>
                <a:cs typeface="+mn-cs"/>
              </a:rPr>
              <a:t> website by the NIAAA (National Institute on Alcohol Abuse and Alcoholism).</a:t>
            </a:r>
          </a:p>
        </p:txBody>
      </p:sp>
      <p:sp>
        <p:nvSpPr>
          <p:cNvPr id="8"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5"/>
              </a:rPr>
              <a:t>Virtual </a:t>
            </a:r>
            <a:r>
              <a:rPr lang="en-US" sz="1000" b="0" dirty="0" smtClean="0">
                <a:latin typeface="Comic Sans MS" charset="0"/>
                <a:cs typeface="+mn-cs"/>
                <a:hlinkClick r:id="rId5"/>
              </a:rPr>
              <a:t>Biology </a:t>
            </a:r>
            <a:r>
              <a:rPr lang="en-US" sz="1000" b="0" dirty="0">
                <a:latin typeface="Comic Sans MS" charset="0"/>
                <a:cs typeface="+mn-cs"/>
                <a:hlinkClick r:id="rId5"/>
              </a:rPr>
              <a:t>Classroom </a:t>
            </a:r>
            <a:r>
              <a:rPr lang="en-US" sz="1000" b="0" dirty="0">
                <a:latin typeface="Comic Sans MS" charset="0"/>
                <a:cs typeface="+mn-cs"/>
              </a:rPr>
              <a:t>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28600" y="304800"/>
            <a:ext cx="8686800" cy="762000"/>
          </a:xfrm>
        </p:spPr>
        <p:txBody>
          <a:bodyPr/>
          <a:lstStyle/>
          <a:p>
            <a:pPr eaLnBrk="1" hangingPunct="1">
              <a:defRPr/>
            </a:pPr>
            <a:r>
              <a:rPr lang="en-US" sz="3600" b="1" dirty="0" smtClean="0">
                <a:solidFill>
                  <a:srgbClr val="5B9F00"/>
                </a:solidFill>
                <a:latin typeface="Comic Sans MS"/>
                <a:cs typeface="Comic Sans MS"/>
              </a:rPr>
              <a:t>The Chemistry of Food </a:t>
            </a:r>
            <a:r>
              <a:rPr lang="en-US" sz="3200" b="1" dirty="0" smtClean="0">
                <a:solidFill>
                  <a:srgbClr val="FF6600"/>
                </a:solidFill>
                <a:latin typeface="Comic Sans MS"/>
                <a:cs typeface="Comic Sans MS"/>
                <a:sym typeface="Wingdings"/>
              </a:rPr>
              <a:t></a:t>
            </a:r>
            <a:r>
              <a:rPr lang="en-US" sz="3200" b="1" dirty="0" smtClean="0">
                <a:solidFill>
                  <a:srgbClr val="5B9F00"/>
                </a:solidFill>
                <a:latin typeface="Comic Sans MS"/>
                <a:cs typeface="Comic Sans MS"/>
                <a:sym typeface="Wingdings"/>
              </a:rPr>
              <a:t> </a:t>
            </a:r>
            <a:r>
              <a:rPr lang="en-US" sz="2800" baseline="30000" dirty="0" smtClean="0">
                <a:solidFill>
                  <a:srgbClr val="5B9F00"/>
                </a:solidFill>
                <a:latin typeface="Comic Sans MS"/>
                <a:cs typeface="Comic Sans MS"/>
                <a:sym typeface="Wingdings"/>
              </a:rPr>
              <a:t>(yummy!)</a:t>
            </a:r>
            <a:endParaRPr lang="en-US" sz="3600" baseline="30000" dirty="0">
              <a:solidFill>
                <a:srgbClr val="008000"/>
              </a:solidFill>
              <a:latin typeface="Comic Sans MS"/>
              <a:cs typeface="Comic Sans MS"/>
            </a:endParaRPr>
          </a:p>
        </p:txBody>
      </p:sp>
      <p:sp>
        <p:nvSpPr>
          <p:cNvPr id="6" name="Rectangle 3"/>
          <p:cNvSpPr>
            <a:spLocks noGrp="1" noChangeArrowheads="1"/>
          </p:cNvSpPr>
          <p:nvPr>
            <p:ph type="body" sz="half" idx="4294967295"/>
          </p:nvPr>
        </p:nvSpPr>
        <p:spPr>
          <a:xfrm>
            <a:off x="304800" y="1371600"/>
            <a:ext cx="3276600" cy="4876800"/>
          </a:xfrm>
        </p:spPr>
        <p:txBody>
          <a:bodyPr/>
          <a:lstStyle/>
          <a:p>
            <a:pPr eaLnBrk="1" hangingPunct="1"/>
            <a:r>
              <a:rPr lang="en-US" sz="1800" u="sng" dirty="0" smtClean="0">
                <a:effectLst>
                  <a:outerShdw blurRad="38100" dist="38100" dir="2700000" algn="tl">
                    <a:srgbClr val="FFFFFF"/>
                  </a:outerShdw>
                </a:effectLst>
                <a:latin typeface="Comic Sans MS"/>
                <a:cs typeface="Comic Sans MS"/>
              </a:rPr>
              <a:t>Micronutrients</a:t>
            </a:r>
            <a:r>
              <a:rPr lang="en-US" sz="1800" dirty="0" smtClean="0">
                <a:effectLst>
                  <a:outerShdw blurRad="38100" dist="38100" dir="2700000" algn="tl">
                    <a:srgbClr val="FFFFFF"/>
                  </a:outerShdw>
                </a:effectLst>
                <a:latin typeface="Comic Sans MS"/>
                <a:cs typeface="Comic Sans MS"/>
              </a:rPr>
              <a:t>: Our </a:t>
            </a:r>
            <a:r>
              <a:rPr lang="en-US" sz="1800" dirty="0" smtClean="0">
                <a:effectLst>
                  <a:outerShdw blurRad="38100" dist="38100" dir="2700000" algn="tl">
                    <a:srgbClr val="FFFFFF"/>
                  </a:outerShdw>
                </a:effectLst>
                <a:latin typeface="Comic Sans MS"/>
                <a:cs typeface="Comic Sans MS"/>
              </a:rPr>
              <a:t>diet must also include </a:t>
            </a:r>
            <a:r>
              <a:rPr lang="en-US" sz="1800" b="1" dirty="0" smtClean="0">
                <a:effectLst>
                  <a:outerShdw blurRad="38100" dist="38100" dir="2700000" algn="tl">
                    <a:srgbClr val="FFFFFF"/>
                  </a:outerShdw>
                </a:effectLst>
                <a:latin typeface="Comic Sans MS"/>
                <a:cs typeface="Comic Sans MS"/>
              </a:rPr>
              <a:t>essential </a:t>
            </a:r>
            <a:r>
              <a:rPr lang="en-US" sz="1800" b="1" dirty="0">
                <a:effectLst>
                  <a:outerShdw blurRad="38100" dist="38100" dir="2700000" algn="tl">
                    <a:srgbClr val="FFFFFF"/>
                  </a:outerShdw>
                </a:effectLst>
                <a:latin typeface="Comic Sans MS"/>
                <a:cs typeface="Comic Sans MS"/>
              </a:rPr>
              <a:t>nutrients</a:t>
            </a:r>
            <a:r>
              <a:rPr lang="en-US" sz="1800" dirty="0">
                <a:effectLst>
                  <a:outerShdw blurRad="38100" dist="38100" dir="2700000" algn="tl">
                    <a:srgbClr val="FFFFFF"/>
                  </a:outerShdw>
                </a:effectLst>
                <a:latin typeface="Comic Sans MS"/>
                <a:cs typeface="Comic Sans MS"/>
              </a:rPr>
              <a:t> that our bodies cannot manufacture but are needed for biological </a:t>
            </a:r>
            <a:r>
              <a:rPr lang="en-US" sz="1800" dirty="0" smtClean="0">
                <a:effectLst>
                  <a:outerShdw blurRad="38100" dist="38100" dir="2700000" algn="tl">
                    <a:srgbClr val="FFFFFF"/>
                  </a:outerShdw>
                </a:effectLst>
                <a:latin typeface="Comic Sans MS"/>
                <a:cs typeface="Comic Sans MS"/>
              </a:rPr>
              <a:t>function, such </a:t>
            </a:r>
            <a:r>
              <a:rPr lang="en-US" sz="1800" dirty="0" smtClean="0">
                <a:effectLst>
                  <a:outerShdw blurRad="38100" dist="38100" dir="2700000" algn="tl">
                    <a:srgbClr val="FFFFFF"/>
                  </a:outerShdw>
                </a:effectLst>
                <a:latin typeface="Comic Sans MS"/>
                <a:cs typeface="Comic Sans MS"/>
              </a:rPr>
              <a:t>as:</a:t>
            </a:r>
          </a:p>
          <a:p>
            <a:pPr marL="0" indent="0" eaLnBrk="1" hangingPunct="1">
              <a:buNone/>
            </a:pPr>
            <a:endParaRPr lang="en-US" sz="800" dirty="0" smtClean="0">
              <a:effectLst>
                <a:outerShdw blurRad="38100" dist="38100" dir="2700000" algn="tl">
                  <a:srgbClr val="FFFFFF"/>
                </a:outerShdw>
              </a:effectLst>
              <a:latin typeface="Comic Sans MS"/>
              <a:cs typeface="Comic Sans MS"/>
            </a:endParaRPr>
          </a:p>
          <a:p>
            <a:pPr lvl="1" eaLnBrk="1" hangingPunct="1"/>
            <a:r>
              <a:rPr lang="en-US" sz="1600" dirty="0" smtClean="0">
                <a:effectLst>
                  <a:outerShdw blurRad="38100" dist="38100" dir="2700000" algn="tl">
                    <a:srgbClr val="FFFFFF"/>
                  </a:outerShdw>
                </a:effectLst>
                <a:latin typeface="Comic Sans MS"/>
                <a:cs typeface="Comic Sans MS"/>
              </a:rPr>
              <a:t>V</a:t>
            </a:r>
            <a:r>
              <a:rPr lang="en-US" sz="1600" dirty="0" smtClean="0">
                <a:effectLst>
                  <a:outerShdw blurRad="38100" dist="38100" dir="2700000" algn="tl">
                    <a:srgbClr val="FFFFFF"/>
                  </a:outerShdw>
                </a:effectLst>
                <a:latin typeface="Comic Sans MS"/>
                <a:cs typeface="Comic Sans MS"/>
              </a:rPr>
              <a:t>itamins</a:t>
            </a:r>
          </a:p>
          <a:p>
            <a:pPr lvl="1" eaLnBrk="1" hangingPunct="1"/>
            <a:endParaRPr lang="en-US" sz="600" dirty="0" smtClean="0">
              <a:effectLst>
                <a:outerShdw blurRad="38100" dist="38100" dir="2700000" algn="tl">
                  <a:srgbClr val="FFFFFF"/>
                </a:outerShdw>
              </a:effectLst>
              <a:latin typeface="Comic Sans MS"/>
              <a:cs typeface="Comic Sans MS"/>
            </a:endParaRPr>
          </a:p>
          <a:p>
            <a:pPr lvl="1" eaLnBrk="1" hangingPunct="1"/>
            <a:r>
              <a:rPr lang="en-US" sz="1600" dirty="0" smtClean="0">
                <a:effectLst>
                  <a:outerShdw blurRad="38100" dist="38100" dir="2700000" algn="tl">
                    <a:srgbClr val="FFFFFF"/>
                  </a:outerShdw>
                </a:effectLst>
                <a:latin typeface="Comic Sans MS"/>
                <a:cs typeface="Comic Sans MS"/>
              </a:rPr>
              <a:t>M</a:t>
            </a:r>
            <a:r>
              <a:rPr lang="en-US" sz="1600" dirty="0" smtClean="0">
                <a:effectLst>
                  <a:outerShdw blurRad="38100" dist="38100" dir="2700000" algn="tl">
                    <a:srgbClr val="FFFFFF"/>
                  </a:outerShdw>
                </a:effectLst>
                <a:latin typeface="Comic Sans MS"/>
                <a:cs typeface="Comic Sans MS"/>
              </a:rPr>
              <a:t>inerals</a:t>
            </a:r>
            <a:endParaRPr lang="en-US" sz="1600" dirty="0">
              <a:effectLst>
                <a:outerShdw blurRad="38100" dist="38100" dir="2700000" algn="tl">
                  <a:srgbClr val="FFFFFF"/>
                </a:outerShdw>
              </a:effectLst>
              <a:latin typeface="Comic Sans MS"/>
              <a:cs typeface="Comic Sans MS"/>
            </a:endParaRPr>
          </a:p>
        </p:txBody>
      </p:sp>
      <p:sp>
        <p:nvSpPr>
          <p:cNvPr id="7" name="Text Box 10"/>
          <p:cNvSpPr txBox="1">
            <a:spLocks noChangeArrowheads="1"/>
          </p:cNvSpPr>
          <p:nvPr/>
        </p:nvSpPr>
        <p:spPr bwMode="auto">
          <a:xfrm>
            <a:off x="4592129" y="6611937"/>
            <a:ext cx="45656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dirty="0">
                <a:latin typeface="Comic Sans MS" charset="0"/>
              </a:rPr>
              <a:t>Image: </a:t>
            </a:r>
            <a:r>
              <a:rPr lang="en-US" sz="1000" b="0" dirty="0" smtClean="0">
                <a:latin typeface="Comic Sans MS" charset="0"/>
                <a:hlinkClick r:id="rId2"/>
              </a:rPr>
              <a:t>Periodic Table of Elements</a:t>
            </a:r>
            <a:r>
              <a:rPr lang="en-US" sz="1000" b="0" dirty="0" smtClean="0">
                <a:latin typeface="Comic Sans MS" charset="0"/>
              </a:rPr>
              <a:t>, Wiki</a:t>
            </a:r>
            <a:endParaRPr lang="en-US" sz="1000" dirty="0">
              <a:latin typeface="Comic Sans M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752600"/>
            <a:ext cx="4725463" cy="4031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1561726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868362"/>
          </a:xfrm>
        </p:spPr>
        <p:txBody>
          <a:bodyPr/>
          <a:lstStyle/>
          <a:p>
            <a:pPr algn="l" eaLnBrk="1" hangingPunct="1">
              <a:defRPr/>
            </a:pPr>
            <a:r>
              <a:rPr lang="en-US" sz="3600" b="1">
                <a:solidFill>
                  <a:srgbClr val="9933FF"/>
                </a:solidFill>
                <a:latin typeface="Comic Sans MS" charset="0"/>
                <a:cs typeface="+mj-cs"/>
              </a:rPr>
              <a:t>VITAMINS </a:t>
            </a:r>
            <a:r>
              <a:rPr lang="en-US" sz="3600" b="1">
                <a:solidFill>
                  <a:schemeClr val="tx1"/>
                </a:solidFill>
                <a:latin typeface="Comic Sans MS" charset="0"/>
                <a:cs typeface="+mj-cs"/>
              </a:rPr>
              <a:t>-</a:t>
            </a:r>
            <a:r>
              <a:rPr lang="en-US" sz="3600" b="1">
                <a:solidFill>
                  <a:srgbClr val="9933FF"/>
                </a:solidFill>
                <a:latin typeface="Comic Sans MS" charset="0"/>
                <a:cs typeface="+mj-cs"/>
              </a:rPr>
              <a:t> </a:t>
            </a:r>
            <a:r>
              <a:rPr lang="en-US" sz="2800">
                <a:solidFill>
                  <a:schemeClr val="tx1"/>
                </a:solidFill>
                <a:latin typeface="Comic Sans MS" charset="0"/>
                <a:cs typeface="+mj-cs"/>
              </a:rPr>
              <a:t>Micronurteints</a:t>
            </a:r>
          </a:p>
        </p:txBody>
      </p:sp>
      <p:sp>
        <p:nvSpPr>
          <p:cNvPr id="28675" name="Rectangle 3"/>
          <p:cNvSpPr>
            <a:spLocks noGrp="1" noChangeArrowheads="1"/>
          </p:cNvSpPr>
          <p:nvPr>
            <p:ph type="body" sz="half" idx="1"/>
          </p:nvPr>
        </p:nvSpPr>
        <p:spPr>
          <a:xfrm>
            <a:off x="304800" y="1219200"/>
            <a:ext cx="6019800" cy="4525963"/>
          </a:xfrm>
        </p:spPr>
        <p:txBody>
          <a:bodyPr/>
          <a:lstStyle/>
          <a:p>
            <a:pPr eaLnBrk="1" hangingPunct="1">
              <a:lnSpc>
                <a:spcPct val="80000"/>
              </a:lnSpc>
              <a:defRPr/>
            </a:pPr>
            <a:r>
              <a:rPr lang="en-US" sz="1800" dirty="0" smtClean="0">
                <a:latin typeface="Comic Sans MS" charset="0"/>
                <a:cs typeface="+mn-cs"/>
              </a:rPr>
              <a:t>________  ________ </a:t>
            </a:r>
            <a:r>
              <a:rPr lang="en-US" sz="1800" dirty="0">
                <a:latin typeface="Comic Sans MS" charset="0"/>
                <a:cs typeface="+mn-cs"/>
              </a:rPr>
              <a:t>usually not produced by the body, but essential in minute amounts for metabolism.</a:t>
            </a:r>
          </a:p>
          <a:p>
            <a:pPr eaLnBrk="1" hangingPunct="1">
              <a:lnSpc>
                <a:spcPct val="80000"/>
              </a:lnSpc>
              <a:buFontTx/>
              <a:buNone/>
              <a:defRPr/>
            </a:pPr>
            <a:endParaRPr lang="en-US" sz="1800" dirty="0">
              <a:latin typeface="Comic Sans MS" charset="0"/>
              <a:cs typeface="+mn-cs"/>
            </a:endParaRPr>
          </a:p>
          <a:p>
            <a:pPr eaLnBrk="1" hangingPunct="1">
              <a:lnSpc>
                <a:spcPct val="80000"/>
              </a:lnSpc>
              <a:defRPr/>
            </a:pPr>
            <a:endParaRPr lang="en-US" sz="1800" dirty="0">
              <a:latin typeface="Comic Sans MS" charset="0"/>
              <a:cs typeface="+mn-cs"/>
            </a:endParaRPr>
          </a:p>
          <a:p>
            <a:pPr eaLnBrk="1" hangingPunct="1">
              <a:lnSpc>
                <a:spcPct val="80000"/>
              </a:lnSpc>
              <a:defRPr/>
            </a:pPr>
            <a:r>
              <a:rPr lang="en-US" sz="1800" dirty="0">
                <a:latin typeface="Comic Sans MS" charset="0"/>
                <a:cs typeface="+mn-cs"/>
              </a:rPr>
              <a:t>Do not serve as a source of energy, but some help facilitate many metabolic reactions as </a:t>
            </a:r>
            <a:r>
              <a:rPr lang="en-US" sz="1800" dirty="0" smtClean="0">
                <a:latin typeface="Comic Sans MS" charset="0"/>
                <a:cs typeface="+mn-cs"/>
              </a:rPr>
              <a:t>_________.</a:t>
            </a:r>
            <a:endParaRPr lang="en-US" sz="1800" dirty="0">
              <a:latin typeface="Comic Sans MS" charset="0"/>
              <a:cs typeface="+mn-cs"/>
            </a:endParaRPr>
          </a:p>
          <a:p>
            <a:pPr eaLnBrk="1" hangingPunct="1">
              <a:lnSpc>
                <a:spcPct val="80000"/>
              </a:lnSpc>
              <a:defRPr/>
            </a:pPr>
            <a:endParaRPr lang="en-US" sz="1800" dirty="0">
              <a:latin typeface="Comic Sans MS" charset="0"/>
              <a:cs typeface="+mn-cs"/>
            </a:endParaRPr>
          </a:p>
          <a:p>
            <a:pPr eaLnBrk="1" hangingPunct="1">
              <a:lnSpc>
                <a:spcPct val="80000"/>
              </a:lnSpc>
              <a:defRPr/>
            </a:pPr>
            <a:r>
              <a:rPr lang="en-US" sz="1800" i="1" dirty="0">
                <a:latin typeface="Comic Sans MS" charset="0"/>
                <a:cs typeface="+mn-cs"/>
              </a:rPr>
              <a:t>Example</a:t>
            </a:r>
            <a:r>
              <a:rPr lang="en-US" sz="1800" dirty="0">
                <a:latin typeface="Comic Sans MS" charset="0"/>
                <a:cs typeface="+mn-cs"/>
              </a:rPr>
              <a:t>: B vitamins </a:t>
            </a:r>
          </a:p>
          <a:p>
            <a:pPr eaLnBrk="1" hangingPunct="1">
              <a:lnSpc>
                <a:spcPct val="80000"/>
              </a:lnSpc>
              <a:buFontTx/>
              <a:buNone/>
              <a:defRPr/>
            </a:pPr>
            <a:r>
              <a:rPr lang="en-US" sz="1800" dirty="0">
                <a:latin typeface="Comic Sans MS" charset="0"/>
                <a:cs typeface="+mn-cs"/>
              </a:rPr>
              <a:t>	</a:t>
            </a:r>
            <a:r>
              <a:rPr lang="en-US" sz="1400" dirty="0">
                <a:latin typeface="Comic Sans MS" charset="0"/>
                <a:cs typeface="+mn-cs"/>
              </a:rPr>
              <a:t>- Eight water-soluble vitamins that play important roles in cell metabolism.</a:t>
            </a:r>
          </a:p>
          <a:p>
            <a:pPr eaLnBrk="1" hangingPunct="1">
              <a:lnSpc>
                <a:spcPct val="80000"/>
              </a:lnSpc>
              <a:buFontTx/>
              <a:buNone/>
              <a:defRPr/>
            </a:pPr>
            <a:endParaRPr lang="en-US" sz="1400" dirty="0">
              <a:latin typeface="Comic Sans MS" charset="0"/>
              <a:cs typeface="+mn-cs"/>
            </a:endParaRPr>
          </a:p>
          <a:p>
            <a:pPr eaLnBrk="1" hangingPunct="1">
              <a:lnSpc>
                <a:spcPct val="80000"/>
              </a:lnSpc>
              <a:buFontTx/>
              <a:buNone/>
              <a:defRPr/>
            </a:pPr>
            <a:r>
              <a:rPr lang="en-US" sz="1400" dirty="0">
                <a:latin typeface="Comic Sans MS" charset="0"/>
                <a:cs typeface="+mn-cs"/>
              </a:rPr>
              <a:t>	-Once thought to be a single vitamin, referred to as Vitamin B (much like how people refer to Vitamin C or Vitamin D). </a:t>
            </a:r>
          </a:p>
          <a:p>
            <a:pPr eaLnBrk="1" hangingPunct="1">
              <a:lnSpc>
                <a:spcPct val="80000"/>
              </a:lnSpc>
              <a:buFontTx/>
              <a:buNone/>
              <a:defRPr/>
            </a:pPr>
            <a:endParaRPr lang="en-US" sz="1400" dirty="0">
              <a:latin typeface="Comic Sans MS" charset="0"/>
              <a:cs typeface="+mn-cs"/>
            </a:endParaRPr>
          </a:p>
          <a:p>
            <a:pPr eaLnBrk="1" hangingPunct="1">
              <a:lnSpc>
                <a:spcPct val="80000"/>
              </a:lnSpc>
              <a:buFontTx/>
              <a:buNone/>
              <a:defRPr/>
            </a:pPr>
            <a:r>
              <a:rPr lang="en-US" sz="1400" dirty="0">
                <a:latin typeface="Comic Sans MS" charset="0"/>
                <a:cs typeface="+mn-cs"/>
              </a:rPr>
              <a:t>	- Later research showed that they are chemically distinct vitamins that often coexist in the same foods. </a:t>
            </a:r>
          </a:p>
          <a:p>
            <a:pPr eaLnBrk="1" hangingPunct="1">
              <a:lnSpc>
                <a:spcPct val="80000"/>
              </a:lnSpc>
              <a:buFontTx/>
              <a:buNone/>
              <a:defRPr/>
            </a:pPr>
            <a:endParaRPr lang="en-US" sz="1400" dirty="0">
              <a:latin typeface="Comic Sans MS" charset="0"/>
              <a:cs typeface="+mn-cs"/>
            </a:endParaRPr>
          </a:p>
          <a:p>
            <a:pPr eaLnBrk="1" hangingPunct="1">
              <a:lnSpc>
                <a:spcPct val="80000"/>
              </a:lnSpc>
              <a:buFontTx/>
              <a:buNone/>
              <a:defRPr/>
            </a:pPr>
            <a:r>
              <a:rPr lang="en-US" sz="1400" dirty="0">
                <a:latin typeface="Comic Sans MS" charset="0"/>
                <a:cs typeface="+mn-cs"/>
              </a:rPr>
              <a:t>	- Supplements containing all eight B vitamins are generally referred to as a vitamin B complex. Individual B vitamin supplements are referred to by the specific name of each vitamin (e.g. B1, B2, B3).</a:t>
            </a:r>
            <a:endParaRPr lang="en-US" sz="1800" dirty="0">
              <a:latin typeface="Arial" charset="0"/>
              <a:cs typeface="+mn-cs"/>
            </a:endParaRPr>
          </a:p>
        </p:txBody>
      </p:sp>
      <p:pic>
        <p:nvPicPr>
          <p:cNvPr id="71683" name="Picture 6" descr="MC900286855[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53200" y="228600"/>
            <a:ext cx="2360613"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12" descr="B_vitamin_supplement_tablets-Ragesoss"/>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6781800" y="3810000"/>
            <a:ext cx="19304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678" name="Text Box 14"/>
          <p:cNvSpPr txBox="1">
            <a:spLocks noChangeArrowheads="1"/>
          </p:cNvSpPr>
          <p:nvPr/>
        </p:nvSpPr>
        <p:spPr bwMode="auto">
          <a:xfrm>
            <a:off x="6629400" y="6613525"/>
            <a:ext cx="2514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smtClean="0">
                <a:latin typeface="Comic Sans MS" charset="0"/>
                <a:cs typeface="+mn-cs"/>
              </a:rPr>
              <a:t>Images: </a:t>
            </a:r>
            <a:r>
              <a:rPr lang="en-US" sz="1000" b="0" smtClean="0">
                <a:latin typeface="Comic Sans MS" charset="0"/>
                <a:cs typeface="+mn-cs"/>
                <a:hlinkClick r:id="rId5"/>
              </a:rPr>
              <a:t>B vitamin caplets</a:t>
            </a:r>
            <a:r>
              <a:rPr lang="en-US" sz="1000" b="0" smtClean="0">
                <a:latin typeface="Comic Sans MS" charset="0"/>
                <a:cs typeface="+mn-cs"/>
              </a:rPr>
              <a:t>, Ragesoss</a:t>
            </a:r>
          </a:p>
        </p:txBody>
      </p:sp>
      <p:sp>
        <p:nvSpPr>
          <p:cNvPr id="9"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6"/>
              </a:rPr>
              <a:t>Virtual </a:t>
            </a:r>
            <a:r>
              <a:rPr lang="en-US" sz="1000" b="0" dirty="0" smtClean="0">
                <a:latin typeface="Comic Sans MS" charset="0"/>
                <a:cs typeface="+mn-cs"/>
                <a:hlinkClick r:id="rId6"/>
              </a:rPr>
              <a:t>Biology </a:t>
            </a:r>
            <a:r>
              <a:rPr lang="en-US" sz="1000" b="0" dirty="0">
                <a:latin typeface="Comic Sans MS" charset="0"/>
                <a:cs typeface="+mn-cs"/>
                <a:hlinkClick r:id="rId6"/>
              </a:rPr>
              <a:t>Classroom </a:t>
            </a:r>
            <a:r>
              <a:rPr lang="en-US" sz="1000" b="0" dirty="0">
                <a:latin typeface="Comic Sans MS" charset="0"/>
                <a:cs typeface="+mn-cs"/>
              </a:rPr>
              <a:t>on </a:t>
            </a:r>
            <a:r>
              <a:rPr lang="en-US" sz="1000" b="0" dirty="0">
                <a:latin typeface="Comic Sans MS" charset="0"/>
                <a:cs typeface="+mn-cs"/>
                <a:hlinkClick r:id="rId7"/>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52400"/>
            <a:ext cx="8229600" cy="563563"/>
          </a:xfrm>
        </p:spPr>
        <p:txBody>
          <a:bodyPr/>
          <a:lstStyle/>
          <a:p>
            <a:pPr algn="l" eaLnBrk="1" hangingPunct="1"/>
            <a:r>
              <a:rPr lang="en-US" sz="3200" b="1">
                <a:solidFill>
                  <a:srgbClr val="9933FF"/>
                </a:solidFill>
                <a:latin typeface="Comic Sans MS" charset="0"/>
              </a:rPr>
              <a:t>VITAMIN - B</a:t>
            </a:r>
            <a:r>
              <a:rPr lang="en-US" sz="3200" b="1" baseline="-25000">
                <a:solidFill>
                  <a:srgbClr val="9933FF"/>
                </a:solidFill>
                <a:latin typeface="Comic Sans MS" charset="0"/>
              </a:rPr>
              <a:t>12</a:t>
            </a:r>
          </a:p>
        </p:txBody>
      </p:sp>
      <p:sp>
        <p:nvSpPr>
          <p:cNvPr id="29699" name="Rectangle 3"/>
          <p:cNvSpPr>
            <a:spLocks noGrp="1" noChangeArrowheads="1"/>
          </p:cNvSpPr>
          <p:nvPr>
            <p:ph type="body" sz="half" idx="1"/>
          </p:nvPr>
        </p:nvSpPr>
        <p:spPr>
          <a:xfrm>
            <a:off x="152400" y="914400"/>
            <a:ext cx="6400800" cy="5486400"/>
          </a:xfrm>
        </p:spPr>
        <p:txBody>
          <a:bodyPr/>
          <a:lstStyle/>
          <a:p>
            <a:pPr eaLnBrk="1" hangingPunct="1">
              <a:lnSpc>
                <a:spcPct val="80000"/>
              </a:lnSpc>
            </a:pPr>
            <a:r>
              <a:rPr lang="en-US" sz="1600">
                <a:latin typeface="Comic Sans MS" charset="0"/>
              </a:rPr>
              <a:t>Largest and most complex of all the vitamins.</a:t>
            </a:r>
          </a:p>
          <a:p>
            <a:pPr eaLnBrk="1" hangingPunct="1">
              <a:lnSpc>
                <a:spcPct val="80000"/>
              </a:lnSpc>
            </a:pPr>
            <a:endParaRPr lang="en-US" sz="1400">
              <a:latin typeface="Comic Sans MS" charset="0"/>
            </a:endParaRPr>
          </a:p>
          <a:p>
            <a:pPr eaLnBrk="1" hangingPunct="1"/>
            <a:r>
              <a:rPr lang="en-US" sz="1600" b="1">
                <a:latin typeface="Comic Sans MS" charset="0"/>
              </a:rPr>
              <a:t>Sources of B</a:t>
            </a:r>
            <a:r>
              <a:rPr lang="en-US" sz="1600" b="1" baseline="-25000">
                <a:latin typeface="Comic Sans MS" charset="0"/>
              </a:rPr>
              <a:t>12</a:t>
            </a:r>
            <a:r>
              <a:rPr lang="en-US" sz="1600" b="1">
                <a:latin typeface="Comic Sans MS" charset="0"/>
              </a:rPr>
              <a:t>:</a:t>
            </a:r>
            <a:r>
              <a:rPr lang="en-US" sz="1600">
                <a:latin typeface="Comic Sans MS" charset="0"/>
              </a:rPr>
              <a:t> Only bacteria can synthesize. Present in animal products such as meat, poultry, fish (including shellfish), and to a lesser extent, dairy. Vegans need to take supplements.</a:t>
            </a:r>
            <a:endParaRPr lang="en-US" sz="1400">
              <a:latin typeface="Arial" charset="0"/>
            </a:endParaRPr>
          </a:p>
          <a:p>
            <a:pPr eaLnBrk="1" hangingPunct="1">
              <a:lnSpc>
                <a:spcPct val="80000"/>
              </a:lnSpc>
            </a:pPr>
            <a:endParaRPr lang="en-US" sz="1200">
              <a:latin typeface="Comic Sans MS" charset="0"/>
            </a:endParaRPr>
          </a:p>
          <a:p>
            <a:pPr eaLnBrk="1" hangingPunct="1"/>
            <a:r>
              <a:rPr lang="en-US" sz="1600">
                <a:latin typeface="Comic Sans MS" charset="0"/>
              </a:rPr>
              <a:t>Involved in many aspects of our health. Required for proper red blood cell formation, neurological function, and </a:t>
            </a:r>
            <a:r>
              <a:rPr lang="en-US" sz="1600">
                <a:latin typeface="Comic Sans MS" charset="0"/>
                <a:hlinkClick r:id="rId3"/>
              </a:rPr>
              <a:t>DNA</a:t>
            </a:r>
            <a:r>
              <a:rPr lang="en-US" sz="1600">
                <a:latin typeface="Comic Sans MS" charset="0"/>
              </a:rPr>
              <a:t> synthesis.</a:t>
            </a:r>
          </a:p>
          <a:p>
            <a:pPr eaLnBrk="1" hangingPunct="1">
              <a:lnSpc>
                <a:spcPct val="80000"/>
              </a:lnSpc>
              <a:buFontTx/>
              <a:buNone/>
            </a:pPr>
            <a:r>
              <a:rPr lang="en-US" sz="1400" i="1">
                <a:latin typeface="Comic Sans MS" charset="0"/>
              </a:rPr>
              <a:t>	</a:t>
            </a:r>
            <a:r>
              <a:rPr lang="en-US" sz="1200" i="1">
                <a:latin typeface="Comic Sans MS" charset="0"/>
              </a:rPr>
              <a:t>	</a:t>
            </a:r>
            <a:endParaRPr lang="en-US" sz="1400">
              <a:latin typeface="Comic Sans MS" charset="0"/>
            </a:endParaRPr>
          </a:p>
          <a:p>
            <a:pPr eaLnBrk="1" hangingPunct="1">
              <a:lnSpc>
                <a:spcPct val="80000"/>
              </a:lnSpc>
            </a:pPr>
            <a:r>
              <a:rPr lang="en-US" sz="1600">
                <a:latin typeface="Comic Sans MS" charset="0"/>
              </a:rPr>
              <a:t>10-15% of people are believed to be deficient in this vitamin. </a:t>
            </a:r>
          </a:p>
          <a:p>
            <a:pPr eaLnBrk="1" hangingPunct="1">
              <a:lnSpc>
                <a:spcPct val="80000"/>
              </a:lnSpc>
            </a:pPr>
            <a:endParaRPr lang="en-US" sz="1200" i="1">
              <a:latin typeface="Comic Sans MS" charset="0"/>
            </a:endParaRPr>
          </a:p>
          <a:p>
            <a:pPr eaLnBrk="1" hangingPunct="1">
              <a:lnSpc>
                <a:spcPct val="80000"/>
              </a:lnSpc>
            </a:pPr>
            <a:r>
              <a:rPr lang="en-US" sz="1800" b="1">
                <a:latin typeface="Comic Sans MS" charset="0"/>
              </a:rPr>
              <a:t>B</a:t>
            </a:r>
            <a:r>
              <a:rPr lang="en-US" sz="1800" b="1" baseline="-25000">
                <a:latin typeface="Comic Sans MS" charset="0"/>
              </a:rPr>
              <a:t>12</a:t>
            </a:r>
            <a:r>
              <a:rPr lang="en-US" sz="2000" b="1">
                <a:latin typeface="Comic Sans MS" charset="0"/>
              </a:rPr>
              <a:t> </a:t>
            </a:r>
            <a:r>
              <a:rPr lang="en-US" sz="1800" b="1">
                <a:latin typeface="Comic Sans MS" charset="0"/>
              </a:rPr>
              <a:t>and Depression</a:t>
            </a:r>
          </a:p>
          <a:p>
            <a:pPr eaLnBrk="1" hangingPunct="1">
              <a:lnSpc>
                <a:spcPct val="80000"/>
              </a:lnSpc>
              <a:buFontTx/>
              <a:buNone/>
            </a:pPr>
            <a:r>
              <a:rPr lang="en-US" sz="1600">
                <a:latin typeface="Comic Sans MS" charset="0"/>
              </a:rPr>
              <a:t>	</a:t>
            </a:r>
            <a:r>
              <a:rPr lang="en-US" sz="1400">
                <a:latin typeface="Comic Sans MS" charset="0"/>
              </a:rPr>
              <a:t>Observational studies have found as many as 30% of patients hospitalized for depression to be deficient in vitamin B</a:t>
            </a:r>
            <a:r>
              <a:rPr lang="en-US" sz="1400" baseline="-25000">
                <a:latin typeface="Comic Sans MS" charset="0"/>
              </a:rPr>
              <a:t>12</a:t>
            </a:r>
            <a:r>
              <a:rPr lang="en-US" sz="1400">
                <a:latin typeface="Comic Sans MS" charset="0"/>
              </a:rPr>
              <a:t>. </a:t>
            </a:r>
          </a:p>
          <a:p>
            <a:pPr eaLnBrk="1" hangingPunct="1">
              <a:lnSpc>
                <a:spcPct val="80000"/>
              </a:lnSpc>
            </a:pPr>
            <a:endParaRPr lang="en-US" sz="1400">
              <a:latin typeface="Comic Sans MS" charset="0"/>
            </a:endParaRPr>
          </a:p>
          <a:p>
            <a:pPr eaLnBrk="1" hangingPunct="1">
              <a:lnSpc>
                <a:spcPct val="80000"/>
              </a:lnSpc>
              <a:buFontTx/>
              <a:buNone/>
            </a:pPr>
            <a:r>
              <a:rPr lang="en-US" sz="1400">
                <a:latin typeface="Comic Sans MS" charset="0"/>
              </a:rPr>
              <a:t>	A recent cross-sectional study of 700 community-living, physically disabled women over the age of 65 found that vitamin B</a:t>
            </a:r>
            <a:r>
              <a:rPr lang="en-US" sz="1400" baseline="-25000">
                <a:latin typeface="Comic Sans MS" charset="0"/>
              </a:rPr>
              <a:t>12</a:t>
            </a:r>
            <a:r>
              <a:rPr lang="en-US" sz="1400">
                <a:latin typeface="Comic Sans MS" charset="0"/>
              </a:rPr>
              <a:t> deficient women were twice as likely to be severely depressed as non-deficient women. </a:t>
            </a:r>
          </a:p>
          <a:p>
            <a:pPr eaLnBrk="1" hangingPunct="1">
              <a:lnSpc>
                <a:spcPct val="80000"/>
              </a:lnSpc>
            </a:pPr>
            <a:endParaRPr lang="en-US" sz="1400">
              <a:latin typeface="Comic Sans MS" charset="0"/>
            </a:endParaRPr>
          </a:p>
          <a:p>
            <a:pPr eaLnBrk="1" hangingPunct="1">
              <a:lnSpc>
                <a:spcPct val="80000"/>
              </a:lnSpc>
              <a:buFontTx/>
              <a:buNone/>
            </a:pPr>
            <a:r>
              <a:rPr lang="en-US" sz="1400">
                <a:latin typeface="Comic Sans MS" charset="0"/>
              </a:rPr>
              <a:t>	The reasons for the relationship between vitamin B</a:t>
            </a:r>
            <a:r>
              <a:rPr lang="en-US" sz="1400" baseline="-25000">
                <a:latin typeface="Comic Sans MS" charset="0"/>
              </a:rPr>
              <a:t>12</a:t>
            </a:r>
            <a:r>
              <a:rPr lang="en-US" sz="1400">
                <a:latin typeface="Comic Sans MS" charset="0"/>
              </a:rPr>
              <a:t> deficiency and depression are not clear. </a:t>
            </a:r>
          </a:p>
          <a:p>
            <a:pPr eaLnBrk="1" hangingPunct="1">
              <a:lnSpc>
                <a:spcPct val="80000"/>
              </a:lnSpc>
            </a:pPr>
            <a:endParaRPr lang="en-US" sz="1400">
              <a:latin typeface="Comic Sans MS" charset="0"/>
            </a:endParaRPr>
          </a:p>
          <a:p>
            <a:pPr eaLnBrk="1" hangingPunct="1">
              <a:lnSpc>
                <a:spcPct val="80000"/>
              </a:lnSpc>
              <a:buFontTx/>
              <a:buNone/>
            </a:pPr>
            <a:r>
              <a:rPr lang="en-US" sz="1400">
                <a:latin typeface="Comic Sans MS" charset="0"/>
              </a:rPr>
              <a:t>	</a:t>
            </a:r>
          </a:p>
        </p:txBody>
      </p:sp>
      <p:pic>
        <p:nvPicPr>
          <p:cNvPr id="29700" name="Picture 7" descr="B1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05600" y="457200"/>
            <a:ext cx="224155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Rectangle 9"/>
          <p:cNvSpPr>
            <a:spLocks noChangeArrowheads="1"/>
          </p:cNvSpPr>
          <p:nvPr/>
        </p:nvSpPr>
        <p:spPr bwMode="auto">
          <a:xfrm>
            <a:off x="6248400" y="5181600"/>
            <a:ext cx="2743200" cy="1219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Text Box 10"/>
          <p:cNvSpPr txBox="1">
            <a:spLocks noChangeArrowheads="1"/>
          </p:cNvSpPr>
          <p:nvPr/>
        </p:nvSpPr>
        <p:spPr bwMode="auto">
          <a:xfrm>
            <a:off x="6629400" y="5181600"/>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1200" b="0">
                <a:latin typeface="Comic Sans MS" charset="0"/>
              </a:rPr>
              <a:t>Learn more about </a:t>
            </a:r>
            <a:r>
              <a:rPr lang="en-US" sz="1200" b="0">
                <a:latin typeface="Comic Sans MS" charset="0"/>
                <a:hlinkClick r:id="rId5"/>
              </a:rPr>
              <a:t>Vitamin B12</a:t>
            </a:r>
            <a:r>
              <a:rPr lang="en-US" sz="1200" b="0">
                <a:latin typeface="Comic Sans MS" charset="0"/>
              </a:rPr>
              <a:t> from the website of the Office of Dietary Supplements, National Institutes of Health</a:t>
            </a:r>
            <a:r>
              <a:rPr lang="en-US" sz="1600"/>
              <a:t>.</a:t>
            </a:r>
          </a:p>
        </p:txBody>
      </p:sp>
      <p:sp>
        <p:nvSpPr>
          <p:cNvPr id="29703" name="Text Box 12"/>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a:latin typeface="Comic Sans MS" charset="0"/>
              </a:rPr>
              <a:t>Image: Molecular structure of </a:t>
            </a:r>
            <a:r>
              <a:rPr lang="en-US" sz="1000" b="0">
                <a:latin typeface="Comic Sans MS" charset="0"/>
                <a:hlinkClick r:id="rId6"/>
              </a:rPr>
              <a:t>Vitamin B12</a:t>
            </a:r>
            <a:r>
              <a:rPr lang="en-US" sz="1000" b="0">
                <a:latin typeface="Comic Sans MS" charset="0"/>
              </a:rPr>
              <a:t>, Wiki</a:t>
            </a:r>
          </a:p>
        </p:txBody>
      </p:sp>
      <p:sp>
        <p:nvSpPr>
          <p:cNvPr id="9"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7"/>
              </a:rPr>
              <a:t>Virtual </a:t>
            </a:r>
            <a:r>
              <a:rPr lang="en-US" sz="1000" b="0" dirty="0" smtClean="0">
                <a:latin typeface="Comic Sans MS" charset="0"/>
                <a:cs typeface="+mn-cs"/>
                <a:hlinkClick r:id="rId7"/>
              </a:rPr>
              <a:t>Biology </a:t>
            </a:r>
            <a:r>
              <a:rPr lang="en-US" sz="1000" b="0" dirty="0">
                <a:latin typeface="Comic Sans MS" charset="0"/>
                <a:cs typeface="+mn-cs"/>
                <a:hlinkClick r:id="rId7"/>
              </a:rPr>
              <a:t>Classroom </a:t>
            </a:r>
            <a:r>
              <a:rPr lang="en-US" sz="1000" b="0" dirty="0">
                <a:latin typeface="Comic Sans MS" charset="0"/>
                <a:cs typeface="+mn-cs"/>
              </a:rPr>
              <a:t>on </a:t>
            </a:r>
            <a:r>
              <a:rPr lang="en-US" sz="1000" b="0" dirty="0">
                <a:latin typeface="Comic Sans MS" charset="0"/>
                <a:cs typeface="+mn-cs"/>
                <a:hlinkClick r:id="rId8"/>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34934239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5562600" cy="944562"/>
          </a:xfrm>
        </p:spPr>
        <p:txBody>
          <a:bodyPr/>
          <a:lstStyle/>
          <a:p>
            <a:pPr algn="l" eaLnBrk="1" hangingPunct="1">
              <a:defRPr/>
            </a:pPr>
            <a:r>
              <a:rPr lang="en-US" sz="3200" b="1" dirty="0">
                <a:solidFill>
                  <a:srgbClr val="0000CC"/>
                </a:solidFill>
                <a:latin typeface="Comic Sans MS" charset="0"/>
                <a:cs typeface="+mj-cs"/>
              </a:rPr>
              <a:t>MINERALS - </a:t>
            </a:r>
            <a:r>
              <a:rPr lang="en-US" sz="2800" dirty="0" smtClean="0">
                <a:solidFill>
                  <a:schemeClr val="tx1"/>
                </a:solidFill>
                <a:latin typeface="Comic Sans MS" charset="0"/>
                <a:cs typeface="+mj-cs"/>
              </a:rPr>
              <a:t>Micronutrients</a:t>
            </a:r>
            <a:endParaRPr lang="en-US" sz="2800" dirty="0">
              <a:solidFill>
                <a:schemeClr val="tx1"/>
              </a:solidFill>
              <a:latin typeface="Comic Sans MS" charset="0"/>
              <a:cs typeface="+mj-cs"/>
            </a:endParaRPr>
          </a:p>
        </p:txBody>
      </p:sp>
      <p:sp>
        <p:nvSpPr>
          <p:cNvPr id="31747" name="Rectangle 3"/>
          <p:cNvSpPr>
            <a:spLocks noGrp="1" noChangeArrowheads="1"/>
          </p:cNvSpPr>
          <p:nvPr>
            <p:ph type="body" sz="half" idx="1"/>
          </p:nvPr>
        </p:nvSpPr>
        <p:spPr>
          <a:xfrm>
            <a:off x="228600" y="1295400"/>
            <a:ext cx="5943600" cy="4953000"/>
          </a:xfrm>
        </p:spPr>
        <p:txBody>
          <a:bodyPr/>
          <a:lstStyle/>
          <a:p>
            <a:pPr marL="0" indent="0" eaLnBrk="1" hangingPunct="1">
              <a:lnSpc>
                <a:spcPct val="80000"/>
              </a:lnSpc>
              <a:buNone/>
              <a:defRPr/>
            </a:pPr>
            <a:r>
              <a:rPr lang="en-US" sz="2000" dirty="0" smtClean="0">
                <a:latin typeface="Comic Sans MS" charset="0"/>
                <a:cs typeface="+mn-cs"/>
              </a:rPr>
              <a:t>Minerals are </a:t>
            </a:r>
            <a:r>
              <a:rPr lang="en-US" sz="2000" dirty="0" smtClean="0">
                <a:latin typeface="Comic Sans MS" charset="0"/>
                <a:cs typeface="+mn-cs"/>
              </a:rPr>
              <a:t>chemical elements </a:t>
            </a:r>
            <a:r>
              <a:rPr lang="en-US" sz="2000" dirty="0" smtClean="0">
                <a:latin typeface="Comic Sans MS" charset="0"/>
                <a:cs typeface="+mn-cs"/>
              </a:rPr>
              <a:t>present in our diet.</a:t>
            </a:r>
          </a:p>
          <a:p>
            <a:pPr marL="0" indent="0" eaLnBrk="1" hangingPunct="1">
              <a:lnSpc>
                <a:spcPct val="80000"/>
              </a:lnSpc>
              <a:buNone/>
              <a:defRPr/>
            </a:pPr>
            <a:endParaRPr lang="en-US" sz="2000" dirty="0">
              <a:latin typeface="Comic Sans MS" charset="0"/>
              <a:cs typeface="+mn-cs"/>
            </a:endParaRPr>
          </a:p>
          <a:p>
            <a:pPr marL="0" indent="0" eaLnBrk="1" hangingPunct="1">
              <a:lnSpc>
                <a:spcPct val="80000"/>
              </a:lnSpc>
              <a:buNone/>
              <a:defRPr/>
            </a:pPr>
            <a:r>
              <a:rPr lang="en-US" sz="1800" dirty="0" smtClean="0">
                <a:latin typeface="Comic Sans MS" charset="0"/>
                <a:cs typeface="+mn-cs"/>
              </a:rPr>
              <a:t>EXAMPLE: Magnesium </a:t>
            </a:r>
          </a:p>
          <a:p>
            <a:pPr marL="0" indent="0" eaLnBrk="1" hangingPunct="1">
              <a:lnSpc>
                <a:spcPct val="80000"/>
              </a:lnSpc>
              <a:buNone/>
              <a:defRPr/>
            </a:pPr>
            <a:endParaRPr lang="en-US" sz="1100" dirty="0">
              <a:latin typeface="Comic Sans MS" charset="0"/>
              <a:cs typeface="+mn-cs"/>
            </a:endParaRPr>
          </a:p>
          <a:p>
            <a:pPr eaLnBrk="1" hangingPunct="1">
              <a:lnSpc>
                <a:spcPct val="80000"/>
              </a:lnSpc>
              <a:defRPr/>
            </a:pPr>
            <a:r>
              <a:rPr lang="en-US" sz="1400" dirty="0" smtClean="0">
                <a:latin typeface="Comic Sans MS" charset="0"/>
                <a:cs typeface="+mn-cs"/>
              </a:rPr>
              <a:t>Magnesium plays </a:t>
            </a:r>
            <a:r>
              <a:rPr lang="en-US" sz="1400" dirty="0">
                <a:latin typeface="Comic Sans MS" charset="0"/>
                <a:cs typeface="+mn-cs"/>
              </a:rPr>
              <a:t>an important role in the </a:t>
            </a:r>
            <a:r>
              <a:rPr lang="en-US" sz="1400" b="1" dirty="0">
                <a:latin typeface="Comic Sans MS" charset="0"/>
                <a:cs typeface="+mn-cs"/>
              </a:rPr>
              <a:t>production </a:t>
            </a:r>
            <a:r>
              <a:rPr lang="en-US" sz="1400" dirty="0">
                <a:latin typeface="Comic Sans MS" charset="0"/>
                <a:cs typeface="+mn-cs"/>
              </a:rPr>
              <a:t>and </a:t>
            </a:r>
            <a:r>
              <a:rPr lang="en-US" sz="1400" b="1" dirty="0">
                <a:latin typeface="Comic Sans MS" charset="0"/>
                <a:cs typeface="+mn-cs"/>
              </a:rPr>
              <a:t>transport of </a:t>
            </a:r>
            <a:r>
              <a:rPr lang="en-US" sz="1400" b="1" dirty="0" smtClean="0">
                <a:solidFill>
                  <a:srgbClr val="FF6600"/>
                </a:solidFill>
                <a:latin typeface="Comic Sans MS" charset="0"/>
                <a:cs typeface="+mn-cs"/>
              </a:rPr>
              <a:t>ENERGY</a:t>
            </a:r>
            <a:r>
              <a:rPr lang="en-US" sz="1400" dirty="0" smtClean="0">
                <a:latin typeface="Comic Sans MS" charset="0"/>
                <a:cs typeface="+mn-cs"/>
              </a:rPr>
              <a:t>. </a:t>
            </a:r>
            <a:endParaRPr lang="en-US" sz="1400" dirty="0">
              <a:latin typeface="Comic Sans MS" charset="0"/>
              <a:cs typeface="+mn-cs"/>
            </a:endParaRPr>
          </a:p>
          <a:p>
            <a:pPr eaLnBrk="1" hangingPunct="1">
              <a:lnSpc>
                <a:spcPct val="80000"/>
              </a:lnSpc>
              <a:defRPr/>
            </a:pPr>
            <a:endParaRPr lang="en-US" sz="1400" dirty="0">
              <a:latin typeface="Comic Sans MS" charset="0"/>
              <a:cs typeface="+mn-cs"/>
            </a:endParaRPr>
          </a:p>
          <a:p>
            <a:pPr eaLnBrk="1" hangingPunct="1">
              <a:lnSpc>
                <a:spcPct val="80000"/>
              </a:lnSpc>
              <a:defRPr/>
            </a:pPr>
            <a:r>
              <a:rPr lang="en-US" sz="1400" dirty="0">
                <a:latin typeface="Comic Sans MS" charset="0"/>
                <a:cs typeface="+mn-cs"/>
              </a:rPr>
              <a:t>It is also important </a:t>
            </a:r>
            <a:r>
              <a:rPr lang="en-US" sz="1400" dirty="0" smtClean="0">
                <a:latin typeface="Comic Sans MS" charset="0"/>
                <a:cs typeface="+mn-cs"/>
              </a:rPr>
              <a:t>for:</a:t>
            </a:r>
          </a:p>
          <a:p>
            <a:pPr lvl="1" eaLnBrk="1" hangingPunct="1">
              <a:lnSpc>
                <a:spcPct val="80000"/>
              </a:lnSpc>
              <a:defRPr/>
            </a:pPr>
            <a:r>
              <a:rPr lang="en-US" sz="1400" dirty="0" smtClean="0">
                <a:latin typeface="Comic Sans MS" charset="0"/>
                <a:cs typeface="+mn-cs"/>
              </a:rPr>
              <a:t>the </a:t>
            </a:r>
            <a:r>
              <a:rPr lang="en-US" sz="1400" b="1" dirty="0">
                <a:latin typeface="Comic Sans MS" charset="0"/>
                <a:cs typeface="+mn-cs"/>
              </a:rPr>
              <a:t>contraction </a:t>
            </a:r>
            <a:r>
              <a:rPr lang="en-US" sz="1400" dirty="0">
                <a:latin typeface="Comic Sans MS" charset="0"/>
                <a:cs typeface="+mn-cs"/>
              </a:rPr>
              <a:t>and</a:t>
            </a:r>
            <a:r>
              <a:rPr lang="en-US" sz="1400" b="1" dirty="0">
                <a:latin typeface="Comic Sans MS" charset="0"/>
                <a:cs typeface="+mn-cs"/>
              </a:rPr>
              <a:t> relaxation of muscles</a:t>
            </a:r>
            <a:r>
              <a:rPr lang="en-US" sz="1400" dirty="0">
                <a:latin typeface="Comic Sans MS" charset="0"/>
                <a:cs typeface="+mn-cs"/>
              </a:rPr>
              <a:t>. </a:t>
            </a:r>
          </a:p>
          <a:p>
            <a:pPr lvl="1" eaLnBrk="1" hangingPunct="1">
              <a:lnSpc>
                <a:spcPct val="80000"/>
              </a:lnSpc>
              <a:defRPr/>
            </a:pPr>
            <a:r>
              <a:rPr lang="en-US" sz="1400" dirty="0" smtClean="0">
                <a:latin typeface="Comic Sans MS" charset="0"/>
                <a:cs typeface="+mn-cs"/>
              </a:rPr>
              <a:t>the </a:t>
            </a:r>
            <a:r>
              <a:rPr lang="en-US" sz="1400" b="1" dirty="0">
                <a:latin typeface="Comic Sans MS" charset="0"/>
                <a:cs typeface="+mn-cs"/>
              </a:rPr>
              <a:t>synthesis of </a:t>
            </a:r>
            <a:r>
              <a:rPr lang="en-US" sz="1400" b="1" dirty="0" smtClean="0">
                <a:latin typeface="Comic Sans MS" charset="0"/>
                <a:cs typeface="+mn-cs"/>
                <a:hlinkClick r:id="rId3"/>
              </a:rPr>
              <a:t>protein</a:t>
            </a:r>
            <a:r>
              <a:rPr lang="en-US" sz="1400" b="1" dirty="0" smtClean="0">
                <a:latin typeface="Comic Sans MS" charset="0"/>
                <a:cs typeface="+mn-cs"/>
              </a:rPr>
              <a:t>.</a:t>
            </a:r>
            <a:endParaRPr lang="en-US" sz="1400" dirty="0" smtClean="0">
              <a:latin typeface="Comic Sans MS" charset="0"/>
              <a:cs typeface="+mn-cs"/>
            </a:endParaRPr>
          </a:p>
          <a:p>
            <a:pPr lvl="1" eaLnBrk="1" hangingPunct="1">
              <a:lnSpc>
                <a:spcPct val="80000"/>
              </a:lnSpc>
              <a:defRPr/>
            </a:pPr>
            <a:r>
              <a:rPr lang="en-US" sz="1400" b="1" dirty="0" smtClean="0">
                <a:latin typeface="Comic Sans MS" charset="0"/>
                <a:cs typeface="+mn-cs"/>
              </a:rPr>
              <a:t>assisting </a:t>
            </a:r>
            <a:r>
              <a:rPr lang="en-US" sz="1400" b="1" dirty="0">
                <a:latin typeface="Comic Sans MS" charset="0"/>
                <a:cs typeface="+mn-cs"/>
              </a:rPr>
              <a:t>certain </a:t>
            </a:r>
            <a:r>
              <a:rPr lang="en-US" sz="1400" b="1" dirty="0">
                <a:latin typeface="Comic Sans MS" charset="0"/>
                <a:cs typeface="+mn-cs"/>
                <a:hlinkClick r:id="rId4"/>
              </a:rPr>
              <a:t>enzymes</a:t>
            </a:r>
            <a:r>
              <a:rPr lang="en-US" sz="1400" dirty="0">
                <a:latin typeface="Comic Sans MS" charset="0"/>
                <a:cs typeface="+mn-cs"/>
              </a:rPr>
              <a:t> in the body.</a:t>
            </a:r>
          </a:p>
          <a:p>
            <a:pPr eaLnBrk="1" hangingPunct="1">
              <a:lnSpc>
                <a:spcPct val="80000"/>
              </a:lnSpc>
              <a:defRPr/>
            </a:pPr>
            <a:endParaRPr lang="en-US" sz="1400" dirty="0">
              <a:latin typeface="Comic Sans MS" charset="0"/>
              <a:cs typeface="+mn-cs"/>
            </a:endParaRPr>
          </a:p>
          <a:p>
            <a:pPr eaLnBrk="1" hangingPunct="1">
              <a:defRPr/>
            </a:pPr>
            <a:r>
              <a:rPr lang="en-US" sz="1400" dirty="0">
                <a:latin typeface="Comic Sans MS" charset="0"/>
                <a:cs typeface="+mn-cs"/>
              </a:rPr>
              <a:t>Over 300 enzymes require magnesium ions </a:t>
            </a:r>
            <a:r>
              <a:rPr lang="en-US" sz="1400" dirty="0" smtClean="0">
                <a:latin typeface="Comic Sans MS" charset="0"/>
                <a:cs typeface="+mn-cs"/>
              </a:rPr>
              <a:t>for </a:t>
            </a:r>
            <a:r>
              <a:rPr lang="en-US" sz="1400" dirty="0">
                <a:latin typeface="Comic Sans MS" charset="0"/>
                <a:cs typeface="+mn-cs"/>
              </a:rPr>
              <a:t>action, including all enzymes using or synthesizing ATP, or those that use other nucleotides to synthesize </a:t>
            </a:r>
            <a:r>
              <a:rPr lang="en-US" sz="1400" dirty="0">
                <a:latin typeface="Comic Sans MS" charset="0"/>
                <a:cs typeface="+mn-cs"/>
                <a:hlinkClick r:id="rId5"/>
              </a:rPr>
              <a:t>DNA and RNA</a:t>
            </a:r>
            <a:r>
              <a:rPr lang="en-US" sz="1400" dirty="0">
                <a:latin typeface="Comic Sans MS" charset="0"/>
                <a:cs typeface="+mn-cs"/>
              </a:rPr>
              <a:t>. </a:t>
            </a:r>
          </a:p>
          <a:p>
            <a:pPr eaLnBrk="1" hangingPunct="1">
              <a:lnSpc>
                <a:spcPct val="80000"/>
              </a:lnSpc>
              <a:defRPr/>
            </a:pPr>
            <a:endParaRPr lang="en-US" sz="1400" dirty="0">
              <a:latin typeface="Comic Sans MS" charset="0"/>
              <a:cs typeface="+mn-cs"/>
            </a:endParaRPr>
          </a:p>
          <a:p>
            <a:pPr eaLnBrk="1" hangingPunct="1">
              <a:defRPr/>
            </a:pPr>
            <a:r>
              <a:rPr lang="en-US" sz="1400" dirty="0">
                <a:latin typeface="Comic Sans MS" charset="0"/>
                <a:cs typeface="+mn-cs"/>
              </a:rPr>
              <a:t>Human magnesium deficiency is </a:t>
            </a:r>
            <a:r>
              <a:rPr lang="en-US" sz="1400" dirty="0" smtClean="0">
                <a:latin typeface="Comic Sans MS" charset="0"/>
                <a:cs typeface="+mn-cs"/>
              </a:rPr>
              <a:t>common</a:t>
            </a:r>
            <a:r>
              <a:rPr lang="en-US" sz="1400" dirty="0">
                <a:latin typeface="Comic Sans MS" charset="0"/>
                <a:cs typeface="+mn-cs"/>
              </a:rPr>
              <a:t> </a:t>
            </a:r>
            <a:r>
              <a:rPr lang="en-US" sz="1400" dirty="0" smtClean="0">
                <a:latin typeface="Comic Sans MS" charset="0"/>
                <a:cs typeface="+mn-cs"/>
              </a:rPr>
              <a:t>(~</a:t>
            </a:r>
            <a:r>
              <a:rPr lang="en-US" sz="1400" dirty="0" smtClean="0">
                <a:latin typeface="Comic Sans MS" charset="0"/>
                <a:cs typeface="+mn-cs"/>
              </a:rPr>
              <a:t>32</a:t>
            </a:r>
            <a:r>
              <a:rPr lang="en-US" sz="1400" dirty="0">
                <a:latin typeface="Comic Sans MS" charset="0"/>
                <a:cs typeface="+mn-cs"/>
              </a:rPr>
              <a:t>% of </a:t>
            </a:r>
            <a:r>
              <a:rPr lang="en-US" sz="1400" dirty="0" smtClean="0">
                <a:latin typeface="Comic Sans MS" charset="0"/>
                <a:cs typeface="+mn-cs"/>
              </a:rPr>
              <a:t>those in US meet RDA).</a:t>
            </a:r>
            <a:endParaRPr lang="en-US" sz="1400" dirty="0">
              <a:latin typeface="Comic Sans MS" charset="0"/>
              <a:cs typeface="+mn-cs"/>
            </a:endParaRPr>
          </a:p>
          <a:p>
            <a:pPr marL="0" indent="0" eaLnBrk="1" hangingPunct="1">
              <a:buNone/>
              <a:defRPr/>
            </a:pPr>
            <a:endParaRPr lang="en-US" sz="1400" dirty="0">
              <a:latin typeface="Comic Sans MS" charset="0"/>
              <a:cs typeface="+mn-cs"/>
            </a:endParaRPr>
          </a:p>
          <a:p>
            <a:pPr eaLnBrk="1" hangingPunct="1">
              <a:defRPr/>
            </a:pPr>
            <a:r>
              <a:rPr lang="en-US" sz="1400" dirty="0" smtClean="0">
                <a:latin typeface="Comic Sans MS" charset="0"/>
                <a:cs typeface="+mn-cs"/>
              </a:rPr>
              <a:t>Magnesium supplements can help you poop!</a:t>
            </a:r>
            <a:endParaRPr lang="en-US" sz="1400" dirty="0">
              <a:latin typeface="Comic Sans MS" charset="0"/>
              <a:cs typeface="+mn-cs"/>
            </a:endParaRPr>
          </a:p>
        </p:txBody>
      </p:sp>
      <p:pic>
        <p:nvPicPr>
          <p:cNvPr id="75779" name="Picture 9" descr="FoodSourcesOfMagnesium"/>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477000" y="2819400"/>
            <a:ext cx="2486025" cy="334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780" name="Picture 10" descr="Magnesium_crystals-Warut Roonguthai"/>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6477000" y="358775"/>
            <a:ext cx="2451100" cy="20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Text Box 11"/>
          <p:cNvSpPr txBox="1">
            <a:spLocks noChangeArrowheads="1"/>
          </p:cNvSpPr>
          <p:nvPr/>
        </p:nvSpPr>
        <p:spPr bwMode="auto">
          <a:xfrm>
            <a:off x="6705600" y="381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defRPr/>
            </a:pPr>
            <a:r>
              <a:rPr lang="en-US" smtClean="0">
                <a:cs typeface="+mn-cs"/>
              </a:rPr>
              <a:t>Mg</a:t>
            </a:r>
          </a:p>
        </p:txBody>
      </p:sp>
      <p:sp>
        <p:nvSpPr>
          <p:cNvPr id="31751" name="Text Box 12"/>
          <p:cNvSpPr txBox="1">
            <a:spLocks noChangeArrowheads="1"/>
          </p:cNvSpPr>
          <p:nvPr/>
        </p:nvSpPr>
        <p:spPr bwMode="auto">
          <a:xfrm>
            <a:off x="8305800" y="381000"/>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defRPr/>
            </a:pPr>
            <a:r>
              <a:rPr lang="en-US" sz="1600" smtClean="0">
                <a:cs typeface="+mn-cs"/>
              </a:rPr>
              <a:t>12</a:t>
            </a:r>
          </a:p>
          <a:p>
            <a:pPr algn="ctr" eaLnBrk="1" hangingPunct="1">
              <a:spcBef>
                <a:spcPct val="50000"/>
              </a:spcBef>
              <a:defRPr/>
            </a:pPr>
            <a:r>
              <a:rPr lang="en-US" sz="800" smtClean="0">
                <a:cs typeface="+mn-cs"/>
              </a:rPr>
              <a:t>24.305</a:t>
            </a:r>
          </a:p>
        </p:txBody>
      </p:sp>
      <p:sp>
        <p:nvSpPr>
          <p:cNvPr id="31752" name="Text Box 13"/>
          <p:cNvSpPr txBox="1">
            <a:spLocks noChangeArrowheads="1"/>
          </p:cNvSpPr>
          <p:nvPr/>
        </p:nvSpPr>
        <p:spPr bwMode="auto">
          <a:xfrm>
            <a:off x="6705600" y="2057400"/>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defRPr/>
            </a:pPr>
            <a:r>
              <a:rPr lang="en-US" sz="1600" smtClean="0">
                <a:cs typeface="+mn-cs"/>
              </a:rPr>
              <a:t>Magnesium</a:t>
            </a:r>
          </a:p>
        </p:txBody>
      </p:sp>
      <p:sp>
        <p:nvSpPr>
          <p:cNvPr id="31753" name="Text Box 14"/>
          <p:cNvSpPr txBox="1">
            <a:spLocks noChangeArrowheads="1"/>
          </p:cNvSpPr>
          <p:nvPr/>
        </p:nvSpPr>
        <p:spPr bwMode="auto">
          <a:xfrm>
            <a:off x="5943600" y="6492875"/>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smtClean="0">
                <a:latin typeface="Comic Sans MS" charset="0"/>
                <a:cs typeface="+mn-cs"/>
              </a:rPr>
              <a:t>Images: </a:t>
            </a:r>
            <a:r>
              <a:rPr lang="en-US" sz="1000" b="0" smtClean="0">
                <a:latin typeface="Comic Sans MS" charset="0"/>
                <a:cs typeface="+mn-cs"/>
                <a:hlinkClick r:id="rId8"/>
              </a:rPr>
              <a:t>Magnesium crystals</a:t>
            </a:r>
            <a:r>
              <a:rPr lang="en-US" sz="1000" b="0" smtClean="0">
                <a:latin typeface="Comic Sans MS" charset="0"/>
                <a:cs typeface="+mn-cs"/>
              </a:rPr>
              <a:t>, Warut Roonguthai; </a:t>
            </a:r>
            <a:r>
              <a:rPr lang="en-US" sz="1000" b="0" smtClean="0">
                <a:latin typeface="Comic Sans MS" charset="0"/>
                <a:cs typeface="+mn-cs"/>
                <a:hlinkClick r:id="rId9"/>
              </a:rPr>
              <a:t>Food sources of Magnesium</a:t>
            </a:r>
            <a:r>
              <a:rPr lang="en-US" sz="1000" b="0" smtClean="0">
                <a:latin typeface="Comic Sans MS" charset="0"/>
                <a:cs typeface="+mn-cs"/>
              </a:rPr>
              <a:t>, Peggy Greb</a:t>
            </a:r>
          </a:p>
        </p:txBody>
      </p:sp>
      <p:sp>
        <p:nvSpPr>
          <p:cNvPr id="12"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10"/>
              </a:rPr>
              <a:t>Virtual </a:t>
            </a:r>
            <a:r>
              <a:rPr lang="en-US" sz="1000" b="0" dirty="0" smtClean="0">
                <a:latin typeface="Comic Sans MS" charset="0"/>
                <a:cs typeface="+mn-cs"/>
                <a:hlinkClick r:id="rId10"/>
              </a:rPr>
              <a:t>Biology </a:t>
            </a:r>
            <a:r>
              <a:rPr lang="en-US" sz="1000" b="0" dirty="0">
                <a:latin typeface="Comic Sans MS" charset="0"/>
                <a:cs typeface="+mn-cs"/>
                <a:hlinkClick r:id="rId10"/>
              </a:rPr>
              <a:t>Classroom </a:t>
            </a:r>
            <a:r>
              <a:rPr lang="en-US" sz="1000" b="0" dirty="0">
                <a:latin typeface="Comic Sans MS" charset="0"/>
                <a:cs typeface="+mn-cs"/>
              </a:rPr>
              <a:t>on </a:t>
            </a:r>
            <a:r>
              <a:rPr lang="en-US" sz="1000" b="0" dirty="0">
                <a:latin typeface="Comic Sans MS" charset="0"/>
                <a:cs typeface="+mn-cs"/>
                <a:hlinkClick r:id="rId11"/>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715963"/>
          </a:xfrm>
        </p:spPr>
        <p:txBody>
          <a:bodyPr/>
          <a:lstStyle/>
          <a:p>
            <a:pPr eaLnBrk="1" hangingPunct="1">
              <a:defRPr/>
            </a:pPr>
            <a:r>
              <a:rPr lang="en-US" sz="4000" b="1">
                <a:solidFill>
                  <a:schemeClr val="accent2"/>
                </a:solidFill>
                <a:latin typeface="Comic Sans MS" charset="0"/>
                <a:cs typeface="+mj-cs"/>
              </a:rPr>
              <a:t>WATER</a:t>
            </a:r>
          </a:p>
        </p:txBody>
      </p:sp>
      <p:sp>
        <p:nvSpPr>
          <p:cNvPr id="32771" name="Rectangle 3"/>
          <p:cNvSpPr>
            <a:spLocks noGrp="1" noChangeArrowheads="1"/>
          </p:cNvSpPr>
          <p:nvPr>
            <p:ph type="body" sz="half" idx="1"/>
          </p:nvPr>
        </p:nvSpPr>
        <p:spPr>
          <a:xfrm>
            <a:off x="228600" y="1219200"/>
            <a:ext cx="8229600" cy="5638800"/>
          </a:xfrm>
        </p:spPr>
        <p:txBody>
          <a:bodyPr/>
          <a:lstStyle/>
          <a:p>
            <a:pPr eaLnBrk="1" hangingPunct="1">
              <a:lnSpc>
                <a:spcPct val="80000"/>
              </a:lnSpc>
              <a:defRPr/>
            </a:pPr>
            <a:r>
              <a:rPr lang="en-US" sz="1600" dirty="0">
                <a:latin typeface="Comic Sans MS" charset="0"/>
                <a:cs typeface="+mn-cs"/>
              </a:rPr>
              <a:t>C</a:t>
            </a:r>
            <a:r>
              <a:rPr lang="en-US" sz="1600" dirty="0" smtClean="0">
                <a:latin typeface="Comic Sans MS" charset="0"/>
                <a:cs typeface="+mn-cs"/>
              </a:rPr>
              <a:t>hemical </a:t>
            </a:r>
            <a:r>
              <a:rPr lang="en-US" sz="1600" dirty="0">
                <a:latin typeface="Comic Sans MS" charset="0"/>
                <a:cs typeface="+mn-cs"/>
              </a:rPr>
              <a:t>reactions of living things take place in water. </a:t>
            </a:r>
          </a:p>
          <a:p>
            <a:pPr eaLnBrk="1" hangingPunct="1">
              <a:lnSpc>
                <a:spcPct val="80000"/>
              </a:lnSpc>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Many types of metabolic wastes can only be eliminated from body when dissolved in water. </a:t>
            </a:r>
          </a:p>
          <a:p>
            <a:pPr eaLnBrk="1" hangingPunct="1">
              <a:lnSpc>
                <a:spcPct val="80000"/>
              </a:lnSpc>
              <a:buFontTx/>
              <a:buNone/>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The </a:t>
            </a:r>
            <a:r>
              <a:rPr lang="en-US" sz="1600" i="1" dirty="0" smtClean="0">
                <a:latin typeface="Comic Sans MS" charset="0"/>
                <a:cs typeface="+mn-cs"/>
              </a:rPr>
              <a:t>break down</a:t>
            </a:r>
            <a:r>
              <a:rPr lang="en-US" sz="1600" dirty="0" smtClean="0">
                <a:latin typeface="Comic Sans MS" charset="0"/>
                <a:cs typeface="+mn-cs"/>
              </a:rPr>
              <a:t> </a:t>
            </a:r>
            <a:r>
              <a:rPr lang="en-US" sz="1600" dirty="0">
                <a:latin typeface="Comic Sans MS" charset="0"/>
                <a:cs typeface="+mn-cs"/>
              </a:rPr>
              <a:t>of </a:t>
            </a:r>
            <a:r>
              <a:rPr lang="en-US" sz="1600" dirty="0" smtClean="0">
                <a:latin typeface="Comic Sans MS" charset="0"/>
                <a:cs typeface="+mn-cs"/>
              </a:rPr>
              <a:t>many materials </a:t>
            </a:r>
            <a:r>
              <a:rPr lang="en-US" sz="1600" dirty="0">
                <a:latin typeface="Comic Sans MS" charset="0"/>
                <a:cs typeface="+mn-cs"/>
              </a:rPr>
              <a:t>requires </a:t>
            </a:r>
            <a:endParaRPr lang="en-US" sz="1600" dirty="0" smtClean="0">
              <a:latin typeface="Comic Sans MS" charset="0"/>
              <a:cs typeface="+mn-cs"/>
            </a:endParaRPr>
          </a:p>
          <a:p>
            <a:pPr marL="0" indent="0" eaLnBrk="1" hangingPunct="1">
              <a:lnSpc>
                <a:spcPct val="80000"/>
              </a:lnSpc>
              <a:buNone/>
              <a:defRPr/>
            </a:pPr>
            <a:r>
              <a:rPr lang="en-US" sz="1600" dirty="0">
                <a:latin typeface="Comic Sans MS" charset="0"/>
                <a:cs typeface="+mn-cs"/>
              </a:rPr>
              <a:t> </a:t>
            </a:r>
            <a:r>
              <a:rPr lang="en-US" sz="1600" dirty="0" smtClean="0">
                <a:latin typeface="Comic Sans MS" charset="0"/>
                <a:cs typeface="+mn-cs"/>
              </a:rPr>
              <a:t>     </a:t>
            </a:r>
            <a:r>
              <a:rPr lang="en-US" sz="1600" dirty="0" smtClean="0">
                <a:latin typeface="Comic Sans MS" charset="0"/>
                <a:cs typeface="+mn-cs"/>
              </a:rPr>
              <a:t>wate</a:t>
            </a:r>
            <a:r>
              <a:rPr lang="en-US" sz="1600" dirty="0" smtClean="0">
                <a:latin typeface="Comic Sans MS" charset="0"/>
                <a:cs typeface="+mn-cs"/>
              </a:rPr>
              <a:t>r. </a:t>
            </a:r>
            <a:endParaRPr lang="en-US" sz="1600" dirty="0">
              <a:latin typeface="Comic Sans MS" charset="0"/>
              <a:cs typeface="+mn-cs"/>
            </a:endParaRPr>
          </a:p>
          <a:p>
            <a:pPr eaLnBrk="1" hangingPunct="1">
              <a:lnSpc>
                <a:spcPct val="80000"/>
              </a:lnSpc>
              <a:defRPr/>
            </a:pPr>
            <a:endParaRPr lang="en-US" sz="1600" i="1" dirty="0">
              <a:solidFill>
                <a:srgbClr val="FF0000"/>
              </a:solidFill>
              <a:latin typeface="Comic Sans MS" charset="0"/>
              <a:cs typeface="+mn-cs"/>
            </a:endParaRPr>
          </a:p>
          <a:p>
            <a:pPr eaLnBrk="1" hangingPunct="1">
              <a:lnSpc>
                <a:spcPct val="80000"/>
              </a:lnSpc>
              <a:defRPr/>
            </a:pPr>
            <a:r>
              <a:rPr lang="en-US" sz="1600" dirty="0">
                <a:latin typeface="Comic Sans MS" charset="0"/>
                <a:cs typeface="+mn-cs"/>
              </a:rPr>
              <a:t>You may be able to survive weeks without </a:t>
            </a:r>
          </a:p>
          <a:p>
            <a:pPr eaLnBrk="1" hangingPunct="1">
              <a:lnSpc>
                <a:spcPct val="80000"/>
              </a:lnSpc>
              <a:buFontTx/>
              <a:buNone/>
              <a:defRPr/>
            </a:pPr>
            <a:r>
              <a:rPr lang="en-US" sz="1600" dirty="0">
                <a:latin typeface="Comic Sans MS" charset="0"/>
                <a:cs typeface="+mn-cs"/>
              </a:rPr>
              <a:t>	food, but </a:t>
            </a:r>
            <a:r>
              <a:rPr lang="en-US" sz="1600" dirty="0" smtClean="0">
                <a:latin typeface="Comic Sans MS" charset="0"/>
                <a:cs typeface="+mn-cs"/>
              </a:rPr>
              <a:t>wouldn</a:t>
            </a:r>
            <a:r>
              <a:rPr lang="en-US" sz="1600" dirty="0" smtClean="0">
                <a:latin typeface="Comic Sans MS" charset="0"/>
                <a:cs typeface="+mn-cs"/>
              </a:rPr>
              <a:t>’</a:t>
            </a:r>
            <a:r>
              <a:rPr lang="en-US" sz="1600" dirty="0" smtClean="0">
                <a:latin typeface="Comic Sans MS" charset="0"/>
                <a:cs typeface="+mn-cs"/>
              </a:rPr>
              <a:t>t </a:t>
            </a:r>
            <a:r>
              <a:rPr lang="en-US" sz="1600" dirty="0">
                <a:latin typeface="Comic Sans MS" charset="0"/>
                <a:cs typeface="+mn-cs"/>
              </a:rPr>
              <a:t>last more than a few days </a:t>
            </a:r>
          </a:p>
          <a:p>
            <a:pPr eaLnBrk="1" hangingPunct="1">
              <a:lnSpc>
                <a:spcPct val="80000"/>
              </a:lnSpc>
              <a:buFontTx/>
              <a:buNone/>
              <a:defRPr/>
            </a:pPr>
            <a:r>
              <a:rPr lang="en-US" sz="1600" dirty="0">
                <a:latin typeface="Comic Sans MS" charset="0"/>
                <a:cs typeface="+mn-cs"/>
              </a:rPr>
              <a:t>	without water.</a:t>
            </a:r>
          </a:p>
          <a:p>
            <a:pPr eaLnBrk="1" hangingPunct="1">
              <a:lnSpc>
                <a:spcPct val="80000"/>
              </a:lnSpc>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Human body ~ 65% water (even dense tissue </a:t>
            </a:r>
          </a:p>
          <a:p>
            <a:pPr eaLnBrk="1" hangingPunct="1">
              <a:lnSpc>
                <a:spcPct val="80000"/>
              </a:lnSpc>
              <a:buFontTx/>
              <a:buNone/>
              <a:defRPr/>
            </a:pPr>
            <a:r>
              <a:rPr lang="en-US" sz="1600" dirty="0">
                <a:latin typeface="Comic Sans MS" charset="0"/>
                <a:cs typeface="+mn-cs"/>
              </a:rPr>
              <a:t>	like bone is 33% water).</a:t>
            </a:r>
          </a:p>
          <a:p>
            <a:pPr eaLnBrk="1" hangingPunct="1">
              <a:lnSpc>
                <a:spcPct val="80000"/>
              </a:lnSpc>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Food provides ~ 20% of total water intake. </a:t>
            </a:r>
          </a:p>
          <a:p>
            <a:pPr eaLnBrk="1" hangingPunct="1">
              <a:lnSpc>
                <a:spcPct val="80000"/>
              </a:lnSpc>
              <a:buFontTx/>
              <a:buNone/>
              <a:defRPr/>
            </a:pPr>
            <a:r>
              <a:rPr lang="en-US" sz="1600" dirty="0">
                <a:latin typeface="Comic Sans MS" charset="0"/>
                <a:cs typeface="+mn-cs"/>
              </a:rPr>
              <a:t>	Remaining 80% from water and other beverages.</a:t>
            </a:r>
          </a:p>
          <a:p>
            <a:pPr eaLnBrk="1" hangingPunct="1">
              <a:lnSpc>
                <a:spcPct val="80000"/>
              </a:lnSpc>
              <a:defRPr/>
            </a:pPr>
            <a:endParaRPr lang="en-US" sz="1600" dirty="0">
              <a:latin typeface="Comic Sans MS" charset="0"/>
              <a:cs typeface="+mn-cs"/>
            </a:endParaRPr>
          </a:p>
          <a:p>
            <a:pPr eaLnBrk="1" hangingPunct="1">
              <a:lnSpc>
                <a:spcPct val="80000"/>
              </a:lnSpc>
              <a:defRPr/>
            </a:pPr>
            <a:r>
              <a:rPr lang="en-US" sz="1600" dirty="0">
                <a:latin typeface="Comic Sans MS" charset="0"/>
                <a:cs typeface="+mn-cs"/>
              </a:rPr>
              <a:t>Institute of Medicine advises men consume </a:t>
            </a:r>
          </a:p>
          <a:p>
            <a:pPr eaLnBrk="1" hangingPunct="1">
              <a:lnSpc>
                <a:spcPct val="80000"/>
              </a:lnSpc>
              <a:buFontTx/>
              <a:buNone/>
              <a:defRPr/>
            </a:pPr>
            <a:r>
              <a:rPr lang="en-US" sz="1600" dirty="0">
                <a:latin typeface="Comic Sans MS" charset="0"/>
                <a:cs typeface="+mn-cs"/>
              </a:rPr>
              <a:t>	roughly 3.0 liters (~ 13 cups) total beverages </a:t>
            </a:r>
          </a:p>
          <a:p>
            <a:pPr eaLnBrk="1" hangingPunct="1">
              <a:lnSpc>
                <a:spcPct val="80000"/>
              </a:lnSpc>
              <a:buFontTx/>
              <a:buNone/>
              <a:defRPr/>
            </a:pPr>
            <a:r>
              <a:rPr lang="en-US" sz="1600" dirty="0">
                <a:latin typeface="Comic Sans MS" charset="0"/>
                <a:cs typeface="+mn-cs"/>
              </a:rPr>
              <a:t>	daily &amp; women consume 2.2 liters (~ 9 cups). </a:t>
            </a:r>
          </a:p>
          <a:p>
            <a:pPr eaLnBrk="1" hangingPunct="1">
              <a:lnSpc>
                <a:spcPct val="80000"/>
              </a:lnSpc>
              <a:buFontTx/>
              <a:buNone/>
              <a:defRPr/>
            </a:pPr>
            <a:endParaRPr lang="en-US" sz="1400" dirty="0">
              <a:latin typeface="Comic Sans MS" charset="0"/>
              <a:cs typeface="+mn-cs"/>
            </a:endParaRPr>
          </a:p>
        </p:txBody>
      </p:sp>
      <p:pic>
        <p:nvPicPr>
          <p:cNvPr id="77827" name="Picture 8" descr="MP90040515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62600" y="2286000"/>
            <a:ext cx="29972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5029200" y="274638"/>
            <a:ext cx="3657600" cy="792162"/>
          </a:xfrm>
        </p:spPr>
        <p:txBody>
          <a:bodyPr/>
          <a:lstStyle/>
          <a:p>
            <a:pPr eaLnBrk="1" hangingPunct="1">
              <a:defRPr/>
            </a:pPr>
            <a:r>
              <a:rPr lang="en-US" sz="4800" b="1" dirty="0">
                <a:solidFill>
                  <a:srgbClr val="008000"/>
                </a:solidFill>
                <a:latin typeface="Comic Sans MS"/>
                <a:ea typeface="+mj-ea"/>
                <a:cs typeface="Comic Sans MS"/>
              </a:rPr>
              <a:t>Digestion</a:t>
            </a:r>
            <a:endParaRPr lang="en-US" sz="4800" dirty="0">
              <a:solidFill>
                <a:srgbClr val="008000"/>
              </a:solidFill>
              <a:latin typeface="Comic Sans MS"/>
              <a:ea typeface="+mj-ea"/>
              <a:cs typeface="Comic Sans MS"/>
            </a:endParaRPr>
          </a:p>
        </p:txBody>
      </p:sp>
      <p:sp>
        <p:nvSpPr>
          <p:cNvPr id="6" name="Rectangle 3"/>
          <p:cNvSpPr>
            <a:spLocks noGrp="1" noChangeArrowheads="1"/>
          </p:cNvSpPr>
          <p:nvPr>
            <p:ph type="body" sz="half" idx="4294967295"/>
          </p:nvPr>
        </p:nvSpPr>
        <p:spPr>
          <a:xfrm>
            <a:off x="5029200" y="1600200"/>
            <a:ext cx="3581400" cy="4648200"/>
          </a:xfrm>
        </p:spPr>
        <p:txBody>
          <a:bodyPr/>
          <a:lstStyle/>
          <a:p>
            <a:pPr eaLnBrk="1" hangingPunct="1"/>
            <a:r>
              <a:rPr lang="en-US" sz="2000" b="1" dirty="0">
                <a:latin typeface="Comic Sans MS"/>
                <a:cs typeface="Comic Sans MS"/>
              </a:rPr>
              <a:t>Compartmentalized breakdown of foods</a:t>
            </a:r>
          </a:p>
          <a:p>
            <a:pPr lvl="1" eaLnBrk="1" hangingPunct="1"/>
            <a:r>
              <a:rPr lang="en-US" sz="1800" dirty="0">
                <a:latin typeface="Comic Sans MS"/>
                <a:cs typeface="Comic Sans MS"/>
              </a:rPr>
              <a:t>Enzymes</a:t>
            </a:r>
          </a:p>
          <a:p>
            <a:pPr lvl="1" eaLnBrk="1" hangingPunct="1"/>
            <a:r>
              <a:rPr lang="en-US" sz="1800" dirty="0">
                <a:latin typeface="Comic Sans MS"/>
                <a:cs typeface="Comic Sans MS"/>
              </a:rPr>
              <a:t>Stomach </a:t>
            </a:r>
            <a:r>
              <a:rPr lang="en-US" sz="1800" dirty="0" smtClean="0">
                <a:latin typeface="Comic Sans MS"/>
                <a:cs typeface="Comic Sans MS"/>
              </a:rPr>
              <a:t>acid</a:t>
            </a:r>
          </a:p>
          <a:p>
            <a:pPr marL="457200" lvl="1" indent="0" eaLnBrk="1" hangingPunct="1">
              <a:buNone/>
            </a:pPr>
            <a:endParaRPr lang="en-US" sz="2000" b="1" dirty="0" smtClean="0">
              <a:latin typeface="Comic Sans MS"/>
              <a:cs typeface="Comic Sans MS"/>
            </a:endParaRPr>
          </a:p>
          <a:p>
            <a:pPr eaLnBrk="1" hangingPunct="1"/>
            <a:r>
              <a:rPr lang="en-US" sz="2000" b="1" dirty="0" smtClean="0">
                <a:latin typeface="Comic Sans MS"/>
                <a:cs typeface="Comic Sans MS"/>
              </a:rPr>
              <a:t>How we get nutrients from the outside to the inside. </a:t>
            </a:r>
          </a:p>
          <a:p>
            <a:pPr marL="0" indent="0" eaLnBrk="1" hangingPunct="1">
              <a:buNone/>
            </a:pPr>
            <a:endParaRPr lang="en-US" sz="2000" b="1" dirty="0">
              <a:latin typeface="Comic Sans MS"/>
              <a:cs typeface="Comic Sans MS"/>
            </a:endParaRPr>
          </a:p>
          <a:p>
            <a:pPr eaLnBrk="1" hangingPunct="1"/>
            <a:r>
              <a:rPr lang="en-US" sz="2000" b="1" dirty="0" smtClean="0">
                <a:latin typeface="Comic Sans MS"/>
                <a:cs typeface="Comic Sans MS"/>
              </a:rPr>
              <a:t>Smaller </a:t>
            </a:r>
            <a:r>
              <a:rPr lang="en-US" sz="2000" b="1" dirty="0">
                <a:latin typeface="Comic Sans MS"/>
                <a:cs typeface="Comic Sans MS"/>
              </a:rPr>
              <a:t>units are absorbed and carried by the </a:t>
            </a:r>
            <a:r>
              <a:rPr lang="en-US" sz="2000" b="1" dirty="0" smtClean="0">
                <a:latin typeface="Comic Sans MS"/>
                <a:cs typeface="Comic Sans MS"/>
              </a:rPr>
              <a:t>bloodstream to the cells of our body.</a:t>
            </a:r>
          </a:p>
          <a:p>
            <a:pPr eaLnBrk="1" hangingPunct="1"/>
            <a:endParaRPr lang="en-US" sz="2000" b="1" dirty="0">
              <a:latin typeface="Comic Sans MS"/>
              <a:cs typeface="Comic Sans MS"/>
            </a:endParaRPr>
          </a:p>
        </p:txBody>
      </p:sp>
      <p:pic>
        <p:nvPicPr>
          <p:cNvPr id="8" name="Picture 7" descr="Digestive_system_diagram_edi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4724400" cy="5715000"/>
          </a:xfrm>
          <a:prstGeom prst="rect">
            <a:avLst/>
          </a:prstGeom>
        </p:spPr>
      </p:pic>
      <p:sp>
        <p:nvSpPr>
          <p:cNvPr id="10" name="Text Box 14"/>
          <p:cNvSpPr txBox="1">
            <a:spLocks noChangeArrowheads="1"/>
          </p:cNvSpPr>
          <p:nvPr/>
        </p:nvSpPr>
        <p:spPr bwMode="auto">
          <a:xfrm>
            <a:off x="6632162" y="6611779"/>
            <a:ext cx="25118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b="0" dirty="0" smtClean="0">
                <a:latin typeface="Comic Sans MS" charset="0"/>
                <a:cs typeface="+mn-cs"/>
              </a:rPr>
              <a:t>Image: </a:t>
            </a:r>
            <a:r>
              <a:rPr lang="en-US" sz="1000" b="0" dirty="0" smtClean="0">
                <a:latin typeface="Comic Sans MS" charset="0"/>
                <a:hlinkClick r:id="rId3"/>
              </a:rPr>
              <a:t>Digestive system diagram</a:t>
            </a:r>
            <a:r>
              <a:rPr lang="en-US" sz="1000" b="0" dirty="0" smtClean="0">
                <a:latin typeface="Comic Sans MS" charset="0"/>
              </a:rPr>
              <a:t>, Wiki</a:t>
            </a:r>
            <a:endParaRPr lang="en-US" sz="1000" b="0" dirty="0" smtClean="0">
              <a:latin typeface="Comic Sans MS" charset="0"/>
              <a:cs typeface="+mn-cs"/>
            </a:endParaRPr>
          </a:p>
        </p:txBody>
      </p:sp>
      <p:sp>
        <p:nvSpPr>
          <p:cNvPr id="13"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14477038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28600" y="304800"/>
            <a:ext cx="8686800" cy="762000"/>
          </a:xfrm>
        </p:spPr>
        <p:txBody>
          <a:bodyPr/>
          <a:lstStyle/>
          <a:p>
            <a:pPr eaLnBrk="1" hangingPunct="1">
              <a:defRPr/>
            </a:pPr>
            <a:r>
              <a:rPr lang="en-US" sz="3600" b="1" dirty="0" smtClean="0">
                <a:solidFill>
                  <a:srgbClr val="5B9F00"/>
                </a:solidFill>
                <a:latin typeface="Comic Sans MS"/>
                <a:cs typeface="Comic Sans MS"/>
              </a:rPr>
              <a:t>The Chemistry of Food </a:t>
            </a:r>
            <a:r>
              <a:rPr lang="en-US" sz="3200" b="1" dirty="0" smtClean="0">
                <a:solidFill>
                  <a:srgbClr val="FF6600"/>
                </a:solidFill>
                <a:latin typeface="Comic Sans MS"/>
                <a:cs typeface="Comic Sans MS"/>
                <a:sym typeface="Wingdings"/>
              </a:rPr>
              <a:t></a:t>
            </a:r>
            <a:r>
              <a:rPr lang="en-US" sz="3200" b="1" dirty="0" smtClean="0">
                <a:solidFill>
                  <a:srgbClr val="5B9F00"/>
                </a:solidFill>
                <a:latin typeface="Comic Sans MS"/>
                <a:cs typeface="Comic Sans MS"/>
                <a:sym typeface="Wingdings"/>
              </a:rPr>
              <a:t> </a:t>
            </a:r>
            <a:r>
              <a:rPr lang="en-US" sz="2800" baseline="30000" dirty="0" smtClean="0">
                <a:solidFill>
                  <a:srgbClr val="5B9F00"/>
                </a:solidFill>
                <a:latin typeface="Comic Sans MS"/>
                <a:cs typeface="Comic Sans MS"/>
                <a:sym typeface="Wingdings"/>
              </a:rPr>
              <a:t>(yummy!)</a:t>
            </a:r>
            <a:endParaRPr lang="en-US" sz="3600" baseline="30000" dirty="0">
              <a:solidFill>
                <a:srgbClr val="008000"/>
              </a:solidFill>
              <a:latin typeface="Comic Sans MS"/>
              <a:cs typeface="Comic Sans MS"/>
            </a:endParaRPr>
          </a:p>
        </p:txBody>
      </p:sp>
      <p:sp>
        <p:nvSpPr>
          <p:cNvPr id="6" name="Rectangle 3"/>
          <p:cNvSpPr>
            <a:spLocks noGrp="1" noChangeArrowheads="1"/>
          </p:cNvSpPr>
          <p:nvPr>
            <p:ph type="body" sz="half" idx="4294967295"/>
          </p:nvPr>
        </p:nvSpPr>
        <p:spPr>
          <a:xfrm>
            <a:off x="304800" y="1371600"/>
            <a:ext cx="3429000" cy="4876800"/>
          </a:xfrm>
        </p:spPr>
        <p:txBody>
          <a:bodyPr/>
          <a:lstStyle/>
          <a:p>
            <a:pPr eaLnBrk="1" hangingPunct="1"/>
            <a:r>
              <a:rPr lang="en-US" sz="2000" u="sng" dirty="0" smtClean="0">
                <a:effectLst>
                  <a:outerShdw blurRad="38100" dist="38100" dir="2700000" algn="tl">
                    <a:srgbClr val="FFFFFF"/>
                  </a:outerShdw>
                </a:effectLst>
                <a:latin typeface="Comic Sans MS"/>
                <a:cs typeface="Comic Sans MS"/>
              </a:rPr>
              <a:t>Macronutrients</a:t>
            </a:r>
            <a:r>
              <a:rPr lang="en-US" sz="2000" dirty="0" smtClean="0">
                <a:effectLst>
                  <a:outerShdw blurRad="38100" dist="38100" dir="2700000" algn="tl">
                    <a:srgbClr val="FFFFFF"/>
                  </a:outerShdw>
                </a:effectLst>
                <a:latin typeface="Comic Sans MS"/>
                <a:cs typeface="Comic Sans MS"/>
              </a:rPr>
              <a:t>: Three </a:t>
            </a:r>
            <a:r>
              <a:rPr lang="en-US" sz="2000" dirty="0" smtClean="0">
                <a:effectLst>
                  <a:outerShdw blurRad="38100" dist="38100" dir="2700000" algn="tl">
                    <a:srgbClr val="FFFFFF"/>
                  </a:outerShdw>
                </a:effectLst>
                <a:latin typeface="Comic Sans MS"/>
                <a:cs typeface="Comic Sans MS"/>
              </a:rPr>
              <a:t>of the four types of major </a:t>
            </a:r>
            <a:r>
              <a:rPr lang="en-US" sz="2000" dirty="0" smtClean="0">
                <a:effectLst>
                  <a:outerShdw blurRad="38100" dist="38100" dir="2700000" algn="tl">
                    <a:srgbClr val="FFFFFF"/>
                  </a:outerShdw>
                </a:effectLst>
                <a:latin typeface="Comic Sans MS"/>
                <a:cs typeface="Comic Sans MS"/>
              </a:rPr>
              <a:t>organic macromolecules </a:t>
            </a:r>
            <a:r>
              <a:rPr lang="en-US" sz="2000" dirty="0" smtClean="0">
                <a:effectLst>
                  <a:outerShdw blurRad="38100" dist="38100" dir="2700000" algn="tl">
                    <a:srgbClr val="FFFFFF"/>
                  </a:outerShdw>
                </a:effectLst>
                <a:latin typeface="Comic Sans MS"/>
                <a:cs typeface="Comic Sans MS"/>
              </a:rPr>
              <a:t>we recognize as part of our </a:t>
            </a:r>
            <a:r>
              <a:rPr lang="en-US" sz="2000" dirty="0" smtClean="0">
                <a:effectLst>
                  <a:outerShdw blurRad="38100" dist="38100" dir="2700000" algn="tl">
                    <a:srgbClr val="FFFFFF"/>
                  </a:outerShdw>
                </a:effectLst>
                <a:latin typeface="Comic Sans MS"/>
                <a:cs typeface="Comic Sans MS"/>
              </a:rPr>
              <a:t>diet: </a:t>
            </a:r>
            <a:r>
              <a:rPr lang="en-US" sz="2000" b="1" dirty="0" smtClean="0">
                <a:effectLst>
                  <a:outerShdw blurRad="38100" dist="38100" dir="2700000" algn="tl">
                    <a:srgbClr val="FFFFFF"/>
                  </a:outerShdw>
                </a:effectLst>
                <a:latin typeface="Comic Sans MS"/>
                <a:cs typeface="Comic Sans MS"/>
              </a:rPr>
              <a:t>Carbs</a:t>
            </a:r>
            <a:r>
              <a:rPr lang="en-US" sz="2000" b="1" dirty="0" smtClean="0">
                <a:effectLst>
                  <a:outerShdw blurRad="38100" dist="38100" dir="2700000" algn="tl">
                    <a:srgbClr val="FFFFFF"/>
                  </a:outerShdw>
                </a:effectLst>
                <a:latin typeface="Comic Sans MS"/>
                <a:cs typeface="Comic Sans MS"/>
              </a:rPr>
              <a:t>, protein &amp; lipids </a:t>
            </a:r>
            <a:r>
              <a:rPr lang="en-US" sz="2000" dirty="0" smtClean="0">
                <a:effectLst>
                  <a:outerShdw blurRad="38100" dist="38100" dir="2700000" algn="tl">
                    <a:srgbClr val="FFFFFF"/>
                  </a:outerShdw>
                </a:effectLst>
                <a:latin typeface="Comic Sans MS"/>
                <a:cs typeface="Comic Sans MS"/>
              </a:rPr>
              <a:t>(fats).</a:t>
            </a:r>
          </a:p>
          <a:p>
            <a:pPr marL="0" indent="0" eaLnBrk="1" hangingPunct="1">
              <a:buNone/>
            </a:pPr>
            <a:endParaRPr lang="en-US" sz="700" dirty="0" smtClean="0">
              <a:effectLst>
                <a:outerShdw blurRad="38100" dist="38100" dir="2700000" algn="tl">
                  <a:srgbClr val="FFFFFF"/>
                </a:outerShdw>
              </a:effectLst>
              <a:latin typeface="Comic Sans MS"/>
              <a:cs typeface="Comic Sans MS"/>
            </a:endParaRPr>
          </a:p>
          <a:p>
            <a:pPr eaLnBrk="1" hangingPunct="1"/>
            <a:r>
              <a:rPr lang="en-US" sz="2000" dirty="0" smtClean="0">
                <a:effectLst>
                  <a:outerShdw blurRad="38100" dist="38100" dir="2700000" algn="tl">
                    <a:srgbClr val="FFFFFF"/>
                  </a:outerShdw>
                </a:effectLst>
                <a:latin typeface="Comic Sans MS"/>
                <a:cs typeface="Comic Sans MS"/>
              </a:rPr>
              <a:t>Provide</a:t>
            </a:r>
            <a:r>
              <a:rPr lang="en-US" sz="2000" b="1" dirty="0" smtClean="0">
                <a:effectLst>
                  <a:outerShdw blurRad="38100" dist="38100" dir="2700000" algn="tl">
                    <a:srgbClr val="FFFFFF"/>
                  </a:outerShdw>
                </a:effectLst>
                <a:latin typeface="Comic Sans MS"/>
                <a:cs typeface="Comic Sans MS"/>
              </a:rPr>
              <a:t> energy</a:t>
            </a:r>
            <a:r>
              <a:rPr lang="en-US" sz="2000" dirty="0" smtClean="0">
                <a:effectLst>
                  <a:outerShdw blurRad="38100" dist="38100" dir="2700000" algn="tl">
                    <a:srgbClr val="FFFFFF"/>
                  </a:outerShdw>
                </a:effectLst>
                <a:latin typeface="Comic Sans MS"/>
                <a:cs typeface="Comic Sans MS"/>
              </a:rPr>
              <a:t> </a:t>
            </a:r>
            <a:r>
              <a:rPr lang="en-US" sz="2000" dirty="0">
                <a:effectLst>
                  <a:outerShdw blurRad="38100" dist="38100" dir="2700000" algn="tl">
                    <a:srgbClr val="FFFFFF"/>
                  </a:outerShdw>
                </a:effectLst>
                <a:latin typeface="Comic Sans MS"/>
                <a:cs typeface="Comic Sans MS"/>
              </a:rPr>
              <a:t>to fuel body</a:t>
            </a:r>
            <a:r>
              <a:rPr lang="ja-JP" altLang="en-US" sz="2000" dirty="0">
                <a:effectLst>
                  <a:outerShdw blurRad="38100" dist="38100" dir="2700000" algn="tl">
                    <a:srgbClr val="FFFFFF"/>
                  </a:outerShdw>
                </a:effectLst>
                <a:latin typeface="Comic Sans MS"/>
                <a:cs typeface="Comic Sans MS"/>
              </a:rPr>
              <a:t>’</a:t>
            </a:r>
            <a:r>
              <a:rPr lang="en-US" sz="2000" dirty="0">
                <a:effectLst>
                  <a:outerShdw blurRad="38100" dist="38100" dir="2700000" algn="tl">
                    <a:srgbClr val="FFFFFF"/>
                  </a:outerShdw>
                </a:effectLst>
                <a:latin typeface="Comic Sans MS"/>
                <a:cs typeface="Comic Sans MS"/>
              </a:rPr>
              <a:t>s </a:t>
            </a:r>
            <a:r>
              <a:rPr lang="en-US" sz="2000" dirty="0" smtClean="0">
                <a:effectLst>
                  <a:outerShdw blurRad="38100" dist="38100" dir="2700000" algn="tl">
                    <a:srgbClr val="FFFFFF"/>
                  </a:outerShdw>
                </a:effectLst>
                <a:latin typeface="Comic Sans MS"/>
                <a:cs typeface="Comic Sans MS"/>
              </a:rPr>
              <a:t>activities.</a:t>
            </a:r>
          </a:p>
          <a:p>
            <a:pPr eaLnBrk="1" hangingPunct="1"/>
            <a:endParaRPr lang="en-US" sz="800" dirty="0">
              <a:effectLst>
                <a:outerShdw blurRad="38100" dist="38100" dir="2700000" algn="tl">
                  <a:srgbClr val="FFFFFF"/>
                </a:outerShdw>
              </a:effectLst>
              <a:latin typeface="Comic Sans MS"/>
              <a:cs typeface="Comic Sans MS"/>
            </a:endParaRPr>
          </a:p>
          <a:p>
            <a:pPr eaLnBrk="1" hangingPunct="1"/>
            <a:r>
              <a:rPr lang="en-US" sz="2000" dirty="0" smtClean="0">
                <a:effectLst>
                  <a:outerShdw blurRad="38100" dist="38100" dir="2700000" algn="tl">
                    <a:srgbClr val="FFFFFF"/>
                  </a:outerShdw>
                </a:effectLst>
                <a:latin typeface="Comic Sans MS"/>
                <a:cs typeface="Comic Sans MS"/>
              </a:rPr>
              <a:t>And </a:t>
            </a:r>
            <a:r>
              <a:rPr lang="en-US" sz="2000" b="1" dirty="0" smtClean="0">
                <a:effectLst>
                  <a:outerShdw blurRad="38100" dist="38100" dir="2700000" algn="tl">
                    <a:srgbClr val="FFFFFF"/>
                  </a:outerShdw>
                </a:effectLst>
                <a:latin typeface="Comic Sans MS"/>
                <a:cs typeface="Comic Sans MS"/>
              </a:rPr>
              <a:t>raw </a:t>
            </a:r>
            <a:r>
              <a:rPr lang="en-US" sz="2000" b="1" dirty="0">
                <a:effectLst>
                  <a:outerShdw blurRad="38100" dist="38100" dir="2700000" algn="tl">
                    <a:srgbClr val="FFFFFF"/>
                  </a:outerShdw>
                </a:effectLst>
                <a:latin typeface="Comic Sans MS"/>
                <a:cs typeface="Comic Sans MS"/>
              </a:rPr>
              <a:t>materials</a:t>
            </a:r>
            <a:r>
              <a:rPr lang="en-US" sz="2000" dirty="0">
                <a:effectLst>
                  <a:outerShdw blurRad="38100" dist="38100" dir="2700000" algn="tl">
                    <a:srgbClr val="FFFFFF"/>
                  </a:outerShdw>
                </a:effectLst>
                <a:latin typeface="Comic Sans MS"/>
                <a:cs typeface="Comic Sans MS"/>
              </a:rPr>
              <a:t> to build body</a:t>
            </a:r>
            <a:r>
              <a:rPr lang="ja-JP" altLang="en-US" sz="2000" dirty="0">
                <a:effectLst>
                  <a:outerShdw blurRad="38100" dist="38100" dir="2700000" algn="tl">
                    <a:srgbClr val="FFFFFF"/>
                  </a:outerShdw>
                </a:effectLst>
                <a:latin typeface="Comic Sans MS"/>
                <a:cs typeface="Comic Sans MS"/>
              </a:rPr>
              <a:t>’</a:t>
            </a:r>
            <a:r>
              <a:rPr lang="en-US" sz="2000" dirty="0">
                <a:effectLst>
                  <a:outerShdw blurRad="38100" dist="38100" dir="2700000" algn="tl">
                    <a:srgbClr val="FFFFFF"/>
                  </a:outerShdw>
                </a:effectLst>
                <a:latin typeface="Comic Sans MS"/>
                <a:cs typeface="Comic Sans MS"/>
              </a:rPr>
              <a:t>s own </a:t>
            </a:r>
            <a:r>
              <a:rPr lang="en-US" sz="2000" dirty="0" smtClean="0">
                <a:effectLst>
                  <a:outerShdw blurRad="38100" dist="38100" dir="2700000" algn="tl">
                    <a:srgbClr val="FFFFFF"/>
                  </a:outerShdw>
                </a:effectLst>
                <a:latin typeface="Comic Sans MS"/>
                <a:cs typeface="Comic Sans MS"/>
              </a:rPr>
              <a:t>molecules.</a:t>
            </a:r>
          </a:p>
          <a:p>
            <a:pPr marL="0" indent="0" eaLnBrk="1" hangingPunct="1">
              <a:buNone/>
            </a:pPr>
            <a:endParaRPr lang="en-US" sz="700" dirty="0">
              <a:effectLst>
                <a:outerShdw blurRad="38100" dist="38100" dir="2700000" algn="tl">
                  <a:srgbClr val="FFFFFF"/>
                </a:outerShdw>
              </a:effectLst>
              <a:latin typeface="Comic Sans MS"/>
              <a:cs typeface="Comic Sans MS"/>
            </a:endParaRPr>
          </a:p>
        </p:txBody>
      </p:sp>
      <p:sp>
        <p:nvSpPr>
          <p:cNvPr id="7" name="Text Box 10"/>
          <p:cNvSpPr txBox="1">
            <a:spLocks noChangeArrowheads="1"/>
          </p:cNvSpPr>
          <p:nvPr/>
        </p:nvSpPr>
        <p:spPr bwMode="auto">
          <a:xfrm>
            <a:off x="4592129" y="6611937"/>
            <a:ext cx="45656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dirty="0">
                <a:latin typeface="Comic Sans MS" charset="0"/>
              </a:rPr>
              <a:t>Image: </a:t>
            </a:r>
            <a:r>
              <a:rPr lang="en-US" sz="1000" b="0" dirty="0" smtClean="0">
                <a:latin typeface="Comic Sans MS" charset="0"/>
              </a:rPr>
              <a:t>Leo after pouring baby food on his head </a:t>
            </a:r>
            <a:r>
              <a:rPr lang="en-US" sz="1000" b="0" dirty="0" smtClean="0">
                <a:latin typeface="Comic Sans MS" charset="0"/>
                <a:sym typeface="Wingdings"/>
              </a:rPr>
              <a:t></a:t>
            </a:r>
            <a:r>
              <a:rPr lang="en-US" sz="1000" b="0" dirty="0" smtClean="0">
                <a:latin typeface="Comic Sans MS" charset="0"/>
              </a:rPr>
              <a:t>, T. Port</a:t>
            </a:r>
            <a:endParaRPr lang="en-US" sz="1000" dirty="0">
              <a:latin typeface="Comic Sans MS" charset="0"/>
            </a:endParaRPr>
          </a:p>
        </p:txBody>
      </p:sp>
      <p:pic>
        <p:nvPicPr>
          <p:cNvPr id="3" name="Picture 2" descr="MessyLeo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4268263" cy="4384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2" descr="C:\Users\Tami\Desktop\Picture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2132"/>
            <a:ext cx="1447800" cy="13515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1506229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800" dirty="0" smtClean="0">
                <a:latin typeface="Comic Sans MS"/>
                <a:cs typeface="Comic Sans MS"/>
              </a:rPr>
              <a:t>Digestive System  </a:t>
            </a:r>
            <a:r>
              <a:rPr lang="en-US" sz="2000" dirty="0" smtClean="0">
                <a:solidFill>
                  <a:srgbClr val="E4E4E4"/>
                </a:solidFill>
                <a:latin typeface="Comic Sans MS"/>
                <a:cs typeface="Comic Sans MS"/>
              </a:rPr>
              <a:t>(a.k.a. gastrointestinal tract &amp; GI tract)</a:t>
            </a:r>
            <a:endParaRPr lang="en-US" sz="2800" dirty="0">
              <a:solidFill>
                <a:srgbClr val="E4E4E4"/>
              </a:solidFill>
              <a:latin typeface="Comic Sans MS"/>
              <a:cs typeface="Comic Sans MS"/>
            </a:endParaRPr>
          </a:p>
        </p:txBody>
      </p:sp>
      <p:sp>
        <p:nvSpPr>
          <p:cNvPr id="15"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b="0" dirty="0" smtClean="0">
                <a:solidFill>
                  <a:srgbClr val="000002"/>
                </a:solidFill>
                <a:latin typeface="Comic Sans MS"/>
                <a:cs typeface="Comic Sans MS"/>
              </a:rPr>
              <a:t>Image: </a:t>
            </a:r>
            <a:r>
              <a:rPr lang="en-US" sz="900" b="0" dirty="0" smtClean="0">
                <a:solidFill>
                  <a:srgbClr val="000002"/>
                </a:solidFill>
                <a:latin typeface="Comic Sans MS"/>
                <a:cs typeface="Comic Sans MS"/>
                <a:hlinkClick r:id="rId2" action="ppaction://hlinkfile"/>
              </a:rPr>
              <a:t>Digestive System</a:t>
            </a:r>
            <a:r>
              <a:rPr lang="en-US" sz="900" b="0" dirty="0" smtClean="0">
                <a:solidFill>
                  <a:srgbClr val="000002"/>
                </a:solidFill>
                <a:latin typeface="Comic Sans MS"/>
                <a:cs typeface="Comic Sans MS"/>
              </a:rPr>
              <a:t>, Wiki </a:t>
            </a:r>
            <a:endParaRPr lang="en-US" sz="900" b="0" dirty="0">
              <a:solidFill>
                <a:srgbClr val="000002"/>
              </a:solidFill>
              <a:latin typeface="Comic Sans MS"/>
              <a:cs typeface="Comic Sans MS"/>
            </a:endParaRPr>
          </a:p>
        </p:txBody>
      </p:sp>
      <p:sp>
        <p:nvSpPr>
          <p:cNvPr id="3" name="TextBox 2"/>
          <p:cNvSpPr txBox="1"/>
          <p:nvPr/>
        </p:nvSpPr>
        <p:spPr>
          <a:xfrm>
            <a:off x="230910" y="671693"/>
            <a:ext cx="4645889" cy="5678477"/>
          </a:xfrm>
          <a:prstGeom prst="rect">
            <a:avLst/>
          </a:prstGeom>
          <a:noFill/>
        </p:spPr>
        <p:txBody>
          <a:bodyPr wrap="square" rtlCol="0">
            <a:spAutoFit/>
          </a:bodyPr>
          <a:lstStyle/>
          <a:p>
            <a:r>
              <a:rPr lang="en-US" sz="1400" b="0" dirty="0">
                <a:latin typeface="Comic Sans MS"/>
                <a:cs typeface="Comic Sans MS"/>
              </a:rPr>
              <a:t>Digestion </a:t>
            </a:r>
            <a:r>
              <a:rPr lang="en-US" sz="1400" b="0" dirty="0" smtClean="0">
                <a:latin typeface="Comic Sans MS"/>
                <a:cs typeface="Comic Sans MS"/>
              </a:rPr>
              <a:t>involves the </a:t>
            </a:r>
            <a:r>
              <a:rPr lang="en-US" sz="1400" b="0" dirty="0">
                <a:latin typeface="Comic Sans MS"/>
                <a:cs typeface="Comic Sans MS"/>
              </a:rPr>
              <a:t>breakdown of food into </a:t>
            </a:r>
            <a:r>
              <a:rPr lang="en-US" sz="1400" b="0" dirty="0" smtClean="0">
                <a:latin typeface="Comic Sans MS"/>
                <a:cs typeface="Comic Sans MS"/>
              </a:rPr>
              <a:t>smaller </a:t>
            </a:r>
            <a:r>
              <a:rPr lang="en-US" sz="1400" b="0" dirty="0">
                <a:latin typeface="Comic Sans MS"/>
                <a:cs typeface="Comic Sans MS"/>
              </a:rPr>
              <a:t>components </a:t>
            </a:r>
            <a:r>
              <a:rPr lang="en-US" sz="1400" b="0" dirty="0" smtClean="0">
                <a:latin typeface="Comic Sans MS"/>
                <a:cs typeface="Comic Sans MS"/>
              </a:rPr>
              <a:t>that can </a:t>
            </a:r>
            <a:r>
              <a:rPr lang="en-US" sz="1400" b="0" dirty="0">
                <a:latin typeface="Comic Sans MS"/>
                <a:cs typeface="Comic Sans MS"/>
              </a:rPr>
              <a:t>be absorbed </a:t>
            </a:r>
            <a:r>
              <a:rPr lang="en-US" sz="1400" b="0" dirty="0" smtClean="0">
                <a:latin typeface="Comic Sans MS"/>
                <a:cs typeface="Comic Sans MS"/>
              </a:rPr>
              <a:t>by the </a:t>
            </a:r>
            <a:r>
              <a:rPr lang="en-US" sz="1400" b="0" dirty="0">
                <a:latin typeface="Comic Sans MS"/>
                <a:cs typeface="Comic Sans MS"/>
              </a:rPr>
              <a:t>body. </a:t>
            </a:r>
            <a:endParaRPr lang="en-US" sz="1400" b="0" dirty="0" smtClean="0">
              <a:latin typeface="Comic Sans MS"/>
              <a:cs typeface="Comic Sans MS"/>
            </a:endParaRPr>
          </a:p>
          <a:p>
            <a:endParaRPr lang="en-US" sz="1400" b="0" dirty="0">
              <a:latin typeface="Comic Sans MS"/>
              <a:cs typeface="Comic Sans MS"/>
            </a:endParaRPr>
          </a:p>
          <a:p>
            <a:r>
              <a:rPr lang="en-US" sz="1400" b="0" dirty="0" smtClean="0">
                <a:latin typeface="Comic Sans MS"/>
                <a:cs typeface="Comic Sans MS"/>
              </a:rPr>
              <a:t>Process </a:t>
            </a:r>
            <a:r>
              <a:rPr lang="en-US" sz="1400" b="0" dirty="0">
                <a:latin typeface="Comic Sans MS"/>
                <a:cs typeface="Comic Sans MS"/>
              </a:rPr>
              <a:t>of digestion has many </a:t>
            </a:r>
            <a:r>
              <a:rPr lang="en-US" sz="1400" b="0" dirty="0" smtClean="0">
                <a:latin typeface="Comic Sans MS"/>
                <a:cs typeface="Comic Sans MS"/>
              </a:rPr>
              <a:t>stages</a:t>
            </a:r>
            <a:r>
              <a:rPr lang="en-US" sz="1400" b="0" dirty="0">
                <a:latin typeface="Comic Sans MS"/>
                <a:cs typeface="Comic Sans MS"/>
              </a:rPr>
              <a:t>:</a:t>
            </a:r>
            <a:r>
              <a:rPr lang="en-US" sz="1400" b="0" dirty="0" smtClean="0">
                <a:latin typeface="Comic Sans MS"/>
                <a:cs typeface="Comic Sans MS"/>
              </a:rPr>
              <a:t>:</a:t>
            </a:r>
          </a:p>
          <a:p>
            <a:endParaRPr lang="en-US" sz="1400" b="0" dirty="0">
              <a:latin typeface="Comic Sans MS"/>
              <a:cs typeface="Comic Sans MS"/>
            </a:endParaRPr>
          </a:p>
          <a:p>
            <a:pPr marL="171450" indent="-171450">
              <a:buFont typeface="Arial"/>
              <a:buChar char="•"/>
            </a:pPr>
            <a:r>
              <a:rPr lang="en-US" sz="1200" b="0" i="1" dirty="0" smtClean="0">
                <a:latin typeface="Comic Sans MS"/>
                <a:cs typeface="Comic Sans MS"/>
              </a:rPr>
              <a:t>Oral cavity</a:t>
            </a:r>
            <a:r>
              <a:rPr lang="en-US" sz="1200" b="0" i="1" dirty="0">
                <a:latin typeface="Comic Sans MS"/>
                <a:cs typeface="Comic Sans MS"/>
              </a:rPr>
              <a:t>:</a:t>
            </a:r>
            <a:r>
              <a:rPr lang="en-US" sz="1200" b="0" i="1" dirty="0" smtClean="0">
                <a:latin typeface="Comic Sans MS"/>
                <a:cs typeface="Comic Sans MS"/>
              </a:rPr>
              <a:t> </a:t>
            </a:r>
            <a:r>
              <a:rPr lang="en-US" sz="1200" b="0" dirty="0">
                <a:latin typeface="Comic Sans MS"/>
                <a:cs typeface="Comic Sans MS"/>
              </a:rPr>
              <a:t>S</a:t>
            </a:r>
            <a:r>
              <a:rPr lang="en-US" sz="1200" b="0" dirty="0" smtClean="0">
                <a:latin typeface="Comic Sans MS"/>
                <a:cs typeface="Comic Sans MS"/>
              </a:rPr>
              <a:t>ecretion </a:t>
            </a:r>
            <a:r>
              <a:rPr lang="en-US" sz="1200" b="0" dirty="0">
                <a:latin typeface="Comic Sans MS"/>
                <a:cs typeface="Comic Sans MS"/>
              </a:rPr>
              <a:t>of </a:t>
            </a:r>
            <a:r>
              <a:rPr lang="en-US" sz="1200" b="0" dirty="0" smtClean="0">
                <a:latin typeface="Comic Sans MS"/>
                <a:cs typeface="Comic Sans MS"/>
              </a:rPr>
              <a:t>saliva</a:t>
            </a:r>
            <a:r>
              <a:rPr lang="en-US" sz="1100" b="0" dirty="0" smtClean="0">
                <a:latin typeface="Comic Sans MS"/>
                <a:cs typeface="Comic Sans MS"/>
              </a:rPr>
              <a:t> (which contains digestive enzyme </a:t>
            </a:r>
            <a:r>
              <a:rPr lang="en-US" sz="1100" b="0" dirty="0" err="1" smtClean="0">
                <a:latin typeface="Comic Sans MS"/>
                <a:cs typeface="Comic Sans MS"/>
              </a:rPr>
              <a:t>amaylase</a:t>
            </a:r>
            <a:r>
              <a:rPr lang="en-US" sz="1100" b="0" dirty="0" smtClean="0">
                <a:latin typeface="Comic Sans MS"/>
                <a:cs typeface="Comic Sans MS"/>
              </a:rPr>
              <a:t>) </a:t>
            </a:r>
            <a:r>
              <a:rPr lang="en-US" sz="1200" b="0" dirty="0">
                <a:latin typeface="Comic Sans MS"/>
                <a:cs typeface="Comic Sans MS"/>
              </a:rPr>
              <a:t>helps </a:t>
            </a:r>
            <a:r>
              <a:rPr lang="en-US" sz="1200" b="0" dirty="0" smtClean="0">
                <a:latin typeface="Comic Sans MS"/>
                <a:cs typeface="Comic Sans MS"/>
              </a:rPr>
              <a:t>produce </a:t>
            </a:r>
            <a:r>
              <a:rPr lang="en-US" sz="1200" b="0" dirty="0">
                <a:latin typeface="Comic Sans MS"/>
                <a:cs typeface="Comic Sans MS"/>
              </a:rPr>
              <a:t>a </a:t>
            </a:r>
            <a:r>
              <a:rPr lang="en-US" sz="1200" b="0" dirty="0" smtClean="0">
                <a:latin typeface="Comic Sans MS"/>
                <a:cs typeface="Comic Sans MS"/>
              </a:rPr>
              <a:t>soft, moist bolus of food that can pass down the esophagus.</a:t>
            </a:r>
          </a:p>
          <a:p>
            <a:pPr marL="171450" indent="-171450">
              <a:buFont typeface="Arial"/>
              <a:buChar char="•"/>
            </a:pPr>
            <a:endParaRPr lang="en-US" sz="1200" b="0" dirty="0">
              <a:latin typeface="Comic Sans MS"/>
              <a:cs typeface="Comic Sans MS"/>
            </a:endParaRPr>
          </a:p>
          <a:p>
            <a:pPr marL="171450" indent="-171450">
              <a:buFont typeface="Arial"/>
              <a:buChar char="•"/>
            </a:pPr>
            <a:r>
              <a:rPr lang="en-US" sz="1200" b="0" i="1" dirty="0" smtClean="0">
                <a:latin typeface="Comic Sans MS"/>
                <a:cs typeface="Comic Sans MS"/>
              </a:rPr>
              <a:t>Esophagus</a:t>
            </a:r>
            <a:r>
              <a:rPr lang="en-US" sz="1200" b="0" dirty="0" smtClean="0">
                <a:latin typeface="Comic Sans MS"/>
                <a:cs typeface="Comic Sans MS"/>
              </a:rPr>
              <a:t>: Passageway from oral cavity to stomach.</a:t>
            </a:r>
            <a:endParaRPr lang="en-US" sz="1200" b="0" dirty="0">
              <a:latin typeface="Comic Sans MS"/>
              <a:cs typeface="Comic Sans MS"/>
            </a:endParaRPr>
          </a:p>
          <a:p>
            <a:pPr marL="171450" indent="-171450">
              <a:buFont typeface="Arial"/>
              <a:buChar char="•"/>
            </a:pPr>
            <a:endParaRPr lang="en-US" sz="1200" b="0" dirty="0">
              <a:latin typeface="Comic Sans MS"/>
              <a:cs typeface="Comic Sans MS"/>
            </a:endParaRPr>
          </a:p>
          <a:p>
            <a:pPr marL="171450" indent="-171450">
              <a:buFont typeface="Arial"/>
              <a:buChar char="•"/>
            </a:pPr>
            <a:r>
              <a:rPr lang="en-US" sz="1200" b="0" i="1" dirty="0" smtClean="0">
                <a:latin typeface="Comic Sans MS"/>
                <a:cs typeface="Comic Sans MS"/>
              </a:rPr>
              <a:t>Stomach: </a:t>
            </a:r>
            <a:r>
              <a:rPr lang="en-US" sz="1200" b="0" dirty="0">
                <a:latin typeface="Comic Sans MS"/>
                <a:cs typeface="Comic Sans MS"/>
              </a:rPr>
              <a:t>Gastric juice </a:t>
            </a:r>
            <a:r>
              <a:rPr lang="en-US" sz="1200" b="0" dirty="0" smtClean="0">
                <a:latin typeface="Comic Sans MS"/>
                <a:cs typeface="Comic Sans MS"/>
              </a:rPr>
              <a:t>and enzymes help break down food.</a:t>
            </a:r>
            <a:endParaRPr lang="en-US" sz="1200" b="0" dirty="0">
              <a:latin typeface="Comic Sans MS"/>
              <a:cs typeface="Comic Sans MS"/>
            </a:endParaRPr>
          </a:p>
          <a:p>
            <a:pPr marL="171450" indent="-171450">
              <a:buFont typeface="Arial"/>
              <a:buChar char="•"/>
            </a:pPr>
            <a:endParaRPr lang="en-US" sz="1200" b="0" dirty="0">
              <a:latin typeface="Comic Sans MS"/>
              <a:cs typeface="Comic Sans MS"/>
            </a:endParaRPr>
          </a:p>
          <a:p>
            <a:pPr marL="171450" indent="-171450">
              <a:buFont typeface="Arial"/>
              <a:buChar char="•"/>
            </a:pPr>
            <a:r>
              <a:rPr lang="en-US" sz="1200" b="0" i="1" dirty="0" smtClean="0">
                <a:latin typeface="Comic Sans MS"/>
                <a:cs typeface="Comic Sans MS"/>
              </a:rPr>
              <a:t>Small Intestine</a:t>
            </a:r>
            <a:r>
              <a:rPr lang="en-US" sz="1200" b="0" dirty="0" smtClean="0">
                <a:latin typeface="Comic Sans MS"/>
                <a:cs typeface="Comic Sans MS"/>
              </a:rPr>
              <a:t>: Most digestion takes </a:t>
            </a:r>
            <a:r>
              <a:rPr lang="en-US" sz="1200" b="0" dirty="0">
                <a:latin typeface="Comic Sans MS"/>
                <a:cs typeface="Comic Sans MS"/>
              </a:rPr>
              <a:t>place in the small </a:t>
            </a:r>
            <a:r>
              <a:rPr lang="en-US" sz="1200" b="0" dirty="0" smtClean="0">
                <a:latin typeface="Comic Sans MS"/>
                <a:cs typeface="Comic Sans MS"/>
              </a:rPr>
              <a:t>intestine where nutrients are absorbed. </a:t>
            </a:r>
          </a:p>
          <a:p>
            <a:pPr marL="171450" indent="-171450">
              <a:buFont typeface="Arial"/>
              <a:buChar char="•"/>
            </a:pPr>
            <a:endParaRPr lang="en-US" sz="1200" b="0" dirty="0">
              <a:latin typeface="Comic Sans MS"/>
              <a:cs typeface="Comic Sans MS"/>
            </a:endParaRPr>
          </a:p>
          <a:p>
            <a:pPr marL="628650" lvl="1" indent="-171450">
              <a:buFont typeface="Arial"/>
              <a:buChar char="•"/>
            </a:pPr>
            <a:r>
              <a:rPr lang="en-US" sz="1100" b="0" i="1" dirty="0" smtClean="0">
                <a:latin typeface="Comic Sans MS"/>
                <a:cs typeface="Comic Sans MS"/>
              </a:rPr>
              <a:t>Gallbladder:  </a:t>
            </a:r>
            <a:r>
              <a:rPr lang="en-US" sz="1100" b="0" dirty="0">
                <a:latin typeface="Comic Sans MS"/>
                <a:cs typeface="Comic Sans MS"/>
              </a:rPr>
              <a:t>W</a:t>
            </a:r>
            <a:r>
              <a:rPr lang="en-US" sz="1100" b="0" dirty="0" smtClean="0">
                <a:latin typeface="Comic Sans MS"/>
                <a:cs typeface="Comic Sans MS"/>
              </a:rPr>
              <a:t>here </a:t>
            </a:r>
            <a:r>
              <a:rPr lang="en-US" sz="1100" b="0" dirty="0">
                <a:latin typeface="Comic Sans MS"/>
                <a:cs typeface="Comic Sans MS"/>
              </a:rPr>
              <a:t>bile </a:t>
            </a:r>
            <a:r>
              <a:rPr lang="en-US" sz="1050" b="0" dirty="0">
                <a:latin typeface="Comic Sans MS"/>
                <a:cs typeface="Comic Sans MS"/>
              </a:rPr>
              <a:t>(a fluid produced by the liver) </a:t>
            </a:r>
            <a:r>
              <a:rPr lang="en-US" sz="1100" b="0" dirty="0">
                <a:latin typeface="Comic Sans MS"/>
                <a:cs typeface="Comic Sans MS"/>
              </a:rPr>
              <a:t>is stored </a:t>
            </a:r>
            <a:r>
              <a:rPr lang="en-US" sz="1100" b="0" dirty="0" smtClean="0">
                <a:latin typeface="Comic Sans MS"/>
                <a:cs typeface="Comic Sans MS"/>
              </a:rPr>
              <a:t>before release into </a:t>
            </a:r>
            <a:r>
              <a:rPr lang="en-US" sz="1100" b="0" dirty="0">
                <a:latin typeface="Comic Sans MS"/>
                <a:cs typeface="Comic Sans MS"/>
              </a:rPr>
              <a:t>small </a:t>
            </a:r>
            <a:r>
              <a:rPr lang="en-US" sz="1100" b="0" dirty="0" smtClean="0">
                <a:latin typeface="Comic Sans MS"/>
                <a:cs typeface="Comic Sans MS"/>
              </a:rPr>
              <a:t>intestine to emulsify fats. </a:t>
            </a:r>
          </a:p>
          <a:p>
            <a:pPr marL="171450" indent="-171450">
              <a:buFont typeface="Arial"/>
              <a:buChar char="•"/>
            </a:pPr>
            <a:endParaRPr lang="en-US" sz="1100" b="0" dirty="0">
              <a:latin typeface="Comic Sans MS"/>
              <a:cs typeface="Comic Sans MS"/>
            </a:endParaRPr>
          </a:p>
          <a:p>
            <a:pPr marL="628650" lvl="1" indent="-171450">
              <a:buFont typeface="Arial"/>
              <a:buChar char="•"/>
            </a:pPr>
            <a:r>
              <a:rPr lang="en-US" sz="1100" b="0" i="1" dirty="0">
                <a:latin typeface="Comic Sans MS"/>
                <a:cs typeface="Comic Sans MS"/>
              </a:rPr>
              <a:t>Pancreas: </a:t>
            </a:r>
            <a:r>
              <a:rPr lang="en-US" sz="1100" b="0" dirty="0" smtClean="0">
                <a:latin typeface="Comic Sans MS"/>
                <a:cs typeface="Comic Sans MS"/>
              </a:rPr>
              <a:t>Both an endocrine </a:t>
            </a:r>
            <a:r>
              <a:rPr lang="en-US" sz="1050" b="0" dirty="0" smtClean="0">
                <a:latin typeface="Comic Sans MS"/>
                <a:cs typeface="Comic Sans MS"/>
              </a:rPr>
              <a:t>(hormone secreting)</a:t>
            </a:r>
            <a:r>
              <a:rPr lang="en-US" sz="1100" b="0" dirty="0" smtClean="0">
                <a:latin typeface="Comic Sans MS"/>
                <a:cs typeface="Comic Sans MS"/>
              </a:rPr>
              <a:t> and a digestive organ. Secretes </a:t>
            </a:r>
            <a:r>
              <a:rPr lang="en-US" sz="1100" b="0" dirty="0">
                <a:latin typeface="Comic Sans MS"/>
                <a:cs typeface="Comic Sans MS"/>
              </a:rPr>
              <a:t>pancreatic juice </a:t>
            </a:r>
            <a:r>
              <a:rPr lang="en-US" sz="1100" b="0" dirty="0" smtClean="0">
                <a:latin typeface="Comic Sans MS"/>
                <a:cs typeface="Comic Sans MS"/>
              </a:rPr>
              <a:t>with enzymes </a:t>
            </a:r>
            <a:r>
              <a:rPr lang="en-US" sz="1100" b="0" dirty="0">
                <a:latin typeface="Comic Sans MS"/>
                <a:cs typeface="Comic Sans MS"/>
              </a:rPr>
              <a:t>that </a:t>
            </a:r>
            <a:r>
              <a:rPr lang="en-US" sz="1100" b="0" dirty="0" smtClean="0">
                <a:latin typeface="Comic Sans MS"/>
                <a:cs typeface="Comic Sans MS"/>
              </a:rPr>
              <a:t>help with digestion </a:t>
            </a:r>
            <a:r>
              <a:rPr lang="en-US" sz="1100" b="0" dirty="0">
                <a:latin typeface="Comic Sans MS"/>
                <a:cs typeface="Comic Sans MS"/>
              </a:rPr>
              <a:t>and absorption of nutrients </a:t>
            </a:r>
            <a:r>
              <a:rPr lang="en-US" sz="1100" b="0" dirty="0" smtClean="0">
                <a:latin typeface="Comic Sans MS"/>
                <a:cs typeface="Comic Sans MS"/>
              </a:rPr>
              <a:t>in </a:t>
            </a:r>
            <a:r>
              <a:rPr lang="en-US" sz="1100" b="0" dirty="0">
                <a:latin typeface="Comic Sans MS"/>
                <a:cs typeface="Comic Sans MS"/>
              </a:rPr>
              <a:t>small </a:t>
            </a:r>
            <a:r>
              <a:rPr lang="en-US" sz="1100" b="0" dirty="0" smtClean="0">
                <a:latin typeface="Comic Sans MS"/>
                <a:cs typeface="Comic Sans MS"/>
              </a:rPr>
              <a:t>intestine.</a:t>
            </a:r>
          </a:p>
          <a:p>
            <a:pPr marL="171450" indent="-171450">
              <a:buFont typeface="Arial"/>
              <a:buChar char="•"/>
            </a:pPr>
            <a:endParaRPr lang="en-US" sz="1200" b="0" dirty="0">
              <a:latin typeface="Comic Sans MS"/>
              <a:cs typeface="Comic Sans MS"/>
            </a:endParaRPr>
          </a:p>
          <a:p>
            <a:pPr marL="171450" indent="-171450">
              <a:buFont typeface="Arial"/>
              <a:buChar char="•"/>
            </a:pPr>
            <a:r>
              <a:rPr lang="en-US" sz="1200" b="0" i="1" dirty="0" smtClean="0">
                <a:latin typeface="Comic Sans MS"/>
                <a:cs typeface="Comic Sans MS"/>
              </a:rPr>
              <a:t>Large Intestine/Colon</a:t>
            </a:r>
            <a:r>
              <a:rPr lang="en-US" sz="1200" b="0" dirty="0" smtClean="0">
                <a:latin typeface="Comic Sans MS"/>
                <a:cs typeface="Comic Sans MS"/>
              </a:rPr>
              <a:t>: Water </a:t>
            </a:r>
            <a:r>
              <a:rPr lang="en-US" sz="1200" b="0" dirty="0">
                <a:latin typeface="Comic Sans MS"/>
                <a:cs typeface="Comic Sans MS"/>
              </a:rPr>
              <a:t>and some minerals are reabsorbed back into the </a:t>
            </a:r>
            <a:r>
              <a:rPr lang="en-US" sz="1200" b="0" dirty="0" smtClean="0">
                <a:latin typeface="Comic Sans MS"/>
                <a:cs typeface="Comic Sans MS"/>
              </a:rPr>
              <a:t>blood. Colon is where most of the bacteria in the GI tract live.</a:t>
            </a:r>
          </a:p>
          <a:p>
            <a:pPr marL="171450" indent="-171450">
              <a:buFont typeface="Arial"/>
              <a:buChar char="•"/>
            </a:pPr>
            <a:endParaRPr lang="en-US" sz="1200" b="0" dirty="0">
              <a:latin typeface="Comic Sans MS"/>
              <a:cs typeface="Comic Sans MS"/>
            </a:endParaRPr>
          </a:p>
          <a:p>
            <a:pPr marL="171450" indent="-171450">
              <a:buFont typeface="Arial"/>
              <a:buChar char="•"/>
            </a:pPr>
            <a:r>
              <a:rPr lang="en-US" sz="1200" b="0" i="1" dirty="0" smtClean="0">
                <a:latin typeface="Comic Sans MS"/>
                <a:cs typeface="Comic Sans MS"/>
              </a:rPr>
              <a:t>Rectum &amp; Anus: </a:t>
            </a:r>
            <a:r>
              <a:rPr lang="en-US" sz="1200" b="0" dirty="0">
                <a:latin typeface="Comic Sans MS"/>
                <a:cs typeface="Comic Sans MS"/>
              </a:rPr>
              <a:t>W</a:t>
            </a:r>
            <a:r>
              <a:rPr lang="en-US" sz="1200" b="0" dirty="0" smtClean="0">
                <a:latin typeface="Comic Sans MS"/>
                <a:cs typeface="Comic Sans MS"/>
              </a:rPr>
              <a:t>aste </a:t>
            </a:r>
            <a:r>
              <a:rPr lang="en-US" sz="1200" b="0" dirty="0">
                <a:latin typeface="Comic Sans MS"/>
                <a:cs typeface="Comic Sans MS"/>
              </a:rPr>
              <a:t>products of digestion are </a:t>
            </a:r>
            <a:r>
              <a:rPr lang="en-US" sz="1200" b="0" dirty="0" smtClean="0">
                <a:latin typeface="Comic Sans MS"/>
                <a:cs typeface="Comic Sans MS"/>
              </a:rPr>
              <a:t>defecated</a:t>
            </a:r>
          </a:p>
          <a:p>
            <a:pPr marL="171450" indent="-171450">
              <a:buFont typeface="Arial"/>
              <a:buChar char="•"/>
            </a:pPr>
            <a:endParaRPr lang="en-US" sz="1200" b="0" dirty="0">
              <a:latin typeface="Comic Sans MS"/>
              <a:cs typeface="Comic Sans MS"/>
            </a:endParaRPr>
          </a:p>
        </p:txBody>
      </p:sp>
      <p:pic>
        <p:nvPicPr>
          <p:cNvPr id="9" name="Picture 8" descr="Digestive_system_diagram_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272" y="785091"/>
            <a:ext cx="3752271" cy="5715000"/>
          </a:xfrm>
          <a:prstGeom prst="rect">
            <a:avLst/>
          </a:prstGeom>
        </p:spPr>
      </p:pic>
      <p:sp>
        <p:nvSpPr>
          <p:cNvPr id="8"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37899237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1-10 at 9.07.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
            <a:ext cx="8538371" cy="6248400"/>
          </a:xfrm>
          <a:prstGeom prst="rect">
            <a:avLst/>
          </a:prstGeom>
        </p:spPr>
      </p:pic>
      <p:sp>
        <p:nvSpPr>
          <p:cNvPr id="7"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3"/>
              </a:rPr>
              <a:t>Virtual </a:t>
            </a:r>
            <a:r>
              <a:rPr lang="en-US" sz="1000" b="0" dirty="0" smtClean="0">
                <a:latin typeface="Comic Sans MS" charset="0"/>
                <a:cs typeface="+mn-cs"/>
                <a:hlinkClick r:id="rId3"/>
              </a:rPr>
              <a:t>Biology </a:t>
            </a:r>
            <a:r>
              <a:rPr lang="en-US" sz="1000" b="0" dirty="0">
                <a:latin typeface="Comic Sans MS" charset="0"/>
                <a:cs typeface="+mn-cs"/>
                <a:hlinkClick r:id="rId3"/>
              </a:rPr>
              <a:t>Classroom </a:t>
            </a:r>
            <a:r>
              <a:rPr lang="en-US" sz="1000" b="0" dirty="0">
                <a:latin typeface="Comic Sans MS" charset="0"/>
                <a:cs typeface="+mn-cs"/>
              </a:rPr>
              <a:t>on </a:t>
            </a:r>
            <a:r>
              <a:rPr lang="en-US" sz="1000" b="0" dirty="0">
                <a:latin typeface="Comic Sans MS" charset="0"/>
                <a:cs typeface="+mn-cs"/>
                <a:hlinkClick r:id="rId4"/>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242564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b="0" dirty="0" smtClean="0">
                <a:solidFill>
                  <a:srgbClr val="000002"/>
                </a:solidFill>
                <a:latin typeface="Comic Sans MS"/>
                <a:cs typeface="Comic Sans MS"/>
              </a:rPr>
              <a:t>Image: </a:t>
            </a:r>
            <a:r>
              <a:rPr lang="en-US" sz="900" b="0" dirty="0" smtClean="0">
                <a:solidFill>
                  <a:srgbClr val="000002"/>
                </a:solidFill>
                <a:latin typeface="Comic Sans MS"/>
                <a:cs typeface="Comic Sans MS"/>
                <a:hlinkClick r:id="rId2" action="ppaction://hlinkfile"/>
              </a:rPr>
              <a:t>Digestive System</a:t>
            </a:r>
            <a:r>
              <a:rPr lang="en-US" sz="900" b="0" dirty="0" smtClean="0">
                <a:solidFill>
                  <a:srgbClr val="000002"/>
                </a:solidFill>
                <a:latin typeface="Comic Sans MS"/>
                <a:cs typeface="Comic Sans MS"/>
              </a:rPr>
              <a:t>, Wiki </a:t>
            </a:r>
            <a:endParaRPr lang="en-US" sz="900" b="0" dirty="0">
              <a:solidFill>
                <a:srgbClr val="000002"/>
              </a:solidFill>
              <a:latin typeface="Comic Sans MS"/>
              <a:cs typeface="Comic Sans MS"/>
            </a:endParaRPr>
          </a:p>
        </p:txBody>
      </p:sp>
      <p:pic>
        <p:nvPicPr>
          <p:cNvPr id="4" name="Picture 3" descr="Digestive_system_diagram_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762000"/>
            <a:ext cx="5255492" cy="5588000"/>
          </a:xfrm>
          <a:prstGeom prst="rect">
            <a:avLst/>
          </a:prstGeom>
        </p:spPr>
      </p:pic>
      <p:sp>
        <p:nvSpPr>
          <p:cNvPr id="7" name="Text Box 43"/>
          <p:cNvSpPr txBox="1">
            <a:spLocks noChangeArrowheads="1"/>
          </p:cNvSpPr>
          <p:nvPr/>
        </p:nvSpPr>
        <p:spPr bwMode="auto">
          <a:xfrm>
            <a:off x="6629400" y="2133600"/>
            <a:ext cx="1985820" cy="3345503"/>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269" tIns="41134" rIns="82269" bIns="41134">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2000" dirty="0" smtClean="0">
                <a:solidFill>
                  <a:srgbClr val="008000"/>
                </a:solidFill>
                <a:latin typeface="Comic Sans MS"/>
                <a:cs typeface="Comic Sans MS"/>
              </a:rPr>
              <a:t>WATCH THIS!</a:t>
            </a:r>
          </a:p>
          <a:p>
            <a:pPr algn="ctr"/>
            <a:endParaRPr lang="en-US" sz="800" b="0" dirty="0">
              <a:solidFill>
                <a:srgbClr val="FF0000"/>
              </a:solidFill>
              <a:latin typeface="Comic Sans MS"/>
              <a:cs typeface="Comic Sans MS"/>
            </a:endParaRPr>
          </a:p>
          <a:p>
            <a:pPr algn="ctr"/>
            <a:r>
              <a:rPr lang="en-US" sz="1600" b="0" dirty="0" smtClean="0">
                <a:latin typeface="Comic Sans MS"/>
                <a:cs typeface="Comic Sans MS"/>
                <a:hlinkClick r:id="rId4"/>
              </a:rPr>
              <a:t>Digestive Enzymes</a:t>
            </a:r>
            <a:endParaRPr lang="en-US" sz="1600" b="0" dirty="0" smtClean="0">
              <a:latin typeface="Comic Sans MS"/>
              <a:cs typeface="Comic Sans MS"/>
              <a:hlinkClick r:id="rId5"/>
            </a:endParaRPr>
          </a:p>
          <a:p>
            <a:pPr algn="ctr"/>
            <a:endParaRPr lang="en-US" sz="1600" b="0" dirty="0">
              <a:latin typeface="Comic Sans MS"/>
              <a:cs typeface="Comic Sans MS"/>
              <a:hlinkClick r:id="rId5"/>
            </a:endParaRPr>
          </a:p>
          <a:p>
            <a:pPr algn="ctr"/>
            <a:r>
              <a:rPr lang="en-US" sz="1600" b="0" dirty="0" smtClean="0">
                <a:latin typeface="Comic Sans MS"/>
                <a:cs typeface="Comic Sans MS"/>
                <a:hlinkClick r:id="rId5"/>
              </a:rPr>
              <a:t>Food Moving Through Digestive System</a:t>
            </a:r>
            <a:endParaRPr lang="en-US" sz="1050" b="0" dirty="0" smtClean="0">
              <a:latin typeface="Comic Sans MS"/>
              <a:cs typeface="Comic Sans MS"/>
            </a:endParaRPr>
          </a:p>
          <a:p>
            <a:pPr algn="ctr"/>
            <a:endParaRPr lang="en-US" sz="1400" b="0" dirty="0" smtClean="0">
              <a:latin typeface="Comic Sans MS"/>
              <a:cs typeface="Comic Sans MS"/>
              <a:hlinkClick r:id="rId6"/>
            </a:endParaRPr>
          </a:p>
          <a:p>
            <a:pPr algn="ctr"/>
            <a:r>
              <a:rPr lang="en-US" sz="1600" b="0" dirty="0" smtClean="0">
                <a:latin typeface="Comic Sans MS"/>
                <a:cs typeface="Comic Sans MS"/>
              </a:rPr>
              <a:t>Digestive System: </a:t>
            </a:r>
            <a:r>
              <a:rPr lang="en-US" sz="1600" b="0" dirty="0" smtClean="0">
                <a:latin typeface="Comic Sans MS"/>
                <a:cs typeface="Comic Sans MS"/>
                <a:hlinkClick r:id="rId7"/>
              </a:rPr>
              <a:t>Part 1 </a:t>
            </a:r>
            <a:r>
              <a:rPr lang="en-US" sz="1600" b="0" dirty="0" smtClean="0">
                <a:latin typeface="Comic Sans MS"/>
                <a:cs typeface="Comic Sans MS"/>
              </a:rPr>
              <a:t>&amp; </a:t>
            </a:r>
            <a:r>
              <a:rPr lang="en-US" sz="1600" b="0" dirty="0" smtClean="0">
                <a:latin typeface="Comic Sans MS"/>
                <a:cs typeface="Comic Sans MS"/>
                <a:hlinkClick r:id="rId8"/>
              </a:rPr>
              <a:t>Part 2</a:t>
            </a:r>
            <a:endParaRPr lang="en-US" sz="1600" b="0" dirty="0" smtClean="0">
              <a:latin typeface="Comic Sans MS"/>
              <a:cs typeface="Comic Sans MS"/>
            </a:endParaRPr>
          </a:p>
          <a:p>
            <a:pPr algn="ctr"/>
            <a:r>
              <a:rPr lang="en-US" sz="1200" b="0" dirty="0" smtClean="0">
                <a:latin typeface="Comic Sans MS"/>
                <a:cs typeface="Comic Sans MS"/>
              </a:rPr>
              <a:t>from Crash Course Biology</a:t>
            </a:r>
          </a:p>
          <a:p>
            <a:pPr algn="ctr"/>
            <a:endParaRPr lang="en-US" sz="1400" b="0" dirty="0">
              <a:latin typeface="Comic Sans MS"/>
              <a:cs typeface="Comic Sans MS"/>
            </a:endParaRPr>
          </a:p>
        </p:txBody>
      </p:sp>
      <p:sp>
        <p:nvSpPr>
          <p:cNvPr id="8" name="Content Placeholder 1"/>
          <p:cNvSpPr>
            <a:spLocks noGrp="1"/>
          </p:cNvSpPr>
          <p:nvPr>
            <p:ph sz="quarter" idx="13"/>
          </p:nvPr>
        </p:nvSpPr>
        <p:spPr>
          <a:xfrm>
            <a:off x="0" y="0"/>
            <a:ext cx="9144000" cy="495300"/>
          </a:xfrm>
        </p:spPr>
        <p:txBody>
          <a:bodyPr>
            <a:normAutofit lnSpcReduction="10000"/>
          </a:bodyPr>
          <a:lstStyle/>
          <a:p>
            <a:r>
              <a:rPr lang="en-US" sz="2800" dirty="0" smtClean="0">
                <a:latin typeface="Comic Sans MS"/>
                <a:cs typeface="Comic Sans MS"/>
              </a:rPr>
              <a:t>Digestive System  </a:t>
            </a:r>
            <a:r>
              <a:rPr lang="en-US" sz="2000" dirty="0" smtClean="0">
                <a:solidFill>
                  <a:srgbClr val="E4E4E4"/>
                </a:solidFill>
                <a:latin typeface="Comic Sans MS"/>
                <a:cs typeface="Comic Sans MS"/>
              </a:rPr>
              <a:t>(a.k.a. gastrointestinal tract &amp; GI tract)</a:t>
            </a:r>
            <a:endParaRPr lang="en-US" sz="2800" dirty="0">
              <a:solidFill>
                <a:srgbClr val="E4E4E4"/>
              </a:solidFill>
              <a:latin typeface="Comic Sans MS"/>
              <a:cs typeface="Comic Sans MS"/>
            </a:endParaRPr>
          </a:p>
        </p:txBody>
      </p:sp>
      <p:sp>
        <p:nvSpPr>
          <p:cNvPr id="9"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9"/>
              </a:rPr>
              <a:t>Virtual </a:t>
            </a:r>
            <a:r>
              <a:rPr lang="en-US" sz="1000" b="0" dirty="0" smtClean="0">
                <a:latin typeface="Comic Sans MS" charset="0"/>
                <a:cs typeface="+mn-cs"/>
                <a:hlinkClick r:id="rId9"/>
              </a:rPr>
              <a:t>Biology </a:t>
            </a:r>
            <a:r>
              <a:rPr lang="en-US" sz="1000" b="0" dirty="0">
                <a:latin typeface="Comic Sans MS" charset="0"/>
                <a:cs typeface="+mn-cs"/>
                <a:hlinkClick r:id="rId9"/>
              </a:rPr>
              <a:t>Classroom </a:t>
            </a:r>
            <a:r>
              <a:rPr lang="en-US" sz="1000" b="0" dirty="0">
                <a:latin typeface="Comic Sans MS" charset="0"/>
                <a:cs typeface="+mn-cs"/>
              </a:rPr>
              <a:t>on </a:t>
            </a:r>
            <a:r>
              <a:rPr lang="en-US" sz="1000" b="0" dirty="0">
                <a:latin typeface="Comic Sans MS" charset="0"/>
                <a:cs typeface="+mn-cs"/>
                <a:hlinkClick r:id="rId10"/>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21279055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a:xfrm>
            <a:off x="457200" y="274638"/>
            <a:ext cx="8229600" cy="944562"/>
          </a:xfrm>
        </p:spPr>
        <p:txBody>
          <a:bodyPr/>
          <a:lstStyle/>
          <a:p>
            <a:pPr eaLnBrk="1" hangingPunct="1">
              <a:defRPr/>
            </a:pPr>
            <a:r>
              <a:rPr lang="en-US" sz="4000">
                <a:solidFill>
                  <a:srgbClr val="008000"/>
                </a:solidFill>
                <a:latin typeface="Comic Sans MS" charset="0"/>
                <a:cs typeface="+mj-cs"/>
              </a:rPr>
              <a:t>Confused about what to eat?</a:t>
            </a:r>
          </a:p>
        </p:txBody>
      </p:sp>
      <p:pic>
        <p:nvPicPr>
          <p:cNvPr id="79874" name="Picture 4" descr="Banana-TPor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400800" y="3962400"/>
            <a:ext cx="2459038" cy="2414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5" name="Picture 6" descr="jif-peanutbutte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1447800"/>
            <a:ext cx="2143125" cy="214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6" name="Picture 8" descr="Dinner-knif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924800" y="1447800"/>
            <a:ext cx="9906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Text Box 10"/>
          <p:cNvSpPr txBox="1">
            <a:spLocks noChangeArrowheads="1"/>
          </p:cNvSpPr>
          <p:nvPr/>
        </p:nvSpPr>
        <p:spPr bwMode="auto">
          <a:xfrm>
            <a:off x="762000" y="1447800"/>
            <a:ext cx="43576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buFontTx/>
              <a:buChar char="•"/>
              <a:defRPr/>
            </a:pPr>
            <a:r>
              <a:rPr lang="en-US" b="0" smtClean="0">
                <a:latin typeface="Comic Sans MS" charset="0"/>
                <a:cs typeface="+mn-cs"/>
              </a:rPr>
              <a:t> Eat more fresh food!</a:t>
            </a:r>
          </a:p>
          <a:p>
            <a:pPr eaLnBrk="1" hangingPunct="1">
              <a:buFontTx/>
              <a:buChar char="•"/>
              <a:defRPr/>
            </a:pPr>
            <a:endParaRPr lang="en-US" b="0" smtClean="0">
              <a:latin typeface="Comic Sans MS" charset="0"/>
              <a:cs typeface="+mn-cs"/>
            </a:endParaRPr>
          </a:p>
          <a:p>
            <a:pPr eaLnBrk="1" hangingPunct="1">
              <a:buFontTx/>
              <a:buChar char="•"/>
              <a:defRPr/>
            </a:pPr>
            <a:r>
              <a:rPr lang="en-US" b="0" smtClean="0">
                <a:latin typeface="Comic Sans MS" charset="0"/>
                <a:cs typeface="+mn-cs"/>
              </a:rPr>
              <a:t> Eat local food when you can!</a:t>
            </a:r>
          </a:p>
          <a:p>
            <a:pPr eaLnBrk="1" hangingPunct="1">
              <a:buFontTx/>
              <a:buChar char="•"/>
              <a:defRPr/>
            </a:pPr>
            <a:endParaRPr lang="en-US" b="0" smtClean="0">
              <a:latin typeface="Comic Sans MS" charset="0"/>
              <a:cs typeface="+mn-cs"/>
            </a:endParaRPr>
          </a:p>
          <a:p>
            <a:pPr eaLnBrk="1" hangingPunct="1">
              <a:buFontTx/>
              <a:buChar char="•"/>
              <a:defRPr/>
            </a:pPr>
            <a:r>
              <a:rPr lang="en-US" b="0" smtClean="0">
                <a:latin typeface="Comic Sans MS" charset="0"/>
                <a:cs typeface="+mn-cs"/>
              </a:rPr>
              <a:t> Complex carbs, balanced </a:t>
            </a:r>
          </a:p>
          <a:p>
            <a:pPr eaLnBrk="1" hangingPunct="1">
              <a:defRPr/>
            </a:pPr>
            <a:r>
              <a:rPr lang="en-US" b="0" smtClean="0">
                <a:latin typeface="Comic Sans MS" charset="0"/>
                <a:cs typeface="+mn-cs"/>
              </a:rPr>
              <a:t> wit protein and healthy fats.</a:t>
            </a:r>
          </a:p>
          <a:p>
            <a:pPr eaLnBrk="1" hangingPunct="1">
              <a:defRPr/>
            </a:pPr>
            <a:endParaRPr lang="en-US" b="0" smtClean="0">
              <a:latin typeface="Comic Sans MS" charset="0"/>
              <a:cs typeface="+mn-cs"/>
            </a:endParaRPr>
          </a:p>
          <a:p>
            <a:pPr eaLnBrk="1" hangingPunct="1">
              <a:buFontTx/>
              <a:buChar char="•"/>
              <a:defRPr/>
            </a:pPr>
            <a:r>
              <a:rPr lang="en-US" b="0" smtClean="0">
                <a:latin typeface="Comic Sans MS" charset="0"/>
                <a:cs typeface="+mn-cs"/>
              </a:rPr>
              <a:t> Reduce animal fats and refined sugar.</a:t>
            </a:r>
          </a:p>
        </p:txBody>
      </p:sp>
      <p:sp>
        <p:nvSpPr>
          <p:cNvPr id="33799" name="Text Box 11"/>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smtClean="0">
                <a:latin typeface="Comic Sans MS" charset="0"/>
                <a:cs typeface="+mn-cs"/>
              </a:rPr>
              <a:t>Image: </a:t>
            </a:r>
            <a:r>
              <a:rPr lang="en-US" sz="1000" b="0" smtClean="0">
                <a:latin typeface="Comic Sans MS" charset="0"/>
                <a:cs typeface="+mn-cs"/>
                <a:hlinkClick r:id="rId6"/>
              </a:rPr>
              <a:t>Edamame</a:t>
            </a:r>
            <a:r>
              <a:rPr lang="en-US" sz="1000" b="0" smtClean="0">
                <a:latin typeface="Comic Sans MS" charset="0"/>
                <a:cs typeface="+mn-cs"/>
              </a:rPr>
              <a:t>, Tammy Green</a:t>
            </a:r>
          </a:p>
        </p:txBody>
      </p:sp>
      <p:pic>
        <p:nvPicPr>
          <p:cNvPr id="79879" name="Picture 12" descr="Edamame_by_Zesmerelda_Tammy-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962400"/>
            <a:ext cx="2438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13" descr="Olive%20Oil%20Jar"/>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533400" y="3962400"/>
            <a:ext cx="2438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81" name="Picture 15" descr="avocad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1828800"/>
            <a:ext cx="1206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10"/>
              </a:rPr>
              <a:t>Virtual </a:t>
            </a:r>
            <a:r>
              <a:rPr lang="en-US" sz="1000" b="0" dirty="0" smtClean="0">
                <a:latin typeface="Comic Sans MS" charset="0"/>
                <a:cs typeface="+mn-cs"/>
                <a:hlinkClick r:id="rId10"/>
              </a:rPr>
              <a:t>Biology </a:t>
            </a:r>
            <a:r>
              <a:rPr lang="en-US" sz="1000" b="0" dirty="0">
                <a:latin typeface="Comic Sans MS" charset="0"/>
                <a:cs typeface="+mn-cs"/>
                <a:hlinkClick r:id="rId10"/>
              </a:rPr>
              <a:t>Classroom </a:t>
            </a:r>
            <a:r>
              <a:rPr lang="en-US" sz="1000" b="0" dirty="0">
                <a:latin typeface="Comic Sans MS" charset="0"/>
                <a:cs typeface="+mn-cs"/>
              </a:rPr>
              <a:t>on </a:t>
            </a:r>
            <a:r>
              <a:rPr lang="en-US" sz="1000" b="0" dirty="0">
                <a:latin typeface="Comic Sans MS" charset="0"/>
                <a:cs typeface="+mn-cs"/>
                <a:hlinkClick r:id="rId11"/>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152400" y="152400"/>
            <a:ext cx="4648200" cy="6705600"/>
          </a:xfrm>
        </p:spPr>
        <p:txBody>
          <a:bodyPr/>
          <a:lstStyle/>
          <a:p>
            <a:pPr algn="ctr" eaLnBrk="1" hangingPunct="1">
              <a:buFontTx/>
              <a:buNone/>
              <a:defRPr/>
            </a:pPr>
            <a:r>
              <a:rPr lang="en-US" sz="5400" b="1" dirty="0">
                <a:solidFill>
                  <a:srgbClr val="33CC33"/>
                </a:solidFill>
                <a:latin typeface="Comic Sans MS" charset="0"/>
                <a:cs typeface="+mn-cs"/>
              </a:rPr>
              <a:t> </a:t>
            </a:r>
            <a:r>
              <a:rPr lang="en-US" b="1" dirty="0">
                <a:solidFill>
                  <a:srgbClr val="33CC33"/>
                </a:solidFill>
                <a:latin typeface="Comic Sans MS" charset="0"/>
                <a:cs typeface="+mn-cs"/>
              </a:rPr>
              <a:t>Confused?</a:t>
            </a:r>
            <a:endParaRPr lang="en-US" sz="1600" b="1" dirty="0">
              <a:latin typeface="Comic Sans MS" charset="0"/>
              <a:cs typeface="+mn-cs"/>
            </a:endParaRPr>
          </a:p>
          <a:p>
            <a:pPr algn="ctr" eaLnBrk="1" hangingPunct="1">
              <a:buFontTx/>
              <a:buNone/>
              <a:defRPr/>
            </a:pPr>
            <a:r>
              <a:rPr lang="en-US" sz="1800" dirty="0">
                <a:latin typeface="Comic Sans MS" charset="0"/>
                <a:cs typeface="+mn-cs"/>
              </a:rPr>
              <a:t>    </a:t>
            </a:r>
            <a:r>
              <a:rPr lang="en-US" sz="1600" dirty="0">
                <a:latin typeface="Comic Sans MS" charset="0"/>
                <a:cs typeface="+mn-cs"/>
              </a:rPr>
              <a:t>Here are links to fun resources that further explain nutrition:</a:t>
            </a:r>
          </a:p>
          <a:p>
            <a:pPr algn="ctr" eaLnBrk="1" hangingPunct="1">
              <a:buFontTx/>
              <a:buNone/>
              <a:defRPr/>
            </a:pPr>
            <a:endParaRPr lang="en-US" sz="1200" dirty="0" smtClean="0">
              <a:latin typeface="Comic Sans MS" charset="0"/>
              <a:cs typeface="+mn-cs"/>
              <a:hlinkClick r:id="rId3"/>
            </a:endParaRPr>
          </a:p>
          <a:p>
            <a:pPr algn="ctr" eaLnBrk="1" hangingPunct="1">
              <a:buFontTx/>
              <a:buNone/>
              <a:defRPr/>
            </a:pPr>
            <a:endParaRPr lang="en-US" sz="1200" dirty="0">
              <a:latin typeface="Comic Sans MS" charset="0"/>
              <a:cs typeface="+mn-cs"/>
              <a:hlinkClick r:id="rId3"/>
            </a:endParaRPr>
          </a:p>
          <a:p>
            <a:pPr eaLnBrk="1" hangingPunct="1">
              <a:defRPr/>
            </a:pPr>
            <a:r>
              <a:rPr lang="en-US" sz="2000" dirty="0" smtClean="0">
                <a:latin typeface="Comic Sans MS" pitchFamily="66" charset="0"/>
              </a:rPr>
              <a:t>“</a:t>
            </a:r>
            <a:r>
              <a:rPr lang="en-US" sz="2000" dirty="0">
                <a:latin typeface="Comic Sans MS" pitchFamily="66" charset="0"/>
                <a:hlinkClick r:id="rId4"/>
              </a:rPr>
              <a:t>The Body Machine</a:t>
            </a:r>
            <a:r>
              <a:rPr lang="en-US" sz="2000" dirty="0">
                <a:latin typeface="Comic Sans MS" pitchFamily="66" charset="0"/>
              </a:rPr>
              <a:t>”</a:t>
            </a:r>
            <a:r>
              <a:rPr lang="en-US" sz="1400" dirty="0">
                <a:latin typeface="Comic Sans MS" pitchFamily="66" charset="0"/>
              </a:rPr>
              <a:t> </a:t>
            </a:r>
            <a:r>
              <a:rPr lang="en-US" sz="1600" dirty="0">
                <a:latin typeface="Comic Sans MS" pitchFamily="66" charset="0"/>
              </a:rPr>
              <a:t>music video by School House Rock.</a:t>
            </a:r>
          </a:p>
          <a:p>
            <a:pPr eaLnBrk="1" hangingPunct="1">
              <a:defRPr/>
            </a:pPr>
            <a:r>
              <a:rPr lang="en-US" sz="2000" dirty="0" smtClean="0">
                <a:latin typeface="Comic Sans MS" charset="0"/>
                <a:cs typeface="+mn-cs"/>
                <a:hlinkClick r:id="rId5"/>
              </a:rPr>
              <a:t>Food </a:t>
            </a:r>
            <a:r>
              <a:rPr lang="en-US" sz="2000" dirty="0">
                <a:latin typeface="Comic Sans MS" charset="0"/>
                <a:cs typeface="+mn-cs"/>
                <a:hlinkClick r:id="rId5"/>
              </a:rPr>
              <a:t>Molecules</a:t>
            </a:r>
            <a:r>
              <a:rPr lang="en-US" sz="2000" dirty="0">
                <a:latin typeface="Comic Sans MS" charset="0"/>
                <a:cs typeface="+mn-cs"/>
              </a:rPr>
              <a:t> </a:t>
            </a:r>
            <a:r>
              <a:rPr lang="en-US" sz="1600" dirty="0">
                <a:latin typeface="Comic Sans MS" charset="0"/>
                <a:cs typeface="+mn-cs"/>
              </a:rPr>
              <a:t>video from </a:t>
            </a:r>
            <a:r>
              <a:rPr lang="en-US" sz="1600" dirty="0" err="1">
                <a:latin typeface="Comic Sans MS" charset="0"/>
                <a:cs typeface="+mn-cs"/>
              </a:rPr>
              <a:t>HowStuffWorks</a:t>
            </a:r>
            <a:r>
              <a:rPr lang="en-US" sz="1600" dirty="0">
                <a:latin typeface="Comic Sans MS" charset="0"/>
                <a:cs typeface="+mn-cs"/>
              </a:rPr>
              <a:t>, a Discovery company</a:t>
            </a:r>
            <a:r>
              <a:rPr lang="en-US" sz="1600" dirty="0" smtClean="0">
                <a:latin typeface="Comic Sans MS" charset="0"/>
                <a:cs typeface="+mn-cs"/>
              </a:rPr>
              <a:t>.</a:t>
            </a:r>
            <a:endParaRPr lang="en-US" sz="1400" dirty="0">
              <a:latin typeface="Comic Sans MS" pitchFamily="66" charset="0"/>
            </a:endParaRPr>
          </a:p>
          <a:p>
            <a:pPr eaLnBrk="1" hangingPunct="1">
              <a:defRPr/>
            </a:pPr>
            <a:r>
              <a:rPr lang="en-US" altLang="en-US" sz="2000" dirty="0" err="1" smtClean="0">
                <a:latin typeface="Comic Sans MS" pitchFamily="66" charset="0"/>
                <a:hlinkClick r:id="rId6"/>
              </a:rPr>
              <a:t>NuVal</a:t>
            </a:r>
            <a:r>
              <a:rPr lang="en-US" altLang="en-US" sz="2000" dirty="0" smtClean="0">
                <a:latin typeface="Comic Sans MS" pitchFamily="66" charset="0"/>
              </a:rPr>
              <a:t>: </a:t>
            </a:r>
            <a:r>
              <a:rPr lang="en-US" altLang="en-US" sz="1600" dirty="0" smtClean="0">
                <a:latin typeface="Comic Sans MS" pitchFamily="66" charset="0"/>
              </a:rPr>
              <a:t>A simple number that give you a “snapshot” of the nutritional Value of various food items.</a:t>
            </a:r>
          </a:p>
          <a:p>
            <a:pPr eaLnBrk="1" hangingPunct="1"/>
            <a:r>
              <a:rPr lang="en-US" altLang="en-US" sz="2000" dirty="0" smtClean="0">
                <a:latin typeface="Comic Sans MS" pitchFamily="66" charset="0"/>
              </a:rPr>
              <a:t>“</a:t>
            </a:r>
            <a:r>
              <a:rPr lang="en-US" altLang="en-US" sz="2000" dirty="0" smtClean="0">
                <a:latin typeface="Comic Sans MS" pitchFamily="66" charset="0"/>
                <a:hlinkClick r:id="rId7"/>
              </a:rPr>
              <a:t>Alphabutt</a:t>
            </a:r>
            <a:r>
              <a:rPr lang="en-US" altLang="en-US" sz="2000" dirty="0" smtClean="0">
                <a:latin typeface="Comic Sans MS" pitchFamily="66" charset="0"/>
              </a:rPr>
              <a:t>”</a:t>
            </a:r>
            <a:r>
              <a:rPr lang="en-US" altLang="en-US" sz="1400" dirty="0" smtClean="0">
                <a:latin typeface="Comic Sans MS" pitchFamily="66" charset="0"/>
              </a:rPr>
              <a:t> song by </a:t>
            </a:r>
            <a:r>
              <a:rPr lang="en-US" altLang="en-US" sz="1400" dirty="0" err="1" smtClean="0">
                <a:latin typeface="Comic Sans MS" pitchFamily="66" charset="0"/>
              </a:rPr>
              <a:t>Kimya</a:t>
            </a:r>
            <a:r>
              <a:rPr lang="en-US" altLang="en-US" sz="1400" dirty="0" smtClean="0">
                <a:latin typeface="Comic Sans MS" pitchFamily="66" charset="0"/>
              </a:rPr>
              <a:t> Dawson</a:t>
            </a:r>
            <a:endParaRPr lang="en-US" altLang="en-US" sz="900" dirty="0" smtClean="0">
              <a:latin typeface="Comic Sans MS" pitchFamily="66" charset="0"/>
            </a:endParaRPr>
          </a:p>
          <a:p>
            <a:pPr eaLnBrk="1" hangingPunct="1">
              <a:defRPr/>
            </a:pPr>
            <a:endParaRPr lang="en-US" sz="1000" dirty="0">
              <a:latin typeface="Comic Sans MS" charset="0"/>
              <a:cs typeface="+mn-cs"/>
            </a:endParaRPr>
          </a:p>
          <a:p>
            <a:pPr algn="ctr" eaLnBrk="1" hangingPunct="1">
              <a:buFontTx/>
              <a:buNone/>
              <a:defRPr/>
            </a:pPr>
            <a:r>
              <a:rPr lang="en-US" sz="1600" dirty="0">
                <a:latin typeface="Comic Sans MS" charset="0"/>
                <a:cs typeface="+mn-cs"/>
              </a:rPr>
              <a:t>	    		</a:t>
            </a:r>
            <a:endParaRPr lang="en-US" sz="1600" dirty="0" smtClean="0">
              <a:latin typeface="Comic Sans MS" charset="0"/>
              <a:cs typeface="+mn-cs"/>
            </a:endParaRPr>
          </a:p>
          <a:p>
            <a:pPr algn="ctr" eaLnBrk="1" hangingPunct="1">
              <a:buFontTx/>
              <a:buNone/>
              <a:defRPr/>
            </a:pPr>
            <a:r>
              <a:rPr lang="en-US" sz="1600" dirty="0" smtClean="0">
                <a:latin typeface="Comic Sans MS" charset="0"/>
                <a:cs typeface="+mn-cs"/>
              </a:rPr>
              <a:t>(</a:t>
            </a:r>
            <a:r>
              <a:rPr lang="en-US" sz="1600" dirty="0">
                <a:latin typeface="Comic Sans MS" charset="0"/>
                <a:cs typeface="+mn-cs"/>
              </a:rPr>
              <a:t>You must be in PPT slideshow view </a:t>
            </a:r>
            <a:endParaRPr lang="en-US" sz="1600" dirty="0" smtClean="0">
              <a:latin typeface="Comic Sans MS" charset="0"/>
              <a:cs typeface="+mn-cs"/>
            </a:endParaRPr>
          </a:p>
          <a:p>
            <a:pPr algn="ctr" eaLnBrk="1" hangingPunct="1">
              <a:buFontTx/>
              <a:buNone/>
              <a:defRPr/>
            </a:pPr>
            <a:r>
              <a:rPr lang="en-US" sz="1600" dirty="0" smtClean="0">
                <a:latin typeface="Comic Sans MS" charset="0"/>
                <a:cs typeface="+mn-cs"/>
              </a:rPr>
              <a:t>to </a:t>
            </a:r>
            <a:r>
              <a:rPr lang="en-US" sz="1600" dirty="0">
                <a:latin typeface="Comic Sans MS" charset="0"/>
                <a:cs typeface="+mn-cs"/>
              </a:rPr>
              <a:t>click on links.)</a:t>
            </a:r>
          </a:p>
        </p:txBody>
      </p:sp>
      <p:pic>
        <p:nvPicPr>
          <p:cNvPr id="81922" name="Picture 3" descr="MC90022968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1295400"/>
            <a:ext cx="270213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WordArt 4"/>
          <p:cNvSpPr>
            <a:spLocks noChangeArrowheads="1" noChangeShapeType="1" noTextEdit="1"/>
          </p:cNvSpPr>
          <p:nvPr/>
        </p:nvSpPr>
        <p:spPr bwMode="auto">
          <a:xfrm>
            <a:off x="5638800" y="4343400"/>
            <a:ext cx="2590800" cy="838200"/>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a:ea typeface="Comic Sans MS"/>
                <a:cs typeface="Comic Sans MS"/>
              </a:rPr>
              <a:t>Smart Links</a:t>
            </a:r>
          </a:p>
        </p:txBody>
      </p:sp>
      <p:sp>
        <p:nvSpPr>
          <p:cNvPr id="7" name="Rectangle 6"/>
          <p:cNvSpPr>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9"/>
              </a:rPr>
              <a:t>Virtual </a:t>
            </a:r>
            <a:r>
              <a:rPr lang="en-US" sz="1000" b="0" dirty="0" smtClean="0">
                <a:latin typeface="Comic Sans MS" charset="0"/>
                <a:cs typeface="+mn-cs"/>
                <a:hlinkClick r:id="rId9"/>
              </a:rPr>
              <a:t>Biology </a:t>
            </a:r>
            <a:r>
              <a:rPr lang="en-US" sz="1000" b="0" dirty="0">
                <a:latin typeface="Comic Sans MS" charset="0"/>
                <a:cs typeface="+mn-cs"/>
                <a:hlinkClick r:id="rId9"/>
              </a:rPr>
              <a:t>Classroom </a:t>
            </a:r>
            <a:r>
              <a:rPr lang="en-US" sz="1000" b="0" dirty="0">
                <a:latin typeface="Comic Sans MS" charset="0"/>
                <a:cs typeface="+mn-cs"/>
              </a:rPr>
              <a:t>on </a:t>
            </a:r>
            <a:r>
              <a:rPr lang="en-US" sz="1000" b="0" dirty="0">
                <a:latin typeface="Comic Sans MS" charset="0"/>
                <a:cs typeface="+mn-cs"/>
                <a:hlinkClick r:id="rId10"/>
              </a:rPr>
              <a:t>ScienceProfOnline.com</a:t>
            </a:r>
            <a:endParaRPr lang="en-US" sz="1000" b="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defRPr/>
            </a:pPr>
            <a:r>
              <a:rPr lang="en-US" sz="2400" dirty="0">
                <a:solidFill>
                  <a:schemeClr val="tx1"/>
                </a:solidFill>
                <a:latin typeface="Comic Sans MS" charset="0"/>
                <a:cs typeface="+mj-cs"/>
              </a:rPr>
              <a:t>Are you feeling blinded by science</a:t>
            </a:r>
            <a:r>
              <a:rPr lang="en-US" sz="2000" dirty="0">
                <a:solidFill>
                  <a:schemeClr val="tx1"/>
                </a:solidFill>
                <a:latin typeface="Comic Sans MS" charset="0"/>
                <a:cs typeface="+mj-cs"/>
              </a:rPr>
              <a:t>?</a:t>
            </a:r>
            <a:r>
              <a:rPr lang="en-US" sz="2400" i="1" dirty="0">
                <a:solidFill>
                  <a:srgbClr val="0033CC"/>
                </a:solidFill>
                <a:latin typeface="Comic Sans MS" charset="0"/>
                <a:cs typeface="+mj-cs"/>
              </a:rPr>
              <a:t/>
            </a:r>
            <a:br>
              <a:rPr lang="en-US" sz="2400" i="1" dirty="0">
                <a:solidFill>
                  <a:srgbClr val="0033CC"/>
                </a:solidFill>
                <a:latin typeface="Comic Sans MS" charset="0"/>
                <a:cs typeface="+mj-cs"/>
              </a:rPr>
            </a:br>
            <a:r>
              <a:rPr lang="en-US" sz="2000" i="1" dirty="0">
                <a:solidFill>
                  <a:srgbClr val="FF0000"/>
                </a:solidFill>
                <a:latin typeface="Arial" charset="0"/>
                <a:cs typeface="+mj-cs"/>
              </a:rPr>
              <a:t/>
            </a:r>
            <a:br>
              <a:rPr lang="en-US" sz="2000" i="1" dirty="0">
                <a:solidFill>
                  <a:srgbClr val="FF0000"/>
                </a:solidFill>
                <a:latin typeface="Arial" charset="0"/>
                <a:cs typeface="+mj-cs"/>
              </a:rPr>
            </a:br>
            <a:r>
              <a:rPr lang="en-US" sz="2400" i="1" dirty="0">
                <a:solidFill>
                  <a:srgbClr val="B2B2B2"/>
                </a:solidFill>
                <a:latin typeface="Comic Sans MS" charset="0"/>
                <a:cs typeface="+mj-cs"/>
              </a:rPr>
              <a:t>Do yourself a favor. Use the…</a:t>
            </a:r>
            <a:r>
              <a:rPr lang="en-US" sz="2800" i="1" dirty="0">
                <a:latin typeface="Comic Sans MS" charset="0"/>
                <a:cs typeface="+mj-cs"/>
              </a:rPr>
              <a:t> </a:t>
            </a:r>
            <a:r>
              <a:rPr lang="en-US" sz="2000" i="1" dirty="0">
                <a:latin typeface="Comic Sans MS" charset="0"/>
                <a:cs typeface="+mj-cs"/>
              </a:rPr>
              <a:t/>
            </a:r>
            <a:br>
              <a:rPr lang="en-US" sz="2000" i="1" dirty="0">
                <a:latin typeface="Comic Sans MS" charset="0"/>
                <a:cs typeface="+mj-cs"/>
              </a:rPr>
            </a:br>
            <a:r>
              <a:rPr lang="en-US" sz="2400" dirty="0">
                <a:latin typeface="Comic Sans MS" charset="0"/>
                <a:cs typeface="+mj-cs"/>
              </a:rPr>
              <a:t/>
            </a:r>
            <a:br>
              <a:rPr lang="en-US" sz="2400" dirty="0">
                <a:latin typeface="Comic Sans MS" charset="0"/>
                <a:cs typeface="+mj-cs"/>
              </a:rPr>
            </a:br>
            <a:r>
              <a:rPr lang="en-US" sz="3200" dirty="0">
                <a:latin typeface="Comic Sans MS" charset="0"/>
                <a:cs typeface="+mj-cs"/>
              </a:rPr>
              <a:t>              </a:t>
            </a:r>
            <a:r>
              <a:rPr lang="en-US" sz="4000" b="1" dirty="0">
                <a:solidFill>
                  <a:srgbClr val="6666FF"/>
                </a:solidFill>
                <a:latin typeface="Comic Sans MS" charset="0"/>
                <a:cs typeface="+mj-cs"/>
              </a:rPr>
              <a:t>Virtual </a:t>
            </a:r>
            <a:r>
              <a:rPr lang="en-US" sz="4000" b="1" dirty="0" smtClean="0">
                <a:solidFill>
                  <a:srgbClr val="6666FF"/>
                </a:solidFill>
                <a:latin typeface="Comic Sans MS" charset="0"/>
                <a:cs typeface="+mj-cs"/>
              </a:rPr>
              <a:t>Biology                        </a:t>
            </a:r>
            <a:r>
              <a:rPr lang="en-US" sz="4000" b="1" dirty="0">
                <a:solidFill>
                  <a:srgbClr val="6666FF"/>
                </a:solidFill>
                <a:latin typeface="Comic Sans MS" charset="0"/>
                <a:cs typeface="+mj-cs"/>
              </a:rPr>
              <a:t>Classroom </a:t>
            </a:r>
            <a:r>
              <a:rPr lang="en-US" sz="2400" i="1" dirty="0">
                <a:solidFill>
                  <a:srgbClr val="6666FF"/>
                </a:solidFill>
                <a:latin typeface="Comic Sans MS" charset="0"/>
                <a:cs typeface="+mj-cs"/>
                <a:hlinkClick r:id="rId3"/>
              </a:rPr>
              <a:t>(</a:t>
            </a:r>
            <a:r>
              <a:rPr lang="en-US" sz="2400" i="1" dirty="0" smtClean="0">
                <a:solidFill>
                  <a:srgbClr val="6666FF"/>
                </a:solidFill>
                <a:latin typeface="Comic Sans MS" charset="0"/>
                <a:cs typeface="+mj-cs"/>
                <a:hlinkClick r:id="rId3"/>
              </a:rPr>
              <a:t>VBC)</a:t>
            </a:r>
            <a:r>
              <a:rPr lang="en-US" sz="2000" i="1" dirty="0" smtClean="0">
                <a:solidFill>
                  <a:srgbClr val="6666FF"/>
                </a:solidFill>
                <a:latin typeface="Comic Sans MS" charset="0"/>
                <a:cs typeface="+mj-cs"/>
                <a:hlinkClick r:id="rId3"/>
              </a:rPr>
              <a:t>  </a:t>
            </a:r>
            <a:r>
              <a:rPr lang="en-US" sz="4000" b="1" dirty="0">
                <a:solidFill>
                  <a:srgbClr val="6666FF"/>
                </a:solidFill>
                <a:latin typeface="Comic Sans MS" charset="0"/>
                <a:cs typeface="+mj-cs"/>
              </a:rPr>
              <a:t>!</a:t>
            </a:r>
            <a:r>
              <a:rPr lang="en-US" sz="4000" b="1" dirty="0">
                <a:solidFill>
                  <a:srgbClr val="6666FF"/>
                </a:solidFill>
                <a:latin typeface="Arial" charset="0"/>
                <a:cs typeface="+mj-cs"/>
              </a:rPr>
              <a:t/>
            </a:r>
            <a:br>
              <a:rPr lang="en-US" sz="4000" b="1" dirty="0">
                <a:solidFill>
                  <a:srgbClr val="6666FF"/>
                </a:solidFill>
                <a:latin typeface="Arial" charset="0"/>
                <a:cs typeface="+mj-cs"/>
              </a:rPr>
            </a:br>
            <a:r>
              <a:rPr lang="en-US" sz="2400" b="1" dirty="0">
                <a:latin typeface="Arial" charset="0"/>
                <a:cs typeface="+mj-cs"/>
              </a:rPr>
              <a:t/>
            </a:r>
            <a:br>
              <a:rPr lang="en-US" sz="2400" b="1" dirty="0">
                <a:latin typeface="Arial" charset="0"/>
                <a:cs typeface="+mj-cs"/>
              </a:rPr>
            </a:br>
            <a:r>
              <a:rPr lang="en-US" sz="2400" dirty="0">
                <a:latin typeface="Comic Sans MS" charset="0"/>
                <a:cs typeface="+mj-cs"/>
              </a:rPr>
              <a:t>The </a:t>
            </a:r>
            <a:r>
              <a:rPr lang="en-US" sz="2400" dirty="0" smtClean="0">
                <a:latin typeface="Comic Sans MS" charset="0"/>
                <a:cs typeface="+mj-cs"/>
              </a:rPr>
              <a:t>VBC </a:t>
            </a:r>
            <a:r>
              <a:rPr lang="en-US" sz="2400" dirty="0">
                <a:latin typeface="Comic Sans MS" charset="0"/>
                <a:cs typeface="+mj-cs"/>
              </a:rPr>
              <a:t>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defRPr/>
            </a:pPr>
            <a:r>
              <a:rPr lang="en-US" sz="1600" dirty="0">
                <a:latin typeface="Comic Sans MS" charset="0"/>
                <a:cs typeface="+mn-cs"/>
              </a:rPr>
              <a:t>practice test questions</a:t>
            </a:r>
          </a:p>
          <a:p>
            <a:pPr marL="609600" indent="-609600" algn="l" eaLnBrk="1" hangingPunct="1">
              <a:buFontTx/>
              <a:buChar char="•"/>
              <a:defRPr/>
            </a:pPr>
            <a:r>
              <a:rPr lang="en-US" sz="1600" dirty="0">
                <a:latin typeface="Comic Sans MS" charset="0"/>
                <a:cs typeface="+mn-cs"/>
              </a:rPr>
              <a:t>review questions</a:t>
            </a:r>
          </a:p>
          <a:p>
            <a:pPr marL="609600" indent="-609600" algn="l" eaLnBrk="1" hangingPunct="1">
              <a:buFontTx/>
              <a:buChar char="•"/>
              <a:defRPr/>
            </a:pPr>
            <a:r>
              <a:rPr lang="en-US" sz="1600" dirty="0">
                <a:latin typeface="Comic Sans MS" charset="0"/>
                <a:cs typeface="+mn-cs"/>
              </a:rPr>
              <a:t>study guides and learning objectives</a:t>
            </a:r>
          </a:p>
          <a:p>
            <a:pPr marL="609600" indent="-609600" algn="l" eaLnBrk="1" hangingPunct="1">
              <a:buFontTx/>
              <a:buChar char="•"/>
              <a:defRPr/>
            </a:pPr>
            <a:r>
              <a:rPr lang="en-US" sz="1600" dirty="0" err="1">
                <a:latin typeface="Comic Sans MS" charset="0"/>
                <a:cs typeface="+mn-cs"/>
              </a:rPr>
              <a:t>PowerPoints</a:t>
            </a:r>
            <a:r>
              <a:rPr lang="en-US" sz="1600" dirty="0">
                <a:latin typeface="Comic Sans MS" charset="0"/>
                <a:cs typeface="+mn-cs"/>
              </a:rPr>
              <a:t>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defRPr/>
            </a:pPr>
            <a:r>
              <a:rPr lang="en-US" sz="1600" b="0" dirty="0" smtClean="0">
                <a:solidFill>
                  <a:srgbClr val="000000"/>
                </a:solidFill>
                <a:latin typeface="Comic Sans MS" charset="0"/>
                <a:cs typeface="+mn-cs"/>
              </a:rPr>
              <a:t>You can access the VBC by going to the Science Prof Online website </a:t>
            </a:r>
            <a:r>
              <a:rPr lang="en-US" sz="1600" dirty="0" smtClean="0">
                <a:solidFill>
                  <a:srgbClr val="000000"/>
                </a:solidFill>
                <a:latin typeface="Comic Sans MS" charset="0"/>
                <a:cs typeface="+mn-cs"/>
                <a:hlinkClick r:id="rId4"/>
              </a:rPr>
              <a:t>www.ScienceProfOnline.com</a:t>
            </a:r>
            <a:endParaRPr lang="en-US" sz="1600" dirty="0" smtClean="0">
              <a:solidFill>
                <a:srgbClr val="000000"/>
              </a:solidFill>
              <a:latin typeface="Comic Sans MS" charset="0"/>
              <a:cs typeface="+mn-cs"/>
            </a:endParaRPr>
          </a:p>
        </p:txBody>
      </p:sp>
      <p:pic>
        <p:nvPicPr>
          <p:cNvPr id="86020" name="Picture 5" descr="EndomembraneSystemMarinanRui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000" b="0">
                <a:latin typeface="Comic Sans MS" charset="0"/>
                <a:cs typeface="+mn-cs"/>
              </a:rPr>
              <a:t>Images: </a:t>
            </a:r>
            <a:r>
              <a:rPr lang="en-US" sz="1000" b="0">
                <a:latin typeface="Comic Sans MS" charset="0"/>
                <a:cs typeface="+mn-cs"/>
                <a:hlinkClick r:id="rId6"/>
              </a:rPr>
              <a:t>Blinded With Science</a:t>
            </a:r>
            <a:r>
              <a:rPr lang="en-US" sz="1000" b="0">
                <a:latin typeface="Comic Sans MS" charset="0"/>
                <a:cs typeface="+mn-cs"/>
              </a:rPr>
              <a:t> album, Thomas Dolby; </a:t>
            </a:r>
            <a:r>
              <a:rPr lang="en-US" sz="1000" b="0">
                <a:latin typeface="Comic Sans MS" charset="0"/>
                <a:cs typeface="+mn-cs"/>
                <a:hlinkClick r:id="rId7"/>
              </a:rPr>
              <a:t>Endomembrane system</a:t>
            </a:r>
            <a:r>
              <a:rPr lang="en-US" sz="1000" b="0">
                <a:latin typeface="Comic Sans MS" charset="0"/>
                <a:cs typeface="+mn-cs"/>
              </a:rPr>
              <a:t>, Mariana Ruiz, Wiki</a:t>
            </a:r>
          </a:p>
        </p:txBody>
      </p:sp>
      <p:pic>
        <p:nvPicPr>
          <p:cNvPr id="86022"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73162"/>
          </a:xfrm>
        </p:spPr>
        <p:txBody>
          <a:bodyPr/>
          <a:lstStyle/>
          <a:p>
            <a:pPr algn="l" eaLnBrk="1" hangingPunct="1"/>
            <a:r>
              <a:rPr lang="en-US" altLang="en-US" sz="4000" b="1" smtClean="0">
                <a:solidFill>
                  <a:srgbClr val="FF0000"/>
                </a:solidFill>
                <a:latin typeface="Comic Sans MS" pitchFamily="66" charset="0"/>
              </a:rPr>
              <a:t>Carbon</a:t>
            </a:r>
            <a:r>
              <a:rPr lang="en-US" altLang="en-US" b="1" smtClean="0">
                <a:solidFill>
                  <a:srgbClr val="FF0000"/>
                </a:solidFill>
                <a:latin typeface="Comic Sans MS" pitchFamily="66" charset="0"/>
              </a:rPr>
              <a:t/>
            </a:r>
            <a:br>
              <a:rPr lang="en-US" altLang="en-US" b="1" smtClean="0">
                <a:solidFill>
                  <a:srgbClr val="FF0000"/>
                </a:solidFill>
                <a:latin typeface="Comic Sans MS" pitchFamily="66" charset="0"/>
              </a:rPr>
            </a:br>
            <a:r>
              <a:rPr lang="en-US" altLang="en-US" sz="2800" b="1" smtClean="0">
                <a:solidFill>
                  <a:srgbClr val="0070C0"/>
                </a:solidFill>
                <a:latin typeface="Comic Sans MS" pitchFamily="66" charset="0"/>
              </a:rPr>
              <a:t>Little Atom, Big Deal</a:t>
            </a:r>
          </a:p>
        </p:txBody>
      </p:sp>
      <p:sp>
        <p:nvSpPr>
          <p:cNvPr id="5123" name="Rectangle 3"/>
          <p:cNvSpPr>
            <a:spLocks noGrp="1" noChangeArrowheads="1"/>
          </p:cNvSpPr>
          <p:nvPr>
            <p:ph type="body" sz="half" idx="1"/>
          </p:nvPr>
        </p:nvSpPr>
        <p:spPr>
          <a:xfrm>
            <a:off x="457200" y="1638300"/>
            <a:ext cx="5334000" cy="4953000"/>
          </a:xfrm>
        </p:spPr>
        <p:txBody>
          <a:bodyPr/>
          <a:lstStyle/>
          <a:p>
            <a:pPr eaLnBrk="1" hangingPunct="1">
              <a:lnSpc>
                <a:spcPct val="90000"/>
              </a:lnSpc>
              <a:buFontTx/>
              <a:buNone/>
            </a:pPr>
            <a:r>
              <a:rPr lang="en-US" altLang="en-US" sz="1800" dirty="0" smtClean="0">
                <a:latin typeface="Comic Sans MS" pitchFamily="66" charset="0"/>
              </a:rPr>
              <a:t>The chemical basis of life.  Abundant in all known  life forms.</a:t>
            </a:r>
          </a:p>
          <a:p>
            <a:pPr eaLnBrk="1" hangingPunct="1">
              <a:lnSpc>
                <a:spcPct val="90000"/>
              </a:lnSpc>
              <a:buFontTx/>
              <a:buNone/>
            </a:pPr>
            <a:endParaRPr lang="en-US" altLang="en-US" sz="1600" dirty="0" smtClean="0">
              <a:latin typeface="Comic Sans MS" pitchFamily="66" charset="0"/>
            </a:endParaRPr>
          </a:p>
          <a:p>
            <a:pPr eaLnBrk="1" hangingPunct="1">
              <a:lnSpc>
                <a:spcPct val="90000"/>
              </a:lnSpc>
              <a:buFontTx/>
              <a:buNone/>
            </a:pPr>
            <a:r>
              <a:rPr lang="en-US" altLang="en-US" sz="1800" dirty="0" smtClean="0">
                <a:latin typeface="Comic Sans MS" pitchFamily="66" charset="0"/>
              </a:rPr>
              <a:t>Essential to complex organic macromolecules, because each carbon atom can form  </a:t>
            </a:r>
            <a:r>
              <a:rPr lang="en-US" altLang="en-US" sz="1800" b="1" dirty="0" smtClean="0">
                <a:solidFill>
                  <a:srgbClr val="FF0000"/>
                </a:solidFill>
                <a:latin typeface="Comic Sans MS" pitchFamily="66" charset="0"/>
              </a:rPr>
              <a:t>___ </a:t>
            </a:r>
            <a:r>
              <a:rPr lang="en-US" altLang="en-US" sz="1800" dirty="0" smtClean="0">
                <a:latin typeface="Comic Sans MS" pitchFamily="66" charset="0"/>
              </a:rPr>
              <a:t>bonds </a:t>
            </a:r>
            <a:r>
              <a:rPr lang="en-US" altLang="en-US" sz="1400" dirty="0" smtClean="0">
                <a:latin typeface="Comic Sans MS" pitchFamily="66" charset="0"/>
              </a:rPr>
              <a:t>(usually involving hydrogen , oxygen  and/or nitrogen).</a:t>
            </a:r>
          </a:p>
          <a:p>
            <a:pPr eaLnBrk="1" hangingPunct="1">
              <a:lnSpc>
                <a:spcPct val="90000"/>
              </a:lnSpc>
              <a:buFontTx/>
              <a:buNone/>
            </a:pPr>
            <a:endParaRPr lang="en-US" altLang="en-US" sz="1800" i="1" dirty="0" smtClean="0">
              <a:latin typeface="Comic Sans MS" pitchFamily="66" charset="0"/>
            </a:endParaRPr>
          </a:p>
          <a:p>
            <a:pPr eaLnBrk="1" hangingPunct="1">
              <a:lnSpc>
                <a:spcPct val="90000"/>
              </a:lnSpc>
              <a:buFontTx/>
              <a:buNone/>
            </a:pPr>
            <a:r>
              <a:rPr lang="en-US" altLang="en-US" sz="2000" dirty="0" smtClean="0">
                <a:latin typeface="Comic Sans MS" pitchFamily="66" charset="0"/>
              </a:rPr>
              <a:t>Able to form polymers </a:t>
            </a:r>
            <a:r>
              <a:rPr lang="en-US" altLang="en-US" sz="1400" dirty="0" smtClean="0">
                <a:latin typeface="Comic Sans MS" pitchFamily="66" charset="0"/>
              </a:rPr>
              <a:t>(big organic molecules). </a:t>
            </a:r>
            <a:endParaRPr lang="en-US" altLang="en-US" sz="1600" dirty="0" smtClean="0">
              <a:latin typeface="Comic Sans MS" pitchFamily="66" charset="0"/>
            </a:endParaRPr>
          </a:p>
          <a:p>
            <a:pPr eaLnBrk="1" hangingPunct="1">
              <a:lnSpc>
                <a:spcPct val="90000"/>
              </a:lnSpc>
            </a:pPr>
            <a:r>
              <a:rPr lang="en-US" altLang="en-US" sz="1600" dirty="0" smtClean="0">
                <a:latin typeface="Comic Sans MS" pitchFamily="66" charset="0"/>
              </a:rPr>
              <a:t>The atoms can bond with each other to form long chains.</a:t>
            </a:r>
          </a:p>
          <a:p>
            <a:pPr eaLnBrk="1" hangingPunct="1">
              <a:lnSpc>
                <a:spcPct val="90000"/>
              </a:lnSpc>
            </a:pPr>
            <a:endParaRPr lang="en-US" altLang="en-US" sz="1200" dirty="0" smtClean="0">
              <a:latin typeface="Comic Sans MS" pitchFamily="66" charset="0"/>
            </a:endParaRPr>
          </a:p>
          <a:p>
            <a:pPr eaLnBrk="1" hangingPunct="1">
              <a:lnSpc>
                <a:spcPct val="90000"/>
              </a:lnSpc>
            </a:pPr>
            <a:r>
              <a:rPr lang="en-US" altLang="en-US" sz="1600" dirty="0" smtClean="0">
                <a:latin typeface="Comic Sans MS" pitchFamily="66" charset="0"/>
              </a:rPr>
              <a:t>Sometimes the ends of these chains join together to form a ring.</a:t>
            </a:r>
          </a:p>
          <a:p>
            <a:pPr eaLnBrk="1" hangingPunct="1">
              <a:lnSpc>
                <a:spcPct val="90000"/>
              </a:lnSpc>
              <a:buFontTx/>
              <a:buNone/>
            </a:pPr>
            <a:endParaRPr lang="en-US" altLang="en-US" sz="1800" i="1" dirty="0" smtClean="0">
              <a:latin typeface="Comic Sans MS" pitchFamily="66" charset="0"/>
            </a:endParaRPr>
          </a:p>
          <a:p>
            <a:pPr eaLnBrk="1" hangingPunct="1">
              <a:lnSpc>
                <a:spcPct val="90000"/>
              </a:lnSpc>
              <a:buFontTx/>
              <a:buNone/>
            </a:pPr>
            <a:r>
              <a:rPr lang="en-US" altLang="en-US" sz="1800" dirty="0" smtClean="0">
                <a:latin typeface="Comic Sans MS" pitchFamily="66" charset="0"/>
              </a:rPr>
              <a:t>Double bonds form when atoms share two pairs electrons </a:t>
            </a:r>
            <a:r>
              <a:rPr lang="en-US" altLang="en-US" sz="1400" dirty="0" smtClean="0">
                <a:latin typeface="Comic Sans MS" pitchFamily="66" charset="0"/>
              </a:rPr>
              <a:t>(two covalent bonds).</a:t>
            </a:r>
            <a:r>
              <a:rPr lang="en-US" altLang="en-US" sz="1800" dirty="0" smtClean="0">
                <a:latin typeface="Comic Sans MS" pitchFamily="66" charset="0"/>
              </a:rPr>
              <a:t> Triple bonds = 3 shared pair of electrons. </a:t>
            </a:r>
            <a:endParaRPr lang="en-US" altLang="en-US" sz="2000" dirty="0" smtClean="0">
              <a:latin typeface="Comic Sans MS" pitchFamily="66" charset="0"/>
            </a:endParaRPr>
          </a:p>
        </p:txBody>
      </p:sp>
      <p:pic>
        <p:nvPicPr>
          <p:cNvPr id="512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52400"/>
            <a:ext cx="26273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24" descr="benz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14800"/>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6" descr="pic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90800"/>
            <a:ext cx="25431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29"/>
          <p:cNvSpPr txBox="1">
            <a:spLocks noChangeArrowheads="1"/>
          </p:cNvSpPr>
          <p:nvPr/>
        </p:nvSpPr>
        <p:spPr bwMode="auto">
          <a:xfrm>
            <a:off x="6096000" y="6629401"/>
            <a:ext cx="3048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b="0" dirty="0">
                <a:latin typeface="Comic Sans MS" pitchFamily="66" charset="0"/>
              </a:rPr>
              <a:t>Images: Carbon, </a:t>
            </a:r>
            <a:r>
              <a:rPr lang="en-US" altLang="en-US" sz="1000" b="0" dirty="0">
                <a:latin typeface="Comic Sans MS" pitchFamily="66" charset="0"/>
                <a:hlinkClick r:id="rId6"/>
              </a:rPr>
              <a:t>Universe Today </a:t>
            </a:r>
            <a:r>
              <a:rPr lang="en-US" altLang="en-US" sz="1000" b="0" dirty="0">
                <a:latin typeface="Comic Sans MS" pitchFamily="66" charset="0"/>
              </a:rPr>
              <a:t>Website</a:t>
            </a:r>
          </a:p>
        </p:txBody>
      </p:sp>
      <p:sp>
        <p:nvSpPr>
          <p:cNvPr id="9" name="Rectangle 6"/>
          <p:cNvSpPr>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7"/>
              </a:rPr>
              <a:t>Virtual </a:t>
            </a:r>
            <a:r>
              <a:rPr lang="en-US" sz="1000" b="0" dirty="0" smtClean="0">
                <a:latin typeface="Comic Sans MS" charset="0"/>
                <a:cs typeface="+mn-cs"/>
                <a:hlinkClick r:id="rId7"/>
              </a:rPr>
              <a:t>Biology </a:t>
            </a:r>
            <a:r>
              <a:rPr lang="en-US" sz="1000" b="0" dirty="0">
                <a:latin typeface="Comic Sans MS" charset="0"/>
                <a:cs typeface="+mn-cs"/>
                <a:hlinkClick r:id="rId7"/>
              </a:rPr>
              <a:t>Classroom </a:t>
            </a:r>
            <a:r>
              <a:rPr lang="en-US" sz="1000" b="0" dirty="0">
                <a:latin typeface="Comic Sans MS" charset="0"/>
                <a:cs typeface="+mn-cs"/>
              </a:rPr>
              <a:t>on </a:t>
            </a:r>
            <a:r>
              <a:rPr lang="en-US" sz="1000" b="0" dirty="0">
                <a:latin typeface="Comic Sans MS" charset="0"/>
                <a:cs typeface="+mn-cs"/>
                <a:hlinkClick r:id="rId8"/>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5859191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020762"/>
          </a:xfrm>
        </p:spPr>
        <p:txBody>
          <a:bodyPr/>
          <a:lstStyle/>
          <a:p>
            <a:r>
              <a:rPr lang="en-US" sz="3600" b="1" dirty="0" smtClean="0">
                <a:latin typeface="Comic Sans MS"/>
                <a:cs typeface="Comic Sans MS"/>
              </a:rPr>
              <a:t>Polymers</a:t>
            </a:r>
            <a:br>
              <a:rPr lang="en-US" sz="3600" b="1" dirty="0" smtClean="0">
                <a:latin typeface="Comic Sans MS"/>
                <a:cs typeface="Comic Sans MS"/>
              </a:rPr>
            </a:br>
            <a:r>
              <a:rPr lang="en-US" sz="1000" b="1" dirty="0" smtClean="0">
                <a:latin typeface="Comic Sans MS"/>
                <a:cs typeface="Comic Sans MS"/>
              </a:rPr>
              <a:t/>
            </a:r>
            <a:br>
              <a:rPr lang="en-US" sz="1000" b="1" dirty="0" smtClean="0">
                <a:latin typeface="Comic Sans MS"/>
                <a:cs typeface="Comic Sans MS"/>
              </a:rPr>
            </a:br>
            <a:r>
              <a:rPr lang="en-US" sz="2000" dirty="0" smtClean="0">
                <a:latin typeface="Comic Sans MS"/>
                <a:cs typeface="Comic Sans MS"/>
              </a:rPr>
              <a:t>Big molecules that are made of many similar units (monomers). </a:t>
            </a:r>
            <a:endParaRPr lang="en-US" sz="2800" dirty="0">
              <a:latin typeface="Comic Sans MS"/>
              <a:cs typeface="Comic Sans MS"/>
            </a:endParaRPr>
          </a:p>
        </p:txBody>
      </p:sp>
      <p:sp>
        <p:nvSpPr>
          <p:cNvPr id="5" name="Text Box 14"/>
          <p:cNvSpPr txBox="1">
            <a:spLocks noChangeArrowheads="1"/>
          </p:cNvSpPr>
          <p:nvPr/>
        </p:nvSpPr>
        <p:spPr bwMode="auto">
          <a:xfrm>
            <a:off x="5257800" y="6331729"/>
            <a:ext cx="38846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b="0" dirty="0" smtClean="0">
                <a:latin typeface="Comic Sans MS" charset="0"/>
                <a:cs typeface="+mn-cs"/>
              </a:rPr>
              <a:t>Images: </a:t>
            </a:r>
            <a:r>
              <a:rPr lang="en-US" sz="1000" b="0" dirty="0" smtClean="0">
                <a:latin typeface="Comic Sans MS" charset="0"/>
                <a:cs typeface="+mn-cs"/>
                <a:hlinkClick r:id="rId2"/>
              </a:rPr>
              <a:t>Part of a Glycogen Molecule</a:t>
            </a:r>
            <a:r>
              <a:rPr lang="en-US" sz="1000" b="0" dirty="0" smtClean="0">
                <a:latin typeface="Comic Sans MS" charset="0"/>
                <a:cs typeface="+mn-cs"/>
              </a:rPr>
              <a:t>, Wiki; </a:t>
            </a:r>
            <a:r>
              <a:rPr lang="en-US" sz="1000" b="0" dirty="0" smtClean="0">
                <a:latin typeface="Comic Sans MS" charset="0"/>
                <a:hlinkClick r:id="rId3"/>
              </a:rPr>
              <a:t>Glycogen diagram</a:t>
            </a:r>
            <a:r>
              <a:rPr lang="en-US" sz="1000" b="0" dirty="0" smtClean="0">
                <a:latin typeface="Comic Sans MS" charset="0"/>
              </a:rPr>
              <a:t>, Wiki; </a:t>
            </a:r>
            <a:r>
              <a:rPr lang="en-US" sz="1000" b="0" dirty="0" smtClean="0">
                <a:latin typeface="Comic Sans MS" charset="0"/>
                <a:hlinkClick r:id="rId4"/>
              </a:rPr>
              <a:t>Glucose chemical structure</a:t>
            </a:r>
            <a:r>
              <a:rPr lang="en-US" sz="1000" b="0" dirty="0" smtClean="0">
                <a:latin typeface="Comic Sans MS" charset="0"/>
              </a:rPr>
              <a:t>, Wiki;  </a:t>
            </a:r>
            <a:r>
              <a:rPr lang="en-US" sz="1000" b="0" dirty="0" smtClean="0">
                <a:latin typeface="Comic Sans MS" charset="0"/>
                <a:hlinkClick r:id="rId5"/>
              </a:rPr>
              <a:t>Protein Molecule</a:t>
            </a:r>
            <a:r>
              <a:rPr lang="en-US" sz="1000" b="0" dirty="0" smtClean="0">
                <a:latin typeface="Comic Sans MS" charset="0"/>
              </a:rPr>
              <a:t>, Wiki; </a:t>
            </a:r>
            <a:r>
              <a:rPr lang="en-US" sz="1000" b="0" dirty="0" smtClean="0">
                <a:latin typeface="Comic Sans MS" charset="0"/>
                <a:hlinkClick r:id="rId6"/>
              </a:rPr>
              <a:t>Primary structure of protein</a:t>
            </a:r>
            <a:r>
              <a:rPr lang="en-US" sz="1000" b="0" dirty="0" smtClean="0">
                <a:latin typeface="Comic Sans MS" charset="0"/>
              </a:rPr>
              <a:t>, Wiki</a:t>
            </a:r>
            <a:endParaRPr lang="en-US" sz="1000" b="0" dirty="0" smtClean="0">
              <a:latin typeface="Comic Sans MS" charset="0"/>
              <a:cs typeface="+mn-cs"/>
            </a:endParaRPr>
          </a:p>
        </p:txBody>
      </p:sp>
      <p:pic>
        <p:nvPicPr>
          <p:cNvPr id="3" name="Picture 2" descr="ProteinStructur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400" y="1524000"/>
            <a:ext cx="32004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Glucose_structure.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0" y="5023449"/>
            <a:ext cx="1450910" cy="1341408"/>
          </a:xfrm>
          <a:prstGeom prst="rect">
            <a:avLst/>
          </a:prstGeom>
        </p:spPr>
      </p:pic>
      <p:pic>
        <p:nvPicPr>
          <p:cNvPr id="8" name="Picture 7" descr="Protein_primary_structure.sv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0" y="4038600"/>
            <a:ext cx="3238500" cy="1985121"/>
          </a:xfrm>
          <a:prstGeom prst="rect">
            <a:avLst/>
          </a:prstGeom>
        </p:spPr>
      </p:pic>
      <p:pic>
        <p:nvPicPr>
          <p:cNvPr id="9" name="Picture 8" descr="Glycogen_spacefilling_model.jpg"/>
          <p:cNvPicPr>
            <a:picLocks noChangeAspect="1"/>
          </p:cNvPicPr>
          <p:nvPr/>
        </p:nvPicPr>
        <p:blipFill rotWithShape="1">
          <a:blip r:embed="rId10">
            <a:extLst>
              <a:ext uri="{28A0092B-C50C-407E-A947-70E740481C1C}">
                <a14:useLocalDpi xmlns:a14="http://schemas.microsoft.com/office/drawing/2010/main" val="0"/>
              </a:ext>
            </a:extLst>
          </a:blip>
          <a:srcRect t="21869" b="26044"/>
          <a:stretch/>
        </p:blipFill>
        <p:spPr>
          <a:xfrm rot="5400000">
            <a:off x="-897223" y="3107021"/>
            <a:ext cx="4114802" cy="1405959"/>
          </a:xfrm>
          <a:prstGeom prst="rect">
            <a:avLst/>
          </a:prstGeom>
        </p:spPr>
      </p:pic>
      <p:pic>
        <p:nvPicPr>
          <p:cNvPr id="10" name="Picture 9" descr="Glycogen_structure.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9200" y="1600200"/>
            <a:ext cx="3469072" cy="3429000"/>
          </a:xfrm>
          <a:prstGeom prst="rect">
            <a:avLst/>
          </a:prstGeom>
        </p:spPr>
      </p:pic>
      <p:sp>
        <p:nvSpPr>
          <p:cNvPr id="12" name="Rectangle 6"/>
          <p:cNvSpPr>
            <a:spLocks noChangeArrowheads="1"/>
          </p:cNvSpPr>
          <p:nvPr/>
        </p:nvSpPr>
        <p:spPr bwMode="auto">
          <a:xfrm>
            <a:off x="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12"/>
              </a:rPr>
              <a:t>Virtual </a:t>
            </a:r>
            <a:r>
              <a:rPr lang="en-US" sz="1000" b="0" dirty="0" smtClean="0">
                <a:latin typeface="Comic Sans MS" charset="0"/>
                <a:cs typeface="+mn-cs"/>
                <a:hlinkClick r:id="rId12"/>
              </a:rPr>
              <a:t>Biology </a:t>
            </a:r>
            <a:r>
              <a:rPr lang="en-US" sz="1000" b="0" dirty="0">
                <a:latin typeface="Comic Sans MS" charset="0"/>
                <a:cs typeface="+mn-cs"/>
                <a:hlinkClick r:id="rId12"/>
              </a:rPr>
              <a:t>Classroom </a:t>
            </a:r>
            <a:r>
              <a:rPr lang="en-US" sz="1000" b="0" dirty="0">
                <a:latin typeface="Comic Sans MS" charset="0"/>
                <a:cs typeface="+mn-cs"/>
              </a:rPr>
              <a:t>on </a:t>
            </a:r>
            <a:r>
              <a:rPr lang="en-US" sz="1000" b="0" dirty="0">
                <a:latin typeface="Comic Sans MS" charset="0"/>
                <a:cs typeface="+mn-cs"/>
                <a:hlinkClick r:id="rId13"/>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3266227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ehydration hydroly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14400"/>
            <a:ext cx="8686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p:nvSpPr>
        <p:spPr>
          <a:xfrm>
            <a:off x="1981200" y="1219200"/>
            <a:ext cx="5334000" cy="1692771"/>
          </a:xfrm>
          <a:prstGeom prst="rect">
            <a:avLst/>
          </a:prstGeom>
          <a:noFill/>
        </p:spPr>
        <p:txBody>
          <a:bodyPr wrap="square" rtlCol="0">
            <a:spAutoFit/>
          </a:bodyPr>
          <a:lstStyle/>
          <a:p>
            <a:pPr algn="ctr"/>
            <a:r>
              <a:rPr lang="en-US" sz="1600" b="1" dirty="0">
                <a:latin typeface="Comic Sans MS"/>
                <a:cs typeface="Comic Sans MS"/>
              </a:rPr>
              <a:t>Dehydration reaction: </a:t>
            </a:r>
            <a:r>
              <a:rPr lang="en-US" sz="1600" dirty="0" smtClean="0">
                <a:latin typeface="Comic Sans MS"/>
                <a:cs typeface="Comic Sans MS"/>
              </a:rPr>
              <a:t>Building the polymer. </a:t>
            </a:r>
          </a:p>
          <a:p>
            <a:pPr algn="ctr"/>
            <a:r>
              <a:rPr lang="en-US" sz="1400" dirty="0" smtClean="0">
                <a:latin typeface="Comic Sans MS"/>
                <a:cs typeface="Comic Sans MS"/>
              </a:rPr>
              <a:t>	     - Polymer = long chain of subunits called monomers.</a:t>
            </a:r>
          </a:p>
          <a:p>
            <a:r>
              <a:rPr lang="en-US" sz="1400" dirty="0" smtClean="0">
                <a:latin typeface="Comic Sans MS"/>
                <a:cs typeface="Comic Sans MS"/>
              </a:rPr>
              <a:t>	- Reconnect </a:t>
            </a:r>
            <a:r>
              <a:rPr lang="en-US" sz="1400" dirty="0">
                <a:latin typeface="Comic Sans MS"/>
                <a:cs typeface="Comic Sans MS"/>
              </a:rPr>
              <a:t>monomers by covalent bonds </a:t>
            </a:r>
          </a:p>
          <a:p>
            <a:r>
              <a:rPr lang="en-US" sz="1400" dirty="0" smtClean="0">
                <a:latin typeface="Comic Sans MS"/>
                <a:cs typeface="Comic Sans MS"/>
              </a:rPr>
              <a:t>    	- a.k.a. </a:t>
            </a:r>
            <a:r>
              <a:rPr lang="en-US" sz="1400" dirty="0">
                <a:latin typeface="Comic Sans MS"/>
                <a:cs typeface="Comic Sans MS"/>
              </a:rPr>
              <a:t>Condensation </a:t>
            </a:r>
            <a:r>
              <a:rPr lang="en-US" sz="1400" dirty="0" smtClean="0">
                <a:latin typeface="Comic Sans MS"/>
                <a:cs typeface="Comic Sans MS"/>
              </a:rPr>
              <a:t>reaction</a:t>
            </a:r>
            <a:endParaRPr lang="en-US" sz="1400" dirty="0">
              <a:latin typeface="Comic Sans MS"/>
              <a:cs typeface="Comic Sans MS"/>
            </a:endParaRPr>
          </a:p>
          <a:p>
            <a:r>
              <a:rPr lang="en-US" sz="1400" dirty="0" smtClean="0">
                <a:latin typeface="Comic Sans MS"/>
                <a:cs typeface="Comic Sans MS"/>
              </a:rPr>
              <a:t>	- Energy </a:t>
            </a:r>
            <a:r>
              <a:rPr lang="en-US" sz="1400" dirty="0">
                <a:latin typeface="Comic Sans MS"/>
                <a:cs typeface="Comic Sans MS"/>
              </a:rPr>
              <a:t>input </a:t>
            </a:r>
            <a:r>
              <a:rPr lang="en-US" sz="1400" dirty="0" smtClean="0">
                <a:latin typeface="Comic Sans MS"/>
                <a:cs typeface="Comic Sans MS"/>
              </a:rPr>
              <a:t>required.</a:t>
            </a:r>
            <a:endParaRPr lang="en-US" sz="1400" dirty="0">
              <a:latin typeface="Comic Sans MS"/>
              <a:cs typeface="Comic Sans MS"/>
            </a:endParaRPr>
          </a:p>
          <a:p>
            <a:r>
              <a:rPr lang="en-US" sz="1400" dirty="0">
                <a:latin typeface="Comic Sans MS"/>
                <a:cs typeface="Comic Sans MS"/>
              </a:rPr>
              <a:t>	</a:t>
            </a:r>
            <a:r>
              <a:rPr lang="en-US" sz="1400" dirty="0" smtClean="0">
                <a:latin typeface="Comic Sans MS"/>
                <a:cs typeface="Comic Sans MS"/>
              </a:rPr>
              <a:t>- Aided by enzymes</a:t>
            </a:r>
            <a:r>
              <a:rPr lang="en-US" sz="1400" dirty="0">
                <a:latin typeface="Comic Sans MS"/>
                <a:cs typeface="Comic Sans MS"/>
              </a:rPr>
              <a:t>. </a:t>
            </a:r>
          </a:p>
          <a:p>
            <a:pPr algn="ctr"/>
            <a:r>
              <a:rPr lang="en-US" dirty="0"/>
              <a:t> </a:t>
            </a:r>
          </a:p>
        </p:txBody>
      </p:sp>
      <p:sp>
        <p:nvSpPr>
          <p:cNvPr id="7" name="TextBox 6"/>
          <p:cNvSpPr txBox="1"/>
          <p:nvPr/>
        </p:nvSpPr>
        <p:spPr>
          <a:xfrm>
            <a:off x="533400" y="6324600"/>
            <a:ext cx="3733800" cy="38100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2286000" y="5410200"/>
            <a:ext cx="4648200" cy="984885"/>
          </a:xfrm>
          <a:prstGeom prst="rect">
            <a:avLst/>
          </a:prstGeom>
          <a:noFill/>
        </p:spPr>
        <p:txBody>
          <a:bodyPr wrap="square" rtlCol="0">
            <a:spAutoFit/>
          </a:bodyPr>
          <a:lstStyle/>
          <a:p>
            <a:pPr algn="ctr"/>
            <a:r>
              <a:rPr lang="en-US" sz="1600" b="1" dirty="0">
                <a:latin typeface="Comic Sans MS"/>
                <a:cs typeface="Comic Sans MS"/>
              </a:rPr>
              <a:t>Hydrolysis</a:t>
            </a:r>
            <a:r>
              <a:rPr lang="en-US" sz="1600" dirty="0">
                <a:latin typeface="Comic Sans MS"/>
                <a:cs typeface="Comic Sans MS"/>
              </a:rPr>
              <a:t>: </a:t>
            </a:r>
            <a:r>
              <a:rPr lang="en-US" sz="1600" dirty="0" smtClean="0">
                <a:latin typeface="Comic Sans MS"/>
                <a:cs typeface="Comic Sans MS"/>
              </a:rPr>
              <a:t>Breaking </a:t>
            </a:r>
            <a:r>
              <a:rPr lang="en-US" sz="1600" dirty="0">
                <a:latin typeface="Comic Sans MS"/>
                <a:cs typeface="Comic Sans MS"/>
              </a:rPr>
              <a:t>the </a:t>
            </a:r>
            <a:r>
              <a:rPr lang="en-US" sz="1600" dirty="0" smtClean="0">
                <a:latin typeface="Comic Sans MS"/>
                <a:cs typeface="Comic Sans MS"/>
              </a:rPr>
              <a:t>polymer. </a:t>
            </a:r>
            <a:endParaRPr lang="en-US" sz="1600" dirty="0">
              <a:latin typeface="Comic Sans MS"/>
              <a:cs typeface="Comic Sans MS"/>
            </a:endParaRPr>
          </a:p>
          <a:p>
            <a:r>
              <a:rPr lang="en-US" sz="1400" dirty="0">
                <a:latin typeface="Comic Sans MS"/>
                <a:cs typeface="Comic Sans MS"/>
              </a:rPr>
              <a:t>	</a:t>
            </a:r>
            <a:r>
              <a:rPr lang="en-US" sz="1400" dirty="0" smtClean="0">
                <a:latin typeface="Comic Sans MS"/>
                <a:cs typeface="Comic Sans MS"/>
              </a:rPr>
              <a:t>  - </a:t>
            </a:r>
            <a:r>
              <a:rPr lang="en-US" sz="1400" dirty="0">
                <a:latin typeface="Comic Sans MS"/>
                <a:cs typeface="Comic Sans MS"/>
              </a:rPr>
              <a:t>Covalent bond is broken between </a:t>
            </a:r>
            <a:r>
              <a:rPr lang="en-US" sz="1400" dirty="0" smtClean="0">
                <a:latin typeface="Comic Sans MS"/>
                <a:cs typeface="Comic Sans MS"/>
              </a:rPr>
              <a:t>subunits. 	 </a:t>
            </a:r>
            <a:r>
              <a:rPr lang="en-US" sz="1400" dirty="0">
                <a:latin typeface="Comic Sans MS"/>
                <a:cs typeface="Comic Sans MS"/>
              </a:rPr>
              <a:t> </a:t>
            </a:r>
            <a:r>
              <a:rPr lang="en-US" sz="1400" dirty="0" smtClean="0">
                <a:latin typeface="Comic Sans MS"/>
                <a:cs typeface="Comic Sans MS"/>
              </a:rPr>
              <a:t>- Releases energy</a:t>
            </a:r>
          </a:p>
          <a:p>
            <a:r>
              <a:rPr lang="en-US" sz="1400" dirty="0">
                <a:latin typeface="Comic Sans MS"/>
                <a:cs typeface="Comic Sans MS"/>
              </a:rPr>
              <a:t>	</a:t>
            </a:r>
            <a:r>
              <a:rPr lang="en-US" sz="1400" dirty="0" smtClean="0">
                <a:latin typeface="Comic Sans MS"/>
                <a:cs typeface="Comic Sans MS"/>
              </a:rPr>
              <a:t>  - Aided by enzymes</a:t>
            </a:r>
            <a:endParaRPr lang="en-US" sz="1400" dirty="0">
              <a:latin typeface="Comic Sans MS"/>
              <a:cs typeface="Comic Sans MS"/>
            </a:endParaRPr>
          </a:p>
        </p:txBody>
      </p:sp>
      <p:sp>
        <p:nvSpPr>
          <p:cNvPr id="2" name="TextBox 1"/>
          <p:cNvSpPr txBox="1"/>
          <p:nvPr/>
        </p:nvSpPr>
        <p:spPr>
          <a:xfrm>
            <a:off x="762000" y="152400"/>
            <a:ext cx="7696200" cy="830997"/>
          </a:xfrm>
          <a:prstGeom prst="rect">
            <a:avLst/>
          </a:prstGeom>
          <a:noFill/>
        </p:spPr>
        <p:txBody>
          <a:bodyPr wrap="square" rtlCol="0">
            <a:spAutoFit/>
          </a:bodyPr>
          <a:lstStyle/>
          <a:p>
            <a:pPr algn="ctr"/>
            <a:r>
              <a:rPr lang="en-US" sz="2400" b="1" dirty="0" smtClean="0">
                <a:latin typeface="Comic Sans MS"/>
                <a:cs typeface="Comic Sans MS"/>
              </a:rPr>
              <a:t>Polymers Can be Built and Broken </a:t>
            </a:r>
            <a:r>
              <a:rPr lang="en-US" sz="2400" b="1" dirty="0">
                <a:latin typeface="Comic Sans MS"/>
                <a:cs typeface="Comic Sans MS"/>
              </a:rPr>
              <a:t>D</a:t>
            </a:r>
            <a:r>
              <a:rPr lang="en-US" sz="2400" b="1" dirty="0" smtClean="0">
                <a:latin typeface="Comic Sans MS"/>
                <a:cs typeface="Comic Sans MS"/>
              </a:rPr>
              <a:t>own Through </a:t>
            </a:r>
          </a:p>
          <a:p>
            <a:pPr algn="ctr"/>
            <a:r>
              <a:rPr lang="en-US" sz="2400" b="1" dirty="0" smtClean="0">
                <a:latin typeface="Comic Sans MS"/>
                <a:cs typeface="Comic Sans MS"/>
              </a:rPr>
              <a:t>Dehydration and Hydrolysis Reactions</a:t>
            </a:r>
            <a:endParaRPr lang="en-US" sz="2400" b="1" dirty="0">
              <a:latin typeface="Comic Sans MS"/>
              <a:cs typeface="Comic Sans MS"/>
            </a:endParaRPr>
          </a:p>
        </p:txBody>
      </p:sp>
    </p:spTree>
    <p:extLst>
      <p:ext uri="{BB962C8B-B14F-4D97-AF65-F5344CB8AC3E}">
        <p14:creationId xmlns:p14="http://schemas.microsoft.com/office/powerpoint/2010/main" val="23041423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9762"/>
          </a:xfrm>
        </p:spPr>
        <p:txBody>
          <a:bodyPr/>
          <a:lstStyle/>
          <a:p>
            <a:pPr eaLnBrk="1" hangingPunct="1"/>
            <a:r>
              <a:rPr lang="en-US" altLang="en-US" sz="3200" b="1" dirty="0" smtClean="0">
                <a:latin typeface="Comic Sans MS" pitchFamily="66" charset="0"/>
              </a:rPr>
              <a:t>Building and Breaking Down Molecules</a:t>
            </a:r>
          </a:p>
        </p:txBody>
      </p:sp>
      <p:sp>
        <p:nvSpPr>
          <p:cNvPr id="6147" name="Rectangle 3"/>
          <p:cNvSpPr>
            <a:spLocks noGrp="1" noChangeArrowheads="1"/>
          </p:cNvSpPr>
          <p:nvPr>
            <p:ph type="body" idx="1"/>
          </p:nvPr>
        </p:nvSpPr>
        <p:spPr>
          <a:xfrm>
            <a:off x="228600" y="1485900"/>
            <a:ext cx="3657600" cy="4572000"/>
          </a:xfrm>
        </p:spPr>
        <p:txBody>
          <a:bodyPr/>
          <a:lstStyle/>
          <a:p>
            <a:pPr eaLnBrk="1" hangingPunct="1">
              <a:buFontTx/>
              <a:buNone/>
            </a:pPr>
            <a:r>
              <a:rPr lang="en-US" altLang="en-US" sz="2400" b="1" dirty="0" smtClean="0">
                <a:solidFill>
                  <a:srgbClr val="00B050"/>
                </a:solidFill>
                <a:latin typeface="Comic Sans MS" pitchFamily="66" charset="0"/>
              </a:rPr>
              <a:t>Anabolic Reaction</a:t>
            </a:r>
            <a:r>
              <a:rPr lang="en-US" altLang="en-US" sz="2400" dirty="0" smtClean="0">
                <a:solidFill>
                  <a:srgbClr val="00B050"/>
                </a:solidFill>
                <a:latin typeface="Comic Sans MS" pitchFamily="66" charset="0"/>
              </a:rPr>
              <a:t> </a:t>
            </a:r>
          </a:p>
          <a:p>
            <a:pPr eaLnBrk="1" hangingPunct="1">
              <a:buFontTx/>
              <a:buNone/>
            </a:pPr>
            <a:r>
              <a:rPr lang="en-US" altLang="en-US" sz="1600" i="1" dirty="0" smtClean="0">
                <a:latin typeface="Comic Sans MS" pitchFamily="66" charset="0"/>
              </a:rPr>
              <a:t>(anabolism)</a:t>
            </a:r>
          </a:p>
          <a:p>
            <a:pPr eaLnBrk="1" hangingPunct="1">
              <a:buFontTx/>
              <a:buNone/>
            </a:pPr>
            <a:r>
              <a:rPr lang="en-US" altLang="en-US" sz="1800" dirty="0" smtClean="0">
                <a:latin typeface="Comic Sans MS" pitchFamily="66" charset="0"/>
              </a:rPr>
              <a:t>	The phase of metabolism in which simple substances are </a:t>
            </a:r>
            <a:r>
              <a:rPr lang="en-US" altLang="en-US" sz="2000" b="1" dirty="0" smtClean="0">
                <a:solidFill>
                  <a:schemeClr val="tx1">
                    <a:lumMod val="65000"/>
                    <a:lumOff val="35000"/>
                  </a:schemeClr>
                </a:solidFill>
                <a:latin typeface="Comic Sans MS" pitchFamily="66" charset="0"/>
              </a:rPr>
              <a:t>synthesized</a:t>
            </a:r>
            <a:r>
              <a:rPr lang="en-US" altLang="en-US" sz="1800" b="1" dirty="0" smtClean="0">
                <a:solidFill>
                  <a:schemeClr val="tx1">
                    <a:lumMod val="65000"/>
                    <a:lumOff val="35000"/>
                  </a:schemeClr>
                </a:solidFill>
                <a:latin typeface="Comic Sans MS" pitchFamily="66" charset="0"/>
              </a:rPr>
              <a:t> </a:t>
            </a:r>
            <a:r>
              <a:rPr lang="en-US" altLang="en-US" sz="1800" dirty="0" smtClean="0">
                <a:latin typeface="Comic Sans MS" pitchFamily="66" charset="0"/>
              </a:rPr>
              <a:t>into the complex materials of living tissue.</a:t>
            </a:r>
          </a:p>
          <a:p>
            <a:pPr eaLnBrk="1" hangingPunct="1">
              <a:buFontTx/>
              <a:buNone/>
            </a:pPr>
            <a:endParaRPr lang="en-US" altLang="en-US" sz="2000" dirty="0" smtClean="0">
              <a:latin typeface="Comic Sans MS" pitchFamily="66" charset="0"/>
            </a:endParaRPr>
          </a:p>
          <a:p>
            <a:pPr eaLnBrk="1" hangingPunct="1">
              <a:buFontTx/>
              <a:buNone/>
            </a:pPr>
            <a:r>
              <a:rPr lang="en-US" altLang="en-US" sz="2400" b="1" dirty="0" smtClean="0">
                <a:solidFill>
                  <a:srgbClr val="00B050"/>
                </a:solidFill>
                <a:latin typeface="Comic Sans MS" pitchFamily="66" charset="0"/>
              </a:rPr>
              <a:t>Catabolic Reaction</a:t>
            </a:r>
          </a:p>
          <a:p>
            <a:pPr eaLnBrk="1" hangingPunct="1">
              <a:buFontTx/>
              <a:buNone/>
            </a:pPr>
            <a:r>
              <a:rPr lang="en-US" altLang="en-US" sz="1600" i="1" dirty="0" smtClean="0">
                <a:latin typeface="Comic Sans MS" pitchFamily="66" charset="0"/>
              </a:rPr>
              <a:t>(catabolism)</a:t>
            </a:r>
          </a:p>
          <a:p>
            <a:pPr eaLnBrk="1" hangingPunct="1">
              <a:buFontTx/>
              <a:buNone/>
            </a:pPr>
            <a:r>
              <a:rPr lang="en-US" altLang="en-US" sz="1800" dirty="0" smtClean="0">
                <a:latin typeface="Comic Sans MS" pitchFamily="66" charset="0"/>
              </a:rPr>
              <a:t>	The metabolic </a:t>
            </a:r>
            <a:r>
              <a:rPr lang="en-US" altLang="en-US" sz="2000" b="1" dirty="0" smtClean="0">
                <a:solidFill>
                  <a:schemeClr val="tx1">
                    <a:lumMod val="65000"/>
                    <a:lumOff val="35000"/>
                  </a:schemeClr>
                </a:solidFill>
                <a:latin typeface="Comic Sans MS" pitchFamily="66" charset="0"/>
              </a:rPr>
              <a:t>break down </a:t>
            </a:r>
            <a:r>
              <a:rPr lang="en-US" altLang="en-US" sz="1800" dirty="0" smtClean="0">
                <a:latin typeface="Comic Sans MS" pitchFamily="66" charset="0"/>
              </a:rPr>
              <a:t>of complex molecules into simpler ones, often resulting in release of energy.</a:t>
            </a:r>
          </a:p>
        </p:txBody>
      </p:sp>
      <p:pic>
        <p:nvPicPr>
          <p:cNvPr id="6148" name="Picture 3" descr="05-01_Metabolism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863" y="1447800"/>
            <a:ext cx="4938712"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6"/>
          <p:cNvSpPr>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2480063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304800"/>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b="1" dirty="0">
                <a:latin typeface="Comic Sans MS"/>
                <a:cs typeface="Comic Sans MS"/>
              </a:rPr>
              <a:t>3 of the 4 macromolecules commonly occur on Nutrition </a:t>
            </a:r>
            <a:r>
              <a:rPr lang="en-US" sz="2400" b="1" dirty="0" smtClean="0">
                <a:latin typeface="Comic Sans MS"/>
                <a:cs typeface="Comic Sans MS"/>
              </a:rPr>
              <a:t>Labels</a:t>
            </a:r>
            <a:r>
              <a:rPr lang="en-US" sz="2400" b="1" dirty="0">
                <a:latin typeface="Comic Sans MS"/>
                <a:cs typeface="Comic Sans MS"/>
              </a:rPr>
              <a:t>, </a:t>
            </a:r>
            <a:r>
              <a:rPr lang="en-US" sz="2400" b="1" dirty="0" smtClean="0">
                <a:latin typeface="Comic Sans MS"/>
                <a:cs typeface="Comic Sans MS"/>
              </a:rPr>
              <a:t>and are </a:t>
            </a:r>
            <a:r>
              <a:rPr lang="en-US" sz="2400" b="1" dirty="0">
                <a:latin typeface="Comic Sans MS"/>
                <a:cs typeface="Comic Sans MS"/>
              </a:rPr>
              <a:t>the major components in our </a:t>
            </a:r>
            <a:r>
              <a:rPr lang="en-US" sz="2400" b="1" dirty="0" smtClean="0">
                <a:latin typeface="Comic Sans MS"/>
                <a:cs typeface="Comic Sans MS"/>
              </a:rPr>
              <a:t>diet.</a:t>
            </a:r>
            <a:endParaRPr lang="en-US" sz="2400" b="1" dirty="0">
              <a:latin typeface="Comic Sans MS"/>
              <a:cs typeface="Comic Sans MS"/>
            </a:endParaRPr>
          </a:p>
        </p:txBody>
      </p:sp>
      <p:pic>
        <p:nvPicPr>
          <p:cNvPr id="6" name="Picture 5" descr="Nutrition_labe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6685200" cy="4267200"/>
          </a:xfrm>
          <a:prstGeom prst="rect">
            <a:avLst/>
          </a:prstGeom>
        </p:spPr>
      </p:pic>
      <p:sp>
        <p:nvSpPr>
          <p:cNvPr id="7" name="Text Box 29"/>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b="0" dirty="0">
                <a:latin typeface="Comic Sans MS" pitchFamily="66" charset="0"/>
              </a:rPr>
              <a:t>Images: </a:t>
            </a:r>
            <a:r>
              <a:rPr lang="en-US" altLang="en-US" sz="1000" b="0" dirty="0" smtClean="0">
                <a:latin typeface="Comic Sans MS" pitchFamily="66" charset="0"/>
                <a:hlinkClick r:id="rId3"/>
              </a:rPr>
              <a:t>Nutrition Label</a:t>
            </a:r>
            <a:r>
              <a:rPr lang="en-US" altLang="en-US" sz="1000" b="0" dirty="0" smtClean="0">
                <a:latin typeface="Comic Sans MS" pitchFamily="66" charset="0"/>
              </a:rPr>
              <a:t>, Wiki</a:t>
            </a:r>
            <a:endParaRPr lang="en-US" altLang="en-US" sz="1000" b="0" dirty="0">
              <a:latin typeface="Comic Sans MS" pitchFamily="66" charset="0"/>
            </a:endParaRPr>
          </a:p>
        </p:txBody>
      </p:sp>
      <p:sp>
        <p:nvSpPr>
          <p:cNvPr id="9" name="TextBox 8"/>
          <p:cNvSpPr txBox="1"/>
          <p:nvPr/>
        </p:nvSpPr>
        <p:spPr>
          <a:xfrm>
            <a:off x="1066800" y="5867400"/>
            <a:ext cx="6934200" cy="584776"/>
          </a:xfrm>
          <a:prstGeom prst="rect">
            <a:avLst/>
          </a:prstGeom>
          <a:noFill/>
        </p:spPr>
        <p:txBody>
          <a:bodyPr wrap="square" rtlCol="0">
            <a:spAutoFit/>
          </a:bodyPr>
          <a:lstStyle/>
          <a:p>
            <a:pPr algn="ctr"/>
            <a:r>
              <a:rPr lang="en-US" sz="1600" b="1" dirty="0" smtClean="0">
                <a:solidFill>
                  <a:srgbClr val="FF3300"/>
                </a:solidFill>
                <a:latin typeface="Comic Sans MS"/>
                <a:cs typeface="Comic Sans MS"/>
              </a:rPr>
              <a:t>Q</a:t>
            </a:r>
            <a:r>
              <a:rPr lang="en-US" sz="1600" dirty="0" smtClean="0">
                <a:latin typeface="Comic Sans MS"/>
                <a:cs typeface="Comic Sans MS"/>
              </a:rPr>
              <a:t>: Which organic macromolecule that is part of our diet is not present on food labels?</a:t>
            </a:r>
            <a:endParaRPr lang="en-US" sz="1600" dirty="0">
              <a:latin typeface="Comic Sans MS"/>
              <a:cs typeface="Comic Sans MS"/>
            </a:endParaRPr>
          </a:p>
        </p:txBody>
      </p:sp>
      <p:sp>
        <p:nvSpPr>
          <p:cNvPr id="8" name="Rectangle 6"/>
          <p:cNvSpPr>
            <a:spLocks noChangeArrowheads="1"/>
          </p:cNvSpPr>
          <p:nvPr/>
        </p:nvSpPr>
        <p:spPr bwMode="auto">
          <a:xfrm>
            <a:off x="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2630241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8"/>
          <p:cNvSpPr>
            <a:spLocks noGrp="1" noChangeArrowheads="1"/>
          </p:cNvSpPr>
          <p:nvPr>
            <p:ph type="title"/>
          </p:nvPr>
        </p:nvSpPr>
        <p:spPr/>
        <p:txBody>
          <a:bodyPr/>
          <a:lstStyle/>
          <a:p>
            <a:pPr eaLnBrk="1" hangingPunct="1"/>
            <a:r>
              <a:rPr lang="en-US" altLang="en-US" sz="3200" b="1" smtClean="0">
                <a:solidFill>
                  <a:srgbClr val="008000"/>
                </a:solidFill>
                <a:latin typeface="Comic Sans MS" pitchFamily="66" charset="0"/>
              </a:rPr>
              <a:t>Study Table of </a:t>
            </a:r>
            <a:r>
              <a:rPr lang="en-US" altLang="en-US" sz="3200" b="1" smtClean="0">
                <a:solidFill>
                  <a:srgbClr val="008000"/>
                </a:solidFill>
                <a:latin typeface="Comic Sans MS" pitchFamily="66" charset="0"/>
                <a:hlinkClick r:id="rId3"/>
              </a:rPr>
              <a:t>Organic Macromolecules</a:t>
            </a:r>
            <a:r>
              <a:rPr lang="en-US" altLang="en-US" sz="3200" b="1" smtClean="0">
                <a:solidFill>
                  <a:srgbClr val="008000"/>
                </a:solidFill>
                <a:latin typeface="Comic Sans MS" pitchFamily="66" charset="0"/>
              </a:rPr>
              <a:t/>
            </a:r>
            <a:br>
              <a:rPr lang="en-US" altLang="en-US" sz="3200" b="1" smtClean="0">
                <a:solidFill>
                  <a:srgbClr val="008000"/>
                </a:solidFill>
                <a:latin typeface="Comic Sans MS" pitchFamily="66" charset="0"/>
              </a:rPr>
            </a:br>
            <a:r>
              <a:rPr lang="en-US" altLang="en-US" sz="1600" b="1" smtClean="0">
                <a:solidFill>
                  <a:srgbClr val="008000"/>
                </a:solidFill>
                <a:latin typeface="Comic Sans MS" pitchFamily="66" charset="0"/>
              </a:rPr>
              <a:t/>
            </a:r>
            <a:br>
              <a:rPr lang="en-US" altLang="en-US" sz="1600" b="1" smtClean="0">
                <a:solidFill>
                  <a:srgbClr val="008000"/>
                </a:solidFill>
                <a:latin typeface="Comic Sans MS" pitchFamily="66" charset="0"/>
              </a:rPr>
            </a:br>
            <a:r>
              <a:rPr lang="en-US" altLang="en-US" sz="1200" smtClean="0">
                <a:solidFill>
                  <a:schemeClr val="tx1"/>
                </a:solidFill>
                <a:latin typeface="Comic Sans MS" pitchFamily="66" charset="0"/>
              </a:rPr>
              <a:t>(We will fill this in as we go through the rest of the lecture.)</a:t>
            </a:r>
            <a:endParaRPr lang="en-US" altLang="en-US" sz="3200" smtClean="0">
              <a:solidFill>
                <a:srgbClr val="008000"/>
              </a:solidFill>
              <a:latin typeface="Comic Sans MS" pitchFamily="66" charset="0"/>
            </a:endParaRPr>
          </a:p>
        </p:txBody>
      </p:sp>
      <p:graphicFrame>
        <p:nvGraphicFramePr>
          <p:cNvPr id="425008" name="Group 48"/>
          <p:cNvGraphicFramePr>
            <a:graphicFrameLocks noGrp="1"/>
          </p:cNvGraphicFramePr>
          <p:nvPr>
            <p:ph idx="1"/>
            <p:extLst>
              <p:ext uri="{D42A27DB-BD31-4B8C-83A1-F6EECF244321}">
                <p14:modId xmlns:p14="http://schemas.microsoft.com/office/powerpoint/2010/main" val="2282863707"/>
              </p:ext>
            </p:extLst>
          </p:nvPr>
        </p:nvGraphicFramePr>
        <p:xfrm>
          <a:off x="457200" y="1600200"/>
          <a:ext cx="8229599" cy="4688396"/>
        </p:xfrm>
        <a:graphic>
          <a:graphicData uri="http://schemas.openxmlformats.org/drawingml/2006/table">
            <a:tbl>
              <a:tblPr/>
              <a:tblGrid>
                <a:gridCol w="1610139"/>
                <a:gridCol w="1550504"/>
                <a:gridCol w="1789043"/>
                <a:gridCol w="1789043"/>
                <a:gridCol w="1490870"/>
              </a:tblGrid>
              <a:tr h="1005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Macromolecule</a:t>
                      </a:r>
                      <a:r>
                        <a:rPr kumimoji="0" lang="en-US" sz="1600" b="0" i="0" u="none" strike="noStrike" cap="none" normalizeH="0" baseline="0" dirty="0" smtClean="0">
                          <a:ln>
                            <a:noFill/>
                          </a:ln>
                          <a:solidFill>
                            <a:schemeClr val="tx1"/>
                          </a:solidFill>
                          <a:effectLst/>
                          <a:latin typeface="Comic Sans MS" pitchFamily="66" charset="0"/>
                        </a:rPr>
                        <a:t> </a:t>
                      </a:r>
                      <a:r>
                        <a:rPr kumimoji="0" lang="en-US" sz="1200" b="0" i="0" u="none" strike="noStrike" cap="none" normalizeH="0" baseline="0" dirty="0" smtClean="0">
                          <a:ln>
                            <a:noFill/>
                          </a:ln>
                          <a:solidFill>
                            <a:schemeClr val="tx1"/>
                          </a:solidFill>
                          <a:effectLst/>
                          <a:latin typeface="Comic Sans MS" pitchFamily="66" charset="0"/>
                        </a:rPr>
                        <a:t>(polymer)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Made of what type of monomer?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Is there another name for this polymer?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What are the main elements in this macromolecule?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Examples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6"/>
          <p:cNvSpPr>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b="0" dirty="0">
                <a:latin typeface="Comic Sans MS" charset="0"/>
                <a:cs typeface="+mn-cs"/>
              </a:rPr>
              <a:t>From the </a:t>
            </a:r>
            <a:r>
              <a:rPr lang="en-US" sz="1000" b="0" dirty="0">
                <a:latin typeface="Comic Sans MS" charset="0"/>
                <a:cs typeface="+mn-cs"/>
                <a:hlinkClick r:id="rId4"/>
              </a:rPr>
              <a:t>Virtual </a:t>
            </a:r>
            <a:r>
              <a:rPr lang="en-US" sz="1000" b="0" dirty="0" smtClean="0">
                <a:latin typeface="Comic Sans MS" charset="0"/>
                <a:cs typeface="+mn-cs"/>
                <a:hlinkClick r:id="rId4"/>
              </a:rPr>
              <a:t>Biology </a:t>
            </a:r>
            <a:r>
              <a:rPr lang="en-US" sz="1000" b="0" dirty="0">
                <a:latin typeface="Comic Sans MS" charset="0"/>
                <a:cs typeface="+mn-cs"/>
                <a:hlinkClick r:id="rId4"/>
              </a:rPr>
              <a:t>Classroom </a:t>
            </a:r>
            <a:r>
              <a:rPr lang="en-US" sz="1000" b="0" dirty="0">
                <a:latin typeface="Comic Sans MS" charset="0"/>
                <a:cs typeface="+mn-cs"/>
              </a:rPr>
              <a:t>on </a:t>
            </a:r>
            <a:r>
              <a:rPr lang="en-US" sz="1000" b="0" dirty="0">
                <a:latin typeface="Comic Sans MS" charset="0"/>
                <a:cs typeface="+mn-cs"/>
                <a:hlinkClick r:id="rId5"/>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1720726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19609</TotalTime>
  <Words>2821</Words>
  <Application>Microsoft Macintosh PowerPoint</Application>
  <PresentationFormat>On-screen Show (4:3)</PresentationFormat>
  <Paragraphs>519</Paragraphs>
  <Slides>35</Slides>
  <Notes>26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Metabolism:   Diet &amp;  Nutrition</vt:lpstr>
      <vt:lpstr>The Chemistry of Food  (yummy!)</vt:lpstr>
      <vt:lpstr>Carbon Little Atom, Big Deal</vt:lpstr>
      <vt:lpstr>Polymers  Big molecules that are made of many similar units (monomers). </vt:lpstr>
      <vt:lpstr>PowerPoint Presentation</vt:lpstr>
      <vt:lpstr>Building and Breaking Down Molecules</vt:lpstr>
      <vt:lpstr>PowerPoint Presentation</vt:lpstr>
      <vt:lpstr>Study Table of Organic Macromolecules  (We will fill this in as we go through the rest of the lecture.)</vt:lpstr>
      <vt:lpstr> Organic Molecules - Carbohydrates   </vt:lpstr>
      <vt:lpstr>Glycogen  Carbohydrate polymer that we use to store sugar energy.</vt:lpstr>
      <vt:lpstr>Carbohydrates - Nutrition</vt:lpstr>
      <vt:lpstr> Protein Structure</vt:lpstr>
      <vt:lpstr>Organic Molecules - Proteins</vt:lpstr>
      <vt:lpstr>Proteins - Dietary</vt:lpstr>
      <vt:lpstr>Organic Molecules – Nucleic Acids</vt:lpstr>
      <vt:lpstr> Organic Molecules – Lipids  (Fats, Phospholipids, Waxes &amp; Steroids) </vt:lpstr>
      <vt:lpstr>Lipids - Dietary Fats</vt:lpstr>
      <vt:lpstr>Lipids – Dietary Fats</vt:lpstr>
      <vt:lpstr>Organic Molecules – Lipids  (Fats, Phospholipids, Waxes &amp; Steroids)</vt:lpstr>
      <vt:lpstr>Phospholipids - Dietary</vt:lpstr>
      <vt:lpstr>Calories (really Kilocalories)</vt:lpstr>
      <vt:lpstr>How many calories are in alcohol?</vt:lpstr>
      <vt:lpstr>The Chemistry of Food  (yummy!)</vt:lpstr>
      <vt:lpstr>VITAMINS - Micronurteints</vt:lpstr>
      <vt:lpstr>VITAMIN - B12</vt:lpstr>
      <vt:lpstr>MINERALS - Micronutrients</vt:lpstr>
      <vt:lpstr>WATER</vt:lpstr>
      <vt:lpstr>Digestion</vt:lpstr>
      <vt:lpstr>PowerPoint Presentation</vt:lpstr>
      <vt:lpstr>PowerPoint Presentation</vt:lpstr>
      <vt:lpstr>PowerPoint Presentation</vt:lpstr>
      <vt:lpstr>Confused about what to eat?</vt:lpstr>
      <vt:lpstr>PowerPoint Presentation</vt:lpstr>
      <vt:lpstr>Are you feeling blinded by science?  Do yourself a favor. Use the…                 Virtual Biology                        Classroom (VBC)  !  The VBC is full of resources to help you succeed, including:</vt:lpstr>
    </vt:vector>
  </TitlesOfParts>
  <Manager/>
  <Company>Online Education Resrouces,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of Diet &amp; Nutrition Lecture PowerPoint</dc:title>
  <dc:subject/>
  <dc:creator>Tami Port</dc:creator>
  <cp:keywords>biology of diet lecture ppt, biology of nutrition ppt,nutrition lecture powerpoint, nutrition and diet lecture ppt, metabolism lecture powerpoint, metabolism nutrition lecture</cp:keywords>
  <dc:description/>
  <cp:lastModifiedBy>Voicemail</cp:lastModifiedBy>
  <cp:revision>171</cp:revision>
  <dcterms:created xsi:type="dcterms:W3CDTF">2011-07-29T22:41:31Z</dcterms:created>
  <dcterms:modified xsi:type="dcterms:W3CDTF">2016-01-11T03:33:07Z</dcterms:modified>
  <cp:category>Biology Lecture PowerPoint</cp:category>
</cp:coreProperties>
</file>