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50" r:id="rId2"/>
    <p:sldId id="274" r:id="rId3"/>
    <p:sldId id="348" r:id="rId4"/>
    <p:sldId id="355" r:id="rId5"/>
    <p:sldId id="359" r:id="rId6"/>
    <p:sldId id="282" r:id="rId7"/>
    <p:sldId id="278" r:id="rId8"/>
    <p:sldId id="283" r:id="rId9"/>
    <p:sldId id="318" r:id="rId10"/>
    <p:sldId id="320" r:id="rId11"/>
    <p:sldId id="284" r:id="rId12"/>
    <p:sldId id="357" r:id="rId13"/>
    <p:sldId id="358" r:id="rId14"/>
    <p:sldId id="321" r:id="rId15"/>
    <p:sldId id="360" r:id="rId16"/>
    <p:sldId id="288" r:id="rId17"/>
    <p:sldId id="364" r:id="rId18"/>
    <p:sldId id="349" r:id="rId19"/>
    <p:sldId id="361" r:id="rId20"/>
    <p:sldId id="330" r:id="rId21"/>
    <p:sldId id="362" r:id="rId22"/>
    <p:sldId id="295" r:id="rId23"/>
    <p:sldId id="336" r:id="rId24"/>
    <p:sldId id="363" r:id="rId25"/>
    <p:sldId id="322" r:id="rId26"/>
    <p:sldId id="324" r:id="rId27"/>
    <p:sldId id="323" r:id="rId28"/>
    <p:sldId id="339" r:id="rId29"/>
    <p:sldId id="356" r:id="rId30"/>
    <p:sldId id="327" r:id="rId31"/>
    <p:sldId id="329" r:id="rId32"/>
    <p:sldId id="308" r:id="rId33"/>
    <p:sldId id="309" r:id="rId34"/>
    <p:sldId id="310" r:id="rId35"/>
    <p:sldId id="354" r:id="rId36"/>
    <p:sldId id="338" r:id="rId37"/>
    <p:sldId id="346" r:id="rId38"/>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D70BBA"/>
    <a:srgbClr val="F6A8E7"/>
    <a:srgbClr val="E2BCE2"/>
    <a:srgbClr val="051BE7"/>
    <a:srgbClr val="CC660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95382" autoAdjust="0"/>
  </p:normalViewPr>
  <p:slideViewPr>
    <p:cSldViewPr>
      <p:cViewPr>
        <p:scale>
          <a:sx n="75" d="100"/>
          <a:sy n="75" d="100"/>
        </p:scale>
        <p:origin x="-1992" y="-6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notesViewPr>
    <p:cSldViewPr>
      <p:cViewPr varScale="1">
        <p:scale>
          <a:sx n="56" d="100"/>
          <a:sy n="56" d="100"/>
        </p:scale>
        <p:origin x="-283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t" anchorCtr="0" compatLnSpc="1">
            <a:prstTxWarp prst="textNoShape">
              <a:avLst/>
            </a:prstTxWarp>
          </a:bodyPr>
          <a:lstStyle>
            <a:lvl1pPr>
              <a:defRPr sz="1300" b="0"/>
            </a:lvl1pPr>
          </a:lstStyle>
          <a:p>
            <a:pPr>
              <a:defRPr/>
            </a:pPr>
            <a:endParaRPr lang="en-US"/>
          </a:p>
        </p:txBody>
      </p:sp>
      <p:sp>
        <p:nvSpPr>
          <p:cNvPr id="133123"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t" anchorCtr="0" compatLnSpc="1">
            <a:prstTxWarp prst="textNoShape">
              <a:avLst/>
            </a:prstTxWarp>
          </a:bodyPr>
          <a:lstStyle>
            <a:lvl1pPr algn="r">
              <a:defRPr sz="1300" b="0"/>
            </a:lvl1pPr>
          </a:lstStyle>
          <a:p>
            <a:pPr>
              <a:defRPr/>
            </a:pPr>
            <a:endParaRPr lang="en-US"/>
          </a:p>
        </p:txBody>
      </p:sp>
      <p:sp>
        <p:nvSpPr>
          <p:cNvPr id="133124"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b" anchorCtr="0" compatLnSpc="1">
            <a:prstTxWarp prst="textNoShape">
              <a:avLst/>
            </a:prstTxWarp>
          </a:bodyPr>
          <a:lstStyle>
            <a:lvl1pPr>
              <a:defRPr sz="1300" b="0"/>
            </a:lvl1pPr>
          </a:lstStyle>
          <a:p>
            <a:pPr>
              <a:defRPr/>
            </a:pPr>
            <a:endParaRPr lang="en-US"/>
          </a:p>
        </p:txBody>
      </p:sp>
      <p:sp>
        <p:nvSpPr>
          <p:cNvPr id="133125"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b" anchorCtr="0" compatLnSpc="1">
            <a:prstTxWarp prst="textNoShape">
              <a:avLst/>
            </a:prstTxWarp>
          </a:bodyPr>
          <a:lstStyle>
            <a:lvl1pPr algn="r">
              <a:defRPr sz="1300" b="0"/>
            </a:lvl1pPr>
          </a:lstStyle>
          <a:p>
            <a:pPr>
              <a:defRPr/>
            </a:pPr>
            <a:fld id="{F5FFE254-7FD8-4A76-833B-1A8A09FF82BC}" type="slidenum">
              <a:rPr lang="en-US"/>
              <a:pPr>
                <a:defRPr/>
              </a:pPr>
              <a:t>‹#›</a:t>
            </a:fld>
            <a:endParaRPr lang="en-US"/>
          </a:p>
        </p:txBody>
      </p:sp>
    </p:spTree>
    <p:extLst>
      <p:ext uri="{BB962C8B-B14F-4D97-AF65-F5344CB8AC3E}">
        <p14:creationId xmlns:p14="http://schemas.microsoft.com/office/powerpoint/2010/main" val="2937592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t" anchorCtr="0" compatLnSpc="1">
            <a:prstTxWarp prst="textNoShape">
              <a:avLst/>
            </a:prstTxWarp>
          </a:bodyPr>
          <a:lstStyle>
            <a:lvl1pPr>
              <a:defRPr sz="1300" b="0"/>
            </a:lvl1pPr>
          </a:lstStyle>
          <a:p>
            <a:pPr>
              <a:defRPr/>
            </a:pPr>
            <a:endParaRPr lang="en-US"/>
          </a:p>
        </p:txBody>
      </p:sp>
      <p:sp>
        <p:nvSpPr>
          <p:cNvPr id="4099"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t" anchorCtr="0" compatLnSpc="1">
            <a:prstTxWarp prst="textNoShape">
              <a:avLst/>
            </a:prstTxWarp>
          </a:bodyPr>
          <a:lstStyle>
            <a:lvl1pPr algn="r">
              <a:defRPr sz="1300" b="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b" anchorCtr="0" compatLnSpc="1">
            <a:prstTxWarp prst="textNoShape">
              <a:avLst/>
            </a:prstTxWarp>
          </a:bodyPr>
          <a:lstStyle>
            <a:lvl1pPr>
              <a:defRPr sz="1300" b="0"/>
            </a:lvl1pPr>
          </a:lstStyle>
          <a:p>
            <a:pPr>
              <a:defRPr/>
            </a:pPr>
            <a:endParaRPr lang="en-US"/>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064" tIns="48532" rIns="97064" bIns="48532" numCol="1" anchor="b" anchorCtr="0" compatLnSpc="1">
            <a:prstTxWarp prst="textNoShape">
              <a:avLst/>
            </a:prstTxWarp>
          </a:bodyPr>
          <a:lstStyle>
            <a:lvl1pPr algn="r">
              <a:defRPr sz="1300" b="0"/>
            </a:lvl1pPr>
          </a:lstStyle>
          <a:p>
            <a:pPr>
              <a:defRPr/>
            </a:pPr>
            <a:fld id="{35016234-A9D0-4812-9A04-CD5BADFDD8C7}" type="slidenum">
              <a:rPr lang="en-US"/>
              <a:pPr>
                <a:defRPr/>
              </a:pPr>
              <a:t>‹#›</a:t>
            </a:fld>
            <a:endParaRPr lang="en-US"/>
          </a:p>
        </p:txBody>
      </p:sp>
    </p:spTree>
    <p:extLst>
      <p:ext uri="{BB962C8B-B14F-4D97-AF65-F5344CB8AC3E}">
        <p14:creationId xmlns:p14="http://schemas.microsoft.com/office/powerpoint/2010/main" val="2361852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242ED9FD-57B1-42EB-90AE-E509E032FD48}" type="slidenum">
              <a:rPr lang="en-US" altLang="en-US" sz="1300" b="0" smtClean="0">
                <a:cs typeface="Arial" charset="0"/>
              </a:rPr>
              <a:pPr eaLnBrk="1" hangingPunct="1"/>
              <a:t>1</a:t>
            </a:fld>
            <a:endParaRPr lang="en-US" altLang="en-US" sz="1300" b="0" smtClean="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0737B82F-4309-4D50-91B7-413FCA8DC56F}" type="slidenum">
              <a:rPr lang="en-US" altLang="en-US" sz="1300" b="0" smtClean="0"/>
              <a:pPr eaLnBrk="1" hangingPunct="1"/>
              <a:t>11</a:t>
            </a:fld>
            <a:endParaRPr lang="en-US" altLang="en-US" sz="1300" b="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85372" indent="-302066" eaLnBrk="0" hangingPunct="0">
              <a:spcBef>
                <a:spcPct val="30000"/>
              </a:spcBef>
              <a:defRPr sz="1300">
                <a:solidFill>
                  <a:schemeClr val="tx1"/>
                </a:solidFill>
                <a:latin typeface="Arial" charset="0"/>
              </a:defRPr>
            </a:lvl2pPr>
            <a:lvl3pPr marL="1208265" indent="-241653" eaLnBrk="0" hangingPunct="0">
              <a:spcBef>
                <a:spcPct val="30000"/>
              </a:spcBef>
              <a:defRPr sz="1300">
                <a:solidFill>
                  <a:schemeClr val="tx1"/>
                </a:solidFill>
                <a:latin typeface="Arial" charset="0"/>
              </a:defRPr>
            </a:lvl3pPr>
            <a:lvl4pPr marL="1691571" indent="-241653" eaLnBrk="0" hangingPunct="0">
              <a:spcBef>
                <a:spcPct val="30000"/>
              </a:spcBef>
              <a:defRPr sz="1300">
                <a:solidFill>
                  <a:schemeClr val="tx1"/>
                </a:solidFill>
                <a:latin typeface="Arial" charset="0"/>
              </a:defRPr>
            </a:lvl4pPr>
            <a:lvl5pPr marL="2174878" indent="-241653" eaLnBrk="0" hangingPunct="0">
              <a:spcBef>
                <a:spcPct val="30000"/>
              </a:spcBef>
              <a:defRPr sz="1300">
                <a:solidFill>
                  <a:schemeClr val="tx1"/>
                </a:solidFill>
                <a:latin typeface="Arial" charset="0"/>
              </a:defRPr>
            </a:lvl5pPr>
            <a:lvl6pPr marL="2658184" indent="-241653" eaLnBrk="0" fontAlgn="base" hangingPunct="0">
              <a:spcBef>
                <a:spcPct val="30000"/>
              </a:spcBef>
              <a:spcAft>
                <a:spcPct val="0"/>
              </a:spcAft>
              <a:defRPr sz="1300">
                <a:solidFill>
                  <a:schemeClr val="tx1"/>
                </a:solidFill>
                <a:latin typeface="Arial" charset="0"/>
              </a:defRPr>
            </a:lvl6pPr>
            <a:lvl7pPr marL="3141490" indent="-241653" eaLnBrk="0" fontAlgn="base" hangingPunct="0">
              <a:spcBef>
                <a:spcPct val="30000"/>
              </a:spcBef>
              <a:spcAft>
                <a:spcPct val="0"/>
              </a:spcAft>
              <a:defRPr sz="1300">
                <a:solidFill>
                  <a:schemeClr val="tx1"/>
                </a:solidFill>
                <a:latin typeface="Arial" charset="0"/>
              </a:defRPr>
            </a:lvl7pPr>
            <a:lvl8pPr marL="3624796" indent="-241653" eaLnBrk="0" fontAlgn="base" hangingPunct="0">
              <a:spcBef>
                <a:spcPct val="30000"/>
              </a:spcBef>
              <a:spcAft>
                <a:spcPct val="0"/>
              </a:spcAft>
              <a:defRPr sz="1300">
                <a:solidFill>
                  <a:schemeClr val="tx1"/>
                </a:solidFill>
                <a:latin typeface="Arial" charset="0"/>
              </a:defRPr>
            </a:lvl8pPr>
            <a:lvl9pPr marL="4108102" indent="-24165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68E20AB-51AD-4556-AEA7-9A359AE40BD4}" type="slidenum">
              <a:rPr lang="en-US" altLang="en-US" smtClean="0"/>
              <a:pPr eaLnBrk="1" hangingPunct="1">
                <a:spcBef>
                  <a:spcPct val="0"/>
                </a:spcBef>
              </a:pPr>
              <a:t>12</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A: Nucleotide</a:t>
            </a:r>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39821" indent="-284547" eaLnBrk="0" hangingPunct="0">
              <a:defRPr sz="1600" b="1">
                <a:solidFill>
                  <a:schemeClr val="tx1"/>
                </a:solidFill>
                <a:latin typeface="Arial" charset="0"/>
              </a:defRPr>
            </a:lvl2pPr>
            <a:lvl3pPr marL="1138186" indent="-227637" eaLnBrk="0" hangingPunct="0">
              <a:defRPr sz="1600" b="1">
                <a:solidFill>
                  <a:schemeClr val="tx1"/>
                </a:solidFill>
                <a:latin typeface="Arial" charset="0"/>
              </a:defRPr>
            </a:lvl3pPr>
            <a:lvl4pPr marL="1593460" indent="-227637" eaLnBrk="0" hangingPunct="0">
              <a:defRPr sz="1600" b="1">
                <a:solidFill>
                  <a:schemeClr val="tx1"/>
                </a:solidFill>
                <a:latin typeface="Arial" charset="0"/>
              </a:defRPr>
            </a:lvl4pPr>
            <a:lvl5pPr marL="2048735" indent="-227637" eaLnBrk="0" hangingPunct="0">
              <a:defRPr sz="1600" b="1">
                <a:solidFill>
                  <a:schemeClr val="tx1"/>
                </a:solidFill>
                <a:latin typeface="Arial" charset="0"/>
              </a:defRPr>
            </a:lvl5pPr>
            <a:lvl6pPr marL="2504009" indent="-227637" eaLnBrk="0" fontAlgn="base" hangingPunct="0">
              <a:spcBef>
                <a:spcPct val="0"/>
              </a:spcBef>
              <a:spcAft>
                <a:spcPct val="0"/>
              </a:spcAft>
              <a:defRPr sz="1600" b="1">
                <a:solidFill>
                  <a:schemeClr val="tx1"/>
                </a:solidFill>
                <a:latin typeface="Arial" charset="0"/>
              </a:defRPr>
            </a:lvl6pPr>
            <a:lvl7pPr marL="2959284" indent="-227637" eaLnBrk="0" fontAlgn="base" hangingPunct="0">
              <a:spcBef>
                <a:spcPct val="0"/>
              </a:spcBef>
              <a:spcAft>
                <a:spcPct val="0"/>
              </a:spcAft>
              <a:defRPr sz="1600" b="1">
                <a:solidFill>
                  <a:schemeClr val="tx1"/>
                </a:solidFill>
                <a:latin typeface="Arial" charset="0"/>
              </a:defRPr>
            </a:lvl7pPr>
            <a:lvl8pPr marL="3414558" indent="-227637" eaLnBrk="0" fontAlgn="base" hangingPunct="0">
              <a:spcBef>
                <a:spcPct val="0"/>
              </a:spcBef>
              <a:spcAft>
                <a:spcPct val="0"/>
              </a:spcAft>
              <a:defRPr sz="1600" b="1">
                <a:solidFill>
                  <a:schemeClr val="tx1"/>
                </a:solidFill>
                <a:latin typeface="Arial" charset="0"/>
              </a:defRPr>
            </a:lvl8pPr>
            <a:lvl9pPr marL="3869832" indent="-227637" eaLnBrk="0" fontAlgn="base" hangingPunct="0">
              <a:spcBef>
                <a:spcPct val="0"/>
              </a:spcBef>
              <a:spcAft>
                <a:spcPct val="0"/>
              </a:spcAft>
              <a:defRPr sz="1600" b="1">
                <a:solidFill>
                  <a:schemeClr val="tx1"/>
                </a:solidFill>
                <a:latin typeface="Arial" charset="0"/>
              </a:defRPr>
            </a:lvl9pPr>
          </a:lstStyle>
          <a:p>
            <a:pPr eaLnBrk="1" hangingPunct="1"/>
            <a:fld id="{E60E1EBE-2421-4839-B7C4-8F86C15343EE}" type="slidenum">
              <a:rPr lang="en-US" altLang="en-US" sz="1300" b="0"/>
              <a:pPr eaLnBrk="1" hangingPunct="1"/>
              <a:t>13</a:t>
            </a:fld>
            <a:endParaRPr lang="en-US" altLang="en-US" sz="1300" b="0"/>
          </a:p>
        </p:txBody>
      </p:sp>
      <p:sp>
        <p:nvSpPr>
          <p:cNvPr id="48131" name="Rectangle 2"/>
          <p:cNvSpPr>
            <a:spLocks noGrp="1" noRot="1" noChangeAspect="1" noChangeArrowheads="1" noTextEdit="1"/>
          </p:cNvSpPr>
          <p:nvPr>
            <p:ph type="sldImg"/>
          </p:nvPr>
        </p:nvSpPr>
        <p:spPr>
          <a:xfrm>
            <a:off x="1260475" y="720725"/>
            <a:ext cx="4797425" cy="3598863"/>
          </a:xfrm>
          <a:ln/>
        </p:spPr>
      </p:sp>
      <p:sp>
        <p:nvSpPr>
          <p:cNvPr id="48132" name="Rectangle 3"/>
          <p:cNvSpPr>
            <a:spLocks noGrp="1" noChangeArrowheads="1"/>
          </p:cNvSpPr>
          <p:nvPr>
            <p:ph type="body" idx="1"/>
          </p:nvPr>
        </p:nvSpPr>
        <p:spPr>
          <a:noFill/>
        </p:spPr>
        <p:txBody>
          <a:bodyPr/>
          <a:lstStyle/>
          <a:p>
            <a:pPr eaLnBrk="1" hangingPunct="1"/>
            <a:endParaRPr lang="en-US" altLang="en-US" dirty="0" smtClean="0"/>
          </a:p>
        </p:txBody>
      </p:sp>
      <p:sp>
        <p:nvSpPr>
          <p:cNvPr id="48133" name="Text Box 4"/>
          <p:cNvSpPr txBox="1">
            <a:spLocks noChangeArrowheads="1"/>
          </p:cNvSpPr>
          <p:nvPr/>
        </p:nvSpPr>
        <p:spPr bwMode="auto">
          <a:xfrm>
            <a:off x="1300165" y="4638675"/>
            <a:ext cx="3983037" cy="29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55" tIns="48327" rIns="96655" bIns="48327">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300" b="0"/>
              <a:t>Phosphorylation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59A19A4-DC29-4E1E-9E32-0AAB346B9B25}" type="slidenum">
              <a:rPr lang="en-US" altLang="en-US" sz="1300" b="0" smtClean="0"/>
              <a:pPr eaLnBrk="1" hangingPunct="1"/>
              <a:t>14</a:t>
            </a:fld>
            <a:endParaRPr lang="en-US" altLang="en-US" sz="1300" b="0" smtClean="0"/>
          </a:p>
        </p:txBody>
      </p:sp>
      <p:sp>
        <p:nvSpPr>
          <p:cNvPr id="49155" name="Rectangle 2"/>
          <p:cNvSpPr>
            <a:spLocks noGrp="1" noRot="1" noChangeAspect="1" noChangeArrowheads="1" noTextEdit="1"/>
          </p:cNvSpPr>
          <p:nvPr>
            <p:ph type="sldImg"/>
          </p:nvPr>
        </p:nvSpPr>
        <p:spPr>
          <a:xfrm>
            <a:off x="1260475" y="720725"/>
            <a:ext cx="4799013" cy="3598863"/>
          </a:xfrm>
          <a:ln/>
        </p:spPr>
      </p:sp>
      <p:sp>
        <p:nvSpPr>
          <p:cNvPr id="4915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883" indent="-285725" eaLnBrk="0" hangingPunct="0">
              <a:defRPr sz="1600" b="1">
                <a:solidFill>
                  <a:schemeClr val="tx1"/>
                </a:solidFill>
                <a:latin typeface="Arial" charset="0"/>
              </a:defRPr>
            </a:lvl2pPr>
            <a:lvl3pPr marL="1142898" indent="-228580" eaLnBrk="0" hangingPunct="0">
              <a:defRPr sz="1600" b="1">
                <a:solidFill>
                  <a:schemeClr val="tx1"/>
                </a:solidFill>
                <a:latin typeface="Arial" charset="0"/>
              </a:defRPr>
            </a:lvl3pPr>
            <a:lvl4pPr marL="1600057" indent="-228580" eaLnBrk="0" hangingPunct="0">
              <a:defRPr sz="1600" b="1">
                <a:solidFill>
                  <a:schemeClr val="tx1"/>
                </a:solidFill>
                <a:latin typeface="Arial" charset="0"/>
              </a:defRPr>
            </a:lvl4pPr>
            <a:lvl5pPr marL="2057217" indent="-228580" eaLnBrk="0" hangingPunct="0">
              <a:defRPr sz="1600" b="1">
                <a:solidFill>
                  <a:schemeClr val="tx1"/>
                </a:solidFill>
                <a:latin typeface="Arial" charset="0"/>
              </a:defRPr>
            </a:lvl5pPr>
            <a:lvl6pPr marL="2514376" indent="-228580" eaLnBrk="0" fontAlgn="base" hangingPunct="0">
              <a:spcBef>
                <a:spcPct val="0"/>
              </a:spcBef>
              <a:spcAft>
                <a:spcPct val="0"/>
              </a:spcAft>
              <a:defRPr sz="1600" b="1">
                <a:solidFill>
                  <a:schemeClr val="tx1"/>
                </a:solidFill>
                <a:latin typeface="Arial" charset="0"/>
              </a:defRPr>
            </a:lvl6pPr>
            <a:lvl7pPr marL="2971536" indent="-228580" eaLnBrk="0" fontAlgn="base" hangingPunct="0">
              <a:spcBef>
                <a:spcPct val="0"/>
              </a:spcBef>
              <a:spcAft>
                <a:spcPct val="0"/>
              </a:spcAft>
              <a:defRPr sz="1600" b="1">
                <a:solidFill>
                  <a:schemeClr val="tx1"/>
                </a:solidFill>
                <a:latin typeface="Arial" charset="0"/>
              </a:defRPr>
            </a:lvl7pPr>
            <a:lvl8pPr marL="3428694" indent="-228580" eaLnBrk="0" fontAlgn="base" hangingPunct="0">
              <a:spcBef>
                <a:spcPct val="0"/>
              </a:spcBef>
              <a:spcAft>
                <a:spcPct val="0"/>
              </a:spcAft>
              <a:defRPr sz="1600" b="1">
                <a:solidFill>
                  <a:schemeClr val="tx1"/>
                </a:solidFill>
                <a:latin typeface="Arial" charset="0"/>
              </a:defRPr>
            </a:lvl8pPr>
            <a:lvl9pPr marL="3885854" indent="-228580" eaLnBrk="0" fontAlgn="base" hangingPunct="0">
              <a:spcBef>
                <a:spcPct val="0"/>
              </a:spcBef>
              <a:spcAft>
                <a:spcPct val="0"/>
              </a:spcAft>
              <a:defRPr sz="1600" b="1">
                <a:solidFill>
                  <a:schemeClr val="tx1"/>
                </a:solidFill>
                <a:latin typeface="Arial" charset="0"/>
              </a:defRPr>
            </a:lvl9pPr>
          </a:lstStyle>
          <a:p>
            <a:pPr eaLnBrk="1" hangingPunct="1"/>
            <a:fld id="{09D36B24-9211-4566-B12F-DBBC0FF70621}" type="slidenum">
              <a:rPr lang="en-US" altLang="en-US" sz="1300" b="0"/>
              <a:pPr eaLnBrk="1" hangingPunct="1"/>
              <a:t>15</a:t>
            </a:fld>
            <a:endParaRPr lang="en-US" altLang="en-US" sz="13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glycolysis</a:t>
            </a:r>
          </a:p>
          <a:p>
            <a:pPr eaLnBrk="1" hangingPunct="1"/>
            <a:endParaRPr lang="en-US" altLang="en-US" smtClean="0"/>
          </a:p>
          <a:p>
            <a:pPr eaLnBrk="1" hangingPunct="1"/>
            <a:endParaRPr lang="en-US" altLang="en-US" smtClean="0"/>
          </a:p>
          <a:p>
            <a:pPr eaLnBrk="1" hangingPunct="1"/>
            <a:r>
              <a:rPr lang="en-US" altLang="en-US" smtClean="0"/>
              <a:t>FYI: As I go through all of the steps of cellular respiration, starting with this slide, I draw a piggy bank on the board and add all the energy that has been extracted from glucose, at each step. Telling them at the beginning of the exercise, that we have to come up with 38 ATP in the end.</a:t>
            </a:r>
          </a:p>
          <a:p>
            <a:pPr eaLnBrk="1" hangingPunct="1"/>
            <a:endParaRPr lang="en-US" altLang="en-US" smtClean="0"/>
          </a:p>
          <a:p>
            <a:pPr eaLnBrk="1" hangingPunct="1"/>
            <a:r>
              <a:rPr lang="en-US" altLang="en-US" smtClean="0"/>
              <a:t>On slide #29 I discuss the how many ATP can be made from each NADH and FADH2, and then we calculate the total.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4B439359-F06C-4998-85DE-18BEE203E00A}" type="slidenum">
              <a:rPr lang="en-US" altLang="en-US" sz="1300" b="0" smtClean="0"/>
              <a:pPr eaLnBrk="1" hangingPunct="1"/>
              <a:t>16</a:t>
            </a:fld>
            <a:endParaRPr lang="en-US" altLang="en-US" sz="1300" b="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AF5BBA78-2A6E-42C0-BF18-F264218DDB87}" type="slidenum">
              <a:rPr lang="en-US" altLang="en-US" sz="1300" b="0" smtClean="0"/>
              <a:pPr eaLnBrk="1" hangingPunct="1"/>
              <a:t>17</a:t>
            </a:fld>
            <a:endParaRPr lang="en-US" altLang="en-US" sz="1300" b="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dirty="0" smtClean="0"/>
              <a:t>I draw the table and the pig on the board and fill in as I explain the </a:t>
            </a:r>
            <a:r>
              <a:rPr lang="en-US" altLang="en-US" dirty="0" err="1" smtClean="0"/>
              <a:t>subpathways</a:t>
            </a:r>
            <a:r>
              <a:rPr lang="en-US" altLang="en-US" dirty="0" smtClean="0"/>
              <a:t> of aerobic respiration. All energy obtained is put into (written on) the piggy bank, totals changing as I progress through the lecture.</a:t>
            </a:r>
          </a:p>
        </p:txBody>
      </p:sp>
      <p:sp>
        <p:nvSpPr>
          <p:cNvPr id="52228" name="Slide Number Placeholder 3"/>
          <p:cNvSpPr>
            <a:spLocks noGrp="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EB276D7A-A325-4F0A-A75D-E9CDA0018208}" type="slidenum">
              <a:rPr lang="en-US" altLang="en-US" sz="1300" b="0" smtClean="0"/>
              <a:pPr eaLnBrk="1" hangingPunct="1"/>
              <a:t>18</a:t>
            </a:fld>
            <a:endParaRPr lang="en-US" altLang="en-US" sz="1300" b="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883" indent="-285725" eaLnBrk="0" hangingPunct="0">
              <a:defRPr sz="1600" b="1">
                <a:solidFill>
                  <a:schemeClr val="tx1"/>
                </a:solidFill>
                <a:latin typeface="Arial" charset="0"/>
              </a:defRPr>
            </a:lvl2pPr>
            <a:lvl3pPr marL="1142898" indent="-228580" eaLnBrk="0" hangingPunct="0">
              <a:defRPr sz="1600" b="1">
                <a:solidFill>
                  <a:schemeClr val="tx1"/>
                </a:solidFill>
                <a:latin typeface="Arial" charset="0"/>
              </a:defRPr>
            </a:lvl3pPr>
            <a:lvl4pPr marL="1600057" indent="-228580" eaLnBrk="0" hangingPunct="0">
              <a:defRPr sz="1600" b="1">
                <a:solidFill>
                  <a:schemeClr val="tx1"/>
                </a:solidFill>
                <a:latin typeface="Arial" charset="0"/>
              </a:defRPr>
            </a:lvl4pPr>
            <a:lvl5pPr marL="2057217" indent="-228580" eaLnBrk="0" hangingPunct="0">
              <a:defRPr sz="1600" b="1">
                <a:solidFill>
                  <a:schemeClr val="tx1"/>
                </a:solidFill>
                <a:latin typeface="Arial" charset="0"/>
              </a:defRPr>
            </a:lvl5pPr>
            <a:lvl6pPr marL="2514376" indent="-228580" eaLnBrk="0" fontAlgn="base" hangingPunct="0">
              <a:spcBef>
                <a:spcPct val="0"/>
              </a:spcBef>
              <a:spcAft>
                <a:spcPct val="0"/>
              </a:spcAft>
              <a:defRPr sz="1600" b="1">
                <a:solidFill>
                  <a:schemeClr val="tx1"/>
                </a:solidFill>
                <a:latin typeface="Arial" charset="0"/>
              </a:defRPr>
            </a:lvl6pPr>
            <a:lvl7pPr marL="2971536" indent="-228580" eaLnBrk="0" fontAlgn="base" hangingPunct="0">
              <a:spcBef>
                <a:spcPct val="0"/>
              </a:spcBef>
              <a:spcAft>
                <a:spcPct val="0"/>
              </a:spcAft>
              <a:defRPr sz="1600" b="1">
                <a:solidFill>
                  <a:schemeClr val="tx1"/>
                </a:solidFill>
                <a:latin typeface="Arial" charset="0"/>
              </a:defRPr>
            </a:lvl7pPr>
            <a:lvl8pPr marL="3428694" indent="-228580" eaLnBrk="0" fontAlgn="base" hangingPunct="0">
              <a:spcBef>
                <a:spcPct val="0"/>
              </a:spcBef>
              <a:spcAft>
                <a:spcPct val="0"/>
              </a:spcAft>
              <a:defRPr sz="1600" b="1">
                <a:solidFill>
                  <a:schemeClr val="tx1"/>
                </a:solidFill>
                <a:latin typeface="Arial" charset="0"/>
              </a:defRPr>
            </a:lvl8pPr>
            <a:lvl9pPr marL="3885854" indent="-228580" eaLnBrk="0" fontAlgn="base" hangingPunct="0">
              <a:spcBef>
                <a:spcPct val="0"/>
              </a:spcBef>
              <a:spcAft>
                <a:spcPct val="0"/>
              </a:spcAft>
              <a:defRPr sz="1600" b="1">
                <a:solidFill>
                  <a:schemeClr val="tx1"/>
                </a:solidFill>
                <a:latin typeface="Arial" charset="0"/>
              </a:defRPr>
            </a:lvl9pPr>
          </a:lstStyle>
          <a:p>
            <a:pPr eaLnBrk="1" hangingPunct="1"/>
            <a:fld id="{09D36B24-9211-4566-B12F-DBBC0FF70621}" type="slidenum">
              <a:rPr lang="en-US" altLang="en-US" sz="1300" b="0"/>
              <a:pPr eaLnBrk="1" hangingPunct="1"/>
              <a:t>19</a:t>
            </a:fld>
            <a:endParaRPr lang="en-US" altLang="en-US" sz="13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glycolysis</a:t>
            </a:r>
          </a:p>
          <a:p>
            <a:pPr eaLnBrk="1" hangingPunct="1"/>
            <a:endParaRPr lang="en-US" altLang="en-US" smtClean="0"/>
          </a:p>
          <a:p>
            <a:pPr eaLnBrk="1" hangingPunct="1"/>
            <a:endParaRPr lang="en-US" altLang="en-US" smtClean="0"/>
          </a:p>
          <a:p>
            <a:pPr eaLnBrk="1" hangingPunct="1"/>
            <a:r>
              <a:rPr lang="en-US" altLang="en-US" smtClean="0"/>
              <a:t>FYI: As I go through all of the steps of cellular respiration, starting with this slide, I draw a piggy bank on the board and add all the energy that has been extracted from glucose, at each step. Telling them at the beginning of the exercise, that we have to come up with 38 ATP in the end.</a:t>
            </a:r>
          </a:p>
          <a:p>
            <a:pPr eaLnBrk="1" hangingPunct="1"/>
            <a:endParaRPr lang="en-US" altLang="en-US" smtClean="0"/>
          </a:p>
          <a:p>
            <a:pPr eaLnBrk="1" hangingPunct="1"/>
            <a:r>
              <a:rPr lang="en-US" altLang="en-US" smtClean="0"/>
              <a:t>On slide #29 I discuss the how many ATP can be made from each NADH and FADH2, and then we calculate the total.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1E25E54A-39E0-4583-A562-153793AB8103}" type="slidenum">
              <a:rPr lang="en-US" altLang="en-US" sz="1300" b="0" smtClean="0"/>
              <a:pPr eaLnBrk="1" hangingPunct="1"/>
              <a:t>20</a:t>
            </a:fld>
            <a:endParaRPr lang="en-US" altLang="en-US" sz="1300" b="0" smtClean="0"/>
          </a:p>
        </p:txBody>
      </p:sp>
      <p:sp>
        <p:nvSpPr>
          <p:cNvPr id="56323" name="Rectangle 2"/>
          <p:cNvSpPr>
            <a:spLocks noGrp="1" noRot="1" noChangeAspect="1" noChangeArrowheads="1" noTextEdit="1"/>
          </p:cNvSpPr>
          <p:nvPr>
            <p:ph type="sldImg"/>
          </p:nvPr>
        </p:nvSpPr>
        <p:spPr>
          <a:xfrm>
            <a:off x="1260475" y="720725"/>
            <a:ext cx="4799013" cy="3598863"/>
          </a:xfrm>
          <a:ln/>
        </p:spPr>
      </p:sp>
      <p:sp>
        <p:nvSpPr>
          <p:cNvPr id="56324" name="Rectangle 3"/>
          <p:cNvSpPr>
            <a:spLocks noGrp="1" noChangeArrowheads="1"/>
          </p:cNvSpPr>
          <p:nvPr>
            <p:ph type="body" idx="1"/>
          </p:nvPr>
        </p:nvSpPr>
        <p:spPr>
          <a:noFill/>
        </p:spPr>
        <p:txBody>
          <a:bodyPr/>
          <a:lstStyle/>
          <a:p>
            <a:pPr eaLnBrk="1" hangingPunct="1"/>
            <a:r>
              <a:rPr lang="en-US" altLang="en-US" smtClean="0"/>
              <a:t>Acetyl Co-A</a:t>
            </a:r>
          </a:p>
          <a:p>
            <a:pPr eaLnBrk="1" hangingPunct="1"/>
            <a:endParaRPr lang="en-US" altLang="en-US" smtClean="0"/>
          </a:p>
          <a:p>
            <a:pPr eaLnBrk="1" hangingPunct="1"/>
            <a:r>
              <a:rPr lang="en-US" altLang="en-US" smtClean="0"/>
              <a:t>CO2</a:t>
            </a:r>
          </a:p>
          <a:p>
            <a:pPr eaLnBrk="1" hangingPunct="1"/>
            <a:endParaRPr lang="en-US" altLang="en-US" smtClean="0"/>
          </a:p>
          <a:p>
            <a:pPr eaLnBrk="1" hangingPunct="1"/>
            <a:r>
              <a:rPr lang="en-US" altLang="en-US" smtClean="0"/>
              <a:t>NADH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D5F7BEDB-8556-41E4-ACCA-B5E9ED8A8C12}" type="slidenum">
              <a:rPr lang="en-US" altLang="en-US" sz="1300" b="0" smtClean="0"/>
              <a:pPr eaLnBrk="1" hangingPunct="1"/>
              <a:t>2</a:t>
            </a:fld>
            <a:endParaRPr lang="en-US" altLang="en-US" sz="1300" b="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883" indent="-285725" eaLnBrk="0" hangingPunct="0">
              <a:defRPr sz="1600" b="1">
                <a:solidFill>
                  <a:schemeClr val="tx1"/>
                </a:solidFill>
                <a:latin typeface="Arial" charset="0"/>
              </a:defRPr>
            </a:lvl2pPr>
            <a:lvl3pPr marL="1142898" indent="-228580" eaLnBrk="0" hangingPunct="0">
              <a:defRPr sz="1600" b="1">
                <a:solidFill>
                  <a:schemeClr val="tx1"/>
                </a:solidFill>
                <a:latin typeface="Arial" charset="0"/>
              </a:defRPr>
            </a:lvl3pPr>
            <a:lvl4pPr marL="1600057" indent="-228580" eaLnBrk="0" hangingPunct="0">
              <a:defRPr sz="1600" b="1">
                <a:solidFill>
                  <a:schemeClr val="tx1"/>
                </a:solidFill>
                <a:latin typeface="Arial" charset="0"/>
              </a:defRPr>
            </a:lvl4pPr>
            <a:lvl5pPr marL="2057217" indent="-228580" eaLnBrk="0" hangingPunct="0">
              <a:defRPr sz="1600" b="1">
                <a:solidFill>
                  <a:schemeClr val="tx1"/>
                </a:solidFill>
                <a:latin typeface="Arial" charset="0"/>
              </a:defRPr>
            </a:lvl5pPr>
            <a:lvl6pPr marL="2514376" indent="-228580" eaLnBrk="0" fontAlgn="base" hangingPunct="0">
              <a:spcBef>
                <a:spcPct val="0"/>
              </a:spcBef>
              <a:spcAft>
                <a:spcPct val="0"/>
              </a:spcAft>
              <a:defRPr sz="1600" b="1">
                <a:solidFill>
                  <a:schemeClr val="tx1"/>
                </a:solidFill>
                <a:latin typeface="Arial" charset="0"/>
              </a:defRPr>
            </a:lvl6pPr>
            <a:lvl7pPr marL="2971536" indent="-228580" eaLnBrk="0" fontAlgn="base" hangingPunct="0">
              <a:spcBef>
                <a:spcPct val="0"/>
              </a:spcBef>
              <a:spcAft>
                <a:spcPct val="0"/>
              </a:spcAft>
              <a:defRPr sz="1600" b="1">
                <a:solidFill>
                  <a:schemeClr val="tx1"/>
                </a:solidFill>
                <a:latin typeface="Arial" charset="0"/>
              </a:defRPr>
            </a:lvl7pPr>
            <a:lvl8pPr marL="3428694" indent="-228580" eaLnBrk="0" fontAlgn="base" hangingPunct="0">
              <a:spcBef>
                <a:spcPct val="0"/>
              </a:spcBef>
              <a:spcAft>
                <a:spcPct val="0"/>
              </a:spcAft>
              <a:defRPr sz="1600" b="1">
                <a:solidFill>
                  <a:schemeClr val="tx1"/>
                </a:solidFill>
                <a:latin typeface="Arial" charset="0"/>
              </a:defRPr>
            </a:lvl8pPr>
            <a:lvl9pPr marL="3885854" indent="-228580" eaLnBrk="0" fontAlgn="base" hangingPunct="0">
              <a:spcBef>
                <a:spcPct val="0"/>
              </a:spcBef>
              <a:spcAft>
                <a:spcPct val="0"/>
              </a:spcAft>
              <a:defRPr sz="1600" b="1">
                <a:solidFill>
                  <a:schemeClr val="tx1"/>
                </a:solidFill>
                <a:latin typeface="Arial" charset="0"/>
              </a:defRPr>
            </a:lvl9pPr>
          </a:lstStyle>
          <a:p>
            <a:pPr eaLnBrk="1" hangingPunct="1"/>
            <a:fld id="{09D36B24-9211-4566-B12F-DBBC0FF70621}" type="slidenum">
              <a:rPr lang="en-US" altLang="en-US" sz="1300" b="0"/>
              <a:pPr eaLnBrk="1" hangingPunct="1"/>
              <a:t>21</a:t>
            </a:fld>
            <a:endParaRPr lang="en-US" altLang="en-US" sz="13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glycolysis</a:t>
            </a:r>
          </a:p>
          <a:p>
            <a:pPr eaLnBrk="1" hangingPunct="1"/>
            <a:endParaRPr lang="en-US" altLang="en-US" smtClean="0"/>
          </a:p>
          <a:p>
            <a:pPr eaLnBrk="1" hangingPunct="1"/>
            <a:endParaRPr lang="en-US" altLang="en-US" smtClean="0"/>
          </a:p>
          <a:p>
            <a:pPr eaLnBrk="1" hangingPunct="1"/>
            <a:r>
              <a:rPr lang="en-US" altLang="en-US" smtClean="0"/>
              <a:t>FYI: As I go through all of the steps of cellular respiration, starting with this slide, I draw a piggy bank on the board and add all the energy that has been extracted from glucose, at each step. Telling them at the beginning of the exercise, that we have to come up with 38 ATP in the end.</a:t>
            </a:r>
          </a:p>
          <a:p>
            <a:pPr eaLnBrk="1" hangingPunct="1"/>
            <a:endParaRPr lang="en-US" altLang="en-US" smtClean="0"/>
          </a:p>
          <a:p>
            <a:pPr eaLnBrk="1" hangingPunct="1"/>
            <a:r>
              <a:rPr lang="en-US" altLang="en-US" smtClean="0"/>
              <a:t>On slide #29 I discuss the how many ATP can be made from each NADH and FADH2, and then we calculate the total.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DBB7ADA3-5B40-4590-8774-5C6336F62012}" type="slidenum">
              <a:rPr lang="en-US" altLang="en-US" sz="1300" b="0" smtClean="0"/>
              <a:pPr eaLnBrk="1" hangingPunct="1"/>
              <a:t>22</a:t>
            </a:fld>
            <a:endParaRPr lang="en-US" altLang="en-US" sz="1300" b="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975C7F84-F9C9-4C50-8BDC-680F18CD0E65}" type="slidenum">
              <a:rPr lang="en-US" altLang="en-US" sz="1300" b="0" smtClean="0"/>
              <a:pPr eaLnBrk="1" hangingPunct="1"/>
              <a:t>23</a:t>
            </a:fld>
            <a:endParaRPr lang="en-US" altLang="en-US" sz="1300" b="0" smtClean="0"/>
          </a:p>
        </p:txBody>
      </p:sp>
      <p:sp>
        <p:nvSpPr>
          <p:cNvPr id="59395" name="Rectangle 2"/>
          <p:cNvSpPr>
            <a:spLocks noGrp="1" noRot="1" noChangeAspect="1" noChangeArrowheads="1" noTextEdit="1"/>
          </p:cNvSpPr>
          <p:nvPr>
            <p:ph type="sldImg"/>
          </p:nvPr>
        </p:nvSpPr>
        <p:spPr>
          <a:xfrm>
            <a:off x="1260475" y="720725"/>
            <a:ext cx="4799013" cy="3598863"/>
          </a:xfrm>
          <a:ln/>
        </p:spPr>
      </p:sp>
      <p:sp>
        <p:nvSpPr>
          <p:cNvPr id="59396" name="Rectangle 3"/>
          <p:cNvSpPr>
            <a:spLocks noGrp="1" noChangeArrowheads="1"/>
          </p:cNvSpPr>
          <p:nvPr>
            <p:ph type="body" idx="1"/>
          </p:nvPr>
        </p:nvSpPr>
        <p:spPr>
          <a:noFill/>
        </p:spPr>
        <p:txBody>
          <a:bodyPr/>
          <a:lstStyle/>
          <a:p>
            <a:pPr eaLnBrk="1" hangingPunct="1"/>
            <a:r>
              <a:rPr lang="en-US" altLang="en-US" dirty="0" smtClean="0"/>
              <a:t>FADH</a:t>
            </a:r>
            <a:r>
              <a:rPr lang="en-US" altLang="en-US" baseline="-25000" dirty="0" smtClean="0"/>
              <a:t>2</a:t>
            </a:r>
          </a:p>
          <a:p>
            <a:pPr eaLnBrk="1" hangingPunct="1"/>
            <a:endParaRPr lang="en-US" altLang="en-US" baseline="-25000" dirty="0" smtClean="0"/>
          </a:p>
          <a:p>
            <a:pPr eaLnBrk="1" hangingPunct="1"/>
            <a:r>
              <a:rPr lang="en-US" altLang="en-US" dirty="0" smtClean="0"/>
              <a:t>NADH</a:t>
            </a:r>
          </a:p>
          <a:p>
            <a:pPr eaLnBrk="1" hangingPunct="1"/>
            <a:endParaRPr lang="en-US" altLang="en-US" dirty="0" smtClean="0"/>
          </a:p>
          <a:p>
            <a:pPr eaLnBrk="1" hangingPunct="1"/>
            <a:r>
              <a:rPr lang="en-US" altLang="en-US" dirty="0" smtClean="0"/>
              <a:t>CO</a:t>
            </a:r>
            <a:r>
              <a:rPr lang="en-US" altLang="en-US" baseline="-25000" dirty="0" smtClean="0"/>
              <a:t>2</a:t>
            </a:r>
          </a:p>
          <a:p>
            <a:pPr eaLnBrk="1" hangingPunct="1"/>
            <a:endParaRPr lang="en-US" altLang="en-US" baseline="-250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883" indent="-285725" eaLnBrk="0" hangingPunct="0">
              <a:defRPr sz="1600" b="1">
                <a:solidFill>
                  <a:schemeClr val="tx1"/>
                </a:solidFill>
                <a:latin typeface="Arial" charset="0"/>
              </a:defRPr>
            </a:lvl2pPr>
            <a:lvl3pPr marL="1142898" indent="-228580" eaLnBrk="0" hangingPunct="0">
              <a:defRPr sz="1600" b="1">
                <a:solidFill>
                  <a:schemeClr val="tx1"/>
                </a:solidFill>
                <a:latin typeface="Arial" charset="0"/>
              </a:defRPr>
            </a:lvl3pPr>
            <a:lvl4pPr marL="1600057" indent="-228580" eaLnBrk="0" hangingPunct="0">
              <a:defRPr sz="1600" b="1">
                <a:solidFill>
                  <a:schemeClr val="tx1"/>
                </a:solidFill>
                <a:latin typeface="Arial" charset="0"/>
              </a:defRPr>
            </a:lvl4pPr>
            <a:lvl5pPr marL="2057217" indent="-228580" eaLnBrk="0" hangingPunct="0">
              <a:defRPr sz="1600" b="1">
                <a:solidFill>
                  <a:schemeClr val="tx1"/>
                </a:solidFill>
                <a:latin typeface="Arial" charset="0"/>
              </a:defRPr>
            </a:lvl5pPr>
            <a:lvl6pPr marL="2514376" indent="-228580" eaLnBrk="0" fontAlgn="base" hangingPunct="0">
              <a:spcBef>
                <a:spcPct val="0"/>
              </a:spcBef>
              <a:spcAft>
                <a:spcPct val="0"/>
              </a:spcAft>
              <a:defRPr sz="1600" b="1">
                <a:solidFill>
                  <a:schemeClr val="tx1"/>
                </a:solidFill>
                <a:latin typeface="Arial" charset="0"/>
              </a:defRPr>
            </a:lvl6pPr>
            <a:lvl7pPr marL="2971536" indent="-228580" eaLnBrk="0" fontAlgn="base" hangingPunct="0">
              <a:spcBef>
                <a:spcPct val="0"/>
              </a:spcBef>
              <a:spcAft>
                <a:spcPct val="0"/>
              </a:spcAft>
              <a:defRPr sz="1600" b="1">
                <a:solidFill>
                  <a:schemeClr val="tx1"/>
                </a:solidFill>
                <a:latin typeface="Arial" charset="0"/>
              </a:defRPr>
            </a:lvl7pPr>
            <a:lvl8pPr marL="3428694" indent="-228580" eaLnBrk="0" fontAlgn="base" hangingPunct="0">
              <a:spcBef>
                <a:spcPct val="0"/>
              </a:spcBef>
              <a:spcAft>
                <a:spcPct val="0"/>
              </a:spcAft>
              <a:defRPr sz="1600" b="1">
                <a:solidFill>
                  <a:schemeClr val="tx1"/>
                </a:solidFill>
                <a:latin typeface="Arial" charset="0"/>
              </a:defRPr>
            </a:lvl8pPr>
            <a:lvl9pPr marL="3885854" indent="-228580" eaLnBrk="0" fontAlgn="base" hangingPunct="0">
              <a:spcBef>
                <a:spcPct val="0"/>
              </a:spcBef>
              <a:spcAft>
                <a:spcPct val="0"/>
              </a:spcAft>
              <a:defRPr sz="1600" b="1">
                <a:solidFill>
                  <a:schemeClr val="tx1"/>
                </a:solidFill>
                <a:latin typeface="Arial" charset="0"/>
              </a:defRPr>
            </a:lvl9pPr>
          </a:lstStyle>
          <a:p>
            <a:pPr eaLnBrk="1" hangingPunct="1"/>
            <a:fld id="{09D36B24-9211-4566-B12F-DBBC0FF70621}" type="slidenum">
              <a:rPr lang="en-US" altLang="en-US" sz="1300" b="0"/>
              <a:pPr eaLnBrk="1" hangingPunct="1"/>
              <a:t>24</a:t>
            </a:fld>
            <a:endParaRPr lang="en-US" altLang="en-US" sz="13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glycolysis</a:t>
            </a:r>
          </a:p>
          <a:p>
            <a:pPr eaLnBrk="1" hangingPunct="1"/>
            <a:endParaRPr lang="en-US" altLang="en-US" smtClean="0"/>
          </a:p>
          <a:p>
            <a:pPr eaLnBrk="1" hangingPunct="1"/>
            <a:endParaRPr lang="en-US" altLang="en-US" smtClean="0"/>
          </a:p>
          <a:p>
            <a:pPr eaLnBrk="1" hangingPunct="1"/>
            <a:r>
              <a:rPr lang="en-US" altLang="en-US" smtClean="0"/>
              <a:t>FYI: As I go through all of the steps of cellular respiration, starting with this slide, I draw a piggy bank on the board and add all the energy that has been extracted from glucose, at each step. Telling them at the beginning of the exercise, that we have to come up with 38 ATP in the end.</a:t>
            </a:r>
          </a:p>
          <a:p>
            <a:pPr eaLnBrk="1" hangingPunct="1"/>
            <a:endParaRPr lang="en-US" altLang="en-US" smtClean="0"/>
          </a:p>
          <a:p>
            <a:pPr eaLnBrk="1" hangingPunct="1"/>
            <a:r>
              <a:rPr lang="en-US" altLang="en-US" smtClean="0"/>
              <a:t>On slide #29 I discuss the how many ATP can be made from each NADH and FADH2, and then we calculate the total.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73B414FE-5923-4F16-A18E-C537D01DA0C8}" type="slidenum">
              <a:rPr lang="en-US" altLang="en-US" sz="1300" b="0" smtClean="0"/>
              <a:pPr eaLnBrk="1" hangingPunct="1"/>
              <a:t>25</a:t>
            </a:fld>
            <a:endParaRPr lang="en-US" altLang="en-US" sz="1300" b="0" smtClean="0"/>
          </a:p>
        </p:txBody>
      </p:sp>
      <p:sp>
        <p:nvSpPr>
          <p:cNvPr id="61443" name="Rectangle 2"/>
          <p:cNvSpPr>
            <a:spLocks noGrp="1" noRot="1" noChangeAspect="1" noChangeArrowheads="1" noTextEdit="1"/>
          </p:cNvSpPr>
          <p:nvPr>
            <p:ph type="sldImg"/>
          </p:nvPr>
        </p:nvSpPr>
        <p:spPr>
          <a:xfrm>
            <a:off x="1260475" y="720725"/>
            <a:ext cx="4799013" cy="3598863"/>
          </a:xfrm>
          <a:ln/>
        </p:spPr>
      </p:sp>
      <p:sp>
        <p:nvSpPr>
          <p:cNvPr id="61444" name="Rectangle 3"/>
          <p:cNvSpPr>
            <a:spLocks noGrp="1" noChangeArrowheads="1"/>
          </p:cNvSpPr>
          <p:nvPr>
            <p:ph type="body" idx="1"/>
          </p:nvPr>
        </p:nvSpPr>
        <p:spPr>
          <a:noFill/>
        </p:spPr>
        <p:txBody>
          <a:bodyPr/>
          <a:lstStyle/>
          <a:p>
            <a:pPr eaLnBrk="1" hangingPunct="1"/>
            <a:r>
              <a:rPr lang="en-US" altLang="en-US" smtClean="0"/>
              <a:t>mitochondria</a:t>
            </a:r>
          </a:p>
          <a:p>
            <a:pPr eaLnBrk="1" hangingPunct="1"/>
            <a:endParaRPr lang="en-US" altLang="en-US" smtClean="0"/>
          </a:p>
          <a:p>
            <a:pPr eaLnBrk="1" hangingPunct="1"/>
            <a:r>
              <a:rPr lang="en-US" altLang="en-US" smtClean="0"/>
              <a:t>A: plasma membrane</a:t>
            </a:r>
          </a:p>
          <a:p>
            <a:pPr eaLnBrk="1" hangingPunct="1"/>
            <a:endParaRPr lang="en-US" altLang="en-US" smtClean="0"/>
          </a:p>
          <a:p>
            <a:pPr eaLnBrk="1" hangingPunct="1"/>
            <a:r>
              <a:rPr lang="en-US" altLang="en-US" smtClean="0"/>
              <a:t>Oxidation Reduction Reactions</a:t>
            </a:r>
          </a:p>
          <a:p>
            <a:pPr eaLnBrk="1" hangingPunct="1"/>
            <a:r>
              <a:rPr lang="en-US" altLang="en-US" smtClean="0"/>
              <a:t>Creation of Proton Gradient</a:t>
            </a:r>
          </a:p>
          <a:p>
            <a:pPr eaLnBrk="1" hangingPunct="1"/>
            <a:r>
              <a:rPr lang="en-US" altLang="en-US" smtClean="0"/>
              <a:t>Phosphorylation of ADP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7583DF1C-D752-4F7F-B29C-55937AD78297}" type="slidenum">
              <a:rPr lang="en-US" altLang="en-US" sz="1300" b="0" smtClean="0"/>
              <a:pPr eaLnBrk="1" hangingPunct="1"/>
              <a:t>26</a:t>
            </a:fld>
            <a:endParaRPr lang="en-US" altLang="en-US" sz="1300" b="0" smtClean="0"/>
          </a:p>
        </p:txBody>
      </p:sp>
      <p:sp>
        <p:nvSpPr>
          <p:cNvPr id="62467" name="Rectangle 2"/>
          <p:cNvSpPr>
            <a:spLocks noGrp="1" noRot="1" noChangeAspect="1" noChangeArrowheads="1" noTextEdit="1"/>
          </p:cNvSpPr>
          <p:nvPr>
            <p:ph type="sldImg"/>
          </p:nvPr>
        </p:nvSpPr>
        <p:spPr>
          <a:xfrm>
            <a:off x="1260475" y="720725"/>
            <a:ext cx="4799013" cy="3598863"/>
          </a:xfrm>
          <a:ln/>
        </p:spPr>
      </p:sp>
      <p:sp>
        <p:nvSpPr>
          <p:cNvPr id="6246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D1C43E3F-C0C1-4F8D-B321-05602307B4FC}" type="slidenum">
              <a:rPr lang="en-US" altLang="en-US" sz="1300" b="0" smtClean="0"/>
              <a:pPr eaLnBrk="1" hangingPunct="1"/>
              <a:t>27</a:t>
            </a:fld>
            <a:endParaRPr lang="en-US" altLang="en-US" sz="1300" b="0" smtClean="0"/>
          </a:p>
        </p:txBody>
      </p:sp>
      <p:sp>
        <p:nvSpPr>
          <p:cNvPr id="63491" name="Rectangle 2"/>
          <p:cNvSpPr>
            <a:spLocks noGrp="1" noRot="1" noChangeAspect="1" noChangeArrowheads="1" noTextEdit="1"/>
          </p:cNvSpPr>
          <p:nvPr>
            <p:ph type="sldImg"/>
          </p:nvPr>
        </p:nvSpPr>
        <p:spPr>
          <a:xfrm>
            <a:off x="1260475" y="720725"/>
            <a:ext cx="4799013" cy="3598863"/>
          </a:xfrm>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A0752EA7-A1BD-4067-91FB-7EC854F7BD64}" type="slidenum">
              <a:rPr lang="en-US" altLang="en-US" sz="1300" b="0" smtClean="0"/>
              <a:pPr eaLnBrk="1" hangingPunct="1"/>
              <a:t>28</a:t>
            </a:fld>
            <a:endParaRPr lang="en-US" altLang="en-US" sz="1300" b="0" smtClean="0"/>
          </a:p>
        </p:txBody>
      </p:sp>
      <p:sp>
        <p:nvSpPr>
          <p:cNvPr id="64515" name="Rectangle 2"/>
          <p:cNvSpPr>
            <a:spLocks noGrp="1" noRot="1" noChangeAspect="1" noChangeArrowheads="1" noTextEdit="1"/>
          </p:cNvSpPr>
          <p:nvPr>
            <p:ph type="sldImg"/>
          </p:nvPr>
        </p:nvSpPr>
        <p:spPr>
          <a:xfrm>
            <a:off x="1260475" y="720725"/>
            <a:ext cx="4799013" cy="3598863"/>
          </a:xfrm>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500">
                <a:solidFill>
                  <a:schemeClr val="tx1"/>
                </a:solidFill>
                <a:latin typeface="Arial" charset="0"/>
              </a:defRPr>
            </a:lvl1pPr>
            <a:lvl2pPr marL="785372" indent="-302066" eaLnBrk="0" hangingPunct="0">
              <a:defRPr sz="2500">
                <a:solidFill>
                  <a:schemeClr val="tx1"/>
                </a:solidFill>
                <a:latin typeface="Arial" charset="0"/>
              </a:defRPr>
            </a:lvl2pPr>
            <a:lvl3pPr marL="1208265" indent="-241653" eaLnBrk="0" hangingPunct="0">
              <a:defRPr sz="2500">
                <a:solidFill>
                  <a:schemeClr val="tx1"/>
                </a:solidFill>
                <a:latin typeface="Arial" charset="0"/>
              </a:defRPr>
            </a:lvl3pPr>
            <a:lvl4pPr marL="1691571" indent="-241653" eaLnBrk="0" hangingPunct="0">
              <a:defRPr sz="2500">
                <a:solidFill>
                  <a:schemeClr val="tx1"/>
                </a:solidFill>
                <a:latin typeface="Arial" charset="0"/>
              </a:defRPr>
            </a:lvl4pPr>
            <a:lvl5pPr marL="2174878" indent="-241653" eaLnBrk="0" hangingPunct="0">
              <a:defRPr sz="2500">
                <a:solidFill>
                  <a:schemeClr val="tx1"/>
                </a:solidFill>
                <a:latin typeface="Arial" charset="0"/>
              </a:defRPr>
            </a:lvl5pPr>
            <a:lvl6pPr marL="2658184" indent="-241653" eaLnBrk="0" fontAlgn="base" hangingPunct="0">
              <a:spcBef>
                <a:spcPct val="0"/>
              </a:spcBef>
              <a:spcAft>
                <a:spcPct val="0"/>
              </a:spcAft>
              <a:defRPr sz="2500">
                <a:solidFill>
                  <a:schemeClr val="tx1"/>
                </a:solidFill>
                <a:latin typeface="Arial" charset="0"/>
              </a:defRPr>
            </a:lvl6pPr>
            <a:lvl7pPr marL="3141490" indent="-241653" eaLnBrk="0" fontAlgn="base" hangingPunct="0">
              <a:spcBef>
                <a:spcPct val="0"/>
              </a:spcBef>
              <a:spcAft>
                <a:spcPct val="0"/>
              </a:spcAft>
              <a:defRPr sz="2500">
                <a:solidFill>
                  <a:schemeClr val="tx1"/>
                </a:solidFill>
                <a:latin typeface="Arial" charset="0"/>
              </a:defRPr>
            </a:lvl7pPr>
            <a:lvl8pPr marL="3624796" indent="-241653" eaLnBrk="0" fontAlgn="base" hangingPunct="0">
              <a:spcBef>
                <a:spcPct val="0"/>
              </a:spcBef>
              <a:spcAft>
                <a:spcPct val="0"/>
              </a:spcAft>
              <a:defRPr sz="2500">
                <a:solidFill>
                  <a:schemeClr val="tx1"/>
                </a:solidFill>
                <a:latin typeface="Arial" charset="0"/>
              </a:defRPr>
            </a:lvl8pPr>
            <a:lvl9pPr marL="4108102" indent="-241653" eaLnBrk="0" fontAlgn="base" hangingPunct="0">
              <a:spcBef>
                <a:spcPct val="0"/>
              </a:spcBef>
              <a:spcAft>
                <a:spcPct val="0"/>
              </a:spcAft>
              <a:defRPr sz="2500">
                <a:solidFill>
                  <a:schemeClr val="tx1"/>
                </a:solidFill>
                <a:latin typeface="Arial" charset="0"/>
              </a:defRPr>
            </a:lvl9pPr>
          </a:lstStyle>
          <a:p>
            <a:pPr eaLnBrk="1" hangingPunct="1"/>
            <a:fld id="{C42E5E6E-5817-4564-8DCA-94EAC03A0913}" type="slidenum">
              <a:rPr lang="en-US" altLang="en-US" sz="1300"/>
              <a:pPr eaLnBrk="1" hangingPunct="1"/>
              <a:t>29</a:t>
            </a:fld>
            <a:endParaRPr lang="en-US" alt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896241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76B5D19-7763-45A2-B117-D6B072E50F52}" type="slidenum">
              <a:rPr lang="en-US" altLang="en-US" sz="1300" b="0" smtClean="0"/>
              <a:pPr eaLnBrk="1" hangingPunct="1"/>
              <a:t>30</a:t>
            </a:fld>
            <a:endParaRPr lang="en-US" altLang="en-US" sz="1300" b="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73138" eaLnBrk="0" hangingPunct="0">
              <a:defRPr sz="1600" b="1">
                <a:solidFill>
                  <a:schemeClr val="tx1"/>
                </a:solidFill>
                <a:latin typeface="Arial" charset="0"/>
              </a:defRPr>
            </a:lvl1pPr>
            <a:lvl2pPr marL="742950" indent="-285750" defTabSz="973138" eaLnBrk="0" hangingPunct="0">
              <a:defRPr sz="1600" b="1">
                <a:solidFill>
                  <a:schemeClr val="tx1"/>
                </a:solidFill>
                <a:latin typeface="Arial" charset="0"/>
              </a:defRPr>
            </a:lvl2pPr>
            <a:lvl3pPr marL="1143000" indent="-228600" defTabSz="973138" eaLnBrk="0" hangingPunct="0">
              <a:defRPr sz="1600" b="1">
                <a:solidFill>
                  <a:schemeClr val="tx1"/>
                </a:solidFill>
                <a:latin typeface="Arial" charset="0"/>
              </a:defRPr>
            </a:lvl3pPr>
            <a:lvl4pPr marL="1600200" indent="-228600" defTabSz="973138" eaLnBrk="0" hangingPunct="0">
              <a:defRPr sz="1600" b="1">
                <a:solidFill>
                  <a:schemeClr val="tx1"/>
                </a:solidFill>
                <a:latin typeface="Arial" charset="0"/>
              </a:defRPr>
            </a:lvl4pPr>
            <a:lvl5pPr marL="2057400" indent="-228600" defTabSz="973138" eaLnBrk="0" hangingPunct="0">
              <a:defRPr sz="1600" b="1">
                <a:solidFill>
                  <a:schemeClr val="tx1"/>
                </a:solidFill>
                <a:latin typeface="Arial" charset="0"/>
              </a:defRPr>
            </a:lvl5pPr>
            <a:lvl6pPr marL="2514600" indent="-228600" defTabSz="973138" eaLnBrk="0" fontAlgn="base" hangingPunct="0">
              <a:spcBef>
                <a:spcPct val="0"/>
              </a:spcBef>
              <a:spcAft>
                <a:spcPct val="0"/>
              </a:spcAft>
              <a:defRPr sz="1600" b="1">
                <a:solidFill>
                  <a:schemeClr val="tx1"/>
                </a:solidFill>
                <a:latin typeface="Arial" charset="0"/>
              </a:defRPr>
            </a:lvl6pPr>
            <a:lvl7pPr marL="2971800" indent="-228600" defTabSz="973138" eaLnBrk="0" fontAlgn="base" hangingPunct="0">
              <a:spcBef>
                <a:spcPct val="0"/>
              </a:spcBef>
              <a:spcAft>
                <a:spcPct val="0"/>
              </a:spcAft>
              <a:defRPr sz="1600" b="1">
                <a:solidFill>
                  <a:schemeClr val="tx1"/>
                </a:solidFill>
                <a:latin typeface="Arial" charset="0"/>
              </a:defRPr>
            </a:lvl7pPr>
            <a:lvl8pPr marL="3429000" indent="-228600" defTabSz="973138" eaLnBrk="0" fontAlgn="base" hangingPunct="0">
              <a:spcBef>
                <a:spcPct val="0"/>
              </a:spcBef>
              <a:spcAft>
                <a:spcPct val="0"/>
              </a:spcAft>
              <a:defRPr sz="1600" b="1">
                <a:solidFill>
                  <a:schemeClr val="tx1"/>
                </a:solidFill>
                <a:latin typeface="Arial" charset="0"/>
              </a:defRPr>
            </a:lvl8pPr>
            <a:lvl9pPr marL="3886200" indent="-228600" defTabSz="973138" eaLnBrk="0" fontAlgn="base" hangingPunct="0">
              <a:spcBef>
                <a:spcPct val="0"/>
              </a:spcBef>
              <a:spcAft>
                <a:spcPct val="0"/>
              </a:spcAft>
              <a:defRPr sz="1600" b="1">
                <a:solidFill>
                  <a:schemeClr val="tx1"/>
                </a:solidFill>
                <a:latin typeface="Arial" charset="0"/>
              </a:defRPr>
            </a:lvl9pPr>
          </a:lstStyle>
          <a:p>
            <a:pPr eaLnBrk="1" hangingPunct="1"/>
            <a:fld id="{ACC43A25-06E8-493D-8E61-890A4D5110AE}" type="slidenum">
              <a:rPr lang="en-US" altLang="en-US" sz="1300" b="0" smtClean="0"/>
              <a:pPr eaLnBrk="1" hangingPunct="1"/>
              <a:t>3</a:t>
            </a:fld>
            <a:endParaRPr lang="en-US" altLang="en-US" sz="1300" b="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26C951F-BB33-4A5C-B805-EB4D06AC8717}" type="slidenum">
              <a:rPr lang="en-US" altLang="en-US" sz="1300" b="0" smtClean="0"/>
              <a:pPr eaLnBrk="1" hangingPunct="1"/>
              <a:t>31</a:t>
            </a:fld>
            <a:endParaRPr lang="en-US" altLang="en-US" sz="1300" b="0" smtClean="0"/>
          </a:p>
        </p:txBody>
      </p:sp>
      <p:sp>
        <p:nvSpPr>
          <p:cNvPr id="66563" name="Rectangle 2"/>
          <p:cNvSpPr>
            <a:spLocks noGrp="1" noRot="1" noChangeAspect="1" noChangeArrowheads="1" noTextEdit="1"/>
          </p:cNvSpPr>
          <p:nvPr>
            <p:ph type="sldImg"/>
          </p:nvPr>
        </p:nvSpPr>
        <p:spPr>
          <a:xfrm>
            <a:off x="1260475" y="720725"/>
            <a:ext cx="4799013" cy="3598863"/>
          </a:xfrm>
          <a:ln/>
        </p:spPr>
      </p:sp>
      <p:sp>
        <p:nvSpPr>
          <p:cNvPr id="66564" name="Rectangle 3"/>
          <p:cNvSpPr>
            <a:spLocks noGrp="1" noChangeArrowheads="1"/>
          </p:cNvSpPr>
          <p:nvPr>
            <p:ph type="body" idx="1"/>
          </p:nvPr>
        </p:nvSpPr>
        <p:spPr>
          <a:noFill/>
        </p:spPr>
        <p:txBody>
          <a:bodyPr/>
          <a:lstStyle/>
          <a:p>
            <a:pPr eaLnBrk="1" hangingPunct="1"/>
            <a:r>
              <a:rPr lang="en-US" altLang="en-US" smtClean="0"/>
              <a:t>glucose</a:t>
            </a:r>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FYI: As I go through all of the steps of cellular respiration, starting with this slide, I draw a piggy bank on the board and add all the energy that has been extracted from glucose, at each step. Telling them at the beginning of the exercise, that we have to come up with 38 ATP in the end.</a:t>
            </a:r>
          </a:p>
          <a:p>
            <a:pPr eaLnBrk="1" hangingPunct="1"/>
            <a:endParaRPr lang="en-US" altLang="en-US" smtClean="0"/>
          </a:p>
          <a:p>
            <a:pPr eaLnBrk="1" hangingPunct="1"/>
            <a:r>
              <a:rPr lang="en-US" altLang="en-US" smtClean="0"/>
              <a:t>On slide #29 I discuss the how many ATP can be made from each NADH and FADH2, and then we calculate the total.</a:t>
            </a:r>
          </a:p>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27612FA0-28D3-46F6-9AEC-1914886FD3D2}" type="slidenum">
              <a:rPr lang="en-US" altLang="en-US" sz="1300" b="0" smtClean="0"/>
              <a:pPr eaLnBrk="1" hangingPunct="1"/>
              <a:t>32</a:t>
            </a:fld>
            <a:endParaRPr lang="en-US" altLang="en-US" sz="1300" b="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3DD11DBF-583B-4B6D-BE08-431B8C460B16}" type="slidenum">
              <a:rPr lang="en-US" altLang="en-US" sz="1300" b="0" smtClean="0"/>
              <a:pPr eaLnBrk="1" hangingPunct="1"/>
              <a:t>33</a:t>
            </a:fld>
            <a:endParaRPr lang="en-US" altLang="en-US" sz="1300" b="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A9E68CDB-5756-4BE0-87E4-71DF889D95C8}" type="slidenum">
              <a:rPr lang="en-US" altLang="en-US" sz="1300" b="0" smtClean="0"/>
              <a:pPr eaLnBrk="1" hangingPunct="1"/>
              <a:t>34</a:t>
            </a:fld>
            <a:endParaRPr lang="en-US" altLang="en-US" sz="1300"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8641" indent="-303324" eaLnBrk="0" hangingPunct="0">
              <a:defRPr>
                <a:solidFill>
                  <a:schemeClr val="tx1"/>
                </a:solidFill>
                <a:latin typeface="Arial" charset="0"/>
              </a:defRPr>
            </a:lvl2pPr>
            <a:lvl3pPr marL="1213295" indent="-242659" eaLnBrk="0" hangingPunct="0">
              <a:defRPr>
                <a:solidFill>
                  <a:schemeClr val="tx1"/>
                </a:solidFill>
                <a:latin typeface="Arial" charset="0"/>
              </a:defRPr>
            </a:lvl3pPr>
            <a:lvl4pPr marL="1698612" indent="-242659" eaLnBrk="0" hangingPunct="0">
              <a:defRPr>
                <a:solidFill>
                  <a:schemeClr val="tx1"/>
                </a:solidFill>
                <a:latin typeface="Arial" charset="0"/>
              </a:defRPr>
            </a:lvl4pPr>
            <a:lvl5pPr marL="2183930" indent="-242659" eaLnBrk="0" hangingPunct="0">
              <a:defRPr>
                <a:solidFill>
                  <a:schemeClr val="tx1"/>
                </a:solidFill>
                <a:latin typeface="Arial" charset="0"/>
              </a:defRPr>
            </a:lvl5pPr>
            <a:lvl6pPr marL="2669248" indent="-242659" eaLnBrk="0" fontAlgn="base" hangingPunct="0">
              <a:spcBef>
                <a:spcPct val="0"/>
              </a:spcBef>
              <a:spcAft>
                <a:spcPct val="0"/>
              </a:spcAft>
              <a:defRPr>
                <a:solidFill>
                  <a:schemeClr val="tx1"/>
                </a:solidFill>
                <a:latin typeface="Arial" charset="0"/>
              </a:defRPr>
            </a:lvl6pPr>
            <a:lvl7pPr marL="3154566" indent="-242659" eaLnBrk="0" fontAlgn="base" hangingPunct="0">
              <a:spcBef>
                <a:spcPct val="0"/>
              </a:spcBef>
              <a:spcAft>
                <a:spcPct val="0"/>
              </a:spcAft>
              <a:defRPr>
                <a:solidFill>
                  <a:schemeClr val="tx1"/>
                </a:solidFill>
                <a:latin typeface="Arial" charset="0"/>
              </a:defRPr>
            </a:lvl7pPr>
            <a:lvl8pPr marL="3639884" indent="-242659" eaLnBrk="0" fontAlgn="base" hangingPunct="0">
              <a:spcBef>
                <a:spcPct val="0"/>
              </a:spcBef>
              <a:spcAft>
                <a:spcPct val="0"/>
              </a:spcAft>
              <a:defRPr>
                <a:solidFill>
                  <a:schemeClr val="tx1"/>
                </a:solidFill>
                <a:latin typeface="Arial" charset="0"/>
              </a:defRPr>
            </a:lvl8pPr>
            <a:lvl9pPr marL="4125201" indent="-242659" eaLnBrk="0" fontAlgn="base" hangingPunct="0">
              <a:spcBef>
                <a:spcPct val="0"/>
              </a:spcBef>
              <a:spcAft>
                <a:spcPct val="0"/>
              </a:spcAft>
              <a:defRPr>
                <a:solidFill>
                  <a:schemeClr val="tx1"/>
                </a:solidFill>
                <a:latin typeface="Arial" charset="0"/>
              </a:defRPr>
            </a:lvl9pPr>
          </a:lstStyle>
          <a:p>
            <a:pPr eaLnBrk="1" hangingPunct="1"/>
            <a:fld id="{230519A6-6DC4-4A6E-962A-AD78075B1FB1}" type="slidenum">
              <a:rPr lang="en-US" altLang="en-US" smtClean="0"/>
              <a:pPr eaLnBrk="1" hangingPunct="1"/>
              <a:t>35</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77663B06-B2B5-440C-8FC4-2CF184AC6A36}" type="slidenum">
              <a:rPr lang="en-US" altLang="en-US" sz="1300" b="0" smtClean="0"/>
              <a:pPr eaLnBrk="1" hangingPunct="1"/>
              <a:t>36</a:t>
            </a:fld>
            <a:endParaRPr lang="en-US" altLang="en-US" sz="1300"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C30D2620-74FF-4779-AEEA-3E4C9648FD85}" type="slidenum">
              <a:rPr lang="en-US" altLang="en-US" sz="1300" b="0" smtClean="0"/>
              <a:pPr eaLnBrk="1" hangingPunct="1"/>
              <a:t>37</a:t>
            </a:fld>
            <a:endParaRPr lang="en-US" altLang="en-US" sz="1300" b="0" smtClean="0"/>
          </a:p>
        </p:txBody>
      </p:sp>
      <p:sp>
        <p:nvSpPr>
          <p:cNvPr id="73731" name="Rectangle 2"/>
          <p:cNvSpPr>
            <a:spLocks noGrp="1" noRot="1" noChangeAspect="1" noChangeArrowheads="1" noTextEdit="1"/>
          </p:cNvSpPr>
          <p:nvPr>
            <p:ph type="sldImg"/>
          </p:nvPr>
        </p:nvSpPr>
        <p:spPr>
          <a:xfrm>
            <a:off x="1255713" y="720725"/>
            <a:ext cx="4803775" cy="3602038"/>
          </a:xfrm>
          <a:ln/>
        </p:spPr>
      </p:sp>
      <p:sp>
        <p:nvSpPr>
          <p:cNvPr id="7373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85372" indent="-302066" eaLnBrk="0" hangingPunct="0">
              <a:spcBef>
                <a:spcPct val="30000"/>
              </a:spcBef>
              <a:defRPr sz="1300">
                <a:solidFill>
                  <a:schemeClr val="tx1"/>
                </a:solidFill>
                <a:latin typeface="Arial" charset="0"/>
              </a:defRPr>
            </a:lvl2pPr>
            <a:lvl3pPr marL="1208265" indent="-241653" eaLnBrk="0" hangingPunct="0">
              <a:spcBef>
                <a:spcPct val="30000"/>
              </a:spcBef>
              <a:defRPr sz="1300">
                <a:solidFill>
                  <a:schemeClr val="tx1"/>
                </a:solidFill>
                <a:latin typeface="Arial" charset="0"/>
              </a:defRPr>
            </a:lvl3pPr>
            <a:lvl4pPr marL="1691571" indent="-241653" eaLnBrk="0" hangingPunct="0">
              <a:spcBef>
                <a:spcPct val="30000"/>
              </a:spcBef>
              <a:defRPr sz="1300">
                <a:solidFill>
                  <a:schemeClr val="tx1"/>
                </a:solidFill>
                <a:latin typeface="Arial" charset="0"/>
              </a:defRPr>
            </a:lvl4pPr>
            <a:lvl5pPr marL="2174878" indent="-241653" eaLnBrk="0" hangingPunct="0">
              <a:spcBef>
                <a:spcPct val="30000"/>
              </a:spcBef>
              <a:defRPr sz="1300">
                <a:solidFill>
                  <a:schemeClr val="tx1"/>
                </a:solidFill>
                <a:latin typeface="Arial" charset="0"/>
              </a:defRPr>
            </a:lvl5pPr>
            <a:lvl6pPr marL="2658184" indent="-241653" eaLnBrk="0" fontAlgn="base" hangingPunct="0">
              <a:spcBef>
                <a:spcPct val="30000"/>
              </a:spcBef>
              <a:spcAft>
                <a:spcPct val="0"/>
              </a:spcAft>
              <a:defRPr sz="1300">
                <a:solidFill>
                  <a:schemeClr val="tx1"/>
                </a:solidFill>
                <a:latin typeface="Arial" charset="0"/>
              </a:defRPr>
            </a:lvl6pPr>
            <a:lvl7pPr marL="3141490" indent="-241653" eaLnBrk="0" fontAlgn="base" hangingPunct="0">
              <a:spcBef>
                <a:spcPct val="30000"/>
              </a:spcBef>
              <a:spcAft>
                <a:spcPct val="0"/>
              </a:spcAft>
              <a:defRPr sz="1300">
                <a:solidFill>
                  <a:schemeClr val="tx1"/>
                </a:solidFill>
                <a:latin typeface="Arial" charset="0"/>
              </a:defRPr>
            </a:lvl7pPr>
            <a:lvl8pPr marL="3624796" indent="-241653" eaLnBrk="0" fontAlgn="base" hangingPunct="0">
              <a:spcBef>
                <a:spcPct val="30000"/>
              </a:spcBef>
              <a:spcAft>
                <a:spcPct val="0"/>
              </a:spcAft>
              <a:defRPr sz="1300">
                <a:solidFill>
                  <a:schemeClr val="tx1"/>
                </a:solidFill>
                <a:latin typeface="Arial" charset="0"/>
              </a:defRPr>
            </a:lvl8pPr>
            <a:lvl9pPr marL="4108102" indent="-24165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68E20AB-51AD-4556-AEA7-9A359AE40BD4}" type="slidenum">
              <a:rPr lang="en-US" altLang="en-US" smtClean="0"/>
              <a:pPr eaLnBrk="1" hangingPunct="1">
                <a:spcBef>
                  <a:spcPct val="0"/>
                </a:spcBef>
              </a:pPr>
              <a:t>5</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A: Nucleotide</a:t>
            </a:r>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5A705BD5-6155-40BF-9846-D00FDAD64C00}" type="slidenum">
              <a:rPr lang="en-US" altLang="en-US" sz="1300" b="0" smtClean="0"/>
              <a:pPr eaLnBrk="1" hangingPunct="1"/>
              <a:t>6</a:t>
            </a:fld>
            <a:endParaRPr lang="en-US" altLang="en-US" sz="1300" b="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55E4795D-E15F-4C38-A5F1-9AF0B9C25D94}" type="slidenum">
              <a:rPr lang="en-US" altLang="en-US" sz="1300" b="0" smtClean="0"/>
              <a:pPr eaLnBrk="1" hangingPunct="1"/>
              <a:t>7</a:t>
            </a:fld>
            <a:endParaRPr lang="en-US" altLang="en-US" sz="1300"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93DFB7AD-9750-4751-AFB7-B2D01B48E51F}" type="slidenum">
              <a:rPr lang="en-US" altLang="en-US" sz="1300" b="0" smtClean="0"/>
              <a:pPr eaLnBrk="1" hangingPunct="1"/>
              <a:t>8</a:t>
            </a:fld>
            <a:endParaRPr lang="en-US" altLang="en-US" sz="1300" b="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99F6FFA3-A003-4A2E-859D-18642FE5832C}" type="slidenum">
              <a:rPr lang="en-US" altLang="en-US" sz="1300" b="0" smtClean="0"/>
              <a:pPr eaLnBrk="1" hangingPunct="1"/>
              <a:t>9</a:t>
            </a:fld>
            <a:endParaRPr lang="en-US" altLang="en-US" sz="1300" b="0" smtClean="0"/>
          </a:p>
        </p:txBody>
      </p:sp>
      <p:sp>
        <p:nvSpPr>
          <p:cNvPr id="45059" name="Rectangle 2"/>
          <p:cNvSpPr>
            <a:spLocks noGrp="1" noRot="1" noChangeAspect="1" noChangeArrowheads="1" noTextEdit="1"/>
          </p:cNvSpPr>
          <p:nvPr>
            <p:ph type="sldImg"/>
          </p:nvPr>
        </p:nvSpPr>
        <p:spPr>
          <a:xfrm>
            <a:off x="1260475" y="720725"/>
            <a:ext cx="4799013" cy="3598863"/>
          </a:xfrm>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32C0F4B4-CC5E-4639-89D7-1055A56BD94E}" type="slidenum">
              <a:rPr lang="en-US" altLang="en-US" sz="1300" b="0" smtClean="0"/>
              <a:pPr eaLnBrk="1" hangingPunct="1"/>
              <a:t>10</a:t>
            </a:fld>
            <a:endParaRPr lang="en-US" altLang="en-US" sz="1300" b="0" smtClean="0"/>
          </a:p>
        </p:txBody>
      </p:sp>
      <p:sp>
        <p:nvSpPr>
          <p:cNvPr id="46083" name="Rectangle 2"/>
          <p:cNvSpPr>
            <a:spLocks noGrp="1" noRot="1" noChangeAspect="1" noChangeArrowheads="1" noTextEdit="1"/>
          </p:cNvSpPr>
          <p:nvPr>
            <p:ph type="sldImg"/>
          </p:nvPr>
        </p:nvSpPr>
        <p:spPr>
          <a:xfrm>
            <a:off x="1260475" y="720725"/>
            <a:ext cx="4799013" cy="3598863"/>
          </a:xfrm>
          <a:ln/>
        </p:spPr>
      </p:sp>
      <p:sp>
        <p:nvSpPr>
          <p:cNvPr id="4608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E18B4C-96A3-4217-AC2B-6D5477FF7539}" type="slidenum">
              <a:rPr lang="en-US"/>
              <a:pPr>
                <a:defRPr/>
              </a:pPr>
              <a:t>‹#›</a:t>
            </a:fld>
            <a:endParaRPr lang="en-US"/>
          </a:p>
        </p:txBody>
      </p:sp>
    </p:spTree>
    <p:extLst>
      <p:ext uri="{BB962C8B-B14F-4D97-AF65-F5344CB8AC3E}">
        <p14:creationId xmlns:p14="http://schemas.microsoft.com/office/powerpoint/2010/main" val="621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9AADDE-2DEA-4719-8BA3-DAA2D79D6934}" type="slidenum">
              <a:rPr lang="en-US"/>
              <a:pPr>
                <a:defRPr/>
              </a:pPr>
              <a:t>‹#›</a:t>
            </a:fld>
            <a:endParaRPr lang="en-US"/>
          </a:p>
        </p:txBody>
      </p:sp>
    </p:spTree>
    <p:extLst>
      <p:ext uri="{BB962C8B-B14F-4D97-AF65-F5344CB8AC3E}">
        <p14:creationId xmlns:p14="http://schemas.microsoft.com/office/powerpoint/2010/main" val="84218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67D27-8BD1-4E07-BEF5-2842CACDE959}" type="slidenum">
              <a:rPr lang="en-US"/>
              <a:pPr>
                <a:defRPr/>
              </a:pPr>
              <a:t>‹#›</a:t>
            </a:fld>
            <a:endParaRPr lang="en-US"/>
          </a:p>
        </p:txBody>
      </p:sp>
    </p:spTree>
    <p:extLst>
      <p:ext uri="{BB962C8B-B14F-4D97-AF65-F5344CB8AC3E}">
        <p14:creationId xmlns:p14="http://schemas.microsoft.com/office/powerpoint/2010/main" val="408992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2E9180-0AC8-4672-8148-5A708D17526F}" type="slidenum">
              <a:rPr lang="en-US"/>
              <a:pPr>
                <a:defRPr/>
              </a:pPr>
              <a:t>‹#›</a:t>
            </a:fld>
            <a:endParaRPr lang="en-US"/>
          </a:p>
        </p:txBody>
      </p:sp>
    </p:spTree>
    <p:extLst>
      <p:ext uri="{BB962C8B-B14F-4D97-AF65-F5344CB8AC3E}">
        <p14:creationId xmlns:p14="http://schemas.microsoft.com/office/powerpoint/2010/main" val="3906997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559CC01-B5FB-4512-895C-24A045EEFE0F}" type="slidenum">
              <a:rPr lang="en-US"/>
              <a:pPr>
                <a:defRPr/>
              </a:pPr>
              <a:t>‹#›</a:t>
            </a:fld>
            <a:endParaRPr lang="en-US"/>
          </a:p>
        </p:txBody>
      </p:sp>
    </p:spTree>
    <p:extLst>
      <p:ext uri="{BB962C8B-B14F-4D97-AF65-F5344CB8AC3E}">
        <p14:creationId xmlns:p14="http://schemas.microsoft.com/office/powerpoint/2010/main" val="7182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8DA6F14-313D-4D72-B627-F33AB6A8FBF0}" type="slidenum">
              <a:rPr lang="en-US"/>
              <a:pPr>
                <a:defRPr/>
              </a:pPr>
              <a:t>‹#›</a:t>
            </a:fld>
            <a:endParaRPr lang="en-US"/>
          </a:p>
        </p:txBody>
      </p:sp>
    </p:spTree>
    <p:extLst>
      <p:ext uri="{BB962C8B-B14F-4D97-AF65-F5344CB8AC3E}">
        <p14:creationId xmlns:p14="http://schemas.microsoft.com/office/powerpoint/2010/main" val="322623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93BD7-B70B-4884-B3A3-507E9621502B}" type="slidenum">
              <a:rPr lang="en-US"/>
              <a:pPr>
                <a:defRPr/>
              </a:pPr>
              <a:t>‹#›</a:t>
            </a:fld>
            <a:endParaRPr lang="en-US"/>
          </a:p>
        </p:txBody>
      </p:sp>
    </p:spTree>
    <p:extLst>
      <p:ext uri="{BB962C8B-B14F-4D97-AF65-F5344CB8AC3E}">
        <p14:creationId xmlns:p14="http://schemas.microsoft.com/office/powerpoint/2010/main" val="322537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3E245C-FE27-4D9E-A129-58769A6A0575}" type="slidenum">
              <a:rPr lang="en-US"/>
              <a:pPr>
                <a:defRPr/>
              </a:pPr>
              <a:t>‹#›</a:t>
            </a:fld>
            <a:endParaRPr lang="en-US"/>
          </a:p>
        </p:txBody>
      </p:sp>
    </p:spTree>
    <p:extLst>
      <p:ext uri="{BB962C8B-B14F-4D97-AF65-F5344CB8AC3E}">
        <p14:creationId xmlns:p14="http://schemas.microsoft.com/office/powerpoint/2010/main" val="15560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E18707-90F4-4334-AC31-CD5AB0E3CE89}" type="slidenum">
              <a:rPr lang="en-US"/>
              <a:pPr>
                <a:defRPr/>
              </a:pPr>
              <a:t>‹#›</a:t>
            </a:fld>
            <a:endParaRPr lang="en-US"/>
          </a:p>
        </p:txBody>
      </p:sp>
    </p:spTree>
    <p:extLst>
      <p:ext uri="{BB962C8B-B14F-4D97-AF65-F5344CB8AC3E}">
        <p14:creationId xmlns:p14="http://schemas.microsoft.com/office/powerpoint/2010/main" val="405960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4AC5FB-2DA4-49F9-9D7F-9ECB1B144E0B}" type="slidenum">
              <a:rPr lang="en-US"/>
              <a:pPr>
                <a:defRPr/>
              </a:pPr>
              <a:t>‹#›</a:t>
            </a:fld>
            <a:endParaRPr lang="en-US"/>
          </a:p>
        </p:txBody>
      </p:sp>
    </p:spTree>
    <p:extLst>
      <p:ext uri="{BB962C8B-B14F-4D97-AF65-F5344CB8AC3E}">
        <p14:creationId xmlns:p14="http://schemas.microsoft.com/office/powerpoint/2010/main" val="77674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52EB8B-01AE-4DDE-BFE5-4956F9C04634}" type="slidenum">
              <a:rPr lang="en-US"/>
              <a:pPr>
                <a:defRPr/>
              </a:pPr>
              <a:t>‹#›</a:t>
            </a:fld>
            <a:endParaRPr lang="en-US"/>
          </a:p>
        </p:txBody>
      </p:sp>
    </p:spTree>
    <p:extLst>
      <p:ext uri="{BB962C8B-B14F-4D97-AF65-F5344CB8AC3E}">
        <p14:creationId xmlns:p14="http://schemas.microsoft.com/office/powerpoint/2010/main" val="271474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57F4E3-93C2-4EE3-B5CF-1FA882F42A37}" type="slidenum">
              <a:rPr lang="en-US"/>
              <a:pPr>
                <a:defRPr/>
              </a:pPr>
              <a:t>‹#›</a:t>
            </a:fld>
            <a:endParaRPr lang="en-US"/>
          </a:p>
        </p:txBody>
      </p:sp>
    </p:spTree>
    <p:extLst>
      <p:ext uri="{BB962C8B-B14F-4D97-AF65-F5344CB8AC3E}">
        <p14:creationId xmlns:p14="http://schemas.microsoft.com/office/powerpoint/2010/main" val="233507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784CD1-BA88-4ABB-BF34-724E8B61A824}" type="slidenum">
              <a:rPr lang="en-US"/>
              <a:pPr>
                <a:defRPr/>
              </a:pPr>
              <a:t>‹#›</a:t>
            </a:fld>
            <a:endParaRPr lang="en-US"/>
          </a:p>
        </p:txBody>
      </p:sp>
    </p:spTree>
    <p:extLst>
      <p:ext uri="{BB962C8B-B14F-4D97-AF65-F5344CB8AC3E}">
        <p14:creationId xmlns:p14="http://schemas.microsoft.com/office/powerpoint/2010/main" val="324150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BD06F8-FB48-436B-9354-EBA15341EBD3}" type="slidenum">
              <a:rPr lang="en-US"/>
              <a:pPr>
                <a:defRPr/>
              </a:pPr>
              <a:t>‹#›</a:t>
            </a:fld>
            <a:endParaRPr lang="en-US"/>
          </a:p>
        </p:txBody>
      </p:sp>
    </p:spTree>
    <p:extLst>
      <p:ext uri="{BB962C8B-B14F-4D97-AF65-F5344CB8AC3E}">
        <p14:creationId xmlns:p14="http://schemas.microsoft.com/office/powerpoint/2010/main" val="34595409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ADD411DA-17A3-479A-AF11-E04561ACB3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blogs.move.com/do-it-green/wp-content/blogs.dir/24/files/2007/07/rechargeable-batteries.jpg&amp;imgrefurl=http://blogs.move.com/do-it-green/index.php?tag=saving-money&amp;usg=__3Daw5Jr1UPR8b955Z_RjALmM_-w=&amp;h=375&amp;w=500&amp;sz=89&amp;hl=en&amp;start=6&amp;tbnid=2jdq8bcPovikMM:&amp;tbnh=98&amp;tbnw=130&amp;prev=/images?q=rechargeable+batteries&amp;gbv=2&amp;hl=en&amp;sa=G" TargetMode="External"/><Relationship Id="rId4" Type="http://schemas.openxmlformats.org/officeDocument/2006/relationships/image" Target="../media/image15.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s://highered.mcgraw-hill.com/sites/0072507470/student_view0/chapter25/animation__how_the_nad__works.html"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en.wikipedia.org/wiki/File:Adenosintriphosphat_protoniert.svg" TargetMode="External"/><Relationship Id="rId5" Type="http://schemas.openxmlformats.org/officeDocument/2006/relationships/hyperlink" Target="http://www.brooklyn.cuny.edu/bc/ahp/LAD/C7/C7_atp.html" TargetMode="External"/><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em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hyperlink" Target="http://en.wikipedia.org/wiki/File:Adenosintriphosphat_protoniert.svg" TargetMode="External"/><Relationship Id="rId5" Type="http://schemas.openxmlformats.org/officeDocument/2006/relationships/hyperlink" Target="http://www.brooklyn.cuny.edu/bc/ahp/LAD/C7/C7_atp.html" TargetMode="External"/><Relationship Id="rId6" Type="http://schemas.openxmlformats.org/officeDocument/2006/relationships/image" Target="../media/image9.jpeg"/><Relationship Id="rId7" Type="http://schemas.openxmlformats.org/officeDocument/2006/relationships/image" Target="../media/image16.wmf"/><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org/chemistry/organic-chemistry-what-is-a-carbohydrate.html" TargetMode="External"/><Relationship Id="rId4" Type="http://schemas.openxmlformats.org/officeDocument/2006/relationships/image" Target="../media/image10.emf"/><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en.wikipedia.org/wiki/File:CellRespiration.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Glycolysis.svg" TargetMode="External"/><Relationship Id="rId4" Type="http://schemas.openxmlformats.org/officeDocument/2006/relationships/image" Target="../media/image18.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19.jp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CellRespiration.svg" TargetMode="External"/><Relationship Id="rId4" Type="http://schemas.openxmlformats.org/officeDocument/2006/relationships/image" Target="../media/image20.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highered.mcgraw-hill.com/sites/0072507470/student_view0/chapter25/animation__how_glycolysis_works.htm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en.wikipedia.org/wiki/File:CellRespiration.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en.wikipedia.org/wiki/File:Auto-and_heterotrophs.pn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17.jpeg"/><Relationship Id="rId5" Type="http://schemas.openxmlformats.org/officeDocument/2006/relationships/hyperlink" Target="http://en.wikipedia.org/wiki/File:CellRespiration.svg"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com/cell-biology/eukaryotic-cell-parts-functions-diagrams.html" TargetMode="External"/><Relationship Id="rId5" Type="http://schemas.openxmlformats.org/officeDocument/2006/relationships/image" Target="../media/image22.jpeg"/><Relationship Id="rId6" Type="http://schemas.openxmlformats.org/officeDocument/2006/relationships/hyperlink" Target="http://en.wikipedia.org/wiki/File:CellRespiration.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hyperlink" Target="http://en.wikipedia.org/wiki/File:CellRespiration.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http://highered.mcgraw-hill.com/sites/0072507470/student_view0/chapter25/animation__how_the_krebs_cycle_works__quiz_1_.html" TargetMode="External"/><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en.wikipedia.org/wiki/File:CellRespiration.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www.scienceprofonline.org/metabolism/electron-transport-chain-cellular-respiration.html" TargetMode="External"/><Relationship Id="rId5" Type="http://schemas.openxmlformats.org/officeDocument/2006/relationships/hyperlink" Target="http://www.scienceprofonline.com/cell-biology/eukaryotic-cell-parts-functions-diagrams.html" TargetMode="External"/><Relationship Id="rId6" Type="http://schemas.openxmlformats.org/officeDocument/2006/relationships/hyperlink" Target="http://www.scienceprofonline.com/cell-biology/prokaryotic-cell-parts-functions-diagrams.html" TargetMode="External"/><Relationship Id="rId7" Type="http://schemas.openxmlformats.org/officeDocument/2006/relationships/hyperlink" Target="http://en.wikipedia.org/wiki/File:Animal_mitochondrion_diagram_en_(edit).svg" TargetMode="External"/><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0"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en.wikipedia.org/wiki/File:Animal_mitochondrion_diagram_en_(edit).svg" TargetMode="External"/><Relationship Id="rId5" Type="http://schemas.openxmlformats.org/officeDocument/2006/relationships/hyperlink" Target="http://en.wikipedia.org/wiki/File:Mitochondrial_electron_transport_chain%E2%80%94Etc4.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27.jpe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en.wikipedia.org/wiki/File:Animal_mitochondrion_diagram_en_(edit).svg" TargetMode="External"/><Relationship Id="rId5" Type="http://schemas.openxmlformats.org/officeDocument/2006/relationships/hyperlink" Target="http://en.wikipedia.org/wiki/File:Mitochondrial_electron_transport_chain%E2%80%94Etc4.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26.jpeg"/><Relationship Id="rId5" Type="http://schemas.openxmlformats.org/officeDocument/2006/relationships/hyperlink" Target="http://en.wikipedia.org/wiki/File:Animal_mitochondrion_diagram_en_(edit).svg" TargetMode="External"/><Relationship Id="rId6" Type="http://schemas.openxmlformats.org/officeDocument/2006/relationships/hyperlink" Target="http://en.wikipedia.org/wiki/File:Mitochondrial_electron_transport_chain%E2%80%94Etc4.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image" Target="../media/image27.jpeg"/><Relationship Id="rId10" Type="http://schemas.openxmlformats.org/officeDocument/2006/relationships/hyperlink" Target="http://vcell.ndsu.edu/animations/etc/index.htm" TargetMode="External"/><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en.wikipedia.org/wiki/File:ATPsynthase_labelled.png" TargetMode="External"/><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NCI_Visuals_Food_Hamburger.jpg" TargetMode="External"/><Relationship Id="rId4" Type="http://schemas.openxmlformats.org/officeDocument/2006/relationships/hyperlink" Target="http://www.brooklyn.cuny.edu/bc/ahp/LAD/C7/C7_atp.html" TargetMode="External"/><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en.wikipedia.org/wiki/File:CellRespiration.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www.sumanasinc.com/webcontent/animations/content/cellularrespiration.html"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wmf"/><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image" Target="../media/image34.wmf"/><Relationship Id="rId5" Type="http://schemas.openxmlformats.org/officeDocument/2006/relationships/image" Target="../media/image35.pn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hyperlink" Target="http://en.wikipedia.org/wiki/File:20100422_235222_Cyanobacteria.jpg" TargetMode="External"/><Relationship Id="rId7" Type="http://schemas.openxmlformats.org/officeDocument/2006/relationships/hyperlink" Target="http://www.scienceprofonline.com/science-image-libr/sci-image-libr-plants-fungi.html" TargetMode="External"/><Relationship Id="rId8" Type="http://schemas.openxmlformats.org/officeDocument/2006/relationships/hyperlink" Target="http://en.wikipedia.org/wiki/File:Chloroplast_diagram.svg" TargetMode="External"/><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1" Type="http://schemas.openxmlformats.org/officeDocument/2006/relationships/image" Target="../media/image38.jpg"/><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hyperlink" Target="http://en.wikipedia.org/wiki/File:Jumprope_navy.jp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1" Type="http://schemas.openxmlformats.org/officeDocument/2006/relationships/hyperlink" Target="http://www.science.smith.edu/departments/Biology/Bio231/etc.html" TargetMode="External"/><Relationship Id="rId12" Type="http://schemas.openxmlformats.org/officeDocument/2006/relationships/hyperlink" Target="http://videos.howstuffworks.com/discovery/29544-assignment-discovery-food-molecules-video.htm" TargetMode="External"/><Relationship Id="rId13" Type="http://schemas.openxmlformats.org/officeDocument/2006/relationships/hyperlink" Target="http://www.youtube.com/watch?v=2UagQIC3ags" TargetMode="External"/><Relationship Id="rId14" Type="http://schemas.openxmlformats.org/officeDocument/2006/relationships/image" Target="../media/image40.wmf"/><Relationship Id="rId15"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scienceprofonline.com/vcbc/aerobic-respiration-main.html" TargetMode="External"/><Relationship Id="rId4" Type="http://schemas.openxmlformats.org/officeDocument/2006/relationships/hyperlink" Target="http://www.scienceprofonline.com/" TargetMode="External"/><Relationship Id="rId5" Type="http://schemas.openxmlformats.org/officeDocument/2006/relationships/hyperlink" Target="http://www.sumanasinc.com/webcontent/animations/content/cellularrespiration.html" TargetMode="External"/><Relationship Id="rId6" Type="http://schemas.openxmlformats.org/officeDocument/2006/relationships/hyperlink" Target="http://www.youtube.com/watch?v=wLMRCgaAYIM" TargetMode="External"/><Relationship Id="rId7" Type="http://schemas.openxmlformats.org/officeDocument/2006/relationships/hyperlink" Target="http://highered.mcgraw-hill.com/sites/0072507470/student_view0/chapter25/animation__how_the_nad__works.html" TargetMode="External"/><Relationship Id="rId8" Type="http://schemas.openxmlformats.org/officeDocument/2006/relationships/hyperlink" Target="http://highered.mcgraw-hill.com/sites/0072507470/student_view0/chapter25/animation__how_glycolysis_works.html" TargetMode="External"/><Relationship Id="rId9" Type="http://schemas.openxmlformats.org/officeDocument/2006/relationships/hyperlink" Target="http://highered.mcgraw-hill.com/sites/0072507470/student_view0/chapter25/animation__how_the_krebs_cycle_works__quiz_1_.html" TargetMode="External"/><Relationship Id="rId10" Type="http://schemas.openxmlformats.org/officeDocument/2006/relationships/hyperlink" Target="http://vcell.ndsu.edu/animations/etc/index.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41.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7.png"/><Relationship Id="rId6"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en.wikipedia.org/wiki/File:Adenosintriphosphat_protoniert.svg" TargetMode="External"/><Relationship Id="rId5" Type="http://schemas.openxmlformats.org/officeDocument/2006/relationships/hyperlink" Target="http://www.brooklyn.cuny.edu/bc/ahp/LAD/C7/C7_atp.html" TargetMode="External"/><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em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hyperlink" Target="http://en.wikipedia.org/wiki/File:Oil_platform.jpe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14.jpe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2800">
                <a:solidFill>
                  <a:schemeClr val="tx2"/>
                </a:solidFill>
                <a:latin typeface="Comic Sans MS" pitchFamily="66" charset="0"/>
              </a:rPr>
              <a:t>About </a:t>
            </a:r>
            <a:r>
              <a:rPr lang="en-US" altLang="en-US" sz="2800">
                <a:solidFill>
                  <a:schemeClr val="tx2"/>
                </a:solidFill>
                <a:latin typeface="Comic Sans MS" pitchFamily="66" charset="0"/>
                <a:hlinkClick r:id="rId4"/>
              </a:rPr>
              <a:t>Science Prof Online</a:t>
            </a:r>
            <a:r>
              <a:rPr lang="en-US" altLang="en-US" sz="2800">
                <a:solidFill>
                  <a:schemeClr val="tx2"/>
                </a:solidFill>
                <a:latin typeface="Comic Sans MS" pitchFamily="66" charset="0"/>
              </a:rPr>
              <a:t> </a:t>
            </a:r>
          </a:p>
          <a:p>
            <a:pPr algn="ctr" eaLnBrk="1" hangingPunct="1"/>
            <a:r>
              <a:rPr lang="en-US" altLang="en-US" sz="280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buFontTx/>
              <a:buChar char="•"/>
            </a:pPr>
            <a:r>
              <a:rPr lang="en-US" altLang="en-US" sz="1400" b="0">
                <a:latin typeface="Comic Sans MS" pitchFamily="66" charset="0"/>
              </a:rPr>
              <a:t> </a:t>
            </a:r>
            <a:r>
              <a:rPr lang="en-US" altLang="en-US" sz="1200" b="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 : </a:t>
            </a:r>
            <a:r>
              <a:rPr lang="en-US" altLang="en-US" sz="1100" b="0">
                <a:latin typeface="Comic Sans MS" pitchFamily="66" charset="0"/>
                <a:hlinkClick r:id="rId5"/>
              </a:rPr>
              <a:t>http://creativecommons.org/licenses/by-sa/3.0/</a:t>
            </a:r>
            <a:r>
              <a:rPr lang="en-US" altLang="en-US" sz="1100" b="0">
                <a:latin typeface="Comic Sans MS" pitchFamily="66" charset="0"/>
              </a:rPr>
              <a:t>	                 </a:t>
            </a:r>
            <a:endParaRPr lang="en-US" altLang="en-US" sz="1200" b="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9"/>
              </a:rPr>
              <a:t>info@scienceprofonline.com</a:t>
            </a:r>
            <a:endParaRPr lang="en-US" altLang="en-US" sz="1200" b="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715963"/>
          </a:xfrm>
        </p:spPr>
        <p:txBody>
          <a:bodyPr/>
          <a:lstStyle/>
          <a:p>
            <a:pPr eaLnBrk="1" hangingPunct="1"/>
            <a:r>
              <a:rPr lang="en-US" altLang="en-US" sz="3600" b="1" dirty="0" smtClean="0">
                <a:solidFill>
                  <a:schemeClr val="tx1"/>
                </a:solidFill>
                <a:latin typeface="Comic Sans MS" pitchFamily="66" charset="0"/>
              </a:rPr>
              <a:t>Oxidation and Reduction Reactions</a:t>
            </a:r>
          </a:p>
        </p:txBody>
      </p:sp>
      <p:sp>
        <p:nvSpPr>
          <p:cNvPr id="9219" name="Rectangle 3"/>
          <p:cNvSpPr>
            <a:spLocks noGrp="1" noChangeArrowheads="1"/>
          </p:cNvSpPr>
          <p:nvPr>
            <p:ph type="body" sz="half" idx="1"/>
          </p:nvPr>
        </p:nvSpPr>
        <p:spPr>
          <a:xfrm>
            <a:off x="152400" y="1143000"/>
            <a:ext cx="8763000" cy="5105400"/>
          </a:xfrm>
        </p:spPr>
        <p:txBody>
          <a:bodyPr/>
          <a:lstStyle/>
          <a:p>
            <a:pPr marL="225425" indent="-225425" algn="ctr" eaLnBrk="1" hangingPunct="1">
              <a:lnSpc>
                <a:spcPct val="90000"/>
              </a:lnSpc>
              <a:buFontTx/>
              <a:buNone/>
            </a:pPr>
            <a:r>
              <a:rPr lang="en-US" altLang="en-US" sz="2800" b="1" dirty="0" smtClean="0">
                <a:solidFill>
                  <a:srgbClr val="33CCCC"/>
                </a:solidFill>
                <a:latin typeface="Comic Sans MS" pitchFamily="66" charset="0"/>
              </a:rPr>
              <a:t>What do they have to do with metabolism?</a:t>
            </a:r>
          </a:p>
          <a:p>
            <a:pPr marL="225425" indent="-225425" eaLnBrk="1" hangingPunct="1">
              <a:lnSpc>
                <a:spcPct val="90000"/>
              </a:lnSpc>
              <a:buFontTx/>
              <a:buNone/>
            </a:pPr>
            <a:endParaRPr lang="en-US" altLang="en-US" sz="1600" dirty="0" smtClean="0">
              <a:solidFill>
                <a:srgbClr val="33CCCC"/>
              </a:solidFill>
              <a:latin typeface="Comic Sans MS" pitchFamily="66" charset="0"/>
            </a:endParaRPr>
          </a:p>
          <a:p>
            <a:pPr marL="225425" indent="-225425" eaLnBrk="1" hangingPunct="1">
              <a:lnSpc>
                <a:spcPct val="90000"/>
              </a:lnSpc>
              <a:buFontTx/>
              <a:buNone/>
            </a:pPr>
            <a:endParaRPr lang="en-US" altLang="en-US" sz="500" dirty="0" smtClean="0">
              <a:solidFill>
                <a:srgbClr val="33CCCC"/>
              </a:solidFill>
              <a:latin typeface="Comic Sans MS" pitchFamily="66" charset="0"/>
            </a:endParaRPr>
          </a:p>
          <a:p>
            <a:pPr marL="225425" indent="-225425" eaLnBrk="1" hangingPunct="1">
              <a:lnSpc>
                <a:spcPct val="90000"/>
              </a:lnSpc>
            </a:pPr>
            <a:r>
              <a:rPr lang="en-US" altLang="en-US" sz="2400" dirty="0" smtClean="0">
                <a:latin typeface="Comic Sans MS" pitchFamily="66" charset="0"/>
              </a:rPr>
              <a:t>Cells use special molecules to carry electrons </a:t>
            </a:r>
            <a:r>
              <a:rPr lang="en-US" altLang="en-US" sz="2000" i="1" dirty="0" smtClean="0">
                <a:latin typeface="Comic Sans MS" pitchFamily="66" charset="0"/>
              </a:rPr>
              <a:t>(often in H atoms).</a:t>
            </a:r>
          </a:p>
          <a:p>
            <a:pPr marL="225425" indent="-225425" eaLnBrk="1" hangingPunct="1">
              <a:lnSpc>
                <a:spcPct val="90000"/>
              </a:lnSpc>
            </a:pPr>
            <a:endParaRPr lang="en-US" altLang="en-US" sz="2800" i="1" dirty="0" smtClean="0">
              <a:latin typeface="Comic Sans MS" pitchFamily="66" charset="0"/>
            </a:endParaRPr>
          </a:p>
          <a:p>
            <a:pPr marL="225425" indent="-225425" eaLnBrk="1" hangingPunct="1">
              <a:lnSpc>
                <a:spcPct val="90000"/>
              </a:lnSpc>
            </a:pPr>
            <a:r>
              <a:rPr lang="en-US" altLang="en-US" sz="2400" dirty="0" smtClean="0">
                <a:latin typeface="Comic Sans MS" pitchFamily="66" charset="0"/>
              </a:rPr>
              <a:t>This is potential energy.</a:t>
            </a:r>
          </a:p>
          <a:p>
            <a:pPr marL="225425" indent="-225425" eaLnBrk="1" hangingPunct="1">
              <a:lnSpc>
                <a:spcPct val="90000"/>
              </a:lnSpc>
            </a:pPr>
            <a:endParaRPr lang="en-US" altLang="en-US" sz="2800" dirty="0" smtClean="0">
              <a:latin typeface="Comic Sans MS" pitchFamily="66" charset="0"/>
            </a:endParaRPr>
          </a:p>
          <a:p>
            <a:pPr marL="225425" indent="-225425" eaLnBrk="1" hangingPunct="1">
              <a:lnSpc>
                <a:spcPct val="90000"/>
              </a:lnSpc>
            </a:pPr>
            <a:r>
              <a:rPr lang="en-US" altLang="en-US" sz="2400" dirty="0" smtClean="0">
                <a:latin typeface="Comic Sans MS" pitchFamily="66" charset="0"/>
              </a:rPr>
              <a:t>Two important </a:t>
            </a:r>
            <a:r>
              <a:rPr lang="en-US" altLang="en-US" sz="2400" b="1" dirty="0" smtClean="0">
                <a:solidFill>
                  <a:schemeClr val="tx1">
                    <a:lumMod val="65000"/>
                    <a:lumOff val="35000"/>
                  </a:schemeClr>
                </a:solidFill>
                <a:latin typeface="Comic Sans MS" pitchFamily="66" charset="0"/>
              </a:rPr>
              <a:t>electron carriers</a:t>
            </a:r>
            <a:r>
              <a:rPr lang="en-US" altLang="en-US" sz="2400" b="1" dirty="0" smtClean="0">
                <a:latin typeface="Comic Sans MS" pitchFamily="66" charset="0"/>
              </a:rPr>
              <a:t>:</a:t>
            </a:r>
          </a:p>
          <a:p>
            <a:pPr marL="684213" lvl="1" indent="-227013" eaLnBrk="1" hangingPunct="1">
              <a:lnSpc>
                <a:spcPct val="90000"/>
              </a:lnSpc>
            </a:pPr>
            <a:r>
              <a:rPr lang="en-US" altLang="en-US" sz="1400" dirty="0" err="1" smtClean="0">
                <a:solidFill>
                  <a:srgbClr val="669900"/>
                </a:solidFill>
                <a:latin typeface="Comic Sans MS" pitchFamily="66" charset="0"/>
              </a:rPr>
              <a:t>Nicotinamide</a:t>
            </a:r>
            <a:r>
              <a:rPr lang="en-US" altLang="en-US" sz="1400" dirty="0" smtClean="0">
                <a:solidFill>
                  <a:srgbClr val="669900"/>
                </a:solidFill>
                <a:latin typeface="Comic Sans MS" pitchFamily="66" charset="0"/>
              </a:rPr>
              <a:t> adenine dinucleotide (NAD</a:t>
            </a:r>
            <a:r>
              <a:rPr lang="en-US" altLang="en-US" sz="1400" baseline="30000" dirty="0" smtClean="0">
                <a:solidFill>
                  <a:srgbClr val="669900"/>
                </a:solidFill>
                <a:latin typeface="Comic Sans MS" pitchFamily="66" charset="0"/>
              </a:rPr>
              <a:t>+</a:t>
            </a:r>
            <a:r>
              <a:rPr lang="en-US" altLang="en-US" sz="1400" dirty="0" smtClean="0">
                <a:solidFill>
                  <a:srgbClr val="669900"/>
                </a:solidFill>
                <a:latin typeface="Comic Sans MS" pitchFamily="66" charset="0"/>
              </a:rPr>
              <a:t>)</a:t>
            </a:r>
            <a:r>
              <a:rPr lang="en-US" altLang="en-US" sz="1400" dirty="0" smtClean="0">
                <a:latin typeface="Comic Sans MS" pitchFamily="66" charset="0"/>
              </a:rPr>
              <a:t> </a:t>
            </a:r>
            <a:r>
              <a:rPr lang="en-US" altLang="en-US" sz="1200" b="1" dirty="0" smtClean="0">
                <a:latin typeface="Comic Sans MS" pitchFamily="66" charset="0"/>
              </a:rPr>
              <a:t>→</a:t>
            </a:r>
            <a:r>
              <a:rPr lang="en-US" altLang="en-US" sz="1400" b="1" dirty="0" smtClean="0">
                <a:latin typeface="Comic Sans MS" pitchFamily="66" charset="0"/>
              </a:rPr>
              <a:t> add electrons &amp; hydrogen → NADH</a:t>
            </a:r>
          </a:p>
          <a:p>
            <a:pPr marL="684213" lvl="1" indent="-227013" eaLnBrk="1" hangingPunct="1">
              <a:lnSpc>
                <a:spcPct val="90000"/>
              </a:lnSpc>
            </a:pPr>
            <a:r>
              <a:rPr lang="en-US" altLang="en-US" sz="1400" dirty="0" err="1" smtClean="0">
                <a:solidFill>
                  <a:srgbClr val="669900"/>
                </a:solidFill>
                <a:latin typeface="Comic Sans MS" pitchFamily="66" charset="0"/>
              </a:rPr>
              <a:t>Flavine</a:t>
            </a:r>
            <a:r>
              <a:rPr lang="en-US" altLang="en-US" sz="1400" dirty="0" smtClean="0">
                <a:solidFill>
                  <a:srgbClr val="669900"/>
                </a:solidFill>
                <a:latin typeface="Comic Sans MS" pitchFamily="66" charset="0"/>
              </a:rPr>
              <a:t> adenine dinucleotide (FAD)</a:t>
            </a:r>
            <a:r>
              <a:rPr lang="en-US" altLang="en-US" sz="1400" dirty="0" smtClean="0">
                <a:latin typeface="Comic Sans MS" pitchFamily="66" charset="0"/>
              </a:rPr>
              <a:t> </a:t>
            </a:r>
            <a:r>
              <a:rPr lang="en-US" altLang="en-US" sz="1400" b="1" dirty="0" smtClean="0">
                <a:latin typeface="Comic Sans MS" pitchFamily="66" charset="0"/>
              </a:rPr>
              <a:t>→ add electrons and hydrogen →</a:t>
            </a:r>
            <a:r>
              <a:rPr lang="en-US" altLang="en-US" sz="1400" dirty="0" smtClean="0">
                <a:latin typeface="Comic Sans MS" pitchFamily="66" charset="0"/>
              </a:rPr>
              <a:t> </a:t>
            </a:r>
            <a:r>
              <a:rPr lang="en-US" altLang="en-US" sz="1400" b="1" dirty="0" smtClean="0">
                <a:latin typeface="Comic Sans MS" pitchFamily="66" charset="0"/>
              </a:rPr>
              <a:t>FADH</a:t>
            </a:r>
            <a:r>
              <a:rPr lang="en-US" altLang="en-US" sz="1400" b="1" baseline="-25000" dirty="0" smtClean="0">
                <a:latin typeface="Comic Sans MS" pitchFamily="66" charset="0"/>
              </a:rPr>
              <a:t>2</a:t>
            </a:r>
          </a:p>
          <a:p>
            <a:pPr marL="225425" indent="-225425" eaLnBrk="1" hangingPunct="1">
              <a:lnSpc>
                <a:spcPct val="90000"/>
              </a:lnSpc>
            </a:pPr>
            <a:endParaRPr lang="en-US" altLang="en-US" sz="2800" b="1" dirty="0" smtClean="0">
              <a:latin typeface="Comic Sans MS" pitchFamily="66" charset="0"/>
            </a:endParaRPr>
          </a:p>
          <a:p>
            <a:pPr marL="225425" indent="-225425" eaLnBrk="1" hangingPunct="1">
              <a:lnSpc>
                <a:spcPct val="90000"/>
              </a:lnSpc>
            </a:pPr>
            <a:r>
              <a:rPr lang="en-US" altLang="en-US" sz="2400" dirty="0" smtClean="0">
                <a:latin typeface="Comic Sans MS" pitchFamily="66" charset="0"/>
              </a:rPr>
              <a:t>Think of these energy carriers as </a:t>
            </a:r>
            <a:r>
              <a:rPr lang="en-US" altLang="en-US" sz="2400" b="1" dirty="0" smtClean="0">
                <a:solidFill>
                  <a:schemeClr val="tx1">
                    <a:lumMod val="50000"/>
                    <a:lumOff val="50000"/>
                  </a:schemeClr>
                </a:solidFill>
                <a:latin typeface="Comic Sans MS" pitchFamily="66" charset="0"/>
              </a:rPr>
              <a:t>rechargeable batteries</a:t>
            </a:r>
            <a:r>
              <a:rPr lang="en-US" altLang="en-US" sz="2400" dirty="0" smtClean="0">
                <a:latin typeface="Comic Sans MS" pitchFamily="66" charset="0"/>
              </a:rPr>
              <a:t>. </a:t>
            </a:r>
            <a:r>
              <a:rPr lang="en-US" altLang="en-US" sz="1600" dirty="0" smtClean="0">
                <a:latin typeface="Comic Sans MS" pitchFamily="66" charset="0"/>
              </a:rPr>
              <a:t>(When they have the electrons and </a:t>
            </a:r>
            <a:r>
              <a:rPr lang="en-US" altLang="en-US" sz="1600" dirty="0" err="1" smtClean="0">
                <a:latin typeface="Comic Sans MS" pitchFamily="66" charset="0"/>
              </a:rPr>
              <a:t>hydrogens</a:t>
            </a:r>
            <a:r>
              <a:rPr lang="en-US" altLang="en-US" sz="1600" dirty="0" smtClean="0">
                <a:latin typeface="Comic Sans MS" pitchFamily="66" charset="0"/>
              </a:rPr>
              <a:t> they are charged up, when they don’t, they need charging.)</a:t>
            </a:r>
            <a:endParaRPr lang="en-US" altLang="en-US" sz="1600" i="1" dirty="0" smtClean="0">
              <a:latin typeface="Comic Sans MS" pitchFamily="66" charset="0"/>
            </a:endParaRPr>
          </a:p>
          <a:p>
            <a:pPr marL="684213" lvl="1" indent="-227013" eaLnBrk="1" hangingPunct="1">
              <a:lnSpc>
                <a:spcPct val="90000"/>
              </a:lnSpc>
              <a:buFontTx/>
              <a:buNone/>
            </a:pPr>
            <a:endParaRPr lang="en-US" altLang="en-US" sz="1400" dirty="0" smtClean="0">
              <a:latin typeface="Comic Sans MS" pitchFamily="66" charset="0"/>
            </a:endParaRPr>
          </a:p>
        </p:txBody>
      </p:sp>
      <p:pic>
        <p:nvPicPr>
          <p:cNvPr id="10244" name="Picture 4" descr="rechargeable-batteries">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4191000" y="2590800"/>
            <a:ext cx="1828800" cy="11477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221"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
        <p:nvSpPr>
          <p:cNvPr id="2" name="TextBox 1"/>
          <p:cNvSpPr txBox="1"/>
          <p:nvPr/>
        </p:nvSpPr>
        <p:spPr>
          <a:xfrm>
            <a:off x="6400800" y="2667000"/>
            <a:ext cx="2286000" cy="1323439"/>
          </a:xfrm>
          <a:prstGeom prst="rect">
            <a:avLst/>
          </a:prstGeom>
          <a:noFill/>
          <a:ln w="19050">
            <a:solidFill>
              <a:srgbClr val="33CCFF"/>
            </a:solidFill>
          </a:ln>
          <a:effectLst>
            <a:glow rad="228600">
              <a:schemeClr val="accent1">
                <a:satMod val="175000"/>
                <a:alpha val="40000"/>
              </a:schemeClr>
            </a:glow>
          </a:effectLst>
        </p:spPr>
        <p:txBody>
          <a:bodyPr wrap="square" rtlCol="0">
            <a:spAutoFit/>
          </a:bodyPr>
          <a:lstStyle/>
          <a:p>
            <a:pPr algn="ctr"/>
            <a:endParaRPr lang="en-US" sz="800" dirty="0" smtClean="0">
              <a:solidFill>
                <a:srgbClr val="FF0000"/>
              </a:solidFill>
              <a:latin typeface="Comic Sans MS" panose="030F0702030302020204" pitchFamily="66" charset="0"/>
            </a:endParaRPr>
          </a:p>
          <a:p>
            <a:pPr algn="ctr"/>
            <a:r>
              <a:rPr lang="en-US" dirty="0" smtClean="0">
                <a:solidFill>
                  <a:srgbClr val="FF0000"/>
                </a:solidFill>
                <a:latin typeface="Comic Sans MS" panose="030F0702030302020204" pitchFamily="66" charset="0"/>
              </a:rPr>
              <a:t>REVIEW! </a:t>
            </a:r>
          </a:p>
          <a:p>
            <a:pPr algn="ctr"/>
            <a:r>
              <a:rPr lang="en-US" dirty="0" smtClean="0">
                <a:latin typeface="Comic Sans MS" panose="030F0702030302020204" pitchFamily="66" charset="0"/>
              </a:rPr>
              <a:t>Animated lesson on </a:t>
            </a:r>
            <a:r>
              <a:rPr lang="en-US" dirty="0" smtClean="0">
                <a:latin typeface="Comic Sans MS" panose="030F0702030302020204" pitchFamily="66" charset="0"/>
                <a:hlinkClick r:id="rId7"/>
              </a:rPr>
              <a:t>Redox Reactions and How NAD+ Works</a:t>
            </a:r>
            <a:endParaRPr lang="en-US" dirty="0" smtClean="0">
              <a:latin typeface="Comic Sans MS" panose="030F0702030302020204" pitchFamily="66" charset="0"/>
            </a:endParaRPr>
          </a:p>
          <a:p>
            <a:pPr algn="ctr"/>
            <a:endParaRPr lang="en-US" sz="800"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04800" y="1600200"/>
            <a:ext cx="8229600" cy="3589338"/>
          </a:xfrm>
        </p:spPr>
        <p:txBody>
          <a:bodyPr/>
          <a:lstStyle/>
          <a:p>
            <a:pPr marL="684213" lvl="1" indent="-227013" algn="ctr" eaLnBrk="1" hangingPunct="1">
              <a:buFontTx/>
              <a:buNone/>
            </a:pPr>
            <a:r>
              <a:rPr lang="en-US" altLang="en-US" sz="2400" dirty="0" smtClean="0">
                <a:latin typeface="Comic Sans MS" pitchFamily="66" charset="0"/>
              </a:rPr>
              <a:t>1. Catabolism and Anabolism</a:t>
            </a:r>
          </a:p>
          <a:p>
            <a:pPr marL="684213" lvl="1" indent="-227013" algn="ctr" eaLnBrk="1" hangingPunct="1">
              <a:buFontTx/>
              <a:buNone/>
            </a:pPr>
            <a:endParaRPr lang="en-US" altLang="en-US" sz="2400" dirty="0" smtClean="0">
              <a:latin typeface="Comic Sans MS" pitchFamily="66" charset="0"/>
            </a:endParaRPr>
          </a:p>
          <a:p>
            <a:pPr marL="684213" lvl="1" indent="-227013" algn="ctr" eaLnBrk="1" hangingPunct="1">
              <a:buFontTx/>
              <a:buNone/>
            </a:pPr>
            <a:r>
              <a:rPr lang="en-US" altLang="en-US" sz="2400" dirty="0" smtClean="0">
                <a:latin typeface="Comic Sans MS" pitchFamily="66" charset="0"/>
              </a:rPr>
              <a:t>2. Oxidation and Reduction Reactions</a:t>
            </a:r>
          </a:p>
          <a:p>
            <a:pPr marL="684213" lvl="1" indent="-227013" algn="ctr" eaLnBrk="1" hangingPunct="1">
              <a:buFontTx/>
              <a:buNone/>
            </a:pPr>
            <a:endParaRPr lang="en-US" altLang="en-US" dirty="0" smtClean="0">
              <a:latin typeface="Comic Sans MS" pitchFamily="66" charset="0"/>
            </a:endParaRPr>
          </a:p>
          <a:p>
            <a:pPr marL="684213" lvl="1" indent="-227013" algn="ctr" eaLnBrk="1" hangingPunct="1">
              <a:buFontTx/>
              <a:buNone/>
            </a:pPr>
            <a:r>
              <a:rPr lang="en-US" altLang="en-US" b="1" dirty="0" smtClean="0">
                <a:solidFill>
                  <a:srgbClr val="FF0000"/>
                </a:solidFill>
                <a:latin typeface="Comic Sans MS" pitchFamily="66" charset="0"/>
              </a:rPr>
              <a:t>3</a:t>
            </a:r>
            <a:r>
              <a:rPr lang="en-US" altLang="en-US" b="1" dirty="0" smtClean="0">
                <a:latin typeface="Comic Sans MS" pitchFamily="66" charset="0"/>
              </a:rPr>
              <a:t>. ATP Production and Energy Storage</a:t>
            </a:r>
          </a:p>
          <a:p>
            <a:pPr marL="684213" lvl="1" indent="-227013" algn="ctr" eaLnBrk="1" hangingPunct="1">
              <a:buFontTx/>
              <a:buNone/>
            </a:pPr>
            <a:endParaRPr lang="en-US" altLang="en-US" dirty="0" smtClean="0">
              <a:solidFill>
                <a:srgbClr val="33CCCC"/>
              </a:solidFill>
              <a:latin typeface="Comic Sans MS" pitchFamily="66" charset="0"/>
            </a:endParaRPr>
          </a:p>
          <a:p>
            <a:pPr marL="684213" lvl="1" indent="-227013" algn="ctr" eaLnBrk="1" hangingPunct="1">
              <a:buFontTx/>
              <a:buNone/>
            </a:pPr>
            <a:endParaRPr lang="en-US" altLang="en-US" dirty="0" smtClean="0">
              <a:latin typeface="Comic Sans MS" pitchFamily="66" charset="0"/>
            </a:endParaRPr>
          </a:p>
        </p:txBody>
      </p:sp>
      <p:sp>
        <p:nvSpPr>
          <p:cNvPr id="10243" name="Rectangle 3"/>
          <p:cNvSpPr>
            <a:spLocks noGrp="1" noChangeArrowheads="1"/>
          </p:cNvSpPr>
          <p:nvPr>
            <p:ph type="title"/>
          </p:nvPr>
        </p:nvSpPr>
        <p:spPr>
          <a:xfrm>
            <a:off x="228600" y="533400"/>
            <a:ext cx="8686800" cy="503238"/>
          </a:xfrm>
        </p:spPr>
        <p:txBody>
          <a:bodyPr/>
          <a:lstStyle/>
          <a:p>
            <a:pPr eaLnBrk="1" hangingPunct="1"/>
            <a:r>
              <a:rPr lang="en-US" altLang="en-US" sz="2800" b="1" u="sng" dirty="0" smtClean="0">
                <a:solidFill>
                  <a:srgbClr val="0070C0"/>
                </a:solidFill>
                <a:latin typeface="Comic Sans MS" pitchFamily="66" charset="0"/>
              </a:rPr>
              <a:t>Basic Chemical Reactions Underlying Metabolism</a:t>
            </a:r>
          </a:p>
        </p:txBody>
      </p:sp>
      <p:sp>
        <p:nvSpPr>
          <p:cNvPr id="10244" name="Text Box 6"/>
          <p:cNvSpPr txBox="1">
            <a:spLocks noChangeArrowheads="1"/>
          </p:cNvSpPr>
          <p:nvPr/>
        </p:nvSpPr>
        <p:spPr bwMode="auto">
          <a:xfrm>
            <a:off x="1447800" y="51054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800" i="1">
                <a:solidFill>
                  <a:schemeClr val="folHlink"/>
                </a:solidFill>
                <a:latin typeface="Comic Sans MS" pitchFamily="66" charset="0"/>
              </a:rPr>
              <a:t>This is stuff that you need to know before we begin discussing cellular respiration.</a:t>
            </a:r>
            <a:r>
              <a:rPr lang="en-US" altLang="en-US" b="0" i="1">
                <a:latin typeface="Comic Sans MS" pitchFamily="66" charset="0"/>
              </a:rPr>
              <a:t> </a:t>
            </a:r>
          </a:p>
        </p:txBody>
      </p:sp>
      <p:sp>
        <p:nvSpPr>
          <p:cNvPr id="10245"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3"/>
              </a:rPr>
              <a:t>Virtual Cell Biology Classroom</a:t>
            </a:r>
            <a:r>
              <a:rPr lang="en-US" altLang="en-US" sz="1000" b="0">
                <a:latin typeface="Comic Sans MS" pitchFamily="66" charset="0"/>
              </a:rPr>
              <a:t> on </a:t>
            </a:r>
            <a:r>
              <a:rPr lang="en-US" altLang="en-US" sz="1000" b="0">
                <a:latin typeface="Comic Sans MS" pitchFamily="66" charset="0"/>
                <a:hlinkClick r:id="rId4"/>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228600" y="1295400"/>
            <a:ext cx="5257800" cy="5105400"/>
          </a:xfrm>
        </p:spPr>
        <p:txBody>
          <a:bodyPr/>
          <a:lstStyle/>
          <a:p>
            <a:pPr marL="0" indent="0" algn="ctr" eaLnBrk="1" hangingPunct="1">
              <a:lnSpc>
                <a:spcPct val="80000"/>
              </a:lnSpc>
              <a:buNone/>
              <a:defRPr/>
            </a:pPr>
            <a:r>
              <a:rPr lang="en-US" sz="2000" b="1" dirty="0" smtClean="0">
                <a:solidFill>
                  <a:srgbClr val="FF0000"/>
                </a:solidFill>
                <a:latin typeface="Comic Sans MS" pitchFamily="66" charset="0"/>
              </a:rPr>
              <a:t>Q</a:t>
            </a:r>
            <a:r>
              <a:rPr lang="en-US" sz="1800" b="1" dirty="0" smtClean="0">
                <a:solidFill>
                  <a:srgbClr val="FF0000"/>
                </a:solidFill>
                <a:latin typeface="Comic Sans MS" pitchFamily="66" charset="0"/>
              </a:rPr>
              <a:t>: </a:t>
            </a:r>
            <a:r>
              <a:rPr lang="en-US" sz="1800" b="1" dirty="0" smtClean="0">
                <a:latin typeface="Comic Sans MS" pitchFamily="66" charset="0"/>
              </a:rPr>
              <a:t>This molecule has a sugar, a base and three phosphate groups. What kind of monomer is it?</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b="1" dirty="0" smtClean="0">
                <a:latin typeface="Comic Sans MS" pitchFamily="66" charset="0"/>
                <a:hlinkClick r:id="rId3"/>
              </a:rPr>
              <a:t>Adenosine 5'-triphosphate</a:t>
            </a:r>
            <a:r>
              <a:rPr lang="en-US" sz="1800" b="1" dirty="0" smtClean="0">
                <a:latin typeface="Comic Sans MS" pitchFamily="66" charset="0"/>
              </a:rPr>
              <a:t> </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Multifunctional "molecular currency" of intracellular energy transfer. </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Metabolism releases energy from nutrients.</a:t>
            </a:r>
          </a:p>
          <a:p>
            <a:pPr marL="225425" indent="-225425" eaLnBrk="1" hangingPunct="1">
              <a:lnSpc>
                <a:spcPct val="80000"/>
              </a:lnSpc>
              <a:defRPr/>
            </a:pPr>
            <a:endParaRPr lang="en-US" sz="1800" dirty="0">
              <a:latin typeface="Comic Sans MS" pitchFamily="66" charset="0"/>
            </a:endParaRPr>
          </a:p>
          <a:p>
            <a:pPr marL="225425" indent="-225425" eaLnBrk="1" hangingPunct="1">
              <a:lnSpc>
                <a:spcPct val="80000"/>
              </a:lnSpc>
              <a:defRPr/>
            </a:pPr>
            <a:r>
              <a:rPr lang="en-US" sz="1800" dirty="0" smtClean="0">
                <a:latin typeface="Comic Sans MS" pitchFamily="66" charset="0"/>
              </a:rPr>
              <a:t>That energy can be stored in </a:t>
            </a:r>
            <a:r>
              <a:rPr lang="en-US" sz="1800" dirty="0" smtClean="0">
                <a:solidFill>
                  <a:srgbClr val="FF3300"/>
                </a:solidFill>
                <a:latin typeface="Comic Sans MS" pitchFamily="66" charset="0"/>
              </a:rPr>
              <a:t>high-energy phosphate bonds</a:t>
            </a:r>
            <a:r>
              <a:rPr lang="en-US" sz="1800" dirty="0" smtClean="0">
                <a:latin typeface="Comic Sans MS" pitchFamily="66" charset="0"/>
              </a:rPr>
              <a:t> of ATP.</a:t>
            </a:r>
          </a:p>
          <a:p>
            <a:pPr marL="225425" indent="-225425" eaLnBrk="1" hangingPunct="1">
              <a:lnSpc>
                <a:spcPct val="80000"/>
              </a:lnSpc>
              <a:buFontTx/>
              <a:buNone/>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 ATP transports chemical energy within cells.</a:t>
            </a:r>
          </a:p>
          <a:p>
            <a:pPr marL="0" indent="0" eaLnBrk="1" hangingPunct="1">
              <a:lnSpc>
                <a:spcPct val="80000"/>
              </a:lnSpc>
              <a:buNone/>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ATP can be used to fuel many cellular reactions.</a:t>
            </a:r>
            <a:endParaRPr lang="en-US" sz="2000" dirty="0" smtClean="0">
              <a:latin typeface="Comic Sans MS" pitchFamily="66" charset="0"/>
            </a:endParaRPr>
          </a:p>
          <a:p>
            <a:pPr marL="684213" lvl="1" indent="-227013" eaLnBrk="1" hangingPunct="1">
              <a:lnSpc>
                <a:spcPct val="80000"/>
              </a:lnSpc>
              <a:buFontTx/>
              <a:buNone/>
              <a:defRPr/>
            </a:pPr>
            <a:endParaRPr lang="en-US" sz="1600" dirty="0" smtClean="0">
              <a:latin typeface="Comic Sans MS" pitchFamily="66" charset="0"/>
            </a:endParaRPr>
          </a:p>
        </p:txBody>
      </p:sp>
      <p:sp>
        <p:nvSpPr>
          <p:cNvPr id="18436" name="Picture 6" descr="ATP"/>
          <p:cNvSpPr>
            <a:spLocks noChangeAspect="1" noChangeArrowheads="1"/>
          </p:cNvSpPr>
          <p:nvPr/>
        </p:nvSpPr>
        <p:spPr bwMode="auto">
          <a:xfrm>
            <a:off x="1143000" y="0"/>
            <a:ext cx="1508125"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7" name="Text Box 8"/>
          <p:cNvSpPr txBox="1">
            <a:spLocks noChangeArrowheads="1"/>
          </p:cNvSpPr>
          <p:nvPr/>
        </p:nvSpPr>
        <p:spPr bwMode="auto">
          <a:xfrm>
            <a:off x="5410200" y="6611938"/>
            <a:ext cx="3733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a:latin typeface="Comic Sans MS" pitchFamily="66" charset="0"/>
                <a:cs typeface="Arial" charset="0"/>
              </a:rPr>
              <a:t>Image: </a:t>
            </a:r>
            <a:r>
              <a:rPr lang="en-US" altLang="en-US" sz="1000" dirty="0">
                <a:latin typeface="Comic Sans MS" pitchFamily="66" charset="0"/>
                <a:cs typeface="Arial" charset="0"/>
                <a:hlinkClick r:id="rId4"/>
              </a:rPr>
              <a:t>ATP Molecule</a:t>
            </a:r>
            <a:r>
              <a:rPr lang="en-US" altLang="en-US" sz="1000" dirty="0">
                <a:latin typeface="Comic Sans MS" pitchFamily="66" charset="0"/>
                <a:cs typeface="Arial" charset="0"/>
              </a:rPr>
              <a:t>, </a:t>
            </a:r>
            <a:r>
              <a:rPr lang="en-US" altLang="en-US" sz="1000" dirty="0" err="1">
                <a:latin typeface="Comic Sans MS" pitchFamily="66" charset="0"/>
                <a:cs typeface="Arial" charset="0"/>
              </a:rPr>
              <a:t>NEUROtiker</a:t>
            </a:r>
            <a:r>
              <a:rPr lang="en-US" altLang="en-US" sz="1000" dirty="0">
                <a:latin typeface="Comic Sans MS" pitchFamily="66" charset="0"/>
                <a:cs typeface="Arial" charset="0"/>
              </a:rPr>
              <a:t>;  </a:t>
            </a:r>
            <a:r>
              <a:rPr lang="en-US" altLang="en-US" sz="1000" dirty="0">
                <a:latin typeface="Comic Sans MS" pitchFamily="66" charset="0"/>
                <a:cs typeface="Arial" charset="0"/>
                <a:hlinkClick r:id="rId5"/>
              </a:rPr>
              <a:t>ATP-ADP Cycle</a:t>
            </a:r>
            <a:r>
              <a:rPr lang="en-US" altLang="en-US" sz="1000" dirty="0">
                <a:latin typeface="Comic Sans MS" pitchFamily="66" charset="0"/>
                <a:cs typeface="Arial" charset="0"/>
              </a:rPr>
              <a:t>, CUNY </a:t>
            </a:r>
          </a:p>
        </p:txBody>
      </p:sp>
      <p:pic>
        <p:nvPicPr>
          <p:cNvPr id="18438" name="Content Placeholder 2"/>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573713" y="1295400"/>
            <a:ext cx="3352800" cy="1992313"/>
          </a:xfrm>
        </p:spPr>
      </p:pic>
      <p:pic>
        <p:nvPicPr>
          <p:cNvPr id="18439" name="Picture 9" descr="C:\Users\Tami\Desktop\Picture8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2975" y="3581400"/>
            <a:ext cx="29035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457200" y="152400"/>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smtClean="0">
                <a:latin typeface="Comic Sans MS" pitchFamily="66" charset="0"/>
              </a:rPr>
              <a:t>	 Production &amp; Energy Storage</a:t>
            </a:r>
            <a:endParaRPr lang="en-US" altLang="en-US" sz="3200" b="1" dirty="0" smtClean="0">
              <a:latin typeface="Comic Sans MS" pitchFamily="66" charset="0"/>
            </a:endParaRPr>
          </a:p>
        </p:txBody>
      </p:sp>
      <p:pic>
        <p:nvPicPr>
          <p:cNvPr id="11" name="Picture 5" descr="AT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103188"/>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762000" y="381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800" dirty="0">
                <a:solidFill>
                  <a:schemeClr val="tx2"/>
                </a:solidFill>
                <a:latin typeface="Comic Sans MS" pitchFamily="66" charset="0"/>
              </a:rPr>
              <a:t>ATP</a:t>
            </a:r>
          </a:p>
        </p:txBody>
      </p:sp>
      <p:sp>
        <p:nvSpPr>
          <p:cNvPr id="13"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9"/>
              </a:rPr>
              <a:t>Virtual Cell Biology Classroom</a:t>
            </a:r>
            <a:r>
              <a:rPr lang="en-US" altLang="en-US" sz="1000" b="0">
                <a:latin typeface="Comic Sans MS" pitchFamily="66" charset="0"/>
              </a:rPr>
              <a:t> on </a:t>
            </a:r>
            <a:r>
              <a:rPr lang="en-US" altLang="en-US" sz="1000" b="0">
                <a:latin typeface="Comic Sans MS" pitchFamily="66" charset="0"/>
                <a:hlinkClick r:id="rId10"/>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1771998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153400" cy="1066800"/>
          </a:xfrm>
        </p:spPr>
        <p:txBody>
          <a:bodyPr/>
          <a:lstStyle/>
          <a:p>
            <a:pPr eaLnBrk="1" hangingPunct="1"/>
            <a:r>
              <a:rPr lang="en-US" altLang="en-US" sz="3200" b="1" dirty="0" smtClean="0">
                <a:latin typeface="Comic Sans MS" pitchFamily="66" charset="0"/>
              </a:rPr>
              <a:t>	 Production &amp; Energy Storage</a:t>
            </a:r>
          </a:p>
        </p:txBody>
      </p:sp>
      <p:pic>
        <p:nvPicPr>
          <p:cNvPr id="11268" name="Picture 5" descr="AT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3188"/>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762000" y="381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800" dirty="0">
                <a:solidFill>
                  <a:schemeClr val="tx2"/>
                </a:solidFill>
                <a:latin typeface="Comic Sans MS" pitchFamily="66" charset="0"/>
              </a:rPr>
              <a:t>ATP</a:t>
            </a:r>
          </a:p>
        </p:txBody>
      </p:sp>
      <p:sp>
        <p:nvSpPr>
          <p:cNvPr id="11270" name="Text Box 9"/>
          <p:cNvSpPr txBox="1">
            <a:spLocks noChangeArrowheads="1"/>
          </p:cNvSpPr>
          <p:nvPr/>
        </p:nvSpPr>
        <p:spPr bwMode="auto">
          <a:xfrm>
            <a:off x="5257800" y="6584950"/>
            <a:ext cx="3886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4"/>
              </a:rPr>
              <a:t>ATP molecule</a:t>
            </a:r>
            <a:r>
              <a:rPr lang="en-US" altLang="en-US" sz="1000" b="0">
                <a:latin typeface="Comic Sans MS" pitchFamily="66" charset="0"/>
              </a:rPr>
              <a:t>, NEUROtiker;  </a:t>
            </a:r>
            <a:r>
              <a:rPr lang="en-US" altLang="en-US" sz="1000" b="0">
                <a:latin typeface="Comic Sans MS" pitchFamily="66" charset="0"/>
                <a:hlinkClick r:id="rId5"/>
              </a:rPr>
              <a:t>ATP-ADP Cycle</a:t>
            </a:r>
            <a:r>
              <a:rPr lang="en-US" altLang="en-US" sz="1000" b="0">
                <a:latin typeface="Comic Sans MS" pitchFamily="66" charset="0"/>
              </a:rPr>
              <a:t>, CUNY </a:t>
            </a:r>
          </a:p>
        </p:txBody>
      </p:sp>
      <p:pic>
        <p:nvPicPr>
          <p:cNvPr id="11273" name="Picture 10" descr="C:\Users\Tami\Desktop\Picture8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295400"/>
            <a:ext cx="3124200" cy="268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762000" y="4419600"/>
            <a:ext cx="7391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gn="ctr" eaLnBrk="1" hangingPunct="1">
              <a:buFont typeface="Arial"/>
              <a:buChar char="•"/>
            </a:pPr>
            <a:r>
              <a:rPr lang="en-US" sz="2000" dirty="0" smtClean="0">
                <a:solidFill>
                  <a:srgbClr val="000000"/>
                </a:solidFill>
                <a:latin typeface="Comic Sans MS"/>
                <a:cs typeface="Comic Sans MS"/>
              </a:rPr>
              <a:t>In a working muscle cell the entire pool of ATP is recycled once each minute. </a:t>
            </a:r>
          </a:p>
          <a:p>
            <a:pPr lvl="1" algn="ctr" eaLnBrk="1" hangingPunct="1">
              <a:buFont typeface="Arial"/>
              <a:buChar char="•"/>
            </a:pPr>
            <a:endParaRPr lang="en-US" sz="1100" dirty="0" smtClean="0">
              <a:solidFill>
                <a:srgbClr val="000000"/>
              </a:solidFill>
              <a:latin typeface="Comic Sans MS"/>
              <a:cs typeface="Comic Sans MS"/>
            </a:endParaRPr>
          </a:p>
          <a:p>
            <a:pPr lvl="1" algn="ctr" eaLnBrk="1" hangingPunct="1">
              <a:buFont typeface="Arial"/>
              <a:buChar char="•"/>
            </a:pPr>
            <a:r>
              <a:rPr lang="en-US" sz="2000" dirty="0">
                <a:solidFill>
                  <a:srgbClr val="000000"/>
                </a:solidFill>
                <a:latin typeface="Comic Sans MS"/>
                <a:cs typeface="Comic Sans MS"/>
              </a:rPr>
              <a:t>O</a:t>
            </a:r>
            <a:r>
              <a:rPr lang="en-US" sz="2000" dirty="0" smtClean="0">
                <a:solidFill>
                  <a:srgbClr val="000000"/>
                </a:solidFill>
                <a:latin typeface="Comic Sans MS"/>
                <a:cs typeface="Comic Sans MS"/>
              </a:rPr>
              <a:t>ver 10 million ATP per second per cell.</a:t>
            </a:r>
          </a:p>
          <a:p>
            <a:pPr lvl="1" algn="ctr" eaLnBrk="1" hangingPunct="1">
              <a:buFont typeface="Arial"/>
              <a:buChar char="•"/>
            </a:pPr>
            <a:endParaRPr lang="en-US" sz="1000" dirty="0">
              <a:solidFill>
                <a:srgbClr val="000000"/>
              </a:solidFill>
              <a:latin typeface="Comic Sans MS"/>
              <a:cs typeface="Comic Sans MS"/>
            </a:endParaRPr>
          </a:p>
          <a:p>
            <a:pPr lvl="1" algn="ctr" eaLnBrk="1" hangingPunct="1">
              <a:buFont typeface="Arial"/>
              <a:buChar char="•"/>
            </a:pPr>
            <a:r>
              <a:rPr lang="en-US" sz="2000" dirty="0" smtClean="0">
                <a:solidFill>
                  <a:srgbClr val="000000"/>
                </a:solidFill>
                <a:latin typeface="Comic Sans MS"/>
                <a:cs typeface="Comic Sans MS"/>
              </a:rPr>
              <a:t>A biological “rechargeable battery!</a:t>
            </a:r>
            <a:endParaRPr lang="en-US" sz="2000" dirty="0">
              <a:solidFill>
                <a:srgbClr val="000000"/>
              </a:solidFill>
              <a:latin typeface="Comic Sans MS"/>
              <a:cs typeface="Comic Sans MS"/>
            </a:endParaRPr>
          </a:p>
        </p:txBody>
      </p:sp>
      <p:sp>
        <p:nvSpPr>
          <p:cNvPr id="3" name="Content Placeholder 2"/>
          <p:cNvSpPr>
            <a:spLocks noGrp="1"/>
          </p:cNvSpPr>
          <p:nvPr>
            <p:ph sz="quarter" idx="2"/>
          </p:nvPr>
        </p:nvSpPr>
        <p:spPr/>
        <p:txBody>
          <a:bodyPr/>
          <a:lstStyle/>
          <a:p>
            <a:endParaRPr lang="en-US" dirty="0" smtClean="0"/>
          </a:p>
          <a:p>
            <a:endParaRPr lang="en-US" dirty="0"/>
          </a:p>
        </p:txBody>
      </p:sp>
      <p:pic>
        <p:nvPicPr>
          <p:cNvPr id="13" name="Picture 10" descr="j0293240"/>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a:xfrm>
            <a:off x="4495800" y="1295400"/>
            <a:ext cx="3505200" cy="266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8"/>
              </a:rPr>
              <a:t>Virtual Cell Biology Classroom</a:t>
            </a:r>
            <a:r>
              <a:rPr lang="en-US" altLang="en-US" sz="1000" b="0">
                <a:latin typeface="Comic Sans MS" pitchFamily="66" charset="0"/>
              </a:rPr>
              <a:t> on </a:t>
            </a:r>
            <a:r>
              <a:rPr lang="en-US" altLang="en-US" sz="1000" b="0">
                <a:latin typeface="Comic Sans MS" pitchFamily="66" charset="0"/>
                <a:hlinkClick r:id="rId9"/>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627318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1600200"/>
            <a:ext cx="8496300" cy="4495800"/>
          </a:xfrm>
        </p:spPr>
        <p:txBody>
          <a:bodyPr/>
          <a:lstStyle/>
          <a:p>
            <a:pPr marL="225425" indent="-225425" eaLnBrk="1" hangingPunct="1"/>
            <a:r>
              <a:rPr lang="en-US" altLang="en-US" sz="2400" dirty="0" smtClean="0">
                <a:latin typeface="Comic Sans MS" pitchFamily="66" charset="0"/>
              </a:rPr>
              <a:t>Organisms </a:t>
            </a:r>
            <a:r>
              <a:rPr lang="en-US" altLang="en-US" sz="2400" b="1" dirty="0" smtClean="0">
                <a:solidFill>
                  <a:schemeClr val="tx1">
                    <a:lumMod val="65000"/>
                    <a:lumOff val="35000"/>
                  </a:schemeClr>
                </a:solidFill>
                <a:latin typeface="Comic Sans MS" pitchFamily="66" charset="0"/>
              </a:rPr>
              <a:t>catabolize</a:t>
            </a:r>
            <a:r>
              <a:rPr lang="en-US" altLang="en-US" sz="2400" dirty="0" smtClean="0">
                <a:latin typeface="Comic Sans MS" pitchFamily="66" charset="0"/>
              </a:rPr>
              <a:t> </a:t>
            </a:r>
            <a:r>
              <a:rPr lang="en-US" altLang="en-US" sz="2000" dirty="0" smtClean="0">
                <a:latin typeface="Comic Sans MS" pitchFamily="66" charset="0"/>
              </a:rPr>
              <a:t>(break down)</a:t>
            </a:r>
            <a:r>
              <a:rPr lang="en-US" altLang="en-US" sz="2400" dirty="0" smtClean="0">
                <a:latin typeface="Comic Sans MS" pitchFamily="66" charset="0"/>
              </a:rPr>
              <a:t> </a:t>
            </a:r>
            <a:r>
              <a:rPr lang="en-US" altLang="en-US" sz="2400" b="1" dirty="0" smtClean="0">
                <a:latin typeface="Comic Sans MS" pitchFamily="66" charset="0"/>
                <a:hlinkClick r:id="rId3"/>
              </a:rPr>
              <a:t>carbohydrates</a:t>
            </a:r>
            <a:r>
              <a:rPr lang="en-US" altLang="en-US" sz="2400" dirty="0" smtClean="0">
                <a:latin typeface="Comic Sans MS" pitchFamily="66" charset="0"/>
              </a:rPr>
              <a:t> as the primary energy source for anabolic reactions.</a:t>
            </a:r>
          </a:p>
          <a:p>
            <a:pPr marL="225425" indent="-225425" eaLnBrk="1" hangingPunct="1"/>
            <a:endParaRPr lang="en-US" altLang="en-US" sz="1200" dirty="0" smtClean="0">
              <a:latin typeface="Comic Sans MS" pitchFamily="66" charset="0"/>
            </a:endParaRPr>
          </a:p>
          <a:p>
            <a:pPr marL="225425" indent="-225425" eaLnBrk="1" hangingPunct="1"/>
            <a:r>
              <a:rPr lang="en-US" altLang="en-US" sz="2400" dirty="0" smtClean="0">
                <a:latin typeface="Comic Sans MS" pitchFamily="66" charset="0"/>
              </a:rPr>
              <a:t>The monosaccharide </a:t>
            </a:r>
            <a:r>
              <a:rPr lang="en-US" altLang="en-US" sz="2400" b="1" dirty="0" smtClean="0">
                <a:solidFill>
                  <a:schemeClr val="tx1">
                    <a:lumMod val="65000"/>
                    <a:lumOff val="35000"/>
                  </a:schemeClr>
                </a:solidFill>
                <a:latin typeface="Comic Sans MS" pitchFamily="66" charset="0"/>
              </a:rPr>
              <a:t>glucose</a:t>
            </a:r>
            <a:r>
              <a:rPr lang="en-US" altLang="en-US" sz="2400" dirty="0" smtClean="0">
                <a:latin typeface="Comic Sans MS" pitchFamily="66" charset="0"/>
              </a:rPr>
              <a:t> is used most commonly.</a:t>
            </a:r>
          </a:p>
          <a:p>
            <a:pPr marL="225425" indent="-225425" eaLnBrk="1" hangingPunct="1"/>
            <a:endParaRPr lang="en-US" altLang="en-US" sz="1200" dirty="0" smtClean="0">
              <a:latin typeface="Comic Sans MS" pitchFamily="66" charset="0"/>
            </a:endParaRPr>
          </a:p>
          <a:p>
            <a:pPr marL="225425" indent="-225425" eaLnBrk="1" hangingPunct="1"/>
            <a:r>
              <a:rPr lang="en-US" altLang="en-US" sz="2400" dirty="0" smtClean="0">
                <a:latin typeface="Comic Sans MS" pitchFamily="66" charset="0"/>
              </a:rPr>
              <a:t>Glucose catabolized by:</a:t>
            </a:r>
          </a:p>
          <a:p>
            <a:pPr marL="225425" indent="-225425" eaLnBrk="1" hangingPunct="1">
              <a:buFontTx/>
              <a:buNone/>
            </a:pPr>
            <a:endParaRPr lang="en-US" altLang="en-US" sz="1000" dirty="0" smtClean="0">
              <a:solidFill>
                <a:srgbClr val="051BE7"/>
              </a:solidFill>
              <a:latin typeface="Comic Sans MS" pitchFamily="66" charset="0"/>
            </a:endParaRPr>
          </a:p>
          <a:p>
            <a:pPr marL="684213" lvl="1" indent="-227013" eaLnBrk="1" hangingPunct="1"/>
            <a:r>
              <a:rPr lang="en-US" altLang="en-US" sz="1800" b="1" dirty="0" smtClean="0">
                <a:solidFill>
                  <a:srgbClr val="051BE7"/>
                </a:solidFill>
                <a:latin typeface="Comic Sans MS" panose="030F0702030302020204" pitchFamily="66" charset="0"/>
              </a:rPr>
              <a:t>Aerobic cellular respiration</a:t>
            </a:r>
            <a:r>
              <a:rPr lang="en-US" altLang="en-US" sz="1800" dirty="0" smtClean="0">
                <a:solidFill>
                  <a:srgbClr val="051BE7"/>
                </a:solidFill>
                <a:latin typeface="Comic Sans MS" panose="030F0702030302020204" pitchFamily="66" charset="0"/>
              </a:rPr>
              <a:t> </a:t>
            </a:r>
            <a:r>
              <a:rPr lang="en-US" altLang="en-US" sz="1800" dirty="0" smtClean="0">
                <a:latin typeface="Comic Sans MS" panose="030F0702030302020204" pitchFamily="66" charset="0"/>
              </a:rPr>
              <a:t>→ Results in complete breakdown of glucose to carbon dioxide, water and a lot of</a:t>
            </a:r>
          </a:p>
          <a:p>
            <a:pPr marL="684213" lvl="1" indent="-227013" eaLnBrk="1" hangingPunct="1">
              <a:buFontTx/>
              <a:buNone/>
            </a:pPr>
            <a:endParaRPr lang="en-US" altLang="en-US" sz="1800" dirty="0" smtClean="0">
              <a:latin typeface="Comic Sans MS" panose="030F0702030302020204" pitchFamily="66" charset="0"/>
            </a:endParaRPr>
          </a:p>
          <a:p>
            <a:pPr marL="684213" lvl="1" indent="-227013" eaLnBrk="1" hangingPunct="1">
              <a:buFontTx/>
              <a:buNone/>
            </a:pPr>
            <a:endParaRPr lang="en-US" altLang="en-US" sz="1800" dirty="0" smtClean="0">
              <a:latin typeface="Comic Sans MS" panose="030F0702030302020204" pitchFamily="66" charset="0"/>
            </a:endParaRPr>
          </a:p>
          <a:p>
            <a:pPr marL="684213" lvl="1" indent="-227013" eaLnBrk="1" hangingPunct="1"/>
            <a:r>
              <a:rPr lang="en-US" altLang="en-US" sz="1800" b="1" dirty="0" smtClean="0">
                <a:solidFill>
                  <a:srgbClr val="C00000"/>
                </a:solidFill>
                <a:latin typeface="Comic Sans MS" panose="030F0702030302020204" pitchFamily="66" charset="0"/>
              </a:rPr>
              <a:t>Anaerobic respiration &amp; Fermentation</a:t>
            </a:r>
            <a:r>
              <a:rPr lang="en-US" altLang="en-US" sz="1800" dirty="0" smtClean="0">
                <a:solidFill>
                  <a:srgbClr val="C00000"/>
                </a:solidFill>
                <a:latin typeface="Comic Sans MS" panose="030F0702030302020204" pitchFamily="66" charset="0"/>
              </a:rPr>
              <a:t> </a:t>
            </a:r>
            <a:r>
              <a:rPr lang="en-US" altLang="en-US" sz="1800" dirty="0" smtClean="0">
                <a:latin typeface="Comic Sans MS" panose="030F0702030302020204" pitchFamily="66" charset="0"/>
              </a:rPr>
              <a:t>→ Only partially breaks down glucose, into pyruvic acid and organic waste products and a little </a:t>
            </a:r>
          </a:p>
        </p:txBody>
      </p:sp>
      <p:sp>
        <p:nvSpPr>
          <p:cNvPr id="12291" name="Rectangle 3"/>
          <p:cNvSpPr>
            <a:spLocks noGrp="1" noChangeArrowheads="1"/>
          </p:cNvSpPr>
          <p:nvPr>
            <p:ph type="title"/>
          </p:nvPr>
        </p:nvSpPr>
        <p:spPr>
          <a:xfrm>
            <a:off x="152400" y="152400"/>
            <a:ext cx="8763000" cy="1066800"/>
          </a:xfrm>
        </p:spPr>
        <p:txBody>
          <a:bodyPr/>
          <a:lstStyle/>
          <a:p>
            <a:pPr eaLnBrk="1" hangingPunct="1"/>
            <a:r>
              <a:rPr lang="en-US" altLang="en-US" sz="3200" b="1" dirty="0" smtClean="0">
                <a:latin typeface="Comic Sans MS" pitchFamily="66" charset="0"/>
              </a:rPr>
              <a:t>Aerobic Cellular Respiration </a:t>
            </a:r>
            <a:r>
              <a:rPr lang="en-US" altLang="en-US" sz="2400" b="1" i="1" dirty="0" smtClean="0">
                <a:latin typeface="Comic Sans MS" pitchFamily="66" charset="0"/>
              </a:rPr>
              <a:t>is</a:t>
            </a:r>
            <a:r>
              <a:rPr lang="en-US" altLang="en-US" sz="4000" i="1" dirty="0" smtClean="0"/>
              <a:t> </a:t>
            </a:r>
            <a:r>
              <a:rPr lang="en-US" altLang="en-US" sz="4800" dirty="0" smtClean="0"/>
              <a:t/>
            </a:r>
            <a:br>
              <a:rPr lang="en-US" altLang="en-US" sz="4800" dirty="0" smtClean="0"/>
            </a:br>
            <a:r>
              <a:rPr lang="en-US" altLang="en-US" sz="3200" b="1" dirty="0" smtClean="0">
                <a:solidFill>
                  <a:schemeClr val="folHlink"/>
                </a:solidFill>
                <a:latin typeface="Comic Sans MS" pitchFamily="66" charset="0"/>
              </a:rPr>
              <a:t>Carbohydrate Catabolism</a:t>
            </a:r>
          </a:p>
        </p:txBody>
      </p:sp>
      <p:pic>
        <p:nvPicPr>
          <p:cNvPr id="12292" name="Picture 4" descr="AT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2672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6172200" y="4519613"/>
            <a:ext cx="56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400">
                <a:solidFill>
                  <a:schemeClr val="tx2"/>
                </a:solidFill>
                <a:latin typeface="Comic Sans MS" pitchFamily="66" charset="0"/>
              </a:rPr>
              <a:t>ATP</a:t>
            </a:r>
          </a:p>
        </p:txBody>
      </p:sp>
      <p:pic>
        <p:nvPicPr>
          <p:cNvPr id="12294" name="Picture 9" descr="AT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5626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0"/>
          <p:cNvSpPr txBox="1">
            <a:spLocks noChangeArrowheads="1"/>
          </p:cNvSpPr>
          <p:nvPr/>
        </p:nvSpPr>
        <p:spPr bwMode="auto">
          <a:xfrm>
            <a:off x="8077200" y="5815013"/>
            <a:ext cx="56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400" dirty="0">
                <a:solidFill>
                  <a:schemeClr val="tx2"/>
                </a:solidFill>
                <a:latin typeface="Comic Sans MS" pitchFamily="66" charset="0"/>
              </a:rPr>
              <a:t>ATP</a:t>
            </a:r>
          </a:p>
        </p:txBody>
      </p:sp>
      <p:sp>
        <p:nvSpPr>
          <p:cNvPr id="1229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04800" y="838200"/>
            <a:ext cx="4191000" cy="5257800"/>
          </a:xfrm>
        </p:spPr>
        <p:txBody>
          <a:bodyPr/>
          <a:lstStyle/>
          <a:p>
            <a:pPr eaLnBrk="1" hangingPunct="1">
              <a:buFontTx/>
              <a:buNone/>
            </a:pPr>
            <a:r>
              <a:rPr lang="en-US" altLang="en-US" b="1" dirty="0" smtClean="0">
                <a:solidFill>
                  <a:srgbClr val="0070C0"/>
                </a:solidFill>
                <a:latin typeface="Comic Sans MS" pitchFamily="66" charset="0"/>
              </a:rPr>
              <a:t>Aerobic Cellular Respiration </a:t>
            </a:r>
            <a:r>
              <a:rPr lang="en-US" altLang="en-US" dirty="0" smtClean="0">
                <a:latin typeface="Comic Sans MS" pitchFamily="66" charset="0"/>
              </a:rPr>
              <a:t>→</a:t>
            </a:r>
            <a:r>
              <a:rPr lang="en-US" altLang="en-US" dirty="0" smtClean="0"/>
              <a:t> </a:t>
            </a:r>
          </a:p>
          <a:p>
            <a:pPr eaLnBrk="1" hangingPunct="1">
              <a:buFontTx/>
              <a:buNone/>
            </a:pPr>
            <a:r>
              <a:rPr lang="en-US" altLang="en-US" sz="2400" dirty="0" smtClean="0"/>
              <a:t>	</a:t>
            </a:r>
            <a:r>
              <a:rPr lang="en-US" altLang="en-US" sz="2000" dirty="0" smtClean="0">
                <a:latin typeface="Comic Sans MS" pitchFamily="66" charset="0"/>
              </a:rPr>
              <a:t>Utilizes four </a:t>
            </a:r>
            <a:r>
              <a:rPr lang="en-US" altLang="en-US" sz="2000" dirty="0" err="1" smtClean="0">
                <a:latin typeface="Comic Sans MS" pitchFamily="66" charset="0"/>
              </a:rPr>
              <a:t>subpathways</a:t>
            </a:r>
            <a:r>
              <a:rPr lang="en-US" altLang="en-US" sz="2000" dirty="0" smtClean="0">
                <a:latin typeface="Comic Sans MS" pitchFamily="66" charset="0"/>
              </a:rPr>
              <a:t>: </a:t>
            </a:r>
          </a:p>
          <a:p>
            <a:pPr eaLnBrk="1" hangingPunct="1">
              <a:buFontTx/>
              <a:buNone/>
            </a:pPr>
            <a:r>
              <a:rPr lang="en-US" altLang="en-US" sz="2000" dirty="0">
                <a:latin typeface="Comic Sans MS" pitchFamily="66" charset="0"/>
              </a:rPr>
              <a:t>	</a:t>
            </a:r>
            <a:r>
              <a:rPr lang="en-US" altLang="en-US" sz="1400" dirty="0" smtClean="0">
                <a:latin typeface="Comic Sans MS" pitchFamily="66" charset="0"/>
              </a:rPr>
              <a:t>1. </a:t>
            </a:r>
            <a:r>
              <a:rPr lang="en-US" altLang="en-US" sz="2000" dirty="0" smtClean="0">
                <a:latin typeface="Comic Sans MS" pitchFamily="66" charset="0"/>
              </a:rPr>
              <a:t>glycolysis</a:t>
            </a:r>
            <a:endParaRPr lang="en-US" altLang="en-US" sz="2000" b="1" dirty="0">
              <a:latin typeface="Comic Sans MS" pitchFamily="66" charset="0"/>
            </a:endParaRPr>
          </a:p>
          <a:p>
            <a:pPr eaLnBrk="1" hangingPunct="1">
              <a:buFontTx/>
              <a:buNone/>
            </a:pPr>
            <a:r>
              <a:rPr lang="en-US" altLang="en-US" sz="2000" b="1" dirty="0" smtClean="0">
                <a:latin typeface="Comic Sans MS" pitchFamily="66" charset="0"/>
              </a:rPr>
              <a:t>  </a:t>
            </a:r>
            <a:r>
              <a:rPr lang="en-US" altLang="en-US" sz="1400" dirty="0" smtClean="0">
                <a:latin typeface="Comic Sans MS" pitchFamily="66" charset="0"/>
              </a:rPr>
              <a:t>2. </a:t>
            </a:r>
            <a:r>
              <a:rPr lang="en-US" altLang="en-US" sz="2000" dirty="0" smtClean="0">
                <a:latin typeface="Comic Sans MS" pitchFamily="66" charset="0"/>
              </a:rPr>
              <a:t>synthesis of acetyl CoA</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400" dirty="0" smtClean="0">
                <a:latin typeface="Comic Sans MS" pitchFamily="66" charset="0"/>
              </a:rPr>
              <a:t>3. </a:t>
            </a:r>
            <a:r>
              <a:rPr lang="en-US" altLang="en-US" sz="2000" dirty="0" smtClean="0">
                <a:latin typeface="Comic Sans MS" pitchFamily="66" charset="0"/>
              </a:rPr>
              <a:t>Krebs cycle</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200" dirty="0" smtClean="0">
                <a:latin typeface="Comic Sans MS" pitchFamily="66" charset="0"/>
              </a:rPr>
              <a:t>4. </a:t>
            </a:r>
            <a:r>
              <a:rPr lang="en-US" altLang="en-US" sz="2000" dirty="0" smtClean="0">
                <a:latin typeface="Comic Sans MS" pitchFamily="66" charset="0"/>
              </a:rPr>
              <a:t>electron transport chain</a:t>
            </a:r>
            <a:endParaRPr lang="en-US" altLang="en-US" sz="2000" dirty="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r>
              <a:rPr lang="en-US" altLang="en-US" sz="2000" dirty="0" smtClean="0">
                <a:latin typeface="Comic Sans MS" pitchFamily="66" charset="0"/>
              </a:rPr>
              <a:t>End result is complete breakdown of glucose to carbon dioxide, water and </a:t>
            </a:r>
            <a:r>
              <a:rPr lang="en-US" altLang="en-US" sz="2400" b="1" dirty="0" smtClean="0">
                <a:solidFill>
                  <a:srgbClr val="FF6600"/>
                </a:solidFill>
                <a:latin typeface="Comic Sans MS" pitchFamily="66" charset="0"/>
              </a:rPr>
              <a:t>ATP</a:t>
            </a:r>
            <a:r>
              <a:rPr lang="en-US" altLang="en-US" sz="2000" dirty="0" smtClean="0">
                <a:latin typeface="Comic Sans MS" pitchFamily="66" charset="0"/>
              </a:rPr>
              <a:t>.</a:t>
            </a:r>
          </a:p>
        </p:txBody>
      </p:sp>
      <p:pic>
        <p:nvPicPr>
          <p:cNvPr id="7" name="Picture 9" descr="Cell-Respiration-RegisF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685800"/>
            <a:ext cx="3962400" cy="538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2"/>
          <p:cNvSpPr txBox="1">
            <a:spLocks noChangeArrowheads="1"/>
          </p:cNvSpPr>
          <p:nvPr/>
        </p:nvSpPr>
        <p:spPr bwMode="auto">
          <a:xfrm>
            <a:off x="6146800" y="6647392"/>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39745140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altLang="en-US" sz="4800" b="1" smtClean="0">
                <a:latin typeface="Comic Sans MS" pitchFamily="66" charset="0"/>
              </a:rPr>
              <a:t>Glycolysis</a:t>
            </a:r>
          </a:p>
        </p:txBody>
      </p:sp>
      <p:sp>
        <p:nvSpPr>
          <p:cNvPr id="14339" name="Rectangle 3"/>
          <p:cNvSpPr>
            <a:spLocks noGrp="1" noChangeArrowheads="1"/>
          </p:cNvSpPr>
          <p:nvPr>
            <p:ph type="body" sz="half" idx="1"/>
          </p:nvPr>
        </p:nvSpPr>
        <p:spPr>
          <a:xfrm>
            <a:off x="457200" y="1600200"/>
            <a:ext cx="2971800" cy="4525963"/>
          </a:xfrm>
        </p:spPr>
        <p:txBody>
          <a:bodyPr/>
          <a:lstStyle/>
          <a:p>
            <a:pPr marL="225425" indent="-225425" eaLnBrk="1" hangingPunct="1">
              <a:lnSpc>
                <a:spcPct val="90000"/>
              </a:lnSpc>
            </a:pPr>
            <a:r>
              <a:rPr lang="en-US" altLang="en-US" sz="2400" dirty="0" smtClean="0">
                <a:latin typeface="Comic Sans MS" pitchFamily="66" charset="0"/>
              </a:rPr>
              <a:t>Occurs in </a:t>
            </a:r>
            <a:r>
              <a:rPr lang="en-US" altLang="en-US" sz="2400" b="1" dirty="0" smtClean="0">
                <a:solidFill>
                  <a:schemeClr val="tx1">
                    <a:lumMod val="65000"/>
                    <a:lumOff val="35000"/>
                  </a:schemeClr>
                </a:solidFill>
                <a:latin typeface="Comic Sans MS" pitchFamily="66" charset="0"/>
              </a:rPr>
              <a:t>cytoplasm  </a:t>
            </a:r>
            <a:r>
              <a:rPr lang="en-US" altLang="en-US" sz="2400" dirty="0" smtClean="0">
                <a:latin typeface="Comic Sans MS" pitchFamily="66" charset="0"/>
              </a:rPr>
              <a:t>                                 of most cells.</a:t>
            </a:r>
          </a:p>
          <a:p>
            <a:pPr marL="225425" indent="-225425" eaLnBrk="1" hangingPunct="1">
              <a:lnSpc>
                <a:spcPct val="90000"/>
              </a:lnSpc>
            </a:pPr>
            <a:endParaRPr lang="en-US" altLang="en-US" dirty="0" smtClean="0">
              <a:latin typeface="Comic Sans MS" pitchFamily="66" charset="0"/>
            </a:endParaRPr>
          </a:p>
          <a:p>
            <a:pPr marL="225425" indent="-225425" eaLnBrk="1" hangingPunct="1">
              <a:lnSpc>
                <a:spcPct val="90000"/>
              </a:lnSpc>
            </a:pPr>
            <a:r>
              <a:rPr lang="en-US" altLang="en-US" sz="2400" dirty="0" smtClean="0">
                <a:latin typeface="Comic Sans MS" pitchFamily="66" charset="0"/>
              </a:rPr>
              <a:t>Involves splitting of a six-carbon glucose into two three-carbon molecules of </a:t>
            </a:r>
            <a:r>
              <a:rPr lang="en-US" altLang="en-US" sz="2400" b="1" dirty="0" smtClean="0">
                <a:solidFill>
                  <a:schemeClr val="tx1">
                    <a:lumMod val="65000"/>
                    <a:lumOff val="35000"/>
                  </a:schemeClr>
                </a:solidFill>
                <a:latin typeface="Comic Sans MS" pitchFamily="66" charset="0"/>
              </a:rPr>
              <a:t>pyruvate</a:t>
            </a:r>
            <a:r>
              <a:rPr lang="en-US" altLang="en-US" sz="2400" dirty="0" smtClean="0">
                <a:latin typeface="Comic Sans MS" pitchFamily="66" charset="0"/>
              </a:rPr>
              <a:t>.</a:t>
            </a:r>
          </a:p>
          <a:p>
            <a:pPr marL="225425" indent="-225425" eaLnBrk="1" hangingPunct="1">
              <a:lnSpc>
                <a:spcPct val="90000"/>
              </a:lnSpc>
            </a:pPr>
            <a:endParaRPr lang="en-US" altLang="en-US" sz="2800" dirty="0" smtClean="0">
              <a:latin typeface="Comic Sans MS" pitchFamily="66" charset="0"/>
            </a:endParaRPr>
          </a:p>
          <a:p>
            <a:pPr marL="225425" indent="-225425" eaLnBrk="1" hangingPunct="1">
              <a:lnSpc>
                <a:spcPct val="90000"/>
              </a:lnSpc>
            </a:pPr>
            <a:endParaRPr lang="en-US" altLang="en-US" sz="2800" dirty="0" smtClean="0">
              <a:latin typeface="Comic Sans MS" pitchFamily="66" charset="0"/>
            </a:endParaRPr>
          </a:p>
          <a:p>
            <a:pPr marL="225425" indent="-225425" eaLnBrk="1" hangingPunct="1">
              <a:lnSpc>
                <a:spcPct val="90000"/>
              </a:lnSpc>
              <a:buFontTx/>
              <a:buNone/>
            </a:pPr>
            <a:endParaRPr lang="en-US" altLang="en-US" sz="1800" dirty="0" smtClean="0"/>
          </a:p>
        </p:txBody>
      </p:sp>
      <p:sp>
        <p:nvSpPr>
          <p:cNvPr id="14342" name="Text Box 10"/>
          <p:cNvSpPr txBox="1">
            <a:spLocks noChangeArrowheads="1"/>
          </p:cNvSpPr>
          <p:nvPr/>
        </p:nvSpPr>
        <p:spPr bwMode="auto">
          <a:xfrm>
            <a:off x="5410200" y="6581775"/>
            <a:ext cx="3733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3"/>
              </a:rPr>
              <a:t>Glucose molecule</a:t>
            </a:r>
            <a:r>
              <a:rPr lang="en-US" altLang="en-US" sz="1000" b="0">
                <a:latin typeface="Comic Sans MS" pitchFamily="66" charset="0"/>
              </a:rPr>
              <a:t>, YassineMrabet</a:t>
            </a:r>
            <a:r>
              <a:rPr lang="en-US" altLang="en-US" sz="1000">
                <a:latin typeface="Comic Sans MS" pitchFamily="66" charset="0"/>
              </a:rPr>
              <a:t> </a:t>
            </a:r>
          </a:p>
        </p:txBody>
      </p:sp>
      <p:pic>
        <p:nvPicPr>
          <p:cNvPr id="14343" name="Picture 11" descr="Glucose-ring-YassineMrab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381000"/>
            <a:ext cx="3361532" cy="280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13"/>
          <p:cNvSpPr>
            <a:spLocks noChangeArrowheads="1"/>
          </p:cNvSpPr>
          <p:nvPr/>
        </p:nvSpPr>
        <p:spPr bwMode="auto">
          <a:xfrm>
            <a:off x="8382000" y="2133600"/>
            <a:ext cx="381000" cy="838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4345"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00" y="4038600"/>
            <a:ext cx="1841500" cy="19177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7225" y="4038600"/>
            <a:ext cx="1841500" cy="1917700"/>
          </a:xfrm>
          <a:prstGeom prst="rect">
            <a:avLst/>
          </a:prstGeom>
        </p:spPr>
      </p:pic>
      <p:sp>
        <p:nvSpPr>
          <p:cNvPr id="4" name="Rectangle 3"/>
          <p:cNvSpPr/>
          <p:nvPr/>
        </p:nvSpPr>
        <p:spPr bwMode="auto">
          <a:xfrm>
            <a:off x="7620000" y="2552700"/>
            <a:ext cx="615950" cy="7239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7620000" y="2552700"/>
            <a:ext cx="615950" cy="7239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7" name="Straight Arrow Connector 6"/>
          <p:cNvCxnSpPr/>
          <p:nvPr/>
        </p:nvCxnSpPr>
        <p:spPr bwMode="auto">
          <a:xfrm flipH="1">
            <a:off x="5334000" y="3276600"/>
            <a:ext cx="381000" cy="76200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endCxn id="12" idx="0"/>
          </p:cNvCxnSpPr>
          <p:nvPr/>
        </p:nvCxnSpPr>
        <p:spPr bwMode="auto">
          <a:xfrm>
            <a:off x="7439025" y="3276600"/>
            <a:ext cx="488950" cy="76200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5410200" y="6608763"/>
            <a:ext cx="3733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3"/>
              </a:rPr>
              <a:t>Glycolysis</a:t>
            </a:r>
            <a:r>
              <a:rPr lang="en-US" altLang="en-US" sz="1000" b="0">
                <a:latin typeface="Comic Sans MS" pitchFamily="66" charset="0"/>
              </a:rPr>
              <a:t>, Regis Frey</a:t>
            </a:r>
            <a:r>
              <a:rPr lang="en-US" altLang="en-US" sz="1000">
                <a:latin typeface="Comic Sans MS" pitchFamily="66" charset="0"/>
              </a:rPr>
              <a:t> </a:t>
            </a:r>
          </a:p>
        </p:txBody>
      </p:sp>
      <p:pic>
        <p:nvPicPr>
          <p:cNvPr id="17411" name="Picture 12" descr="Glycolysis-RegisFrey"/>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1" y="533400"/>
            <a:ext cx="4419599"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
        <p:nvSpPr>
          <p:cNvPr id="5" name="TextBox 4"/>
          <p:cNvSpPr txBox="1"/>
          <p:nvPr/>
        </p:nvSpPr>
        <p:spPr>
          <a:xfrm>
            <a:off x="4876800" y="3276600"/>
            <a:ext cx="4038600" cy="2431435"/>
          </a:xfrm>
          <a:prstGeom prst="rect">
            <a:avLst/>
          </a:prstGeom>
          <a:noFill/>
        </p:spPr>
        <p:txBody>
          <a:bodyPr wrap="square">
            <a:spAutoFit/>
          </a:bodyPr>
          <a:lstStyle/>
          <a:p>
            <a:pPr algn="ctr">
              <a:defRPr/>
            </a:pPr>
            <a:r>
              <a:rPr lang="en-US" sz="3600" dirty="0" smtClean="0">
                <a:solidFill>
                  <a:srgbClr val="FF0000"/>
                </a:solidFill>
                <a:latin typeface="Comic Sans MS" pitchFamily="66" charset="0"/>
                <a:cs typeface="+mn-cs"/>
              </a:rPr>
              <a:t>REVIEW!</a:t>
            </a:r>
          </a:p>
          <a:p>
            <a:pPr algn="ctr">
              <a:defRPr/>
            </a:pPr>
            <a:endParaRPr lang="en-US" sz="2800" dirty="0" smtClean="0">
              <a:latin typeface="Comic Sans MS" pitchFamily="66" charset="0"/>
              <a:cs typeface="+mn-cs"/>
            </a:endParaRPr>
          </a:p>
          <a:p>
            <a:pPr algn="ctr">
              <a:defRPr/>
            </a:pPr>
            <a:r>
              <a:rPr lang="en-US" sz="2400" dirty="0" smtClean="0">
                <a:latin typeface="Comic Sans MS" pitchFamily="66" charset="0"/>
                <a:cs typeface="+mn-cs"/>
              </a:rPr>
              <a:t>Animated</a:t>
            </a:r>
            <a:r>
              <a:rPr lang="en-US" sz="2400" b="1" dirty="0" smtClean="0">
                <a:latin typeface="Comic Sans MS" pitchFamily="66" charset="0"/>
                <a:cs typeface="+mn-cs"/>
              </a:rPr>
              <a:t> </a:t>
            </a:r>
            <a:r>
              <a:rPr lang="en-US" sz="2400" dirty="0" smtClean="0">
                <a:latin typeface="Comic Sans MS" pitchFamily="66" charset="0"/>
                <a:cs typeface="+mn-cs"/>
              </a:rPr>
              <a:t>lesson </a:t>
            </a:r>
            <a:r>
              <a:rPr lang="en-US" sz="2400" dirty="0">
                <a:latin typeface="Comic Sans MS" pitchFamily="66" charset="0"/>
                <a:cs typeface="+mn-cs"/>
              </a:rPr>
              <a:t>on </a:t>
            </a:r>
          </a:p>
          <a:p>
            <a:pPr algn="ctr">
              <a:defRPr/>
            </a:pPr>
            <a:r>
              <a:rPr lang="en-US" sz="2800" b="1" dirty="0" smtClean="0">
                <a:solidFill>
                  <a:schemeClr val="tx1">
                    <a:lumMod val="50000"/>
                    <a:lumOff val="50000"/>
                  </a:schemeClr>
                </a:solidFill>
                <a:latin typeface="Comic Sans MS" pitchFamily="66" charset="0"/>
                <a:cs typeface="+mn-cs"/>
                <a:hlinkClick r:id="rId7"/>
              </a:rPr>
              <a:t>How Glycolysis Works</a:t>
            </a:r>
            <a:endParaRPr lang="en-US" sz="28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sp>
        <p:nvSpPr>
          <p:cNvPr id="6" name="TextBox 5"/>
          <p:cNvSpPr txBox="1"/>
          <p:nvPr/>
        </p:nvSpPr>
        <p:spPr>
          <a:xfrm>
            <a:off x="5029201" y="457200"/>
            <a:ext cx="3699932" cy="2388346"/>
          </a:xfrm>
          <a:prstGeom prst="rect">
            <a:avLst/>
          </a:prstGeom>
          <a:noFill/>
        </p:spPr>
        <p:txBody>
          <a:bodyPr wrap="square" rtlCol="0">
            <a:spAutoFit/>
          </a:bodyPr>
          <a:lstStyle/>
          <a:p>
            <a:pPr marL="225425" indent="-225425" eaLnBrk="1" hangingPunct="1">
              <a:lnSpc>
                <a:spcPct val="90000"/>
              </a:lnSpc>
            </a:pPr>
            <a:r>
              <a:rPr lang="en-US" altLang="en-US" sz="1800" dirty="0" smtClean="0">
                <a:solidFill>
                  <a:srgbClr val="FF0000"/>
                </a:solidFill>
                <a:latin typeface="Comic Sans MS" pitchFamily="66" charset="0"/>
              </a:rPr>
              <a:t>Q</a:t>
            </a:r>
            <a:r>
              <a:rPr lang="en-US" altLang="en-US" dirty="0" smtClean="0">
                <a:latin typeface="Comic Sans MS" pitchFamily="66" charset="0"/>
              </a:rPr>
              <a:t>: What goes into this reaction? </a:t>
            </a:r>
          </a:p>
          <a:p>
            <a:pPr marL="225425" indent="-225425" eaLnBrk="1" hangingPunct="1">
              <a:lnSpc>
                <a:spcPct val="90000"/>
              </a:lnSpc>
            </a:pPr>
            <a:endParaRPr lang="en-US" altLang="en-US" dirty="0">
              <a:latin typeface="Comic Sans MS" pitchFamily="66" charset="0"/>
            </a:endParaRPr>
          </a:p>
          <a:p>
            <a:pPr marL="225425" indent="-225425" eaLnBrk="1" hangingPunct="1">
              <a:lnSpc>
                <a:spcPct val="90000"/>
              </a:lnSpc>
            </a:pPr>
            <a:r>
              <a:rPr lang="en-US" altLang="en-US" sz="1800" dirty="0" smtClean="0">
                <a:solidFill>
                  <a:srgbClr val="FF0000"/>
                </a:solidFill>
                <a:latin typeface="Comic Sans MS" pitchFamily="66" charset="0"/>
              </a:rPr>
              <a:t>Q</a:t>
            </a:r>
            <a:r>
              <a:rPr lang="en-US" altLang="en-US" dirty="0" smtClean="0">
                <a:latin typeface="Comic Sans MS" pitchFamily="66" charset="0"/>
              </a:rPr>
              <a:t>:What is produced in the end? </a:t>
            </a:r>
          </a:p>
          <a:p>
            <a:pPr marL="225425" indent="-225425" eaLnBrk="1" hangingPunct="1">
              <a:lnSpc>
                <a:spcPct val="90000"/>
              </a:lnSpc>
            </a:pPr>
            <a:endParaRPr lang="en-US" altLang="en-US" dirty="0">
              <a:latin typeface="Comic Sans MS" pitchFamily="66" charset="0"/>
            </a:endParaRPr>
          </a:p>
          <a:p>
            <a:pPr marL="285750" indent="-285750" algn="ctr" eaLnBrk="1" hangingPunct="1">
              <a:lnSpc>
                <a:spcPct val="90000"/>
              </a:lnSpc>
              <a:buFont typeface="Arial" panose="020B0604020202020204" pitchFamily="34" charset="0"/>
              <a:buChar char="•"/>
            </a:pPr>
            <a:r>
              <a:rPr lang="en-US" altLang="en-US" dirty="0" smtClean="0">
                <a:solidFill>
                  <a:schemeClr val="tx1">
                    <a:lumMod val="65000"/>
                    <a:lumOff val="35000"/>
                  </a:schemeClr>
                </a:solidFill>
                <a:latin typeface="Comic Sans MS" pitchFamily="66" charset="0"/>
              </a:rPr>
              <a:t>2 molecules of _____</a:t>
            </a:r>
          </a:p>
          <a:p>
            <a:pPr marL="285750" indent="-285750" algn="ctr" eaLnBrk="1" hangingPunct="1">
              <a:lnSpc>
                <a:spcPct val="90000"/>
              </a:lnSpc>
              <a:buFont typeface="Arial" panose="020B0604020202020204" pitchFamily="34" charset="0"/>
              <a:buChar char="•"/>
            </a:pPr>
            <a:endParaRPr lang="en-US" altLang="en-US" dirty="0" smtClean="0">
              <a:solidFill>
                <a:schemeClr val="tx1">
                  <a:lumMod val="65000"/>
                  <a:lumOff val="35000"/>
                </a:schemeClr>
              </a:solidFill>
              <a:latin typeface="Comic Sans MS" pitchFamily="66" charset="0"/>
            </a:endParaRPr>
          </a:p>
          <a:p>
            <a:pPr marL="285750" indent="-285750" algn="ctr" eaLnBrk="1" hangingPunct="1">
              <a:lnSpc>
                <a:spcPct val="90000"/>
              </a:lnSpc>
              <a:buFont typeface="Arial" panose="020B0604020202020204" pitchFamily="34" charset="0"/>
              <a:buChar char="•"/>
            </a:pPr>
            <a:r>
              <a:rPr lang="en-US" altLang="en-US" dirty="0" smtClean="0">
                <a:solidFill>
                  <a:schemeClr val="tx1">
                    <a:lumMod val="65000"/>
                    <a:lumOff val="35000"/>
                  </a:schemeClr>
                </a:solidFill>
                <a:latin typeface="Comic Sans MS" pitchFamily="66" charset="0"/>
              </a:rPr>
              <a:t>2 molecules of _____</a:t>
            </a:r>
          </a:p>
          <a:p>
            <a:pPr marL="285750" indent="-285750" algn="ctr" eaLnBrk="1" hangingPunct="1">
              <a:lnSpc>
                <a:spcPct val="90000"/>
              </a:lnSpc>
              <a:buFont typeface="Arial" panose="020B0604020202020204" pitchFamily="34" charset="0"/>
              <a:buChar char="•"/>
            </a:pPr>
            <a:endParaRPr lang="en-US" altLang="en-US" dirty="0" smtClean="0">
              <a:solidFill>
                <a:schemeClr val="tx1">
                  <a:lumMod val="65000"/>
                  <a:lumOff val="35000"/>
                </a:schemeClr>
              </a:solidFill>
              <a:latin typeface="Comic Sans MS" pitchFamily="66" charset="0"/>
            </a:endParaRPr>
          </a:p>
          <a:p>
            <a:pPr marL="285750" indent="-285750" algn="ctr" eaLnBrk="1" hangingPunct="1">
              <a:lnSpc>
                <a:spcPct val="90000"/>
              </a:lnSpc>
              <a:buFont typeface="Arial" panose="020B0604020202020204" pitchFamily="34" charset="0"/>
              <a:buChar char="•"/>
            </a:pPr>
            <a:r>
              <a:rPr lang="en-US" altLang="en-US" dirty="0" smtClean="0">
                <a:solidFill>
                  <a:schemeClr val="tx1">
                    <a:lumMod val="65000"/>
                    <a:lumOff val="35000"/>
                  </a:schemeClr>
                </a:solidFill>
                <a:latin typeface="Comic Sans MS" pitchFamily="66" charset="0"/>
              </a:rPr>
              <a:t>2 molecules of _____ </a:t>
            </a:r>
          </a:p>
          <a:p>
            <a:endParaRPr lang="en-US" dirty="0"/>
          </a:p>
        </p:txBody>
      </p:sp>
    </p:spTree>
    <p:extLst>
      <p:ext uri="{BB962C8B-B14F-4D97-AF65-F5344CB8AC3E}">
        <p14:creationId xmlns:p14="http://schemas.microsoft.com/office/powerpoint/2010/main" val="1238238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4000" b="1" smtClean="0">
                <a:latin typeface="Comic Sans MS" pitchFamily="66" charset="0"/>
              </a:rPr>
              <a:t>Aerobic Cellular Respiration</a:t>
            </a:r>
          </a:p>
        </p:txBody>
      </p:sp>
      <p:graphicFrame>
        <p:nvGraphicFramePr>
          <p:cNvPr id="4" name="Content Placeholder 3"/>
          <p:cNvGraphicFramePr>
            <a:graphicFrameLocks noGrp="1"/>
          </p:cNvGraphicFramePr>
          <p:nvPr>
            <p:ph idx="1"/>
          </p:nvPr>
        </p:nvGraphicFramePr>
        <p:xfrm>
          <a:off x="457200" y="1600200"/>
          <a:ext cx="8229600" cy="2930610"/>
        </p:xfrm>
        <a:graphic>
          <a:graphicData uri="http://schemas.openxmlformats.org/drawingml/2006/table">
            <a:tbl>
              <a:tblPr firstRow="1" bandRow="1">
                <a:tableStyleId>{073A0DAA-6AF3-43AB-8588-CEC1D06C72B9}</a:tableStyleId>
              </a:tblPr>
              <a:tblGrid>
                <a:gridCol w="2286000"/>
                <a:gridCol w="1981200"/>
                <a:gridCol w="1905000"/>
                <a:gridCol w="2057400"/>
              </a:tblGrid>
              <a:tr h="370562">
                <a:tc>
                  <a:txBody>
                    <a:bodyPr/>
                    <a:lstStyle/>
                    <a:p>
                      <a:r>
                        <a:rPr lang="en-US" sz="1800" dirty="0" err="1" smtClean="0"/>
                        <a:t>Subpathway</a:t>
                      </a:r>
                      <a:endParaRPr lang="en-US" sz="1800" dirty="0"/>
                    </a:p>
                  </a:txBody>
                  <a:tcPr marT="45686" marB="45686"/>
                </a:tc>
                <a:tc>
                  <a:txBody>
                    <a:bodyPr/>
                    <a:lstStyle/>
                    <a:p>
                      <a:r>
                        <a:rPr lang="en-US" sz="1800" dirty="0" smtClean="0"/>
                        <a:t>Molecule In</a:t>
                      </a:r>
                      <a:endParaRPr lang="en-US" sz="1800" dirty="0"/>
                    </a:p>
                  </a:txBody>
                  <a:tcPr marT="45686" marB="45686"/>
                </a:tc>
                <a:tc>
                  <a:txBody>
                    <a:bodyPr/>
                    <a:lstStyle/>
                    <a:p>
                      <a:r>
                        <a:rPr lang="en-US" sz="1800" dirty="0" smtClean="0"/>
                        <a:t>Molecule</a:t>
                      </a:r>
                      <a:r>
                        <a:rPr lang="en-US" sz="1800" baseline="0" dirty="0" smtClean="0"/>
                        <a:t> Out</a:t>
                      </a:r>
                      <a:endParaRPr lang="en-US" sz="1800" dirty="0"/>
                    </a:p>
                  </a:txBody>
                  <a:tcPr marT="45686" marB="45686"/>
                </a:tc>
                <a:tc>
                  <a:txBody>
                    <a:bodyPr/>
                    <a:lstStyle/>
                    <a:p>
                      <a:r>
                        <a:rPr lang="en-US" sz="1800" dirty="0" smtClean="0"/>
                        <a:t>Energy Obtained</a:t>
                      </a:r>
                      <a:endParaRPr lang="en-US" sz="1800" dirty="0"/>
                    </a:p>
                  </a:txBody>
                  <a:tcPr marT="45686" marB="45686"/>
                </a:tc>
              </a:tr>
              <a:tr h="639991">
                <a:tc>
                  <a:txBody>
                    <a:bodyPr/>
                    <a:lstStyle/>
                    <a:p>
                      <a:pPr marL="342900" indent="-342900">
                        <a:buAutoNum type="arabicPeriod"/>
                      </a:pPr>
                      <a:r>
                        <a:rPr lang="en-US" sz="1800" dirty="0" smtClean="0"/>
                        <a:t>glycolysis</a:t>
                      </a:r>
                    </a:p>
                    <a:p>
                      <a:pPr marL="0" indent="0">
                        <a:buNone/>
                      </a:pPr>
                      <a:endParaRPr lang="en-US" sz="1800" dirty="0"/>
                    </a:p>
                  </a:txBody>
                  <a:tcPr marT="45686" marB="45686"/>
                </a:tc>
                <a:tc>
                  <a:txBody>
                    <a:bodyPr/>
                    <a:lstStyle/>
                    <a:p>
                      <a:endParaRPr lang="en-US" sz="1800"/>
                    </a:p>
                  </a:txBody>
                  <a:tcPr marT="45686" marB="45686"/>
                </a:tc>
                <a:tc>
                  <a:txBody>
                    <a:bodyPr/>
                    <a:lstStyle/>
                    <a:p>
                      <a:endParaRPr lang="en-US" sz="1800"/>
                    </a:p>
                  </a:txBody>
                  <a:tcPr marT="45686" marB="45686"/>
                </a:tc>
                <a:tc>
                  <a:txBody>
                    <a:bodyPr/>
                    <a:lstStyle/>
                    <a:p>
                      <a:endParaRPr lang="en-US" sz="1800" dirty="0"/>
                    </a:p>
                  </a:txBody>
                  <a:tcPr marT="45686" marB="45686"/>
                </a:tc>
              </a:tr>
              <a:tr h="639991">
                <a:tc>
                  <a:txBody>
                    <a:bodyPr/>
                    <a:lstStyle/>
                    <a:p>
                      <a:r>
                        <a:rPr lang="en-US" sz="1800" dirty="0" smtClean="0"/>
                        <a:t>2. synth acetyl-CoA</a:t>
                      </a:r>
                    </a:p>
                    <a:p>
                      <a:endParaRPr lang="en-US" sz="1800" dirty="0"/>
                    </a:p>
                  </a:txBody>
                  <a:tcPr marT="45686" marB="45686"/>
                </a:tc>
                <a:tc>
                  <a:txBody>
                    <a:bodyPr/>
                    <a:lstStyle/>
                    <a:p>
                      <a:endParaRPr lang="en-US" sz="1800"/>
                    </a:p>
                  </a:txBody>
                  <a:tcPr marT="45686" marB="45686"/>
                </a:tc>
                <a:tc>
                  <a:txBody>
                    <a:bodyPr/>
                    <a:lstStyle/>
                    <a:p>
                      <a:endParaRPr lang="en-US" sz="1800"/>
                    </a:p>
                  </a:txBody>
                  <a:tcPr marT="45686" marB="45686"/>
                </a:tc>
                <a:tc>
                  <a:txBody>
                    <a:bodyPr/>
                    <a:lstStyle/>
                    <a:p>
                      <a:endParaRPr lang="en-US" sz="1800" dirty="0"/>
                    </a:p>
                  </a:txBody>
                  <a:tcPr marT="45686" marB="45686"/>
                </a:tc>
              </a:tr>
              <a:tr h="639991">
                <a:tc>
                  <a:txBody>
                    <a:bodyPr/>
                    <a:lstStyle/>
                    <a:p>
                      <a:r>
                        <a:rPr lang="en-US" sz="1800" dirty="0" smtClean="0"/>
                        <a:t>3. Krebs cycle</a:t>
                      </a:r>
                    </a:p>
                    <a:p>
                      <a:endParaRPr lang="en-US" sz="1800" dirty="0"/>
                    </a:p>
                  </a:txBody>
                  <a:tcPr marT="45686" marB="45686"/>
                </a:tc>
                <a:tc>
                  <a:txBody>
                    <a:bodyPr/>
                    <a:lstStyle/>
                    <a:p>
                      <a:endParaRPr lang="en-US" sz="1800" dirty="0"/>
                    </a:p>
                  </a:txBody>
                  <a:tcPr marT="45686" marB="45686"/>
                </a:tc>
                <a:tc>
                  <a:txBody>
                    <a:bodyPr/>
                    <a:lstStyle/>
                    <a:p>
                      <a:endParaRPr lang="en-US" sz="1800"/>
                    </a:p>
                  </a:txBody>
                  <a:tcPr marT="45686" marB="45686"/>
                </a:tc>
                <a:tc>
                  <a:txBody>
                    <a:bodyPr/>
                    <a:lstStyle/>
                    <a:p>
                      <a:endParaRPr lang="en-US" sz="1800" dirty="0"/>
                    </a:p>
                  </a:txBody>
                  <a:tcPr marT="45686" marB="45686"/>
                </a:tc>
              </a:tr>
              <a:tr h="639991">
                <a:tc>
                  <a:txBody>
                    <a:bodyPr/>
                    <a:lstStyle/>
                    <a:p>
                      <a:r>
                        <a:rPr lang="en-US" sz="1800" dirty="0" smtClean="0"/>
                        <a:t>4. ETC</a:t>
                      </a:r>
                    </a:p>
                    <a:p>
                      <a:endParaRPr lang="en-US" sz="1800" dirty="0"/>
                    </a:p>
                  </a:txBody>
                  <a:tcPr marT="45686" marB="45686"/>
                </a:tc>
                <a:tc>
                  <a:txBody>
                    <a:bodyPr/>
                    <a:lstStyle/>
                    <a:p>
                      <a:endParaRPr lang="en-US" sz="1800" dirty="0"/>
                    </a:p>
                  </a:txBody>
                  <a:tcPr marT="45686" marB="45686"/>
                </a:tc>
                <a:tc>
                  <a:txBody>
                    <a:bodyPr/>
                    <a:lstStyle/>
                    <a:p>
                      <a:endParaRPr lang="en-US" sz="1800"/>
                    </a:p>
                  </a:txBody>
                  <a:tcPr marT="45686" marB="45686"/>
                </a:tc>
                <a:tc>
                  <a:txBody>
                    <a:bodyPr/>
                    <a:lstStyle/>
                    <a:p>
                      <a:endParaRPr lang="en-US" sz="1800" dirty="0"/>
                    </a:p>
                  </a:txBody>
                  <a:tcPr marT="45686" marB="45686"/>
                </a:tc>
              </a:tr>
            </a:tbl>
          </a:graphicData>
        </a:graphic>
      </p:graphicFrame>
      <p:sp>
        <p:nvSpPr>
          <p:cNvPr id="15395" name="Oval 5"/>
          <p:cNvSpPr>
            <a:spLocks noChangeArrowheads="1"/>
          </p:cNvSpPr>
          <p:nvPr/>
        </p:nvSpPr>
        <p:spPr bwMode="auto">
          <a:xfrm>
            <a:off x="4038600" y="4940300"/>
            <a:ext cx="1066800" cy="838200"/>
          </a:xfrm>
          <a:prstGeom prst="ellipse">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6" name="Oval 6"/>
          <p:cNvSpPr>
            <a:spLocks noChangeArrowheads="1"/>
          </p:cNvSpPr>
          <p:nvPr/>
        </p:nvSpPr>
        <p:spPr bwMode="auto">
          <a:xfrm>
            <a:off x="4419600" y="5308600"/>
            <a:ext cx="304800" cy="292100"/>
          </a:xfrm>
          <a:prstGeom prst="ellipse">
            <a:avLst/>
          </a:prstGeom>
          <a:solidFill>
            <a:srgbClr val="D70BBA"/>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7" name="Oval 7"/>
          <p:cNvSpPr>
            <a:spLocks noChangeArrowheads="1"/>
          </p:cNvSpPr>
          <p:nvPr/>
        </p:nvSpPr>
        <p:spPr bwMode="auto">
          <a:xfrm>
            <a:off x="4648200" y="5046663"/>
            <a:ext cx="163513" cy="173037"/>
          </a:xfrm>
          <a:prstGeom prst="ellipse">
            <a:avLst/>
          </a:prstGeom>
          <a:solidFill>
            <a:schemeClr val="bg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8" name="Oval 8"/>
          <p:cNvSpPr>
            <a:spLocks noChangeArrowheads="1"/>
          </p:cNvSpPr>
          <p:nvPr/>
        </p:nvSpPr>
        <p:spPr bwMode="auto">
          <a:xfrm>
            <a:off x="4330700" y="5046663"/>
            <a:ext cx="165100" cy="185737"/>
          </a:xfrm>
          <a:prstGeom prst="ellipse">
            <a:avLst/>
          </a:prstGeom>
          <a:solidFill>
            <a:schemeClr val="bg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9" name="Rectangle 10"/>
          <p:cNvSpPr>
            <a:spLocks noChangeArrowheads="1"/>
          </p:cNvSpPr>
          <p:nvPr/>
        </p:nvSpPr>
        <p:spPr bwMode="auto">
          <a:xfrm>
            <a:off x="5105400" y="61722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0" name="Rectangle 11"/>
          <p:cNvSpPr>
            <a:spLocks noChangeArrowheads="1"/>
          </p:cNvSpPr>
          <p:nvPr/>
        </p:nvSpPr>
        <p:spPr bwMode="auto">
          <a:xfrm>
            <a:off x="5334000" y="61722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1" name="Rectangle 12"/>
          <p:cNvSpPr>
            <a:spLocks noChangeArrowheads="1"/>
          </p:cNvSpPr>
          <p:nvPr/>
        </p:nvSpPr>
        <p:spPr bwMode="auto">
          <a:xfrm>
            <a:off x="6553200" y="61087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2" name="Rectangle 13"/>
          <p:cNvSpPr>
            <a:spLocks noChangeArrowheads="1"/>
          </p:cNvSpPr>
          <p:nvPr/>
        </p:nvSpPr>
        <p:spPr bwMode="auto">
          <a:xfrm>
            <a:off x="6324600" y="61087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3" name="Freeform 14"/>
          <p:cNvSpPr>
            <a:spLocks/>
          </p:cNvSpPr>
          <p:nvPr/>
        </p:nvSpPr>
        <p:spPr bwMode="auto">
          <a:xfrm>
            <a:off x="6997700" y="5295900"/>
            <a:ext cx="242888" cy="228600"/>
          </a:xfrm>
          <a:custGeom>
            <a:avLst/>
            <a:gdLst>
              <a:gd name="T0" fmla="*/ 0 w 242957"/>
              <a:gd name="T1" fmla="*/ 228600 h 228600"/>
              <a:gd name="T2" fmla="*/ 63392 w 242957"/>
              <a:gd name="T3" fmla="*/ 215900 h 228600"/>
              <a:gd name="T4" fmla="*/ 12676 w 242957"/>
              <a:gd name="T5" fmla="*/ 152400 h 228600"/>
              <a:gd name="T6" fmla="*/ 88750 w 242957"/>
              <a:gd name="T7" fmla="*/ 190500 h 228600"/>
              <a:gd name="T8" fmla="*/ 126784 w 242957"/>
              <a:gd name="T9" fmla="*/ 177800 h 228600"/>
              <a:gd name="T10" fmla="*/ 139460 w 242957"/>
              <a:gd name="T11" fmla="*/ 127000 h 228600"/>
              <a:gd name="T12" fmla="*/ 126784 w 242957"/>
              <a:gd name="T13" fmla="*/ 88900 h 228600"/>
              <a:gd name="T14" fmla="*/ 177500 w 242957"/>
              <a:gd name="T15" fmla="*/ 152400 h 228600"/>
              <a:gd name="T16" fmla="*/ 215534 w 242957"/>
              <a:gd name="T17" fmla="*/ 127000 h 228600"/>
              <a:gd name="T18" fmla="*/ 240890 w 242957"/>
              <a:gd name="T19" fmla="*/ 0 h 228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957" h="228600">
                <a:moveTo>
                  <a:pt x="0" y="228600"/>
                </a:moveTo>
                <a:cubicBezTo>
                  <a:pt x="21167" y="224367"/>
                  <a:pt x="52790" y="234642"/>
                  <a:pt x="63500" y="215900"/>
                </a:cubicBezTo>
                <a:cubicBezTo>
                  <a:pt x="130115" y="99323"/>
                  <a:pt x="32851" y="145683"/>
                  <a:pt x="12700" y="152400"/>
                </a:cubicBezTo>
                <a:cubicBezTo>
                  <a:pt x="31963" y="165242"/>
                  <a:pt x="62610" y="190500"/>
                  <a:pt x="88900" y="190500"/>
                </a:cubicBezTo>
                <a:cubicBezTo>
                  <a:pt x="102287" y="190500"/>
                  <a:pt x="114300" y="182033"/>
                  <a:pt x="127000" y="177800"/>
                </a:cubicBezTo>
                <a:cubicBezTo>
                  <a:pt x="131233" y="160867"/>
                  <a:pt x="139700" y="144454"/>
                  <a:pt x="139700" y="127000"/>
                </a:cubicBezTo>
                <a:cubicBezTo>
                  <a:pt x="139700" y="113613"/>
                  <a:pt x="127000" y="75513"/>
                  <a:pt x="127000" y="88900"/>
                </a:cubicBezTo>
                <a:cubicBezTo>
                  <a:pt x="127000" y="147372"/>
                  <a:pt x="135372" y="138257"/>
                  <a:pt x="177800" y="152400"/>
                </a:cubicBezTo>
                <a:cubicBezTo>
                  <a:pt x="190500" y="143933"/>
                  <a:pt x="206129" y="138726"/>
                  <a:pt x="215900" y="127000"/>
                </a:cubicBezTo>
                <a:cubicBezTo>
                  <a:pt x="252659" y="82889"/>
                  <a:pt x="241300" y="55678"/>
                  <a:pt x="241300"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4" name="Oval 15"/>
          <p:cNvSpPr>
            <a:spLocks noChangeArrowheads="1"/>
          </p:cNvSpPr>
          <p:nvPr/>
        </p:nvSpPr>
        <p:spPr bwMode="auto">
          <a:xfrm>
            <a:off x="4876800" y="5181600"/>
            <a:ext cx="2209800" cy="1219200"/>
          </a:xfrm>
          <a:prstGeom prst="ellipse">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5" name="Isosceles Triangle 17"/>
          <p:cNvSpPr>
            <a:spLocks noChangeArrowheads="1"/>
          </p:cNvSpPr>
          <p:nvPr/>
        </p:nvSpPr>
        <p:spPr bwMode="auto">
          <a:xfrm>
            <a:off x="4038600" y="4724400"/>
            <a:ext cx="152400" cy="381000"/>
          </a:xfrm>
          <a:prstGeom prst="triangle">
            <a:avLst>
              <a:gd name="adj" fmla="val 50000"/>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6" name="Isosceles Triangle 18"/>
          <p:cNvSpPr>
            <a:spLocks noChangeArrowheads="1"/>
          </p:cNvSpPr>
          <p:nvPr/>
        </p:nvSpPr>
        <p:spPr bwMode="auto">
          <a:xfrm>
            <a:off x="4876800" y="4686300"/>
            <a:ext cx="152400" cy="381000"/>
          </a:xfrm>
          <a:prstGeom prst="triangle">
            <a:avLst>
              <a:gd name="adj" fmla="val 50000"/>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7" name="Freeform 22"/>
          <p:cNvSpPr>
            <a:spLocks/>
          </p:cNvSpPr>
          <p:nvPr/>
        </p:nvSpPr>
        <p:spPr bwMode="auto">
          <a:xfrm>
            <a:off x="4330700" y="5575300"/>
            <a:ext cx="468313" cy="127000"/>
          </a:xfrm>
          <a:custGeom>
            <a:avLst/>
            <a:gdLst>
              <a:gd name="T0" fmla="*/ 0 w 468711"/>
              <a:gd name="T1" fmla="*/ 0 h 127356"/>
              <a:gd name="T2" fmla="*/ 240073 w 468711"/>
              <a:gd name="T3" fmla="*/ 124885 h 127356"/>
              <a:gd name="T4" fmla="*/ 442241 w 468711"/>
              <a:gd name="T5" fmla="*/ 37465 h 127356"/>
              <a:gd name="T6" fmla="*/ 454875 w 468711"/>
              <a:gd name="T7" fmla="*/ 37465 h 127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711" h="127356">
                <a:moveTo>
                  <a:pt x="0" y="0"/>
                </a:moveTo>
                <a:cubicBezTo>
                  <a:pt x="83608" y="60325"/>
                  <a:pt x="167217" y="120650"/>
                  <a:pt x="241300" y="127000"/>
                </a:cubicBezTo>
                <a:cubicBezTo>
                  <a:pt x="315383" y="133350"/>
                  <a:pt x="408517" y="52917"/>
                  <a:pt x="444500" y="38100"/>
                </a:cubicBezTo>
                <a:cubicBezTo>
                  <a:pt x="480483" y="23283"/>
                  <a:pt x="468841" y="30691"/>
                  <a:pt x="457200" y="3810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8" name="Oval 24"/>
          <p:cNvSpPr>
            <a:spLocks noChangeArrowheads="1"/>
          </p:cNvSpPr>
          <p:nvPr/>
        </p:nvSpPr>
        <p:spPr bwMode="auto">
          <a:xfrm>
            <a:off x="4572000" y="5407025"/>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9" name="Oval 25"/>
          <p:cNvSpPr>
            <a:spLocks noChangeArrowheads="1"/>
          </p:cNvSpPr>
          <p:nvPr/>
        </p:nvSpPr>
        <p:spPr bwMode="auto">
          <a:xfrm>
            <a:off x="4430713" y="5407025"/>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27" name="Rectangle 26"/>
          <p:cNvSpPr/>
          <p:nvPr/>
        </p:nvSpPr>
        <p:spPr bwMode="auto">
          <a:xfrm>
            <a:off x="5638800" y="5308600"/>
            <a:ext cx="685800" cy="1016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15411" name="TextBox 27"/>
          <p:cNvSpPr txBox="1">
            <a:spLocks noChangeArrowheads="1"/>
          </p:cNvSpPr>
          <p:nvPr/>
        </p:nvSpPr>
        <p:spPr bwMode="auto">
          <a:xfrm>
            <a:off x="457200" y="5046663"/>
            <a:ext cx="2133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1400" b="0">
                <a:latin typeface="Comic Sans MS" pitchFamily="66" charset="0"/>
              </a:rPr>
              <a:t>Let’s put the energy extracted from glucose into our energy piggy bank.</a:t>
            </a:r>
          </a:p>
        </p:txBody>
      </p:sp>
      <p:sp>
        <p:nvSpPr>
          <p:cNvPr id="15412" name="Oval 28"/>
          <p:cNvSpPr>
            <a:spLocks noChangeArrowheads="1"/>
          </p:cNvSpPr>
          <p:nvPr/>
        </p:nvSpPr>
        <p:spPr bwMode="auto">
          <a:xfrm>
            <a:off x="4354513" y="5122863"/>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13" name="Oval 29"/>
          <p:cNvSpPr>
            <a:spLocks noChangeArrowheads="1"/>
          </p:cNvSpPr>
          <p:nvPr/>
        </p:nvSpPr>
        <p:spPr bwMode="auto">
          <a:xfrm>
            <a:off x="4659313" y="5102225"/>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31" name="Striped Right Arrow 30"/>
          <p:cNvSpPr/>
          <p:nvPr/>
        </p:nvSpPr>
        <p:spPr bwMode="auto">
          <a:xfrm>
            <a:off x="2705100" y="5003800"/>
            <a:ext cx="533400" cy="985838"/>
          </a:xfrm>
          <a:prstGeom prst="stripedRightArrow">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2" name="Lightning Bolt 1"/>
          <p:cNvSpPr/>
          <p:nvPr/>
        </p:nvSpPr>
        <p:spPr bwMode="auto">
          <a:xfrm>
            <a:off x="5715000" y="5638800"/>
            <a:ext cx="609600" cy="469900"/>
          </a:xfrm>
          <a:prstGeom prst="lightningBol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5"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3"/>
              </a:rPr>
              <a:t>Virtual Cell Biology Classroom</a:t>
            </a:r>
            <a:r>
              <a:rPr lang="en-US" altLang="en-US" sz="1000" b="0">
                <a:latin typeface="Comic Sans MS" pitchFamily="66" charset="0"/>
              </a:rPr>
              <a:t> on </a:t>
            </a:r>
            <a:r>
              <a:rPr lang="en-US" altLang="en-US" sz="1000" b="0">
                <a:latin typeface="Comic Sans MS" pitchFamily="66" charset="0"/>
                <a:hlinkClick r:id="rId4"/>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04800" y="838200"/>
            <a:ext cx="4191000" cy="5257800"/>
          </a:xfrm>
        </p:spPr>
        <p:txBody>
          <a:bodyPr/>
          <a:lstStyle/>
          <a:p>
            <a:pPr eaLnBrk="1" hangingPunct="1">
              <a:buFontTx/>
              <a:buNone/>
            </a:pPr>
            <a:r>
              <a:rPr lang="en-US" altLang="en-US" b="1" dirty="0" smtClean="0">
                <a:solidFill>
                  <a:srgbClr val="0070C0"/>
                </a:solidFill>
                <a:latin typeface="Comic Sans MS" pitchFamily="66" charset="0"/>
              </a:rPr>
              <a:t>Aerobic Cellular Respiration </a:t>
            </a:r>
            <a:r>
              <a:rPr lang="en-US" altLang="en-US" dirty="0" smtClean="0">
                <a:latin typeface="Comic Sans MS" pitchFamily="66" charset="0"/>
              </a:rPr>
              <a:t>→</a:t>
            </a:r>
            <a:r>
              <a:rPr lang="en-US" altLang="en-US" dirty="0" smtClean="0"/>
              <a:t> </a:t>
            </a:r>
          </a:p>
          <a:p>
            <a:pPr eaLnBrk="1" hangingPunct="1">
              <a:buFontTx/>
              <a:buNone/>
            </a:pPr>
            <a:r>
              <a:rPr lang="en-US" altLang="en-US" sz="2400" dirty="0" smtClean="0"/>
              <a:t>	</a:t>
            </a:r>
            <a:r>
              <a:rPr lang="en-US" altLang="en-US" sz="2000" dirty="0" smtClean="0">
                <a:latin typeface="Comic Sans MS" pitchFamily="66" charset="0"/>
              </a:rPr>
              <a:t>Utilizes four </a:t>
            </a:r>
            <a:r>
              <a:rPr lang="en-US" altLang="en-US" sz="2000" dirty="0" err="1" smtClean="0">
                <a:latin typeface="Comic Sans MS" pitchFamily="66" charset="0"/>
              </a:rPr>
              <a:t>subpathways</a:t>
            </a:r>
            <a:r>
              <a:rPr lang="en-US" altLang="en-US" sz="2000" dirty="0" smtClean="0">
                <a:latin typeface="Comic Sans MS" pitchFamily="66" charset="0"/>
              </a:rPr>
              <a:t>: </a:t>
            </a:r>
          </a:p>
          <a:p>
            <a:pPr eaLnBrk="1" hangingPunct="1">
              <a:buFontTx/>
              <a:buNone/>
            </a:pPr>
            <a:r>
              <a:rPr lang="en-US" altLang="en-US" sz="2000" dirty="0">
                <a:latin typeface="Comic Sans MS" pitchFamily="66" charset="0"/>
              </a:rPr>
              <a:t>	</a:t>
            </a:r>
            <a:r>
              <a:rPr lang="en-US" altLang="en-US" sz="1400" dirty="0" smtClean="0">
                <a:latin typeface="Comic Sans MS" pitchFamily="66" charset="0"/>
              </a:rPr>
              <a:t>1. </a:t>
            </a:r>
            <a:r>
              <a:rPr lang="en-US" altLang="en-US" sz="2000" dirty="0" smtClean="0">
                <a:latin typeface="Comic Sans MS" pitchFamily="66" charset="0"/>
              </a:rPr>
              <a:t>glycolysis</a:t>
            </a:r>
            <a:endParaRPr lang="en-US" altLang="en-US" sz="2000" b="1" dirty="0">
              <a:latin typeface="Comic Sans MS" pitchFamily="66" charset="0"/>
            </a:endParaRPr>
          </a:p>
          <a:p>
            <a:pPr eaLnBrk="1" hangingPunct="1">
              <a:buFontTx/>
              <a:buNone/>
            </a:pPr>
            <a:r>
              <a:rPr lang="en-US" altLang="en-US" sz="2000" b="1" dirty="0" smtClean="0">
                <a:latin typeface="Comic Sans MS" pitchFamily="66" charset="0"/>
              </a:rPr>
              <a:t>  </a:t>
            </a:r>
            <a:r>
              <a:rPr lang="en-US" altLang="en-US" sz="1400" dirty="0" smtClean="0">
                <a:latin typeface="Comic Sans MS" pitchFamily="66" charset="0"/>
              </a:rPr>
              <a:t>2. </a:t>
            </a:r>
            <a:r>
              <a:rPr lang="en-US" altLang="en-US" sz="2000" dirty="0" smtClean="0">
                <a:latin typeface="Comic Sans MS" pitchFamily="66" charset="0"/>
              </a:rPr>
              <a:t>synthesis of acetyl CoA</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400" dirty="0" smtClean="0">
                <a:latin typeface="Comic Sans MS" pitchFamily="66" charset="0"/>
              </a:rPr>
              <a:t>3. </a:t>
            </a:r>
            <a:r>
              <a:rPr lang="en-US" altLang="en-US" sz="2000" dirty="0" smtClean="0">
                <a:latin typeface="Comic Sans MS" pitchFamily="66" charset="0"/>
              </a:rPr>
              <a:t>Krebs cycle</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200" dirty="0" smtClean="0">
                <a:latin typeface="Comic Sans MS" pitchFamily="66" charset="0"/>
              </a:rPr>
              <a:t>4. </a:t>
            </a:r>
            <a:r>
              <a:rPr lang="en-US" altLang="en-US" sz="2000" dirty="0" smtClean="0">
                <a:latin typeface="Comic Sans MS" pitchFamily="66" charset="0"/>
              </a:rPr>
              <a:t>electron transport chain</a:t>
            </a:r>
            <a:endParaRPr lang="en-US" altLang="en-US" sz="2000" dirty="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r>
              <a:rPr lang="en-US" altLang="en-US" sz="2000" dirty="0" smtClean="0">
                <a:latin typeface="Comic Sans MS" pitchFamily="66" charset="0"/>
              </a:rPr>
              <a:t>End result is complete breakdown of glucose to carbon dioxide, water and </a:t>
            </a:r>
            <a:r>
              <a:rPr lang="en-US" altLang="en-US" sz="2400" b="1" dirty="0" smtClean="0">
                <a:solidFill>
                  <a:srgbClr val="FF6600"/>
                </a:solidFill>
                <a:latin typeface="Comic Sans MS" pitchFamily="66" charset="0"/>
              </a:rPr>
              <a:t>ATP</a:t>
            </a:r>
            <a:r>
              <a:rPr lang="en-US" altLang="en-US" sz="2000" dirty="0" smtClean="0">
                <a:latin typeface="Comic Sans MS" pitchFamily="66" charset="0"/>
              </a:rPr>
              <a:t>.</a:t>
            </a:r>
          </a:p>
        </p:txBody>
      </p:sp>
      <p:pic>
        <p:nvPicPr>
          <p:cNvPr id="7" name="Picture 9" descr="Cell-Respiration-RegisF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685800"/>
            <a:ext cx="3962400" cy="538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2"/>
          <p:cNvSpPr txBox="1">
            <a:spLocks noChangeArrowheads="1"/>
          </p:cNvSpPr>
          <p:nvPr/>
        </p:nvSpPr>
        <p:spPr bwMode="auto">
          <a:xfrm>
            <a:off x="6146800" y="6647392"/>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39745140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2667000" y="533400"/>
            <a:ext cx="6096000" cy="4525963"/>
          </a:xfrm>
        </p:spPr>
        <p:txBody>
          <a:bodyPr/>
          <a:lstStyle/>
          <a:p>
            <a:pPr algn="r" eaLnBrk="1" hangingPunct="1">
              <a:buFontTx/>
              <a:buNone/>
            </a:pPr>
            <a:r>
              <a:rPr lang="en-US" altLang="en-US" sz="4800" b="1" smtClean="0">
                <a:latin typeface="Comic Sans MS" pitchFamily="66" charset="0"/>
              </a:rPr>
              <a:t>Metabolism</a:t>
            </a:r>
            <a:r>
              <a:rPr lang="en-US" altLang="en-US" sz="4800" smtClean="0">
                <a:latin typeface="Comic Sans MS" pitchFamily="66" charset="0"/>
              </a:rPr>
              <a:t> </a:t>
            </a:r>
          </a:p>
          <a:p>
            <a:pPr algn="r" eaLnBrk="1" hangingPunct="1">
              <a:buFontTx/>
              <a:buNone/>
            </a:pPr>
            <a:r>
              <a:rPr lang="en-US" altLang="en-US" sz="3600" smtClean="0">
                <a:solidFill>
                  <a:srgbClr val="0000FF"/>
                </a:solidFill>
                <a:latin typeface="Comic Sans MS" pitchFamily="66" charset="0"/>
              </a:rPr>
              <a:t>Aerobic Cellular Respiration</a:t>
            </a:r>
          </a:p>
          <a:p>
            <a:pPr algn="r" eaLnBrk="1" hangingPunct="1">
              <a:buFontTx/>
              <a:buNone/>
            </a:pPr>
            <a:r>
              <a:rPr lang="en-US" altLang="en-US" sz="3600" smtClean="0">
                <a:solidFill>
                  <a:srgbClr val="0000FF"/>
                </a:solidFill>
              </a:rPr>
              <a:t> </a:t>
            </a:r>
          </a:p>
          <a:p>
            <a:pPr algn="r" eaLnBrk="1" hangingPunct="1">
              <a:buFontTx/>
              <a:buNone/>
            </a:pPr>
            <a:endParaRPr lang="en-US" altLang="en-US" sz="3600" smtClean="0">
              <a:solidFill>
                <a:srgbClr val="0000FF"/>
              </a:solidFill>
            </a:endParaRPr>
          </a:p>
        </p:txBody>
      </p:sp>
      <p:pic>
        <p:nvPicPr>
          <p:cNvPr id="3075" name="Picture 11" descr="Auto-and_heterotrophs-MikaelHäggströ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1600200"/>
            <a:ext cx="44958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12"/>
          <p:cNvSpPr txBox="1">
            <a:spLocks noChangeArrowheads="1"/>
          </p:cNvSpPr>
          <p:nvPr/>
        </p:nvSpPr>
        <p:spPr bwMode="auto">
          <a:xfrm>
            <a:off x="5346700" y="6581775"/>
            <a:ext cx="3810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Autotrophs &amp; Heterotrophs</a:t>
            </a:r>
            <a:r>
              <a:rPr lang="en-US" altLang="en-US" sz="1000" b="0">
                <a:latin typeface="Comic Sans MS" pitchFamily="66" charset="0"/>
              </a:rPr>
              <a:t>, Mikael Häggström</a:t>
            </a:r>
            <a:r>
              <a:rPr lang="en-US" altLang="en-US" sz="1000">
                <a:latin typeface="Comic Sans MS" pitchFamily="66" charset="0"/>
              </a:rPr>
              <a:t> </a:t>
            </a:r>
          </a:p>
        </p:txBody>
      </p:sp>
      <p:sp>
        <p:nvSpPr>
          <p:cNvPr id="307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792163"/>
          </a:xfrm>
        </p:spPr>
        <p:txBody>
          <a:bodyPr/>
          <a:lstStyle/>
          <a:p>
            <a:pPr eaLnBrk="1" hangingPunct="1"/>
            <a:r>
              <a:rPr lang="en-US" altLang="en-US" sz="3600" b="1" smtClean="0">
                <a:solidFill>
                  <a:schemeClr val="tx1"/>
                </a:solidFill>
                <a:latin typeface="Comic Sans MS" pitchFamily="66" charset="0"/>
              </a:rPr>
              <a:t>Synthesis of Acetyl-CoA</a:t>
            </a:r>
          </a:p>
        </p:txBody>
      </p:sp>
      <p:sp>
        <p:nvSpPr>
          <p:cNvPr id="19459" name="Rectangle 3"/>
          <p:cNvSpPr>
            <a:spLocks noGrp="1" noChangeArrowheads="1"/>
          </p:cNvSpPr>
          <p:nvPr>
            <p:ph type="body" sz="half" idx="1"/>
          </p:nvPr>
        </p:nvSpPr>
        <p:spPr>
          <a:xfrm>
            <a:off x="457200" y="4648200"/>
            <a:ext cx="8305800" cy="1828800"/>
          </a:xfrm>
        </p:spPr>
        <p:txBody>
          <a:bodyPr/>
          <a:lstStyle/>
          <a:p>
            <a:pPr marL="225425" indent="-225425" eaLnBrk="1" hangingPunct="1">
              <a:lnSpc>
                <a:spcPct val="90000"/>
              </a:lnSpc>
              <a:buFontTx/>
              <a:buNone/>
            </a:pPr>
            <a:r>
              <a:rPr lang="en-US" altLang="en-US" sz="2400" b="1" dirty="0" smtClean="0">
                <a:latin typeface="Comic Sans MS" pitchFamily="66" charset="0"/>
              </a:rPr>
              <a:t>The two molecules of pyruvate </a:t>
            </a:r>
            <a:r>
              <a:rPr lang="en-US" altLang="en-US" sz="1600" dirty="0" smtClean="0">
                <a:latin typeface="Comic Sans MS" pitchFamily="66" charset="0"/>
              </a:rPr>
              <a:t>(pyruvic acid above) </a:t>
            </a:r>
            <a:r>
              <a:rPr lang="en-US" altLang="en-US" sz="2400" b="1" dirty="0" smtClean="0">
                <a:latin typeface="Comic Sans MS" pitchFamily="66" charset="0"/>
              </a:rPr>
              <a:t>result in:</a:t>
            </a:r>
          </a:p>
          <a:p>
            <a:pPr marL="225425" indent="-225425" eaLnBrk="1" hangingPunct="1">
              <a:lnSpc>
                <a:spcPct val="90000"/>
              </a:lnSpc>
              <a:buFontTx/>
              <a:buNone/>
            </a:pPr>
            <a:endParaRPr lang="en-US" altLang="en-US" sz="1100" b="1" dirty="0" smtClean="0">
              <a:latin typeface="Comic Sans MS" pitchFamily="66" charset="0"/>
            </a:endParaRPr>
          </a:p>
          <a:p>
            <a:pPr marL="684213" lvl="1" indent="-227013" eaLnBrk="1" hangingPunct="1">
              <a:lnSpc>
                <a:spcPct val="90000"/>
              </a:lnSpc>
            </a:pPr>
            <a:r>
              <a:rPr lang="en-US" altLang="en-US" sz="2000" dirty="0">
                <a:latin typeface="Comic Sans MS" pitchFamily="66" charset="0"/>
              </a:rPr>
              <a:t>2</a:t>
            </a:r>
            <a:r>
              <a:rPr lang="en-US" altLang="en-US" sz="2000" dirty="0" smtClean="0">
                <a:latin typeface="Comic Sans MS" pitchFamily="66" charset="0"/>
              </a:rPr>
              <a:t> molecules of __________</a:t>
            </a:r>
          </a:p>
          <a:p>
            <a:pPr marL="684213" lvl="1" indent="-227013" eaLnBrk="1" hangingPunct="1">
              <a:lnSpc>
                <a:spcPct val="90000"/>
              </a:lnSpc>
            </a:pPr>
            <a:r>
              <a:rPr lang="en-US" altLang="en-US" sz="2000" dirty="0">
                <a:latin typeface="Comic Sans MS" pitchFamily="66" charset="0"/>
              </a:rPr>
              <a:t>2</a:t>
            </a:r>
            <a:r>
              <a:rPr lang="en-US" altLang="en-US" sz="2000" dirty="0" smtClean="0">
                <a:latin typeface="Comic Sans MS" pitchFamily="66" charset="0"/>
              </a:rPr>
              <a:t> molecules of _____  </a:t>
            </a:r>
            <a:r>
              <a:rPr lang="en-US" altLang="en-US" sz="1200" dirty="0" smtClean="0">
                <a:latin typeface="Comic Sans MS" pitchFamily="66" charset="0"/>
              </a:rPr>
              <a:t>(This is what generates carbon dioxide that you breathe out.)</a:t>
            </a:r>
            <a:endParaRPr lang="en-US" altLang="en-US" sz="1600" dirty="0" smtClean="0">
              <a:latin typeface="Comic Sans MS" pitchFamily="66" charset="0"/>
            </a:endParaRPr>
          </a:p>
          <a:p>
            <a:pPr marL="684213" lvl="1" indent="-227013" eaLnBrk="1" hangingPunct="1">
              <a:lnSpc>
                <a:spcPct val="90000"/>
              </a:lnSpc>
            </a:pPr>
            <a:r>
              <a:rPr lang="en-US" altLang="en-US" sz="2000" dirty="0">
                <a:latin typeface="Comic Sans MS" pitchFamily="66" charset="0"/>
              </a:rPr>
              <a:t>2</a:t>
            </a:r>
            <a:r>
              <a:rPr lang="en-US" altLang="en-US" sz="2000" dirty="0" smtClean="0">
                <a:latin typeface="Comic Sans MS" pitchFamily="66" charset="0"/>
              </a:rPr>
              <a:t> molecules of ______ </a:t>
            </a:r>
            <a:r>
              <a:rPr lang="en-US" altLang="en-US" sz="1200" dirty="0" smtClean="0">
                <a:latin typeface="Comic Sans MS" pitchFamily="66" charset="0"/>
              </a:rPr>
              <a:t>(electron carrier)</a:t>
            </a:r>
            <a:endParaRPr lang="en-US" altLang="en-US" sz="2400" dirty="0" smtClean="0">
              <a:latin typeface="Comic Sans MS" pitchFamily="66" charset="0"/>
            </a:endParaRPr>
          </a:p>
          <a:p>
            <a:pPr marL="684213" lvl="1" indent="-227013" eaLnBrk="1" hangingPunct="1">
              <a:lnSpc>
                <a:spcPct val="90000"/>
              </a:lnSpc>
              <a:buFontTx/>
              <a:buNone/>
            </a:pPr>
            <a:endParaRPr lang="en-US" altLang="en-US" sz="2400" i="1" dirty="0" smtClean="0">
              <a:latin typeface="Comic Sans MS" pitchFamily="66" charset="0"/>
            </a:endParaRPr>
          </a:p>
        </p:txBody>
      </p:sp>
      <p:pic>
        <p:nvPicPr>
          <p:cNvPr id="19460"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0" y="1066800"/>
            <a:ext cx="5867400" cy="159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Text Box 4"/>
          <p:cNvSpPr txBox="1">
            <a:spLocks noChangeArrowheads="1"/>
          </p:cNvSpPr>
          <p:nvPr/>
        </p:nvSpPr>
        <p:spPr bwMode="auto">
          <a:xfrm>
            <a:off x="533400" y="3733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endParaRPr lang="en-US" altLang="en-US" sz="2400" b="0">
              <a:solidFill>
                <a:schemeClr val="tx2"/>
              </a:solidFill>
              <a:latin typeface="Comic Sans MS" pitchFamily="66" charset="0"/>
            </a:endParaRPr>
          </a:p>
        </p:txBody>
      </p:sp>
      <p:pic>
        <p:nvPicPr>
          <p:cNvPr id="19462"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0" y="2895600"/>
            <a:ext cx="6019800" cy="16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3" name="Text Box 5"/>
          <p:cNvSpPr txBox="1">
            <a:spLocks noChangeArrowheads="1"/>
          </p:cNvSpPr>
          <p:nvPr/>
        </p:nvSpPr>
        <p:spPr bwMode="auto">
          <a:xfrm>
            <a:off x="449580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4"/>
              </a:rPr>
              <a:t>Virtual Cell Biology Classroom</a:t>
            </a:r>
            <a:r>
              <a:rPr lang="en-US" altLang="en-US" sz="1000" b="0">
                <a:latin typeface="Comic Sans MS" pitchFamily="66" charset="0"/>
              </a:rPr>
              <a:t> on </a:t>
            </a:r>
            <a:r>
              <a:rPr lang="en-US" altLang="en-US" sz="1000" b="0">
                <a:latin typeface="Comic Sans MS" pitchFamily="66" charset="0"/>
                <a:hlinkClick r:id="rId5"/>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04800" y="838200"/>
            <a:ext cx="4191000" cy="5257800"/>
          </a:xfrm>
        </p:spPr>
        <p:txBody>
          <a:bodyPr/>
          <a:lstStyle/>
          <a:p>
            <a:pPr eaLnBrk="1" hangingPunct="1">
              <a:buFontTx/>
              <a:buNone/>
            </a:pPr>
            <a:r>
              <a:rPr lang="en-US" altLang="en-US" b="1" dirty="0" smtClean="0">
                <a:solidFill>
                  <a:srgbClr val="0070C0"/>
                </a:solidFill>
                <a:latin typeface="Comic Sans MS" pitchFamily="66" charset="0"/>
              </a:rPr>
              <a:t>Aerobic Cellular Respiration </a:t>
            </a:r>
            <a:r>
              <a:rPr lang="en-US" altLang="en-US" dirty="0" smtClean="0">
                <a:latin typeface="Comic Sans MS" pitchFamily="66" charset="0"/>
              </a:rPr>
              <a:t>→</a:t>
            </a:r>
            <a:r>
              <a:rPr lang="en-US" altLang="en-US" dirty="0" smtClean="0"/>
              <a:t> </a:t>
            </a:r>
          </a:p>
          <a:p>
            <a:pPr eaLnBrk="1" hangingPunct="1">
              <a:buFontTx/>
              <a:buNone/>
            </a:pPr>
            <a:r>
              <a:rPr lang="en-US" altLang="en-US" sz="2400" dirty="0" smtClean="0"/>
              <a:t>	</a:t>
            </a:r>
            <a:r>
              <a:rPr lang="en-US" altLang="en-US" sz="2000" dirty="0" smtClean="0">
                <a:latin typeface="Comic Sans MS" pitchFamily="66" charset="0"/>
              </a:rPr>
              <a:t>Utilizes four </a:t>
            </a:r>
            <a:r>
              <a:rPr lang="en-US" altLang="en-US" sz="2000" dirty="0" err="1" smtClean="0">
                <a:latin typeface="Comic Sans MS" pitchFamily="66" charset="0"/>
              </a:rPr>
              <a:t>subpathways</a:t>
            </a:r>
            <a:r>
              <a:rPr lang="en-US" altLang="en-US" sz="2000" dirty="0" smtClean="0">
                <a:latin typeface="Comic Sans MS" pitchFamily="66" charset="0"/>
              </a:rPr>
              <a:t>: </a:t>
            </a:r>
          </a:p>
          <a:p>
            <a:pPr eaLnBrk="1" hangingPunct="1">
              <a:buFontTx/>
              <a:buNone/>
            </a:pPr>
            <a:r>
              <a:rPr lang="en-US" altLang="en-US" sz="2000" dirty="0">
                <a:latin typeface="Comic Sans MS" pitchFamily="66" charset="0"/>
              </a:rPr>
              <a:t>	</a:t>
            </a:r>
            <a:r>
              <a:rPr lang="en-US" altLang="en-US" sz="1400" dirty="0" smtClean="0">
                <a:latin typeface="Comic Sans MS" pitchFamily="66" charset="0"/>
              </a:rPr>
              <a:t>1. </a:t>
            </a:r>
            <a:r>
              <a:rPr lang="en-US" altLang="en-US" sz="2000" dirty="0" smtClean="0">
                <a:latin typeface="Comic Sans MS" pitchFamily="66" charset="0"/>
              </a:rPr>
              <a:t>glycolysis</a:t>
            </a:r>
            <a:endParaRPr lang="en-US" altLang="en-US" sz="2000" b="1" dirty="0">
              <a:latin typeface="Comic Sans MS" pitchFamily="66" charset="0"/>
            </a:endParaRPr>
          </a:p>
          <a:p>
            <a:pPr eaLnBrk="1" hangingPunct="1">
              <a:buFontTx/>
              <a:buNone/>
            </a:pPr>
            <a:r>
              <a:rPr lang="en-US" altLang="en-US" sz="2000" b="1" dirty="0" smtClean="0">
                <a:latin typeface="Comic Sans MS" pitchFamily="66" charset="0"/>
              </a:rPr>
              <a:t>  </a:t>
            </a:r>
            <a:r>
              <a:rPr lang="en-US" altLang="en-US" sz="1400" dirty="0" smtClean="0">
                <a:latin typeface="Comic Sans MS" pitchFamily="66" charset="0"/>
              </a:rPr>
              <a:t>2. </a:t>
            </a:r>
            <a:r>
              <a:rPr lang="en-US" altLang="en-US" sz="2000" dirty="0" smtClean="0">
                <a:latin typeface="Comic Sans MS" pitchFamily="66" charset="0"/>
              </a:rPr>
              <a:t>synthesis of acetyl CoA</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400" dirty="0" smtClean="0">
                <a:latin typeface="Comic Sans MS" pitchFamily="66" charset="0"/>
              </a:rPr>
              <a:t>3. </a:t>
            </a:r>
            <a:r>
              <a:rPr lang="en-US" altLang="en-US" sz="2000" dirty="0" smtClean="0">
                <a:latin typeface="Comic Sans MS" pitchFamily="66" charset="0"/>
              </a:rPr>
              <a:t>Krebs cycle</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200" dirty="0" smtClean="0">
                <a:latin typeface="Comic Sans MS" pitchFamily="66" charset="0"/>
              </a:rPr>
              <a:t>4. </a:t>
            </a:r>
            <a:r>
              <a:rPr lang="en-US" altLang="en-US" sz="2000" dirty="0" smtClean="0">
                <a:latin typeface="Comic Sans MS" pitchFamily="66" charset="0"/>
              </a:rPr>
              <a:t>electron transport chain</a:t>
            </a:r>
            <a:endParaRPr lang="en-US" altLang="en-US" sz="2000" dirty="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r>
              <a:rPr lang="en-US" altLang="en-US" sz="2000" dirty="0" smtClean="0">
                <a:latin typeface="Comic Sans MS" pitchFamily="66" charset="0"/>
              </a:rPr>
              <a:t>End result is complete breakdown of glucose to carbon dioxide, water and </a:t>
            </a:r>
            <a:r>
              <a:rPr lang="en-US" altLang="en-US" sz="2400" b="1" dirty="0" smtClean="0">
                <a:solidFill>
                  <a:srgbClr val="FF6600"/>
                </a:solidFill>
                <a:latin typeface="Comic Sans MS" pitchFamily="66" charset="0"/>
              </a:rPr>
              <a:t>ATP</a:t>
            </a:r>
            <a:r>
              <a:rPr lang="en-US" altLang="en-US" sz="2000" dirty="0" smtClean="0">
                <a:latin typeface="Comic Sans MS" pitchFamily="66" charset="0"/>
              </a:rPr>
              <a:t>.</a:t>
            </a:r>
          </a:p>
        </p:txBody>
      </p:sp>
      <p:sp>
        <p:nvSpPr>
          <p:cNvPr id="6"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0" dirty="0">
                <a:latin typeface="Comic Sans MS" charset="0"/>
                <a:cs typeface="+mn-cs"/>
              </a:rPr>
              <a:t>From the Virtual </a:t>
            </a:r>
            <a:r>
              <a:rPr lang="en-US" sz="1000" b="0" dirty="0" smtClean="0">
                <a:latin typeface="Comic Sans MS" charset="0"/>
                <a:cs typeface="+mn-cs"/>
              </a:rPr>
              <a:t>Biology </a:t>
            </a:r>
            <a:r>
              <a:rPr lang="en-US" sz="1000" b="0" dirty="0">
                <a:latin typeface="Comic Sans MS" charset="0"/>
                <a:cs typeface="+mn-cs"/>
              </a:rPr>
              <a:t>Classroom on </a:t>
            </a:r>
            <a:r>
              <a:rPr lang="en-US" sz="1000" b="0" dirty="0">
                <a:latin typeface="Comic Sans MS" charset="0"/>
                <a:cs typeface="+mn-cs"/>
                <a:hlinkClick r:id="rId3"/>
              </a:rPr>
              <a:t>ScienceProfOnline.com</a:t>
            </a:r>
            <a:endParaRPr lang="en-US" sz="1000" b="0" dirty="0">
              <a:latin typeface="Comic Sans MS" charset="0"/>
              <a:cs typeface="+mn-cs"/>
            </a:endParaRPr>
          </a:p>
        </p:txBody>
      </p:sp>
      <p:pic>
        <p:nvPicPr>
          <p:cNvPr id="7" name="Picture 9" descr="Cell-Respiration-RegisFr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685800"/>
            <a:ext cx="3962400" cy="538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2"/>
          <p:cNvSpPr txBox="1">
            <a:spLocks noChangeArrowheads="1"/>
          </p:cNvSpPr>
          <p:nvPr/>
        </p:nvSpPr>
        <p:spPr bwMode="auto">
          <a:xfrm>
            <a:off x="6146800" y="6647392"/>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5"/>
              </a:rPr>
              <a:t>Cellular Respiration</a:t>
            </a:r>
            <a:r>
              <a:rPr lang="en-US" altLang="en-US" sz="1000" b="0">
                <a:latin typeface="Comic Sans MS" pitchFamily="66" charset="0"/>
              </a:rPr>
              <a:t>, Regis Frey</a:t>
            </a:r>
            <a:endParaRPr lang="en-US" altLang="en-US" sz="700" b="0">
              <a:latin typeface="Comic Sans MS" pitchFamily="66" charset="0"/>
            </a:endParaRPr>
          </a:p>
        </p:txBody>
      </p:sp>
    </p:spTree>
    <p:extLst>
      <p:ext uri="{BB962C8B-B14F-4D97-AF65-F5344CB8AC3E}">
        <p14:creationId xmlns:p14="http://schemas.microsoft.com/office/powerpoint/2010/main" val="39745140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pPr algn="l" eaLnBrk="1" hangingPunct="1"/>
            <a:r>
              <a:rPr lang="en-US" altLang="en-US" sz="3600" b="1" smtClean="0">
                <a:latin typeface="Comic Sans MS" pitchFamily="66" charset="0"/>
              </a:rPr>
              <a:t>Krebs Cycle</a:t>
            </a:r>
            <a:r>
              <a:rPr lang="en-US" altLang="en-US" sz="4000" smtClean="0">
                <a:latin typeface="Comic Sans MS" pitchFamily="66" charset="0"/>
              </a:rPr>
              <a:t/>
            </a:r>
            <a:br>
              <a:rPr lang="en-US" altLang="en-US" sz="4000" smtClean="0">
                <a:latin typeface="Comic Sans MS" pitchFamily="66" charset="0"/>
              </a:rPr>
            </a:br>
            <a:r>
              <a:rPr lang="en-US" altLang="en-US" sz="1400" smtClean="0">
                <a:latin typeface="Comic Sans MS" pitchFamily="66" charset="0"/>
              </a:rPr>
              <a:t>(Citric Acid Cycle)</a:t>
            </a:r>
            <a:endParaRPr lang="en-US" altLang="en-US" sz="4000" smtClean="0">
              <a:latin typeface="Comic Sans MS" pitchFamily="66" charset="0"/>
            </a:endParaRPr>
          </a:p>
        </p:txBody>
      </p:sp>
      <p:sp>
        <p:nvSpPr>
          <p:cNvPr id="21507" name="Rectangle 2"/>
          <p:cNvSpPr>
            <a:spLocks noGrp="1" noChangeArrowheads="1"/>
          </p:cNvSpPr>
          <p:nvPr>
            <p:ph type="body" sz="half" idx="1"/>
          </p:nvPr>
        </p:nvSpPr>
        <p:spPr>
          <a:xfrm>
            <a:off x="457200" y="2133600"/>
            <a:ext cx="8229600" cy="3992563"/>
          </a:xfrm>
        </p:spPr>
        <p:txBody>
          <a:bodyPr/>
          <a:lstStyle/>
          <a:p>
            <a:pPr marL="225425" indent="-225425" eaLnBrk="1" hangingPunct="1"/>
            <a:r>
              <a:rPr lang="en-US" altLang="en-US" sz="2400" dirty="0" smtClean="0">
                <a:latin typeface="Comic Sans MS" pitchFamily="66" charset="0"/>
              </a:rPr>
              <a:t>Great amount of energy remains</a:t>
            </a:r>
          </a:p>
          <a:p>
            <a:pPr marL="225425" indent="-225425" eaLnBrk="1" hangingPunct="1">
              <a:buFontTx/>
              <a:buNone/>
            </a:pPr>
            <a:r>
              <a:rPr lang="en-US" altLang="en-US" sz="2400" dirty="0" smtClean="0">
                <a:latin typeface="Comic Sans MS" pitchFamily="66" charset="0"/>
              </a:rPr>
              <a:t>   in bonds of acetyl-CoA.</a:t>
            </a:r>
          </a:p>
          <a:p>
            <a:pPr marL="225425" indent="-225425" eaLnBrk="1" hangingPunct="1"/>
            <a:endParaRPr lang="en-US" altLang="en-US" sz="2400" dirty="0" smtClean="0">
              <a:latin typeface="Comic Sans MS" pitchFamily="66" charset="0"/>
            </a:endParaRPr>
          </a:p>
          <a:p>
            <a:pPr marL="225425" indent="-225425" eaLnBrk="1" hangingPunct="1"/>
            <a:r>
              <a:rPr lang="en-US" altLang="en-US" sz="2400" dirty="0" smtClean="0">
                <a:latin typeface="Comic Sans MS" pitchFamily="66" charset="0"/>
              </a:rPr>
              <a:t>The Krebs cycle transfers much of this energy to electron carriers NAD</a:t>
            </a:r>
            <a:r>
              <a:rPr lang="en-US" altLang="en-US" sz="2400" baseline="30000" dirty="0" smtClean="0">
                <a:latin typeface="Comic Sans MS" pitchFamily="66" charset="0"/>
              </a:rPr>
              <a:t>+</a:t>
            </a:r>
            <a:r>
              <a:rPr lang="en-US" altLang="en-US" sz="2400" dirty="0" smtClean="0">
                <a:latin typeface="Comic Sans MS" pitchFamily="66" charset="0"/>
              </a:rPr>
              <a:t> and FAD.</a:t>
            </a:r>
          </a:p>
          <a:p>
            <a:pPr marL="225425" indent="-225425" eaLnBrk="1" hangingPunct="1"/>
            <a:endParaRPr lang="en-US" altLang="en-US" sz="2400" dirty="0" smtClean="0">
              <a:latin typeface="Comic Sans MS" pitchFamily="66" charset="0"/>
            </a:endParaRPr>
          </a:p>
          <a:p>
            <a:pPr marL="225425" indent="-225425" eaLnBrk="1" hangingPunct="1"/>
            <a:r>
              <a:rPr lang="en-US" altLang="en-US" sz="2400" dirty="0" smtClean="0">
                <a:latin typeface="Comic Sans MS" pitchFamily="66" charset="0"/>
              </a:rPr>
              <a:t>Occurs in </a:t>
            </a:r>
            <a:r>
              <a:rPr lang="en-US" altLang="en-US" sz="2400" b="1" dirty="0" smtClean="0">
                <a:solidFill>
                  <a:schemeClr val="tx1">
                    <a:lumMod val="65000"/>
                    <a:lumOff val="35000"/>
                  </a:schemeClr>
                </a:solidFill>
                <a:latin typeface="Comic Sans MS" pitchFamily="66" charset="0"/>
              </a:rPr>
              <a:t>cytoplasm</a:t>
            </a:r>
            <a:r>
              <a:rPr lang="en-US" altLang="en-US" sz="2400" dirty="0" smtClean="0">
                <a:latin typeface="Comic Sans MS" pitchFamily="66" charset="0"/>
              </a:rPr>
              <a:t> of </a:t>
            </a:r>
            <a:r>
              <a:rPr lang="en-US" altLang="en-US" sz="2400" dirty="0" smtClean="0">
                <a:latin typeface="Comic Sans MS" pitchFamily="66" charset="0"/>
                <a:hlinkClick r:id="rId3"/>
              </a:rPr>
              <a:t>prokaryotes</a:t>
            </a:r>
            <a:r>
              <a:rPr lang="en-US" altLang="en-US" sz="2400" dirty="0" smtClean="0">
                <a:latin typeface="Comic Sans MS" pitchFamily="66" charset="0"/>
              </a:rPr>
              <a:t> and in matrix of </a:t>
            </a:r>
            <a:r>
              <a:rPr lang="en-US" altLang="en-US" sz="2400" b="1" dirty="0" smtClean="0">
                <a:solidFill>
                  <a:schemeClr val="tx1">
                    <a:lumMod val="65000"/>
                    <a:lumOff val="35000"/>
                  </a:schemeClr>
                </a:solidFill>
                <a:latin typeface="Comic Sans MS" pitchFamily="66" charset="0"/>
              </a:rPr>
              <a:t>mitochondria</a:t>
            </a:r>
            <a:r>
              <a:rPr lang="en-US" altLang="en-US" sz="2400" dirty="0" smtClean="0">
                <a:latin typeface="Comic Sans MS" pitchFamily="66" charset="0"/>
              </a:rPr>
              <a:t> in </a:t>
            </a:r>
            <a:r>
              <a:rPr lang="en-US" altLang="en-US" sz="2400" dirty="0" smtClean="0">
                <a:latin typeface="Comic Sans MS" pitchFamily="66" charset="0"/>
                <a:hlinkClick r:id="rId4"/>
              </a:rPr>
              <a:t>eukaryotes</a:t>
            </a:r>
            <a:r>
              <a:rPr lang="en-US" altLang="en-US" sz="2400" dirty="0" smtClean="0">
                <a:latin typeface="Comic Sans MS" pitchFamily="66" charset="0"/>
              </a:rPr>
              <a:t>.</a:t>
            </a:r>
          </a:p>
        </p:txBody>
      </p:sp>
      <p:pic>
        <p:nvPicPr>
          <p:cNvPr id="21508" name="Content Placeholder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0613" y="468313"/>
            <a:ext cx="2587625" cy="24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 Box 12"/>
          <p:cNvSpPr txBox="1">
            <a:spLocks noChangeArrowheads="1"/>
          </p:cNvSpPr>
          <p:nvPr/>
        </p:nvSpPr>
        <p:spPr bwMode="auto">
          <a:xfrm>
            <a:off x="5715000" y="6613525"/>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Image:Krebs Cycle of  </a:t>
            </a:r>
            <a:r>
              <a:rPr lang="en-US" altLang="en-US" sz="1000" b="0">
                <a:latin typeface="Comic Sans MS" pitchFamily="66" charset="0"/>
                <a:hlinkClick r:id="rId6"/>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2151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6"/>
          <p:cNvSpPr>
            <a:spLocks noGrp="1" noChangeArrowheads="1"/>
          </p:cNvSpPr>
          <p:nvPr>
            <p:ph type="title"/>
          </p:nvPr>
        </p:nvSpPr>
        <p:spPr>
          <a:xfrm>
            <a:off x="152400" y="115888"/>
            <a:ext cx="5181600" cy="950912"/>
          </a:xfrm>
          <a:noFill/>
        </p:spPr>
        <p:txBody>
          <a:bodyPr/>
          <a:lstStyle/>
          <a:p>
            <a:pPr algn="l" eaLnBrk="1" hangingPunct="1"/>
            <a:r>
              <a:rPr lang="en-US" altLang="en-US" sz="3600" b="1" dirty="0" smtClean="0">
                <a:latin typeface="Comic Sans MS" pitchFamily="66" charset="0"/>
              </a:rPr>
              <a:t>Krebs Cycle</a:t>
            </a:r>
            <a:r>
              <a:rPr lang="en-US" altLang="en-US" sz="2000" b="1" dirty="0" smtClean="0">
                <a:latin typeface="Comic Sans MS" pitchFamily="66" charset="0"/>
              </a:rPr>
              <a:t>    </a:t>
            </a:r>
            <a:r>
              <a:rPr lang="en-US" altLang="en-US" sz="1200" dirty="0" smtClean="0">
                <a:latin typeface="Comic Sans MS" pitchFamily="66" charset="0"/>
              </a:rPr>
              <a:t>(</a:t>
            </a:r>
            <a:r>
              <a:rPr lang="en-US" altLang="en-US" sz="1200" dirty="0" err="1" smtClean="0">
                <a:latin typeface="Comic Sans MS" pitchFamily="66" charset="0"/>
              </a:rPr>
              <a:t>a.k.a</a:t>
            </a:r>
            <a:r>
              <a:rPr lang="en-US" altLang="en-US" sz="1200" dirty="0" smtClean="0">
                <a:latin typeface="Comic Sans MS" pitchFamily="66" charset="0"/>
              </a:rPr>
              <a:t> Citric Acid Cycle)</a:t>
            </a:r>
          </a:p>
        </p:txBody>
      </p:sp>
      <p:pic>
        <p:nvPicPr>
          <p:cNvPr id="22532" name="Content Placeholder 3"/>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886200" y="1971495"/>
            <a:ext cx="4522788" cy="4097337"/>
          </a:xfrm>
        </p:spPr>
      </p:pic>
      <p:pic>
        <p:nvPicPr>
          <p:cNvPr id="22533"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0888" y="468313"/>
            <a:ext cx="16573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3"/>
          <p:cNvSpPr>
            <a:spLocks noGrp="1" noChangeArrowheads="1"/>
          </p:cNvSpPr>
          <p:nvPr>
            <p:ph type="body" sz="half" idx="1"/>
          </p:nvPr>
        </p:nvSpPr>
        <p:spPr>
          <a:xfrm>
            <a:off x="114300" y="1246188"/>
            <a:ext cx="4038600" cy="3173412"/>
          </a:xfrm>
        </p:spPr>
        <p:txBody>
          <a:bodyPr/>
          <a:lstStyle/>
          <a:p>
            <a:pPr marL="225425" indent="-225425" eaLnBrk="1" hangingPunct="1">
              <a:lnSpc>
                <a:spcPct val="80000"/>
              </a:lnSpc>
              <a:buFontTx/>
              <a:buNone/>
              <a:defRPr/>
            </a:pPr>
            <a:r>
              <a:rPr lang="en-US" sz="1800" b="1" dirty="0" smtClean="0">
                <a:latin typeface="Comic Sans MS" pitchFamily="66" charset="0"/>
              </a:rPr>
              <a:t>The </a:t>
            </a:r>
            <a:r>
              <a:rPr lang="en-US" sz="1800" b="1" dirty="0" smtClean="0">
                <a:solidFill>
                  <a:schemeClr val="accent6">
                    <a:lumMod val="60000"/>
                    <a:lumOff val="40000"/>
                  </a:schemeClr>
                </a:solidFill>
                <a:latin typeface="Comic Sans MS" pitchFamily="66" charset="0"/>
              </a:rPr>
              <a:t>two molecules </a:t>
            </a:r>
            <a:r>
              <a:rPr lang="en-US" sz="1800" b="1" dirty="0" smtClean="0">
                <a:latin typeface="Comic Sans MS" pitchFamily="66" charset="0"/>
              </a:rPr>
              <a:t>of </a:t>
            </a:r>
          </a:p>
          <a:p>
            <a:pPr marL="225425" indent="-225425" eaLnBrk="1" hangingPunct="1">
              <a:lnSpc>
                <a:spcPct val="80000"/>
              </a:lnSpc>
              <a:buFontTx/>
              <a:buNone/>
              <a:defRPr/>
            </a:pPr>
            <a:r>
              <a:rPr lang="en-US" sz="1800" b="1" dirty="0" smtClean="0">
                <a:latin typeface="Comic Sans MS" pitchFamily="66" charset="0"/>
              </a:rPr>
              <a:t>Acetyl Co-A result in:</a:t>
            </a:r>
          </a:p>
          <a:p>
            <a:pPr marL="225425" indent="-225425" eaLnBrk="1" hangingPunct="1">
              <a:lnSpc>
                <a:spcPct val="80000"/>
              </a:lnSpc>
              <a:defRPr/>
            </a:pPr>
            <a:endParaRPr lang="en-US" sz="1600" b="1" dirty="0" smtClean="0">
              <a:latin typeface="Comic Sans MS" pitchFamily="66" charset="0"/>
            </a:endParaRPr>
          </a:p>
          <a:p>
            <a:pPr marL="684213" lvl="1" indent="-227013" eaLnBrk="1" hangingPunct="1">
              <a:lnSpc>
                <a:spcPct val="80000"/>
              </a:lnSpc>
              <a:defRPr/>
            </a:pPr>
            <a:r>
              <a:rPr lang="en-US" sz="1600" dirty="0" smtClean="0">
                <a:latin typeface="Comic Sans MS" pitchFamily="66" charset="0"/>
              </a:rPr>
              <a:t>Two molecules of</a:t>
            </a:r>
          </a:p>
          <a:p>
            <a:pPr marL="684213" lvl="1" indent="-227013" eaLnBrk="1" hangingPunct="1">
              <a:lnSpc>
                <a:spcPct val="80000"/>
              </a:lnSpc>
              <a:defRPr/>
            </a:pPr>
            <a:endParaRPr lang="en-US" sz="1050" dirty="0" smtClean="0">
              <a:latin typeface="Comic Sans MS" pitchFamily="66" charset="0"/>
            </a:endParaRPr>
          </a:p>
          <a:p>
            <a:pPr marL="684213" lvl="1" indent="-227013" eaLnBrk="1" hangingPunct="1">
              <a:lnSpc>
                <a:spcPct val="80000"/>
              </a:lnSpc>
              <a:defRPr/>
            </a:pPr>
            <a:r>
              <a:rPr lang="en-US" sz="1600" dirty="0" smtClean="0">
                <a:latin typeface="Comic Sans MS" pitchFamily="66" charset="0"/>
              </a:rPr>
              <a:t>Two molecules of ________ </a:t>
            </a:r>
          </a:p>
          <a:p>
            <a:pPr marL="684213" lvl="1" indent="-227013" eaLnBrk="1" hangingPunct="1">
              <a:lnSpc>
                <a:spcPct val="80000"/>
              </a:lnSpc>
              <a:buFontTx/>
              <a:buNone/>
              <a:defRPr/>
            </a:pPr>
            <a:r>
              <a:rPr lang="en-US" sz="1600" i="1" dirty="0" smtClean="0">
                <a:latin typeface="Comic Sans MS" pitchFamily="66" charset="0"/>
              </a:rPr>
              <a:t>	</a:t>
            </a:r>
            <a:r>
              <a:rPr lang="en-US" sz="1200" dirty="0" smtClean="0">
                <a:latin typeface="Comic Sans MS" pitchFamily="66" charset="0"/>
              </a:rPr>
              <a:t>(electron carrier)</a:t>
            </a:r>
          </a:p>
          <a:p>
            <a:pPr marL="457200" lvl="1" indent="0" eaLnBrk="1" hangingPunct="1">
              <a:lnSpc>
                <a:spcPct val="80000"/>
              </a:lnSpc>
              <a:buFontTx/>
              <a:buNone/>
              <a:defRPr/>
            </a:pPr>
            <a:endParaRPr lang="en-US" sz="1000" dirty="0" smtClean="0">
              <a:latin typeface="Comic Sans MS" pitchFamily="66" charset="0"/>
            </a:endParaRPr>
          </a:p>
          <a:p>
            <a:pPr marL="684213" lvl="1" indent="-227013" eaLnBrk="1" hangingPunct="1">
              <a:lnSpc>
                <a:spcPct val="80000"/>
              </a:lnSpc>
              <a:defRPr/>
            </a:pPr>
            <a:r>
              <a:rPr lang="en-US" sz="1600" dirty="0" smtClean="0">
                <a:latin typeface="Comic Sans MS" pitchFamily="66" charset="0"/>
              </a:rPr>
              <a:t>Six molecules of ________ </a:t>
            </a:r>
          </a:p>
          <a:p>
            <a:pPr marL="684213" lvl="1" indent="-227013" eaLnBrk="1" hangingPunct="1">
              <a:lnSpc>
                <a:spcPct val="80000"/>
              </a:lnSpc>
              <a:buFontTx/>
              <a:buNone/>
              <a:defRPr/>
            </a:pPr>
            <a:r>
              <a:rPr lang="en-US" sz="1200" dirty="0" smtClean="0">
                <a:latin typeface="Comic Sans MS" pitchFamily="66" charset="0"/>
              </a:rPr>
              <a:t>	(electron carrier)</a:t>
            </a:r>
          </a:p>
          <a:p>
            <a:pPr marL="684213" lvl="1" indent="-227013" eaLnBrk="1" hangingPunct="1">
              <a:lnSpc>
                <a:spcPct val="80000"/>
              </a:lnSpc>
              <a:defRPr/>
            </a:pPr>
            <a:endParaRPr lang="en-US" sz="1050" dirty="0" smtClean="0">
              <a:latin typeface="Comic Sans MS" pitchFamily="66" charset="0"/>
            </a:endParaRPr>
          </a:p>
          <a:p>
            <a:pPr marL="684213" lvl="1" indent="-227013" eaLnBrk="1" hangingPunct="1">
              <a:lnSpc>
                <a:spcPct val="80000"/>
              </a:lnSpc>
              <a:defRPr/>
            </a:pPr>
            <a:r>
              <a:rPr lang="en-US" sz="1600" dirty="0" smtClean="0">
                <a:latin typeface="Comic Sans MS" pitchFamily="66" charset="0"/>
              </a:rPr>
              <a:t>Four molecules of _______</a:t>
            </a:r>
          </a:p>
          <a:p>
            <a:pPr marL="684213" lvl="1" indent="-227013" eaLnBrk="1" hangingPunct="1">
              <a:lnSpc>
                <a:spcPct val="80000"/>
              </a:lnSpc>
              <a:buFontTx/>
              <a:buNone/>
              <a:defRPr/>
            </a:pPr>
            <a:r>
              <a:rPr lang="en-US" sz="1200" dirty="0" smtClean="0">
                <a:latin typeface="Comic Sans MS" pitchFamily="66" charset="0"/>
              </a:rPr>
              <a:t>	</a:t>
            </a:r>
            <a:r>
              <a:rPr lang="en-US" sz="1100" dirty="0" smtClean="0">
                <a:latin typeface="Comic Sans MS" pitchFamily="66" charset="0"/>
              </a:rPr>
              <a:t>(This is what generates carbon </a:t>
            </a:r>
          </a:p>
          <a:p>
            <a:pPr marL="684213" lvl="1" indent="-227013" eaLnBrk="1" hangingPunct="1">
              <a:lnSpc>
                <a:spcPct val="80000"/>
              </a:lnSpc>
              <a:buFontTx/>
              <a:buNone/>
              <a:defRPr/>
            </a:pPr>
            <a:r>
              <a:rPr lang="en-US" sz="1100" dirty="0" smtClean="0">
                <a:latin typeface="Comic Sans MS" pitchFamily="66" charset="0"/>
              </a:rPr>
              <a:t>   dioxide  you breathe out.)</a:t>
            </a:r>
          </a:p>
          <a:p>
            <a:pPr marL="684213" lvl="1" indent="-227013" eaLnBrk="1" hangingPunct="1">
              <a:lnSpc>
                <a:spcPct val="80000"/>
              </a:lnSpc>
              <a:buFontTx/>
              <a:buNone/>
              <a:defRPr/>
            </a:pPr>
            <a:endParaRPr lang="en-US" sz="1100" b="1" dirty="0">
              <a:solidFill>
                <a:srgbClr val="FF0000"/>
              </a:solidFill>
              <a:latin typeface="Comic Sans MS" pitchFamily="66" charset="0"/>
            </a:endParaRPr>
          </a:p>
          <a:p>
            <a:pPr marL="684213" lvl="1" indent="-227013" eaLnBrk="1" hangingPunct="1">
              <a:lnSpc>
                <a:spcPct val="80000"/>
              </a:lnSpc>
              <a:buFontTx/>
              <a:buNone/>
              <a:defRPr/>
            </a:pPr>
            <a:endParaRPr lang="en-US" sz="1100" b="1" dirty="0" smtClean="0">
              <a:solidFill>
                <a:srgbClr val="FF0000"/>
              </a:solidFill>
              <a:latin typeface="Comic Sans MS" pitchFamily="66" charset="0"/>
            </a:endParaRPr>
          </a:p>
        </p:txBody>
      </p:sp>
      <p:pic>
        <p:nvPicPr>
          <p:cNvPr id="22535" name="Picture 8" descr="ATP-YassineMrab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0" y="1990726"/>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ATP-YassineMrab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300" y="1990726"/>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12"/>
          <p:cNvSpPr txBox="1">
            <a:spLocks noChangeArrowheads="1"/>
          </p:cNvSpPr>
          <p:nvPr/>
        </p:nvSpPr>
        <p:spPr bwMode="auto">
          <a:xfrm>
            <a:off x="5334000" y="6613525"/>
            <a:ext cx="3810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Krebs Cycle of </a:t>
            </a:r>
            <a:r>
              <a:rPr lang="en-US" altLang="en-US" sz="1000" b="0">
                <a:latin typeface="Comic Sans MS" pitchFamily="66" charset="0"/>
                <a:hlinkClick r:id="rId6"/>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22538"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
        <p:nvSpPr>
          <p:cNvPr id="3" name="TextBox 2"/>
          <p:cNvSpPr txBox="1"/>
          <p:nvPr/>
        </p:nvSpPr>
        <p:spPr>
          <a:xfrm>
            <a:off x="419100" y="4648200"/>
            <a:ext cx="2984500" cy="1569660"/>
          </a:xfrm>
          <a:prstGeom prst="rect">
            <a:avLst/>
          </a:prstGeom>
          <a:noFill/>
          <a:ln w="12700" cap="rnd">
            <a:solidFill>
              <a:schemeClr val="tx1"/>
            </a:solidFill>
          </a:ln>
        </p:spPr>
        <p:txBody>
          <a:bodyPr wrap="square" rtlCol="0">
            <a:spAutoFit/>
          </a:bodyPr>
          <a:lstStyle/>
          <a:p>
            <a:pPr algn="ctr"/>
            <a:r>
              <a:rPr lang="en-US" sz="2800" dirty="0" smtClean="0">
                <a:solidFill>
                  <a:srgbClr val="FF0000"/>
                </a:solidFill>
                <a:latin typeface="Comic Sans MS" panose="030F0702030302020204" pitchFamily="66" charset="0"/>
              </a:rPr>
              <a:t>REVIEW!</a:t>
            </a:r>
          </a:p>
          <a:p>
            <a:pPr algn="ctr"/>
            <a:endParaRPr lang="en-US" sz="1200" dirty="0" smtClean="0">
              <a:latin typeface="Comic Sans MS" panose="030F0702030302020204" pitchFamily="66" charset="0"/>
            </a:endParaRPr>
          </a:p>
          <a:p>
            <a:pPr algn="ctr"/>
            <a:r>
              <a:rPr lang="en-US" sz="2000" dirty="0" smtClean="0">
                <a:latin typeface="Comic Sans MS" panose="030F0702030302020204" pitchFamily="66" charset="0"/>
              </a:rPr>
              <a:t>Animated lesson and quiz on </a:t>
            </a:r>
            <a:r>
              <a:rPr lang="en-US" sz="2000" dirty="0" smtClean="0">
                <a:latin typeface="Comic Sans MS" panose="030F0702030302020204" pitchFamily="66" charset="0"/>
                <a:hlinkClick r:id="rId9"/>
              </a:rPr>
              <a:t>Krebs Cycle </a:t>
            </a:r>
            <a:endParaRPr lang="en-US" sz="2000" dirty="0" smtClean="0">
              <a:latin typeface="Comic Sans MS" panose="030F0702030302020204" pitchFamily="66" charset="0"/>
            </a:endParaRPr>
          </a:p>
          <a:p>
            <a:pPr algn="ctr"/>
            <a:endParaRPr lang="en-US" dirty="0" smtClean="0"/>
          </a:p>
        </p:txBody>
      </p:sp>
      <p:sp>
        <p:nvSpPr>
          <p:cNvPr id="12" name="TextBox 11"/>
          <p:cNvSpPr txBox="1"/>
          <p:nvPr/>
        </p:nvSpPr>
        <p:spPr>
          <a:xfrm rot="18564033">
            <a:off x="3780495" y="5507060"/>
            <a:ext cx="944206" cy="215444"/>
          </a:xfrm>
          <a:prstGeom prst="rect">
            <a:avLst/>
          </a:prstGeom>
          <a:noFill/>
        </p:spPr>
        <p:txBody>
          <a:bodyPr wrap="square">
            <a:spAutoFit/>
          </a:bodyPr>
          <a:lstStyle/>
          <a:p>
            <a:pPr>
              <a:defRPr/>
            </a:pPr>
            <a:r>
              <a:rPr lang="en-US" sz="800" dirty="0" smtClean="0">
                <a:latin typeface="Verdana" pitchFamily="34" charset="0"/>
                <a:ea typeface="Verdana" pitchFamily="34" charset="0"/>
                <a:cs typeface="Verdana" pitchFamily="34" charset="0"/>
                <a:sym typeface="Wingdings" pitchFamily="2" charset="2"/>
              </a:rPr>
              <a:t>Acetyl-CoA</a:t>
            </a:r>
            <a:endParaRPr lang="en-US" sz="800" baseline="30000" dirty="0">
              <a:latin typeface="Verdana" pitchFamily="34" charset="0"/>
              <a:ea typeface="Verdana" pitchFamily="34" charset="0"/>
              <a:cs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04800" y="838200"/>
            <a:ext cx="4191000" cy="5257800"/>
          </a:xfrm>
        </p:spPr>
        <p:txBody>
          <a:bodyPr/>
          <a:lstStyle/>
          <a:p>
            <a:pPr eaLnBrk="1" hangingPunct="1">
              <a:buFontTx/>
              <a:buNone/>
            </a:pPr>
            <a:r>
              <a:rPr lang="en-US" altLang="en-US" b="1" dirty="0" smtClean="0">
                <a:solidFill>
                  <a:srgbClr val="0070C0"/>
                </a:solidFill>
                <a:latin typeface="Comic Sans MS" pitchFamily="66" charset="0"/>
              </a:rPr>
              <a:t>Aerobic Cellular Respiration </a:t>
            </a:r>
            <a:r>
              <a:rPr lang="en-US" altLang="en-US" dirty="0" smtClean="0">
                <a:latin typeface="Comic Sans MS" pitchFamily="66" charset="0"/>
              </a:rPr>
              <a:t>→</a:t>
            </a:r>
            <a:r>
              <a:rPr lang="en-US" altLang="en-US" dirty="0" smtClean="0"/>
              <a:t> </a:t>
            </a:r>
          </a:p>
          <a:p>
            <a:pPr eaLnBrk="1" hangingPunct="1">
              <a:buFontTx/>
              <a:buNone/>
            </a:pPr>
            <a:r>
              <a:rPr lang="en-US" altLang="en-US" sz="2400" dirty="0" smtClean="0"/>
              <a:t>	</a:t>
            </a:r>
            <a:r>
              <a:rPr lang="en-US" altLang="en-US" sz="2000" dirty="0" smtClean="0">
                <a:latin typeface="Comic Sans MS" pitchFamily="66" charset="0"/>
              </a:rPr>
              <a:t>Utilizes four </a:t>
            </a:r>
            <a:r>
              <a:rPr lang="en-US" altLang="en-US" sz="2000" dirty="0" err="1" smtClean="0">
                <a:latin typeface="Comic Sans MS" pitchFamily="66" charset="0"/>
              </a:rPr>
              <a:t>subpathways</a:t>
            </a:r>
            <a:r>
              <a:rPr lang="en-US" altLang="en-US" sz="2000" dirty="0" smtClean="0">
                <a:latin typeface="Comic Sans MS" pitchFamily="66" charset="0"/>
              </a:rPr>
              <a:t>: </a:t>
            </a:r>
          </a:p>
          <a:p>
            <a:pPr eaLnBrk="1" hangingPunct="1">
              <a:buFontTx/>
              <a:buNone/>
            </a:pPr>
            <a:r>
              <a:rPr lang="en-US" altLang="en-US" sz="2000" dirty="0">
                <a:latin typeface="Comic Sans MS" pitchFamily="66" charset="0"/>
              </a:rPr>
              <a:t>	</a:t>
            </a:r>
            <a:r>
              <a:rPr lang="en-US" altLang="en-US" sz="1400" dirty="0" smtClean="0">
                <a:latin typeface="Comic Sans MS" pitchFamily="66" charset="0"/>
              </a:rPr>
              <a:t>1. </a:t>
            </a:r>
            <a:r>
              <a:rPr lang="en-US" altLang="en-US" sz="2000" dirty="0" smtClean="0">
                <a:latin typeface="Comic Sans MS" pitchFamily="66" charset="0"/>
              </a:rPr>
              <a:t>glycolysis</a:t>
            </a:r>
            <a:endParaRPr lang="en-US" altLang="en-US" sz="2000" b="1" dirty="0">
              <a:latin typeface="Comic Sans MS" pitchFamily="66" charset="0"/>
            </a:endParaRPr>
          </a:p>
          <a:p>
            <a:pPr eaLnBrk="1" hangingPunct="1">
              <a:buFontTx/>
              <a:buNone/>
            </a:pPr>
            <a:r>
              <a:rPr lang="en-US" altLang="en-US" sz="2000" b="1" dirty="0" smtClean="0">
                <a:latin typeface="Comic Sans MS" pitchFamily="66" charset="0"/>
              </a:rPr>
              <a:t>  </a:t>
            </a:r>
            <a:r>
              <a:rPr lang="en-US" altLang="en-US" sz="1400" dirty="0" smtClean="0">
                <a:latin typeface="Comic Sans MS" pitchFamily="66" charset="0"/>
              </a:rPr>
              <a:t>2. </a:t>
            </a:r>
            <a:r>
              <a:rPr lang="en-US" altLang="en-US" sz="2000" dirty="0" smtClean="0">
                <a:latin typeface="Comic Sans MS" pitchFamily="66" charset="0"/>
              </a:rPr>
              <a:t>synthesis of acetyl CoA</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400" dirty="0" smtClean="0">
                <a:latin typeface="Comic Sans MS" pitchFamily="66" charset="0"/>
              </a:rPr>
              <a:t>3. </a:t>
            </a:r>
            <a:r>
              <a:rPr lang="en-US" altLang="en-US" sz="2000" dirty="0" smtClean="0">
                <a:latin typeface="Comic Sans MS" pitchFamily="66" charset="0"/>
              </a:rPr>
              <a:t>Krebs cycle</a:t>
            </a:r>
            <a:endParaRPr lang="en-US" altLang="en-US" sz="2000" dirty="0">
              <a:latin typeface="Comic Sans MS" pitchFamily="66" charset="0"/>
            </a:endParaRPr>
          </a:p>
          <a:p>
            <a:pPr eaLnBrk="1" hangingPunct="1">
              <a:buFontTx/>
              <a:buNone/>
            </a:pPr>
            <a:r>
              <a:rPr lang="en-US" altLang="en-US" sz="2000" dirty="0" smtClean="0">
                <a:latin typeface="Comic Sans MS" pitchFamily="66" charset="0"/>
              </a:rPr>
              <a:t>   </a:t>
            </a:r>
            <a:r>
              <a:rPr lang="en-US" altLang="en-US" sz="1200" dirty="0" smtClean="0">
                <a:latin typeface="Comic Sans MS" pitchFamily="66" charset="0"/>
              </a:rPr>
              <a:t>4. </a:t>
            </a:r>
            <a:r>
              <a:rPr lang="en-US" altLang="en-US" sz="2000" dirty="0" smtClean="0">
                <a:latin typeface="Comic Sans MS" pitchFamily="66" charset="0"/>
              </a:rPr>
              <a:t>electron transport chain</a:t>
            </a:r>
            <a:endParaRPr lang="en-US" altLang="en-US" sz="2000" dirty="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endParaRPr lang="en-US" altLang="en-US" sz="2000" dirty="0" smtClean="0">
              <a:latin typeface="Comic Sans MS" pitchFamily="66" charset="0"/>
            </a:endParaRPr>
          </a:p>
          <a:p>
            <a:pPr eaLnBrk="1" hangingPunct="1">
              <a:buFontTx/>
              <a:buNone/>
            </a:pPr>
            <a:r>
              <a:rPr lang="en-US" altLang="en-US" sz="2000" dirty="0" smtClean="0">
                <a:latin typeface="Comic Sans MS" pitchFamily="66" charset="0"/>
              </a:rPr>
              <a:t>End result is complete breakdown of glucose to carbon dioxide, water and </a:t>
            </a:r>
            <a:r>
              <a:rPr lang="en-US" altLang="en-US" sz="2400" b="1" dirty="0" smtClean="0">
                <a:solidFill>
                  <a:srgbClr val="FF6600"/>
                </a:solidFill>
                <a:latin typeface="Comic Sans MS" pitchFamily="66" charset="0"/>
              </a:rPr>
              <a:t>ATP</a:t>
            </a:r>
            <a:r>
              <a:rPr lang="en-US" altLang="en-US" sz="2000" dirty="0" smtClean="0">
                <a:latin typeface="Comic Sans MS" pitchFamily="66" charset="0"/>
              </a:rPr>
              <a:t>.</a:t>
            </a:r>
          </a:p>
        </p:txBody>
      </p:sp>
      <p:pic>
        <p:nvPicPr>
          <p:cNvPr id="7" name="Picture 9" descr="Cell-Respiration-RegisF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685800"/>
            <a:ext cx="3962400" cy="538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2"/>
          <p:cNvSpPr txBox="1">
            <a:spLocks noChangeArrowheads="1"/>
          </p:cNvSpPr>
          <p:nvPr/>
        </p:nvSpPr>
        <p:spPr bwMode="auto">
          <a:xfrm>
            <a:off x="6146800" y="6647392"/>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39745140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68362"/>
          </a:xfrm>
        </p:spPr>
        <p:txBody>
          <a:bodyPr/>
          <a:lstStyle/>
          <a:p>
            <a:pPr algn="l" eaLnBrk="1" hangingPunct="1"/>
            <a:r>
              <a:rPr lang="en-US" altLang="en-US" sz="3200" b="1" smtClean="0">
                <a:solidFill>
                  <a:schemeClr val="tx1"/>
                </a:solidFill>
                <a:latin typeface="Comic Sans MS" pitchFamily="66" charset="0"/>
              </a:rPr>
              <a:t>Electron Transport</a:t>
            </a:r>
          </a:p>
        </p:txBody>
      </p:sp>
      <p:sp>
        <p:nvSpPr>
          <p:cNvPr id="24579" name="Rectangle 3"/>
          <p:cNvSpPr>
            <a:spLocks noGrp="1" noChangeArrowheads="1"/>
          </p:cNvSpPr>
          <p:nvPr>
            <p:ph type="body" sz="half" idx="1"/>
          </p:nvPr>
        </p:nvSpPr>
        <p:spPr>
          <a:xfrm>
            <a:off x="381000" y="1295400"/>
            <a:ext cx="8077200" cy="5334000"/>
          </a:xfrm>
        </p:spPr>
        <p:txBody>
          <a:bodyPr/>
          <a:lstStyle/>
          <a:p>
            <a:pPr marL="457200" indent="-457200" eaLnBrk="1" hangingPunct="1">
              <a:lnSpc>
                <a:spcPct val="80000"/>
              </a:lnSpc>
            </a:pPr>
            <a:r>
              <a:rPr lang="en-US" altLang="en-US" sz="1600" dirty="0" smtClean="0">
                <a:latin typeface="Comic Sans MS" pitchFamily="66" charset="0"/>
              </a:rPr>
              <a:t>Most of the </a:t>
            </a:r>
            <a:r>
              <a:rPr lang="en-US" altLang="en-US" sz="1600" dirty="0" smtClean="0">
                <a:latin typeface="Comic Sans MS" pitchFamily="66" charset="0"/>
                <a:hlinkClick r:id="rId3"/>
              </a:rPr>
              <a:t>ATP</a:t>
            </a:r>
            <a:r>
              <a:rPr lang="en-US" altLang="en-US" sz="1600" dirty="0" smtClean="0">
                <a:latin typeface="Comic Sans MS" pitchFamily="66" charset="0"/>
              </a:rPr>
              <a:t> made in </a:t>
            </a:r>
          </a:p>
          <a:p>
            <a:pPr marL="457200" indent="-457200" eaLnBrk="1" hangingPunct="1">
              <a:lnSpc>
                <a:spcPct val="80000"/>
              </a:lnSpc>
              <a:buFontTx/>
              <a:buNone/>
            </a:pPr>
            <a:r>
              <a:rPr lang="en-US" altLang="en-US" sz="1600" dirty="0" smtClean="0">
                <a:latin typeface="Comic Sans MS" pitchFamily="66" charset="0"/>
              </a:rPr>
              <a:t>	cellular respiration comes </a:t>
            </a:r>
          </a:p>
          <a:p>
            <a:pPr marL="457200" indent="-457200" eaLnBrk="1" hangingPunct="1">
              <a:lnSpc>
                <a:spcPct val="80000"/>
              </a:lnSpc>
              <a:buFontTx/>
              <a:buNone/>
            </a:pPr>
            <a:r>
              <a:rPr lang="en-US" altLang="en-US" sz="1600" dirty="0" smtClean="0">
                <a:latin typeface="Comic Sans MS" pitchFamily="66" charset="0"/>
              </a:rPr>
              <a:t>	from the stepwise release </a:t>
            </a:r>
          </a:p>
          <a:p>
            <a:pPr marL="457200" indent="-457200" eaLnBrk="1" hangingPunct="1">
              <a:lnSpc>
                <a:spcPct val="80000"/>
              </a:lnSpc>
              <a:buFontTx/>
              <a:buNone/>
            </a:pPr>
            <a:r>
              <a:rPr lang="en-US" altLang="en-US" sz="1600" dirty="0" smtClean="0">
                <a:latin typeface="Comic Sans MS" pitchFamily="66" charset="0"/>
              </a:rPr>
              <a:t>	of energy through a series </a:t>
            </a:r>
          </a:p>
          <a:p>
            <a:pPr marL="457200" indent="-457200" eaLnBrk="1" hangingPunct="1">
              <a:lnSpc>
                <a:spcPct val="80000"/>
              </a:lnSpc>
              <a:buFontTx/>
              <a:buNone/>
            </a:pPr>
            <a:r>
              <a:rPr lang="en-US" altLang="en-US" sz="1600" dirty="0" smtClean="0">
                <a:latin typeface="Comic Sans MS" pitchFamily="66" charset="0"/>
              </a:rPr>
              <a:t>	of redox reactions between </a:t>
            </a:r>
          </a:p>
          <a:p>
            <a:pPr marL="457200" indent="-457200" eaLnBrk="1" hangingPunct="1">
              <a:lnSpc>
                <a:spcPct val="80000"/>
              </a:lnSpc>
              <a:buFontTx/>
              <a:buNone/>
            </a:pPr>
            <a:r>
              <a:rPr lang="en-US" altLang="en-US" sz="1600" dirty="0" smtClean="0">
                <a:latin typeface="Comic Sans MS" pitchFamily="66" charset="0"/>
              </a:rPr>
              <a:t>	molecules known as the </a:t>
            </a:r>
          </a:p>
          <a:p>
            <a:pPr marL="457200" indent="-457200" eaLnBrk="1" hangingPunct="1">
              <a:lnSpc>
                <a:spcPct val="80000"/>
              </a:lnSpc>
              <a:buFontTx/>
              <a:buNone/>
            </a:pPr>
            <a:r>
              <a:rPr lang="en-US" altLang="en-US" sz="1600" b="1" dirty="0" smtClean="0">
                <a:latin typeface="Comic Sans MS" pitchFamily="66" charset="0"/>
              </a:rPr>
              <a:t>	</a:t>
            </a:r>
            <a:r>
              <a:rPr lang="en-US" altLang="en-US" sz="1600" b="1" dirty="0" smtClean="0">
                <a:latin typeface="Comic Sans MS" pitchFamily="66" charset="0"/>
                <a:hlinkClick r:id="rId4"/>
              </a:rPr>
              <a:t>electron transport chain</a:t>
            </a:r>
            <a:r>
              <a:rPr lang="en-US" altLang="en-US" sz="1600" dirty="0" smtClean="0">
                <a:latin typeface="Comic Sans MS" pitchFamily="66" charset="0"/>
              </a:rPr>
              <a:t> (ETC).</a:t>
            </a:r>
          </a:p>
          <a:p>
            <a:pPr marL="457200" indent="-457200" eaLnBrk="1" hangingPunct="1">
              <a:lnSpc>
                <a:spcPct val="80000"/>
              </a:lnSpc>
              <a:buFontTx/>
              <a:buNone/>
            </a:pPr>
            <a:endParaRPr lang="en-US" altLang="en-US" sz="1600" dirty="0" smtClean="0">
              <a:latin typeface="Comic Sans MS" pitchFamily="66" charset="0"/>
            </a:endParaRPr>
          </a:p>
          <a:p>
            <a:pPr marL="457200" indent="-457200" eaLnBrk="1" hangingPunct="1">
              <a:lnSpc>
                <a:spcPct val="80000"/>
              </a:lnSpc>
              <a:buFontTx/>
              <a:buNone/>
            </a:pPr>
            <a:endParaRPr lang="en-US" altLang="en-US" sz="1600" dirty="0" smtClean="0">
              <a:latin typeface="Comic Sans MS" pitchFamily="66" charset="0"/>
            </a:endParaRPr>
          </a:p>
          <a:p>
            <a:pPr marL="457200" indent="-457200" eaLnBrk="1" hangingPunct="1">
              <a:lnSpc>
                <a:spcPct val="80000"/>
              </a:lnSpc>
              <a:buFontTx/>
              <a:buNone/>
            </a:pPr>
            <a:endParaRPr lang="en-US" altLang="en-US" sz="1600" dirty="0" smtClean="0">
              <a:latin typeface="Comic Sans MS" pitchFamily="66" charset="0"/>
            </a:endParaRPr>
          </a:p>
          <a:p>
            <a:pPr marL="457200" indent="-457200" eaLnBrk="1" hangingPunct="1">
              <a:lnSpc>
                <a:spcPct val="80000"/>
              </a:lnSpc>
            </a:pPr>
            <a:r>
              <a:rPr lang="en-US" altLang="en-US" sz="1600" dirty="0" smtClean="0">
                <a:latin typeface="Comic Sans MS" pitchFamily="66" charset="0"/>
              </a:rPr>
              <a:t>Must occur in a membrane. The ETC is located in cristae of </a:t>
            </a:r>
            <a:r>
              <a:rPr lang="en-US" altLang="en-US" sz="1600" b="1" dirty="0" smtClean="0">
                <a:solidFill>
                  <a:schemeClr val="tx1">
                    <a:lumMod val="65000"/>
                    <a:lumOff val="35000"/>
                  </a:schemeClr>
                </a:solidFill>
                <a:latin typeface="Comic Sans MS" pitchFamily="66" charset="0"/>
              </a:rPr>
              <a:t>mitochondri</a:t>
            </a:r>
            <a:r>
              <a:rPr lang="en-US" altLang="en-US" sz="1600" dirty="0" smtClean="0">
                <a:latin typeface="Comic Sans MS" pitchFamily="66" charset="0"/>
              </a:rPr>
              <a:t>a in </a:t>
            </a:r>
            <a:r>
              <a:rPr lang="en-US" altLang="en-US" sz="1600" dirty="0" smtClean="0">
                <a:latin typeface="Comic Sans MS" pitchFamily="66" charset="0"/>
                <a:hlinkClick r:id="rId5"/>
              </a:rPr>
              <a:t>eukaryotes</a:t>
            </a:r>
            <a:r>
              <a:rPr lang="en-US" altLang="en-US" sz="1600" dirty="0" smtClean="0">
                <a:latin typeface="Comic Sans MS" pitchFamily="66" charset="0"/>
              </a:rPr>
              <a:t>.</a:t>
            </a:r>
          </a:p>
          <a:p>
            <a:pPr marL="457200" indent="-457200" eaLnBrk="1" hangingPunct="1">
              <a:lnSpc>
                <a:spcPct val="80000"/>
              </a:lnSpc>
            </a:pPr>
            <a:endParaRPr lang="en-US" altLang="en-US" sz="1600" dirty="0" smtClean="0">
              <a:latin typeface="Comic Sans MS" pitchFamily="66" charset="0"/>
            </a:endParaRPr>
          </a:p>
          <a:p>
            <a:pPr marL="457200" indent="-457200" eaLnBrk="1" hangingPunct="1">
              <a:lnSpc>
                <a:spcPct val="80000"/>
              </a:lnSpc>
            </a:pPr>
            <a:r>
              <a:rPr lang="en-US" altLang="en-US" sz="1800" b="1" dirty="0" smtClean="0">
                <a:solidFill>
                  <a:srgbClr val="FF0000"/>
                </a:solidFill>
                <a:latin typeface="Comic Sans MS" pitchFamily="66" charset="0"/>
              </a:rPr>
              <a:t>Q</a:t>
            </a:r>
            <a:r>
              <a:rPr lang="en-US" altLang="en-US" sz="1600" b="1" dirty="0" smtClean="0">
                <a:latin typeface="Comic Sans MS" pitchFamily="66" charset="0"/>
              </a:rPr>
              <a:t>: Where would the ETC of </a:t>
            </a:r>
            <a:r>
              <a:rPr lang="en-US" altLang="en-US" sz="1600" b="1" dirty="0" smtClean="0">
                <a:latin typeface="Comic Sans MS" pitchFamily="66" charset="0"/>
                <a:hlinkClick r:id="rId6"/>
              </a:rPr>
              <a:t>prokaryotes</a:t>
            </a:r>
            <a:r>
              <a:rPr lang="en-US" altLang="en-US" sz="1600" b="1" dirty="0" smtClean="0">
                <a:latin typeface="Comic Sans MS" pitchFamily="66" charset="0"/>
              </a:rPr>
              <a:t> be located?</a:t>
            </a:r>
          </a:p>
          <a:p>
            <a:pPr marL="457200" indent="-457200" eaLnBrk="1" hangingPunct="1">
              <a:lnSpc>
                <a:spcPct val="80000"/>
              </a:lnSpc>
              <a:buFontTx/>
              <a:buNone/>
            </a:pPr>
            <a:endParaRPr lang="en-US" altLang="en-US" sz="1600" i="1" dirty="0" smtClean="0">
              <a:latin typeface="Comic Sans MS" pitchFamily="66" charset="0"/>
            </a:endParaRPr>
          </a:p>
          <a:p>
            <a:pPr marL="457200" indent="-457200" eaLnBrk="1" hangingPunct="1">
              <a:lnSpc>
                <a:spcPct val="80000"/>
              </a:lnSpc>
              <a:buFontTx/>
              <a:buNone/>
            </a:pPr>
            <a:endParaRPr lang="en-US" altLang="en-US" sz="1600" dirty="0" smtClean="0">
              <a:latin typeface="Comic Sans MS" pitchFamily="66" charset="0"/>
            </a:endParaRPr>
          </a:p>
          <a:p>
            <a:pPr marL="457200" indent="-457200" eaLnBrk="1" hangingPunct="1">
              <a:lnSpc>
                <a:spcPct val="80000"/>
              </a:lnSpc>
              <a:buFontTx/>
              <a:buNone/>
            </a:pPr>
            <a:r>
              <a:rPr lang="en-US" altLang="en-US" sz="1600" dirty="0" smtClean="0">
                <a:latin typeface="Comic Sans MS" pitchFamily="66" charset="0"/>
              </a:rPr>
              <a:t>Three main events important in the ETCs generation of ATP:</a:t>
            </a:r>
          </a:p>
          <a:p>
            <a:pPr marL="457200" indent="-457200" eaLnBrk="1" hangingPunct="1">
              <a:lnSpc>
                <a:spcPct val="80000"/>
              </a:lnSpc>
              <a:buFontTx/>
              <a:buNone/>
            </a:pPr>
            <a:r>
              <a:rPr lang="en-US" altLang="en-US" sz="1600" dirty="0" smtClean="0">
                <a:latin typeface="Comic Sans MS" pitchFamily="66" charset="0"/>
              </a:rPr>
              <a:t>1.  </a:t>
            </a:r>
            <a:r>
              <a:rPr lang="en-US" altLang="en-US" sz="1600" b="1" dirty="0" smtClean="0">
                <a:latin typeface="Comic Sans MS" pitchFamily="66" charset="0"/>
              </a:rPr>
              <a:t> </a:t>
            </a:r>
            <a:r>
              <a:rPr lang="en-US" altLang="en-US" sz="1600" dirty="0" smtClean="0">
                <a:latin typeface="Comic Sans MS" pitchFamily="66" charset="0"/>
              </a:rPr>
              <a:t>______________________</a:t>
            </a:r>
          </a:p>
          <a:p>
            <a:pPr marL="457200" indent="-457200" eaLnBrk="1" hangingPunct="1">
              <a:lnSpc>
                <a:spcPct val="80000"/>
              </a:lnSpc>
              <a:buFontTx/>
              <a:buAutoNum type="arabicPeriod" startAt="2"/>
            </a:pPr>
            <a:r>
              <a:rPr lang="en-US" altLang="en-US" sz="1600" dirty="0" smtClean="0">
                <a:latin typeface="Comic Sans MS" pitchFamily="66" charset="0"/>
              </a:rPr>
              <a:t>______________________</a:t>
            </a:r>
          </a:p>
          <a:p>
            <a:pPr marL="457200" indent="-457200" eaLnBrk="1" hangingPunct="1">
              <a:lnSpc>
                <a:spcPct val="80000"/>
              </a:lnSpc>
              <a:buFontTx/>
              <a:buAutoNum type="arabicPeriod" startAt="2"/>
            </a:pPr>
            <a:r>
              <a:rPr lang="en-US" altLang="en-US" sz="1600" dirty="0" smtClean="0">
                <a:latin typeface="Comic Sans MS" pitchFamily="66" charset="0"/>
              </a:rPr>
              <a:t>______________________</a:t>
            </a:r>
          </a:p>
          <a:p>
            <a:pPr marL="457200" indent="-457200" eaLnBrk="1" hangingPunct="1">
              <a:lnSpc>
                <a:spcPct val="80000"/>
              </a:lnSpc>
            </a:pPr>
            <a:endParaRPr lang="en-US" altLang="en-US" sz="1200" dirty="0" smtClean="0">
              <a:latin typeface="Comic Sans MS" pitchFamily="66" charset="0"/>
            </a:endParaRPr>
          </a:p>
        </p:txBody>
      </p:sp>
      <p:sp>
        <p:nvSpPr>
          <p:cNvPr id="24580" name="Text Box 5"/>
          <p:cNvSpPr txBox="1">
            <a:spLocks noChangeArrowheads="1"/>
          </p:cNvSpPr>
          <p:nvPr/>
        </p:nvSpPr>
        <p:spPr bwMode="auto">
          <a:xfrm>
            <a:off x="304800" y="63246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endParaRPr lang="en-US" altLang="en-US" sz="1800" b="0"/>
          </a:p>
        </p:txBody>
      </p:sp>
      <p:sp>
        <p:nvSpPr>
          <p:cNvPr id="24581" name="Text Box 15"/>
          <p:cNvSpPr txBox="1">
            <a:spLocks noChangeArrowheads="1"/>
          </p:cNvSpPr>
          <p:nvPr/>
        </p:nvSpPr>
        <p:spPr bwMode="auto">
          <a:xfrm>
            <a:off x="6477000" y="6629400"/>
            <a:ext cx="266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7"/>
              </a:rPr>
              <a:t>Mitochondrion diagram </a:t>
            </a:r>
            <a:r>
              <a:rPr lang="en-US" altLang="en-US" sz="1000" b="0">
                <a:latin typeface="Comic Sans MS" pitchFamily="66" charset="0"/>
              </a:rPr>
              <a:t>M. Ruiz</a:t>
            </a:r>
          </a:p>
        </p:txBody>
      </p:sp>
      <p:sp>
        <p:nvSpPr>
          <p:cNvPr id="24582"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8"/>
              </a:rPr>
              <a:t>Virtual Cell Biology Classroom</a:t>
            </a:r>
            <a:r>
              <a:rPr lang="en-US" altLang="en-US" sz="1000" b="0">
                <a:latin typeface="Comic Sans MS" pitchFamily="66" charset="0"/>
              </a:rPr>
              <a:t> on </a:t>
            </a:r>
            <a:r>
              <a:rPr lang="en-US" altLang="en-US" sz="1000" b="0">
                <a:latin typeface="Comic Sans MS" pitchFamily="66" charset="0"/>
                <a:hlinkClick r:id="rId9"/>
              </a:rPr>
              <a:t>ScienceProfOnline.com</a:t>
            </a:r>
            <a:endParaRPr lang="en-US" altLang="en-US" sz="1000" b="0">
              <a:latin typeface="Comic Sans MS" pitchFamily="66" charset="0"/>
            </a:endParaRPr>
          </a:p>
        </p:txBody>
      </p:sp>
      <p:pic>
        <p:nvPicPr>
          <p:cNvPr id="24583" name="Picture 8" descr="C:\Users\Tami\Desktop\Picture10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81000"/>
            <a:ext cx="41052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52600" y="274638"/>
            <a:ext cx="6934200" cy="1143000"/>
          </a:xfrm>
        </p:spPr>
        <p:txBody>
          <a:bodyPr/>
          <a:lstStyle/>
          <a:p>
            <a:pPr algn="l" eaLnBrk="1" hangingPunct="1"/>
            <a:r>
              <a:rPr lang="en-US" altLang="en-US" sz="3200" b="1" smtClean="0">
                <a:solidFill>
                  <a:schemeClr val="tx1"/>
                </a:solidFill>
                <a:latin typeface="Comic Sans MS" pitchFamily="66" charset="0"/>
              </a:rPr>
              <a:t>Electron </a:t>
            </a:r>
            <a:br>
              <a:rPr lang="en-US" altLang="en-US" sz="3200" b="1" smtClean="0">
                <a:solidFill>
                  <a:schemeClr val="tx1"/>
                </a:solidFill>
                <a:latin typeface="Comic Sans MS" pitchFamily="66" charset="0"/>
              </a:rPr>
            </a:br>
            <a:r>
              <a:rPr lang="en-US" altLang="en-US" sz="3200" b="1" smtClean="0">
                <a:solidFill>
                  <a:schemeClr val="tx1"/>
                </a:solidFill>
                <a:latin typeface="Comic Sans MS" pitchFamily="66" charset="0"/>
              </a:rPr>
              <a:t>Transport</a:t>
            </a:r>
          </a:p>
        </p:txBody>
      </p:sp>
      <p:sp>
        <p:nvSpPr>
          <p:cNvPr id="25603" name="Rectangle 3"/>
          <p:cNvSpPr>
            <a:spLocks noGrp="1" noChangeArrowheads="1"/>
          </p:cNvSpPr>
          <p:nvPr>
            <p:ph type="body" sz="half" idx="1"/>
          </p:nvPr>
        </p:nvSpPr>
        <p:spPr>
          <a:xfrm>
            <a:off x="457200" y="1600200"/>
            <a:ext cx="3276600" cy="4525963"/>
          </a:xfrm>
        </p:spPr>
        <p:txBody>
          <a:bodyPr/>
          <a:lstStyle/>
          <a:p>
            <a:pPr marL="533400" indent="-533400" eaLnBrk="1" hangingPunct="1">
              <a:buFontTx/>
              <a:buNone/>
            </a:pPr>
            <a:endParaRPr lang="en-US" altLang="en-US" sz="2000" dirty="0" smtClean="0">
              <a:latin typeface="Comic Sans MS" pitchFamily="66" charset="0"/>
            </a:endParaRPr>
          </a:p>
          <a:p>
            <a:pPr marL="533400" indent="-533400" algn="ctr" eaLnBrk="1" hangingPunct="1">
              <a:buFontTx/>
              <a:buAutoNum type="arabicPeriod"/>
            </a:pPr>
            <a:r>
              <a:rPr lang="en-US" altLang="en-US" sz="2000" b="1" dirty="0" smtClean="0">
                <a:solidFill>
                  <a:schemeClr val="tx1">
                    <a:lumMod val="65000"/>
                    <a:lumOff val="35000"/>
                  </a:schemeClr>
                </a:solidFill>
                <a:latin typeface="Comic Sans MS" pitchFamily="66" charset="0"/>
              </a:rPr>
              <a:t>Oxidation Reduction Reactions</a:t>
            </a:r>
          </a:p>
          <a:p>
            <a:pPr marL="533400" indent="-533400" eaLnBrk="1" hangingPunct="1">
              <a:buFontTx/>
              <a:buNone/>
            </a:pPr>
            <a:endParaRPr lang="en-US" altLang="en-US" sz="1800" b="1" dirty="0" smtClean="0">
              <a:latin typeface="Comic Sans MS" pitchFamily="66" charset="0"/>
            </a:endParaRPr>
          </a:p>
          <a:p>
            <a:pPr marL="533400" indent="-533400" eaLnBrk="1" hangingPunct="1"/>
            <a:r>
              <a:rPr lang="en-US" altLang="en-US" sz="1600" dirty="0" smtClean="0">
                <a:latin typeface="Comic Sans MS" pitchFamily="66" charset="0"/>
              </a:rPr>
              <a:t>The electron carriers (NADH and FADH</a:t>
            </a:r>
            <a:r>
              <a:rPr lang="en-US" altLang="en-US" sz="1600" baseline="-25000" dirty="0" smtClean="0">
                <a:latin typeface="Comic Sans MS" pitchFamily="66" charset="0"/>
              </a:rPr>
              <a:t>2</a:t>
            </a:r>
            <a:r>
              <a:rPr lang="en-US" altLang="en-US" sz="1600" dirty="0" smtClean="0">
                <a:latin typeface="Comic Sans MS" pitchFamily="66" charset="0"/>
              </a:rPr>
              <a:t>) bring electrons and protons (H+) to the ETC.</a:t>
            </a:r>
          </a:p>
          <a:p>
            <a:pPr marL="533400" indent="-533400" eaLnBrk="1" hangingPunct="1">
              <a:buFontTx/>
              <a:buNone/>
            </a:pPr>
            <a:endParaRPr lang="en-US" altLang="en-US" sz="1600" dirty="0" smtClean="0">
              <a:latin typeface="Comic Sans MS" pitchFamily="66" charset="0"/>
            </a:endParaRPr>
          </a:p>
          <a:p>
            <a:pPr marL="533400" indent="-533400" eaLnBrk="1" hangingPunct="1"/>
            <a:r>
              <a:rPr lang="en-US" altLang="en-US" sz="1600" dirty="0" smtClean="0">
                <a:latin typeface="Comic Sans MS" pitchFamily="66" charset="0"/>
              </a:rPr>
              <a:t>Carrier molecules in the membrane of the mitochondria pass electrons from one to another and ultimately to final electron acceptor.</a:t>
            </a:r>
          </a:p>
        </p:txBody>
      </p:sp>
      <p:pic>
        <p:nvPicPr>
          <p:cNvPr id="25604" name="Picture 15" descr="Electron_transport_chain-TimVicker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038600" y="152400"/>
            <a:ext cx="48260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p:cNvSpPr txBox="1">
            <a:spLocks noChangeArrowheads="1"/>
          </p:cNvSpPr>
          <p:nvPr/>
        </p:nvSpPr>
        <p:spPr bwMode="auto">
          <a:xfrm>
            <a:off x="304800" y="63246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endParaRPr lang="en-US" altLang="en-US" sz="1800" b="0"/>
          </a:p>
        </p:txBody>
      </p:sp>
      <p:sp>
        <p:nvSpPr>
          <p:cNvPr id="25606" name="Text Box 16"/>
          <p:cNvSpPr txBox="1">
            <a:spLocks noChangeArrowheads="1"/>
          </p:cNvSpPr>
          <p:nvPr/>
        </p:nvSpPr>
        <p:spPr bwMode="auto">
          <a:xfrm>
            <a:off x="6019800" y="64008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endParaRPr lang="en-US" altLang="en-US"/>
          </a:p>
        </p:txBody>
      </p:sp>
      <p:sp>
        <p:nvSpPr>
          <p:cNvPr id="25607" name="Text Box 17"/>
          <p:cNvSpPr txBox="1">
            <a:spLocks noChangeArrowheads="1"/>
          </p:cNvSpPr>
          <p:nvPr/>
        </p:nvSpPr>
        <p:spPr bwMode="auto">
          <a:xfrm>
            <a:off x="6324600" y="6484938"/>
            <a:ext cx="281940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lnSpc>
                <a:spcPct val="70000"/>
              </a:lnSpc>
              <a:spcBef>
                <a:spcPct val="45000"/>
              </a:spcBef>
            </a:pPr>
            <a:r>
              <a:rPr lang="en-US" altLang="en-US" sz="1000" b="0">
                <a:latin typeface="Comic Sans MS" pitchFamily="66" charset="0"/>
              </a:rPr>
              <a:t>Images: </a:t>
            </a:r>
            <a:r>
              <a:rPr lang="en-US" altLang="en-US" sz="1000" b="0">
                <a:latin typeface="Comic Sans MS" pitchFamily="66" charset="0"/>
                <a:hlinkClick r:id="rId4"/>
              </a:rPr>
              <a:t>Mitochondrion diagram </a:t>
            </a:r>
            <a:r>
              <a:rPr lang="en-US" altLang="en-US" sz="1000" b="0">
                <a:latin typeface="Comic Sans MS" pitchFamily="66" charset="0"/>
              </a:rPr>
              <a:t>M. Ruiz</a:t>
            </a:r>
          </a:p>
          <a:p>
            <a:pPr algn="r" eaLnBrk="1" hangingPunct="1">
              <a:lnSpc>
                <a:spcPct val="70000"/>
              </a:lnSpc>
              <a:spcBef>
                <a:spcPct val="45000"/>
              </a:spcBef>
            </a:pPr>
            <a:r>
              <a:rPr lang="en-US" altLang="en-US" sz="1000" b="0">
                <a:latin typeface="Comic Sans MS" pitchFamily="66" charset="0"/>
                <a:hlinkClick r:id="rId5"/>
              </a:rPr>
              <a:t>Electron transport chain</a:t>
            </a:r>
            <a:r>
              <a:rPr lang="en-US" altLang="en-US" sz="1000" b="0">
                <a:latin typeface="Comic Sans MS" pitchFamily="66" charset="0"/>
              </a:rPr>
              <a:t>, Tim Vickers</a:t>
            </a:r>
          </a:p>
        </p:txBody>
      </p:sp>
      <p:sp>
        <p:nvSpPr>
          <p:cNvPr id="25608" name="Line 18"/>
          <p:cNvSpPr>
            <a:spLocks noChangeShapeType="1"/>
          </p:cNvSpPr>
          <p:nvPr/>
        </p:nvSpPr>
        <p:spPr bwMode="auto">
          <a:xfrm flipH="1">
            <a:off x="7772400" y="1066800"/>
            <a:ext cx="762000" cy="228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Line 19"/>
          <p:cNvSpPr>
            <a:spLocks noChangeShapeType="1"/>
          </p:cNvSpPr>
          <p:nvPr/>
        </p:nvSpPr>
        <p:spPr bwMode="auto">
          <a:xfrm flipV="1">
            <a:off x="4419600" y="5029200"/>
            <a:ext cx="68580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pic>
        <p:nvPicPr>
          <p:cNvPr id="25612" name="Picture 12" descr="C:\Users\Tami\Desktop\Picture1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300" y="228600"/>
            <a:ext cx="12954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76400" y="228600"/>
            <a:ext cx="3276600" cy="1143000"/>
          </a:xfrm>
        </p:spPr>
        <p:txBody>
          <a:bodyPr/>
          <a:lstStyle/>
          <a:p>
            <a:pPr algn="l" eaLnBrk="1" hangingPunct="1"/>
            <a:r>
              <a:rPr lang="en-US" altLang="en-US" sz="3200" b="1" smtClean="0">
                <a:solidFill>
                  <a:schemeClr val="tx1"/>
                </a:solidFill>
                <a:latin typeface="Comic Sans MS" pitchFamily="66" charset="0"/>
              </a:rPr>
              <a:t>Electron Transport</a:t>
            </a:r>
          </a:p>
        </p:txBody>
      </p:sp>
      <p:sp>
        <p:nvSpPr>
          <p:cNvPr id="26627" name="Rectangle 3"/>
          <p:cNvSpPr>
            <a:spLocks noGrp="1" noChangeArrowheads="1"/>
          </p:cNvSpPr>
          <p:nvPr>
            <p:ph type="body" sz="half" idx="1"/>
          </p:nvPr>
        </p:nvSpPr>
        <p:spPr>
          <a:xfrm>
            <a:off x="241300" y="1676400"/>
            <a:ext cx="3276600" cy="4419600"/>
          </a:xfrm>
        </p:spPr>
        <p:txBody>
          <a:bodyPr/>
          <a:lstStyle/>
          <a:p>
            <a:pPr marL="225425" indent="-225425" algn="ctr" eaLnBrk="1" hangingPunct="1">
              <a:lnSpc>
                <a:spcPct val="80000"/>
              </a:lnSpc>
              <a:buFontTx/>
              <a:buNone/>
            </a:pPr>
            <a:endParaRPr lang="en-US" altLang="en-US" sz="1800" b="1" dirty="0" smtClean="0">
              <a:solidFill>
                <a:schemeClr val="tx1">
                  <a:lumMod val="65000"/>
                  <a:lumOff val="35000"/>
                </a:schemeClr>
              </a:solidFill>
              <a:latin typeface="Comic Sans MS" pitchFamily="66" charset="0"/>
            </a:endParaRPr>
          </a:p>
          <a:p>
            <a:pPr marL="0" indent="0" algn="ctr" eaLnBrk="1" hangingPunct="1">
              <a:buNone/>
            </a:pPr>
            <a:r>
              <a:rPr lang="en-US" altLang="en-US" sz="2000" b="1" dirty="0" smtClean="0">
                <a:solidFill>
                  <a:schemeClr val="tx1">
                    <a:lumMod val="65000"/>
                    <a:lumOff val="35000"/>
                  </a:schemeClr>
                </a:solidFill>
                <a:latin typeface="Comic Sans MS" pitchFamily="66" charset="0"/>
              </a:rPr>
              <a:t>2. Creation of a Proton Gradient</a:t>
            </a:r>
          </a:p>
          <a:p>
            <a:pPr marL="225425" indent="-225425" eaLnBrk="1" hangingPunct="1">
              <a:lnSpc>
                <a:spcPct val="80000"/>
              </a:lnSpc>
              <a:buFontTx/>
              <a:buNone/>
            </a:pPr>
            <a:endParaRPr lang="en-US" altLang="en-US" sz="1800" b="1" dirty="0" smtClean="0">
              <a:latin typeface="Comic Sans MS" pitchFamily="66" charset="0"/>
            </a:endParaRPr>
          </a:p>
          <a:p>
            <a:pPr marL="225425" indent="-225425" eaLnBrk="1" hangingPunct="1">
              <a:lnSpc>
                <a:spcPct val="80000"/>
              </a:lnSpc>
            </a:pPr>
            <a:r>
              <a:rPr lang="en-US" altLang="en-US" sz="1600" dirty="0" smtClean="0">
                <a:latin typeface="Comic Sans MS" pitchFamily="66" charset="0"/>
              </a:rPr>
              <a:t>Energy from each electron being passed down the chain is used to pump protons (H+) from one side of the membrane to the other.</a:t>
            </a:r>
          </a:p>
          <a:p>
            <a:pPr marL="0" indent="0" eaLnBrk="1" hangingPunct="1">
              <a:lnSpc>
                <a:spcPct val="80000"/>
              </a:lnSpc>
              <a:buNone/>
            </a:pPr>
            <a:endParaRPr lang="en-US" altLang="en-US" sz="1600" dirty="0" smtClean="0">
              <a:latin typeface="Comic Sans MS" pitchFamily="66" charset="0"/>
            </a:endParaRPr>
          </a:p>
          <a:p>
            <a:pPr marL="0" indent="0" eaLnBrk="1" hangingPunct="1">
              <a:lnSpc>
                <a:spcPct val="80000"/>
              </a:lnSpc>
              <a:buNone/>
            </a:pPr>
            <a:endParaRPr lang="en-US" altLang="en-US" sz="1600" dirty="0" smtClean="0">
              <a:latin typeface="Comic Sans MS" pitchFamily="66" charset="0"/>
            </a:endParaRPr>
          </a:p>
          <a:p>
            <a:pPr marL="225425" indent="-225425" eaLnBrk="1" hangingPunct="1">
              <a:lnSpc>
                <a:spcPct val="80000"/>
              </a:lnSpc>
            </a:pPr>
            <a:r>
              <a:rPr lang="en-US" altLang="en-US" sz="1600" dirty="0" smtClean="0">
                <a:latin typeface="Comic Sans MS" pitchFamily="66" charset="0"/>
              </a:rPr>
              <a:t>Proton gradient = type of </a:t>
            </a:r>
            <a:r>
              <a:rPr lang="en-US" altLang="en-US" sz="1600" b="1" dirty="0" smtClean="0">
                <a:solidFill>
                  <a:schemeClr val="tx1">
                    <a:lumMod val="65000"/>
                    <a:lumOff val="35000"/>
                  </a:schemeClr>
                </a:solidFill>
                <a:latin typeface="Comic Sans MS" pitchFamily="66" charset="0"/>
              </a:rPr>
              <a:t>ion gradient</a:t>
            </a:r>
            <a:r>
              <a:rPr lang="en-US" altLang="en-US" sz="1600" dirty="0" smtClean="0">
                <a:latin typeface="Comic Sans MS" pitchFamily="66" charset="0"/>
              </a:rPr>
              <a:t> </a:t>
            </a:r>
            <a:r>
              <a:rPr lang="en-US" altLang="en-US" sz="1100" i="1" dirty="0" smtClean="0">
                <a:latin typeface="Comic Sans MS" pitchFamily="66" charset="0"/>
              </a:rPr>
              <a:t>(difference in ion concentration on either side of a membrane)</a:t>
            </a:r>
            <a:r>
              <a:rPr lang="en-US" altLang="en-US" sz="1600" dirty="0" smtClean="0">
                <a:latin typeface="Comic Sans MS" pitchFamily="66" charset="0"/>
              </a:rPr>
              <a:t> … potential energy available for work in cell.</a:t>
            </a:r>
          </a:p>
          <a:p>
            <a:pPr marL="225425" indent="-225425" eaLnBrk="1" hangingPunct="1">
              <a:lnSpc>
                <a:spcPct val="80000"/>
              </a:lnSpc>
            </a:pPr>
            <a:endParaRPr lang="en-US" altLang="en-US" sz="1600" dirty="0" smtClean="0">
              <a:latin typeface="Comic Sans MS" pitchFamily="66" charset="0"/>
            </a:endParaRPr>
          </a:p>
          <a:p>
            <a:pPr marL="225425" indent="-225425" eaLnBrk="1" hangingPunct="1">
              <a:lnSpc>
                <a:spcPct val="80000"/>
              </a:lnSpc>
              <a:buFontTx/>
              <a:buNone/>
            </a:pPr>
            <a:endParaRPr lang="en-US" altLang="en-US" sz="1600" dirty="0" smtClean="0">
              <a:latin typeface="Comic Sans MS" pitchFamily="66" charset="0"/>
            </a:endParaRPr>
          </a:p>
        </p:txBody>
      </p:sp>
      <p:pic>
        <p:nvPicPr>
          <p:cNvPr id="26628" name="Picture 13" descr="Electron_transport_chain-TimVi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533" y="228600"/>
            <a:ext cx="518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Line 19"/>
          <p:cNvSpPr>
            <a:spLocks noChangeShapeType="1"/>
          </p:cNvSpPr>
          <p:nvPr/>
        </p:nvSpPr>
        <p:spPr bwMode="auto">
          <a:xfrm flipV="1">
            <a:off x="5613400" y="9906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Text Box 17"/>
          <p:cNvSpPr txBox="1">
            <a:spLocks noChangeArrowheads="1"/>
          </p:cNvSpPr>
          <p:nvPr/>
        </p:nvSpPr>
        <p:spPr bwMode="auto">
          <a:xfrm>
            <a:off x="6324600" y="6484938"/>
            <a:ext cx="281940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lnSpc>
                <a:spcPct val="70000"/>
              </a:lnSpc>
              <a:spcBef>
                <a:spcPct val="45000"/>
              </a:spcBef>
            </a:pPr>
            <a:r>
              <a:rPr lang="en-US" altLang="en-US" sz="1000" b="0">
                <a:latin typeface="Comic Sans MS" pitchFamily="66" charset="0"/>
              </a:rPr>
              <a:t>Images: </a:t>
            </a:r>
            <a:r>
              <a:rPr lang="en-US" altLang="en-US" sz="1000" b="0">
                <a:latin typeface="Comic Sans MS" pitchFamily="66" charset="0"/>
                <a:hlinkClick r:id="rId4"/>
              </a:rPr>
              <a:t>Mitochondrion diagram </a:t>
            </a:r>
            <a:r>
              <a:rPr lang="en-US" altLang="en-US" sz="1000" b="0">
                <a:latin typeface="Comic Sans MS" pitchFamily="66" charset="0"/>
              </a:rPr>
              <a:t>M. Ruiz</a:t>
            </a:r>
          </a:p>
          <a:p>
            <a:pPr algn="r" eaLnBrk="1" hangingPunct="1">
              <a:lnSpc>
                <a:spcPct val="70000"/>
              </a:lnSpc>
              <a:spcBef>
                <a:spcPct val="45000"/>
              </a:spcBef>
            </a:pPr>
            <a:r>
              <a:rPr lang="en-US" altLang="en-US" sz="1000" b="0">
                <a:latin typeface="Comic Sans MS" pitchFamily="66" charset="0"/>
                <a:hlinkClick r:id="rId5"/>
              </a:rPr>
              <a:t>Electron transport chain</a:t>
            </a:r>
            <a:r>
              <a:rPr lang="en-US" altLang="en-US" sz="1000" b="0">
                <a:latin typeface="Comic Sans MS" pitchFamily="66" charset="0"/>
              </a:rPr>
              <a:t>, Tim Vickers</a:t>
            </a:r>
          </a:p>
        </p:txBody>
      </p:sp>
      <p:sp>
        <p:nvSpPr>
          <p:cNvPr id="26632"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pic>
        <p:nvPicPr>
          <p:cNvPr id="26634" name="Picture 12" descr="C:\Users\Tami\Desktop\Picture1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300" y="228600"/>
            <a:ext cx="12954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76400" y="228600"/>
            <a:ext cx="3276600" cy="1143000"/>
          </a:xfrm>
        </p:spPr>
        <p:txBody>
          <a:bodyPr/>
          <a:lstStyle/>
          <a:p>
            <a:pPr algn="l" eaLnBrk="1" hangingPunct="1"/>
            <a:r>
              <a:rPr lang="en-US" altLang="en-US" sz="3200" b="1" smtClean="0">
                <a:solidFill>
                  <a:schemeClr val="tx1"/>
                </a:solidFill>
                <a:latin typeface="Comic Sans MS" pitchFamily="66" charset="0"/>
              </a:rPr>
              <a:t>Electron Transport</a:t>
            </a:r>
          </a:p>
        </p:txBody>
      </p:sp>
      <p:sp>
        <p:nvSpPr>
          <p:cNvPr id="27651" name="Rectangle 3"/>
          <p:cNvSpPr>
            <a:spLocks noGrp="1" noChangeArrowheads="1"/>
          </p:cNvSpPr>
          <p:nvPr>
            <p:ph type="body" sz="half" idx="1"/>
          </p:nvPr>
        </p:nvSpPr>
        <p:spPr>
          <a:xfrm>
            <a:off x="692150" y="1524000"/>
            <a:ext cx="2438400" cy="3124200"/>
          </a:xfrm>
        </p:spPr>
        <p:txBody>
          <a:bodyPr/>
          <a:lstStyle/>
          <a:p>
            <a:pPr marL="225425" indent="-225425" eaLnBrk="1" hangingPunct="1">
              <a:buFontTx/>
              <a:buNone/>
            </a:pPr>
            <a:endParaRPr lang="en-US" altLang="en-US" sz="300" dirty="0" smtClean="0">
              <a:latin typeface="Comic Sans MS" pitchFamily="66" charset="0"/>
            </a:endParaRPr>
          </a:p>
          <a:p>
            <a:pPr marL="225425" indent="-225425" algn="ctr" eaLnBrk="1" hangingPunct="1">
              <a:buFontTx/>
              <a:buNone/>
            </a:pPr>
            <a:r>
              <a:rPr lang="en-US" altLang="en-US" sz="2000" b="1" dirty="0" smtClean="0">
                <a:solidFill>
                  <a:schemeClr val="tx1">
                    <a:lumMod val="65000"/>
                    <a:lumOff val="35000"/>
                  </a:schemeClr>
                </a:solidFill>
                <a:latin typeface="Comic Sans MS" pitchFamily="66" charset="0"/>
              </a:rPr>
              <a:t>3. Synthesis of ATP</a:t>
            </a:r>
          </a:p>
          <a:p>
            <a:pPr marL="225425" indent="-225425" eaLnBrk="1" hangingPunct="1">
              <a:buFontTx/>
              <a:buNone/>
            </a:pPr>
            <a:endParaRPr lang="en-US" altLang="en-US" sz="1050" dirty="0" smtClean="0">
              <a:latin typeface="Comic Sans MS" pitchFamily="66" charset="0"/>
            </a:endParaRPr>
          </a:p>
          <a:p>
            <a:pPr marL="225425" indent="-225425" eaLnBrk="1" hangingPunct="1">
              <a:buFontTx/>
              <a:buNone/>
            </a:pPr>
            <a:r>
              <a:rPr lang="en-US" altLang="en-US" sz="1600" dirty="0" smtClean="0">
                <a:latin typeface="Comic Sans MS" pitchFamily="66" charset="0"/>
              </a:rPr>
              <a:t>	H</a:t>
            </a:r>
            <a:r>
              <a:rPr lang="en-US" altLang="en-US" sz="1600" baseline="30000" dirty="0" smtClean="0">
                <a:latin typeface="Comic Sans MS" pitchFamily="66" charset="0"/>
              </a:rPr>
              <a:t>+</a:t>
            </a:r>
            <a:r>
              <a:rPr lang="en-US" altLang="en-US" sz="1600" dirty="0" smtClean="0">
                <a:latin typeface="Comic Sans MS" pitchFamily="66" charset="0"/>
              </a:rPr>
              <a:t> ions flow down proton gradient through </a:t>
            </a:r>
            <a:r>
              <a:rPr lang="en-US" altLang="en-US" sz="1600" dirty="0" smtClean="0">
                <a:latin typeface="Comic Sans MS" pitchFamily="66" charset="0"/>
                <a:hlinkClick r:id="rId3"/>
              </a:rPr>
              <a:t>protein</a:t>
            </a:r>
            <a:r>
              <a:rPr lang="en-US" altLang="en-US" sz="1600" dirty="0" smtClean="0">
                <a:latin typeface="Comic Sans MS" pitchFamily="66" charset="0"/>
              </a:rPr>
              <a:t> channels (ATP synthase) that phosphorylate ADP </a:t>
            </a:r>
          </a:p>
          <a:p>
            <a:pPr marL="225425" indent="-225425" eaLnBrk="1" hangingPunct="1">
              <a:buFontTx/>
              <a:buNone/>
            </a:pPr>
            <a:r>
              <a:rPr lang="en-US" altLang="en-US" sz="1600" dirty="0">
                <a:latin typeface="Comic Sans MS" pitchFamily="66" charset="0"/>
              </a:rPr>
              <a:t> </a:t>
            </a:r>
            <a:r>
              <a:rPr lang="en-US" altLang="en-US" sz="1600" dirty="0" smtClean="0">
                <a:latin typeface="Comic Sans MS" pitchFamily="66" charset="0"/>
              </a:rPr>
              <a:t>  to make ATP.</a:t>
            </a:r>
            <a:endParaRPr lang="en-US" altLang="en-US" sz="1100" dirty="0" smtClean="0">
              <a:latin typeface="Comic Sans MS" pitchFamily="66" charset="0"/>
            </a:endParaRPr>
          </a:p>
          <a:p>
            <a:pPr marL="225425" indent="-225425" eaLnBrk="1" hangingPunct="1">
              <a:buFontTx/>
              <a:buNone/>
            </a:pPr>
            <a:endParaRPr lang="en-US" altLang="en-US" sz="2000" dirty="0" smtClean="0">
              <a:latin typeface="Comic Sans MS" pitchFamily="66" charset="0"/>
            </a:endParaRPr>
          </a:p>
        </p:txBody>
      </p:sp>
      <p:pic>
        <p:nvPicPr>
          <p:cNvPr id="27652" name="Picture 5" descr="Electron_transport_chain-TimVick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8300"/>
            <a:ext cx="518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Line 9"/>
          <p:cNvSpPr>
            <a:spLocks noChangeShapeType="1"/>
          </p:cNvSpPr>
          <p:nvPr/>
        </p:nvSpPr>
        <p:spPr bwMode="auto">
          <a:xfrm flipH="1" flipV="1">
            <a:off x="5105400" y="2667000"/>
            <a:ext cx="228600" cy="685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5" name="Text Box 17"/>
          <p:cNvSpPr txBox="1">
            <a:spLocks noChangeArrowheads="1"/>
          </p:cNvSpPr>
          <p:nvPr/>
        </p:nvSpPr>
        <p:spPr bwMode="auto">
          <a:xfrm>
            <a:off x="6324600" y="6484938"/>
            <a:ext cx="281940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lnSpc>
                <a:spcPct val="70000"/>
              </a:lnSpc>
              <a:spcBef>
                <a:spcPct val="45000"/>
              </a:spcBef>
            </a:pPr>
            <a:r>
              <a:rPr lang="en-US" altLang="en-US" sz="1000" b="0">
                <a:latin typeface="Comic Sans MS" pitchFamily="66" charset="0"/>
              </a:rPr>
              <a:t>Images: </a:t>
            </a:r>
            <a:r>
              <a:rPr lang="en-US" altLang="en-US" sz="1000" b="0">
                <a:latin typeface="Comic Sans MS" pitchFamily="66" charset="0"/>
                <a:hlinkClick r:id="rId5"/>
              </a:rPr>
              <a:t>Mitochondrion diagram </a:t>
            </a:r>
            <a:r>
              <a:rPr lang="en-US" altLang="en-US" sz="1000" b="0">
                <a:latin typeface="Comic Sans MS" pitchFamily="66" charset="0"/>
              </a:rPr>
              <a:t>M. Ruiz</a:t>
            </a:r>
          </a:p>
          <a:p>
            <a:pPr algn="r" eaLnBrk="1" hangingPunct="1">
              <a:lnSpc>
                <a:spcPct val="70000"/>
              </a:lnSpc>
              <a:spcBef>
                <a:spcPct val="45000"/>
              </a:spcBef>
            </a:pPr>
            <a:r>
              <a:rPr lang="en-US" altLang="en-US" sz="1000" b="0">
                <a:latin typeface="Comic Sans MS" pitchFamily="66" charset="0"/>
                <a:hlinkClick r:id="rId6"/>
              </a:rPr>
              <a:t>Electron transport chain</a:t>
            </a:r>
            <a:r>
              <a:rPr lang="en-US" altLang="en-US" sz="1000" b="0">
                <a:latin typeface="Comic Sans MS" pitchFamily="66" charset="0"/>
              </a:rPr>
              <a:t>, Tim Vickers</a:t>
            </a:r>
          </a:p>
        </p:txBody>
      </p:sp>
      <p:sp>
        <p:nvSpPr>
          <p:cNvPr id="2765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pic>
        <p:nvPicPr>
          <p:cNvPr id="27658" name="Picture 12" descr="C:\Users\Tami\Desktop\Picture1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300" y="228600"/>
            <a:ext cx="12954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19100" y="4648200"/>
            <a:ext cx="2984500" cy="1877437"/>
          </a:xfrm>
          <a:prstGeom prst="rect">
            <a:avLst/>
          </a:prstGeom>
          <a:noFill/>
          <a:ln w="12700" cap="rnd">
            <a:solidFill>
              <a:schemeClr val="tx1"/>
            </a:solidFill>
          </a:ln>
        </p:spPr>
        <p:txBody>
          <a:bodyPr wrap="square" rtlCol="0">
            <a:spAutoFit/>
          </a:bodyPr>
          <a:lstStyle/>
          <a:p>
            <a:pPr algn="ctr"/>
            <a:r>
              <a:rPr lang="en-US" sz="2800" dirty="0" smtClean="0">
                <a:solidFill>
                  <a:srgbClr val="FF0000"/>
                </a:solidFill>
                <a:latin typeface="Comic Sans MS" panose="030F0702030302020204" pitchFamily="66" charset="0"/>
              </a:rPr>
              <a:t>REVIEW!</a:t>
            </a:r>
          </a:p>
          <a:p>
            <a:pPr algn="ctr"/>
            <a:endParaRPr lang="en-US" sz="1200" dirty="0" smtClean="0">
              <a:latin typeface="Comic Sans MS" panose="030F0702030302020204" pitchFamily="66" charset="0"/>
            </a:endParaRPr>
          </a:p>
          <a:p>
            <a:pPr algn="ctr"/>
            <a:r>
              <a:rPr lang="en-US" sz="2000" dirty="0" smtClean="0">
                <a:latin typeface="Comic Sans MS" panose="030F0702030302020204" pitchFamily="66" charset="0"/>
              </a:rPr>
              <a:t>Animated lesson on </a:t>
            </a:r>
            <a:r>
              <a:rPr lang="en-US" sz="2000" dirty="0" smtClean="0">
                <a:latin typeface="Comic Sans MS" panose="030F0702030302020204" pitchFamily="66" charset="0"/>
                <a:hlinkClick r:id="rId10"/>
              </a:rPr>
              <a:t>Electron Transport Chain</a:t>
            </a:r>
            <a:endParaRPr lang="en-US" sz="2000" dirty="0" smtClean="0">
              <a:latin typeface="Comic Sans MS" panose="030F0702030302020204" pitchFamily="66" charset="0"/>
            </a:endParaRPr>
          </a:p>
          <a:p>
            <a:pPr algn="ct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382000" cy="1143000"/>
          </a:xfrm>
        </p:spPr>
        <p:txBody>
          <a:bodyPr/>
          <a:lstStyle/>
          <a:p>
            <a:pPr eaLnBrk="1" hangingPunct="1"/>
            <a:r>
              <a:rPr lang="en-US" altLang="en-US" sz="4000" b="1" dirty="0" smtClean="0">
                <a:solidFill>
                  <a:srgbClr val="3366FF"/>
                </a:solidFill>
                <a:latin typeface="Matura MT Script Capitals" panose="03020802060602070202" pitchFamily="66" charset="0"/>
              </a:rPr>
              <a:t>Meet the Enzyme</a:t>
            </a:r>
            <a:r>
              <a:rPr lang="en-US" altLang="en-US" sz="4000" dirty="0" smtClean="0">
                <a:solidFill>
                  <a:srgbClr val="3366FF"/>
                </a:solidFill>
                <a:latin typeface="Matura MT Script Capitals" panose="03020802060602070202" pitchFamily="66" charset="0"/>
              </a:rPr>
              <a:t>:</a:t>
            </a:r>
            <a:r>
              <a:rPr lang="en-US" altLang="en-US" sz="4000" dirty="0" smtClean="0">
                <a:solidFill>
                  <a:srgbClr val="996633"/>
                </a:solidFill>
                <a:latin typeface="Matura MT Script Capitals" panose="03020802060602070202" pitchFamily="66" charset="0"/>
              </a:rPr>
              <a:t> </a:t>
            </a:r>
            <a:r>
              <a:rPr lang="en-US" altLang="en-US" sz="4000" b="1" dirty="0" smtClean="0">
                <a:solidFill>
                  <a:schemeClr val="tx1"/>
                </a:solidFill>
                <a:latin typeface="Comic Sans MS" pitchFamily="66" charset="0"/>
              </a:rPr>
              <a:t>ATP Synthase</a:t>
            </a:r>
          </a:p>
        </p:txBody>
      </p:sp>
      <p:sp>
        <p:nvSpPr>
          <p:cNvPr id="16387" name="Text Box 6"/>
          <p:cNvSpPr txBox="1">
            <a:spLocks noChangeArrowheads="1"/>
          </p:cNvSpPr>
          <p:nvPr/>
        </p:nvSpPr>
        <p:spPr bwMode="auto">
          <a:xfrm>
            <a:off x="152400" y="1564243"/>
            <a:ext cx="38100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latin typeface="Comic Sans MS" pitchFamily="66" charset="0"/>
              </a:rPr>
              <a:t>Important metabolic enzyme that harnesses energy for biological cells to use.</a:t>
            </a:r>
          </a:p>
          <a:p>
            <a:pPr eaLnBrk="1" hangingPunct="1"/>
            <a:endParaRPr lang="en-US" altLang="en-US" sz="1600" dirty="0">
              <a:latin typeface="Comic Sans MS" pitchFamily="66" charset="0"/>
            </a:endParaRPr>
          </a:p>
          <a:p>
            <a:pPr eaLnBrk="1" hangingPunct="1"/>
            <a:r>
              <a:rPr lang="en-US" altLang="en-US" sz="1600" dirty="0">
                <a:latin typeface="Comic Sans MS" pitchFamily="66" charset="0"/>
              </a:rPr>
              <a:t>Involved in </a:t>
            </a:r>
            <a:r>
              <a:rPr lang="en-US" altLang="en-US" sz="1600" b="1" dirty="0">
                <a:latin typeface="Comic Sans MS" pitchFamily="66" charset="0"/>
              </a:rPr>
              <a:t>synthesis </a:t>
            </a:r>
            <a:r>
              <a:rPr lang="en-US" altLang="en-US" sz="1600" dirty="0">
                <a:latin typeface="Comic Sans MS" pitchFamily="66" charset="0"/>
              </a:rPr>
              <a:t>of adenosine triphosphate </a:t>
            </a:r>
            <a:r>
              <a:rPr lang="en-US" altLang="en-US" sz="1400" dirty="0">
                <a:latin typeface="Comic Sans MS" pitchFamily="66" charset="0"/>
              </a:rPr>
              <a:t>(</a:t>
            </a:r>
            <a:r>
              <a:rPr lang="en-US" altLang="en-US" sz="1400" dirty="0">
                <a:latin typeface="Comic Sans MS" pitchFamily="66" charset="0"/>
                <a:hlinkClick r:id="rId3"/>
              </a:rPr>
              <a:t>ATP</a:t>
            </a:r>
            <a:r>
              <a:rPr lang="en-US" altLang="en-US" sz="1400" dirty="0">
                <a:latin typeface="Comic Sans MS" pitchFamily="66" charset="0"/>
              </a:rPr>
              <a:t>), </a:t>
            </a:r>
            <a:r>
              <a:rPr lang="en-US" altLang="en-US" sz="1600" dirty="0">
                <a:latin typeface="Comic Sans MS" pitchFamily="66" charset="0"/>
              </a:rPr>
              <a:t>from:</a:t>
            </a:r>
          </a:p>
          <a:p>
            <a:pPr eaLnBrk="1" hangingPunct="1"/>
            <a:r>
              <a:rPr lang="en-US" altLang="en-US" sz="1600" dirty="0">
                <a:latin typeface="Comic Sans MS" pitchFamily="66" charset="0"/>
              </a:rPr>
              <a:t>	</a:t>
            </a:r>
            <a:r>
              <a:rPr lang="en-US" altLang="en-US" sz="1800" dirty="0">
                <a:latin typeface="Comic Sans MS" pitchFamily="66" charset="0"/>
              </a:rPr>
              <a:t>- </a:t>
            </a:r>
            <a:r>
              <a:rPr lang="en-US" altLang="en-US" sz="1400" dirty="0">
                <a:latin typeface="Comic Sans MS" pitchFamily="66" charset="0"/>
              </a:rPr>
              <a:t>adenosine </a:t>
            </a:r>
            <a:r>
              <a:rPr lang="en-US" altLang="en-US" sz="1400" dirty="0" err="1">
                <a:latin typeface="Comic Sans MS" pitchFamily="66" charset="0"/>
              </a:rPr>
              <a:t>diphosphate</a:t>
            </a:r>
            <a:r>
              <a:rPr lang="en-US" altLang="en-US" sz="1400" dirty="0">
                <a:latin typeface="Comic Sans MS" pitchFamily="66" charset="0"/>
              </a:rPr>
              <a:t> </a:t>
            </a:r>
            <a:r>
              <a:rPr lang="en-US" altLang="en-US" sz="1200" dirty="0">
                <a:latin typeface="Comic Sans MS" pitchFamily="66" charset="0"/>
              </a:rPr>
              <a:t>(ADP)</a:t>
            </a:r>
          </a:p>
          <a:p>
            <a:pPr eaLnBrk="1" hangingPunct="1"/>
            <a:r>
              <a:rPr lang="en-US" altLang="en-US" sz="1400" dirty="0">
                <a:latin typeface="Comic Sans MS" pitchFamily="66" charset="0"/>
              </a:rPr>
              <a:t>	</a:t>
            </a:r>
            <a:r>
              <a:rPr lang="en-US" altLang="en-US" sz="1400" b="1" dirty="0">
                <a:latin typeface="Comic Sans MS" pitchFamily="66" charset="0"/>
              </a:rPr>
              <a:t>- </a:t>
            </a:r>
            <a:r>
              <a:rPr lang="en-US" altLang="en-US" sz="1400" dirty="0">
                <a:latin typeface="Comic Sans MS" pitchFamily="66" charset="0"/>
              </a:rPr>
              <a:t> a phosphate group and 	</a:t>
            </a:r>
            <a:r>
              <a:rPr lang="en-US" altLang="en-US" sz="1400" b="1" dirty="0">
                <a:latin typeface="Comic Sans MS" pitchFamily="66" charset="0"/>
              </a:rPr>
              <a:t>-</a:t>
            </a:r>
            <a:r>
              <a:rPr lang="en-US" altLang="en-US" sz="1400" dirty="0">
                <a:latin typeface="Comic Sans MS" pitchFamily="66" charset="0"/>
              </a:rPr>
              <a:t>  energy from H+ ion </a:t>
            </a:r>
            <a:r>
              <a:rPr lang="en-US" altLang="en-US" sz="1400" dirty="0" smtClean="0">
                <a:latin typeface="Comic Sans MS" pitchFamily="66" charset="0"/>
              </a:rPr>
              <a:t>	-  gradient</a:t>
            </a:r>
            <a:endParaRPr lang="en-US" altLang="en-US" sz="1400" dirty="0">
              <a:latin typeface="Comic Sans MS" pitchFamily="66" charset="0"/>
            </a:endParaRPr>
          </a:p>
          <a:p>
            <a:pPr eaLnBrk="1" hangingPunct="1"/>
            <a:endParaRPr lang="en-US" altLang="en-US" sz="1600" dirty="0">
              <a:latin typeface="Comic Sans MS" pitchFamily="66" charset="0"/>
            </a:endParaRPr>
          </a:p>
          <a:p>
            <a:pPr eaLnBrk="1" hangingPunct="1"/>
            <a:r>
              <a:rPr lang="en-US" altLang="en-US" sz="1600" dirty="0">
                <a:latin typeface="Comic Sans MS" pitchFamily="66" charset="0"/>
              </a:rPr>
              <a:t>ATP is the most commonly used "energy currency" of cells. </a:t>
            </a:r>
          </a:p>
          <a:p>
            <a:pPr eaLnBrk="1" hangingPunct="1"/>
            <a:endParaRPr lang="en-US" altLang="en-US" sz="1600" dirty="0">
              <a:latin typeface="Comic Sans MS" pitchFamily="66" charset="0"/>
            </a:endParaRPr>
          </a:p>
          <a:p>
            <a:pPr eaLnBrk="1" hangingPunct="1"/>
            <a:endParaRPr lang="en-US" altLang="en-US" sz="1600" dirty="0">
              <a:latin typeface="Comic Sans MS" pitchFamily="66" charset="0"/>
            </a:endParaRPr>
          </a:p>
          <a:p>
            <a:pPr eaLnBrk="1" hangingPunct="1"/>
            <a:r>
              <a:rPr lang="en-US" altLang="en-US" sz="1800" b="1" i="1" dirty="0">
                <a:latin typeface="Comic Sans MS" pitchFamily="66" charset="0"/>
              </a:rPr>
              <a:t>Reaction: </a:t>
            </a:r>
          </a:p>
          <a:p>
            <a:pPr eaLnBrk="1" hangingPunct="1"/>
            <a:endParaRPr lang="en-US" altLang="en-US" sz="1000" b="1" i="1" dirty="0">
              <a:latin typeface="Comic Sans MS" pitchFamily="66" charset="0"/>
            </a:endParaRPr>
          </a:p>
          <a:p>
            <a:pPr eaLnBrk="1" hangingPunct="1"/>
            <a:r>
              <a:rPr lang="en-US" altLang="en-US" sz="1000" dirty="0">
                <a:latin typeface="Comic Sans MS" pitchFamily="66" charset="0"/>
              </a:rPr>
              <a:t>                               </a:t>
            </a:r>
            <a:r>
              <a:rPr lang="en-US" altLang="en-US" sz="1000" dirty="0" smtClean="0">
                <a:latin typeface="Comic Sans MS" pitchFamily="66" charset="0"/>
              </a:rPr>
              <a:t> </a:t>
            </a:r>
            <a:r>
              <a:rPr lang="en-US" altLang="en-US" sz="1000" dirty="0">
                <a:latin typeface="Comic Sans MS" pitchFamily="66" charset="0"/>
              </a:rPr>
              <a:t>(</a:t>
            </a:r>
            <a:r>
              <a:rPr lang="en-US" altLang="en-US" sz="1200" dirty="0">
                <a:latin typeface="Comic Sans MS" pitchFamily="66" charset="0"/>
              </a:rPr>
              <a:t>ATP synthase)</a:t>
            </a:r>
          </a:p>
          <a:p>
            <a:pPr eaLnBrk="1" hangingPunct="1"/>
            <a:r>
              <a:rPr lang="en-US" altLang="en-US" sz="2800" dirty="0">
                <a:latin typeface="Comic Sans MS" pitchFamily="66" charset="0"/>
              </a:rPr>
              <a:t>ADP + Pi --</a:t>
            </a:r>
            <a:r>
              <a:rPr lang="en-US" altLang="en-US" sz="2800" dirty="0" smtClean="0">
                <a:latin typeface="Comic Sans MS" pitchFamily="66" charset="0"/>
              </a:rPr>
              <a:t>--</a:t>
            </a:r>
            <a:r>
              <a:rPr lang="en-US" altLang="en-US" sz="2800" dirty="0">
                <a:latin typeface="Comic Sans MS" pitchFamily="66" charset="0"/>
                <a:sym typeface="Wingdings" pitchFamily="2" charset="2"/>
              </a:rPr>
              <a:t></a:t>
            </a:r>
            <a:r>
              <a:rPr lang="en-US" altLang="en-US" sz="2800" dirty="0">
                <a:latin typeface="Comic Sans MS" pitchFamily="66" charset="0"/>
              </a:rPr>
              <a:t>ATP</a:t>
            </a:r>
          </a:p>
          <a:p>
            <a:pPr eaLnBrk="1" hangingPunct="1"/>
            <a:r>
              <a:rPr lang="en-US" altLang="en-US" sz="900" dirty="0">
                <a:latin typeface="Comic Sans MS" pitchFamily="66" charset="0"/>
              </a:rPr>
              <a:t>  substrate	substrate		        product</a:t>
            </a:r>
          </a:p>
          <a:p>
            <a:pPr eaLnBrk="1" hangingPunct="1"/>
            <a:endParaRPr lang="en-US" altLang="en-US" sz="900" dirty="0">
              <a:latin typeface="Comic Sans MS" pitchFamily="66" charset="0"/>
            </a:endParaRPr>
          </a:p>
          <a:p>
            <a:pPr eaLnBrk="1" hangingPunct="1"/>
            <a:endParaRPr lang="en-US" altLang="en-US" sz="1600" dirty="0">
              <a:latin typeface="Comic Sans MS" pitchFamily="66" charset="0"/>
            </a:endParaRPr>
          </a:p>
        </p:txBody>
      </p:sp>
      <p:sp>
        <p:nvSpPr>
          <p:cNvPr id="16388" name="Text Box 8"/>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4"/>
              </a:rPr>
              <a:t>ATP synthase diagram</a:t>
            </a:r>
            <a:r>
              <a:rPr lang="en-US" altLang="en-US" sz="1000">
                <a:latin typeface="Comic Sans MS" pitchFamily="66" charset="0"/>
              </a:rPr>
              <a:t>, Tim Vickers</a:t>
            </a:r>
          </a:p>
        </p:txBody>
      </p:sp>
      <p:pic>
        <p:nvPicPr>
          <p:cNvPr id="147472" name="Picture 16" descr="Mitochondria-photo-crop-LouisaHoward"/>
          <p:cNvPicPr>
            <a:picLocks noGrp="1" noChangeAspect="1" noChangeArrowheads="1"/>
          </p:cNvPicPr>
          <p:nvPr>
            <p:ph sz="quarter" idx="3"/>
          </p:nvPr>
        </p:nvPicPr>
        <p:blipFill>
          <a:blip r:embed="rId5"/>
          <a:srcRect/>
          <a:stretch>
            <a:fillRect/>
          </a:stretch>
        </p:blipFill>
        <p:spPr>
          <a:xfrm>
            <a:off x="4038600" y="3886200"/>
            <a:ext cx="1828800" cy="1828800"/>
          </a:xfrm>
          <a:ln w="38100" cap="sq">
            <a:solidFill>
              <a:srgbClr val="000000"/>
            </a:solidFill>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90" name="Picture 18" descr="ATPsynthase_TimVickers"/>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6019800" y="1447800"/>
            <a:ext cx="2851150" cy="4343400"/>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90975" y="1447800"/>
            <a:ext cx="18605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8"/>
              </a:rPr>
              <a:t>Virtual Cell Biology Classroom</a:t>
            </a:r>
            <a:r>
              <a:rPr lang="en-US" altLang="en-US" sz="1000" b="0">
                <a:latin typeface="Comic Sans MS" pitchFamily="66" charset="0"/>
              </a:rPr>
              <a:t> on </a:t>
            </a:r>
            <a:r>
              <a:rPr lang="en-US" altLang="en-US" sz="1000" b="0">
                <a:latin typeface="Comic Sans MS" pitchFamily="66" charset="0"/>
                <a:hlinkClick r:id="rId9"/>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15531993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sz="4000" b="1" dirty="0" smtClean="0">
                <a:solidFill>
                  <a:srgbClr val="008000"/>
                </a:solidFill>
                <a:latin typeface="Comic Sans MS" pitchFamily="66" charset="0"/>
              </a:rPr>
              <a:t>Metabolism</a:t>
            </a:r>
            <a:r>
              <a:rPr lang="en-US" sz="4000" dirty="0" smtClean="0">
                <a:solidFill>
                  <a:srgbClr val="008000"/>
                </a:solidFill>
                <a:latin typeface="Comic Sans MS" pitchFamily="66" charset="0"/>
              </a:rPr>
              <a:t/>
            </a:r>
            <a:br>
              <a:rPr lang="en-US" sz="4000" dirty="0" smtClean="0">
                <a:solidFill>
                  <a:srgbClr val="008000"/>
                </a:solidFill>
                <a:latin typeface="Comic Sans MS" pitchFamily="66" charset="0"/>
              </a:rPr>
            </a:br>
            <a:r>
              <a:rPr lang="en-US" sz="400" dirty="0" smtClean="0">
                <a:solidFill>
                  <a:schemeClr val="folHlink"/>
                </a:solidFill>
                <a:latin typeface="Comic Sans MS" pitchFamily="66" charset="0"/>
              </a:rPr>
              <a:t> </a:t>
            </a:r>
            <a:r>
              <a:rPr lang="en-US" sz="4000" dirty="0" smtClean="0">
                <a:solidFill>
                  <a:schemeClr val="folHlink"/>
                </a:solidFill>
                <a:latin typeface="Comic Sans MS" pitchFamily="66" charset="0"/>
              </a:rPr>
              <a:t/>
            </a:r>
            <a:br>
              <a:rPr lang="en-US" sz="4000" dirty="0" smtClean="0">
                <a:solidFill>
                  <a:schemeClr val="folHlink"/>
                </a:solidFill>
                <a:latin typeface="Comic Sans MS" pitchFamily="66" charset="0"/>
              </a:rPr>
            </a:br>
            <a:r>
              <a:rPr lang="en-US" sz="2400" b="1" dirty="0" smtClean="0">
                <a:solidFill>
                  <a:schemeClr val="accent6">
                    <a:lumMod val="75000"/>
                  </a:schemeClr>
                </a:solidFill>
                <a:latin typeface="Comic Sans MS" pitchFamily="66" charset="0"/>
              </a:rPr>
              <a:t>The Transformation of Energy</a:t>
            </a:r>
          </a:p>
        </p:txBody>
      </p:sp>
      <p:sp>
        <p:nvSpPr>
          <p:cNvPr id="4099" name="Rectangle 3"/>
          <p:cNvSpPr>
            <a:spLocks noGrp="1" noChangeArrowheads="1"/>
          </p:cNvSpPr>
          <p:nvPr>
            <p:ph type="body" sz="half" idx="1"/>
          </p:nvPr>
        </p:nvSpPr>
        <p:spPr>
          <a:xfrm>
            <a:off x="544513" y="1752600"/>
            <a:ext cx="7966076" cy="4525963"/>
          </a:xfrm>
        </p:spPr>
        <p:txBody>
          <a:bodyPr/>
          <a:lstStyle/>
          <a:p>
            <a:pPr algn="ctr" eaLnBrk="1" hangingPunct="1">
              <a:lnSpc>
                <a:spcPct val="80000"/>
              </a:lnSpc>
              <a:defRPr/>
            </a:pPr>
            <a:r>
              <a:rPr lang="en-US" sz="1800" dirty="0" smtClean="0">
                <a:latin typeface="Comic Sans MS" pitchFamily="66" charset="0"/>
              </a:rPr>
              <a:t>Cells either get  their energy either by </a:t>
            </a:r>
          </a:p>
          <a:p>
            <a:pPr marL="0" indent="0" algn="ctr" eaLnBrk="1" hangingPunct="1">
              <a:lnSpc>
                <a:spcPct val="80000"/>
              </a:lnSpc>
              <a:buNone/>
              <a:defRPr/>
            </a:pPr>
            <a:r>
              <a:rPr lang="en-US" sz="1800" b="1" dirty="0" smtClean="0">
                <a:solidFill>
                  <a:schemeClr val="tx1">
                    <a:lumMod val="65000"/>
                    <a:lumOff val="35000"/>
                  </a:schemeClr>
                </a:solidFill>
                <a:latin typeface="Comic Sans MS" pitchFamily="66" charset="0"/>
              </a:rPr>
              <a:t>photosynthesis</a:t>
            </a:r>
            <a:r>
              <a:rPr lang="en-US" sz="2000" dirty="0" smtClean="0">
                <a:latin typeface="Comic Sans MS" pitchFamily="66" charset="0"/>
              </a:rPr>
              <a:t> </a:t>
            </a:r>
            <a:r>
              <a:rPr lang="en-US" sz="1800" dirty="0" smtClean="0">
                <a:latin typeface="Comic Sans MS" pitchFamily="66" charset="0"/>
              </a:rPr>
              <a:t>or by </a:t>
            </a:r>
            <a:r>
              <a:rPr lang="en-US" sz="1800" b="1" dirty="0" smtClean="0">
                <a:solidFill>
                  <a:schemeClr val="tx1">
                    <a:lumMod val="65000"/>
                    <a:lumOff val="35000"/>
                  </a:schemeClr>
                </a:solidFill>
                <a:latin typeface="Comic Sans MS" pitchFamily="66" charset="0"/>
              </a:rPr>
              <a:t>eating stuff</a:t>
            </a:r>
            <a:r>
              <a:rPr lang="en-US" sz="2000" b="1" dirty="0" smtClean="0">
                <a:solidFill>
                  <a:schemeClr val="tx1">
                    <a:lumMod val="65000"/>
                    <a:lumOff val="35000"/>
                  </a:schemeClr>
                </a:solidFill>
                <a:latin typeface="Comic Sans MS" pitchFamily="66" charset="0"/>
              </a:rPr>
              <a:t>.</a:t>
            </a:r>
          </a:p>
          <a:p>
            <a:pPr algn="ctr" eaLnBrk="1" hangingPunct="1">
              <a:lnSpc>
                <a:spcPct val="80000"/>
              </a:lnSpc>
              <a:defRPr/>
            </a:pPr>
            <a:endParaRPr lang="en-US" sz="1800" dirty="0" smtClean="0">
              <a:latin typeface="Comic Sans MS" pitchFamily="66" charset="0"/>
            </a:endParaRPr>
          </a:p>
          <a:p>
            <a:pPr algn="ctr" eaLnBrk="1" hangingPunct="1">
              <a:lnSpc>
                <a:spcPct val="80000"/>
              </a:lnSpc>
              <a:defRPr/>
            </a:pPr>
            <a:r>
              <a:rPr lang="en-US" sz="1800" dirty="0" smtClean="0">
                <a:latin typeface="Comic Sans MS" pitchFamily="66" charset="0"/>
              </a:rPr>
              <a:t>But a cell can’t just use sunlight or nutrients to run cellular reactions. </a:t>
            </a:r>
          </a:p>
          <a:p>
            <a:pPr algn="ctr" eaLnBrk="1" hangingPunct="1">
              <a:lnSpc>
                <a:spcPct val="80000"/>
              </a:lnSpc>
              <a:defRPr/>
            </a:pPr>
            <a:endParaRPr lang="en-US" sz="1100" dirty="0" smtClean="0">
              <a:latin typeface="Comic Sans MS" pitchFamily="66" charset="0"/>
            </a:endParaRPr>
          </a:p>
          <a:p>
            <a:pPr marL="0" indent="0" algn="ctr" eaLnBrk="1" hangingPunct="1">
              <a:lnSpc>
                <a:spcPct val="80000"/>
              </a:lnSpc>
              <a:buNone/>
              <a:defRPr/>
            </a:pPr>
            <a:r>
              <a:rPr lang="en-US" sz="1800" b="1" dirty="0" smtClean="0">
                <a:solidFill>
                  <a:srgbClr val="FF0000"/>
                </a:solidFill>
                <a:latin typeface="Comic Sans MS" pitchFamily="66" charset="0"/>
              </a:rPr>
              <a:t>Q</a:t>
            </a:r>
            <a:r>
              <a:rPr lang="en-US" sz="1800" b="1" dirty="0" smtClean="0">
                <a:latin typeface="Comic Sans MS" pitchFamily="66" charset="0"/>
              </a:rPr>
              <a:t>: What type of fuel is needed to run a cell?</a:t>
            </a:r>
          </a:p>
          <a:p>
            <a:pPr algn="ctr" eaLnBrk="1" hangingPunct="1">
              <a:lnSpc>
                <a:spcPct val="80000"/>
              </a:lnSpc>
              <a:defRPr/>
            </a:pPr>
            <a:endParaRPr lang="en-US" sz="2000" dirty="0" smtClean="0">
              <a:latin typeface="Comic Sans MS" pitchFamily="66" charset="0"/>
            </a:endParaRPr>
          </a:p>
          <a:p>
            <a:pPr marL="0" indent="0" algn="ctr" eaLnBrk="1" hangingPunct="1">
              <a:lnSpc>
                <a:spcPct val="80000"/>
              </a:lnSpc>
              <a:buFontTx/>
              <a:buNone/>
              <a:defRPr/>
            </a:pPr>
            <a:r>
              <a:rPr lang="en-US" sz="2000" dirty="0" smtClean="0">
                <a:latin typeface="Comic Sans MS" pitchFamily="66" charset="0"/>
              </a:rPr>
              <a:t>.</a:t>
            </a:r>
          </a:p>
        </p:txBody>
      </p:sp>
      <p:sp>
        <p:nvSpPr>
          <p:cNvPr id="4100" name="Text Box 34"/>
          <p:cNvSpPr txBox="1">
            <a:spLocks noChangeArrowheads="1"/>
          </p:cNvSpPr>
          <p:nvPr/>
        </p:nvSpPr>
        <p:spPr bwMode="auto">
          <a:xfrm>
            <a:off x="5791200" y="6580188"/>
            <a:ext cx="3352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a:solidFill>
                  <a:schemeClr val="tx2"/>
                </a:solidFill>
                <a:latin typeface="Comic Sans MS" pitchFamily="66" charset="0"/>
              </a:rPr>
              <a:t>Images: </a:t>
            </a:r>
            <a:r>
              <a:rPr lang="en-US" altLang="en-US" sz="1000">
                <a:solidFill>
                  <a:schemeClr val="tx2"/>
                </a:solidFill>
                <a:latin typeface="Comic Sans MS" pitchFamily="66" charset="0"/>
                <a:hlinkClick r:id="rId3"/>
              </a:rPr>
              <a:t>Hamburger</a:t>
            </a:r>
            <a:r>
              <a:rPr lang="en-US" altLang="en-US" sz="1000">
                <a:solidFill>
                  <a:schemeClr val="tx2"/>
                </a:solidFill>
                <a:latin typeface="Comic Sans MS" pitchFamily="66" charset="0"/>
              </a:rPr>
              <a:t>, Wiki; </a:t>
            </a:r>
            <a:r>
              <a:rPr lang="en-US" altLang="en-US" sz="1000">
                <a:solidFill>
                  <a:schemeClr val="tx2"/>
                </a:solidFill>
                <a:latin typeface="Comic Sans MS" pitchFamily="66" charset="0"/>
                <a:hlinkClick r:id="rId4"/>
              </a:rPr>
              <a:t>ATP-ADP Cycle</a:t>
            </a:r>
            <a:r>
              <a:rPr lang="en-US" altLang="en-US" sz="1000">
                <a:solidFill>
                  <a:schemeClr val="tx2"/>
                </a:solidFill>
                <a:latin typeface="Comic Sans MS" pitchFamily="66" charset="0"/>
              </a:rPr>
              <a:t>, CUNY </a:t>
            </a:r>
          </a:p>
        </p:txBody>
      </p:sp>
      <p:pic>
        <p:nvPicPr>
          <p:cNvPr id="4101" name="Picture 11" descr="C:\Users\Tami\Desktop\Picture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479800"/>
            <a:ext cx="45069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6" descr="Hamburger-LenRizzi-cr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3" y="3857625"/>
            <a:ext cx="25146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9"/>
          <p:cNvSpPr txBox="1">
            <a:spLocks noChangeArrowheads="1"/>
          </p:cNvSpPr>
          <p:nvPr/>
        </p:nvSpPr>
        <p:spPr bwMode="auto">
          <a:xfrm>
            <a:off x="3059113" y="3584575"/>
            <a:ext cx="2286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a:latin typeface="Comic Sans MS" pitchFamily="66" charset="0"/>
              </a:rPr>
              <a:t>Cells Can’t Eat Hamburgers</a:t>
            </a:r>
          </a:p>
        </p:txBody>
      </p:sp>
      <p:pic>
        <p:nvPicPr>
          <p:cNvPr id="4104" name="Picture 12" descr="C:\Users\Tami\Desktop\Picture4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27425"/>
            <a:ext cx="2414588"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8"/>
              </a:rPr>
              <a:t>Virtual Cell Biology Classroom</a:t>
            </a:r>
            <a:r>
              <a:rPr lang="en-US" altLang="en-US" sz="1000" b="0">
                <a:latin typeface="Comic Sans MS" pitchFamily="66" charset="0"/>
              </a:rPr>
              <a:t> on </a:t>
            </a:r>
            <a:r>
              <a:rPr lang="en-US" altLang="en-US" sz="1000" b="0">
                <a:latin typeface="Comic Sans MS" pitchFamily="66" charset="0"/>
                <a:hlinkClick r:id="rId9"/>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Grp="1" noChangeArrowheads="1"/>
          </p:cNvSpPr>
          <p:nvPr>
            <p:ph type="title"/>
          </p:nvPr>
        </p:nvSpPr>
        <p:spPr>
          <a:xfrm>
            <a:off x="457200" y="274638"/>
            <a:ext cx="8229600" cy="715962"/>
          </a:xfrm>
        </p:spPr>
        <p:txBody>
          <a:bodyPr/>
          <a:lstStyle/>
          <a:p>
            <a:pPr eaLnBrk="1" hangingPunct="1"/>
            <a:r>
              <a:rPr lang="en-US" altLang="en-US" sz="3600" b="1" smtClean="0">
                <a:solidFill>
                  <a:srgbClr val="051BE7"/>
                </a:solidFill>
                <a:latin typeface="Comic Sans MS" pitchFamily="66" charset="0"/>
              </a:rPr>
              <a:t>Aerobic Cellular Respiration</a:t>
            </a:r>
          </a:p>
        </p:txBody>
      </p:sp>
      <p:pic>
        <p:nvPicPr>
          <p:cNvPr id="28675" name="Picture 9" descr="Cell-Respiration-RegisFrey"/>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04800" y="1066800"/>
            <a:ext cx="5257800" cy="515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12"/>
          <p:cNvSpPr txBox="1">
            <a:spLocks noChangeArrowheads="1"/>
          </p:cNvSpPr>
          <p:nvPr/>
        </p:nvSpPr>
        <p:spPr bwMode="auto">
          <a:xfrm>
            <a:off x="6172200" y="6613525"/>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Cellular Respiration</a:t>
            </a:r>
            <a:r>
              <a:rPr lang="en-US" altLang="en-US" sz="1000" b="0">
                <a:latin typeface="Comic Sans MS" pitchFamily="66" charset="0"/>
              </a:rPr>
              <a:t>, Regis Frey</a:t>
            </a:r>
            <a:endParaRPr lang="en-US" altLang="en-US" sz="700" b="0">
              <a:latin typeface="Comic Sans MS" pitchFamily="66" charset="0"/>
            </a:endParaRPr>
          </a:p>
        </p:txBody>
      </p:sp>
      <p:sp>
        <p:nvSpPr>
          <p:cNvPr id="2867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
        <p:nvSpPr>
          <p:cNvPr id="6" name="TextBox 5"/>
          <p:cNvSpPr txBox="1"/>
          <p:nvPr/>
        </p:nvSpPr>
        <p:spPr>
          <a:xfrm>
            <a:off x="6172200" y="1905000"/>
            <a:ext cx="2819400" cy="3231654"/>
          </a:xfrm>
          <a:prstGeom prst="rect">
            <a:avLst/>
          </a:prstGeom>
          <a:noFill/>
        </p:spPr>
        <p:txBody>
          <a:bodyPr wrap="square">
            <a:spAutoFit/>
          </a:bodyPr>
          <a:lstStyle/>
          <a:p>
            <a:pPr algn="ctr">
              <a:defRPr/>
            </a:pPr>
            <a:r>
              <a:rPr lang="en-US" sz="3600" dirty="0" smtClean="0">
                <a:solidFill>
                  <a:srgbClr val="FF0000"/>
                </a:solidFill>
                <a:latin typeface="Comic Sans MS" pitchFamily="66" charset="0"/>
                <a:cs typeface="+mn-cs"/>
              </a:rPr>
              <a:t>REVIEW!</a:t>
            </a:r>
          </a:p>
          <a:p>
            <a:pPr algn="ctr">
              <a:defRPr/>
            </a:pPr>
            <a:endParaRPr lang="en-US" sz="2800" dirty="0" smtClean="0">
              <a:latin typeface="Comic Sans MS" pitchFamily="66" charset="0"/>
              <a:cs typeface="+mn-cs"/>
            </a:endParaRPr>
          </a:p>
          <a:p>
            <a:pPr algn="ctr">
              <a:defRPr/>
            </a:pPr>
            <a:r>
              <a:rPr lang="en-US" sz="2400" dirty="0" smtClean="0">
                <a:latin typeface="Comic Sans MS" pitchFamily="66" charset="0"/>
                <a:cs typeface="+mn-cs"/>
              </a:rPr>
              <a:t>Animated</a:t>
            </a:r>
            <a:r>
              <a:rPr lang="en-US" sz="2400" b="1" dirty="0" smtClean="0">
                <a:latin typeface="Comic Sans MS" pitchFamily="66" charset="0"/>
                <a:cs typeface="+mn-cs"/>
              </a:rPr>
              <a:t> </a:t>
            </a:r>
            <a:r>
              <a:rPr lang="en-US" sz="2400" dirty="0" smtClean="0">
                <a:latin typeface="Comic Sans MS" pitchFamily="66" charset="0"/>
                <a:cs typeface="+mn-cs"/>
              </a:rPr>
              <a:t>lesson  and quizzes on </a:t>
            </a:r>
            <a:endParaRPr lang="en-US" sz="2400" dirty="0">
              <a:latin typeface="Comic Sans MS" pitchFamily="66" charset="0"/>
              <a:cs typeface="+mn-cs"/>
            </a:endParaRPr>
          </a:p>
          <a:p>
            <a:pPr algn="ctr">
              <a:defRPr/>
            </a:pPr>
            <a:r>
              <a:rPr lang="en-US" sz="2800" b="1" dirty="0" smtClean="0">
                <a:solidFill>
                  <a:schemeClr val="tx1">
                    <a:lumMod val="50000"/>
                    <a:lumOff val="50000"/>
                  </a:schemeClr>
                </a:solidFill>
                <a:latin typeface="Comic Sans MS" pitchFamily="66" charset="0"/>
                <a:cs typeface="+mn-cs"/>
                <a:hlinkClick r:id="rId7"/>
              </a:rPr>
              <a:t>Cellular Respiration</a:t>
            </a:r>
            <a:endParaRPr lang="en-US" sz="28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0" y="457200"/>
            <a:ext cx="8915400" cy="6248400"/>
          </a:xfrm>
        </p:spPr>
        <p:txBody>
          <a:bodyPr/>
          <a:lstStyle/>
          <a:p>
            <a:pPr eaLnBrk="1" hangingPunct="1">
              <a:lnSpc>
                <a:spcPct val="80000"/>
              </a:lnSpc>
              <a:buFontTx/>
              <a:buNone/>
            </a:pPr>
            <a:r>
              <a:rPr lang="en-US" altLang="en-US" b="1" dirty="0" smtClean="0">
                <a:solidFill>
                  <a:srgbClr val="33CCCC"/>
                </a:solidFill>
                <a:latin typeface="Comic Sans MS" pitchFamily="66" charset="0"/>
              </a:rPr>
              <a:t> </a:t>
            </a:r>
            <a:r>
              <a:rPr lang="en-US" altLang="en-US" b="1" dirty="0" smtClean="0">
                <a:solidFill>
                  <a:srgbClr val="051BE7"/>
                </a:solidFill>
                <a:latin typeface="Comic Sans MS" pitchFamily="66" charset="0"/>
              </a:rPr>
              <a:t>Aerobic cellular respiration</a:t>
            </a:r>
            <a:r>
              <a:rPr lang="en-US" altLang="en-US" dirty="0" smtClean="0">
                <a:solidFill>
                  <a:srgbClr val="051BE7"/>
                </a:solidFill>
                <a:latin typeface="Comic Sans MS" pitchFamily="66" charset="0"/>
              </a:rPr>
              <a:t> </a:t>
            </a:r>
            <a:r>
              <a:rPr lang="en-US" altLang="en-US" dirty="0" smtClean="0">
                <a:latin typeface="Comic Sans MS" pitchFamily="66" charset="0"/>
              </a:rPr>
              <a:t>→</a:t>
            </a:r>
            <a:r>
              <a:rPr lang="en-US" altLang="en-US" sz="2400" dirty="0" smtClean="0">
                <a:latin typeface="Comic Sans MS" pitchFamily="66" charset="0"/>
              </a:rPr>
              <a:t> </a:t>
            </a:r>
          </a:p>
          <a:p>
            <a:pPr eaLnBrk="1" hangingPunct="1">
              <a:lnSpc>
                <a:spcPct val="80000"/>
              </a:lnSpc>
              <a:buFontTx/>
              <a:buNone/>
            </a:pPr>
            <a:endParaRPr lang="en-US" altLang="en-US" sz="2400" dirty="0" smtClean="0">
              <a:latin typeface="Comic Sans MS" pitchFamily="66" charset="0"/>
            </a:endParaRPr>
          </a:p>
          <a:p>
            <a:pPr eaLnBrk="1" hangingPunct="1">
              <a:lnSpc>
                <a:spcPct val="80000"/>
              </a:lnSpc>
              <a:buFontTx/>
              <a:buNone/>
            </a:pPr>
            <a:r>
              <a:rPr lang="en-US" altLang="en-US" sz="2400" dirty="0" smtClean="0">
                <a:latin typeface="Comic Sans MS" pitchFamily="66" charset="0"/>
              </a:rPr>
              <a:t>	Utilizes glycolysis, synthesis of acetyl-CoA, Krebs cycle, and electron transport chain; results in complete breakdown of </a:t>
            </a:r>
            <a:r>
              <a:rPr lang="en-US" altLang="en-US" sz="2400" dirty="0" smtClean="0">
                <a:solidFill>
                  <a:srgbClr val="FF0000"/>
                </a:solidFill>
                <a:latin typeface="Comic Sans MS" pitchFamily="66" charset="0"/>
              </a:rPr>
              <a:t>_________</a:t>
            </a:r>
            <a:r>
              <a:rPr lang="en-US" altLang="en-US" sz="2400" dirty="0" smtClean="0">
                <a:latin typeface="Comic Sans MS" pitchFamily="66" charset="0"/>
              </a:rPr>
              <a:t> to carbon dioxide, water &amp; </a:t>
            </a:r>
          </a:p>
          <a:p>
            <a:pPr eaLnBrk="1" hangingPunct="1">
              <a:lnSpc>
                <a:spcPct val="80000"/>
              </a:lnSpc>
              <a:buFontTx/>
              <a:buNone/>
            </a:pPr>
            <a:endParaRPr lang="en-US" altLang="en-US" sz="2400" dirty="0" smtClean="0">
              <a:latin typeface="Comic Sans MS" pitchFamily="66" charset="0"/>
            </a:endParaRPr>
          </a:p>
          <a:p>
            <a:pPr eaLnBrk="1" hangingPunct="1">
              <a:lnSpc>
                <a:spcPct val="80000"/>
              </a:lnSpc>
              <a:buFontTx/>
              <a:buNone/>
            </a:pPr>
            <a:r>
              <a:rPr lang="en-US" altLang="en-US" sz="2400" dirty="0" smtClean="0">
                <a:latin typeface="Comic Sans MS" pitchFamily="66" charset="0"/>
              </a:rPr>
              <a:t>	The ultimate objective is to make             molecules to do cellular work. </a:t>
            </a:r>
          </a:p>
          <a:p>
            <a:pPr eaLnBrk="1" hangingPunct="1">
              <a:lnSpc>
                <a:spcPct val="80000"/>
              </a:lnSpc>
              <a:buFontTx/>
              <a:buNone/>
            </a:pPr>
            <a:endParaRPr lang="en-US" altLang="en-US" sz="2400" dirty="0" smtClean="0">
              <a:latin typeface="Comic Sans MS" pitchFamily="66" charset="0"/>
            </a:endParaRPr>
          </a:p>
          <a:p>
            <a:pPr eaLnBrk="1" hangingPunct="1">
              <a:lnSpc>
                <a:spcPct val="80000"/>
              </a:lnSpc>
              <a:buFontTx/>
              <a:buNone/>
            </a:pPr>
            <a:r>
              <a:rPr lang="en-US" altLang="en-US" sz="2400" dirty="0" smtClean="0">
                <a:latin typeface="Comic Sans MS" pitchFamily="66" charset="0"/>
              </a:rPr>
              <a:t>	Each NADH results in 3 </a:t>
            </a:r>
            <a:r>
              <a:rPr lang="en-US" altLang="en-US" sz="2400" dirty="0" smtClean="0">
                <a:latin typeface="Comic Sans MS" pitchFamily="66" charset="0"/>
                <a:hlinkClick r:id="rId3"/>
              </a:rPr>
              <a:t>ATP</a:t>
            </a:r>
            <a:r>
              <a:rPr lang="en-US" altLang="en-US" sz="2400" dirty="0" smtClean="0">
                <a:latin typeface="Comic Sans MS" pitchFamily="66" charset="0"/>
              </a:rPr>
              <a:t>, Each FADH2 results in 2 ATP. </a:t>
            </a:r>
          </a:p>
          <a:p>
            <a:pPr eaLnBrk="1" hangingPunct="1">
              <a:lnSpc>
                <a:spcPct val="80000"/>
              </a:lnSpc>
              <a:buFontTx/>
              <a:buNone/>
            </a:pPr>
            <a:endParaRPr lang="en-US" altLang="en-US" sz="2400" dirty="0" smtClean="0">
              <a:latin typeface="Comic Sans MS" pitchFamily="66" charset="0"/>
            </a:endParaRPr>
          </a:p>
          <a:p>
            <a:pPr eaLnBrk="1" hangingPunct="1">
              <a:lnSpc>
                <a:spcPct val="80000"/>
              </a:lnSpc>
              <a:buFontTx/>
              <a:buNone/>
            </a:pPr>
            <a:r>
              <a:rPr lang="en-US" altLang="en-US" sz="2400" dirty="0" smtClean="0">
                <a:latin typeface="Comic Sans MS" pitchFamily="66" charset="0"/>
              </a:rPr>
              <a:t>    A total of </a:t>
            </a:r>
            <a:r>
              <a:rPr lang="en-US" altLang="en-US" sz="2400" dirty="0" smtClean="0">
                <a:solidFill>
                  <a:srgbClr val="FF0000"/>
                </a:solidFill>
                <a:latin typeface="Comic Sans MS" pitchFamily="66" charset="0"/>
              </a:rPr>
              <a:t>38</a:t>
            </a:r>
            <a:r>
              <a:rPr lang="en-US" altLang="en-US" sz="2400" dirty="0" smtClean="0">
                <a:latin typeface="Comic Sans MS" pitchFamily="66" charset="0"/>
              </a:rPr>
              <a:t> molecules of ATP are formed from one molecule of glucose.</a:t>
            </a:r>
            <a:r>
              <a:rPr lang="en-US" altLang="en-US" sz="2400" i="1" dirty="0" smtClean="0">
                <a:latin typeface="Comic Sans MS" pitchFamily="66" charset="0"/>
              </a:rPr>
              <a:t> </a:t>
            </a:r>
          </a:p>
          <a:p>
            <a:pPr eaLnBrk="1" hangingPunct="1">
              <a:lnSpc>
                <a:spcPct val="80000"/>
              </a:lnSpc>
              <a:buFontTx/>
              <a:buNone/>
            </a:pPr>
            <a:endParaRPr lang="en-US" altLang="en-US" sz="1600" i="1" dirty="0" smtClean="0">
              <a:latin typeface="Comic Sans MS" pitchFamily="66" charset="0"/>
            </a:endParaRPr>
          </a:p>
          <a:p>
            <a:pPr algn="ctr" eaLnBrk="1" hangingPunct="1">
              <a:lnSpc>
                <a:spcPct val="80000"/>
              </a:lnSpc>
              <a:buFontTx/>
              <a:buNone/>
            </a:pPr>
            <a:r>
              <a:rPr lang="en-US" altLang="en-US" sz="2000" dirty="0" smtClean="0">
                <a:latin typeface="Comic Sans MS" pitchFamily="66" charset="0"/>
              </a:rPr>
              <a:t>    </a:t>
            </a:r>
            <a:r>
              <a:rPr lang="en-US" altLang="en-US" sz="2400" i="1" dirty="0" smtClean="0">
                <a:solidFill>
                  <a:srgbClr val="669900"/>
                </a:solidFill>
                <a:latin typeface="Comic Sans MS" pitchFamily="66" charset="0"/>
              </a:rPr>
              <a:t>Lets figure out how we got 38 ATP by the end of aerobic respiration.</a:t>
            </a:r>
          </a:p>
        </p:txBody>
      </p:sp>
      <p:sp>
        <p:nvSpPr>
          <p:cNvPr id="29699" name="AutoShape 3"/>
          <p:cNvSpPr>
            <a:spLocks noChangeArrowheads="1"/>
          </p:cNvSpPr>
          <p:nvPr/>
        </p:nvSpPr>
        <p:spPr bwMode="auto">
          <a:xfrm>
            <a:off x="5334000" y="2590800"/>
            <a:ext cx="914400" cy="9144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endParaRPr lang="en-US" altLang="en-US" sz="4400" b="0">
              <a:solidFill>
                <a:srgbClr val="FFFF00"/>
              </a:solidFill>
              <a:latin typeface="Comic Sans MS" pitchFamily="66" charset="0"/>
            </a:endParaRPr>
          </a:p>
        </p:txBody>
      </p:sp>
      <p:sp>
        <p:nvSpPr>
          <p:cNvPr id="29700" name="Text Box 4"/>
          <p:cNvSpPr txBox="1">
            <a:spLocks noChangeArrowheads="1"/>
          </p:cNvSpPr>
          <p:nvPr/>
        </p:nvSpPr>
        <p:spPr bwMode="auto">
          <a:xfrm>
            <a:off x="5562600" y="289560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200">
                <a:solidFill>
                  <a:schemeClr val="tx2"/>
                </a:solidFill>
                <a:latin typeface="Comic Sans MS" pitchFamily="66" charset="0"/>
              </a:rPr>
              <a:t>ATP</a:t>
            </a:r>
          </a:p>
        </p:txBody>
      </p:sp>
      <p:sp>
        <p:nvSpPr>
          <p:cNvPr id="29701" name="AutoShape 5"/>
          <p:cNvSpPr>
            <a:spLocks noChangeArrowheads="1"/>
          </p:cNvSpPr>
          <p:nvPr/>
        </p:nvSpPr>
        <p:spPr bwMode="auto">
          <a:xfrm>
            <a:off x="8077200" y="1828800"/>
            <a:ext cx="914400" cy="9144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endParaRPr lang="en-US" altLang="en-US" sz="4400" b="0">
              <a:solidFill>
                <a:srgbClr val="FFFF00"/>
              </a:solidFill>
              <a:latin typeface="Comic Sans MS" pitchFamily="66" charset="0"/>
            </a:endParaRPr>
          </a:p>
        </p:txBody>
      </p:sp>
      <p:sp>
        <p:nvSpPr>
          <p:cNvPr id="29702" name="Text Box 6"/>
          <p:cNvSpPr txBox="1">
            <a:spLocks noChangeArrowheads="1"/>
          </p:cNvSpPr>
          <p:nvPr/>
        </p:nvSpPr>
        <p:spPr bwMode="auto">
          <a:xfrm>
            <a:off x="8305800" y="213360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200">
                <a:solidFill>
                  <a:schemeClr val="tx2"/>
                </a:solidFill>
                <a:latin typeface="Comic Sans MS" pitchFamily="66" charset="0"/>
              </a:rPr>
              <a:t>ATP</a:t>
            </a:r>
          </a:p>
        </p:txBody>
      </p:sp>
      <p:sp>
        <p:nvSpPr>
          <p:cNvPr id="29703"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4"/>
              </a:rPr>
              <a:t>Virtual Cell Biology Classroom</a:t>
            </a:r>
            <a:r>
              <a:rPr lang="en-US" altLang="en-US" sz="1000" b="0">
                <a:latin typeface="Comic Sans MS" pitchFamily="66" charset="0"/>
              </a:rPr>
              <a:t> on </a:t>
            </a:r>
            <a:r>
              <a:rPr lang="en-US" altLang="en-US" sz="1000" b="0">
                <a:latin typeface="Comic Sans MS" pitchFamily="66" charset="0"/>
                <a:hlinkClick r:id="rId5"/>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altLang="en-US" sz="3200" b="1" smtClean="0">
                <a:solidFill>
                  <a:srgbClr val="FF0000"/>
                </a:solidFill>
                <a:latin typeface="Comic Sans MS" pitchFamily="66" charset="0"/>
              </a:rPr>
              <a:t>Where does the energy             </a:t>
            </a:r>
            <a:br>
              <a:rPr lang="en-US" altLang="en-US" sz="3200" b="1" smtClean="0">
                <a:solidFill>
                  <a:srgbClr val="FF0000"/>
                </a:solidFill>
                <a:latin typeface="Comic Sans MS" pitchFamily="66" charset="0"/>
              </a:rPr>
            </a:br>
            <a:r>
              <a:rPr lang="en-US" altLang="en-US" sz="3200" b="1" smtClean="0">
                <a:solidFill>
                  <a:srgbClr val="FF0000"/>
                </a:solidFill>
                <a:latin typeface="Comic Sans MS" pitchFamily="66" charset="0"/>
              </a:rPr>
              <a:t>come from?</a:t>
            </a:r>
          </a:p>
        </p:txBody>
      </p:sp>
      <p:sp>
        <p:nvSpPr>
          <p:cNvPr id="118787" name="Rectangle 3"/>
          <p:cNvSpPr>
            <a:spLocks noGrp="1" noChangeArrowheads="1"/>
          </p:cNvSpPr>
          <p:nvPr>
            <p:ph type="body" sz="half" idx="1"/>
          </p:nvPr>
        </p:nvSpPr>
        <p:spPr>
          <a:xfrm>
            <a:off x="228600" y="1600200"/>
            <a:ext cx="4876800" cy="4525963"/>
          </a:xfrm>
        </p:spPr>
        <p:txBody>
          <a:bodyPr/>
          <a:lstStyle/>
          <a:p>
            <a:pPr algn="ctr" eaLnBrk="1" hangingPunct="1">
              <a:lnSpc>
                <a:spcPct val="80000"/>
              </a:lnSpc>
              <a:buFontTx/>
              <a:buNone/>
            </a:pPr>
            <a:r>
              <a:rPr lang="en-US" altLang="en-US" sz="2000" i="1" dirty="0" smtClean="0">
                <a:latin typeface="Comic Sans MS" pitchFamily="66" charset="0"/>
              </a:rPr>
              <a:t>In other words, how do we get </a:t>
            </a:r>
          </a:p>
          <a:p>
            <a:pPr algn="ctr" eaLnBrk="1" hangingPunct="1">
              <a:lnSpc>
                <a:spcPct val="80000"/>
              </a:lnSpc>
              <a:buFontTx/>
              <a:buNone/>
            </a:pPr>
            <a:r>
              <a:rPr lang="en-US" altLang="en-US" sz="2000" i="1" dirty="0" smtClean="0">
                <a:latin typeface="Comic Sans MS" pitchFamily="66" charset="0"/>
              </a:rPr>
              <a:t>glucose to begin with?</a:t>
            </a:r>
          </a:p>
          <a:p>
            <a:pPr eaLnBrk="1" hangingPunct="1">
              <a:lnSpc>
                <a:spcPct val="80000"/>
              </a:lnSpc>
            </a:pPr>
            <a:endParaRPr lang="en-US" altLang="en-US" sz="2000" i="1" dirty="0" smtClean="0">
              <a:latin typeface="Comic Sans MS" pitchFamily="66" charset="0"/>
            </a:endParaRPr>
          </a:p>
          <a:p>
            <a:pPr eaLnBrk="1" hangingPunct="1">
              <a:lnSpc>
                <a:spcPct val="80000"/>
              </a:lnSpc>
              <a:buFontTx/>
              <a:buNone/>
            </a:pPr>
            <a:r>
              <a:rPr lang="en-US" altLang="en-US" sz="1800" b="1" dirty="0" smtClean="0">
                <a:solidFill>
                  <a:schemeClr val="tx1">
                    <a:lumMod val="65000"/>
                    <a:lumOff val="35000"/>
                  </a:schemeClr>
                </a:solidFill>
                <a:latin typeface="Comic Sans MS" pitchFamily="66" charset="0"/>
              </a:rPr>
              <a:t>Autotroph</a:t>
            </a:r>
            <a:r>
              <a:rPr lang="en-US" altLang="en-US" sz="1600" dirty="0" smtClean="0">
                <a:latin typeface="Comic Sans MS" pitchFamily="66" charset="0"/>
              </a:rPr>
              <a:t> - organism that makes organic compounds from inorganic sources. </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1600" dirty="0" smtClean="0">
                <a:latin typeface="Comic Sans MS" pitchFamily="66" charset="0"/>
              </a:rPr>
              <a:t>	Plants, some bacteria, and some </a:t>
            </a:r>
            <a:r>
              <a:rPr lang="en-US" altLang="en-US" sz="1600" dirty="0" err="1" smtClean="0">
                <a:latin typeface="Comic Sans MS" pitchFamily="66" charset="0"/>
              </a:rPr>
              <a:t>protista</a:t>
            </a:r>
            <a:r>
              <a:rPr lang="en-US" altLang="en-US" sz="1600" dirty="0" smtClean="0">
                <a:latin typeface="Comic Sans MS" pitchFamily="66" charset="0"/>
              </a:rPr>
              <a:t> make their own food using light energy. </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1800" b="1" dirty="0" smtClean="0">
                <a:solidFill>
                  <a:schemeClr val="tx1">
                    <a:lumMod val="65000"/>
                    <a:lumOff val="35000"/>
                  </a:schemeClr>
                </a:solidFill>
                <a:latin typeface="Comic Sans MS" pitchFamily="66" charset="0"/>
              </a:rPr>
              <a:t>Heterotroph</a:t>
            </a:r>
            <a:r>
              <a:rPr lang="en-US" altLang="en-US" sz="1600" b="1" dirty="0" smtClean="0">
                <a:latin typeface="Comic Sans MS" pitchFamily="66" charset="0"/>
              </a:rPr>
              <a:t> </a:t>
            </a:r>
            <a:r>
              <a:rPr lang="en-US" altLang="en-US" sz="1600" dirty="0" smtClean="0">
                <a:latin typeface="Comic Sans MS" pitchFamily="66" charset="0"/>
              </a:rPr>
              <a:t>- organism that cannot make organic compounds from inorganic sources. </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1600" dirty="0" smtClean="0">
                <a:latin typeface="Comic Sans MS" pitchFamily="66" charset="0"/>
              </a:rPr>
              <a:t>	They obtain their organic compounds by consuming other organisms. Almost all animals, fungi and some Protista and bacteria. </a:t>
            </a:r>
          </a:p>
          <a:p>
            <a:pPr eaLnBrk="1" hangingPunct="1">
              <a:lnSpc>
                <a:spcPct val="80000"/>
              </a:lnSpc>
              <a:buFontTx/>
              <a:buNone/>
            </a:pPr>
            <a:endParaRPr lang="en-US" altLang="en-US" sz="1600" dirty="0" smtClean="0">
              <a:latin typeface="Comic Sans MS" pitchFamily="66" charset="0"/>
            </a:endParaRPr>
          </a:p>
          <a:p>
            <a:pPr algn="ctr" eaLnBrk="1" hangingPunct="1">
              <a:lnSpc>
                <a:spcPct val="80000"/>
              </a:lnSpc>
              <a:buFontTx/>
              <a:buNone/>
            </a:pPr>
            <a:r>
              <a:rPr lang="en-US" altLang="en-US" sz="1800" b="1" dirty="0" smtClean="0">
                <a:solidFill>
                  <a:srgbClr val="FF9900"/>
                </a:solidFill>
                <a:latin typeface="Comic Sans MS" pitchFamily="66" charset="0"/>
              </a:rPr>
              <a:t>Sun</a:t>
            </a:r>
            <a:r>
              <a:rPr lang="en-US" altLang="en-US" sz="1800" b="1" dirty="0" smtClean="0">
                <a:latin typeface="Comic Sans MS" pitchFamily="66" charset="0"/>
              </a:rPr>
              <a:t> </a:t>
            </a:r>
            <a:r>
              <a:rPr lang="en-US" altLang="en-US" sz="2800" b="1" dirty="0" smtClean="0">
                <a:latin typeface="Comic Sans MS" pitchFamily="66" charset="0"/>
                <a:cs typeface="Arial" charset="0"/>
              </a:rPr>
              <a:t>→</a:t>
            </a:r>
            <a:r>
              <a:rPr lang="en-US" altLang="en-US" sz="1800" b="1" dirty="0" smtClean="0">
                <a:latin typeface="Comic Sans MS" pitchFamily="66" charset="0"/>
                <a:cs typeface="Arial" charset="0"/>
              </a:rPr>
              <a:t> </a:t>
            </a:r>
            <a:r>
              <a:rPr lang="en-US" altLang="en-US" sz="1800" b="1" dirty="0" smtClean="0">
                <a:solidFill>
                  <a:srgbClr val="33CC33"/>
                </a:solidFill>
                <a:latin typeface="Comic Sans MS" pitchFamily="66" charset="0"/>
                <a:cs typeface="Arial" charset="0"/>
              </a:rPr>
              <a:t>Autotroph</a:t>
            </a:r>
            <a:r>
              <a:rPr lang="en-US" altLang="en-US" sz="1800" b="1" dirty="0" smtClean="0">
                <a:latin typeface="Comic Sans MS" pitchFamily="66" charset="0"/>
                <a:cs typeface="Arial" charset="0"/>
              </a:rPr>
              <a:t> </a:t>
            </a:r>
            <a:r>
              <a:rPr lang="en-US" altLang="en-US" sz="2800" b="1" dirty="0" smtClean="0">
                <a:latin typeface="Comic Sans MS" pitchFamily="66" charset="0"/>
                <a:cs typeface="Arial" charset="0"/>
              </a:rPr>
              <a:t>→</a:t>
            </a:r>
            <a:r>
              <a:rPr lang="en-US" altLang="en-US" sz="1800" b="1" dirty="0" smtClean="0">
                <a:latin typeface="Comic Sans MS" pitchFamily="66" charset="0"/>
                <a:cs typeface="Arial" charset="0"/>
              </a:rPr>
              <a:t> </a:t>
            </a:r>
            <a:r>
              <a:rPr lang="en-US" altLang="en-US" sz="1800" b="1" dirty="0" smtClean="0">
                <a:solidFill>
                  <a:srgbClr val="FF3300"/>
                </a:solidFill>
                <a:latin typeface="Comic Sans MS" pitchFamily="66" charset="0"/>
                <a:cs typeface="Arial" charset="0"/>
              </a:rPr>
              <a:t>Heterotroph</a:t>
            </a:r>
          </a:p>
        </p:txBody>
      </p:sp>
      <p:pic>
        <p:nvPicPr>
          <p:cNvPr id="30724" name="Picture 4" descr="DSCf00035_smal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43600" y="22098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descr="0011Lion-Buff%20Kill%20CUp"/>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05400" y="3733800"/>
            <a:ext cx="32512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6" name="Picture 6" descr="thumb_savannah%20grass%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676400"/>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MCj021270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0"/>
            <a:ext cx="16637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Line 8"/>
          <p:cNvSpPr>
            <a:spLocks noChangeShapeType="1"/>
          </p:cNvSpPr>
          <p:nvPr/>
        </p:nvSpPr>
        <p:spPr bwMode="auto">
          <a:xfrm flipH="1">
            <a:off x="6629400" y="1447800"/>
            <a:ext cx="762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Line 9"/>
          <p:cNvSpPr>
            <a:spLocks noChangeShapeType="1"/>
          </p:cNvSpPr>
          <p:nvPr/>
        </p:nvSpPr>
        <p:spPr bwMode="auto">
          <a:xfrm>
            <a:off x="6781800" y="25146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10"/>
          <p:cNvSpPr>
            <a:spLocks noChangeShapeType="1"/>
          </p:cNvSpPr>
          <p:nvPr/>
        </p:nvSpPr>
        <p:spPr bwMode="auto">
          <a:xfrm flipH="1">
            <a:off x="8077200" y="35052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Text Box 5"/>
          <p:cNvSpPr txBox="1">
            <a:spLocks noChangeArrowheads="1"/>
          </p:cNvSpPr>
          <p:nvPr/>
        </p:nvSpPr>
        <p:spPr bwMode="auto">
          <a:xfrm>
            <a:off x="449580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8787">
                                            <p:txEl>
                                              <p:pRg st="3" end="3"/>
                                            </p:txEl>
                                          </p:spTgt>
                                        </p:tgtEl>
                                        <p:attrNameLst>
                                          <p:attrName>style.visibility</p:attrName>
                                        </p:attrNameLst>
                                      </p:cBhvr>
                                      <p:to>
                                        <p:strVal val="visible"/>
                                      </p:to>
                                    </p:set>
                                    <p:animEffect transition="in" filter="dissolve">
                                      <p:cBhvr>
                                        <p:cTn id="7" dur="500"/>
                                        <p:tgtEl>
                                          <p:spTgt spid="118787">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8787">
                                            <p:txEl>
                                              <p:pRg st="5" end="5"/>
                                            </p:txEl>
                                          </p:spTgt>
                                        </p:tgtEl>
                                        <p:attrNameLst>
                                          <p:attrName>style.visibility</p:attrName>
                                        </p:attrNameLst>
                                      </p:cBhvr>
                                      <p:to>
                                        <p:strVal val="visible"/>
                                      </p:to>
                                    </p:set>
                                    <p:animEffect transition="in" filter="dissolve">
                                      <p:cBhvr>
                                        <p:cTn id="10" dur="500"/>
                                        <p:tgtEl>
                                          <p:spTgt spid="118787">
                                            <p:txEl>
                                              <p:pRg st="5" end="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8787">
                                            <p:txEl>
                                              <p:pRg st="7" end="7"/>
                                            </p:txEl>
                                          </p:spTgt>
                                        </p:tgtEl>
                                        <p:attrNameLst>
                                          <p:attrName>style.visibility</p:attrName>
                                        </p:attrNameLst>
                                      </p:cBhvr>
                                      <p:to>
                                        <p:strVal val="visible"/>
                                      </p:to>
                                    </p:set>
                                    <p:animEffect transition="in" filter="dissolve">
                                      <p:cBhvr>
                                        <p:cTn id="15" dur="500"/>
                                        <p:tgtEl>
                                          <p:spTgt spid="118787">
                                            <p:txEl>
                                              <p:pRg st="7" end="7"/>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18787">
                                            <p:txEl>
                                              <p:pRg st="9" end="9"/>
                                            </p:txEl>
                                          </p:spTgt>
                                        </p:tgtEl>
                                        <p:attrNameLst>
                                          <p:attrName>style.visibility</p:attrName>
                                        </p:attrNameLst>
                                      </p:cBhvr>
                                      <p:to>
                                        <p:strVal val="visible"/>
                                      </p:to>
                                    </p:set>
                                    <p:animEffect transition="in" filter="dissolve">
                                      <p:cBhvr>
                                        <p:cTn id="18" dur="500"/>
                                        <p:tgtEl>
                                          <p:spTgt spid="1187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1143000"/>
          </a:xfrm>
        </p:spPr>
        <p:txBody>
          <a:bodyPr/>
          <a:lstStyle/>
          <a:p>
            <a:pPr eaLnBrk="1" hangingPunct="1"/>
            <a:r>
              <a:rPr lang="en-US" altLang="en-US" sz="3600" dirty="0" smtClean="0">
                <a:latin typeface="Comic Sans MS" pitchFamily="66" charset="0"/>
              </a:rPr>
              <a:t>         </a:t>
            </a:r>
            <a:r>
              <a:rPr lang="en-US" altLang="en-US" sz="3200" b="1" dirty="0" smtClean="0">
                <a:latin typeface="Comic Sans MS" pitchFamily="66" charset="0"/>
              </a:rPr>
              <a:t>Conversion of Energy</a:t>
            </a:r>
            <a:endParaRPr lang="en-US" altLang="en-US" sz="3600" b="1" dirty="0" smtClean="0">
              <a:latin typeface="Comic Sans MS" pitchFamily="66" charset="0"/>
            </a:endParaRPr>
          </a:p>
        </p:txBody>
      </p:sp>
      <p:sp>
        <p:nvSpPr>
          <p:cNvPr id="31747" name="Rectangle 3"/>
          <p:cNvSpPr>
            <a:spLocks noGrp="1" noChangeArrowheads="1"/>
          </p:cNvSpPr>
          <p:nvPr>
            <p:ph type="body" sz="half" idx="1"/>
          </p:nvPr>
        </p:nvSpPr>
        <p:spPr>
          <a:xfrm>
            <a:off x="533400" y="2057400"/>
            <a:ext cx="3733800" cy="4221163"/>
          </a:xfrm>
        </p:spPr>
        <p:txBody>
          <a:bodyPr/>
          <a:lstStyle/>
          <a:p>
            <a:pPr marL="225425" indent="-225425" eaLnBrk="1" hangingPunct="1"/>
            <a:r>
              <a:rPr lang="en-US" altLang="en-US" sz="1800" dirty="0" smtClean="0">
                <a:latin typeface="Comic Sans MS" pitchFamily="66" charset="0"/>
              </a:rPr>
              <a:t>Every food chain begins with </a:t>
            </a:r>
            <a:r>
              <a:rPr lang="en-US" altLang="en-US" sz="2000" b="1" dirty="0" smtClean="0">
                <a:solidFill>
                  <a:schemeClr val="tx1">
                    <a:lumMod val="65000"/>
                    <a:lumOff val="35000"/>
                  </a:schemeClr>
                </a:solidFill>
                <a:latin typeface="Comic Sans MS" pitchFamily="66" charset="0"/>
              </a:rPr>
              <a:t>anabolic</a:t>
            </a:r>
            <a:r>
              <a:rPr lang="en-US" altLang="en-US" sz="1800" b="1" dirty="0" smtClean="0">
                <a:latin typeface="Comic Sans MS" pitchFamily="66" charset="0"/>
              </a:rPr>
              <a:t> </a:t>
            </a:r>
            <a:r>
              <a:rPr lang="en-US" altLang="en-US" sz="1800" dirty="0" smtClean="0">
                <a:latin typeface="Comic Sans MS" pitchFamily="66" charset="0"/>
              </a:rPr>
              <a:t>pathways in organisms that synthesize their own </a:t>
            </a:r>
            <a:r>
              <a:rPr lang="en-US" altLang="en-US" sz="1800" b="1" dirty="0" smtClean="0">
                <a:latin typeface="Comic Sans MS" pitchFamily="66" charset="0"/>
                <a:hlinkClick r:id="rId3"/>
              </a:rPr>
              <a:t>organic molecules</a:t>
            </a:r>
            <a:r>
              <a:rPr lang="en-US" altLang="en-US" sz="1800" dirty="0" smtClean="0">
                <a:latin typeface="Comic Sans MS" pitchFamily="66" charset="0"/>
              </a:rPr>
              <a:t> from inorganic carbon dioxide.</a:t>
            </a:r>
          </a:p>
          <a:p>
            <a:pPr marL="225425" indent="-225425" eaLnBrk="1" hangingPunct="1"/>
            <a:endParaRPr lang="en-US" altLang="en-US" sz="1800" dirty="0" smtClean="0">
              <a:latin typeface="Comic Sans MS" pitchFamily="66" charset="0"/>
            </a:endParaRPr>
          </a:p>
          <a:p>
            <a:pPr marL="225425" indent="-225425" eaLnBrk="1" hangingPunct="1"/>
            <a:endParaRPr lang="en-US" altLang="en-US" sz="1800" dirty="0" smtClean="0">
              <a:latin typeface="Comic Sans MS" pitchFamily="66" charset="0"/>
            </a:endParaRPr>
          </a:p>
          <a:p>
            <a:pPr marL="225425" indent="-225425" eaLnBrk="1" hangingPunct="1"/>
            <a:r>
              <a:rPr lang="en-US" altLang="en-US" sz="1800" dirty="0" smtClean="0">
                <a:latin typeface="Comic Sans MS" pitchFamily="66" charset="0"/>
              </a:rPr>
              <a:t>Most of these organisms capture</a:t>
            </a:r>
            <a:r>
              <a:rPr lang="en-US" altLang="en-US" sz="1800" dirty="0" smtClean="0">
                <a:solidFill>
                  <a:srgbClr val="33CCCC"/>
                </a:solidFill>
                <a:latin typeface="Comic Sans MS" pitchFamily="66" charset="0"/>
              </a:rPr>
              <a:t> </a:t>
            </a:r>
            <a:r>
              <a:rPr lang="en-US" altLang="en-US" sz="1800" dirty="0" smtClean="0">
                <a:solidFill>
                  <a:srgbClr val="FF6600"/>
                </a:solidFill>
                <a:latin typeface="Comic Sans MS" pitchFamily="66" charset="0"/>
              </a:rPr>
              <a:t>light</a:t>
            </a:r>
            <a:r>
              <a:rPr lang="en-US" altLang="en-US" sz="1800" dirty="0" smtClean="0">
                <a:solidFill>
                  <a:srgbClr val="33CCCC"/>
                </a:solidFill>
                <a:latin typeface="Comic Sans MS" pitchFamily="66" charset="0"/>
              </a:rPr>
              <a:t> </a:t>
            </a:r>
            <a:r>
              <a:rPr lang="en-US" altLang="en-US" sz="1800" dirty="0" smtClean="0">
                <a:latin typeface="Comic Sans MS" pitchFamily="66" charset="0"/>
              </a:rPr>
              <a:t>energy from the sun and use it to drive the synthesis of </a:t>
            </a:r>
            <a:r>
              <a:rPr lang="en-US" altLang="en-US" sz="2000" b="1" dirty="0" smtClean="0">
                <a:solidFill>
                  <a:schemeClr val="tx1">
                    <a:lumMod val="65000"/>
                    <a:lumOff val="35000"/>
                  </a:schemeClr>
                </a:solidFill>
                <a:latin typeface="Comic Sans MS" pitchFamily="66" charset="0"/>
              </a:rPr>
              <a:t>glucose</a:t>
            </a:r>
            <a:r>
              <a:rPr lang="en-US" altLang="en-US" sz="1800" b="1" dirty="0" smtClean="0">
                <a:latin typeface="Comic Sans MS" pitchFamily="66" charset="0"/>
              </a:rPr>
              <a:t> </a:t>
            </a:r>
            <a:r>
              <a:rPr lang="en-US" altLang="en-US" sz="1800" dirty="0" smtClean="0">
                <a:latin typeface="Comic Sans MS" pitchFamily="66" charset="0"/>
              </a:rPr>
              <a:t>from CO</a:t>
            </a:r>
            <a:r>
              <a:rPr lang="en-US" altLang="en-US" sz="1800" baseline="-25000" dirty="0" smtClean="0">
                <a:latin typeface="Comic Sans MS" pitchFamily="66" charset="0"/>
              </a:rPr>
              <a:t>2</a:t>
            </a:r>
            <a:r>
              <a:rPr lang="en-US" altLang="en-US" sz="1800" dirty="0" smtClean="0">
                <a:latin typeface="Comic Sans MS" pitchFamily="66" charset="0"/>
              </a:rPr>
              <a:t> and H</a:t>
            </a:r>
            <a:r>
              <a:rPr lang="en-US" altLang="en-US" sz="1800" baseline="-25000" dirty="0" smtClean="0">
                <a:latin typeface="Comic Sans MS" pitchFamily="66" charset="0"/>
              </a:rPr>
              <a:t>2</a:t>
            </a:r>
            <a:r>
              <a:rPr lang="en-US" altLang="en-US" sz="1800" dirty="0" smtClean="0">
                <a:latin typeface="Comic Sans MS" pitchFamily="66" charset="0"/>
              </a:rPr>
              <a:t>O by a process called photosynthesis.</a:t>
            </a:r>
          </a:p>
        </p:txBody>
      </p:sp>
      <p:pic>
        <p:nvPicPr>
          <p:cNvPr id="31748" name="Picture 4" descr="MCj02127090000[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685800" y="228600"/>
            <a:ext cx="18288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5" descr="exper1_16"/>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343400" y="1371600"/>
            <a:ext cx="4625975"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457200"/>
            <a:ext cx="8153400" cy="1020763"/>
          </a:xfrm>
        </p:spPr>
        <p:txBody>
          <a:bodyPr/>
          <a:lstStyle/>
          <a:p>
            <a:pPr algn="l" eaLnBrk="1" hangingPunct="1"/>
            <a:r>
              <a:rPr lang="en-US" altLang="en-US" sz="3200" b="1" smtClean="0">
                <a:solidFill>
                  <a:srgbClr val="008000"/>
                </a:solidFill>
                <a:latin typeface="Comic Sans MS" pitchFamily="66" charset="0"/>
              </a:rPr>
              <a:t>Cells that Run on </a:t>
            </a:r>
            <a:br>
              <a:rPr lang="en-US" altLang="en-US" sz="3200" b="1" smtClean="0">
                <a:solidFill>
                  <a:srgbClr val="008000"/>
                </a:solidFill>
                <a:latin typeface="Comic Sans MS" pitchFamily="66" charset="0"/>
              </a:rPr>
            </a:br>
            <a:r>
              <a:rPr lang="en-US" altLang="en-US" sz="3200" b="1" smtClean="0">
                <a:solidFill>
                  <a:srgbClr val="008000"/>
                </a:solidFill>
                <a:latin typeface="Comic Sans MS" pitchFamily="66" charset="0"/>
              </a:rPr>
              <a:t>Solar Power</a:t>
            </a:r>
          </a:p>
        </p:txBody>
      </p:sp>
      <p:sp>
        <p:nvSpPr>
          <p:cNvPr id="32771" name="Rectangle 3"/>
          <p:cNvSpPr>
            <a:spLocks noGrp="1" noChangeArrowheads="1"/>
          </p:cNvSpPr>
          <p:nvPr>
            <p:ph type="body" sz="half" idx="1"/>
          </p:nvPr>
        </p:nvSpPr>
        <p:spPr>
          <a:xfrm>
            <a:off x="228600" y="2133600"/>
            <a:ext cx="4267200" cy="4343400"/>
          </a:xfrm>
        </p:spPr>
        <p:txBody>
          <a:bodyPr/>
          <a:lstStyle/>
          <a:p>
            <a:pPr marL="225425" indent="-225425" eaLnBrk="1" hangingPunct="1">
              <a:lnSpc>
                <a:spcPct val="90000"/>
              </a:lnSpc>
            </a:pPr>
            <a:r>
              <a:rPr lang="en-US" altLang="en-US" sz="2000" dirty="0" smtClean="0">
                <a:latin typeface="Comic Sans MS" pitchFamily="66" charset="0"/>
              </a:rPr>
              <a:t>Organisms capture light energy with pigment molecules; primarily </a:t>
            </a:r>
            <a:r>
              <a:rPr lang="en-US" altLang="en-US" sz="2400" b="1" dirty="0" smtClean="0">
                <a:solidFill>
                  <a:schemeClr val="tx1">
                    <a:lumMod val="65000"/>
                    <a:lumOff val="35000"/>
                  </a:schemeClr>
                </a:solidFill>
                <a:latin typeface="Comic Sans MS" pitchFamily="66" charset="0"/>
              </a:rPr>
              <a:t>chlorophyll.</a:t>
            </a:r>
          </a:p>
          <a:p>
            <a:pPr marL="225425" indent="-225425" eaLnBrk="1" hangingPunct="1">
              <a:lnSpc>
                <a:spcPct val="90000"/>
              </a:lnSpc>
            </a:pPr>
            <a:endParaRPr lang="en-US" altLang="en-US" sz="1200" dirty="0" smtClean="0">
              <a:solidFill>
                <a:srgbClr val="33CCCC"/>
              </a:solidFill>
              <a:latin typeface="Comic Sans MS" pitchFamily="66" charset="0"/>
            </a:endParaRPr>
          </a:p>
          <a:p>
            <a:pPr marL="225425" indent="-225425" eaLnBrk="1" hangingPunct="1">
              <a:lnSpc>
                <a:spcPct val="90000"/>
              </a:lnSpc>
            </a:pPr>
            <a:endParaRPr lang="en-US" altLang="en-US" sz="1200" dirty="0" smtClean="0">
              <a:solidFill>
                <a:srgbClr val="33CCCC"/>
              </a:solidFill>
              <a:latin typeface="Comic Sans MS" pitchFamily="66" charset="0"/>
            </a:endParaRPr>
          </a:p>
          <a:p>
            <a:pPr marL="225425" indent="-225425" eaLnBrk="1" hangingPunct="1">
              <a:lnSpc>
                <a:spcPct val="90000"/>
              </a:lnSpc>
            </a:pPr>
            <a:r>
              <a:rPr lang="en-US" altLang="en-US" sz="2000" dirty="0" smtClean="0">
                <a:latin typeface="Comic Sans MS" pitchFamily="66" charset="0"/>
              </a:rPr>
              <a:t>Prokaryotic autotrophs have chlorophyll in their cytoplasm.</a:t>
            </a:r>
          </a:p>
          <a:p>
            <a:pPr marL="225425" indent="-225425" eaLnBrk="1" hangingPunct="1">
              <a:lnSpc>
                <a:spcPct val="90000"/>
              </a:lnSpc>
            </a:pPr>
            <a:endParaRPr lang="en-US" altLang="en-US" sz="1200" dirty="0" smtClean="0">
              <a:latin typeface="Comic Sans MS" pitchFamily="66" charset="0"/>
            </a:endParaRPr>
          </a:p>
          <a:p>
            <a:pPr marL="225425" indent="-225425" eaLnBrk="1" hangingPunct="1">
              <a:lnSpc>
                <a:spcPct val="90000"/>
              </a:lnSpc>
            </a:pPr>
            <a:endParaRPr lang="en-US" altLang="en-US" sz="1200" dirty="0" smtClean="0">
              <a:latin typeface="Comic Sans MS" pitchFamily="66" charset="0"/>
            </a:endParaRPr>
          </a:p>
          <a:p>
            <a:pPr marL="225425" indent="-225425" eaLnBrk="1" hangingPunct="1">
              <a:lnSpc>
                <a:spcPct val="90000"/>
              </a:lnSpc>
            </a:pPr>
            <a:r>
              <a:rPr lang="en-US" altLang="en-US" sz="2000" dirty="0" smtClean="0">
                <a:latin typeface="Comic Sans MS" pitchFamily="66" charset="0"/>
                <a:hlinkClick r:id="rId3"/>
              </a:rPr>
              <a:t>Eukaryotic</a:t>
            </a:r>
            <a:r>
              <a:rPr lang="en-US" altLang="en-US" sz="2000" dirty="0" smtClean="0">
                <a:latin typeface="Comic Sans MS" pitchFamily="66" charset="0"/>
              </a:rPr>
              <a:t> autotrophs have chlorophyll organized in special photosystems within </a:t>
            </a:r>
            <a:r>
              <a:rPr lang="en-US" altLang="en-US" sz="2400" b="1" dirty="0" smtClean="0">
                <a:solidFill>
                  <a:schemeClr val="tx1">
                    <a:lumMod val="65000"/>
                    <a:lumOff val="35000"/>
                  </a:schemeClr>
                </a:solidFill>
                <a:latin typeface="Comic Sans MS" pitchFamily="66" charset="0"/>
              </a:rPr>
              <a:t>chloroplast </a:t>
            </a:r>
            <a:r>
              <a:rPr lang="en-US" altLang="en-US" sz="2000" dirty="0" smtClean="0">
                <a:latin typeface="Comic Sans MS" pitchFamily="66" charset="0"/>
              </a:rPr>
              <a:t>organelles.</a:t>
            </a:r>
            <a:endParaRPr lang="en-US" altLang="en-US" sz="3600" dirty="0" smtClean="0"/>
          </a:p>
        </p:txBody>
      </p:sp>
      <p:sp>
        <p:nvSpPr>
          <p:cNvPr id="32772" name="Text Box 10"/>
          <p:cNvSpPr txBox="1">
            <a:spLocks noChangeArrowheads="1"/>
          </p:cNvSpPr>
          <p:nvPr/>
        </p:nvSpPr>
        <p:spPr bwMode="auto">
          <a:xfrm>
            <a:off x="4953000" y="2057400"/>
            <a:ext cx="1752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000" b="0">
                <a:latin typeface="Comic Sans MS" pitchFamily="66" charset="0"/>
              </a:rPr>
              <a:t>Cyanobacteria are photosynthetic bacteria.</a:t>
            </a:r>
            <a:r>
              <a:rPr lang="en-US" altLang="en-US" sz="1200" b="0">
                <a:latin typeface="Comic Sans MS" pitchFamily="66" charset="0"/>
              </a:rPr>
              <a:t> </a:t>
            </a:r>
            <a:endParaRPr lang="en-US" altLang="en-US" b="0">
              <a:latin typeface="Comic Sans MS" pitchFamily="66" charset="0"/>
            </a:endParaRPr>
          </a:p>
        </p:txBody>
      </p:sp>
      <p:pic>
        <p:nvPicPr>
          <p:cNvPr id="33797" name="Picture 13" descr="Cyanobacteria"/>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4953000" y="289341"/>
            <a:ext cx="186182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2774" name="Picture 14" descr="Chloroplast"/>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953000" y="2819400"/>
            <a:ext cx="3949700" cy="340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16"/>
          <p:cNvSpPr txBox="1">
            <a:spLocks noChangeArrowheads="1"/>
          </p:cNvSpPr>
          <p:nvPr/>
        </p:nvSpPr>
        <p:spPr bwMode="auto">
          <a:xfrm>
            <a:off x="5829300" y="6459538"/>
            <a:ext cx="3314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Cyanobacteria</a:t>
            </a:r>
            <a:r>
              <a:rPr lang="en-US" altLang="en-US" sz="1000" b="0">
                <a:latin typeface="Comic Sans MS" pitchFamily="66" charset="0"/>
              </a:rPr>
              <a:t>, Bob Baylock; </a:t>
            </a:r>
            <a:r>
              <a:rPr lang="en-US" altLang="en-US" sz="1000" b="0">
                <a:latin typeface="Comic Sans MS" pitchFamily="66" charset="0"/>
                <a:hlinkClick r:id="rId7"/>
              </a:rPr>
              <a:t>Elodea plant cells</a:t>
            </a:r>
            <a:r>
              <a:rPr lang="en-US" altLang="en-US" sz="1000" b="0">
                <a:latin typeface="Comic Sans MS" pitchFamily="66" charset="0"/>
              </a:rPr>
              <a:t>, T. Port </a:t>
            </a:r>
            <a:r>
              <a:rPr lang="en-US" altLang="en-US" sz="1000" b="0">
                <a:latin typeface="Comic Sans MS" pitchFamily="66" charset="0"/>
                <a:hlinkClick r:id="rId8"/>
              </a:rPr>
              <a:t>Chloroplast diagram</a:t>
            </a:r>
            <a:r>
              <a:rPr lang="en-US" altLang="en-US" sz="1000" b="0">
                <a:latin typeface="Comic Sans MS" pitchFamily="66" charset="0"/>
              </a:rPr>
              <a:t>, Wiki </a:t>
            </a:r>
          </a:p>
        </p:txBody>
      </p:sp>
      <p:sp>
        <p:nvSpPr>
          <p:cNvPr id="3277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9"/>
              </a:rPr>
              <a:t>Virtual Cell Biology Classroom</a:t>
            </a:r>
            <a:r>
              <a:rPr lang="en-US" altLang="en-US" sz="1000" b="0">
                <a:latin typeface="Comic Sans MS" pitchFamily="66" charset="0"/>
              </a:rPr>
              <a:t> on </a:t>
            </a:r>
            <a:r>
              <a:rPr lang="en-US" altLang="en-US" sz="1000" b="0">
                <a:latin typeface="Comic Sans MS" pitchFamily="66" charset="0"/>
                <a:hlinkClick r:id="rId10"/>
              </a:rPr>
              <a:t>ScienceProfOnline.com</a:t>
            </a:r>
            <a:endParaRPr lang="en-US" altLang="en-US" sz="1000" b="0">
              <a:latin typeface="Comic Sans MS" pitchFamily="66" charset="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20300" y="289341"/>
            <a:ext cx="1957283" cy="16156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2778" name="Text Box 10"/>
          <p:cNvSpPr txBox="1">
            <a:spLocks noChangeArrowheads="1"/>
          </p:cNvSpPr>
          <p:nvPr/>
        </p:nvSpPr>
        <p:spPr bwMode="auto">
          <a:xfrm>
            <a:off x="7123113" y="2057400"/>
            <a:ext cx="1752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000" b="0">
                <a:latin typeface="Comic Sans MS" pitchFamily="66" charset="0"/>
              </a:rPr>
              <a:t>Elodea plant cells with chloroplasts visible.</a:t>
            </a:r>
            <a:r>
              <a:rPr lang="en-US" altLang="en-US" sz="1200" b="0">
                <a:latin typeface="Comic Sans MS" pitchFamily="66" charset="0"/>
              </a:rPr>
              <a:t> </a:t>
            </a:r>
            <a:endParaRPr lang="en-US" altLang="en-US"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39762"/>
          </a:xfrm>
        </p:spPr>
        <p:txBody>
          <a:bodyPr/>
          <a:lstStyle/>
          <a:p>
            <a:pPr eaLnBrk="1" hangingPunct="1"/>
            <a:r>
              <a:rPr lang="en-US" altLang="en-US" sz="3600" b="1" dirty="0" smtClean="0">
                <a:solidFill>
                  <a:schemeClr val="accent2"/>
                </a:solidFill>
                <a:latin typeface="Comic Sans MS" pitchFamily="66" charset="0"/>
              </a:rPr>
              <a:t>Metabolic Processes … Bottom Line</a:t>
            </a:r>
          </a:p>
        </p:txBody>
      </p:sp>
      <p:sp>
        <p:nvSpPr>
          <p:cNvPr id="20483" name="Rectangle 3"/>
          <p:cNvSpPr>
            <a:spLocks noGrp="1" noChangeArrowheads="1"/>
          </p:cNvSpPr>
          <p:nvPr>
            <p:ph type="body" sz="half" idx="1"/>
          </p:nvPr>
        </p:nvSpPr>
        <p:spPr>
          <a:xfrm>
            <a:off x="457200" y="1066800"/>
            <a:ext cx="4572000" cy="5424488"/>
          </a:xfrm>
        </p:spPr>
        <p:txBody>
          <a:bodyPr/>
          <a:lstStyle/>
          <a:p>
            <a:pPr marL="0" indent="0" algn="ctr" eaLnBrk="1" hangingPunct="1">
              <a:buNone/>
            </a:pPr>
            <a:r>
              <a:rPr lang="en-US" altLang="en-US" sz="2400" dirty="0" smtClean="0">
                <a:latin typeface="Comic Sans MS" pitchFamily="66" charset="0"/>
              </a:rPr>
              <a:t>Metabolism transforms food energy into energy that our cells can use. </a:t>
            </a:r>
          </a:p>
          <a:p>
            <a:pPr marL="225425" indent="-225425" algn="ctr" eaLnBrk="1" hangingPunct="1">
              <a:buFontTx/>
              <a:buNone/>
            </a:pPr>
            <a:endParaRPr lang="en-US" altLang="en-US" sz="2000" dirty="0">
              <a:latin typeface="Comic Sans MS" pitchFamily="66" charset="0"/>
            </a:endParaRPr>
          </a:p>
          <a:p>
            <a:pPr marL="0" indent="0" algn="ctr" eaLnBrk="1" hangingPunct="1">
              <a:buNone/>
            </a:pPr>
            <a:r>
              <a:rPr lang="en-US" altLang="en-US" sz="2000" b="1" dirty="0" smtClean="0">
                <a:solidFill>
                  <a:srgbClr val="FF0000"/>
                </a:solidFill>
                <a:latin typeface="Comic Sans MS" pitchFamily="66" charset="0"/>
              </a:rPr>
              <a:t>Q</a:t>
            </a:r>
            <a:r>
              <a:rPr lang="en-US" altLang="en-US" sz="2000" b="1" dirty="0" smtClean="0">
                <a:latin typeface="Comic Sans MS" pitchFamily="66" charset="0"/>
              </a:rPr>
              <a:t>: What carbohydrate molecule is the basic component of your food energy?</a:t>
            </a:r>
          </a:p>
          <a:p>
            <a:pPr marL="0" indent="0" algn="ctr" eaLnBrk="1" hangingPunct="1">
              <a:buNone/>
            </a:pPr>
            <a:endParaRPr lang="en-US" altLang="en-US" sz="1600" b="1" dirty="0">
              <a:latin typeface="Comic Sans MS" pitchFamily="66" charset="0"/>
            </a:endParaRPr>
          </a:p>
          <a:p>
            <a:pPr marL="0" indent="0" algn="ctr" eaLnBrk="1" hangingPunct="1">
              <a:buNone/>
            </a:pPr>
            <a:r>
              <a:rPr lang="en-US" altLang="en-US" sz="2000" b="1" dirty="0" smtClean="0">
                <a:solidFill>
                  <a:srgbClr val="FF0000"/>
                </a:solidFill>
                <a:latin typeface="Comic Sans MS" pitchFamily="66" charset="0"/>
              </a:rPr>
              <a:t>Q</a:t>
            </a:r>
            <a:r>
              <a:rPr lang="en-US" altLang="en-US" sz="2000" b="1" dirty="0" smtClean="0">
                <a:latin typeface="Comic Sans MS" pitchFamily="66" charset="0"/>
              </a:rPr>
              <a:t>: What is different about how animal cells and plant cells obtain this molecule?</a:t>
            </a:r>
            <a:endParaRPr lang="en-US" altLang="en-US" sz="2400" dirty="0" smtClean="0">
              <a:latin typeface="Comic Sans MS" pitchFamily="66" charset="0"/>
            </a:endParaRPr>
          </a:p>
          <a:p>
            <a:pPr algn="ctr" eaLnBrk="1" hangingPunct="1"/>
            <a:endParaRPr lang="en-US" altLang="en-US" sz="1600" b="1" dirty="0" smtClean="0">
              <a:latin typeface="Comic Sans MS" pitchFamily="66" charset="0"/>
            </a:endParaRPr>
          </a:p>
          <a:p>
            <a:pPr marL="0" indent="0" algn="ctr" eaLnBrk="1" hangingPunct="1">
              <a:buNone/>
            </a:pPr>
            <a:r>
              <a:rPr lang="en-US" altLang="en-US" sz="2000" b="1" dirty="0" smtClean="0">
                <a:solidFill>
                  <a:srgbClr val="FF0000"/>
                </a:solidFill>
                <a:latin typeface="Comic Sans MS" pitchFamily="66" charset="0"/>
              </a:rPr>
              <a:t>Q</a:t>
            </a:r>
            <a:r>
              <a:rPr lang="en-US" altLang="en-US" sz="2000" b="1" dirty="0" smtClean="0">
                <a:latin typeface="Comic Sans MS" pitchFamily="66" charset="0"/>
              </a:rPr>
              <a:t>:What molecule is the product of metabolism used to do cellular work?</a:t>
            </a:r>
            <a:endParaRPr lang="en-US" altLang="en-US" sz="1800" b="1" dirty="0" smtClean="0">
              <a:latin typeface="Comic Sans MS" pitchFamily="66" charset="0"/>
            </a:endParaRPr>
          </a:p>
          <a:p>
            <a:pPr marL="225425" indent="-225425" algn="ctr" eaLnBrk="1" hangingPunct="1">
              <a:buFontTx/>
              <a:buNone/>
            </a:pPr>
            <a:endParaRPr lang="en-US" altLang="en-US" sz="1600" dirty="0" smtClean="0">
              <a:latin typeface="Comic Sans MS" pitchFamily="66" charset="0"/>
            </a:endParaRPr>
          </a:p>
          <a:p>
            <a:pPr marL="225425" indent="-225425" algn="ctr" eaLnBrk="1" hangingPunct="1">
              <a:buFontTx/>
              <a:buNone/>
            </a:pPr>
            <a:endParaRPr lang="en-US" altLang="en-US" sz="2000" dirty="0" smtClean="0">
              <a:latin typeface="Comic Sans MS" pitchFamily="66" charset="0"/>
            </a:endParaRPr>
          </a:p>
        </p:txBody>
      </p:sp>
      <p:pic>
        <p:nvPicPr>
          <p:cNvPr id="20487" name="Picture 7" descr="Jumprope_MeaganKlein"/>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410200" y="1295400"/>
            <a:ext cx="3217863" cy="4676167"/>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 Box 8"/>
          <p:cNvSpPr txBox="1">
            <a:spLocks noChangeArrowheads="1"/>
          </p:cNvSpPr>
          <p:nvPr/>
        </p:nvSpPr>
        <p:spPr bwMode="auto">
          <a:xfrm>
            <a:off x="6553200" y="64912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Jumping rope</a:t>
            </a:r>
            <a:r>
              <a:rPr lang="en-US" altLang="en-US" sz="1000">
                <a:latin typeface="Comic Sans MS" pitchFamily="66" charset="0"/>
              </a:rPr>
              <a:t>, Meagan E. Klein</a:t>
            </a:r>
            <a:r>
              <a:rPr lang="en-US" altLang="en-US">
                <a:latin typeface="Comic Sans MS" pitchFamily="66" charset="0"/>
              </a:rPr>
              <a:t> </a:t>
            </a:r>
          </a:p>
        </p:txBody>
      </p:sp>
      <p:sp>
        <p:nvSpPr>
          <p:cNvPr id="20488"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b="1" dirty="0">
                <a:latin typeface="Comic Sans MS" pitchFamily="66" charset="0"/>
              </a:rPr>
              <a:t>From the </a:t>
            </a:r>
            <a:r>
              <a:rPr lang="en-US" altLang="en-US" sz="1000" b="0" dirty="0">
                <a:latin typeface="Comic Sans MS" pitchFamily="66" charset="0"/>
                <a:hlinkClick r:id="rId5"/>
              </a:rPr>
              <a:t>Virtual</a:t>
            </a:r>
            <a:r>
              <a:rPr lang="en-US" altLang="en-US" sz="1000" b="1" dirty="0">
                <a:latin typeface="Comic Sans MS" pitchFamily="66" charset="0"/>
                <a:hlinkClick r:id="rId5"/>
              </a:rPr>
              <a:t> Cell Biology Classroom</a:t>
            </a:r>
            <a:r>
              <a:rPr lang="en-US" altLang="en-US" sz="1000" b="1" dirty="0">
                <a:latin typeface="Comic Sans MS" pitchFamily="66" charset="0"/>
              </a:rPr>
              <a:t> on </a:t>
            </a:r>
            <a:r>
              <a:rPr lang="en-US" altLang="en-US" sz="1000" b="1" dirty="0">
                <a:latin typeface="Comic Sans MS" pitchFamily="66" charset="0"/>
                <a:hlinkClick r:id="rId6"/>
              </a:rPr>
              <a:t>ScienceProfOnline.com</a:t>
            </a:r>
            <a:endParaRPr lang="en-US" altLang="en-US" sz="1000" b="1" dirty="0">
              <a:latin typeface="Comic Sans MS" pitchFamily="66" charset="0"/>
            </a:endParaRPr>
          </a:p>
        </p:txBody>
      </p:sp>
    </p:spTree>
    <p:extLst>
      <p:ext uri="{BB962C8B-B14F-4D97-AF65-F5344CB8AC3E}">
        <p14:creationId xmlns:p14="http://schemas.microsoft.com/office/powerpoint/2010/main" val="17075309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0" y="0"/>
            <a:ext cx="8686800" cy="6324600"/>
          </a:xfrm>
        </p:spPr>
        <p:txBody>
          <a:bodyPr/>
          <a:lstStyle/>
          <a:p>
            <a:pPr algn="ctr" eaLnBrk="1" hangingPunct="1">
              <a:buFontTx/>
              <a:buNone/>
              <a:defRPr/>
            </a:pPr>
            <a:r>
              <a:rPr lang="en-US" sz="5400" b="1" dirty="0" smtClean="0">
                <a:solidFill>
                  <a:srgbClr val="33CC33"/>
                </a:solidFill>
                <a:latin typeface="Comic Sans MS" pitchFamily="66" charset="0"/>
              </a:rPr>
              <a:t> </a:t>
            </a:r>
            <a:r>
              <a:rPr lang="en-US" sz="3600" b="1" dirty="0" smtClean="0">
                <a:solidFill>
                  <a:srgbClr val="33CC33"/>
                </a:solidFill>
                <a:latin typeface="Comic Sans MS" pitchFamily="66" charset="0"/>
              </a:rPr>
              <a:t>Confused?</a:t>
            </a:r>
            <a:endParaRPr lang="en-US" sz="2400" b="1" dirty="0" smtClean="0">
              <a:latin typeface="Comic Sans MS" pitchFamily="66" charset="0"/>
            </a:endParaRPr>
          </a:p>
          <a:p>
            <a:pPr eaLnBrk="1" hangingPunct="1">
              <a:buFontTx/>
              <a:buNone/>
              <a:defRPr/>
            </a:pPr>
            <a:r>
              <a:rPr lang="en-US" sz="2800" dirty="0" smtClean="0">
                <a:latin typeface="Comic Sans MS" pitchFamily="66" charset="0"/>
              </a:rPr>
              <a:t>    </a:t>
            </a:r>
            <a:r>
              <a:rPr lang="en-US" sz="2000" dirty="0" smtClean="0">
                <a:latin typeface="Comic Sans MS" pitchFamily="66" charset="0"/>
              </a:rPr>
              <a:t>Here are links to fun resources that further </a:t>
            </a:r>
          </a:p>
          <a:p>
            <a:pPr eaLnBrk="1" hangingPunct="1">
              <a:buFontTx/>
              <a:buNone/>
              <a:defRPr/>
            </a:pPr>
            <a:r>
              <a:rPr lang="en-US" sz="2000" dirty="0" smtClean="0">
                <a:latin typeface="Comic Sans MS" pitchFamily="66" charset="0"/>
              </a:rPr>
              <a:t>      explain cellular respiration:</a:t>
            </a:r>
          </a:p>
          <a:p>
            <a:pPr algn="ctr" eaLnBrk="1" hangingPunct="1">
              <a:buFontTx/>
              <a:buNone/>
              <a:defRPr/>
            </a:pPr>
            <a:endParaRPr lang="en-US" sz="1000" dirty="0" smtClean="0">
              <a:latin typeface="Comic Sans MS" pitchFamily="66" charset="0"/>
            </a:endParaRPr>
          </a:p>
          <a:p>
            <a:pPr algn="ctr" eaLnBrk="1" hangingPunct="1">
              <a:buFontTx/>
              <a:buNone/>
              <a:defRPr/>
            </a:pPr>
            <a:endParaRPr lang="en-US" sz="1000" dirty="0" smtClean="0">
              <a:latin typeface="Comic Sans MS" pitchFamily="66" charset="0"/>
            </a:endParaRPr>
          </a:p>
          <a:p>
            <a:pPr eaLnBrk="1" hangingPunct="1">
              <a:defRPr/>
            </a:pPr>
            <a:r>
              <a:rPr lang="en-US" sz="1800" dirty="0" smtClean="0">
                <a:latin typeface="Comic Sans MS" pitchFamily="66" charset="0"/>
                <a:hlinkClick r:id="rId3"/>
              </a:rPr>
              <a:t>Aerobic Cellular Respiration</a:t>
            </a:r>
            <a:r>
              <a:rPr lang="en-US" sz="1800" dirty="0" smtClean="0">
                <a:latin typeface="Comic Sans MS" pitchFamily="66" charset="0"/>
              </a:rPr>
              <a:t> Main Page</a:t>
            </a:r>
            <a:r>
              <a:rPr lang="en-US" sz="1200" dirty="0" smtClean="0">
                <a:latin typeface="Comic Sans MS" pitchFamily="66" charset="0"/>
              </a:rPr>
              <a:t> on the Virtual Cell Biology Classroom </a:t>
            </a:r>
          </a:p>
          <a:p>
            <a:pPr marL="0" indent="0" eaLnBrk="1" hangingPunct="1">
              <a:buFontTx/>
              <a:buNone/>
              <a:defRPr/>
            </a:pPr>
            <a:r>
              <a:rPr lang="en-US" sz="1200" dirty="0">
                <a:latin typeface="Comic Sans MS" pitchFamily="66" charset="0"/>
              </a:rPr>
              <a:t> </a:t>
            </a:r>
            <a:r>
              <a:rPr lang="en-US" sz="1200" dirty="0" smtClean="0">
                <a:latin typeface="Comic Sans MS" pitchFamily="66" charset="0"/>
              </a:rPr>
              <a:t>      of</a:t>
            </a:r>
            <a:r>
              <a:rPr lang="en-US" sz="1000" dirty="0" smtClean="0">
                <a:latin typeface="Comic Sans MS" pitchFamily="66" charset="0"/>
              </a:rPr>
              <a:t> </a:t>
            </a:r>
            <a:r>
              <a:rPr lang="en-US" sz="1400" dirty="0" smtClean="0">
                <a:latin typeface="Comic Sans MS" pitchFamily="66" charset="0"/>
                <a:hlinkClick r:id="rId4"/>
              </a:rPr>
              <a:t>Science Prof Online</a:t>
            </a:r>
            <a:r>
              <a:rPr lang="en-US" sz="1600" dirty="0" smtClean="0">
                <a:latin typeface="Comic Sans MS" pitchFamily="66" charset="0"/>
              </a:rPr>
              <a:t>.</a:t>
            </a:r>
            <a:endParaRPr lang="en-US" sz="1800" dirty="0" smtClean="0">
              <a:latin typeface="Comic Sans MS" pitchFamily="66" charset="0"/>
            </a:endParaRPr>
          </a:p>
          <a:p>
            <a:pPr eaLnBrk="1" hangingPunct="1">
              <a:defRPr/>
            </a:pPr>
            <a:r>
              <a:rPr lang="en-US" sz="1800" dirty="0" smtClean="0">
                <a:latin typeface="Comic Sans MS" pitchFamily="66" charset="0"/>
                <a:hlinkClick r:id="rId5"/>
              </a:rPr>
              <a:t>Cellular Respiration</a:t>
            </a:r>
            <a:r>
              <a:rPr lang="en-US" sz="1800" dirty="0" smtClean="0">
                <a:latin typeface="Comic Sans MS" pitchFamily="66" charset="0"/>
              </a:rPr>
              <a:t> </a:t>
            </a:r>
            <a:r>
              <a:rPr lang="en-US" sz="1200" dirty="0" smtClean="0">
                <a:latin typeface="Comic Sans MS" pitchFamily="66" charset="0"/>
              </a:rPr>
              <a:t>animation by Jay Phelan, “What is Life? A Guide to Biology”, W. H. Freeman &amp; Co.</a:t>
            </a:r>
          </a:p>
          <a:p>
            <a:pPr eaLnBrk="1" hangingPunct="1">
              <a:defRPr/>
            </a:pPr>
            <a:r>
              <a:rPr lang="en-US" sz="1800" dirty="0" smtClean="0">
                <a:latin typeface="Comic Sans MS" pitchFamily="66" charset="0"/>
              </a:rPr>
              <a:t>“</a:t>
            </a:r>
            <a:r>
              <a:rPr lang="en-US" sz="1800" dirty="0" smtClean="0">
                <a:latin typeface="Comic Sans MS" pitchFamily="66" charset="0"/>
                <a:hlinkClick r:id="rId6"/>
              </a:rPr>
              <a:t>The Body Machine</a:t>
            </a:r>
            <a:r>
              <a:rPr lang="en-US" sz="1800" dirty="0" smtClean="0">
                <a:latin typeface="Comic Sans MS" pitchFamily="66" charset="0"/>
              </a:rPr>
              <a:t>”</a:t>
            </a:r>
            <a:r>
              <a:rPr lang="en-US" sz="1200" dirty="0" smtClean="0">
                <a:latin typeface="Comic Sans MS" pitchFamily="66" charset="0"/>
              </a:rPr>
              <a:t> music video by School House Rock.</a:t>
            </a:r>
          </a:p>
          <a:p>
            <a:pPr eaLnBrk="1" hangingPunct="1">
              <a:defRPr/>
            </a:pPr>
            <a:r>
              <a:rPr lang="en-US" sz="1800" dirty="0" smtClean="0">
                <a:latin typeface="Comic Sans MS" pitchFamily="66" charset="0"/>
                <a:hlinkClick r:id="rId7"/>
              </a:rPr>
              <a:t>How NAD+ Works</a:t>
            </a:r>
            <a:r>
              <a:rPr lang="en-US" sz="1800" dirty="0" smtClean="0">
                <a:latin typeface="Comic Sans MS" pitchFamily="66" charset="0"/>
              </a:rPr>
              <a:t> </a:t>
            </a:r>
            <a:r>
              <a:rPr lang="en-US" sz="1200" dirty="0" smtClean="0">
                <a:latin typeface="Comic Sans MS" pitchFamily="66" charset="0"/>
              </a:rPr>
              <a:t>animation and quiz from McGraw-Hill.</a:t>
            </a:r>
          </a:p>
          <a:p>
            <a:pPr eaLnBrk="1" hangingPunct="1">
              <a:defRPr/>
            </a:pPr>
            <a:r>
              <a:rPr lang="en-US" sz="1800" dirty="0" smtClean="0">
                <a:latin typeface="Comic Sans MS" pitchFamily="66" charset="0"/>
                <a:hlinkClick r:id="rId8"/>
              </a:rPr>
              <a:t>Glycolysis</a:t>
            </a:r>
            <a:r>
              <a:rPr lang="en-US" sz="1800" dirty="0" smtClean="0">
                <a:latin typeface="Comic Sans MS" pitchFamily="66" charset="0"/>
              </a:rPr>
              <a:t> </a:t>
            </a:r>
            <a:r>
              <a:rPr lang="en-US" sz="1200" dirty="0" smtClean="0">
                <a:latin typeface="Comic Sans MS" pitchFamily="66" charset="0"/>
              </a:rPr>
              <a:t>animation and quiz from McGraw-Hill.</a:t>
            </a:r>
            <a:endParaRPr lang="en-US" sz="1800" dirty="0" smtClean="0">
              <a:latin typeface="Comic Sans MS" pitchFamily="66" charset="0"/>
            </a:endParaRPr>
          </a:p>
          <a:p>
            <a:pPr eaLnBrk="1" hangingPunct="1">
              <a:defRPr/>
            </a:pPr>
            <a:r>
              <a:rPr lang="en-US" sz="1800" dirty="0" smtClean="0">
                <a:latin typeface="Comic Sans MS" pitchFamily="66" charset="0"/>
                <a:hlinkClick r:id="rId9"/>
              </a:rPr>
              <a:t>Krebs Cycle Animation &amp; Quiz</a:t>
            </a:r>
            <a:r>
              <a:rPr lang="en-US" sz="1800" dirty="0" smtClean="0">
                <a:latin typeface="Comic Sans MS" pitchFamily="66" charset="0"/>
              </a:rPr>
              <a:t> </a:t>
            </a:r>
            <a:r>
              <a:rPr lang="en-US" sz="1200" dirty="0" smtClean="0">
                <a:latin typeface="Comic Sans MS" pitchFamily="66" charset="0"/>
              </a:rPr>
              <a:t>from McGraw-Hill.</a:t>
            </a:r>
            <a:endParaRPr lang="en-US" sz="1800" dirty="0" smtClean="0">
              <a:latin typeface="Comic Sans MS" pitchFamily="66" charset="0"/>
            </a:endParaRPr>
          </a:p>
          <a:p>
            <a:pPr eaLnBrk="1" hangingPunct="1">
              <a:defRPr/>
            </a:pPr>
            <a:r>
              <a:rPr lang="en-US" sz="1800" dirty="0" smtClean="0">
                <a:latin typeface="Comic Sans MS" pitchFamily="66" charset="0"/>
                <a:hlinkClick r:id="rId10"/>
              </a:rPr>
              <a:t>Electron Transport Chain</a:t>
            </a:r>
            <a:r>
              <a:rPr lang="en-US" sz="1800" dirty="0" smtClean="0">
                <a:latin typeface="Comic Sans MS" pitchFamily="66" charset="0"/>
              </a:rPr>
              <a:t> </a:t>
            </a:r>
            <a:r>
              <a:rPr lang="en-US" sz="1200" dirty="0" smtClean="0">
                <a:latin typeface="Comic Sans MS" pitchFamily="66" charset="0"/>
              </a:rPr>
              <a:t>animation from Molecular &amp; Cellular Biology Learning Center.</a:t>
            </a:r>
          </a:p>
          <a:p>
            <a:pPr eaLnBrk="1" hangingPunct="1">
              <a:defRPr/>
            </a:pPr>
            <a:r>
              <a:rPr lang="en-US" sz="1800" dirty="0" smtClean="0">
                <a:latin typeface="Comic Sans MS" pitchFamily="66" charset="0"/>
                <a:hlinkClick r:id="rId11"/>
              </a:rPr>
              <a:t>Electron Transport Chain </a:t>
            </a:r>
            <a:r>
              <a:rPr lang="en-US" sz="1200" dirty="0" smtClean="0">
                <a:latin typeface="Comic Sans MS" pitchFamily="66" charset="0"/>
              </a:rPr>
              <a:t> click through animation by Graham Kent Bio231 Cell Biology Laboratory.</a:t>
            </a:r>
          </a:p>
          <a:p>
            <a:pPr eaLnBrk="1" hangingPunct="1">
              <a:defRPr/>
            </a:pPr>
            <a:r>
              <a:rPr lang="en-US" sz="1800" dirty="0" smtClean="0">
                <a:latin typeface="Comic Sans MS" pitchFamily="66" charset="0"/>
                <a:hlinkClick r:id="rId12"/>
              </a:rPr>
              <a:t>Food Molecules</a:t>
            </a:r>
            <a:r>
              <a:rPr lang="en-US" sz="1200" dirty="0" smtClean="0">
                <a:latin typeface="Comic Sans MS" pitchFamily="66" charset="0"/>
              </a:rPr>
              <a:t> video from </a:t>
            </a:r>
            <a:r>
              <a:rPr lang="en-US" sz="1200" dirty="0" err="1" smtClean="0">
                <a:latin typeface="Comic Sans MS" pitchFamily="66" charset="0"/>
              </a:rPr>
              <a:t>HowStuffWorks</a:t>
            </a:r>
            <a:r>
              <a:rPr lang="en-US" sz="1200" dirty="0" smtClean="0">
                <a:latin typeface="Comic Sans MS" pitchFamily="66" charset="0"/>
              </a:rPr>
              <a:t>, a Discovery company.</a:t>
            </a:r>
          </a:p>
          <a:p>
            <a:pPr eaLnBrk="1" hangingPunct="1">
              <a:defRPr/>
            </a:pPr>
            <a:r>
              <a:rPr lang="en-US" sz="1600" dirty="0" smtClean="0">
                <a:latin typeface="Comic Sans MS" pitchFamily="66" charset="0"/>
              </a:rPr>
              <a:t>“</a:t>
            </a:r>
            <a:r>
              <a:rPr lang="en-US" sz="1800" dirty="0" smtClean="0">
                <a:latin typeface="Comic Sans MS" pitchFamily="66" charset="0"/>
                <a:hlinkClick r:id="rId13"/>
              </a:rPr>
              <a:t>The Energy</a:t>
            </a:r>
            <a:r>
              <a:rPr lang="en-US" sz="1800" dirty="0" smtClean="0">
                <a:latin typeface="Comic Sans MS" pitchFamily="66" charset="0"/>
              </a:rPr>
              <a:t>”</a:t>
            </a:r>
            <a:r>
              <a:rPr lang="en-US" sz="1200" dirty="0" smtClean="0">
                <a:latin typeface="Comic Sans MS" pitchFamily="66" charset="0"/>
              </a:rPr>
              <a:t> song by </a:t>
            </a:r>
            <a:r>
              <a:rPr lang="en-US" sz="1200" dirty="0" err="1" smtClean="0">
                <a:latin typeface="Comic Sans MS" pitchFamily="66" charset="0"/>
              </a:rPr>
              <a:t>Audiovent</a:t>
            </a:r>
            <a:r>
              <a:rPr lang="en-US" sz="1200" dirty="0" smtClean="0">
                <a:latin typeface="Comic Sans MS" pitchFamily="66" charset="0"/>
              </a:rPr>
              <a:t>. </a:t>
            </a:r>
          </a:p>
          <a:p>
            <a:pPr eaLnBrk="1" hangingPunct="1">
              <a:defRPr/>
            </a:pPr>
            <a:endParaRPr lang="en-US" sz="1200" dirty="0" smtClean="0">
              <a:latin typeface="Comic Sans MS" pitchFamily="66" charset="0"/>
            </a:endParaRPr>
          </a:p>
          <a:p>
            <a:pPr eaLnBrk="1" hangingPunct="1">
              <a:defRPr/>
            </a:pPr>
            <a:endParaRPr lang="en-US" sz="400" dirty="0" smtClean="0">
              <a:latin typeface="Comic Sans MS" pitchFamily="66" charset="0"/>
            </a:endParaRPr>
          </a:p>
          <a:p>
            <a:pPr eaLnBrk="1" hangingPunct="1">
              <a:buFontTx/>
              <a:buNone/>
              <a:defRPr/>
            </a:pPr>
            <a:r>
              <a:rPr lang="en-US" sz="1000" dirty="0" smtClean="0">
                <a:latin typeface="Comic Sans MS" pitchFamily="66" charset="0"/>
              </a:rPr>
              <a:t>    (You must be in PPT slideshow view to click on links.)</a:t>
            </a:r>
          </a:p>
        </p:txBody>
      </p:sp>
      <p:pic>
        <p:nvPicPr>
          <p:cNvPr id="34819" name="Picture 8" descr="MC90022968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59738" y="152400"/>
            <a:ext cx="866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WordArt 9"/>
          <p:cNvSpPr>
            <a:spLocks noChangeArrowheads="1" noChangeShapeType="1" noTextEdit="1"/>
          </p:cNvSpPr>
          <p:nvPr/>
        </p:nvSpPr>
        <p:spPr bwMode="auto">
          <a:xfrm rot="2550262">
            <a:off x="6346825" y="925513"/>
            <a:ext cx="2819400" cy="787400"/>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Comic Sans MS"/>
              </a:rPr>
              <a:t>Smart Links</a:t>
            </a:r>
          </a:p>
        </p:txBody>
      </p:sp>
      <p:sp>
        <p:nvSpPr>
          <p:cNvPr id="34821"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15"/>
              </a:rPr>
              <a:t>Virtual Cell Biology Classroom</a:t>
            </a:r>
            <a:r>
              <a:rPr lang="en-US" altLang="en-US" sz="1000" b="0">
                <a:latin typeface="Comic Sans MS" pitchFamily="66" charset="0"/>
              </a:rPr>
              <a:t> on </a:t>
            </a:r>
            <a:r>
              <a:rPr lang="en-US" altLang="en-US" sz="1000" b="0">
                <a:latin typeface="Comic Sans MS" pitchFamily="66" charset="0"/>
                <a:hlinkClick r:id="rId4"/>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04800" y="381000"/>
            <a:ext cx="8534400" cy="3886200"/>
          </a:xfrm>
        </p:spPr>
        <p:txBody>
          <a:bodyPr/>
          <a:lstStyle/>
          <a:p>
            <a:pPr algn="r" eaLnBrk="1" hangingPunct="1"/>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2400" b="1" smtClean="0"/>
              <a:t/>
            </a:r>
            <a:br>
              <a:rPr lang="en-US" altLang="en-US" sz="2400" b="1" smtClean="0"/>
            </a:br>
            <a:r>
              <a:rPr lang="en-US" altLang="en-US" sz="2400" smtClean="0">
                <a:latin typeface="Comic Sans MS" pitchFamily="66" charset="0"/>
              </a:rPr>
              <a:t>The VCBC is full of resources to help you succeed, including:</a:t>
            </a:r>
          </a:p>
        </p:txBody>
      </p:sp>
      <p:sp>
        <p:nvSpPr>
          <p:cNvPr id="36867"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36868"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b="0">
                <a:solidFill>
                  <a:srgbClr val="000000"/>
                </a:solidFill>
                <a:latin typeface="Comic Sans MS" pitchFamily="66" charset="0"/>
              </a:rPr>
              <a:t>You can access the VCBC by going to the Science Prof Online website </a:t>
            </a:r>
            <a:r>
              <a:rPr lang="en-US" altLang="en-US">
                <a:solidFill>
                  <a:srgbClr val="000000"/>
                </a:solidFill>
                <a:latin typeface="Comic Sans MS" pitchFamily="66" charset="0"/>
                <a:hlinkClick r:id="rId4"/>
              </a:rPr>
              <a:t>www.ScienceProfOnline.com</a:t>
            </a:r>
            <a:endParaRPr lang="en-US" altLang="en-US">
              <a:solidFill>
                <a:srgbClr val="000000"/>
              </a:solidFill>
              <a:latin typeface="Comic Sans MS" pitchFamily="66" charset="0"/>
            </a:endParaRPr>
          </a:p>
        </p:txBody>
      </p:sp>
      <p:pic>
        <p:nvPicPr>
          <p:cNvPr id="36869"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2209800" y="6616700"/>
            <a:ext cx="6934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Blinded With Science</a:t>
            </a:r>
            <a:r>
              <a:rPr lang="en-US" altLang="en-US" sz="1000" b="0">
                <a:latin typeface="Comic Sans MS" pitchFamily="66" charset="0"/>
              </a:rPr>
              <a:t> album, Thomas Dolby; </a:t>
            </a:r>
            <a:r>
              <a:rPr lang="en-US" altLang="en-US" sz="1000" b="0">
                <a:latin typeface="Comic Sans MS" pitchFamily="66" charset="0"/>
                <a:hlinkClick r:id="rId7"/>
              </a:rPr>
              <a:t>Endomembrane system</a:t>
            </a:r>
            <a:r>
              <a:rPr lang="en-US" altLang="en-US" sz="1000" b="0">
                <a:latin typeface="Comic Sans MS" pitchFamily="66" charset="0"/>
              </a:rPr>
              <a:t>, Mariana Ruiz, Wiki</a:t>
            </a:r>
          </a:p>
        </p:txBody>
      </p:sp>
      <p:pic>
        <p:nvPicPr>
          <p:cNvPr id="36871"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28600" y="304800"/>
            <a:ext cx="8686800" cy="762000"/>
          </a:xfrm>
        </p:spPr>
        <p:txBody>
          <a:bodyPr/>
          <a:lstStyle/>
          <a:p>
            <a:pPr eaLnBrk="1" hangingPunct="1">
              <a:defRPr/>
            </a:pPr>
            <a:r>
              <a:rPr lang="en-US" sz="4000" b="1" dirty="0" smtClean="0">
                <a:solidFill>
                  <a:srgbClr val="008000"/>
                </a:solidFill>
                <a:latin typeface="Comic Sans MS"/>
                <a:cs typeface="Comic Sans MS"/>
              </a:rPr>
              <a:t>Metabolism</a:t>
            </a:r>
            <a:endParaRPr lang="en-US" sz="4000" baseline="30000" dirty="0">
              <a:solidFill>
                <a:srgbClr val="008000"/>
              </a:solidFill>
              <a:latin typeface="Comic Sans MS"/>
              <a:cs typeface="Comic Sans MS"/>
            </a:endParaRPr>
          </a:p>
        </p:txBody>
      </p:sp>
      <p:sp>
        <p:nvSpPr>
          <p:cNvPr id="6" name="Rectangle 3"/>
          <p:cNvSpPr>
            <a:spLocks noGrp="1" noChangeArrowheads="1"/>
          </p:cNvSpPr>
          <p:nvPr>
            <p:ph type="body" sz="half" idx="4294967295"/>
          </p:nvPr>
        </p:nvSpPr>
        <p:spPr>
          <a:xfrm>
            <a:off x="533400" y="1295400"/>
            <a:ext cx="3352800" cy="1371600"/>
          </a:xfrm>
        </p:spPr>
        <p:txBody>
          <a:bodyPr/>
          <a:lstStyle/>
          <a:p>
            <a:pPr marL="0" indent="0" algn="ctr" eaLnBrk="1" hangingPunct="1">
              <a:buNone/>
            </a:pPr>
            <a:r>
              <a:rPr lang="en-US" sz="2000" dirty="0" smtClean="0">
                <a:latin typeface="Comic Sans MS"/>
                <a:cs typeface="Comic Sans MS"/>
              </a:rPr>
              <a:t>Energy </a:t>
            </a:r>
            <a:r>
              <a:rPr lang="en-US" sz="2000" dirty="0">
                <a:latin typeface="Comic Sans MS"/>
                <a:cs typeface="Comic Sans MS"/>
              </a:rPr>
              <a:t>is obtained by breaking chemical bonds in foods we eat, like </a:t>
            </a:r>
            <a:r>
              <a:rPr lang="en-US" sz="2000" i="1" dirty="0">
                <a:solidFill>
                  <a:srgbClr val="3366FF"/>
                </a:solidFill>
                <a:latin typeface="Comic Sans MS"/>
                <a:cs typeface="Comic Sans MS"/>
              </a:rPr>
              <a:t>glucose</a:t>
            </a:r>
            <a:r>
              <a:rPr lang="en-US" sz="2000" dirty="0">
                <a:latin typeface="Comic Sans MS"/>
                <a:cs typeface="Comic Sans MS"/>
              </a:rPr>
              <a:t>.</a:t>
            </a:r>
            <a:r>
              <a:rPr lang="en-US" sz="1800" b="1" dirty="0">
                <a:solidFill>
                  <a:srgbClr val="990099"/>
                </a:solidFill>
                <a:latin typeface="Arial" charset="0"/>
              </a:rPr>
              <a:t/>
            </a:r>
            <a:br>
              <a:rPr lang="en-US" sz="1800" b="1" dirty="0">
                <a:solidFill>
                  <a:srgbClr val="990099"/>
                </a:solidFill>
                <a:latin typeface="Arial" charset="0"/>
              </a:rPr>
            </a:br>
            <a:endParaRPr lang="en-US" sz="1800" dirty="0">
              <a:effectLst>
                <a:outerShdw blurRad="38100" dist="38100" dir="2700000" algn="tl">
                  <a:srgbClr val="FFFFFF"/>
                </a:outerShdw>
              </a:effectLst>
              <a:latin typeface="Comic Sans MS"/>
              <a:cs typeface="Comic Sans MS"/>
            </a:endParaRPr>
          </a:p>
        </p:txBody>
      </p:sp>
      <p:sp>
        <p:nvSpPr>
          <p:cNvPr id="7" name="Text Box 10"/>
          <p:cNvSpPr txBox="1">
            <a:spLocks noChangeArrowheads="1"/>
          </p:cNvSpPr>
          <p:nvPr/>
        </p:nvSpPr>
        <p:spPr bwMode="auto">
          <a:xfrm>
            <a:off x="4592129" y="6611937"/>
            <a:ext cx="45656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dirty="0">
                <a:latin typeface="Comic Sans MS" charset="0"/>
              </a:rPr>
              <a:t>Image: </a:t>
            </a:r>
            <a:r>
              <a:rPr lang="en-US" sz="1000" b="0" dirty="0" smtClean="0">
                <a:latin typeface="Comic Sans MS" charset="0"/>
              </a:rPr>
              <a:t>Leo after pouring baby food on his head </a:t>
            </a:r>
            <a:r>
              <a:rPr lang="en-US" sz="1000" b="0" dirty="0" smtClean="0">
                <a:latin typeface="Comic Sans MS" charset="0"/>
                <a:sym typeface="Wingdings"/>
              </a:rPr>
              <a:t></a:t>
            </a:r>
            <a:r>
              <a:rPr lang="en-US" sz="1000" b="0" dirty="0" smtClean="0">
                <a:latin typeface="Comic Sans MS" charset="0"/>
              </a:rPr>
              <a:t>, T. Port</a:t>
            </a:r>
            <a:endParaRPr lang="en-US" sz="1000" dirty="0">
              <a:latin typeface="Comic Sans MS" charset="0"/>
            </a:endParaRPr>
          </a:p>
        </p:txBody>
      </p:sp>
      <p:pic>
        <p:nvPicPr>
          <p:cNvPr id="3" name="Picture 2" descr="MessyLeo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600200"/>
            <a:ext cx="4268263" cy="43847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b="0" dirty="0">
                <a:latin typeface="Comic Sans MS" pitchFamily="66" charset="0"/>
              </a:rPr>
              <a:t>From the  </a:t>
            </a:r>
            <a:r>
              <a:rPr lang="en-US" altLang="en-US" sz="1000" b="0" dirty="0">
                <a:latin typeface="Comic Sans MS" pitchFamily="66" charset="0"/>
                <a:hlinkClick r:id="rId3"/>
              </a:rPr>
              <a:t>Virtual Cell Biology Classroom</a:t>
            </a:r>
            <a:r>
              <a:rPr lang="en-US" altLang="en-US" sz="1000" b="0" dirty="0">
                <a:latin typeface="Comic Sans MS" pitchFamily="66" charset="0"/>
              </a:rPr>
              <a:t>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9" name="Picture 8" descr="Glucose_structure.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2667000"/>
            <a:ext cx="2362200" cy="1620329"/>
          </a:xfrm>
          <a:prstGeom prst="rect">
            <a:avLst/>
          </a:prstGeom>
        </p:spPr>
      </p:pic>
      <p:sp>
        <p:nvSpPr>
          <p:cNvPr id="2" name="Rectangle 1"/>
          <p:cNvSpPr/>
          <p:nvPr/>
        </p:nvSpPr>
        <p:spPr>
          <a:xfrm>
            <a:off x="533400" y="4648200"/>
            <a:ext cx="3124200" cy="1323439"/>
          </a:xfrm>
          <a:prstGeom prst="rect">
            <a:avLst/>
          </a:prstGeom>
        </p:spPr>
        <p:txBody>
          <a:bodyPr wrap="square">
            <a:spAutoFit/>
          </a:bodyPr>
          <a:lstStyle/>
          <a:p>
            <a:pPr algn="ctr"/>
            <a:r>
              <a:rPr lang="en-US" sz="2000" b="0" dirty="0" smtClean="0">
                <a:latin typeface="Comic Sans MS"/>
                <a:cs typeface="Comic Sans MS"/>
              </a:rPr>
              <a:t>Metabolism transfers food energy into </a:t>
            </a:r>
            <a:r>
              <a:rPr lang="en-US" sz="2000" b="0" i="1" dirty="0" smtClean="0">
                <a:solidFill>
                  <a:srgbClr val="FF6600"/>
                </a:solidFill>
                <a:latin typeface="Comic Sans MS"/>
                <a:cs typeface="Comic Sans MS"/>
              </a:rPr>
              <a:t>ATP energy</a:t>
            </a:r>
            <a:r>
              <a:rPr lang="en-US" sz="2000" b="0" dirty="0" smtClean="0">
                <a:solidFill>
                  <a:srgbClr val="000000"/>
                </a:solidFill>
                <a:latin typeface="Comic Sans MS"/>
                <a:cs typeface="Comic Sans MS"/>
              </a:rPr>
              <a:t>, </a:t>
            </a:r>
            <a:r>
              <a:rPr lang="en-US" sz="2000" b="0" dirty="0">
                <a:latin typeface="Comic Sans MS"/>
                <a:cs typeface="Comic Sans MS"/>
              </a:rPr>
              <a:t>the common energy currency of cells</a:t>
            </a:r>
            <a:r>
              <a:rPr lang="en-US" b="0" dirty="0">
                <a:latin typeface="Comic Sans MS"/>
                <a:cs typeface="Comic Sans MS"/>
              </a:rPr>
              <a:t>.</a:t>
            </a:r>
          </a:p>
        </p:txBody>
      </p:sp>
      <p:pic>
        <p:nvPicPr>
          <p:cNvPr id="10" name="Picture 12" descr="C:\Users\Tami\Desktop\Picture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962400"/>
            <a:ext cx="1981200" cy="18494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1034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228600" y="1295400"/>
            <a:ext cx="5257800" cy="5105400"/>
          </a:xfrm>
        </p:spPr>
        <p:txBody>
          <a:bodyPr/>
          <a:lstStyle/>
          <a:p>
            <a:pPr marL="0" indent="0" algn="ctr" eaLnBrk="1" hangingPunct="1">
              <a:lnSpc>
                <a:spcPct val="80000"/>
              </a:lnSpc>
              <a:buNone/>
              <a:defRPr/>
            </a:pPr>
            <a:r>
              <a:rPr lang="en-US" sz="2000" b="1" dirty="0" smtClean="0">
                <a:solidFill>
                  <a:srgbClr val="FF0000"/>
                </a:solidFill>
                <a:latin typeface="Comic Sans MS" pitchFamily="66" charset="0"/>
              </a:rPr>
              <a:t>Q</a:t>
            </a:r>
            <a:r>
              <a:rPr lang="en-US" sz="1800" b="1" dirty="0" smtClean="0">
                <a:solidFill>
                  <a:srgbClr val="FF0000"/>
                </a:solidFill>
                <a:latin typeface="Comic Sans MS" pitchFamily="66" charset="0"/>
              </a:rPr>
              <a:t>: </a:t>
            </a:r>
            <a:r>
              <a:rPr lang="en-US" sz="1800" b="1" dirty="0" smtClean="0">
                <a:latin typeface="Comic Sans MS" pitchFamily="66" charset="0"/>
              </a:rPr>
              <a:t>This molecule has a sugar, a base and three phosphate groups. What kind of monomer is it?</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b="1" dirty="0" smtClean="0">
                <a:latin typeface="Comic Sans MS" pitchFamily="66" charset="0"/>
                <a:hlinkClick r:id="rId3"/>
              </a:rPr>
              <a:t>Adenosine 5'-triphosphate</a:t>
            </a:r>
            <a:r>
              <a:rPr lang="en-US" sz="1800" b="1" dirty="0" smtClean="0">
                <a:latin typeface="Comic Sans MS" pitchFamily="66" charset="0"/>
              </a:rPr>
              <a:t> </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Multifunctional "molecular currency" of intracellular energy transfer. </a:t>
            </a:r>
          </a:p>
          <a:p>
            <a:pPr marL="225425" indent="-225425" eaLnBrk="1" hangingPunct="1">
              <a:lnSpc>
                <a:spcPct val="80000"/>
              </a:lnSpc>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Metabolism releases energy from nutrients.</a:t>
            </a:r>
          </a:p>
          <a:p>
            <a:pPr marL="225425" indent="-225425" eaLnBrk="1" hangingPunct="1">
              <a:lnSpc>
                <a:spcPct val="80000"/>
              </a:lnSpc>
              <a:defRPr/>
            </a:pPr>
            <a:endParaRPr lang="en-US" sz="1800" dirty="0">
              <a:latin typeface="Comic Sans MS" pitchFamily="66" charset="0"/>
            </a:endParaRPr>
          </a:p>
          <a:p>
            <a:pPr marL="225425" indent="-225425" eaLnBrk="1" hangingPunct="1">
              <a:lnSpc>
                <a:spcPct val="80000"/>
              </a:lnSpc>
              <a:defRPr/>
            </a:pPr>
            <a:r>
              <a:rPr lang="en-US" sz="1800" dirty="0" smtClean="0">
                <a:latin typeface="Comic Sans MS" pitchFamily="66" charset="0"/>
              </a:rPr>
              <a:t>That energy can be stored in </a:t>
            </a:r>
            <a:r>
              <a:rPr lang="en-US" sz="1800" dirty="0" smtClean="0">
                <a:solidFill>
                  <a:srgbClr val="FF3300"/>
                </a:solidFill>
                <a:latin typeface="Comic Sans MS" pitchFamily="66" charset="0"/>
              </a:rPr>
              <a:t>high-energy phosphate bonds</a:t>
            </a:r>
            <a:r>
              <a:rPr lang="en-US" sz="1800" dirty="0" smtClean="0">
                <a:latin typeface="Comic Sans MS" pitchFamily="66" charset="0"/>
              </a:rPr>
              <a:t> of ATP.</a:t>
            </a:r>
          </a:p>
          <a:p>
            <a:pPr marL="225425" indent="-225425" eaLnBrk="1" hangingPunct="1">
              <a:lnSpc>
                <a:spcPct val="80000"/>
              </a:lnSpc>
              <a:buFontTx/>
              <a:buNone/>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 ATP transports chemical energy within cells.</a:t>
            </a:r>
          </a:p>
          <a:p>
            <a:pPr marL="0" indent="0" eaLnBrk="1" hangingPunct="1">
              <a:lnSpc>
                <a:spcPct val="80000"/>
              </a:lnSpc>
              <a:buNone/>
              <a:defRPr/>
            </a:pPr>
            <a:endParaRPr lang="en-US" sz="18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ATP can be used to fuel many cellular reactions.</a:t>
            </a:r>
            <a:endParaRPr lang="en-US" sz="2000" dirty="0" smtClean="0">
              <a:latin typeface="Comic Sans MS" pitchFamily="66" charset="0"/>
            </a:endParaRPr>
          </a:p>
          <a:p>
            <a:pPr marL="684213" lvl="1" indent="-227013" eaLnBrk="1" hangingPunct="1">
              <a:lnSpc>
                <a:spcPct val="80000"/>
              </a:lnSpc>
              <a:buFontTx/>
              <a:buNone/>
              <a:defRPr/>
            </a:pPr>
            <a:endParaRPr lang="en-US" sz="1600" dirty="0" smtClean="0">
              <a:latin typeface="Comic Sans MS" pitchFamily="66" charset="0"/>
            </a:endParaRPr>
          </a:p>
        </p:txBody>
      </p:sp>
      <p:sp>
        <p:nvSpPr>
          <p:cNvPr id="18436" name="Picture 6" descr="ATP"/>
          <p:cNvSpPr>
            <a:spLocks noChangeAspect="1" noChangeArrowheads="1"/>
          </p:cNvSpPr>
          <p:nvPr/>
        </p:nvSpPr>
        <p:spPr bwMode="auto">
          <a:xfrm>
            <a:off x="1143000" y="0"/>
            <a:ext cx="1508125"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7" name="Text Box 8"/>
          <p:cNvSpPr txBox="1">
            <a:spLocks noChangeArrowheads="1"/>
          </p:cNvSpPr>
          <p:nvPr/>
        </p:nvSpPr>
        <p:spPr bwMode="auto">
          <a:xfrm>
            <a:off x="5410200" y="6611938"/>
            <a:ext cx="3733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dirty="0">
                <a:latin typeface="Comic Sans MS" pitchFamily="66" charset="0"/>
                <a:cs typeface="Arial" charset="0"/>
              </a:rPr>
              <a:t>Image: </a:t>
            </a:r>
            <a:r>
              <a:rPr lang="en-US" altLang="en-US" sz="1000" dirty="0">
                <a:latin typeface="Comic Sans MS" pitchFamily="66" charset="0"/>
                <a:cs typeface="Arial" charset="0"/>
                <a:hlinkClick r:id="rId4"/>
              </a:rPr>
              <a:t>ATP Molecule</a:t>
            </a:r>
            <a:r>
              <a:rPr lang="en-US" altLang="en-US" sz="1000" dirty="0">
                <a:latin typeface="Comic Sans MS" pitchFamily="66" charset="0"/>
                <a:cs typeface="Arial" charset="0"/>
              </a:rPr>
              <a:t>, </a:t>
            </a:r>
            <a:r>
              <a:rPr lang="en-US" altLang="en-US" sz="1000" dirty="0" err="1">
                <a:latin typeface="Comic Sans MS" pitchFamily="66" charset="0"/>
                <a:cs typeface="Arial" charset="0"/>
              </a:rPr>
              <a:t>NEUROtiker</a:t>
            </a:r>
            <a:r>
              <a:rPr lang="en-US" altLang="en-US" sz="1000" dirty="0">
                <a:latin typeface="Comic Sans MS" pitchFamily="66" charset="0"/>
                <a:cs typeface="Arial" charset="0"/>
              </a:rPr>
              <a:t>;  </a:t>
            </a:r>
            <a:r>
              <a:rPr lang="en-US" altLang="en-US" sz="1000" dirty="0">
                <a:latin typeface="Comic Sans MS" pitchFamily="66" charset="0"/>
                <a:cs typeface="Arial" charset="0"/>
                <a:hlinkClick r:id="rId5"/>
              </a:rPr>
              <a:t>ATP-ADP Cycle</a:t>
            </a:r>
            <a:r>
              <a:rPr lang="en-US" altLang="en-US" sz="1000" dirty="0">
                <a:latin typeface="Comic Sans MS" pitchFamily="66" charset="0"/>
                <a:cs typeface="Arial" charset="0"/>
              </a:rPr>
              <a:t>, CUNY </a:t>
            </a:r>
          </a:p>
        </p:txBody>
      </p:sp>
      <p:pic>
        <p:nvPicPr>
          <p:cNvPr id="18438" name="Content Placeholder 2"/>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573713" y="1295400"/>
            <a:ext cx="3352800" cy="1992313"/>
          </a:xfrm>
        </p:spPr>
      </p:pic>
      <p:pic>
        <p:nvPicPr>
          <p:cNvPr id="18439" name="Picture 9" descr="C:\Users\Tami\Desktop\Picture8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2975" y="3581400"/>
            <a:ext cx="29035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457200" y="152400"/>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smtClean="0">
                <a:latin typeface="Comic Sans MS" pitchFamily="66" charset="0"/>
              </a:rPr>
              <a:t>	 Production &amp; Energy Storage</a:t>
            </a:r>
            <a:endParaRPr lang="en-US" altLang="en-US" sz="3200" b="1" dirty="0" smtClean="0">
              <a:latin typeface="Comic Sans MS" pitchFamily="66" charset="0"/>
            </a:endParaRPr>
          </a:p>
        </p:txBody>
      </p:sp>
      <p:pic>
        <p:nvPicPr>
          <p:cNvPr id="11" name="Picture 5" descr="AT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103188"/>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762000" y="381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800" dirty="0">
                <a:solidFill>
                  <a:schemeClr val="tx2"/>
                </a:solidFill>
                <a:latin typeface="Comic Sans MS" pitchFamily="66" charset="0"/>
              </a:rPr>
              <a:t>ATP</a:t>
            </a:r>
          </a:p>
        </p:txBody>
      </p:sp>
      <p:sp>
        <p:nvSpPr>
          <p:cNvPr id="13"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9"/>
              </a:rPr>
              <a:t>Virtual Cell Biology Classroom</a:t>
            </a:r>
            <a:r>
              <a:rPr lang="en-US" altLang="en-US" sz="1000" b="0" dirty="0">
                <a:latin typeface="Comic Sans MS" pitchFamily="66" charset="0"/>
              </a:rPr>
              <a:t>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477214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04800" y="1752600"/>
            <a:ext cx="8229600" cy="3589338"/>
          </a:xfrm>
        </p:spPr>
        <p:txBody>
          <a:bodyPr/>
          <a:lstStyle/>
          <a:p>
            <a:pPr marL="684213" lvl="1" indent="-227013" algn="ctr" eaLnBrk="1" hangingPunct="1">
              <a:buFontTx/>
              <a:buNone/>
            </a:pPr>
            <a:r>
              <a:rPr lang="en-US" altLang="en-US" b="1" dirty="0" smtClean="0">
                <a:solidFill>
                  <a:srgbClr val="FF0000"/>
                </a:solidFill>
                <a:latin typeface="Comic Sans MS" pitchFamily="66" charset="0"/>
              </a:rPr>
              <a:t>1</a:t>
            </a:r>
            <a:r>
              <a:rPr lang="en-US" altLang="en-US" b="1" dirty="0" smtClean="0">
                <a:latin typeface="Comic Sans MS" pitchFamily="66" charset="0"/>
              </a:rPr>
              <a:t>. Anabolism &amp; Catabolism</a:t>
            </a:r>
          </a:p>
          <a:p>
            <a:pPr marL="684213" lvl="1" indent="-227013" algn="ctr" eaLnBrk="1" hangingPunct="1">
              <a:buFontTx/>
              <a:buNone/>
            </a:pPr>
            <a:endParaRPr lang="en-US" altLang="en-US" dirty="0" smtClean="0">
              <a:latin typeface="Comic Sans MS" pitchFamily="66" charset="0"/>
            </a:endParaRPr>
          </a:p>
          <a:p>
            <a:pPr marL="684213" lvl="1" indent="-227013" algn="ctr" eaLnBrk="1" hangingPunct="1">
              <a:buFontTx/>
              <a:buNone/>
            </a:pPr>
            <a:r>
              <a:rPr lang="en-US" altLang="en-US" sz="2400" dirty="0" smtClean="0">
                <a:latin typeface="Comic Sans MS" pitchFamily="66" charset="0"/>
              </a:rPr>
              <a:t>2. Oxidation and Reduction Reactions</a:t>
            </a:r>
          </a:p>
          <a:p>
            <a:pPr marL="684213" lvl="1" indent="-227013" algn="ctr" eaLnBrk="1" hangingPunct="1">
              <a:buFontTx/>
              <a:buNone/>
            </a:pPr>
            <a:endParaRPr lang="en-US" altLang="en-US" sz="2400" dirty="0" smtClean="0">
              <a:latin typeface="Comic Sans MS" pitchFamily="66" charset="0"/>
            </a:endParaRPr>
          </a:p>
          <a:p>
            <a:pPr marL="684213" lvl="1" indent="-227013" algn="ctr" eaLnBrk="1" hangingPunct="1">
              <a:buFontTx/>
              <a:buNone/>
            </a:pPr>
            <a:r>
              <a:rPr lang="en-US" altLang="en-US" sz="2400" dirty="0" smtClean="0">
                <a:latin typeface="Comic Sans MS" pitchFamily="66" charset="0"/>
              </a:rPr>
              <a:t>3. </a:t>
            </a:r>
            <a:r>
              <a:rPr lang="en-US" altLang="en-US" sz="2400" dirty="0" smtClean="0">
                <a:latin typeface="Comic Sans MS" pitchFamily="66" charset="0"/>
                <a:hlinkClick r:id="rId3"/>
              </a:rPr>
              <a:t>ATP</a:t>
            </a:r>
            <a:r>
              <a:rPr lang="en-US" altLang="en-US" sz="2400" dirty="0" smtClean="0">
                <a:latin typeface="Comic Sans MS" pitchFamily="66" charset="0"/>
              </a:rPr>
              <a:t> Production and Energy Storage</a:t>
            </a:r>
          </a:p>
          <a:p>
            <a:pPr marL="684213" lvl="1" indent="-227013" algn="ctr" eaLnBrk="1" hangingPunct="1">
              <a:buFontTx/>
              <a:buNone/>
            </a:pPr>
            <a:endParaRPr lang="en-US" altLang="en-US" dirty="0" smtClean="0">
              <a:latin typeface="Comic Sans MS" pitchFamily="66" charset="0"/>
            </a:endParaRPr>
          </a:p>
        </p:txBody>
      </p:sp>
      <p:sp>
        <p:nvSpPr>
          <p:cNvPr id="5123" name="Rectangle 3"/>
          <p:cNvSpPr>
            <a:spLocks noGrp="1" noChangeArrowheads="1"/>
          </p:cNvSpPr>
          <p:nvPr>
            <p:ph type="title"/>
          </p:nvPr>
        </p:nvSpPr>
        <p:spPr>
          <a:xfrm>
            <a:off x="228600" y="533400"/>
            <a:ext cx="8686800" cy="503238"/>
          </a:xfrm>
        </p:spPr>
        <p:txBody>
          <a:bodyPr/>
          <a:lstStyle/>
          <a:p>
            <a:pPr eaLnBrk="1" hangingPunct="1"/>
            <a:r>
              <a:rPr lang="en-US" altLang="en-US" sz="2800" b="1" u="sng" dirty="0" smtClean="0">
                <a:solidFill>
                  <a:srgbClr val="0070C0"/>
                </a:solidFill>
                <a:latin typeface="Comic Sans MS" pitchFamily="66" charset="0"/>
              </a:rPr>
              <a:t>Basic Chemical Reactions Underlying Metabolism</a:t>
            </a:r>
          </a:p>
        </p:txBody>
      </p:sp>
      <p:sp>
        <p:nvSpPr>
          <p:cNvPr id="5124" name="Text Box 5"/>
          <p:cNvSpPr txBox="1">
            <a:spLocks noChangeArrowheads="1"/>
          </p:cNvSpPr>
          <p:nvPr/>
        </p:nvSpPr>
        <p:spPr bwMode="auto">
          <a:xfrm>
            <a:off x="1447800" y="52578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800" i="1">
                <a:solidFill>
                  <a:schemeClr val="folHlink"/>
                </a:solidFill>
                <a:latin typeface="Comic Sans MS" pitchFamily="66" charset="0"/>
              </a:rPr>
              <a:t>This is stuff that you need to know before we begin discussing cellular respiration.</a:t>
            </a:r>
            <a:r>
              <a:rPr lang="en-US" altLang="en-US" b="0" i="1">
                <a:latin typeface="Comic Sans MS" pitchFamily="66" charset="0"/>
              </a:rPr>
              <a:t> </a:t>
            </a:r>
          </a:p>
        </p:txBody>
      </p:sp>
      <p:sp>
        <p:nvSpPr>
          <p:cNvPr id="5125"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4"/>
              </a:rPr>
              <a:t>Virtual Cell Biology Classroom</a:t>
            </a:r>
            <a:r>
              <a:rPr lang="en-US" altLang="en-US" sz="1000" b="0">
                <a:latin typeface="Comic Sans MS" pitchFamily="66" charset="0"/>
              </a:rPr>
              <a:t> on </a:t>
            </a:r>
            <a:r>
              <a:rPr lang="en-US" altLang="en-US" sz="1000" b="0">
                <a:latin typeface="Comic Sans MS" pitchFamily="66" charset="0"/>
                <a:hlinkClick r:id="rId5"/>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639762"/>
          </a:xfrm>
        </p:spPr>
        <p:txBody>
          <a:bodyPr/>
          <a:lstStyle/>
          <a:p>
            <a:pPr eaLnBrk="1" hangingPunct="1"/>
            <a:r>
              <a:rPr lang="en-US" altLang="en-US" sz="3200" b="1" dirty="0" smtClean="0">
                <a:latin typeface="Comic Sans MS" pitchFamily="66" charset="0"/>
              </a:rPr>
              <a:t>Building and Breaking Down Molecules</a:t>
            </a:r>
          </a:p>
        </p:txBody>
      </p:sp>
      <p:sp>
        <p:nvSpPr>
          <p:cNvPr id="6147" name="Rectangle 3"/>
          <p:cNvSpPr>
            <a:spLocks noGrp="1" noChangeArrowheads="1"/>
          </p:cNvSpPr>
          <p:nvPr>
            <p:ph type="body" idx="1"/>
          </p:nvPr>
        </p:nvSpPr>
        <p:spPr>
          <a:xfrm>
            <a:off x="228600" y="1485900"/>
            <a:ext cx="3657600" cy="4572000"/>
          </a:xfrm>
        </p:spPr>
        <p:txBody>
          <a:bodyPr/>
          <a:lstStyle/>
          <a:p>
            <a:pPr eaLnBrk="1" hangingPunct="1">
              <a:buFontTx/>
              <a:buNone/>
            </a:pPr>
            <a:r>
              <a:rPr lang="en-US" altLang="en-US" sz="2400" b="1" dirty="0" smtClean="0">
                <a:solidFill>
                  <a:srgbClr val="00B050"/>
                </a:solidFill>
                <a:latin typeface="Comic Sans MS" pitchFamily="66" charset="0"/>
              </a:rPr>
              <a:t>Anabolic Reaction</a:t>
            </a:r>
            <a:r>
              <a:rPr lang="en-US" altLang="en-US" sz="2400" dirty="0" smtClean="0">
                <a:solidFill>
                  <a:srgbClr val="00B050"/>
                </a:solidFill>
                <a:latin typeface="Comic Sans MS" pitchFamily="66" charset="0"/>
              </a:rPr>
              <a:t> </a:t>
            </a:r>
          </a:p>
          <a:p>
            <a:pPr eaLnBrk="1" hangingPunct="1">
              <a:buFontTx/>
              <a:buNone/>
            </a:pPr>
            <a:r>
              <a:rPr lang="en-US" altLang="en-US" sz="1600" i="1" dirty="0" smtClean="0">
                <a:latin typeface="Comic Sans MS" pitchFamily="66" charset="0"/>
              </a:rPr>
              <a:t>(anabolism)</a:t>
            </a:r>
          </a:p>
          <a:p>
            <a:pPr eaLnBrk="1" hangingPunct="1">
              <a:buFontTx/>
              <a:buNone/>
            </a:pPr>
            <a:r>
              <a:rPr lang="en-US" altLang="en-US" sz="1800" dirty="0" smtClean="0">
                <a:latin typeface="Comic Sans MS" pitchFamily="66" charset="0"/>
              </a:rPr>
              <a:t>	The phase of metabolism in which simple substances are </a:t>
            </a:r>
            <a:r>
              <a:rPr lang="en-US" altLang="en-US" sz="2000" b="1" dirty="0" smtClean="0">
                <a:solidFill>
                  <a:schemeClr val="tx1">
                    <a:lumMod val="65000"/>
                    <a:lumOff val="35000"/>
                  </a:schemeClr>
                </a:solidFill>
                <a:latin typeface="Comic Sans MS" pitchFamily="66" charset="0"/>
              </a:rPr>
              <a:t>synthesized</a:t>
            </a:r>
            <a:r>
              <a:rPr lang="en-US" altLang="en-US" sz="1800" b="1" dirty="0" smtClean="0">
                <a:solidFill>
                  <a:schemeClr val="tx1">
                    <a:lumMod val="65000"/>
                    <a:lumOff val="35000"/>
                  </a:schemeClr>
                </a:solidFill>
                <a:latin typeface="Comic Sans MS" pitchFamily="66" charset="0"/>
              </a:rPr>
              <a:t> </a:t>
            </a:r>
            <a:r>
              <a:rPr lang="en-US" altLang="en-US" sz="1800" dirty="0" smtClean="0">
                <a:latin typeface="Comic Sans MS" pitchFamily="66" charset="0"/>
              </a:rPr>
              <a:t>into the complex materials of living tissue.</a:t>
            </a:r>
          </a:p>
          <a:p>
            <a:pPr eaLnBrk="1" hangingPunct="1">
              <a:buFontTx/>
              <a:buNone/>
            </a:pPr>
            <a:endParaRPr lang="en-US" altLang="en-US" sz="2000" dirty="0" smtClean="0">
              <a:latin typeface="Comic Sans MS" pitchFamily="66" charset="0"/>
            </a:endParaRPr>
          </a:p>
          <a:p>
            <a:pPr eaLnBrk="1" hangingPunct="1">
              <a:buFontTx/>
              <a:buNone/>
            </a:pPr>
            <a:r>
              <a:rPr lang="en-US" altLang="en-US" sz="2400" b="1" dirty="0" smtClean="0">
                <a:solidFill>
                  <a:srgbClr val="00B050"/>
                </a:solidFill>
                <a:latin typeface="Comic Sans MS" pitchFamily="66" charset="0"/>
              </a:rPr>
              <a:t>Catabolic Reaction</a:t>
            </a:r>
          </a:p>
          <a:p>
            <a:pPr eaLnBrk="1" hangingPunct="1">
              <a:buFontTx/>
              <a:buNone/>
            </a:pPr>
            <a:r>
              <a:rPr lang="en-US" altLang="en-US" sz="1600" i="1" dirty="0" smtClean="0">
                <a:latin typeface="Comic Sans MS" pitchFamily="66" charset="0"/>
              </a:rPr>
              <a:t>(catabolism)</a:t>
            </a:r>
          </a:p>
          <a:p>
            <a:pPr eaLnBrk="1" hangingPunct="1">
              <a:buFontTx/>
              <a:buNone/>
            </a:pPr>
            <a:r>
              <a:rPr lang="en-US" altLang="en-US" sz="1800" dirty="0" smtClean="0">
                <a:latin typeface="Comic Sans MS" pitchFamily="66" charset="0"/>
              </a:rPr>
              <a:t>	The metabolic </a:t>
            </a:r>
            <a:r>
              <a:rPr lang="en-US" altLang="en-US" sz="2000" b="1" dirty="0" smtClean="0">
                <a:solidFill>
                  <a:schemeClr val="tx1">
                    <a:lumMod val="65000"/>
                    <a:lumOff val="35000"/>
                  </a:schemeClr>
                </a:solidFill>
                <a:latin typeface="Comic Sans MS" pitchFamily="66" charset="0"/>
              </a:rPr>
              <a:t>break down </a:t>
            </a:r>
            <a:r>
              <a:rPr lang="en-US" altLang="en-US" sz="1800" dirty="0" smtClean="0">
                <a:latin typeface="Comic Sans MS" pitchFamily="66" charset="0"/>
              </a:rPr>
              <a:t>of complex molecules into simpler ones, often resulting in release of energy.</a:t>
            </a:r>
          </a:p>
        </p:txBody>
      </p:sp>
      <p:pic>
        <p:nvPicPr>
          <p:cNvPr id="6148" name="Picture 3" descr="05-01_Metabolism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863" y="1447800"/>
            <a:ext cx="4938712"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4"/>
              </a:rPr>
              <a:t>Virtual Cell Biology Classroom</a:t>
            </a:r>
            <a:r>
              <a:rPr lang="en-US" altLang="en-US" sz="1000" b="0">
                <a:latin typeface="Comic Sans MS" pitchFamily="66" charset="0"/>
              </a:rPr>
              <a:t> on </a:t>
            </a:r>
            <a:r>
              <a:rPr lang="en-US" altLang="en-US" sz="1000" b="0">
                <a:latin typeface="Comic Sans MS" pitchFamily="66" charset="0"/>
                <a:hlinkClick r:id="rId5"/>
              </a:rPr>
              <a:t>ScienceProfOnline.com</a:t>
            </a:r>
            <a:endParaRPr lang="en-US" altLang="en-US" sz="1000" b="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04800" y="1600200"/>
            <a:ext cx="8229600" cy="3589338"/>
          </a:xfrm>
        </p:spPr>
        <p:txBody>
          <a:bodyPr/>
          <a:lstStyle/>
          <a:p>
            <a:pPr marL="684213" lvl="1" indent="-227013" algn="ctr" eaLnBrk="1" hangingPunct="1">
              <a:buFontTx/>
              <a:buNone/>
            </a:pPr>
            <a:r>
              <a:rPr lang="en-US" altLang="en-US" sz="2400" dirty="0" smtClean="0">
                <a:latin typeface="Comic Sans MS" pitchFamily="66" charset="0"/>
              </a:rPr>
              <a:t>1. Catabolism and Anabolism</a:t>
            </a:r>
          </a:p>
          <a:p>
            <a:pPr marL="684213" lvl="1" indent="-227013" algn="ctr" eaLnBrk="1" hangingPunct="1">
              <a:buFontTx/>
              <a:buNone/>
            </a:pPr>
            <a:endParaRPr lang="en-US" altLang="en-US" dirty="0" smtClean="0">
              <a:latin typeface="Comic Sans MS" pitchFamily="66" charset="0"/>
            </a:endParaRPr>
          </a:p>
          <a:p>
            <a:pPr marL="684213" lvl="1" indent="-227013" algn="ctr" eaLnBrk="1" hangingPunct="1">
              <a:buFontTx/>
              <a:buNone/>
            </a:pPr>
            <a:r>
              <a:rPr lang="en-US" altLang="en-US" b="1" dirty="0" smtClean="0">
                <a:solidFill>
                  <a:srgbClr val="FF0000"/>
                </a:solidFill>
                <a:latin typeface="Comic Sans MS" pitchFamily="66" charset="0"/>
              </a:rPr>
              <a:t>2</a:t>
            </a:r>
            <a:r>
              <a:rPr lang="en-US" altLang="en-US" b="1" dirty="0" smtClean="0">
                <a:latin typeface="Comic Sans MS" pitchFamily="66" charset="0"/>
              </a:rPr>
              <a:t>. Oxidation Reduction (Redox) Reactions</a:t>
            </a:r>
          </a:p>
          <a:p>
            <a:pPr marL="684213" lvl="1" indent="-227013" algn="ctr" eaLnBrk="1" hangingPunct="1">
              <a:buFontTx/>
              <a:buNone/>
            </a:pPr>
            <a:endParaRPr lang="en-US" altLang="en-US" dirty="0" smtClean="0">
              <a:solidFill>
                <a:srgbClr val="33CCCC"/>
              </a:solidFill>
              <a:latin typeface="Comic Sans MS" pitchFamily="66" charset="0"/>
            </a:endParaRPr>
          </a:p>
          <a:p>
            <a:pPr marL="684213" lvl="1" indent="-227013" algn="ctr" eaLnBrk="1" hangingPunct="1">
              <a:buFontTx/>
              <a:buNone/>
            </a:pPr>
            <a:r>
              <a:rPr lang="en-US" altLang="en-US" sz="2400" dirty="0" smtClean="0">
                <a:latin typeface="Comic Sans MS" pitchFamily="66" charset="0"/>
              </a:rPr>
              <a:t>3. ATP Production and Energy Storage</a:t>
            </a:r>
          </a:p>
          <a:p>
            <a:pPr marL="684213" lvl="1" indent="-227013" algn="ctr" eaLnBrk="1" hangingPunct="1">
              <a:buFontTx/>
              <a:buNone/>
            </a:pPr>
            <a:endParaRPr lang="en-US" altLang="en-US" dirty="0" smtClean="0">
              <a:latin typeface="Comic Sans MS" pitchFamily="66" charset="0"/>
            </a:endParaRPr>
          </a:p>
          <a:p>
            <a:pPr marL="684213" lvl="1" indent="-227013" algn="ctr" eaLnBrk="1" hangingPunct="1">
              <a:buFontTx/>
              <a:buNone/>
            </a:pPr>
            <a:endParaRPr lang="en-US" altLang="en-US" dirty="0" smtClean="0">
              <a:latin typeface="Comic Sans MS" pitchFamily="66" charset="0"/>
            </a:endParaRPr>
          </a:p>
        </p:txBody>
      </p:sp>
      <p:sp>
        <p:nvSpPr>
          <p:cNvPr id="7171" name="Rectangle 3"/>
          <p:cNvSpPr>
            <a:spLocks noGrp="1" noChangeArrowheads="1"/>
          </p:cNvSpPr>
          <p:nvPr>
            <p:ph type="title"/>
          </p:nvPr>
        </p:nvSpPr>
        <p:spPr>
          <a:xfrm>
            <a:off x="228600" y="533400"/>
            <a:ext cx="8686800" cy="503238"/>
          </a:xfrm>
        </p:spPr>
        <p:txBody>
          <a:bodyPr/>
          <a:lstStyle/>
          <a:p>
            <a:pPr eaLnBrk="1" hangingPunct="1"/>
            <a:r>
              <a:rPr lang="en-US" altLang="en-US" sz="2800" b="1" u="sng" dirty="0" smtClean="0">
                <a:solidFill>
                  <a:srgbClr val="0070C0"/>
                </a:solidFill>
                <a:latin typeface="Comic Sans MS" pitchFamily="66" charset="0"/>
              </a:rPr>
              <a:t>Basic Chemical Reactions Underlying Metabolism</a:t>
            </a:r>
          </a:p>
        </p:txBody>
      </p:sp>
      <p:sp>
        <p:nvSpPr>
          <p:cNvPr id="7172" name="Text Box 6"/>
          <p:cNvSpPr txBox="1">
            <a:spLocks noChangeArrowheads="1"/>
          </p:cNvSpPr>
          <p:nvPr/>
        </p:nvSpPr>
        <p:spPr bwMode="auto">
          <a:xfrm>
            <a:off x="1447800" y="52578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sz="1800" i="1">
                <a:solidFill>
                  <a:schemeClr val="folHlink"/>
                </a:solidFill>
                <a:latin typeface="Comic Sans MS" pitchFamily="66" charset="0"/>
              </a:rPr>
              <a:t>This is stuff that you need to know before we begin discussing cellular respiration.</a:t>
            </a:r>
            <a:r>
              <a:rPr lang="en-US" altLang="en-US" b="0" i="1">
                <a:latin typeface="Comic Sans MS" pitchFamily="66" charset="0"/>
              </a:rPr>
              <a:t> </a:t>
            </a:r>
          </a:p>
        </p:txBody>
      </p:sp>
      <p:sp>
        <p:nvSpPr>
          <p:cNvPr id="7173"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3"/>
              </a:rPr>
              <a:t>Virtual Cell Biology Classroom</a:t>
            </a:r>
            <a:r>
              <a:rPr lang="en-US" altLang="en-US" sz="1000" b="0">
                <a:latin typeface="Comic Sans MS" pitchFamily="66" charset="0"/>
              </a:rPr>
              <a:t> on </a:t>
            </a:r>
            <a:r>
              <a:rPr lang="en-US" altLang="en-US" sz="1000" b="0">
                <a:latin typeface="Comic Sans MS" pitchFamily="66" charset="0"/>
                <a:hlinkClick r:id="rId4"/>
              </a:rPr>
              <a:t>ScienceProfOnline.com</a:t>
            </a:r>
            <a:endParaRPr lang="en-US" altLang="en-US" sz="1000" b="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06400" y="304800"/>
            <a:ext cx="8229600" cy="639762"/>
          </a:xfrm>
        </p:spPr>
        <p:txBody>
          <a:bodyPr/>
          <a:lstStyle/>
          <a:p>
            <a:pPr eaLnBrk="1" hangingPunct="1"/>
            <a:r>
              <a:rPr lang="en-US" altLang="en-US" sz="3200" b="1" dirty="0" smtClean="0">
                <a:solidFill>
                  <a:schemeClr val="tx1"/>
                </a:solidFill>
                <a:latin typeface="Comic Sans MS" pitchFamily="66" charset="0"/>
              </a:rPr>
              <a:t>Oxidation-Reduction Reaction</a:t>
            </a:r>
          </a:p>
        </p:txBody>
      </p:sp>
      <p:pic>
        <p:nvPicPr>
          <p:cNvPr id="8195" name="Picture 5" descr="Water Molecu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24400" y="3962400"/>
            <a:ext cx="4419600" cy="251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8"/>
          <p:cNvSpPr txBox="1">
            <a:spLocks noChangeArrowheads="1"/>
          </p:cNvSpPr>
          <p:nvPr/>
        </p:nvSpPr>
        <p:spPr bwMode="auto">
          <a:xfrm>
            <a:off x="533400" y="18288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endParaRPr lang="en-US" altLang="en-US" sz="1800" b="0"/>
          </a:p>
        </p:txBody>
      </p:sp>
      <p:pic>
        <p:nvPicPr>
          <p:cNvPr id="8197" name="Picture 14" descr="oil_plat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73175"/>
            <a:ext cx="3581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1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5"/>
              </a:rPr>
              <a:t>Oil Rig Platform</a:t>
            </a:r>
            <a:r>
              <a:rPr lang="en-US" altLang="en-US" sz="1000" b="0">
                <a:latin typeface="Comic Sans MS" pitchFamily="66" charset="0"/>
              </a:rPr>
              <a:t>, NASA </a:t>
            </a:r>
          </a:p>
        </p:txBody>
      </p:sp>
      <p:sp>
        <p:nvSpPr>
          <p:cNvPr id="8199" name="Text Box 5"/>
          <p:cNvSpPr txBox="1">
            <a:spLocks noChangeArrowheads="1"/>
          </p:cNvSpPr>
          <p:nvPr/>
        </p:nvSpPr>
        <p:spPr bwMode="auto">
          <a:xfrm>
            <a:off x="4495800" y="663257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pic>
        <p:nvPicPr>
          <p:cNvPr id="8200" name="Picture 9" descr="C:\Users\Tami\Desktop\Picture9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1295400"/>
            <a:ext cx="3948113"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16065</TotalTime>
  <Words>2897</Words>
  <Application>Microsoft Macintosh PowerPoint</Application>
  <PresentationFormat>On-screen Show (4:3)</PresentationFormat>
  <Paragraphs>525</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PowerPoint Presentation</vt:lpstr>
      <vt:lpstr>PowerPoint Presentation</vt:lpstr>
      <vt:lpstr>Metabolism   The Transformation of Energy</vt:lpstr>
      <vt:lpstr>Metabolism</vt:lpstr>
      <vt:lpstr>PowerPoint Presentation</vt:lpstr>
      <vt:lpstr>Basic Chemical Reactions Underlying Metabolism</vt:lpstr>
      <vt:lpstr>Building and Breaking Down Molecules</vt:lpstr>
      <vt:lpstr>Basic Chemical Reactions Underlying Metabolism</vt:lpstr>
      <vt:lpstr>Oxidation-Reduction Reaction</vt:lpstr>
      <vt:lpstr>Oxidation and Reduction Reactions</vt:lpstr>
      <vt:lpstr>Basic Chemical Reactions Underlying Metabolism</vt:lpstr>
      <vt:lpstr>PowerPoint Presentation</vt:lpstr>
      <vt:lpstr>  Production &amp; Energy Storage</vt:lpstr>
      <vt:lpstr>Aerobic Cellular Respiration is  Carbohydrate Catabolism</vt:lpstr>
      <vt:lpstr>PowerPoint Presentation</vt:lpstr>
      <vt:lpstr>Glycolysis</vt:lpstr>
      <vt:lpstr>PowerPoint Presentation</vt:lpstr>
      <vt:lpstr>Aerobic Cellular Respiration</vt:lpstr>
      <vt:lpstr>PowerPoint Presentation</vt:lpstr>
      <vt:lpstr>Synthesis of Acetyl-CoA</vt:lpstr>
      <vt:lpstr>PowerPoint Presentation</vt:lpstr>
      <vt:lpstr>Krebs Cycle (Citric Acid Cycle)</vt:lpstr>
      <vt:lpstr>Krebs Cycle    (a.k.a Citric Acid Cycle)</vt:lpstr>
      <vt:lpstr>PowerPoint Presentation</vt:lpstr>
      <vt:lpstr>Electron Transport</vt:lpstr>
      <vt:lpstr>Electron  Transport</vt:lpstr>
      <vt:lpstr>Electron Transport</vt:lpstr>
      <vt:lpstr>Electron Transport</vt:lpstr>
      <vt:lpstr>Meet the Enzyme: ATP Synthase</vt:lpstr>
      <vt:lpstr>Aerobic Cellular Respiration</vt:lpstr>
      <vt:lpstr>PowerPoint Presentation</vt:lpstr>
      <vt:lpstr>Where does the energy              come from?</vt:lpstr>
      <vt:lpstr>         Conversion of Energy</vt:lpstr>
      <vt:lpstr>Cells that Run on  Solar Power</vt:lpstr>
      <vt:lpstr>Metabolic Processes … Bottom Line</vt:lpstr>
      <vt:lpstr>PowerPoint Presentation</vt:lpstr>
      <vt:lpstr>Are you feeling blinded by science?  Do yourself a favor. Use the…                 Virtual Cell Biology                        Classroom (VCBC)  !  The VCBC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 - Aerobic Cellular Respiration Lecture PowerPoint</dc:title>
  <dc:creator>Tami Port;of Online Education Resources;LLC</dc:creator>
  <cp:keywords>aerobic respiration lecture, aerobic cellular respiration ppt lecture,free lecture powerpoint aerobic respiration, free cell biology lecture ppt, aerobic cellular respiration lecture, metabolism lecture powerpoint</cp:keywords>
  <cp:lastModifiedBy>Voicemail</cp:lastModifiedBy>
  <cp:revision>210</cp:revision>
  <dcterms:created xsi:type="dcterms:W3CDTF">2007-06-01T13:46:36Z</dcterms:created>
  <dcterms:modified xsi:type="dcterms:W3CDTF">2016-03-02T15:51:50Z</dcterms:modified>
  <cp:category>Cell Biology Lecture PowerPoint</cp:category>
</cp:coreProperties>
</file>