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77" r:id="rId2"/>
    <p:sldId id="274" r:id="rId3"/>
    <p:sldId id="381" r:id="rId4"/>
    <p:sldId id="330" r:id="rId5"/>
    <p:sldId id="372" r:id="rId6"/>
    <p:sldId id="382" r:id="rId7"/>
    <p:sldId id="371" r:id="rId8"/>
    <p:sldId id="332" r:id="rId9"/>
    <p:sldId id="333" r:id="rId10"/>
    <p:sldId id="373" r:id="rId11"/>
    <p:sldId id="378" r:id="rId12"/>
    <p:sldId id="314" r:id="rId13"/>
    <p:sldId id="315" r:id="rId14"/>
    <p:sldId id="363" r:id="rId15"/>
    <p:sldId id="316" r:id="rId16"/>
    <p:sldId id="369" r:id="rId17"/>
    <p:sldId id="317" r:id="rId18"/>
    <p:sldId id="380" r:id="rId19"/>
    <p:sldId id="336" r:id="rId20"/>
    <p:sldId id="335" r:id="rId21"/>
    <p:sldId id="318" r:id="rId22"/>
    <p:sldId id="366" r:id="rId23"/>
    <p:sldId id="367" r:id="rId24"/>
    <p:sldId id="376" r:id="rId25"/>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64C817B2-7A2B-4C84-AE07-E7446243C022}">
          <p14:sldIdLst>
            <p14:sldId id="377"/>
            <p14:sldId id="274"/>
            <p14:sldId id="381"/>
            <p14:sldId id="330"/>
            <p14:sldId id="372"/>
            <p14:sldId id="382"/>
            <p14:sldId id="371"/>
            <p14:sldId id="332"/>
            <p14:sldId id="333"/>
          </p14:sldIdLst>
        </p14:section>
        <p14:section name="Untitled Section" id="{6017C969-1667-45B8-8E41-47B6131919E0}">
          <p14:sldIdLst>
            <p14:sldId id="373"/>
            <p14:sldId id="378"/>
            <p14:sldId id="314"/>
            <p14:sldId id="315"/>
            <p14:sldId id="363"/>
            <p14:sldId id="316"/>
            <p14:sldId id="369"/>
            <p14:sldId id="317"/>
            <p14:sldId id="380"/>
            <p14:sldId id="336"/>
            <p14:sldId id="335"/>
            <p14:sldId id="318"/>
            <p14:sldId id="366"/>
            <p14:sldId id="367"/>
            <p14:sldId id="37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6600"/>
    <a:srgbClr val="CC3300"/>
    <a:srgbClr val="00CCFF"/>
    <a:srgbClr val="FFFF00"/>
    <a:srgbClr val="4D4D4D"/>
    <a:srgbClr val="000066"/>
    <a:srgbClr val="FF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 y="-19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9619"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9620"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9621"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6008BD8-91A3-4D3F-8FE2-EE96B7E28396}" type="slidenum">
              <a:rPr lang="en-US"/>
              <a:pPr>
                <a:defRPr/>
              </a:pPr>
              <a:t>‹#›</a:t>
            </a:fld>
            <a:endParaRPr lang="en-US"/>
          </a:p>
        </p:txBody>
      </p:sp>
    </p:spTree>
    <p:extLst>
      <p:ext uri="{BB962C8B-B14F-4D97-AF65-F5344CB8AC3E}">
        <p14:creationId xmlns:p14="http://schemas.microsoft.com/office/powerpoint/2010/main" val="106870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977AA9B-4E07-49F1-B0B9-AB53FEA7C477}" type="slidenum">
              <a:rPr lang="en-US"/>
              <a:pPr>
                <a:defRPr/>
              </a:pPr>
              <a:t>‹#›</a:t>
            </a:fld>
            <a:endParaRPr lang="en-US"/>
          </a:p>
        </p:txBody>
      </p:sp>
    </p:spTree>
    <p:extLst>
      <p:ext uri="{BB962C8B-B14F-4D97-AF65-F5344CB8AC3E}">
        <p14:creationId xmlns:p14="http://schemas.microsoft.com/office/powerpoint/2010/main" val="124617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F80672-FB0C-4F00-93C7-B29E34F4614D}" type="slidenum">
              <a:rPr lang="en-US" altLang="en-US" smtClean="0">
                <a:cs typeface="Arial" charset="0"/>
              </a:rPr>
              <a:pPr eaLnBrk="1" hangingPunct="1"/>
              <a:t>1</a:t>
            </a:fld>
            <a:endParaRPr lang="en-US" altLang="en-US" smtClean="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851955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59D2FD-1127-44C9-82AA-3C99D4B86CFC}" type="slidenum">
              <a:rPr lang="en-US" altLang="en-US" smtClean="0"/>
              <a:pPr eaLnBrk="1" hangingPunct="1"/>
              <a:t>10</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28019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59D2FD-1127-44C9-82AA-3C99D4B86CFC}" type="slidenum">
              <a:rPr lang="en-US" altLang="en-US" smtClean="0"/>
              <a:pPr eaLnBrk="1" hangingPunct="1"/>
              <a:t>11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551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02D2F3-8027-4528-9805-669FB02F0EF5}" type="slidenum">
              <a:rPr lang="en-US" altLang="en-US" smtClean="0"/>
              <a:pPr eaLnBrk="1" hangingPunct="1"/>
              <a:t>12</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81272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1BA560-FAAF-4F28-95B4-A28D37BE9AAB}" type="slidenum">
              <a:rPr lang="en-US" altLang="en-US" smtClean="0"/>
              <a:pPr eaLnBrk="1" hangingPunct="1"/>
              <a:t>13</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8482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F3487E-E8B9-47A8-AD55-1598F86A4F31}" type="slidenum">
              <a:rPr lang="en-US" altLang="en-US" smtClean="0"/>
              <a:pPr eaLnBrk="1" hangingPunct="1"/>
              <a:t>14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3534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238777-E7ED-444D-8DA8-2F8CB3A2D467}" type="slidenum">
              <a:rPr lang="en-US" altLang="en-US" smtClean="0"/>
              <a:pPr eaLnBrk="1" hangingPunct="1"/>
              <a:t>15</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7009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16F2DF-6526-4813-AC25-ED5F538B800A}" type="slidenum">
              <a:rPr lang="en-US" altLang="en-US" smtClean="0"/>
              <a:pPr eaLnBrk="1" hangingPunct="1"/>
              <a:t>16</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28487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DC0A6B-69D9-4671-93C3-B3E60BA0D720}" type="slidenum">
              <a:rPr lang="en-US" altLang="en-US" smtClean="0"/>
              <a:pPr eaLnBrk="1" hangingPunct="1"/>
              <a:t>17</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842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5470" eaLnBrk="0" hangingPunct="0">
              <a:defRPr>
                <a:solidFill>
                  <a:schemeClr val="tx1"/>
                </a:solidFill>
                <a:latin typeface="Arial" charset="0"/>
              </a:defRPr>
            </a:lvl1pPr>
            <a:lvl2pPr marL="720067" indent="-276949" defTabSz="915470" eaLnBrk="0" hangingPunct="0">
              <a:defRPr>
                <a:solidFill>
                  <a:schemeClr val="tx1"/>
                </a:solidFill>
                <a:latin typeface="Arial" charset="0"/>
              </a:defRPr>
            </a:lvl2pPr>
            <a:lvl3pPr marL="1107796" indent="-221559" defTabSz="915470" eaLnBrk="0" hangingPunct="0">
              <a:defRPr>
                <a:solidFill>
                  <a:schemeClr val="tx1"/>
                </a:solidFill>
                <a:latin typeface="Arial" charset="0"/>
              </a:defRPr>
            </a:lvl3pPr>
            <a:lvl4pPr marL="1550914" indent="-221559" defTabSz="915470" eaLnBrk="0" hangingPunct="0">
              <a:defRPr>
                <a:solidFill>
                  <a:schemeClr val="tx1"/>
                </a:solidFill>
                <a:latin typeface="Arial" charset="0"/>
              </a:defRPr>
            </a:lvl4pPr>
            <a:lvl5pPr marL="1994032" indent="-221559" defTabSz="915470" eaLnBrk="0" hangingPunct="0">
              <a:defRPr>
                <a:solidFill>
                  <a:schemeClr val="tx1"/>
                </a:solidFill>
                <a:latin typeface="Arial" charset="0"/>
              </a:defRPr>
            </a:lvl5pPr>
            <a:lvl6pPr marL="2437150" indent="-221559" defTabSz="915470" eaLnBrk="0" fontAlgn="base" hangingPunct="0">
              <a:spcBef>
                <a:spcPct val="0"/>
              </a:spcBef>
              <a:spcAft>
                <a:spcPct val="0"/>
              </a:spcAft>
              <a:defRPr>
                <a:solidFill>
                  <a:schemeClr val="tx1"/>
                </a:solidFill>
                <a:latin typeface="Arial" charset="0"/>
              </a:defRPr>
            </a:lvl6pPr>
            <a:lvl7pPr marL="2880269" indent="-221559" defTabSz="915470" eaLnBrk="0" fontAlgn="base" hangingPunct="0">
              <a:spcBef>
                <a:spcPct val="0"/>
              </a:spcBef>
              <a:spcAft>
                <a:spcPct val="0"/>
              </a:spcAft>
              <a:defRPr>
                <a:solidFill>
                  <a:schemeClr val="tx1"/>
                </a:solidFill>
                <a:latin typeface="Arial" charset="0"/>
              </a:defRPr>
            </a:lvl7pPr>
            <a:lvl8pPr marL="3323387" indent="-221559" defTabSz="915470" eaLnBrk="0" fontAlgn="base" hangingPunct="0">
              <a:spcBef>
                <a:spcPct val="0"/>
              </a:spcBef>
              <a:spcAft>
                <a:spcPct val="0"/>
              </a:spcAft>
              <a:defRPr>
                <a:solidFill>
                  <a:schemeClr val="tx1"/>
                </a:solidFill>
                <a:latin typeface="Arial" charset="0"/>
              </a:defRPr>
            </a:lvl8pPr>
            <a:lvl9pPr marL="3766505" indent="-221559" defTabSz="915470" eaLnBrk="0" fontAlgn="base" hangingPunct="0">
              <a:spcBef>
                <a:spcPct val="0"/>
              </a:spcBef>
              <a:spcAft>
                <a:spcPct val="0"/>
              </a:spcAft>
              <a:defRPr>
                <a:solidFill>
                  <a:schemeClr val="tx1"/>
                </a:solidFill>
                <a:latin typeface="Arial" charset="0"/>
              </a:defRPr>
            </a:lvl9pPr>
          </a:lstStyle>
          <a:p>
            <a:pPr eaLnBrk="1" hangingPunct="1"/>
            <a:fld id="{54F384F0-9806-4BCA-B5D1-42474537C979}" type="slidenum">
              <a:rPr lang="en-US" smtClean="0"/>
              <a:pPr eaLnBrk="1" hangingPunct="1"/>
              <a:t>18</a:t>
            </a:fld>
            <a:endParaRPr lang="en-US" smtClean="0"/>
          </a:p>
        </p:txBody>
      </p:sp>
      <p:sp>
        <p:nvSpPr>
          <p:cNvPr id="35843" name="Rectangle 2"/>
          <p:cNvSpPr>
            <a:spLocks noGrp="1" noRot="1" noChangeAspect="1" noChangeArrowheads="1" noTextEdit="1"/>
          </p:cNvSpPr>
          <p:nvPr>
            <p:ph type="sldImg"/>
          </p:nvPr>
        </p:nvSpPr>
        <p:spPr>
          <a:xfrm>
            <a:off x="1162050" y="681038"/>
            <a:ext cx="4535488" cy="3403600"/>
          </a:xfrm>
          <a:ln/>
        </p:spPr>
      </p:sp>
      <p:sp>
        <p:nvSpPr>
          <p:cNvPr id="35844" name="Rectangle 3"/>
          <p:cNvSpPr>
            <a:spLocks noGrp="1" noChangeArrowheads="1"/>
          </p:cNvSpPr>
          <p:nvPr>
            <p:ph type="body" idx="1"/>
          </p:nvPr>
        </p:nvSpPr>
        <p:spPr>
          <a:xfrm>
            <a:off x="686108" y="4312423"/>
            <a:ext cx="5485785" cy="4084642"/>
          </a:xfrm>
          <a:noFill/>
        </p:spPr>
        <p:txBody>
          <a:bodyPr/>
          <a:lstStyle/>
          <a:p>
            <a:pPr eaLnBrk="1" hangingPunct="1">
              <a:lnSpc>
                <a:spcPct val="90000"/>
              </a:lnSpc>
            </a:pPr>
            <a:r>
              <a:rPr lang="en-US" dirty="0" smtClean="0"/>
              <a:t>Fermentation = breakdown of sugar, resulting in either the waste product of ethanol or lactic acid</a:t>
            </a:r>
          </a:p>
          <a:p>
            <a:pPr eaLnBrk="1" hangingPunct="1">
              <a:lnSpc>
                <a:spcPct val="90000"/>
              </a:lnSpc>
            </a:pPr>
            <a:endParaRPr lang="en-US" dirty="0" smtClean="0"/>
          </a:p>
          <a:p>
            <a:pPr eaLnBrk="1" hangingPunct="1">
              <a:lnSpc>
                <a:spcPct val="90000"/>
              </a:lnSpc>
            </a:pPr>
            <a:r>
              <a:rPr lang="en-US" dirty="0" smtClean="0"/>
              <a:t>Pasteurization is the process of heating a food, usually a liquid, to a specific temperature for a certain amount of time, and then immediately cooling it. Slows spoilage due to microbial growth.</a:t>
            </a:r>
          </a:p>
          <a:p>
            <a:pPr eaLnBrk="1" hangingPunct="1">
              <a:lnSpc>
                <a:spcPct val="90000"/>
              </a:lnSpc>
            </a:pPr>
            <a:endParaRPr lang="en-US" dirty="0" smtClean="0"/>
          </a:p>
        </p:txBody>
      </p:sp>
    </p:spTree>
    <p:extLst>
      <p:ext uri="{BB962C8B-B14F-4D97-AF65-F5344CB8AC3E}">
        <p14:creationId xmlns:p14="http://schemas.microsoft.com/office/powerpoint/2010/main" val="424085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434E99-C722-4B5E-B6D5-D21C837D8258}" type="slidenum">
              <a:rPr lang="en-US" altLang="en-US" smtClean="0"/>
              <a:pPr eaLnBrk="1" hangingPunct="1"/>
              <a:t>19</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51864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36BE3-643E-4CF5-8A12-BBE98B9671E5}" type="slidenum">
              <a:rPr lang="en-US" altLang="en-US" smtClean="0"/>
              <a:pPr eaLnBrk="1" hangingPunct="1"/>
              <a:t>2</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06958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BF5EBF-AD67-4DA8-A64F-656CB9624420}" type="slidenum">
              <a:rPr lang="en-US" altLang="en-US" smtClean="0"/>
              <a:pPr eaLnBrk="1" hangingPunct="1"/>
              <a:t>20</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2783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EAAEA8-A327-4248-9E30-E9C78EAF7FCB}" type="slidenum">
              <a:rPr lang="en-US" altLang="en-US" smtClean="0"/>
              <a:pPr eaLnBrk="1" hangingPunct="1"/>
              <a:t>21</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02008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0519A6-6DC4-4A6E-962A-AD78075B1FB1}" type="slidenum">
              <a:rPr lang="en-US" altLang="en-US" smtClean="0"/>
              <a:pPr eaLnBrk="1" hangingPunct="1"/>
              <a:t>22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5713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91FBB2-59D9-43EC-A083-9C1249162120}" type="slidenum">
              <a:rPr lang="en-US" altLang="en-US" smtClean="0"/>
              <a:pPr eaLnBrk="1" hangingPunct="1"/>
              <a:t>23</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33984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F8BD16-2536-401F-8321-52E29B7CE792}" type="slidenum">
              <a:rPr lang="en-US" altLang="en-US" smtClean="0"/>
              <a:pPr eaLnBrk="1" hangingPunct="1"/>
              <a:t>24</a:t>
            </a:fld>
            <a:endParaRPr lang="en-US" altLang="en-US" smtClean="0"/>
          </a:p>
        </p:txBody>
      </p:sp>
      <p:sp>
        <p:nvSpPr>
          <p:cNvPr id="47107" name="Rectangle 2"/>
          <p:cNvSpPr>
            <a:spLocks noGrp="1" noRot="1" noChangeAspect="1" noChangeArrowheads="1" noTextEdit="1"/>
          </p:cNvSpPr>
          <p:nvPr>
            <p:ph type="sldImg"/>
          </p:nvPr>
        </p:nvSpPr>
        <p:spPr>
          <a:xfrm>
            <a:off x="1158875" y="681038"/>
            <a:ext cx="4540250" cy="3405187"/>
          </a:xfrm>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8883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36BE3-643E-4CF5-8A12-BBE98B9671E5}" type="slidenum">
              <a:rPr lang="en-US" altLang="en-US" smtClean="0"/>
              <a:pPr eaLnBrk="1" hangingPunct="1"/>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0DFA69-99BE-40D1-8E4F-E5BA1624BEC5}" type="slidenum">
              <a:rPr lang="en-US" altLang="en-US" smtClean="0"/>
              <a:pPr eaLnBrk="1" hangingPunct="1"/>
              <a:t>4</a:t>
            </a:fld>
            <a:endParaRPr lang="en-US" altLang="en-US" smtClean="0"/>
          </a:p>
        </p:txBody>
      </p:sp>
      <p:sp>
        <p:nvSpPr>
          <p:cNvPr id="27651" name="Rectangle 2"/>
          <p:cNvSpPr>
            <a:spLocks noGrp="1" noRot="1" noChangeAspect="1" noChangeArrowheads="1" noTextEdit="1"/>
          </p:cNvSpPr>
          <p:nvPr>
            <p:ph type="sldImg"/>
          </p:nvPr>
        </p:nvSpPr>
        <p:spPr>
          <a:xfrm>
            <a:off x="1162050" y="681038"/>
            <a:ext cx="4538663" cy="3403600"/>
          </a:xfrm>
          <a:ln/>
        </p:spPr>
      </p:sp>
      <p:sp>
        <p:nvSpPr>
          <p:cNvPr id="27652" name="Rectangle 3"/>
          <p:cNvSpPr>
            <a:spLocks noGrp="1" noChangeArrowheads="1"/>
          </p:cNvSpPr>
          <p:nvPr>
            <p:ph type="body" idx="1"/>
          </p:nvPr>
        </p:nvSpPr>
        <p:spPr>
          <a:noFill/>
        </p:spPr>
        <p:txBody>
          <a:bodyPr/>
          <a:lstStyle/>
          <a:p>
            <a:pPr eaLnBrk="1" hangingPunct="1"/>
            <a:r>
              <a:rPr lang="en-US" altLang="en-US" smtClean="0"/>
              <a:t>glucose</a:t>
            </a:r>
          </a:p>
          <a:p>
            <a:pPr eaLnBrk="1" hangingPunct="1"/>
            <a:r>
              <a:rPr lang="en-US" altLang="en-US" smtClean="0"/>
              <a:t> </a:t>
            </a:r>
          </a:p>
        </p:txBody>
      </p:sp>
    </p:spTree>
    <p:extLst>
      <p:ext uri="{BB962C8B-B14F-4D97-AF65-F5344CB8AC3E}">
        <p14:creationId xmlns:p14="http://schemas.microsoft.com/office/powerpoint/2010/main" val="428401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5FD75C-1EE1-47F8-9C0B-534BA8BDB23D}" type="slidenum">
              <a:rPr lang="en-US" altLang="en-US" smtClean="0"/>
              <a:pPr eaLnBrk="1" hangingPunct="1"/>
              <a:t>5</a:t>
            </a:fld>
            <a:endParaRPr lang="en-US" altLang="en-US" smtClean="0"/>
          </a:p>
        </p:txBody>
      </p:sp>
      <p:sp>
        <p:nvSpPr>
          <p:cNvPr id="28675" name="Rectangle 2"/>
          <p:cNvSpPr>
            <a:spLocks noGrp="1" noRot="1" noChangeAspect="1" noChangeArrowheads="1" noTextEdit="1"/>
          </p:cNvSpPr>
          <p:nvPr>
            <p:ph type="sldImg"/>
          </p:nvPr>
        </p:nvSpPr>
        <p:spPr>
          <a:xfrm>
            <a:off x="1162050" y="681038"/>
            <a:ext cx="4538663" cy="3403600"/>
          </a:xfrm>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118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0" indent="-285731" eaLnBrk="0" hangingPunct="0">
              <a:defRPr>
                <a:solidFill>
                  <a:schemeClr val="tx1"/>
                </a:solidFill>
                <a:latin typeface="Arial" charset="0"/>
              </a:defRPr>
            </a:lvl2pPr>
            <a:lvl3pPr marL="1142924" indent="-228585" eaLnBrk="0" hangingPunct="0">
              <a:defRPr>
                <a:solidFill>
                  <a:schemeClr val="tx1"/>
                </a:solidFill>
                <a:latin typeface="Arial" charset="0"/>
              </a:defRPr>
            </a:lvl3pPr>
            <a:lvl4pPr marL="1600093" indent="-228585" eaLnBrk="0" hangingPunct="0">
              <a:defRPr>
                <a:solidFill>
                  <a:schemeClr val="tx1"/>
                </a:solidFill>
                <a:latin typeface="Arial" charset="0"/>
              </a:defRPr>
            </a:lvl4pPr>
            <a:lvl5pPr marL="2057262" indent="-228585" eaLnBrk="0" hangingPunct="0">
              <a:defRPr>
                <a:solidFill>
                  <a:schemeClr val="tx1"/>
                </a:solidFill>
                <a:latin typeface="Arial" charset="0"/>
              </a:defRPr>
            </a:lvl5pPr>
            <a:lvl6pPr marL="2514432" indent="-228585" eaLnBrk="0" fontAlgn="base" hangingPunct="0">
              <a:spcBef>
                <a:spcPct val="0"/>
              </a:spcBef>
              <a:spcAft>
                <a:spcPct val="0"/>
              </a:spcAft>
              <a:defRPr>
                <a:solidFill>
                  <a:schemeClr val="tx1"/>
                </a:solidFill>
                <a:latin typeface="Arial" charset="0"/>
              </a:defRPr>
            </a:lvl6pPr>
            <a:lvl7pPr marL="2971601" indent="-228585" eaLnBrk="0" fontAlgn="base" hangingPunct="0">
              <a:spcBef>
                <a:spcPct val="0"/>
              </a:spcBef>
              <a:spcAft>
                <a:spcPct val="0"/>
              </a:spcAft>
              <a:defRPr>
                <a:solidFill>
                  <a:schemeClr val="tx1"/>
                </a:solidFill>
                <a:latin typeface="Arial" charset="0"/>
              </a:defRPr>
            </a:lvl7pPr>
            <a:lvl8pPr marL="3428771" indent="-228585" eaLnBrk="0" fontAlgn="base" hangingPunct="0">
              <a:spcBef>
                <a:spcPct val="0"/>
              </a:spcBef>
              <a:spcAft>
                <a:spcPct val="0"/>
              </a:spcAft>
              <a:defRPr>
                <a:solidFill>
                  <a:schemeClr val="tx1"/>
                </a:solidFill>
                <a:latin typeface="Arial" charset="0"/>
              </a:defRPr>
            </a:lvl8pPr>
            <a:lvl9pPr marL="3885939" indent="-228585" eaLnBrk="0" fontAlgn="base" hangingPunct="0">
              <a:spcBef>
                <a:spcPct val="0"/>
              </a:spcBef>
              <a:spcAft>
                <a:spcPct val="0"/>
              </a:spcAft>
              <a:defRPr>
                <a:solidFill>
                  <a:schemeClr val="tx1"/>
                </a:solidFill>
                <a:latin typeface="Arial" charset="0"/>
              </a:defRPr>
            </a:lvl9pPr>
          </a:lstStyle>
          <a:p>
            <a:pPr eaLnBrk="1" hangingPunct="1"/>
            <a:fld id="{6EC5448A-272A-4666-878C-D016252B46E9}" type="slidenum">
              <a:rPr lang="en-US" altLang="en-US" smtClean="0"/>
              <a:pPr eaLnBrk="1" hangingPunct="1"/>
              <a:t>6</a:t>
            </a:fld>
            <a:endParaRPr lang="en-US" altLang="en-US" smtClean="0"/>
          </a:p>
        </p:txBody>
      </p:sp>
      <p:sp>
        <p:nvSpPr>
          <p:cNvPr id="29699" name="Rectangle 2"/>
          <p:cNvSpPr>
            <a:spLocks noGrp="1" noRot="1" noChangeAspect="1" noChangeArrowheads="1" noTextEdit="1"/>
          </p:cNvSpPr>
          <p:nvPr>
            <p:ph type="sldImg"/>
          </p:nvPr>
        </p:nvSpPr>
        <p:spPr>
          <a:xfrm>
            <a:off x="1160463" y="681038"/>
            <a:ext cx="4537075" cy="3403600"/>
          </a:xfrm>
          <a:ln/>
        </p:spPr>
      </p:sp>
      <p:sp>
        <p:nvSpPr>
          <p:cNvPr id="29700" name="Rectangle 3"/>
          <p:cNvSpPr>
            <a:spLocks noGrp="1" noChangeArrowheads="1"/>
          </p:cNvSpPr>
          <p:nvPr>
            <p:ph type="body" idx="1"/>
          </p:nvPr>
        </p:nvSpPr>
        <p:spPr>
          <a:noFill/>
        </p:spPr>
        <p:txBody>
          <a:bodyPr/>
          <a:lstStyle/>
          <a:p>
            <a:pPr eaLnBrk="1" hangingPunct="1"/>
            <a:r>
              <a:rPr lang="en-US" altLang="en-US" smtClean="0"/>
              <a:t>enzymes</a:t>
            </a:r>
          </a:p>
        </p:txBody>
      </p:sp>
    </p:spTree>
    <p:extLst>
      <p:ext uri="{BB962C8B-B14F-4D97-AF65-F5344CB8AC3E}">
        <p14:creationId xmlns:p14="http://schemas.microsoft.com/office/powerpoint/2010/main" val="263565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011DDA-3D94-4134-9C4B-BC7F7CD3C1BC}" type="slidenum">
              <a:rPr lang="en-US" altLang="en-US" smtClean="0"/>
              <a:pPr eaLnBrk="1" hangingPunct="1"/>
              <a:t>7</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i="1" dirty="0" smtClean="0"/>
          </a:p>
        </p:txBody>
      </p:sp>
    </p:spTree>
    <p:extLst>
      <p:ext uri="{BB962C8B-B14F-4D97-AF65-F5344CB8AC3E}">
        <p14:creationId xmlns:p14="http://schemas.microsoft.com/office/powerpoint/2010/main" val="383918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AD8EE6-B739-48E2-A38E-927B486C5FFB}" type="slidenum">
              <a:rPr lang="en-US" altLang="en-US" smtClean="0"/>
              <a:pPr eaLnBrk="1" hangingPunct="1"/>
              <a:t>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5282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F94698-F687-4ACB-AFFE-9ECC80A0915E}" type="slidenum">
              <a:rPr lang="en-US" altLang="en-US" smtClean="0"/>
              <a:pPr eaLnBrk="1" hangingPunct="1"/>
              <a:t>9</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39269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E7829-7914-4C10-8B19-996A7F6C4E00}" type="slidenum">
              <a:rPr lang="en-US"/>
              <a:pPr>
                <a:defRPr/>
              </a:pPr>
              <a:t>‹#›</a:t>
            </a:fld>
            <a:endParaRPr lang="en-US"/>
          </a:p>
        </p:txBody>
      </p:sp>
    </p:spTree>
    <p:extLst>
      <p:ext uri="{BB962C8B-B14F-4D97-AF65-F5344CB8AC3E}">
        <p14:creationId xmlns:p14="http://schemas.microsoft.com/office/powerpoint/2010/main" val="167418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8AED90-BBE1-473F-B37D-80DC12221613}" type="slidenum">
              <a:rPr lang="en-US"/>
              <a:pPr>
                <a:defRPr/>
              </a:pPr>
              <a:t>‹#›</a:t>
            </a:fld>
            <a:endParaRPr lang="en-US"/>
          </a:p>
        </p:txBody>
      </p:sp>
    </p:spTree>
    <p:extLst>
      <p:ext uri="{BB962C8B-B14F-4D97-AF65-F5344CB8AC3E}">
        <p14:creationId xmlns:p14="http://schemas.microsoft.com/office/powerpoint/2010/main" val="409779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BA541-EA82-4500-90D0-B4F6D381A0E5}" type="slidenum">
              <a:rPr lang="en-US"/>
              <a:pPr>
                <a:defRPr/>
              </a:pPr>
              <a:t>‹#›</a:t>
            </a:fld>
            <a:endParaRPr lang="en-US"/>
          </a:p>
        </p:txBody>
      </p:sp>
    </p:spTree>
    <p:extLst>
      <p:ext uri="{BB962C8B-B14F-4D97-AF65-F5344CB8AC3E}">
        <p14:creationId xmlns:p14="http://schemas.microsoft.com/office/powerpoint/2010/main" val="344916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35F5474-A908-4323-85F7-5D7A3BF124D6}" type="slidenum">
              <a:rPr lang="en-US"/>
              <a:pPr>
                <a:defRPr/>
              </a:pPr>
              <a:t>‹#›</a:t>
            </a:fld>
            <a:endParaRPr lang="en-US"/>
          </a:p>
        </p:txBody>
      </p:sp>
    </p:spTree>
    <p:extLst>
      <p:ext uri="{BB962C8B-B14F-4D97-AF65-F5344CB8AC3E}">
        <p14:creationId xmlns:p14="http://schemas.microsoft.com/office/powerpoint/2010/main" val="3698581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7BF6BC-AB54-42FD-A490-1A240A3F0922}" type="slidenum">
              <a:rPr lang="en-US"/>
              <a:pPr>
                <a:defRPr/>
              </a:pPr>
              <a:t>‹#›</a:t>
            </a:fld>
            <a:endParaRPr lang="en-US"/>
          </a:p>
        </p:txBody>
      </p:sp>
    </p:spTree>
    <p:extLst>
      <p:ext uri="{BB962C8B-B14F-4D97-AF65-F5344CB8AC3E}">
        <p14:creationId xmlns:p14="http://schemas.microsoft.com/office/powerpoint/2010/main" val="322247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5C058-7548-43DC-B689-81877329E877}" type="slidenum">
              <a:rPr lang="en-US"/>
              <a:pPr>
                <a:defRPr/>
              </a:pPr>
              <a:t>‹#›</a:t>
            </a:fld>
            <a:endParaRPr lang="en-US"/>
          </a:p>
        </p:txBody>
      </p:sp>
    </p:spTree>
    <p:extLst>
      <p:ext uri="{BB962C8B-B14F-4D97-AF65-F5344CB8AC3E}">
        <p14:creationId xmlns:p14="http://schemas.microsoft.com/office/powerpoint/2010/main" val="231665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C4657-1A13-4595-9729-8E01A9CA43A1}" type="slidenum">
              <a:rPr lang="en-US"/>
              <a:pPr>
                <a:defRPr/>
              </a:pPr>
              <a:t>‹#›</a:t>
            </a:fld>
            <a:endParaRPr lang="en-US"/>
          </a:p>
        </p:txBody>
      </p:sp>
    </p:spTree>
    <p:extLst>
      <p:ext uri="{BB962C8B-B14F-4D97-AF65-F5344CB8AC3E}">
        <p14:creationId xmlns:p14="http://schemas.microsoft.com/office/powerpoint/2010/main" val="394157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AAB66-DF84-4562-B2BE-7BB0F7107E04}" type="slidenum">
              <a:rPr lang="en-US"/>
              <a:pPr>
                <a:defRPr/>
              </a:pPr>
              <a:t>‹#›</a:t>
            </a:fld>
            <a:endParaRPr lang="en-US"/>
          </a:p>
        </p:txBody>
      </p:sp>
    </p:spTree>
    <p:extLst>
      <p:ext uri="{BB962C8B-B14F-4D97-AF65-F5344CB8AC3E}">
        <p14:creationId xmlns:p14="http://schemas.microsoft.com/office/powerpoint/2010/main" val="352100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910130-48EE-4F65-AFE3-5B7955299BB9}" type="slidenum">
              <a:rPr lang="en-US"/>
              <a:pPr>
                <a:defRPr/>
              </a:pPr>
              <a:t>‹#›</a:t>
            </a:fld>
            <a:endParaRPr lang="en-US"/>
          </a:p>
        </p:txBody>
      </p:sp>
    </p:spTree>
    <p:extLst>
      <p:ext uri="{BB962C8B-B14F-4D97-AF65-F5344CB8AC3E}">
        <p14:creationId xmlns:p14="http://schemas.microsoft.com/office/powerpoint/2010/main" val="71315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ACF66-CDC8-4BB4-8547-B7D9D256AF9E}" type="slidenum">
              <a:rPr lang="en-US"/>
              <a:pPr>
                <a:defRPr/>
              </a:pPr>
              <a:t>‹#›</a:t>
            </a:fld>
            <a:endParaRPr lang="en-US"/>
          </a:p>
        </p:txBody>
      </p:sp>
    </p:spTree>
    <p:extLst>
      <p:ext uri="{BB962C8B-B14F-4D97-AF65-F5344CB8AC3E}">
        <p14:creationId xmlns:p14="http://schemas.microsoft.com/office/powerpoint/2010/main" val="368656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7C3016-6119-42AF-858C-C0DA13A8F81D}" type="slidenum">
              <a:rPr lang="en-US"/>
              <a:pPr>
                <a:defRPr/>
              </a:pPr>
              <a:t>‹#›</a:t>
            </a:fld>
            <a:endParaRPr lang="en-US"/>
          </a:p>
        </p:txBody>
      </p:sp>
    </p:spTree>
    <p:extLst>
      <p:ext uri="{BB962C8B-B14F-4D97-AF65-F5344CB8AC3E}">
        <p14:creationId xmlns:p14="http://schemas.microsoft.com/office/powerpoint/2010/main" val="30581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61A10E-7A0A-40CC-80B9-8ECDD374AF58}" type="slidenum">
              <a:rPr lang="en-US"/>
              <a:pPr>
                <a:defRPr/>
              </a:pPr>
              <a:t>‹#›</a:t>
            </a:fld>
            <a:endParaRPr lang="en-US"/>
          </a:p>
        </p:txBody>
      </p:sp>
    </p:spTree>
    <p:extLst>
      <p:ext uri="{BB962C8B-B14F-4D97-AF65-F5344CB8AC3E}">
        <p14:creationId xmlns:p14="http://schemas.microsoft.com/office/powerpoint/2010/main" val="15804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7FD146-47C3-4126-9297-34599724AC28}" type="slidenum">
              <a:rPr lang="en-US"/>
              <a:pPr>
                <a:defRPr/>
              </a:pPr>
              <a:t>‹#›</a:t>
            </a:fld>
            <a:endParaRPr lang="en-US"/>
          </a:p>
        </p:txBody>
      </p:sp>
    </p:spTree>
    <p:extLst>
      <p:ext uri="{BB962C8B-B14F-4D97-AF65-F5344CB8AC3E}">
        <p14:creationId xmlns:p14="http://schemas.microsoft.com/office/powerpoint/2010/main" val="1746510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EADD0A8-F78A-4F28-97D3-1B8CA7CF0C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File:Methane-CRC-MW-3D-balls.png" TargetMode="External"/><Relationship Id="rId5" Type="http://schemas.openxmlformats.org/officeDocument/2006/relationships/hyperlink" Target="http://www.medscape.com/viewarticle/782177"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jcem.endojournals.org/content/98/4/E698.abstract?sid=6d5edd31-5e06-4199-97f5-0e63b68163a3" TargetMode="External"/><Relationship Id="rId9"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hyperlink" Target="http://orion.chemi.muni.cz/e_learning/=Animace/24-Biologick%C3%A9%20oxidace/respiration.swf" TargetMode="External"/><Relationship Id="rId6" Type="http://schemas.openxmlformats.org/officeDocument/2006/relationships/image" Target="../media/image9.jpeg"/><Relationship Id="rId7" Type="http://schemas.openxmlformats.org/officeDocument/2006/relationships/hyperlink" Target="http://en.wikipedia.org/wiki/File:Mitochondrial_electron_transport_chain%E2%80%94Etc4.svg"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metabolism/electron-transport-chain-cellular-respiration.html" TargetMode="External"/><Relationship Id="rId4" Type="http://schemas.openxmlformats.org/officeDocument/2006/relationships/hyperlink" Target="http://www.scienceprofonline.com/metabolism/cellular-metabolism-what-is-fermentation.html" TargetMode="External"/><Relationship Id="rId5" Type="http://schemas.openxmlformats.org/officeDocument/2006/relationships/hyperlink" Target="http://www.scienceprofonline.com/metabolism/why-do-we-breathe-aerobic-cellular-respiration.html" TargetMode="External"/><Relationship Id="rId6" Type="http://schemas.openxmlformats.org/officeDocument/2006/relationships/hyperlink" Target="http://www.scienceprofonline.com/chemistry/what-is-nucleotide-adenosine-triphosphate-atp.html"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image" Target="../media/image12.jpeg"/><Relationship Id="rId5" Type="http://schemas.openxmlformats.org/officeDocument/2006/relationships/hyperlink" Target="http://en.wikipedia.org/wiki/File:Bread_rolls.JPG" TargetMode="External"/><Relationship Id="rId6" Type="http://schemas.openxmlformats.org/officeDocument/2006/relationships/hyperlink" Target="http://en.wikipedia.org/wiki/File:Dexter_Jackson_IFBB_2008_Australia_4.jpg" TargetMode="External"/><Relationship Id="rId7" Type="http://schemas.openxmlformats.org/officeDocument/2006/relationships/image" Target="../media/image13.jpeg"/><Relationship Id="rId8" Type="http://schemas.openxmlformats.org/officeDocument/2006/relationships/hyperlink" Target="http://www.scienceprofonline.com/metabolism/cellular-metabolism-what-is-fermentation.html"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CellRespiration.svg" TargetMode="External"/><Relationship Id="rId4" Type="http://schemas.openxmlformats.org/officeDocument/2006/relationships/image" Target="../media/image14.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people.cst.cmich.edu/schul1te/animations/fermentation.sw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metabolism/cellular-metabolism-what-is-fermentation.html" TargetMode="External"/><Relationship Id="rId4" Type="http://schemas.openxmlformats.org/officeDocument/2006/relationships/hyperlink" Target="http://www.scienceprofonline.com/chemistry/what-is-nucleotide-adenosine-triphosphate-atp.html" TargetMode="External"/><Relationship Id="rId5" Type="http://schemas.openxmlformats.org/officeDocument/2006/relationships/hyperlink" Target="http://en.wikipedia.org/wiki/File:CellRespiration.svg" TargetMode="External"/><Relationship Id="rId6" Type="http://schemas.openxmlformats.org/officeDocument/2006/relationships/image" Target="../media/image14.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metabolism/cellular-metabolism-what-is-fermentation.html" TargetMode="External"/><Relationship Id="rId4" Type="http://schemas.openxmlformats.org/officeDocument/2006/relationships/image" Target="../media/image16.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www.scienceprofonline.com/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eg"/><Relationship Id="rId4" Type="http://schemas.openxmlformats.org/officeDocument/2006/relationships/hyperlink" Target="http://en.wikipedia.org/wiki/File:Louis_Pasteur_by_Pierre_Lamy_Petit.jpg" TargetMode="External"/><Relationship Id="rId5" Type="http://schemas.openxmlformats.org/officeDocument/2006/relationships/hyperlink" Target="http://en.wikipedia.org/wiki/File:Mthomebrew_must.JPG" TargetMode="External"/><Relationship Id="rId6" Type="http://schemas.openxmlformats.org/officeDocument/2006/relationships/hyperlink" Target="http://en.wikipedia.org/wiki/File:S_cerevisiae_under_DIC_microscopy.jpg" TargetMode="External"/><Relationship Id="rId7" Type="http://schemas.openxmlformats.org/officeDocument/2006/relationships/hyperlink" Target="http://phil.cdc.gov/phil/details.asp?pid=1048" TargetMode="External"/><Relationship Id="rId8" Type="http://schemas.openxmlformats.org/officeDocument/2006/relationships/image" Target="../media/image18.jpeg"/><Relationship Id="rId9" Type="http://schemas.openxmlformats.org/officeDocument/2006/relationships/image" Target="../media/image19.jpg"/><Relationship Id="rId10"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bbc.co.uk/science/humanbody/body/factfiles/fastandslowtwitch/soleus.shtml" TargetMode="External"/><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en.wikipedia.org/wiki/File:LemonChicken2.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24.WMF"/><Relationship Id="rId8" Type="http://schemas.openxmlformats.org/officeDocument/2006/relationships/image" Target="../media/image25.WMF"/><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hyperlink" Target="http://www.scienceprofonline.com/metabolism/cellular-metabolism-what-is-fermentation.html" TargetMode="External"/><Relationship Id="rId5" Type="http://schemas.openxmlformats.org/officeDocument/2006/relationships/hyperlink" Target="http://www.scienceprofonline.org/chemistry/what-are-proteins-amino-acids-peptide-bonds.html" TargetMode="External"/><Relationship Id="rId6" Type="http://schemas.openxmlformats.org/officeDocument/2006/relationships/image" Target="../media/image26.pn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en.wikipedia.org/wiki/File:Jumprope_navy.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highered.mcgraw-hill.com/sites/0072507470/student_view0/chapter25/animation__how_the_krebs_cycle_works__quiz_2_.html" TargetMode="External"/><Relationship Id="rId12" Type="http://schemas.openxmlformats.org/officeDocument/2006/relationships/hyperlink" Target="http://vcell.ndsu.edu/animations/etc/index.htm" TargetMode="External"/><Relationship Id="rId13" Type="http://schemas.openxmlformats.org/officeDocument/2006/relationships/hyperlink" Target="http://videos.howstuffworks.com/discovery/29544-assignment-discovery-food-molecules-video.htm" TargetMode="External"/><Relationship Id="rId14" Type="http://schemas.openxmlformats.org/officeDocument/2006/relationships/hyperlink" Target="http://www.youtube.com/watch?v=PTc26sf-cZg" TargetMode="External"/><Relationship Id="rId15" Type="http://schemas.openxmlformats.org/officeDocument/2006/relationships/image" Target="../media/image29.wmf"/><Relationship Id="rId16"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cst.cmich.edu/users/schul1te/animations/fermentation.swf" TargetMode="External"/><Relationship Id="rId4" Type="http://schemas.openxmlformats.org/officeDocument/2006/relationships/hyperlink" Target="http://www.scienceprofonline.com/vcbc/anaerobic-respiration-main.html" TargetMode="External"/><Relationship Id="rId5" Type="http://schemas.openxmlformats.org/officeDocument/2006/relationships/hyperlink" Target="http://www.scienceprofonline.com/" TargetMode="External"/><Relationship Id="rId6" Type="http://schemas.openxmlformats.org/officeDocument/2006/relationships/hyperlink" Target="http://dwb4.unl.edu/Chem/CHEM869P/CHEM869PLinks/www.bact.wisc.edu/microtextbook/metabolism/RespAnaer.html" TargetMode="External"/><Relationship Id="rId7" Type="http://schemas.openxmlformats.org/officeDocument/2006/relationships/hyperlink" Target="http://www.youtube.com/watch?v=nfbqrNPJXlQ" TargetMode="External"/><Relationship Id="rId8" Type="http://schemas.openxmlformats.org/officeDocument/2006/relationships/hyperlink" Target="http://highered.mcgraw-hill.com/sites/0072507470/student_view0/chapter25/animation__how_the_nad__works.html" TargetMode="External"/><Relationship Id="rId9" Type="http://schemas.openxmlformats.org/officeDocument/2006/relationships/hyperlink" Target="http://highered.mcgraw-hill.com/sites/0072507470/student_view0/chapter25/animation__how_glycolysis_works.html" TargetMode="External"/><Relationship Id="rId10" Type="http://schemas.openxmlformats.org/officeDocument/2006/relationships/hyperlink" Target="http://highered.mcgraw-hill.com/sites/0072507470/student_view0/chapter25/animation__how_the_krebs_cycle_works__quiz_1_.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0.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org/metabolism/electron-transport-chain-cellular-respiration.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metabolism/why-do-we-breathe-aerobic-cellular-respiration.html" TargetMode="External"/><Relationship Id="rId4" Type="http://schemas.openxmlformats.org/officeDocument/2006/relationships/image" Target="../media/image4.jpeg"/><Relationship Id="rId5" Type="http://schemas.openxmlformats.org/officeDocument/2006/relationships/hyperlink" Target="http://en.wikipedia.org/wiki/File:CellRespiration.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metabolism/why-do-we-breathe-aerobic-cellular-respiration.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www.scienceprofonline.com/metabolism/cellular-metabolism-what-is-fermentation.html" TargetMode="External"/><Relationship Id="rId5" Type="http://schemas.openxmlformats.org/officeDocument/2006/relationships/hyperlink" Target="http://www.scienceprofonline.com/microbiology/bacterial-pathogens-genus-clostridium.html" TargetMode="External"/><Relationship Id="rId6" Type="http://schemas.openxmlformats.org/officeDocument/2006/relationships/hyperlink" Target="http://phil.cdc.gov/phil/home.asp" TargetMode="External"/><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hyperlink" Target="http://en.wikipedia.org/wiki/File:Clostridium_botulinum_01.pn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org/metabolism/electron-transport-chain-cellular-respiration.html" TargetMode="External"/><Relationship Id="rId5" Type="http://schemas.openxmlformats.org/officeDocument/2006/relationships/image" Target="../media/image9.jpeg"/><Relationship Id="rId6" Type="http://schemas.openxmlformats.org/officeDocument/2006/relationships/hyperlink" Target="http://en.wikipedia.org/wiki/File:Mitochondrial_electron_transport_chain%E2%80%94Etc4.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pPr>
            <a:r>
              <a:rPr lang="en-US" altLang="en-US" sz="1200">
                <a:latin typeface="Comic Sans MS" pitchFamily="66" charset="0"/>
              </a:rPr>
              <a:t>	</a:t>
            </a:r>
          </a:p>
          <a:p>
            <a:pPr eaLnBrk="1" hangingPunct="1">
              <a:lnSpc>
                <a:spcPct val="80000"/>
              </a:lnSpc>
              <a:spcBef>
                <a:spcPct val="20000"/>
              </a:spcBef>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 :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9"/>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304800"/>
            <a:ext cx="3886200" cy="1143000"/>
          </a:xfrm>
        </p:spPr>
        <p:txBody>
          <a:bodyPr/>
          <a:lstStyle/>
          <a:p>
            <a:pPr eaLnBrk="1" hangingPunct="1"/>
            <a:r>
              <a:rPr lang="en-US" altLang="en-US" sz="3600" b="1" dirty="0" smtClean="0">
                <a:solidFill>
                  <a:schemeClr val="bg2">
                    <a:lumMod val="50000"/>
                  </a:schemeClr>
                </a:solidFill>
                <a:latin typeface="Comic Sans MS" pitchFamily="66" charset="0"/>
              </a:rPr>
              <a:t>More Fun With Farts</a:t>
            </a:r>
            <a:endParaRPr lang="en-US" altLang="en-US" b="1" dirty="0" smtClean="0">
              <a:solidFill>
                <a:schemeClr val="bg2">
                  <a:lumMod val="50000"/>
                </a:schemeClr>
              </a:solidFill>
              <a:latin typeface="Comic Sans MS" pitchFamily="66" charset="0"/>
            </a:endParaRPr>
          </a:p>
        </p:txBody>
      </p:sp>
      <p:sp>
        <p:nvSpPr>
          <p:cNvPr id="10243" name="Rectangle 3"/>
          <p:cNvSpPr>
            <a:spLocks noGrp="1" noChangeArrowheads="1"/>
          </p:cNvSpPr>
          <p:nvPr>
            <p:ph type="body" sz="half" idx="1"/>
          </p:nvPr>
        </p:nvSpPr>
        <p:spPr>
          <a:xfrm>
            <a:off x="457200" y="1600200"/>
            <a:ext cx="4800600" cy="1168400"/>
          </a:xfrm>
        </p:spPr>
        <p:txBody>
          <a:bodyPr/>
          <a:lstStyle/>
          <a:p>
            <a:pPr eaLnBrk="1" hangingPunct="1">
              <a:lnSpc>
                <a:spcPct val="80000"/>
              </a:lnSpc>
              <a:spcBef>
                <a:spcPts val="432"/>
              </a:spcBef>
              <a:spcAft>
                <a:spcPts val="600"/>
              </a:spcAft>
            </a:pPr>
            <a:r>
              <a:rPr lang="en-US" altLang="en-US" sz="1800" dirty="0" smtClean="0">
                <a:latin typeface="Comic Sans MS" pitchFamily="66" charset="0"/>
              </a:rPr>
              <a:t>When CO</a:t>
            </a:r>
            <a:r>
              <a:rPr lang="en-US" altLang="en-US" sz="1800" baseline="-25000" dirty="0" smtClean="0">
                <a:latin typeface="Comic Sans MS" pitchFamily="66" charset="0"/>
              </a:rPr>
              <a:t>2</a:t>
            </a:r>
            <a:r>
              <a:rPr lang="en-US" altLang="en-US" sz="1800" dirty="0" smtClean="0">
                <a:latin typeface="Comic Sans MS" pitchFamily="66" charset="0"/>
              </a:rPr>
              <a:t> is used as an electron acceptor in anaerobic respiration, the product is either </a:t>
            </a:r>
            <a:r>
              <a:rPr lang="en-US" altLang="en-US" sz="1800" b="1" dirty="0" smtClean="0">
                <a:latin typeface="Comic Sans MS" pitchFamily="66" charset="0"/>
              </a:rPr>
              <a:t>methane</a:t>
            </a:r>
            <a:r>
              <a:rPr lang="en-US" altLang="en-US" sz="1800" dirty="0" smtClean="0">
                <a:latin typeface="Comic Sans MS" pitchFamily="66" charset="0"/>
              </a:rPr>
              <a:t> or acetic acid </a:t>
            </a:r>
            <a:r>
              <a:rPr lang="en-US" altLang="en-US" sz="1600" i="1" dirty="0" smtClean="0">
                <a:latin typeface="Comic Sans MS" pitchFamily="66" charset="0"/>
              </a:rPr>
              <a:t>(depending on the organism).</a:t>
            </a:r>
            <a:r>
              <a:rPr lang="en-US" altLang="en-US" sz="1800" dirty="0" smtClean="0">
                <a:latin typeface="Comic Sans MS" pitchFamily="66" charset="0"/>
              </a:rPr>
              <a:t> </a:t>
            </a:r>
          </a:p>
        </p:txBody>
      </p:sp>
      <p:pic>
        <p:nvPicPr>
          <p:cNvPr id="10245" name="Picture 6" descr="Methane-3D-balls-BenMill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28600" y="152400"/>
            <a:ext cx="1022350" cy="119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8"/>
          <p:cNvSpPr txBox="1">
            <a:spLocks noChangeArrowheads="1"/>
          </p:cNvSpPr>
          <p:nvPr/>
        </p:nvSpPr>
        <p:spPr bwMode="auto">
          <a:xfrm>
            <a:off x="4648200" y="6304002"/>
            <a:ext cx="4495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a:latin typeface="Comic Sans MS" pitchFamily="66" charset="0"/>
                <a:hlinkClick r:id="rId4"/>
              </a:rPr>
              <a:t>Methane 3D</a:t>
            </a:r>
            <a:r>
              <a:rPr lang="en-US" altLang="en-US" sz="1000" dirty="0">
                <a:latin typeface="Comic Sans MS" pitchFamily="66" charset="0"/>
              </a:rPr>
              <a:t>, Ben </a:t>
            </a:r>
            <a:r>
              <a:rPr lang="en-US" altLang="en-US" sz="1000" dirty="0" err="1" smtClean="0">
                <a:latin typeface="Comic Sans MS" pitchFamily="66" charset="0"/>
              </a:rPr>
              <a:t>Mills</a:t>
            </a:r>
            <a:r>
              <a:rPr lang="en-US" altLang="en-US" sz="1000" dirty="0" err="1" smtClean="0">
                <a:latin typeface="Comic Sans MS" pitchFamily="66" charset="0"/>
                <a:hlinkClick r:id="rId5"/>
              </a:rPr>
              <a:t>Methane</a:t>
            </a:r>
            <a:r>
              <a:rPr lang="en-US" altLang="en-US" sz="1000" dirty="0" smtClean="0">
                <a:latin typeface="Comic Sans MS" pitchFamily="66" charset="0"/>
                <a:hlinkClick r:id="rId5"/>
              </a:rPr>
              <a:t>=producing  Gut Organisms May Promote Weight Gain</a:t>
            </a:r>
            <a:r>
              <a:rPr lang="en-US" altLang="en-US" sz="1000" dirty="0" smtClean="0">
                <a:latin typeface="Comic Sans MS" pitchFamily="66" charset="0"/>
              </a:rPr>
              <a:t>”  Medscape.</a:t>
            </a:r>
            <a:endParaRPr lang="en-US" altLang="en-US" b="1" dirty="0">
              <a:latin typeface="Comic Sans MS" pitchFamily="66" charset="0"/>
            </a:endParaRPr>
          </a:p>
        </p:txBody>
      </p:sp>
      <p:sp>
        <p:nvSpPr>
          <p:cNvPr id="1024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
        <p:nvSpPr>
          <p:cNvPr id="9" name="Rectangle 3"/>
          <p:cNvSpPr txBox="1">
            <a:spLocks noChangeArrowheads="1"/>
          </p:cNvSpPr>
          <p:nvPr/>
        </p:nvSpPr>
        <p:spPr bwMode="auto">
          <a:xfrm>
            <a:off x="457200" y="2743200"/>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altLang="en-US" sz="1800" dirty="0" smtClean="0">
                <a:latin typeface="Comic Sans MS" pitchFamily="66" charset="0"/>
              </a:rPr>
              <a:t>Methane produced in our gut </a:t>
            </a:r>
            <a:r>
              <a:rPr lang="en-US" altLang="en-US" sz="1600" dirty="0" smtClean="0">
                <a:latin typeface="Comic Sans MS" pitchFamily="66" charset="0"/>
              </a:rPr>
              <a:t>(and released as farts)</a:t>
            </a:r>
            <a:r>
              <a:rPr lang="en-US" altLang="en-US" sz="1800" dirty="0" smtClean="0">
                <a:latin typeface="Comic Sans MS" pitchFamily="66" charset="0"/>
              </a:rPr>
              <a:t> results from this process. </a:t>
            </a:r>
          </a:p>
          <a:p>
            <a:pPr eaLnBrk="1" hangingPunct="1">
              <a:lnSpc>
                <a:spcPct val="80000"/>
              </a:lnSpc>
            </a:pPr>
            <a:endParaRPr lang="en-US" altLang="en-US" sz="1000" dirty="0" smtClean="0">
              <a:latin typeface="Comic Sans MS" pitchFamily="66" charset="0"/>
            </a:endParaRPr>
          </a:p>
          <a:p>
            <a:r>
              <a:rPr lang="en-US" sz="1800" dirty="0" smtClean="0">
                <a:latin typeface="Comic Sans MS" panose="030F0702030302020204" pitchFamily="66" charset="0"/>
                <a:hlinkClick r:id="rId8"/>
              </a:rPr>
              <a:t>New study of people with GI symptoms</a:t>
            </a:r>
            <a:r>
              <a:rPr lang="en-US" sz="1800" dirty="0" smtClean="0">
                <a:latin typeface="Comic Sans MS" panose="030F0702030302020204" pitchFamily="66" charset="0"/>
              </a:rPr>
              <a:t>, found that those with high levels of </a:t>
            </a:r>
            <a:r>
              <a:rPr lang="en-US" sz="1800" b="1" dirty="0" smtClean="0">
                <a:latin typeface="Comic Sans MS" panose="030F0702030302020204" pitchFamily="66" charset="0"/>
              </a:rPr>
              <a:t>hydrogen</a:t>
            </a:r>
            <a:r>
              <a:rPr lang="en-US" sz="1800" dirty="0" smtClean="0">
                <a:latin typeface="Comic Sans MS" panose="030F0702030302020204" pitchFamily="66" charset="0"/>
              </a:rPr>
              <a:t> (H) </a:t>
            </a:r>
            <a:r>
              <a:rPr lang="en-US" sz="1800" b="1" dirty="0" smtClean="0">
                <a:latin typeface="Comic Sans MS" panose="030F0702030302020204" pitchFamily="66" charset="0"/>
              </a:rPr>
              <a:t>and methane </a:t>
            </a:r>
            <a:r>
              <a:rPr lang="en-US" sz="1800" dirty="0" smtClean="0">
                <a:latin typeface="Comic Sans MS" panose="030F0702030302020204" pitchFamily="66" charset="0"/>
              </a:rPr>
              <a:t>(CH</a:t>
            </a:r>
            <a:r>
              <a:rPr lang="en-US" sz="1800" baseline="-25000" dirty="0" smtClean="0">
                <a:latin typeface="Comic Sans MS" panose="030F0702030302020204" pitchFamily="66" charset="0"/>
              </a:rPr>
              <a:t>4</a:t>
            </a:r>
            <a:r>
              <a:rPr lang="en-US" sz="1800" dirty="0" smtClean="0">
                <a:latin typeface="Comic Sans MS" panose="030F0702030302020204" pitchFamily="66" charset="0"/>
              </a:rPr>
              <a:t>) </a:t>
            </a:r>
            <a:r>
              <a:rPr lang="en-US" sz="1800" b="1" dirty="0" smtClean="0">
                <a:latin typeface="Comic Sans MS" panose="030F0702030302020204" pitchFamily="66" charset="0"/>
              </a:rPr>
              <a:t>gases</a:t>
            </a:r>
            <a:r>
              <a:rPr lang="en-US" sz="1800" dirty="0" smtClean="0">
                <a:latin typeface="Comic Sans MS" panose="030F0702030302020204" pitchFamily="66" charset="0"/>
              </a:rPr>
              <a:t> in their breath also had higher body mass index (BMI) and % body fat</a:t>
            </a:r>
            <a:r>
              <a:rPr lang="en-US" sz="1800" i="1" dirty="0" smtClean="0">
                <a:latin typeface="Comic Sans MS" panose="030F0702030302020204" pitchFamily="66" charset="0"/>
              </a:rPr>
              <a:t>.</a:t>
            </a:r>
          </a:p>
          <a:p>
            <a:endParaRPr lang="en-US" sz="1000" dirty="0" smtClean="0">
              <a:latin typeface="Comic Sans MS" panose="030F0702030302020204" pitchFamily="66" charset="0"/>
            </a:endParaRPr>
          </a:p>
          <a:p>
            <a:r>
              <a:rPr lang="en-US" sz="1800" dirty="0" smtClean="0">
                <a:latin typeface="Comic Sans MS" panose="030F0702030302020204" pitchFamily="66" charset="0"/>
              </a:rPr>
              <a:t>Having both CH</a:t>
            </a:r>
            <a:r>
              <a:rPr lang="en-US" sz="1800" baseline="-25000" dirty="0" smtClean="0">
                <a:latin typeface="Comic Sans MS" panose="030F0702030302020204" pitchFamily="66" charset="0"/>
              </a:rPr>
              <a:t>4</a:t>
            </a:r>
            <a:r>
              <a:rPr lang="en-US" sz="1800" dirty="0" smtClean="0">
                <a:latin typeface="Comic Sans MS" panose="030F0702030302020204" pitchFamily="66" charset="0"/>
              </a:rPr>
              <a:t> and H in breath indicates presence of </a:t>
            </a:r>
            <a:r>
              <a:rPr lang="en-US" sz="1800" i="1" dirty="0" err="1" smtClean="0">
                <a:latin typeface="Comic Sans MS" panose="030F0702030302020204" pitchFamily="66" charset="0"/>
              </a:rPr>
              <a:t>Methanobrevibacter</a:t>
            </a:r>
            <a:r>
              <a:rPr lang="en-US" sz="1800" i="1" dirty="0" smtClean="0">
                <a:latin typeface="Comic Sans MS" panose="030F0702030302020204" pitchFamily="66" charset="0"/>
              </a:rPr>
              <a:t> </a:t>
            </a:r>
            <a:r>
              <a:rPr lang="en-US" sz="1800" i="1" dirty="0" err="1" smtClean="0">
                <a:latin typeface="Comic Sans MS" panose="030F0702030302020204" pitchFamily="66" charset="0"/>
              </a:rPr>
              <a:t>smithii</a:t>
            </a:r>
            <a:r>
              <a:rPr lang="en-US" sz="1800" dirty="0" smtClean="0">
                <a:latin typeface="Comic Sans MS" panose="030F0702030302020204" pitchFamily="66" charset="0"/>
              </a:rPr>
              <a:t>, a key methane-producing microbe (</a:t>
            </a:r>
            <a:r>
              <a:rPr lang="en-US" sz="1800" dirty="0" err="1" smtClean="0">
                <a:latin typeface="Comic Sans MS" panose="030F0702030302020204" pitchFamily="66" charset="0"/>
              </a:rPr>
              <a:t>Archaea</a:t>
            </a:r>
            <a:r>
              <a:rPr lang="en-US" sz="1800" dirty="0" smtClean="0">
                <a:latin typeface="Comic Sans MS" panose="030F0702030302020204" pitchFamily="66" charset="0"/>
              </a:rPr>
              <a:t>) in the human gut. </a:t>
            </a:r>
          </a:p>
          <a:p>
            <a:endParaRPr lang="en-US" sz="1000" dirty="0">
              <a:latin typeface="Comic Sans MS" panose="030F0702030302020204" pitchFamily="66" charset="0"/>
            </a:endParaRPr>
          </a:p>
          <a:p>
            <a:r>
              <a:rPr lang="en-US" sz="1800" dirty="0" smtClean="0">
                <a:latin typeface="Comic Sans MS" panose="030F0702030302020204" pitchFamily="66" charset="0"/>
              </a:rPr>
              <a:t>In addition to making methane, </a:t>
            </a:r>
            <a:r>
              <a:rPr lang="en-US" sz="1800" i="1" dirty="0" smtClean="0">
                <a:latin typeface="Comic Sans MS" panose="030F0702030302020204" pitchFamily="66" charset="0"/>
              </a:rPr>
              <a:t>M. </a:t>
            </a:r>
            <a:r>
              <a:rPr lang="en-US" sz="1800" i="1" dirty="0" err="1" smtClean="0">
                <a:latin typeface="Comic Sans MS" panose="030F0702030302020204" pitchFamily="66" charset="0"/>
              </a:rPr>
              <a:t>smithii</a:t>
            </a:r>
            <a:r>
              <a:rPr lang="en-US" sz="1800" i="1" dirty="0" smtClean="0">
                <a:latin typeface="Comic Sans MS" panose="030F0702030302020204" pitchFamily="66" charset="0"/>
              </a:rPr>
              <a:t> </a:t>
            </a:r>
            <a:r>
              <a:rPr lang="en-US" sz="1800" dirty="0" smtClean="0">
                <a:latin typeface="Comic Sans MS" panose="030F0702030302020204" pitchFamily="66" charset="0"/>
              </a:rPr>
              <a:t>scavenges hydrogen from other microbes, and these 2 actions appear to increase nutrient absorption and promote weight gain.</a:t>
            </a:r>
            <a:endParaRPr lang="en-US" sz="1800" dirty="0">
              <a:latin typeface="Comic Sans MS" panose="030F0702030302020204" pitchFamily="66" charset="0"/>
            </a:endParaRPr>
          </a:p>
        </p:txBody>
      </p:sp>
      <p:pic>
        <p:nvPicPr>
          <p:cNvPr id="3" name="Picture 2" descr="download.jpeg"/>
          <p:cNvPicPr>
            <a:picLocks noChangeAspect="1"/>
          </p:cNvPicPr>
          <p:nvPr/>
        </p:nvPicPr>
        <p:blipFill rotWithShape="1">
          <a:blip r:embed="rId9">
            <a:extLst>
              <a:ext uri="{28A0092B-C50C-407E-A947-70E740481C1C}">
                <a14:useLocalDpi xmlns:a14="http://schemas.microsoft.com/office/drawing/2010/main" val="0"/>
              </a:ext>
            </a:extLst>
          </a:blip>
          <a:srcRect l="2420" t="12365" r="-2364" b="24635"/>
          <a:stretch/>
        </p:blipFill>
        <p:spPr>
          <a:xfrm>
            <a:off x="5478907" y="228600"/>
            <a:ext cx="3512693"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838200"/>
          </a:xfrm>
        </p:spPr>
        <p:txBody>
          <a:bodyPr/>
          <a:lstStyle/>
          <a:p>
            <a:pPr eaLnBrk="1" hangingPunct="1"/>
            <a:r>
              <a:rPr lang="en-US" altLang="en-US" sz="3600" b="1" dirty="0" smtClean="0">
                <a:solidFill>
                  <a:schemeClr val="tx1"/>
                </a:solidFill>
                <a:latin typeface="Comic Sans MS" pitchFamily="66" charset="0"/>
              </a:rPr>
              <a:t>Aerobic</a:t>
            </a:r>
            <a:r>
              <a:rPr lang="en-US" altLang="en-US" sz="3600" b="1" dirty="0" smtClean="0">
                <a:solidFill>
                  <a:schemeClr val="bg1">
                    <a:lumMod val="50000"/>
                  </a:schemeClr>
                </a:solidFill>
                <a:latin typeface="Comic Sans MS" pitchFamily="66" charset="0"/>
              </a:rPr>
              <a:t> </a:t>
            </a:r>
            <a:r>
              <a:rPr lang="en-US" altLang="en-US" sz="2000" b="1" dirty="0" err="1" smtClean="0">
                <a:solidFill>
                  <a:srgbClr val="FF0000"/>
                </a:solidFill>
                <a:latin typeface="Comic Sans MS" pitchFamily="66" charset="0"/>
              </a:rPr>
              <a:t>vs</a:t>
            </a:r>
            <a:r>
              <a:rPr lang="en-US" altLang="en-US" sz="3600" b="1" dirty="0" smtClean="0">
                <a:solidFill>
                  <a:schemeClr val="bg1">
                    <a:lumMod val="50000"/>
                  </a:schemeClr>
                </a:solidFill>
                <a:latin typeface="Comic Sans MS" pitchFamily="66" charset="0"/>
              </a:rPr>
              <a:t> </a:t>
            </a:r>
            <a:r>
              <a:rPr lang="en-US" altLang="en-US" sz="3600" b="1" dirty="0" smtClean="0">
                <a:solidFill>
                  <a:schemeClr val="tx1"/>
                </a:solidFill>
                <a:latin typeface="Comic Sans MS" pitchFamily="66" charset="0"/>
              </a:rPr>
              <a:t>Anaerobic Respiration </a:t>
            </a:r>
            <a:endParaRPr lang="en-US" altLang="en-US" b="1" dirty="0" smtClean="0">
              <a:solidFill>
                <a:schemeClr val="tx1"/>
              </a:solidFill>
              <a:latin typeface="Comic Sans MS" pitchFamily="66" charset="0"/>
            </a:endParaRPr>
          </a:p>
        </p:txBody>
      </p:sp>
      <p:sp>
        <p:nvSpPr>
          <p:cNvPr id="10243" name="Rectangle 3"/>
          <p:cNvSpPr>
            <a:spLocks noGrp="1" noChangeArrowheads="1"/>
          </p:cNvSpPr>
          <p:nvPr>
            <p:ph type="body" sz="half" idx="1"/>
          </p:nvPr>
        </p:nvSpPr>
        <p:spPr>
          <a:xfrm>
            <a:off x="152400" y="1634837"/>
            <a:ext cx="2667000" cy="4419599"/>
          </a:xfrm>
        </p:spPr>
        <p:txBody>
          <a:bodyPr/>
          <a:lstStyle/>
          <a:p>
            <a:pPr eaLnBrk="1" hangingPunct="1">
              <a:lnSpc>
                <a:spcPct val="80000"/>
              </a:lnSpc>
              <a:buFontTx/>
              <a:buNone/>
            </a:pPr>
            <a:endParaRPr lang="en-US" altLang="en-US" sz="1600" dirty="0" smtClean="0">
              <a:latin typeface="Comic Sans MS" pitchFamily="66" charset="0"/>
            </a:endParaRPr>
          </a:p>
          <a:p>
            <a:pPr eaLnBrk="1" hangingPunct="1">
              <a:lnSpc>
                <a:spcPct val="80000"/>
              </a:lnSpc>
            </a:pPr>
            <a:r>
              <a:rPr lang="en-US" altLang="en-US" sz="2000" b="1" dirty="0" smtClean="0">
                <a:solidFill>
                  <a:srgbClr val="FF0000"/>
                </a:solidFill>
                <a:latin typeface="Comic Sans MS" pitchFamily="66" charset="0"/>
              </a:rPr>
              <a:t>Q</a:t>
            </a:r>
            <a:r>
              <a:rPr lang="en-US" altLang="en-US" sz="2000" dirty="0" smtClean="0">
                <a:latin typeface="Comic Sans MS" pitchFamily="66" charset="0"/>
              </a:rPr>
              <a:t>: What is the key difference between aerobic and anaerobic respiration?</a:t>
            </a:r>
          </a:p>
          <a:p>
            <a:pPr eaLnBrk="1" hangingPunct="1">
              <a:lnSpc>
                <a:spcPct val="80000"/>
              </a:lnSpc>
            </a:pPr>
            <a:endParaRPr lang="en-US" altLang="en-US" sz="2000" dirty="0" smtClean="0">
              <a:latin typeface="Comic Sans MS" pitchFamily="66" charset="0"/>
            </a:endParaRPr>
          </a:p>
          <a:p>
            <a:pPr eaLnBrk="1" hangingPunct="1">
              <a:lnSpc>
                <a:spcPct val="80000"/>
              </a:lnSpc>
            </a:pPr>
            <a:endParaRPr lang="en-US" altLang="en-US" sz="2000" dirty="0">
              <a:latin typeface="Comic Sans MS" pitchFamily="66" charset="0"/>
            </a:endParaRPr>
          </a:p>
          <a:p>
            <a:pPr eaLnBrk="1" hangingPunct="1">
              <a:lnSpc>
                <a:spcPct val="80000"/>
              </a:lnSpc>
            </a:pPr>
            <a:r>
              <a:rPr lang="en-US" altLang="en-US" sz="2000" b="1" dirty="0" smtClean="0">
                <a:solidFill>
                  <a:srgbClr val="FF0000"/>
                </a:solidFill>
                <a:latin typeface="Comic Sans MS" pitchFamily="66" charset="0"/>
              </a:rPr>
              <a:t>Q</a:t>
            </a:r>
            <a:r>
              <a:rPr lang="en-US" altLang="en-US" sz="2000" dirty="0" smtClean="0">
                <a:latin typeface="Comic Sans MS" pitchFamily="66" charset="0"/>
              </a:rPr>
              <a:t>: How does this difference impact the amount of energy that anaerobes can harvest from their food?</a:t>
            </a:r>
          </a:p>
        </p:txBody>
      </p:sp>
      <p:sp>
        <p:nvSpPr>
          <p:cNvPr id="1024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
        <p:nvSpPr>
          <p:cNvPr id="8" name="TextBox 7"/>
          <p:cNvSpPr txBox="1"/>
          <p:nvPr/>
        </p:nvSpPr>
        <p:spPr>
          <a:xfrm>
            <a:off x="6172200" y="1905000"/>
            <a:ext cx="2819400" cy="3847207"/>
          </a:xfrm>
          <a:prstGeom prst="rect">
            <a:avLst/>
          </a:prstGeom>
          <a:noFill/>
        </p:spPr>
        <p:txBody>
          <a:bodyPr wrap="square">
            <a:spAutoFit/>
          </a:bodyPr>
          <a:lstStyle/>
          <a:p>
            <a:pPr algn="ctr">
              <a:defRPr/>
            </a:pPr>
            <a:r>
              <a:rPr lang="en-US" sz="3600" b="1" dirty="0" smtClean="0">
                <a:solidFill>
                  <a:srgbClr val="FF0000"/>
                </a:solidFill>
                <a:latin typeface="Comic Sans MS" pitchFamily="66" charset="0"/>
                <a:cs typeface="+mn-cs"/>
              </a:rPr>
              <a:t>REVIEW!</a:t>
            </a:r>
          </a:p>
          <a:p>
            <a:pPr algn="ctr">
              <a:defRPr/>
            </a:pPr>
            <a:endParaRPr lang="en-US" sz="2800" dirty="0" smtClean="0">
              <a:latin typeface="Comic Sans MS" pitchFamily="66" charset="0"/>
              <a:cs typeface="+mn-cs"/>
            </a:endParaRPr>
          </a:p>
          <a:p>
            <a:pPr algn="ctr">
              <a:defRPr/>
            </a:pPr>
            <a:r>
              <a:rPr lang="en-US" sz="2400" dirty="0" smtClean="0">
                <a:latin typeface="Comic Sans MS" pitchFamily="66" charset="0"/>
                <a:cs typeface="+mn-cs"/>
              </a:rPr>
              <a:t>Interactive animated</a:t>
            </a:r>
            <a:r>
              <a:rPr lang="en-US" sz="2400" b="1" dirty="0" smtClean="0">
                <a:latin typeface="Comic Sans MS" pitchFamily="66" charset="0"/>
                <a:cs typeface="+mn-cs"/>
              </a:rPr>
              <a:t> </a:t>
            </a:r>
            <a:r>
              <a:rPr lang="en-US" sz="2400" dirty="0" smtClean="0">
                <a:latin typeface="Comic Sans MS" pitchFamily="66" charset="0"/>
                <a:cs typeface="+mn-cs"/>
              </a:rPr>
              <a:t>lesson  and comparing </a:t>
            </a:r>
            <a:r>
              <a:rPr lang="en-US" sz="2400" b="1" dirty="0" smtClean="0">
                <a:latin typeface="Comic Sans MS" pitchFamily="66" charset="0"/>
                <a:cs typeface="+mn-cs"/>
                <a:hlinkClick r:id="rId5"/>
              </a:rPr>
              <a:t>Anaerobic </a:t>
            </a:r>
            <a:r>
              <a:rPr lang="en-US" sz="2400" b="1" dirty="0" err="1" smtClean="0">
                <a:latin typeface="Comic Sans MS" pitchFamily="66" charset="0"/>
                <a:cs typeface="+mn-cs"/>
                <a:hlinkClick r:id="rId5"/>
              </a:rPr>
              <a:t>vs</a:t>
            </a:r>
            <a:r>
              <a:rPr lang="en-US" sz="2400" b="1" dirty="0" smtClean="0">
                <a:latin typeface="Comic Sans MS" pitchFamily="66" charset="0"/>
                <a:cs typeface="+mn-cs"/>
                <a:hlinkClick r:id="rId5"/>
              </a:rPr>
              <a:t> Aerobic Respiration</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pic>
        <p:nvPicPr>
          <p:cNvPr id="11" name="Picture 10" descr="Electron_transport_chain-TimVick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1" y="1560564"/>
            <a:ext cx="3048000" cy="41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6096000" y="6657975"/>
            <a:ext cx="30480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0000"/>
              </a:lnSpc>
              <a:spcBef>
                <a:spcPct val="45000"/>
              </a:spcBef>
            </a:pPr>
            <a:r>
              <a:rPr lang="en-US" altLang="en-US" sz="1000" dirty="0">
                <a:latin typeface="Comic Sans MS" pitchFamily="66" charset="0"/>
              </a:rPr>
              <a:t>Image: </a:t>
            </a:r>
            <a:r>
              <a:rPr lang="en-US" altLang="en-US" sz="1000" dirty="0">
                <a:latin typeface="Comic Sans MS" pitchFamily="66" charset="0"/>
                <a:hlinkClick r:id="rId7"/>
              </a:rPr>
              <a:t>Electron transport chain</a:t>
            </a:r>
            <a:r>
              <a:rPr lang="en-US" altLang="en-US" sz="1000" dirty="0">
                <a:latin typeface="Comic Sans MS" pitchFamily="66" charset="0"/>
              </a:rPr>
              <a:t>, Tim Vickers</a:t>
            </a:r>
          </a:p>
        </p:txBody>
      </p:sp>
    </p:spTree>
    <p:extLst>
      <p:ext uri="{BB962C8B-B14F-4D97-AF65-F5344CB8AC3E}">
        <p14:creationId xmlns:p14="http://schemas.microsoft.com/office/powerpoint/2010/main" val="18347540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3500" y="381000"/>
            <a:ext cx="6324600" cy="715962"/>
          </a:xfrm>
        </p:spPr>
        <p:txBody>
          <a:bodyPr/>
          <a:lstStyle/>
          <a:p>
            <a:pPr eaLnBrk="1" hangingPunct="1"/>
            <a:r>
              <a:rPr lang="en-US" altLang="en-US" sz="4000" b="1" dirty="0" smtClean="0">
                <a:solidFill>
                  <a:schemeClr val="tx1"/>
                </a:solidFill>
                <a:latin typeface="Comic Sans MS" pitchFamily="66" charset="0"/>
              </a:rPr>
              <a:t>Fermentation</a:t>
            </a:r>
            <a:r>
              <a:rPr lang="en-US" altLang="en-US" sz="4800" dirty="0" smtClean="0">
                <a:solidFill>
                  <a:schemeClr val="bg1">
                    <a:lumMod val="65000"/>
                  </a:schemeClr>
                </a:solidFill>
              </a:rPr>
              <a:t> </a:t>
            </a:r>
          </a:p>
        </p:txBody>
      </p:sp>
      <p:sp>
        <p:nvSpPr>
          <p:cNvPr id="11267" name="Rectangle 3"/>
          <p:cNvSpPr>
            <a:spLocks noGrp="1" noChangeArrowheads="1"/>
          </p:cNvSpPr>
          <p:nvPr>
            <p:ph type="body" idx="1"/>
          </p:nvPr>
        </p:nvSpPr>
        <p:spPr>
          <a:xfrm>
            <a:off x="609600" y="1676400"/>
            <a:ext cx="8001000" cy="2995613"/>
          </a:xfrm>
        </p:spPr>
        <p:txBody>
          <a:bodyPr/>
          <a:lstStyle/>
          <a:p>
            <a:pPr eaLnBrk="1" hangingPunct="1">
              <a:lnSpc>
                <a:spcPct val="80000"/>
              </a:lnSpc>
            </a:pPr>
            <a:r>
              <a:rPr lang="en-US" altLang="en-US" sz="1800" dirty="0" smtClean="0">
                <a:latin typeface="Comic Sans MS" pitchFamily="66" charset="0"/>
              </a:rPr>
              <a:t>When there is no final </a:t>
            </a:r>
            <a:r>
              <a:rPr lang="en-US" altLang="en-US" sz="1800" b="1" dirty="0" smtClean="0">
                <a:solidFill>
                  <a:schemeClr val="bg1">
                    <a:lumMod val="50000"/>
                  </a:schemeClr>
                </a:solidFill>
                <a:latin typeface="Comic Sans MS" pitchFamily="66" charset="0"/>
              </a:rPr>
              <a:t>electron acceptor </a:t>
            </a:r>
            <a:r>
              <a:rPr lang="en-US" altLang="en-US" sz="1800" dirty="0" smtClean="0">
                <a:latin typeface="Comic Sans MS" pitchFamily="66" charset="0"/>
              </a:rPr>
              <a:t>for the </a:t>
            </a:r>
            <a:r>
              <a:rPr lang="en-US" altLang="en-US" sz="1800" dirty="0" smtClean="0">
                <a:latin typeface="Comic Sans MS" pitchFamily="66" charset="0"/>
                <a:hlinkClick r:id="rId3"/>
              </a:rPr>
              <a:t>ETC</a:t>
            </a:r>
            <a:r>
              <a:rPr lang="en-US" altLang="en-US" sz="1800" dirty="0" smtClean="0">
                <a:latin typeface="Comic Sans MS" pitchFamily="66" charset="0"/>
              </a:rPr>
              <a:t>, then electron transport can’t happen.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hlinkClick r:id="rId4"/>
              </a:rPr>
              <a:t>Fermentation</a:t>
            </a:r>
            <a:r>
              <a:rPr lang="en-US" altLang="en-US" sz="1800" dirty="0" smtClean="0">
                <a:latin typeface="Comic Sans MS" pitchFamily="66" charset="0"/>
              </a:rPr>
              <a:t> is an alternative system that allows glycolysis to continue without the other steps of </a:t>
            </a:r>
            <a:r>
              <a:rPr lang="en-US" altLang="en-US" sz="1800" dirty="0" smtClean="0">
                <a:latin typeface="Comic Sans MS" pitchFamily="66" charset="0"/>
                <a:hlinkClick r:id="rId5"/>
              </a:rPr>
              <a:t>cellular respiration</a:t>
            </a:r>
            <a:r>
              <a:rPr lang="en-US" altLang="en-US" sz="1800" dirty="0" smtClean="0">
                <a:latin typeface="Comic Sans MS" pitchFamily="66" charset="0"/>
              </a:rPr>
              <a:t>.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Not as energetically efficient as respiration.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Produces only 2 </a:t>
            </a:r>
            <a:r>
              <a:rPr lang="en-US" altLang="en-US" sz="1800" dirty="0" smtClean="0">
                <a:latin typeface="Comic Sans MS" pitchFamily="66" charset="0"/>
                <a:hlinkClick r:id="rId6"/>
              </a:rPr>
              <a:t>ATP</a:t>
            </a:r>
            <a:r>
              <a:rPr lang="en-US" altLang="en-US" sz="1800" dirty="0" smtClean="0">
                <a:latin typeface="Comic Sans MS" pitchFamily="66" charset="0"/>
              </a:rPr>
              <a:t>.</a:t>
            </a:r>
          </a:p>
          <a:p>
            <a:pPr marL="0" indent="0" eaLnBrk="1" hangingPunct="1">
              <a:lnSpc>
                <a:spcPct val="80000"/>
              </a:lnSpc>
              <a:buNone/>
            </a:pPr>
            <a:endParaRPr lang="en-US" altLang="en-US" sz="1800" dirty="0" smtClean="0">
              <a:latin typeface="Comic Sans MS" pitchFamily="66" charset="0"/>
            </a:endParaRPr>
          </a:p>
          <a:p>
            <a:pPr eaLnBrk="1" hangingPunct="1">
              <a:lnSpc>
                <a:spcPct val="80000"/>
              </a:lnSpc>
            </a:pPr>
            <a:endParaRPr lang="en-US" altLang="en-US" sz="1600" dirty="0" smtClean="0">
              <a:latin typeface="Comic Sans MS" pitchFamily="66" charset="0"/>
            </a:endParaRPr>
          </a:p>
          <a:p>
            <a:pPr eaLnBrk="1" hangingPunct="1">
              <a:lnSpc>
                <a:spcPct val="80000"/>
              </a:lnSpc>
            </a:pPr>
            <a:endParaRPr lang="en-US" altLang="en-US" sz="1800" dirty="0" smtClean="0">
              <a:latin typeface="Comic Sans MS" pitchFamily="66" charset="0"/>
            </a:endParaRPr>
          </a:p>
          <a:p>
            <a:pPr eaLnBrk="1" hangingPunct="1">
              <a:lnSpc>
                <a:spcPct val="80000"/>
              </a:lnSpc>
            </a:pPr>
            <a:endParaRPr lang="en-US" altLang="en-US" sz="2800" dirty="0" smtClean="0">
              <a:latin typeface="Comic Sans MS" pitchFamily="66" charset="0"/>
            </a:endParaRPr>
          </a:p>
          <a:p>
            <a:pPr eaLnBrk="1" hangingPunct="1">
              <a:lnSpc>
                <a:spcPct val="80000"/>
              </a:lnSpc>
            </a:pPr>
            <a:endParaRPr lang="en-US" altLang="en-US" sz="2800" dirty="0" smtClean="0">
              <a:latin typeface="Comic Sans MS" pitchFamily="66" charset="0"/>
            </a:endParaRPr>
          </a:p>
        </p:txBody>
      </p:sp>
      <p:sp>
        <p:nvSpPr>
          <p:cNvPr id="11268" name="AutoShape 4"/>
          <p:cNvSpPr>
            <a:spLocks noChangeArrowheads="1"/>
          </p:cNvSpPr>
          <p:nvPr/>
        </p:nvSpPr>
        <p:spPr bwMode="auto">
          <a:xfrm>
            <a:off x="5895360" y="4269432"/>
            <a:ext cx="2306638" cy="16764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rgbClr val="FFFF00"/>
              </a:solidFill>
              <a:latin typeface="Comic Sans MS" pitchFamily="66" charset="0"/>
            </a:endParaRPr>
          </a:p>
        </p:txBody>
      </p:sp>
      <p:sp>
        <p:nvSpPr>
          <p:cNvPr id="11269" name="Text Box 5"/>
          <p:cNvSpPr txBox="1">
            <a:spLocks noChangeArrowheads="1"/>
          </p:cNvSpPr>
          <p:nvPr/>
        </p:nvSpPr>
        <p:spPr bwMode="auto">
          <a:xfrm>
            <a:off x="6567269" y="4876799"/>
            <a:ext cx="9628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tx2"/>
                </a:solidFill>
                <a:latin typeface="Comic Sans MS" pitchFamily="66" charset="0"/>
              </a:rPr>
              <a:t>ATP</a:t>
            </a:r>
          </a:p>
        </p:txBody>
      </p:sp>
      <p:sp>
        <p:nvSpPr>
          <p:cNvPr id="11270" name="AutoShape 6"/>
          <p:cNvSpPr>
            <a:spLocks noChangeArrowheads="1"/>
          </p:cNvSpPr>
          <p:nvPr/>
        </p:nvSpPr>
        <p:spPr bwMode="auto">
          <a:xfrm>
            <a:off x="3248998" y="4269432"/>
            <a:ext cx="2286000" cy="1828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rgbClr val="FFFF00"/>
              </a:solidFill>
              <a:latin typeface="Comic Sans MS" pitchFamily="66" charset="0"/>
            </a:endParaRPr>
          </a:p>
        </p:txBody>
      </p:sp>
      <p:sp>
        <p:nvSpPr>
          <p:cNvPr id="11271" name="Text Box 7"/>
          <p:cNvSpPr txBox="1">
            <a:spLocks noChangeArrowheads="1"/>
          </p:cNvSpPr>
          <p:nvPr/>
        </p:nvSpPr>
        <p:spPr bwMode="auto">
          <a:xfrm>
            <a:off x="3882843" y="4895348"/>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tx2"/>
                </a:solidFill>
                <a:latin typeface="Comic Sans MS" pitchFamily="66" charset="0"/>
              </a:rPr>
              <a:t>ATP</a:t>
            </a:r>
          </a:p>
        </p:txBody>
      </p:sp>
      <p:sp>
        <p:nvSpPr>
          <p:cNvPr id="1127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533400" y="381000"/>
            <a:ext cx="4419600" cy="563563"/>
          </a:xfrm>
        </p:spPr>
        <p:txBody>
          <a:bodyPr/>
          <a:lstStyle/>
          <a:p>
            <a:pPr eaLnBrk="1" hangingPunct="1"/>
            <a:r>
              <a:rPr lang="en-US" altLang="en-US" sz="4000" b="1" dirty="0" smtClean="0">
                <a:solidFill>
                  <a:schemeClr val="tx1"/>
                </a:solidFill>
                <a:latin typeface="Comic Sans MS" pitchFamily="66" charset="0"/>
              </a:rPr>
              <a:t>Fermentation</a:t>
            </a:r>
          </a:p>
        </p:txBody>
      </p:sp>
      <p:sp>
        <p:nvSpPr>
          <p:cNvPr id="137218" name="Rectangle 2"/>
          <p:cNvSpPr>
            <a:spLocks noGrp="1" noChangeArrowheads="1"/>
          </p:cNvSpPr>
          <p:nvPr>
            <p:ph type="body" sz="half" idx="1"/>
          </p:nvPr>
        </p:nvSpPr>
        <p:spPr>
          <a:xfrm>
            <a:off x="381000" y="1992601"/>
            <a:ext cx="4572000" cy="4114800"/>
          </a:xfrm>
        </p:spPr>
        <p:txBody>
          <a:bodyPr/>
          <a:lstStyle/>
          <a:p>
            <a:pPr marL="225425" indent="-225425" eaLnBrk="1" hangingPunct="1">
              <a:lnSpc>
                <a:spcPct val="80000"/>
              </a:lnSpc>
              <a:buFontTx/>
              <a:buNone/>
            </a:pPr>
            <a:endParaRPr lang="en-US" altLang="en-US" sz="2400" dirty="0" smtClean="0">
              <a:latin typeface="Comic Sans MS" pitchFamily="66" charset="0"/>
            </a:endParaRPr>
          </a:p>
          <a:p>
            <a:pPr marL="225425" indent="-225425" eaLnBrk="1" hangingPunct="1">
              <a:lnSpc>
                <a:spcPct val="80000"/>
              </a:lnSpc>
            </a:pPr>
            <a:r>
              <a:rPr lang="en-US" altLang="en-US" sz="2000" dirty="0" smtClean="0">
                <a:latin typeface="Comic Sans MS" pitchFamily="66" charset="0"/>
              </a:rPr>
              <a:t>Yeasts and some bacteria are able to get their </a:t>
            </a:r>
            <a:r>
              <a:rPr lang="en-US" altLang="en-US" sz="2000" dirty="0" smtClean="0">
                <a:latin typeface="Comic Sans MS" pitchFamily="66" charset="0"/>
                <a:hlinkClick r:id="rId3"/>
              </a:rPr>
              <a:t>ATP</a:t>
            </a:r>
            <a:r>
              <a:rPr lang="en-US" altLang="en-US" sz="2000" dirty="0" smtClean="0">
                <a:latin typeface="Comic Sans MS" pitchFamily="66" charset="0"/>
              </a:rPr>
              <a:t> from glycolysis by using </a:t>
            </a:r>
            <a:r>
              <a:rPr lang="en-US" altLang="en-US" sz="2000" b="1" dirty="0" smtClean="0">
                <a:latin typeface="Comic Sans MS" pitchFamily="66" charset="0"/>
              </a:rPr>
              <a:t>alcoholic fermentation</a:t>
            </a:r>
            <a:r>
              <a:rPr lang="en-US" altLang="en-US" sz="2000" dirty="0" smtClean="0">
                <a:latin typeface="Comic Sans MS" pitchFamily="66" charset="0"/>
              </a:rPr>
              <a:t>. Converts pyruvate into ethanol and carbon dioxide. </a:t>
            </a:r>
          </a:p>
          <a:p>
            <a:pPr marL="225425" indent="-225425" eaLnBrk="1" hangingPunct="1">
              <a:lnSpc>
                <a:spcPct val="80000"/>
              </a:lnSpc>
            </a:pPr>
            <a:endParaRPr lang="en-US" altLang="en-US" dirty="0" smtClean="0">
              <a:latin typeface="Comic Sans MS" pitchFamily="66" charset="0"/>
            </a:endParaRPr>
          </a:p>
          <a:p>
            <a:pPr marL="225425" indent="-225425" eaLnBrk="1" hangingPunct="1">
              <a:lnSpc>
                <a:spcPct val="80000"/>
              </a:lnSpc>
              <a:buFontTx/>
              <a:buNone/>
            </a:pPr>
            <a:endParaRPr lang="en-US" altLang="en-US" sz="1800" dirty="0" smtClean="0">
              <a:latin typeface="Comic Sans MS" pitchFamily="66" charset="0"/>
            </a:endParaRPr>
          </a:p>
          <a:p>
            <a:pPr marL="225425" indent="-225425" eaLnBrk="1" hangingPunct="1">
              <a:lnSpc>
                <a:spcPct val="80000"/>
              </a:lnSpc>
            </a:pPr>
            <a:r>
              <a:rPr lang="en-US" altLang="en-US" sz="2000" dirty="0" smtClean="0">
                <a:latin typeface="Comic Sans MS" pitchFamily="66" charset="0"/>
              </a:rPr>
              <a:t>Animal cells and some bacteria through the process of </a:t>
            </a:r>
            <a:r>
              <a:rPr lang="en-US" altLang="en-US" sz="2000" b="1" dirty="0" smtClean="0">
                <a:latin typeface="Comic Sans MS" pitchFamily="66" charset="0"/>
              </a:rPr>
              <a:t>lactic acid</a:t>
            </a:r>
            <a:r>
              <a:rPr lang="en-US" altLang="en-US" sz="2000" dirty="0" smtClean="0">
                <a:latin typeface="Comic Sans MS" pitchFamily="66" charset="0"/>
              </a:rPr>
              <a:t> </a:t>
            </a:r>
            <a:r>
              <a:rPr lang="en-US" altLang="en-US" sz="2000" b="1" dirty="0" smtClean="0">
                <a:latin typeface="Comic Sans MS" pitchFamily="66" charset="0"/>
              </a:rPr>
              <a:t>fermentation</a:t>
            </a:r>
            <a:r>
              <a:rPr lang="en-US" altLang="en-US" sz="2000" dirty="0" smtClean="0">
                <a:latin typeface="Comic Sans MS" pitchFamily="66" charset="0"/>
              </a:rPr>
              <a:t>. Here pyruvate results in end product of lactic acid. </a:t>
            </a:r>
          </a:p>
          <a:p>
            <a:pPr marL="225425" indent="-225425" eaLnBrk="1" hangingPunct="1">
              <a:lnSpc>
                <a:spcPct val="80000"/>
              </a:lnSpc>
            </a:pPr>
            <a:endParaRPr lang="en-US" altLang="en-US" sz="2000" dirty="0" smtClean="0">
              <a:latin typeface="Comic Sans MS" pitchFamily="66" charset="0"/>
            </a:endParaRPr>
          </a:p>
        </p:txBody>
      </p:sp>
      <p:pic>
        <p:nvPicPr>
          <p:cNvPr id="13316" name="Picture 13" descr="Bread_rolls_bangin-Wiki"/>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228600"/>
            <a:ext cx="2743200" cy="2373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317" name="Text Box 14"/>
          <p:cNvSpPr txBox="1">
            <a:spLocks noChangeArrowheads="1"/>
          </p:cNvSpPr>
          <p:nvPr/>
        </p:nvSpPr>
        <p:spPr bwMode="auto">
          <a:xfrm>
            <a:off x="5715000" y="2667000"/>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a:latin typeface="Comic Sans MS" pitchFamily="66" charset="0"/>
              </a:rPr>
              <a:t>The formation of carbon dioxide, a byproduct of ethanol fermentation, causes bread to rise.</a:t>
            </a:r>
          </a:p>
        </p:txBody>
      </p:sp>
      <p:sp>
        <p:nvSpPr>
          <p:cNvPr id="13318" name="Text Box 15"/>
          <p:cNvSpPr txBox="1">
            <a:spLocks noChangeArrowheads="1"/>
          </p:cNvSpPr>
          <p:nvPr/>
        </p:nvSpPr>
        <p:spPr bwMode="auto">
          <a:xfrm>
            <a:off x="5410200" y="6608763"/>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5"/>
              </a:rPr>
              <a:t>Bread Rolls</a:t>
            </a:r>
            <a:r>
              <a:rPr lang="en-US" altLang="en-US" sz="1000">
                <a:latin typeface="Comic Sans MS" pitchFamily="66" charset="0"/>
              </a:rPr>
              <a:t>, Bangin; </a:t>
            </a:r>
            <a:r>
              <a:rPr lang="en-US" altLang="en-US" sz="1000">
                <a:latin typeface="Comic Sans MS" pitchFamily="66" charset="0"/>
                <a:hlinkClick r:id="rId6"/>
              </a:rPr>
              <a:t>Dexter Jackson</a:t>
            </a:r>
            <a:r>
              <a:rPr lang="en-US" altLang="en-US" sz="1000">
                <a:latin typeface="Comic Sans MS" pitchFamily="66" charset="0"/>
              </a:rPr>
              <a:t>, Local Fitness </a:t>
            </a:r>
            <a:r>
              <a:rPr lang="en-US" altLang="en-US" sz="1000" b="1">
                <a:latin typeface="Comic Sans MS" pitchFamily="66" charset="0"/>
              </a:rPr>
              <a:t> </a:t>
            </a:r>
          </a:p>
        </p:txBody>
      </p:sp>
      <p:pic>
        <p:nvPicPr>
          <p:cNvPr id="13319" name="Picture 17" descr="Bodybuilding-Dexter_Jackson_LocalFitness"/>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6057900" y="3276600"/>
            <a:ext cx="2438400" cy="2396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320" name="Text Box 18"/>
          <p:cNvSpPr txBox="1">
            <a:spLocks noChangeArrowheads="1"/>
          </p:cNvSpPr>
          <p:nvPr/>
        </p:nvSpPr>
        <p:spPr bwMode="auto">
          <a:xfrm>
            <a:off x="5638800" y="5805055"/>
            <a:ext cx="335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dirty="0">
                <a:latin typeface="Comic Sans MS" pitchFamily="66" charset="0"/>
              </a:rPr>
              <a:t>When muscles need energy produced faster than the body can deliver oxygen, such as when lifting heavy weights, the working muscles generate energy anaerobically, through lactic acid fermentation.</a:t>
            </a:r>
          </a:p>
        </p:txBody>
      </p:sp>
      <p:sp>
        <p:nvSpPr>
          <p:cNvPr id="13321" name="Text Box 19"/>
          <p:cNvSpPr txBox="1">
            <a:spLocks noChangeArrowheads="1"/>
          </p:cNvSpPr>
          <p:nvPr/>
        </p:nvSpPr>
        <p:spPr bwMode="auto">
          <a:xfrm>
            <a:off x="304800" y="1371600"/>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a:latin typeface="Comic Sans MS" pitchFamily="66" charset="0"/>
              </a:rPr>
              <a:t>Two different </a:t>
            </a:r>
            <a:r>
              <a:rPr lang="en-US" altLang="en-US" sz="2000" b="1" dirty="0">
                <a:latin typeface="Comic Sans MS" pitchFamily="66" charset="0"/>
                <a:hlinkClick r:id="rId8"/>
              </a:rPr>
              <a:t>fermentation</a:t>
            </a:r>
            <a:r>
              <a:rPr lang="en-US" altLang="en-US" sz="2000" b="1" dirty="0">
                <a:latin typeface="Comic Sans MS" pitchFamily="66" charset="0"/>
              </a:rPr>
              <a:t> pathways:</a:t>
            </a:r>
          </a:p>
        </p:txBody>
      </p:sp>
      <p:sp>
        <p:nvSpPr>
          <p:cNvPr id="1332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9"/>
              </a:rPr>
              <a:t>Virtual Cell Biology Classroom</a:t>
            </a:r>
            <a:r>
              <a:rPr lang="en-US" altLang="en-US" sz="1000">
                <a:latin typeface="Comic Sans MS" pitchFamily="66" charset="0"/>
              </a:rPr>
              <a:t> on </a:t>
            </a:r>
            <a:r>
              <a:rPr lang="en-US" altLang="en-US" sz="1000">
                <a:latin typeface="Comic Sans MS" pitchFamily="66" charset="0"/>
                <a:hlinkClick r:id="rId10"/>
              </a:rPr>
              <a:t>ScienceProfOnline.com</a:t>
            </a:r>
            <a:endParaRPr lang="en-US" alt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7218">
                                            <p:txEl>
                                              <p:pRg st="4" end="4"/>
                                            </p:txEl>
                                          </p:spTgt>
                                        </p:tgtEl>
                                        <p:attrNameLst>
                                          <p:attrName>style.visibility</p:attrName>
                                        </p:attrNameLst>
                                      </p:cBhvr>
                                      <p:to>
                                        <p:strVal val="visible"/>
                                      </p:to>
                                    </p:set>
                                    <p:animEffect transition="in" filter="dissolve">
                                      <p:cBhvr>
                                        <p:cTn id="7" dur="500"/>
                                        <p:tgtEl>
                                          <p:spTgt spid="137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410200" y="6491288"/>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3"/>
              </a:rPr>
              <a:t>Glycolysis</a:t>
            </a:r>
            <a:r>
              <a:rPr lang="en-US" altLang="en-US" sz="1000">
                <a:latin typeface="Comic Sans MS" pitchFamily="66" charset="0"/>
              </a:rPr>
              <a:t>, Regis Frey</a:t>
            </a:r>
            <a:r>
              <a:rPr lang="en-US" altLang="en-US" b="1">
                <a:latin typeface="Comic Sans MS" pitchFamily="66" charset="0"/>
              </a:rPr>
              <a:t> </a:t>
            </a:r>
          </a:p>
        </p:txBody>
      </p:sp>
      <p:pic>
        <p:nvPicPr>
          <p:cNvPr id="12291" name="Picture 3" descr="Glycolysis-RegisFre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00200" y="228600"/>
            <a:ext cx="6003925"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2247900" y="228600"/>
            <a:ext cx="4800600" cy="914400"/>
          </a:xfrm>
        </p:spPr>
        <p:txBody>
          <a:bodyPr/>
          <a:lstStyle/>
          <a:p>
            <a:pPr marL="450850" indent="-450850" eaLnBrk="1" hangingPunct="1"/>
            <a:r>
              <a:rPr lang="en-US" altLang="en-US" sz="4000" b="1" dirty="0" smtClean="0">
                <a:solidFill>
                  <a:schemeClr val="tx1"/>
                </a:solidFill>
                <a:latin typeface="Comic Sans MS" pitchFamily="66" charset="0"/>
              </a:rPr>
              <a:t>Fermentation</a:t>
            </a:r>
          </a:p>
        </p:txBody>
      </p:sp>
      <p:pic>
        <p:nvPicPr>
          <p:cNvPr id="14339" name="Picture 7" descr="Ferment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371600"/>
            <a:ext cx="5562600" cy="4820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5" name="TextBox 4"/>
          <p:cNvSpPr txBox="1"/>
          <p:nvPr/>
        </p:nvSpPr>
        <p:spPr>
          <a:xfrm>
            <a:off x="6248400" y="1676400"/>
            <a:ext cx="2514600" cy="4216539"/>
          </a:xfrm>
          <a:prstGeom prst="rect">
            <a:avLst/>
          </a:prstGeom>
          <a:noFill/>
        </p:spPr>
        <p:txBody>
          <a:bodyPr wrap="square">
            <a:spAutoFit/>
          </a:bodyPr>
          <a:lstStyle/>
          <a:p>
            <a:pPr algn="ctr">
              <a:defRPr/>
            </a:pPr>
            <a:r>
              <a:rPr lang="en-US" sz="3600" b="1" dirty="0" smtClean="0">
                <a:solidFill>
                  <a:srgbClr val="FF0000"/>
                </a:solidFill>
                <a:latin typeface="Comic Sans MS" pitchFamily="66" charset="0"/>
                <a:cs typeface="+mn-cs"/>
              </a:rPr>
              <a:t>REVIEW!</a:t>
            </a:r>
          </a:p>
          <a:p>
            <a:pPr algn="ctr">
              <a:defRPr/>
            </a:pPr>
            <a:endParaRPr lang="en-US" sz="2800" dirty="0" smtClean="0">
              <a:latin typeface="Comic Sans MS" pitchFamily="66" charset="0"/>
              <a:cs typeface="+mn-cs"/>
            </a:endParaRPr>
          </a:p>
          <a:p>
            <a:pPr algn="ctr">
              <a:defRPr/>
            </a:pPr>
            <a:r>
              <a:rPr lang="en-US" sz="2400" dirty="0" smtClean="0">
                <a:latin typeface="Comic Sans MS" pitchFamily="66" charset="0"/>
                <a:cs typeface="+mn-cs"/>
              </a:rPr>
              <a:t>Interactive animated</a:t>
            </a:r>
            <a:r>
              <a:rPr lang="en-US" sz="2400" b="1" dirty="0" smtClean="0">
                <a:latin typeface="Comic Sans MS" pitchFamily="66" charset="0"/>
                <a:cs typeface="+mn-cs"/>
              </a:rPr>
              <a:t> </a:t>
            </a:r>
            <a:r>
              <a:rPr lang="en-US" sz="2400" dirty="0" smtClean="0">
                <a:latin typeface="Comic Sans MS" pitchFamily="66" charset="0"/>
                <a:cs typeface="+mn-cs"/>
              </a:rPr>
              <a:t>lesson  comparing </a:t>
            </a:r>
            <a:r>
              <a:rPr lang="en-US" sz="2400" b="1" dirty="0" smtClean="0">
                <a:latin typeface="Comic Sans MS" pitchFamily="66" charset="0"/>
                <a:cs typeface="+mn-cs"/>
                <a:hlinkClick r:id="rId6"/>
              </a:rPr>
              <a:t>Alcoholic </a:t>
            </a:r>
          </a:p>
          <a:p>
            <a:pPr algn="ctr">
              <a:defRPr/>
            </a:pPr>
            <a:r>
              <a:rPr lang="en-US" sz="2400" b="1" dirty="0" err="1" smtClean="0">
                <a:latin typeface="Comic Sans MS" pitchFamily="66" charset="0"/>
                <a:cs typeface="+mn-cs"/>
                <a:hlinkClick r:id="rId6"/>
              </a:rPr>
              <a:t>vs</a:t>
            </a:r>
            <a:r>
              <a:rPr lang="en-US" sz="2400" b="1" dirty="0" smtClean="0">
                <a:latin typeface="Comic Sans MS" pitchFamily="66" charset="0"/>
                <a:cs typeface="+mn-cs"/>
                <a:hlinkClick r:id="rId6"/>
              </a:rPr>
              <a:t> </a:t>
            </a:r>
          </a:p>
          <a:p>
            <a:pPr algn="ctr">
              <a:defRPr/>
            </a:pPr>
            <a:r>
              <a:rPr lang="en-US" sz="2400" b="1" dirty="0" smtClean="0">
                <a:latin typeface="Comic Sans MS" pitchFamily="66" charset="0"/>
                <a:cs typeface="+mn-cs"/>
                <a:hlinkClick r:id="rId6"/>
              </a:rPr>
              <a:t>Lactic Acid Fermentation</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73163"/>
          </a:xfrm>
        </p:spPr>
        <p:txBody>
          <a:bodyPr/>
          <a:lstStyle/>
          <a:p>
            <a:pPr eaLnBrk="1" hangingPunct="1">
              <a:lnSpc>
                <a:spcPct val="80000"/>
              </a:lnSpc>
            </a:pPr>
            <a:r>
              <a:rPr lang="en-US" altLang="en-US" sz="3200" b="1" dirty="0" smtClean="0">
                <a:solidFill>
                  <a:srgbClr val="CC6600"/>
                </a:solidFill>
                <a:latin typeface="Comic Sans MS" pitchFamily="66" charset="0"/>
              </a:rPr>
              <a:t>Why does fermentation require extra steps after glycolysis?</a:t>
            </a:r>
            <a:r>
              <a:rPr lang="en-US" altLang="en-US" sz="4000" b="1" dirty="0" smtClean="0">
                <a:solidFill>
                  <a:srgbClr val="CC6600"/>
                </a:solidFill>
                <a:latin typeface="Comic Sans MS" pitchFamily="66" charset="0"/>
              </a:rPr>
              <a:t> </a:t>
            </a:r>
            <a:endParaRPr lang="en-US" altLang="en-US" sz="5400" b="1" dirty="0" smtClean="0">
              <a:solidFill>
                <a:srgbClr val="CC6600"/>
              </a:solidFill>
            </a:endParaRPr>
          </a:p>
        </p:txBody>
      </p:sp>
      <p:sp>
        <p:nvSpPr>
          <p:cNvPr id="15363" name="Rectangle 3"/>
          <p:cNvSpPr>
            <a:spLocks noGrp="1" noChangeArrowheads="1"/>
          </p:cNvSpPr>
          <p:nvPr>
            <p:ph type="body" idx="1"/>
          </p:nvPr>
        </p:nvSpPr>
        <p:spPr>
          <a:xfrm>
            <a:off x="228600" y="1295400"/>
            <a:ext cx="4495800" cy="5562600"/>
          </a:xfrm>
        </p:spPr>
        <p:txBody>
          <a:bodyPr/>
          <a:lstStyle/>
          <a:p>
            <a:pPr eaLnBrk="1" hangingPunct="1">
              <a:lnSpc>
                <a:spcPct val="80000"/>
              </a:lnSpc>
            </a:pPr>
            <a:endParaRPr lang="en-US" altLang="en-US" sz="1800" dirty="0" smtClean="0">
              <a:latin typeface="Comic Sans MS" pitchFamily="66" charset="0"/>
            </a:endParaRP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In </a:t>
            </a:r>
            <a:r>
              <a:rPr lang="en-US" altLang="en-US" sz="1800" dirty="0" smtClean="0">
                <a:latin typeface="Comic Sans MS" pitchFamily="66" charset="0"/>
                <a:hlinkClick r:id="rId3"/>
              </a:rPr>
              <a:t>fermentation</a:t>
            </a:r>
            <a:r>
              <a:rPr lang="en-US" altLang="en-US" sz="1800" dirty="0" smtClean="0">
                <a:latin typeface="Comic Sans MS" pitchFamily="66" charset="0"/>
              </a:rPr>
              <a:t>, after glycolysis, there are additional steps to oxidize NADH (into NAD</a:t>
            </a:r>
            <a:r>
              <a:rPr lang="en-US" altLang="en-US" sz="1800" baseline="30000" dirty="0" smtClean="0">
                <a:latin typeface="Comic Sans MS" pitchFamily="66" charset="0"/>
              </a:rPr>
              <a:t>+</a:t>
            </a:r>
            <a:r>
              <a:rPr lang="en-US" altLang="en-US" sz="1800" dirty="0" smtClean="0">
                <a:latin typeface="Comic Sans MS" pitchFamily="66" charset="0"/>
              </a:rPr>
              <a:t>).</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Electrons and hydrogen ions from the NADH that was produced by glycolysis are donated to another organic molecule.</a:t>
            </a:r>
            <a:r>
              <a:rPr lang="en-US" altLang="en-US" sz="1800" dirty="0" smtClean="0"/>
              <a:t> </a:t>
            </a:r>
          </a:p>
          <a:p>
            <a:pPr eaLnBrk="1" hangingPunct="1">
              <a:lnSpc>
                <a:spcPct val="80000"/>
              </a:lnSpc>
            </a:pPr>
            <a:endParaRPr lang="en-US" altLang="en-US" sz="1800" dirty="0" smtClean="0"/>
          </a:p>
          <a:p>
            <a:pPr eaLnBrk="1" hangingPunct="1">
              <a:lnSpc>
                <a:spcPct val="80000"/>
              </a:lnSpc>
            </a:pPr>
            <a:r>
              <a:rPr lang="en-US" altLang="en-US" sz="1800" dirty="0" smtClean="0">
                <a:latin typeface="Comic Sans MS" pitchFamily="66" charset="0"/>
              </a:rPr>
              <a:t>No more </a:t>
            </a:r>
            <a:r>
              <a:rPr lang="en-US" altLang="en-US" sz="1800" dirty="0" smtClean="0">
                <a:latin typeface="Comic Sans MS" pitchFamily="66" charset="0"/>
                <a:hlinkClick r:id="rId4"/>
              </a:rPr>
              <a:t>ATP</a:t>
            </a:r>
            <a:r>
              <a:rPr lang="en-US" altLang="en-US" sz="1800" dirty="0" smtClean="0">
                <a:latin typeface="Comic Sans MS" pitchFamily="66" charset="0"/>
              </a:rPr>
              <a:t> is created through these additional steps.</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So essentially…</a:t>
            </a:r>
          </a:p>
          <a:p>
            <a:pPr eaLnBrk="1" hangingPunct="1">
              <a:lnSpc>
                <a:spcPct val="80000"/>
              </a:lnSpc>
              <a:buFontTx/>
              <a:buNone/>
            </a:pPr>
            <a:endParaRPr lang="en-US" altLang="en-US" sz="1800" dirty="0" smtClean="0">
              <a:latin typeface="Comic Sans MS" pitchFamily="66" charset="0"/>
            </a:endParaRPr>
          </a:p>
          <a:p>
            <a:pPr algn="ctr" eaLnBrk="1" hangingPunct="1">
              <a:lnSpc>
                <a:spcPct val="80000"/>
              </a:lnSpc>
              <a:buFontTx/>
              <a:buNone/>
            </a:pPr>
            <a:r>
              <a:rPr lang="en-US" altLang="en-US" sz="1800" b="1" dirty="0" smtClean="0">
                <a:latin typeface="Comic Sans MS" pitchFamily="66" charset="0"/>
              </a:rPr>
              <a:t> FERMENTATION = </a:t>
            </a:r>
          </a:p>
          <a:p>
            <a:pPr algn="ctr" eaLnBrk="1" hangingPunct="1">
              <a:lnSpc>
                <a:spcPct val="80000"/>
              </a:lnSpc>
              <a:buFontTx/>
              <a:buNone/>
            </a:pPr>
            <a:endParaRPr lang="en-US" altLang="en-US" sz="1800" b="1" dirty="0" smtClean="0">
              <a:latin typeface="Comic Sans MS" pitchFamily="66" charset="0"/>
            </a:endParaRPr>
          </a:p>
          <a:p>
            <a:pPr algn="ctr" eaLnBrk="1" hangingPunct="1">
              <a:lnSpc>
                <a:spcPct val="80000"/>
              </a:lnSpc>
              <a:buFontTx/>
              <a:buNone/>
            </a:pPr>
            <a:r>
              <a:rPr lang="en-US" altLang="en-US" sz="1800" b="1" dirty="0" smtClean="0">
                <a:latin typeface="Comic Sans MS" pitchFamily="66" charset="0"/>
              </a:rPr>
              <a:t>glycolysis + recycling of NAD</a:t>
            </a:r>
            <a:r>
              <a:rPr lang="en-US" altLang="en-US" sz="1800" b="1" baseline="30000" dirty="0" smtClean="0">
                <a:latin typeface="Comic Sans MS" pitchFamily="66" charset="0"/>
              </a:rPr>
              <a:t>+</a:t>
            </a:r>
            <a:endParaRPr lang="en-US" altLang="en-US" sz="2800" dirty="0" smtClean="0">
              <a:latin typeface="Comic Sans MS" pitchFamily="66" charset="0"/>
            </a:endParaRPr>
          </a:p>
          <a:p>
            <a:pPr eaLnBrk="1" hangingPunct="1">
              <a:lnSpc>
                <a:spcPct val="80000"/>
              </a:lnSpc>
            </a:pPr>
            <a:endParaRPr lang="en-US" altLang="en-US" sz="2800" dirty="0" smtClean="0">
              <a:latin typeface="Comic Sans MS" pitchFamily="66" charset="0"/>
            </a:endParaRPr>
          </a:p>
        </p:txBody>
      </p:sp>
      <p:sp>
        <p:nvSpPr>
          <p:cNvPr id="15364" name="Text Box 9"/>
          <p:cNvSpPr txBox="1">
            <a:spLocks noChangeArrowheads="1"/>
          </p:cNvSpPr>
          <p:nvPr/>
        </p:nvSpPr>
        <p:spPr bwMode="auto">
          <a:xfrm>
            <a:off x="5410200" y="6615113"/>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5"/>
              </a:rPr>
              <a:t>Glycolysis</a:t>
            </a:r>
            <a:r>
              <a:rPr lang="en-US" altLang="en-US" sz="1000">
                <a:latin typeface="Comic Sans MS" pitchFamily="66" charset="0"/>
              </a:rPr>
              <a:t>, Regis Frey</a:t>
            </a:r>
            <a:r>
              <a:rPr lang="en-US" altLang="en-US" sz="1000" b="1">
                <a:latin typeface="Comic Sans MS" pitchFamily="66" charset="0"/>
              </a:rPr>
              <a:t> </a:t>
            </a:r>
          </a:p>
        </p:txBody>
      </p:sp>
      <p:pic>
        <p:nvPicPr>
          <p:cNvPr id="15365" name="Picture 10" descr="Glycolysis-RegisFr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447800"/>
            <a:ext cx="379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00200" y="152400"/>
            <a:ext cx="6096000" cy="609600"/>
          </a:xfrm>
        </p:spPr>
        <p:txBody>
          <a:bodyPr/>
          <a:lstStyle/>
          <a:p>
            <a:pPr eaLnBrk="1" hangingPunct="1"/>
            <a:r>
              <a:rPr lang="en-US" altLang="en-US" sz="3600" b="1" dirty="0" smtClean="0">
                <a:solidFill>
                  <a:schemeClr val="tx1"/>
                </a:solidFill>
                <a:latin typeface="Comic Sans MS" pitchFamily="66" charset="0"/>
              </a:rPr>
              <a:t>Fermentation</a:t>
            </a:r>
          </a:p>
        </p:txBody>
      </p:sp>
      <p:sp>
        <p:nvSpPr>
          <p:cNvPr id="18435" name="Rectangle 3"/>
          <p:cNvSpPr>
            <a:spLocks noGrp="1" noChangeArrowheads="1"/>
          </p:cNvSpPr>
          <p:nvPr>
            <p:ph type="body" sz="half" idx="1"/>
          </p:nvPr>
        </p:nvSpPr>
        <p:spPr>
          <a:xfrm>
            <a:off x="419100" y="838200"/>
            <a:ext cx="8458200" cy="1295401"/>
          </a:xfrm>
        </p:spPr>
        <p:txBody>
          <a:bodyPr/>
          <a:lstStyle/>
          <a:p>
            <a:pPr eaLnBrk="1" hangingPunct="1"/>
            <a:r>
              <a:rPr lang="en-US" altLang="en-US" sz="1600" dirty="0" smtClean="0">
                <a:latin typeface="Comic Sans MS" pitchFamily="66" charset="0"/>
              </a:rPr>
              <a:t>Most of the potential energy remains in the bonds of fermentation products.</a:t>
            </a:r>
          </a:p>
          <a:p>
            <a:pPr eaLnBrk="1" hangingPunct="1"/>
            <a:endParaRPr lang="en-US" altLang="en-US" sz="1600" dirty="0" smtClean="0">
              <a:latin typeface="Comic Sans MS" pitchFamily="66" charset="0"/>
            </a:endParaRPr>
          </a:p>
          <a:p>
            <a:pPr eaLnBrk="1" hangingPunct="1"/>
            <a:r>
              <a:rPr lang="en-US" altLang="en-US" sz="1600" dirty="0" smtClean="0">
                <a:latin typeface="Comic Sans MS" pitchFamily="66" charset="0"/>
                <a:hlinkClick r:id="rId3"/>
              </a:rPr>
              <a:t>Fermentation</a:t>
            </a:r>
            <a:r>
              <a:rPr lang="en-US" altLang="en-US" sz="1600" dirty="0" smtClean="0">
                <a:latin typeface="Comic Sans MS" pitchFamily="66" charset="0"/>
              </a:rPr>
              <a:t> products are</a:t>
            </a:r>
            <a:r>
              <a:rPr lang="en-US" altLang="en-US" sz="1400" dirty="0" smtClean="0"/>
              <a:t> </a:t>
            </a:r>
            <a:r>
              <a:rPr lang="en-US" altLang="en-US" sz="1600" dirty="0" smtClean="0">
                <a:latin typeface="Comic Sans MS" pitchFamily="66" charset="0"/>
              </a:rPr>
              <a:t>wastes to cells that make them, many are useful to humans (ethanol, acetic acid, and lactic acid).</a:t>
            </a:r>
          </a:p>
          <a:p>
            <a:pPr eaLnBrk="1" hangingPunct="1"/>
            <a:endParaRPr lang="en-US" altLang="en-US" sz="2400" dirty="0" smtClean="0"/>
          </a:p>
        </p:txBody>
      </p:sp>
      <p:pic>
        <p:nvPicPr>
          <p:cNvPr id="18436" name="Picture 4" descr="05-23_RepFermProd_L"/>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19200" y="2121189"/>
            <a:ext cx="662940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5486400" cy="1096963"/>
          </a:xfrm>
        </p:spPr>
        <p:txBody>
          <a:bodyPr/>
          <a:lstStyle/>
          <a:p>
            <a:pPr algn="l" eaLnBrk="1" hangingPunct="1"/>
            <a:r>
              <a:rPr lang="en-US" sz="2800" b="1" dirty="0" smtClean="0">
                <a:solidFill>
                  <a:srgbClr val="660066"/>
                </a:solidFill>
                <a:latin typeface="Comic Sans MS" pitchFamily="66" charset="0"/>
              </a:rPr>
              <a:t>Alcohol Fermentation in Wine</a:t>
            </a:r>
            <a:br>
              <a:rPr lang="en-US" sz="2800" b="1" dirty="0" smtClean="0">
                <a:solidFill>
                  <a:srgbClr val="660066"/>
                </a:solidFill>
                <a:latin typeface="Comic Sans MS" pitchFamily="66" charset="0"/>
              </a:rPr>
            </a:br>
            <a:r>
              <a:rPr lang="en-US" sz="1000" b="1" dirty="0" smtClean="0">
                <a:solidFill>
                  <a:srgbClr val="CC6600"/>
                </a:solidFill>
                <a:latin typeface="Comic Sans MS" pitchFamily="66" charset="0"/>
              </a:rPr>
              <a:t/>
            </a:r>
            <a:br>
              <a:rPr lang="en-US" sz="1000" b="1" dirty="0" smtClean="0">
                <a:solidFill>
                  <a:srgbClr val="CC6600"/>
                </a:solidFill>
                <a:latin typeface="Comic Sans MS" pitchFamily="66" charset="0"/>
              </a:rPr>
            </a:br>
            <a:r>
              <a:rPr lang="en-US" sz="2000" b="1" dirty="0" smtClean="0">
                <a:solidFill>
                  <a:schemeClr val="tx1"/>
                </a:solidFill>
                <a:latin typeface="Comic Sans MS" pitchFamily="66" charset="0"/>
              </a:rPr>
              <a:t>Louis Pasteur &amp; Industrial Microbiology</a:t>
            </a:r>
            <a:endParaRPr lang="en-US" sz="2000" b="1" dirty="0" smtClean="0">
              <a:solidFill>
                <a:schemeClr val="tx1"/>
              </a:solidFill>
              <a:latin typeface="Times New Roman" pitchFamily="18" charset="0"/>
            </a:endParaRPr>
          </a:p>
        </p:txBody>
      </p:sp>
      <p:sp>
        <p:nvSpPr>
          <p:cNvPr id="8195" name="Rectangle 3"/>
          <p:cNvSpPr>
            <a:spLocks noGrp="1" noChangeArrowheads="1"/>
          </p:cNvSpPr>
          <p:nvPr>
            <p:ph type="body" sz="half" idx="1"/>
          </p:nvPr>
        </p:nvSpPr>
        <p:spPr/>
        <p:txBody>
          <a:bodyPr/>
          <a:lstStyle/>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p>
        </p:txBody>
      </p:sp>
      <p:sp>
        <p:nvSpPr>
          <p:cNvPr id="8196" name="Text Box 5"/>
          <p:cNvSpPr txBox="1">
            <a:spLocks noChangeArrowheads="1"/>
          </p:cNvSpPr>
          <p:nvPr/>
        </p:nvSpPr>
        <p:spPr bwMode="auto">
          <a:xfrm>
            <a:off x="228600" y="1295400"/>
            <a:ext cx="66294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latin typeface="Comic Sans MS" pitchFamily="66" charset="0"/>
              </a:rPr>
              <a:t>- </a:t>
            </a:r>
            <a:r>
              <a:rPr lang="en-US" sz="1600" b="1" i="1" dirty="0">
                <a:solidFill>
                  <a:srgbClr val="FF0000"/>
                </a:solidFill>
                <a:latin typeface="Comic Sans MS" pitchFamily="66" charset="0"/>
              </a:rPr>
              <a:t>Q</a:t>
            </a:r>
            <a:r>
              <a:rPr lang="en-US" sz="1600" b="1" i="1" dirty="0">
                <a:latin typeface="Comic Sans MS" pitchFamily="66" charset="0"/>
              </a:rPr>
              <a:t>: What is fermentation?</a:t>
            </a:r>
          </a:p>
          <a:p>
            <a:pPr eaLnBrk="1" hangingPunct="1">
              <a:spcBef>
                <a:spcPct val="50000"/>
              </a:spcBef>
            </a:pPr>
            <a:endParaRPr lang="en-US" sz="500" b="1" dirty="0">
              <a:latin typeface="Comic Sans MS" pitchFamily="66" charset="0"/>
            </a:endParaRPr>
          </a:p>
          <a:p>
            <a:pPr eaLnBrk="1" hangingPunct="1">
              <a:spcBef>
                <a:spcPct val="50000"/>
              </a:spcBef>
            </a:pPr>
            <a:r>
              <a:rPr lang="en-US" sz="1600" b="1" dirty="0">
                <a:latin typeface="Comic Sans MS" pitchFamily="66" charset="0"/>
              </a:rPr>
              <a:t>- </a:t>
            </a:r>
            <a:r>
              <a:rPr lang="en-US" sz="1600" dirty="0">
                <a:latin typeface="Comic Sans MS" pitchFamily="66" charset="0"/>
              </a:rPr>
              <a:t>What causes fermentation? </a:t>
            </a:r>
          </a:p>
          <a:p>
            <a:pPr eaLnBrk="1" hangingPunct="1">
              <a:spcBef>
                <a:spcPct val="50000"/>
              </a:spcBef>
            </a:pPr>
            <a:r>
              <a:rPr lang="en-US" sz="1400" i="1" dirty="0">
                <a:latin typeface="Comic Sans MS" pitchFamily="66" charset="0"/>
              </a:rPr>
              <a:t>Some scientists thought that </a:t>
            </a:r>
            <a:r>
              <a:rPr lang="en-US" sz="1400" b="1" i="1" dirty="0">
                <a:latin typeface="Comic Sans MS" pitchFamily="66" charset="0"/>
              </a:rPr>
              <a:t>air </a:t>
            </a:r>
            <a:r>
              <a:rPr lang="en-US" sz="1400" i="1" dirty="0">
                <a:latin typeface="Comic Sans MS" pitchFamily="66" charset="0"/>
              </a:rPr>
              <a:t>caused fermentation</a:t>
            </a:r>
            <a:endParaRPr lang="en-US" dirty="0"/>
          </a:p>
          <a:p>
            <a:pPr eaLnBrk="1" hangingPunct="1">
              <a:spcBef>
                <a:spcPct val="50000"/>
              </a:spcBef>
            </a:pPr>
            <a:r>
              <a:rPr lang="en-US" sz="1400" i="1" dirty="0">
                <a:latin typeface="Comic Sans MS" pitchFamily="66" charset="0"/>
              </a:rPr>
              <a:t>Others thought that </a:t>
            </a:r>
            <a:r>
              <a:rPr lang="en-US" sz="1400" b="1" i="1" dirty="0">
                <a:latin typeface="Comic Sans MS" pitchFamily="66" charset="0"/>
              </a:rPr>
              <a:t>microbes </a:t>
            </a:r>
            <a:r>
              <a:rPr lang="en-US" sz="1400" i="1" dirty="0">
                <a:latin typeface="Comic Sans MS" pitchFamily="66" charset="0"/>
              </a:rPr>
              <a:t>caused fermentation</a:t>
            </a:r>
            <a:r>
              <a:rPr lang="en-US" sz="1400" dirty="0">
                <a:latin typeface="Comic Sans MS" pitchFamily="66" charset="0"/>
              </a:rPr>
              <a:t>.</a:t>
            </a:r>
          </a:p>
          <a:p>
            <a:pPr eaLnBrk="1" hangingPunct="1">
              <a:spcBef>
                <a:spcPct val="50000"/>
              </a:spcBef>
            </a:pPr>
            <a:endParaRPr lang="en-US" sz="400" b="1" i="1" dirty="0">
              <a:latin typeface="Comic Sans MS" pitchFamily="66" charset="0"/>
            </a:endParaRPr>
          </a:p>
          <a:p>
            <a:pPr eaLnBrk="1" hangingPunct="1">
              <a:spcBef>
                <a:spcPct val="50000"/>
              </a:spcBef>
            </a:pPr>
            <a:r>
              <a:rPr lang="en-US" sz="1600" b="1" i="1" dirty="0">
                <a:latin typeface="Comic Sans MS" pitchFamily="66" charset="0"/>
              </a:rPr>
              <a:t>- </a:t>
            </a:r>
            <a:r>
              <a:rPr lang="en-US" sz="1600" b="1" i="1" dirty="0">
                <a:solidFill>
                  <a:srgbClr val="FF0000"/>
                </a:solidFill>
                <a:latin typeface="Comic Sans MS" pitchFamily="66" charset="0"/>
              </a:rPr>
              <a:t>Q</a:t>
            </a:r>
            <a:r>
              <a:rPr lang="en-US" sz="1600" b="1" i="1" dirty="0">
                <a:latin typeface="Comic Sans MS" pitchFamily="66" charset="0"/>
              </a:rPr>
              <a:t>: What is pasteurization?</a:t>
            </a:r>
          </a:p>
        </p:txBody>
      </p:sp>
      <p:pic>
        <p:nvPicPr>
          <p:cNvPr id="7179" name="Picture 13" descr="Louis_Pasteur_by_Pierre_Lamy_Pe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787" y="152401"/>
            <a:ext cx="971982" cy="1142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198" name="Text Box 14"/>
          <p:cNvSpPr txBox="1">
            <a:spLocks noChangeArrowheads="1"/>
          </p:cNvSpPr>
          <p:nvPr/>
        </p:nvSpPr>
        <p:spPr bwMode="auto">
          <a:xfrm>
            <a:off x="0" y="6461125"/>
            <a:ext cx="46085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Louis Pasteur</a:t>
            </a:r>
            <a:r>
              <a:rPr lang="en-US" sz="1000">
                <a:latin typeface="Comic Sans MS" pitchFamily="66" charset="0"/>
              </a:rPr>
              <a:t>, Pierre Lamy Petit, circa 1866; </a:t>
            </a:r>
            <a:r>
              <a:rPr lang="en-US" sz="1000">
                <a:latin typeface="Comic Sans MS" pitchFamily="66" charset="0"/>
                <a:hlinkClick r:id="rId5"/>
              </a:rPr>
              <a:t>Grapes fermenting</a:t>
            </a:r>
            <a:r>
              <a:rPr lang="en-US" sz="1000">
                <a:latin typeface="Comic Sans MS" pitchFamily="66" charset="0"/>
              </a:rPr>
              <a:t>; </a:t>
            </a:r>
            <a:r>
              <a:rPr lang="en-US" sz="1000">
                <a:latin typeface="Comic Sans MS" pitchFamily="66" charset="0"/>
                <a:hlinkClick r:id="rId6"/>
              </a:rPr>
              <a:t>Sachromyces yeast</a:t>
            </a:r>
            <a:r>
              <a:rPr lang="en-US" sz="1000">
                <a:latin typeface="Comic Sans MS" pitchFamily="66" charset="0"/>
              </a:rPr>
              <a:t>; </a:t>
            </a:r>
            <a:r>
              <a:rPr lang="en-US" sz="1000">
                <a:latin typeface="Comic Sans MS" pitchFamily="66" charset="0"/>
                <a:hlinkClick r:id="rId7"/>
              </a:rPr>
              <a:t>Lactobacillus</a:t>
            </a:r>
            <a:r>
              <a:rPr lang="en-US" sz="1000">
                <a:latin typeface="Comic Sans MS" pitchFamily="66" charset="0"/>
              </a:rPr>
              <a:t>, Public health Image Library #1048 </a:t>
            </a:r>
          </a:p>
        </p:txBody>
      </p:sp>
      <p:pic>
        <p:nvPicPr>
          <p:cNvPr id="820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5713" y="4622800"/>
            <a:ext cx="6705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114" y="4031652"/>
            <a:ext cx="1814286" cy="1814286"/>
          </a:xfrm>
          <a:prstGeom prst="ellipse">
            <a:avLst/>
          </a:prstGeom>
          <a:ln>
            <a:noFill/>
          </a:ln>
          <a:effectLst>
            <a:softEdge rad="112500"/>
          </a:effectLst>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6782" y="3966432"/>
            <a:ext cx="1931988" cy="1879506"/>
          </a:xfrm>
          <a:prstGeom prst="ellipse">
            <a:avLst/>
          </a:prstGeom>
          <a:ln>
            <a:noFill/>
          </a:ln>
          <a:effectLst>
            <a:softEdge rad="112500"/>
          </a:effectLst>
        </p:spPr>
      </p:pic>
      <p:sp>
        <p:nvSpPr>
          <p:cNvPr id="8203" name="TextBox 7"/>
          <p:cNvSpPr txBox="1">
            <a:spLocks noChangeArrowheads="1"/>
          </p:cNvSpPr>
          <p:nvPr/>
        </p:nvSpPr>
        <p:spPr bwMode="auto">
          <a:xfrm>
            <a:off x="1993900" y="3894138"/>
            <a:ext cx="49672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&lt;</a:t>
            </a:r>
            <a:r>
              <a:rPr lang="en-US" sz="1600"/>
              <a:t>  yeast + grapes = yummy wine </a:t>
            </a:r>
            <a:r>
              <a:rPr lang="en-US" sz="1600">
                <a:sym typeface="Wingdings" pitchFamily="2" charset="2"/>
              </a:rPr>
              <a:t> </a:t>
            </a:r>
            <a:r>
              <a:rPr lang="en-US" sz="1600"/>
              <a:t> (ethanol)</a:t>
            </a:r>
          </a:p>
          <a:p>
            <a:pPr algn="ctr" eaLnBrk="1" hangingPunct="1"/>
            <a:endParaRPr lang="en-US" sz="800"/>
          </a:p>
          <a:p>
            <a:pPr algn="ctr" eaLnBrk="1" hangingPunct="1"/>
            <a:r>
              <a:rPr lang="en-US" sz="1600"/>
              <a:t>     bacteria + grapes = spoiled wine </a:t>
            </a:r>
            <a:r>
              <a:rPr lang="en-US" sz="1600">
                <a:sym typeface="Wingdings" pitchFamily="2" charset="2"/>
              </a:rPr>
              <a:t> </a:t>
            </a:r>
            <a:r>
              <a:rPr lang="en-US" sz="1600"/>
              <a:t>(lactic acid)  </a:t>
            </a:r>
            <a:r>
              <a:rPr lang="en-US" b="1"/>
              <a:t>&gt;</a:t>
            </a:r>
          </a:p>
        </p:txBody>
      </p:sp>
      <p:sp>
        <p:nvSpPr>
          <p:cNvPr id="8204" name="TextBox 8"/>
          <p:cNvSpPr txBox="1">
            <a:spLocks noChangeArrowheads="1"/>
          </p:cNvSpPr>
          <p:nvPr/>
        </p:nvSpPr>
        <p:spPr bwMode="auto">
          <a:xfrm>
            <a:off x="196850" y="3384550"/>
            <a:ext cx="1600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Are these non-living blobs or living microbes?</a:t>
            </a:r>
          </a:p>
        </p:txBody>
      </p:sp>
      <p:cxnSp>
        <p:nvCxnSpPr>
          <p:cNvPr id="11" name="Straight Arrow Connector 10"/>
          <p:cNvCxnSpPr>
            <a:stCxn id="8204" idx="2"/>
          </p:cNvCxnSpPr>
          <p:nvPr/>
        </p:nvCxnSpPr>
        <p:spPr>
          <a:xfrm>
            <a:off x="996950" y="4032250"/>
            <a:ext cx="341313" cy="50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51525" y="692150"/>
            <a:ext cx="3048000" cy="2739211"/>
          </a:xfrm>
          <a:prstGeom prst="rect">
            <a:avLst/>
          </a:prstGeom>
          <a:noFill/>
        </p:spPr>
        <p:txBody>
          <a:bodyPr>
            <a:spAutoFit/>
          </a:bodyPr>
          <a:lstStyle/>
          <a:p>
            <a:pPr>
              <a:defRPr/>
            </a:pPr>
            <a:r>
              <a:rPr lang="en-US" sz="1400" b="1" dirty="0"/>
              <a:t>Pasteur’s </a:t>
            </a:r>
          </a:p>
          <a:p>
            <a:pPr>
              <a:defRPr/>
            </a:pPr>
            <a:r>
              <a:rPr lang="en-US" sz="1400" b="1" dirty="0"/>
              <a:t>Observations:</a:t>
            </a:r>
          </a:p>
          <a:p>
            <a:pPr>
              <a:defRPr/>
            </a:pPr>
            <a:endParaRPr lang="en-US" sz="1000" b="1" dirty="0"/>
          </a:p>
          <a:p>
            <a:pPr marL="342900" indent="-342900">
              <a:buFontTx/>
              <a:buAutoNum type="arabicPeriod"/>
              <a:defRPr/>
            </a:pPr>
            <a:r>
              <a:rPr lang="en-US" sz="1200" dirty="0"/>
              <a:t>Blobs were alive because </a:t>
            </a:r>
          </a:p>
          <a:p>
            <a:pPr>
              <a:defRPr/>
            </a:pPr>
            <a:r>
              <a:rPr lang="en-US" sz="1200" dirty="0"/>
              <a:t>they divide and make more of themselves.</a:t>
            </a:r>
          </a:p>
          <a:p>
            <a:pPr marL="342900" indent="-342900">
              <a:buFontTx/>
              <a:buAutoNum type="arabicPeriod"/>
              <a:defRPr/>
            </a:pPr>
            <a:endParaRPr lang="en-US" sz="1200" dirty="0"/>
          </a:p>
          <a:p>
            <a:pPr>
              <a:defRPr/>
            </a:pPr>
            <a:r>
              <a:rPr lang="en-US" sz="1200" dirty="0"/>
              <a:t>2. Put grape juice + yeast in open and in air-tight containers. Fermentation occurred in both. This means that yeast are </a:t>
            </a:r>
            <a:r>
              <a:rPr lang="en-US" sz="1400" b="1" dirty="0" smtClean="0">
                <a:solidFill>
                  <a:schemeClr val="tx1">
                    <a:lumMod val="50000"/>
                    <a:lumOff val="50000"/>
                  </a:schemeClr>
                </a:solidFill>
              </a:rPr>
              <a:t>facultative anaerobes</a:t>
            </a:r>
            <a:r>
              <a:rPr lang="en-US" sz="1200" dirty="0" smtClean="0"/>
              <a:t>.</a:t>
            </a:r>
            <a:endParaRPr lang="en-US" sz="1200" dirty="0"/>
          </a:p>
          <a:p>
            <a:pPr>
              <a:defRPr/>
            </a:pPr>
            <a:endParaRPr lang="en-US" sz="1200" dirty="0"/>
          </a:p>
          <a:p>
            <a:pPr>
              <a:defRPr/>
            </a:pPr>
            <a:r>
              <a:rPr lang="en-US" sz="1200" dirty="0"/>
              <a:t>3. Took two flasks of sterile grape juice and introduced bacteria into one and yeast into another.</a:t>
            </a:r>
          </a:p>
        </p:txBody>
      </p:sp>
      <p:sp>
        <p:nvSpPr>
          <p:cNvPr id="15" name="Text Box 5"/>
          <p:cNvSpPr txBox="1">
            <a:spLocks noChangeArrowheads="1"/>
          </p:cNvSpPr>
          <p:nvPr/>
        </p:nvSpPr>
        <p:spPr bwMode="auto">
          <a:xfrm>
            <a:off x="4467225" y="6611937"/>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11"/>
              </a:rPr>
              <a:t>Virtual Cell Biology Classroom</a:t>
            </a:r>
            <a:r>
              <a:rPr lang="en-US" altLang="en-US" sz="1000" dirty="0">
                <a:latin typeface="Comic Sans MS" pitchFamily="66" charset="0"/>
              </a:rPr>
              <a:t> on </a:t>
            </a:r>
            <a:r>
              <a:rPr lang="en-US" altLang="en-US" sz="1000" dirty="0">
                <a:latin typeface="Comic Sans MS" pitchFamily="66" charset="0"/>
                <a:hlinkClick r:id="rId12"/>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9157009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173162"/>
          </a:xfrm>
        </p:spPr>
        <p:txBody>
          <a:bodyPr/>
          <a:lstStyle/>
          <a:p>
            <a:pPr eaLnBrk="1" hangingPunct="1"/>
            <a:r>
              <a:rPr lang="en-US" altLang="en-US" sz="3200" b="1" dirty="0" smtClean="0">
                <a:solidFill>
                  <a:srgbClr val="00B050"/>
                </a:solidFill>
                <a:latin typeface="Comic Sans MS" pitchFamily="66" charset="0"/>
              </a:rPr>
              <a:t>Muscles &amp; Lactic Acid Fermentation</a:t>
            </a:r>
            <a:r>
              <a:rPr lang="en-US" altLang="en-US" sz="3600" dirty="0" smtClean="0">
                <a:solidFill>
                  <a:srgbClr val="00B050"/>
                </a:solidFill>
              </a:rPr>
              <a:t> </a:t>
            </a:r>
            <a:r>
              <a:rPr lang="en-US" altLang="en-US" sz="3600" dirty="0" smtClean="0"/>
              <a:t/>
            </a:r>
            <a:br>
              <a:rPr lang="en-US" altLang="en-US" sz="3600" dirty="0" smtClean="0"/>
            </a:br>
            <a:r>
              <a:rPr lang="en-US" altLang="en-US" sz="800" dirty="0" smtClean="0"/>
              <a:t/>
            </a:r>
            <a:br>
              <a:rPr lang="en-US" altLang="en-US" sz="800" dirty="0" smtClean="0"/>
            </a:br>
            <a:r>
              <a:rPr lang="en-US" altLang="en-US" sz="2400" b="1" dirty="0" smtClean="0">
                <a:solidFill>
                  <a:schemeClr val="tx1"/>
                </a:solidFill>
                <a:latin typeface="Comic Sans MS" pitchFamily="66" charset="0"/>
                <a:hlinkClick r:id="rId3"/>
              </a:rPr>
              <a:t>Slow and Fast </a:t>
            </a:r>
            <a:r>
              <a:rPr lang="en-US" altLang="en-US" sz="2400" b="1" dirty="0" smtClean="0">
                <a:latin typeface="Comic Sans MS" pitchFamily="66" charset="0"/>
                <a:hlinkClick r:id="rId3"/>
              </a:rPr>
              <a:t>Twitch Muscle</a:t>
            </a:r>
            <a:endParaRPr lang="en-US" altLang="en-US" sz="2400" b="1" dirty="0" smtClean="0">
              <a:latin typeface="Comic Sans MS" pitchFamily="66" charset="0"/>
            </a:endParaRPr>
          </a:p>
        </p:txBody>
      </p:sp>
      <p:sp>
        <p:nvSpPr>
          <p:cNvPr id="16387" name="Rectangle 3"/>
          <p:cNvSpPr>
            <a:spLocks noGrp="1" noChangeArrowheads="1"/>
          </p:cNvSpPr>
          <p:nvPr>
            <p:ph type="body" sz="half" idx="1"/>
          </p:nvPr>
        </p:nvSpPr>
        <p:spPr>
          <a:xfrm>
            <a:off x="609600" y="1653381"/>
            <a:ext cx="5181600" cy="4754563"/>
          </a:xfrm>
        </p:spPr>
        <p:txBody>
          <a:bodyPr/>
          <a:lstStyle/>
          <a:p>
            <a:pPr eaLnBrk="1" hangingPunct="1">
              <a:lnSpc>
                <a:spcPct val="80000"/>
              </a:lnSpc>
              <a:buFontTx/>
              <a:buNone/>
            </a:pPr>
            <a:r>
              <a:rPr lang="en-US" altLang="en-US" sz="1600" dirty="0" smtClean="0">
                <a:latin typeface="Comic Sans MS" pitchFamily="66" charset="0"/>
              </a:rPr>
              <a:t>•   Muscle contains both </a:t>
            </a:r>
            <a:r>
              <a:rPr lang="en-US" altLang="en-US" sz="1600" b="1" dirty="0" smtClean="0">
                <a:latin typeface="Comic Sans MS" pitchFamily="66" charset="0"/>
              </a:rPr>
              <a:t>slow twitch</a:t>
            </a:r>
            <a:r>
              <a:rPr lang="en-US" altLang="en-US" sz="1600" dirty="0" smtClean="0">
                <a:latin typeface="Comic Sans MS" pitchFamily="66" charset="0"/>
              </a:rPr>
              <a:t> fibers and </a:t>
            </a:r>
            <a:r>
              <a:rPr lang="en-US" altLang="en-US" sz="1600" b="1" dirty="0" smtClean="0">
                <a:latin typeface="Comic Sans MS" pitchFamily="66" charset="0"/>
              </a:rPr>
              <a:t>fast twitch</a:t>
            </a:r>
            <a:r>
              <a:rPr lang="en-US" altLang="en-US" sz="1600" dirty="0" smtClean="0">
                <a:latin typeface="Comic Sans MS" pitchFamily="66" charset="0"/>
              </a:rPr>
              <a:t> fibers.</a:t>
            </a:r>
          </a:p>
          <a:p>
            <a:pPr eaLnBrk="1" hangingPunct="1">
              <a:lnSpc>
                <a:spcPct val="80000"/>
              </a:lnSpc>
            </a:pPr>
            <a:endParaRPr lang="en-US" altLang="en-US" sz="1600" dirty="0" smtClean="0">
              <a:latin typeface="Comic Sans MS" pitchFamily="66" charset="0"/>
            </a:endParaRPr>
          </a:p>
          <a:p>
            <a:pPr eaLnBrk="1" hangingPunct="1">
              <a:lnSpc>
                <a:spcPct val="80000"/>
              </a:lnSpc>
            </a:pPr>
            <a:r>
              <a:rPr lang="en-US" altLang="en-US" sz="1600" b="1" dirty="0" smtClean="0">
                <a:latin typeface="Comic Sans MS" pitchFamily="66" charset="0"/>
              </a:rPr>
              <a:t>Slow twitch fibers </a:t>
            </a:r>
            <a:r>
              <a:rPr lang="en-US" altLang="en-US" sz="1600" dirty="0" smtClean="0">
                <a:latin typeface="Comic Sans MS" pitchFamily="66" charset="0"/>
              </a:rPr>
              <a:t>have many mitochondria and use </a:t>
            </a:r>
            <a:r>
              <a:rPr lang="en-US" altLang="en-US" sz="1800" dirty="0" smtClean="0">
                <a:solidFill>
                  <a:srgbClr val="00B050"/>
                </a:solidFill>
                <a:latin typeface="Comic Sans MS" pitchFamily="66" charset="0"/>
              </a:rPr>
              <a:t>aerobic respiration </a:t>
            </a:r>
            <a:r>
              <a:rPr lang="en-US" altLang="en-US" sz="1600" dirty="0" smtClean="0">
                <a:latin typeface="Comic Sans MS" pitchFamily="66" charset="0"/>
              </a:rPr>
              <a:t>to generate ATP. These fibers contract and fatigue more slowly.</a:t>
            </a:r>
          </a:p>
          <a:p>
            <a:pPr eaLnBrk="1" hangingPunct="1">
              <a:lnSpc>
                <a:spcPct val="80000"/>
              </a:lnSpc>
            </a:pPr>
            <a:endParaRPr lang="en-US" altLang="en-US" sz="1600" dirty="0">
              <a:latin typeface="Comic Sans MS" pitchFamily="66" charset="0"/>
            </a:endParaRPr>
          </a:p>
          <a:p>
            <a:pPr eaLnBrk="1" hangingPunct="1">
              <a:lnSpc>
                <a:spcPct val="80000"/>
              </a:lnSpc>
            </a:pPr>
            <a:r>
              <a:rPr lang="en-US" altLang="en-US" sz="1600" dirty="0">
                <a:latin typeface="Comic Sans MS" pitchFamily="66" charset="0"/>
              </a:rPr>
              <a:t>Slow </a:t>
            </a:r>
            <a:r>
              <a:rPr lang="en-US" altLang="en-US" sz="1600" dirty="0" smtClean="0">
                <a:latin typeface="Comic Sans MS" pitchFamily="66" charset="0"/>
              </a:rPr>
              <a:t>twitch also contains </a:t>
            </a:r>
            <a:r>
              <a:rPr lang="en-US" altLang="en-US" sz="1600" dirty="0">
                <a:latin typeface="Comic Sans MS" pitchFamily="66" charset="0"/>
              </a:rPr>
              <a:t>an oxygen-storing </a:t>
            </a:r>
            <a:r>
              <a:rPr lang="en-US" altLang="en-US" sz="1600" dirty="0" smtClean="0">
                <a:latin typeface="Comic Sans MS" pitchFamily="66" charset="0"/>
              </a:rPr>
              <a:t>protein, </a:t>
            </a:r>
            <a:r>
              <a:rPr lang="en-US" altLang="en-US" sz="1600" b="1" dirty="0">
                <a:latin typeface="Comic Sans MS" pitchFamily="66" charset="0"/>
              </a:rPr>
              <a:t>myoglobin</a:t>
            </a:r>
            <a:r>
              <a:rPr lang="en-US" altLang="en-US" sz="1600" dirty="0">
                <a:latin typeface="Comic Sans MS" pitchFamily="66" charset="0"/>
              </a:rPr>
              <a:t>, which </a:t>
            </a:r>
            <a:r>
              <a:rPr lang="en-US" altLang="en-US" sz="1600" dirty="0" smtClean="0">
                <a:latin typeface="Comic Sans MS" pitchFamily="66" charset="0"/>
              </a:rPr>
              <a:t>helps provide the oxygen that sustains </a:t>
            </a:r>
            <a:r>
              <a:rPr lang="en-US" altLang="en-US" sz="1600" dirty="0">
                <a:latin typeface="Comic Sans MS" pitchFamily="66" charset="0"/>
              </a:rPr>
              <a:t>aerobic </a:t>
            </a:r>
            <a:r>
              <a:rPr lang="en-US" altLang="en-US" sz="1600" dirty="0" smtClean="0">
                <a:latin typeface="Comic Sans MS" pitchFamily="66" charset="0"/>
              </a:rPr>
              <a:t>respiration.</a:t>
            </a:r>
            <a:endParaRPr lang="en-US" altLang="en-US" sz="1600" dirty="0">
              <a:latin typeface="Comic Sans MS" pitchFamily="66" charset="0"/>
            </a:endParaRPr>
          </a:p>
          <a:p>
            <a:pPr eaLnBrk="1" hangingPunct="1">
              <a:lnSpc>
                <a:spcPct val="80000"/>
              </a:lnSpc>
            </a:pPr>
            <a:endParaRPr lang="en-US" altLang="en-US" sz="1600" dirty="0" smtClean="0">
              <a:latin typeface="Comic Sans MS" pitchFamily="66" charset="0"/>
            </a:endParaRPr>
          </a:p>
          <a:p>
            <a:pPr eaLnBrk="1" hangingPunct="1">
              <a:lnSpc>
                <a:spcPct val="80000"/>
              </a:lnSpc>
            </a:pPr>
            <a:r>
              <a:rPr lang="en-US" altLang="en-US" sz="1600" b="1" dirty="0" smtClean="0">
                <a:latin typeface="Comic Sans MS" pitchFamily="66" charset="0"/>
              </a:rPr>
              <a:t>Fast twitch fibers</a:t>
            </a:r>
            <a:r>
              <a:rPr lang="en-US" altLang="en-US" sz="1600" b="1" dirty="0">
                <a:latin typeface="Comic Sans MS" pitchFamily="66" charset="0"/>
              </a:rPr>
              <a:t> </a:t>
            </a:r>
            <a:r>
              <a:rPr lang="en-US" altLang="en-US" sz="1600" dirty="0" smtClean="0">
                <a:latin typeface="Comic Sans MS" pitchFamily="66" charset="0"/>
              </a:rPr>
              <a:t>use </a:t>
            </a:r>
            <a:r>
              <a:rPr lang="en-US" altLang="en-US" sz="1800" dirty="0" smtClean="0">
                <a:solidFill>
                  <a:srgbClr val="FF9900"/>
                </a:solidFill>
                <a:latin typeface="Comic Sans MS" pitchFamily="66" charset="0"/>
              </a:rPr>
              <a:t>lactate fermentation </a:t>
            </a:r>
            <a:r>
              <a:rPr lang="en-US" altLang="en-US" sz="1600" dirty="0" smtClean="0">
                <a:latin typeface="Comic Sans MS" pitchFamily="66" charset="0"/>
              </a:rPr>
              <a:t>to make most of their ATP, so can provide only short bursts of energy.</a:t>
            </a:r>
          </a:p>
          <a:p>
            <a:pPr eaLnBrk="1" hangingPunct="1">
              <a:lnSpc>
                <a:spcPct val="80000"/>
              </a:lnSpc>
            </a:pPr>
            <a:endParaRPr lang="en-US" altLang="en-US" sz="1600" dirty="0" smtClean="0">
              <a:latin typeface="Comic Sans MS" pitchFamily="66" charset="0"/>
            </a:endParaRPr>
          </a:p>
          <a:p>
            <a:pPr eaLnBrk="1" hangingPunct="1">
              <a:lnSpc>
                <a:spcPct val="80000"/>
              </a:lnSpc>
            </a:pPr>
            <a:r>
              <a:rPr lang="en-US" altLang="en-US" sz="1600" dirty="0" smtClean="0">
                <a:latin typeface="Comic Sans MS" pitchFamily="66" charset="0"/>
              </a:rPr>
              <a:t>Most of us have about 50% slow twitch fibers and 50% fast twitch fibers.</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600" dirty="0" smtClean="0">
                <a:latin typeface="Comic Sans MS" pitchFamily="66" charset="0"/>
              </a:rPr>
              <a:t>Long-distance runners often have more </a:t>
            </a:r>
            <a:r>
              <a:rPr lang="en-US" altLang="en-US" sz="1600" b="1" dirty="0" smtClean="0">
                <a:latin typeface="Comic Sans MS" pitchFamily="66" charset="0"/>
              </a:rPr>
              <a:t>slow twitch </a:t>
            </a:r>
            <a:r>
              <a:rPr lang="en-US" altLang="en-US" sz="1600" dirty="0" smtClean="0">
                <a:latin typeface="Comic Sans MS" pitchFamily="66" charset="0"/>
              </a:rPr>
              <a:t>fibers while sprinters or bodybuilders often have more </a:t>
            </a:r>
            <a:r>
              <a:rPr lang="en-US" altLang="en-US" sz="1600" b="1" dirty="0" smtClean="0">
                <a:latin typeface="Comic Sans MS" pitchFamily="66" charset="0"/>
              </a:rPr>
              <a:t>fast twitch</a:t>
            </a:r>
            <a:r>
              <a:rPr lang="en-US" altLang="en-US" sz="1600" dirty="0" smtClean="0">
                <a:solidFill>
                  <a:schemeClr val="bg1">
                    <a:lumMod val="50000"/>
                  </a:schemeClr>
                </a:solidFill>
                <a:latin typeface="Comic Sans MS" pitchFamily="66" charset="0"/>
              </a:rPr>
              <a:t> </a:t>
            </a:r>
            <a:r>
              <a:rPr lang="en-US" altLang="en-US" sz="1600" dirty="0" smtClean="0">
                <a:latin typeface="Comic Sans MS" pitchFamily="66" charset="0"/>
              </a:rPr>
              <a:t>fibers.</a:t>
            </a:r>
          </a:p>
        </p:txBody>
      </p:sp>
      <p:pic>
        <p:nvPicPr>
          <p:cNvPr id="16388" name="Picture 15" descr="MC90029266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5863" y="1834427"/>
            <a:ext cx="179863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8" descr="MC900292644[1]"/>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6250675" y="4267343"/>
            <a:ext cx="2030413" cy="200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270-no%20farti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457200"/>
            <a:ext cx="3983038"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15"/>
          <p:cNvSpPr>
            <a:spLocks noGrp="1" noChangeArrowheads="1"/>
          </p:cNvSpPr>
          <p:nvPr>
            <p:ph type="body" sz="half" idx="1"/>
          </p:nvPr>
        </p:nvSpPr>
        <p:spPr>
          <a:xfrm>
            <a:off x="228600" y="1295400"/>
            <a:ext cx="4191000" cy="4038600"/>
          </a:xfrm>
          <a:noFill/>
        </p:spPr>
        <p:txBody>
          <a:bodyPr/>
          <a:lstStyle/>
          <a:p>
            <a:pPr algn="ctr" eaLnBrk="1" hangingPunct="1">
              <a:lnSpc>
                <a:spcPct val="90000"/>
              </a:lnSpc>
              <a:buFontTx/>
              <a:buNone/>
            </a:pPr>
            <a:r>
              <a:rPr lang="en-US" altLang="en-US" sz="4800" b="1" smtClean="0">
                <a:latin typeface="Comic Sans MS" pitchFamily="66" charset="0"/>
              </a:rPr>
              <a:t>Metabolism</a:t>
            </a:r>
          </a:p>
          <a:p>
            <a:pPr eaLnBrk="1" hangingPunct="1">
              <a:lnSpc>
                <a:spcPct val="90000"/>
              </a:lnSpc>
              <a:buFontTx/>
              <a:buNone/>
            </a:pPr>
            <a:endParaRPr lang="en-US" altLang="en-US" sz="2400" smtClean="0">
              <a:solidFill>
                <a:srgbClr val="FF0000"/>
              </a:solidFill>
              <a:latin typeface="Comic Sans MS" pitchFamily="66" charset="0"/>
            </a:endParaRPr>
          </a:p>
          <a:p>
            <a:pPr eaLnBrk="1" hangingPunct="1">
              <a:lnSpc>
                <a:spcPct val="90000"/>
              </a:lnSpc>
              <a:buFontTx/>
              <a:buNone/>
            </a:pPr>
            <a:endParaRPr lang="en-US" altLang="en-US" sz="2400" smtClean="0">
              <a:solidFill>
                <a:srgbClr val="FF0000"/>
              </a:solidFill>
              <a:latin typeface="Comic Sans MS" pitchFamily="66" charset="0"/>
            </a:endParaRPr>
          </a:p>
          <a:p>
            <a:pPr algn="ctr" eaLnBrk="1" hangingPunct="1">
              <a:lnSpc>
                <a:spcPct val="90000"/>
              </a:lnSpc>
              <a:buFontTx/>
              <a:buNone/>
            </a:pPr>
            <a:r>
              <a:rPr lang="en-US" altLang="en-US" sz="2800" smtClean="0">
                <a:solidFill>
                  <a:srgbClr val="FF0000"/>
                </a:solidFill>
                <a:latin typeface="Comic Sans MS" pitchFamily="66" charset="0"/>
              </a:rPr>
              <a:t> </a:t>
            </a:r>
            <a:r>
              <a:rPr lang="en-US" altLang="en-US" smtClean="0">
                <a:solidFill>
                  <a:srgbClr val="FF0000"/>
                </a:solidFill>
                <a:latin typeface="Comic Sans MS" pitchFamily="66" charset="0"/>
              </a:rPr>
              <a:t>Anaerobic Cellular Respiration</a:t>
            </a:r>
          </a:p>
          <a:p>
            <a:pPr algn="ctr" eaLnBrk="1" hangingPunct="1">
              <a:lnSpc>
                <a:spcPct val="90000"/>
              </a:lnSpc>
              <a:buFontTx/>
              <a:buNone/>
            </a:pPr>
            <a:endParaRPr lang="en-US" altLang="en-US" sz="1200" smtClean="0">
              <a:solidFill>
                <a:srgbClr val="FF0000"/>
              </a:solidFill>
              <a:latin typeface="Comic Sans MS" pitchFamily="66" charset="0"/>
            </a:endParaRPr>
          </a:p>
          <a:p>
            <a:pPr algn="ctr" eaLnBrk="1" hangingPunct="1">
              <a:lnSpc>
                <a:spcPct val="90000"/>
              </a:lnSpc>
              <a:buFontTx/>
              <a:buNone/>
            </a:pPr>
            <a:r>
              <a:rPr lang="en-US" altLang="en-US" smtClean="0">
                <a:solidFill>
                  <a:srgbClr val="FF0000"/>
                </a:solidFill>
                <a:latin typeface="Comic Sans MS" pitchFamily="66" charset="0"/>
              </a:rPr>
              <a:t>&amp; </a:t>
            </a:r>
          </a:p>
          <a:p>
            <a:pPr algn="ctr" eaLnBrk="1" hangingPunct="1">
              <a:lnSpc>
                <a:spcPct val="90000"/>
              </a:lnSpc>
              <a:buFontTx/>
              <a:buNone/>
            </a:pPr>
            <a:endParaRPr lang="en-US" altLang="en-US" sz="1200" smtClean="0">
              <a:solidFill>
                <a:srgbClr val="FF0000"/>
              </a:solidFill>
              <a:latin typeface="Comic Sans MS" pitchFamily="66" charset="0"/>
            </a:endParaRPr>
          </a:p>
          <a:p>
            <a:pPr algn="ctr" eaLnBrk="1" hangingPunct="1">
              <a:lnSpc>
                <a:spcPct val="90000"/>
              </a:lnSpc>
              <a:buFontTx/>
              <a:buNone/>
            </a:pPr>
            <a:r>
              <a:rPr lang="en-US" altLang="en-US" smtClean="0">
                <a:solidFill>
                  <a:srgbClr val="FF0000"/>
                </a:solidFill>
                <a:latin typeface="Comic Sans MS" pitchFamily="66" charset="0"/>
              </a:rPr>
              <a:t> Fermentation</a:t>
            </a:r>
            <a:r>
              <a:rPr lang="en-US" altLang="en-US" sz="2800" smtClean="0">
                <a:solidFill>
                  <a:srgbClr val="FF0000"/>
                </a:solidFill>
                <a:latin typeface="Comic Sans MS" pitchFamily="66" charset="0"/>
              </a:rPr>
              <a:t> </a:t>
            </a:r>
            <a:endParaRPr lang="en-US" altLang="en-US" sz="2400" smtClean="0"/>
          </a:p>
          <a:p>
            <a:pPr eaLnBrk="1" hangingPunct="1">
              <a:lnSpc>
                <a:spcPct val="90000"/>
              </a:lnSpc>
              <a:buFontTx/>
              <a:buNone/>
            </a:pPr>
            <a:endParaRPr lang="en-US" altLang="en-US" sz="2400" smtClean="0">
              <a:solidFill>
                <a:srgbClr val="0000FF"/>
              </a:solidFill>
            </a:endParaRPr>
          </a:p>
        </p:txBody>
      </p:sp>
      <p:sp>
        <p:nvSpPr>
          <p:cNvPr id="30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212482"/>
            <a:ext cx="5410200" cy="1332386"/>
          </a:xfrm>
        </p:spPr>
        <p:txBody>
          <a:bodyPr/>
          <a:lstStyle/>
          <a:p>
            <a:pPr algn="l" eaLnBrk="1" hangingPunct="1"/>
            <a:r>
              <a:rPr lang="en-US" altLang="en-US" sz="3200" b="1" dirty="0" smtClean="0">
                <a:solidFill>
                  <a:srgbClr val="CC6600"/>
                </a:solidFill>
                <a:latin typeface="Comic Sans MS" pitchFamily="66" charset="0"/>
              </a:rPr>
              <a:t/>
            </a:r>
            <a:br>
              <a:rPr lang="en-US" altLang="en-US" sz="3200" b="1" dirty="0" smtClean="0">
                <a:solidFill>
                  <a:srgbClr val="CC6600"/>
                </a:solidFill>
                <a:latin typeface="Comic Sans MS" pitchFamily="66" charset="0"/>
              </a:rPr>
            </a:br>
            <a:r>
              <a:rPr lang="en-US" altLang="en-US" sz="2800" b="1" dirty="0" smtClean="0">
                <a:solidFill>
                  <a:srgbClr val="CC6600"/>
                </a:solidFill>
                <a:latin typeface="Comic Sans MS" pitchFamily="66" charset="0"/>
              </a:rPr>
              <a:t>Slow and Fast Twitch Muscle</a:t>
            </a:r>
            <a:r>
              <a:rPr lang="en-US" altLang="en-US" sz="3200" b="1" dirty="0" smtClean="0">
                <a:solidFill>
                  <a:srgbClr val="CC6600"/>
                </a:solidFill>
                <a:latin typeface="Comic Sans MS" pitchFamily="66" charset="0"/>
              </a:rPr>
              <a:t> </a:t>
            </a:r>
            <a:r>
              <a:rPr lang="en-US" altLang="en-US" sz="3200" dirty="0" smtClean="0">
                <a:latin typeface="Comic Sans MS" pitchFamily="66" charset="0"/>
              </a:rPr>
              <a:t/>
            </a:r>
            <a:br>
              <a:rPr lang="en-US" altLang="en-US" sz="3200" dirty="0" smtClean="0">
                <a:latin typeface="Comic Sans MS" pitchFamily="66" charset="0"/>
              </a:rPr>
            </a:br>
            <a:r>
              <a:rPr lang="en-US" altLang="en-US" sz="2000" b="1" dirty="0" smtClean="0">
                <a:solidFill>
                  <a:schemeClr val="tx1"/>
                </a:solidFill>
                <a:latin typeface="Comic Sans MS" pitchFamily="66" charset="0"/>
              </a:rPr>
              <a:t>Poultry</a:t>
            </a:r>
            <a:r>
              <a:rPr lang="en-US" altLang="en-US" sz="1800" dirty="0" smtClean="0">
                <a:solidFill>
                  <a:schemeClr val="tx1"/>
                </a:solidFill>
                <a:latin typeface="Comic Sans MS" pitchFamily="66" charset="0"/>
              </a:rPr>
              <a:t>: White Meat &amp; Dark Meat</a:t>
            </a:r>
            <a:r>
              <a:rPr lang="en-US" altLang="en-US" sz="3600" b="1" dirty="0" smtClean="0"/>
              <a:t> </a:t>
            </a:r>
            <a:r>
              <a:rPr lang="en-US" altLang="en-US" sz="4000" b="1" dirty="0" smtClean="0"/>
              <a:t/>
            </a:r>
            <a:br>
              <a:rPr lang="en-US" altLang="en-US" sz="4000" b="1" dirty="0" smtClean="0"/>
            </a:br>
            <a:endParaRPr lang="en-US" altLang="en-US" sz="4000" b="1" dirty="0" smtClean="0"/>
          </a:p>
        </p:txBody>
      </p:sp>
      <p:sp>
        <p:nvSpPr>
          <p:cNvPr id="17411" name="Rectangle 3"/>
          <p:cNvSpPr>
            <a:spLocks noGrp="1" noChangeArrowheads="1"/>
          </p:cNvSpPr>
          <p:nvPr>
            <p:ph type="body" sz="half" idx="1"/>
          </p:nvPr>
        </p:nvSpPr>
        <p:spPr>
          <a:xfrm>
            <a:off x="381000" y="1580125"/>
            <a:ext cx="4724400" cy="4110275"/>
          </a:xfrm>
        </p:spPr>
        <p:txBody>
          <a:bodyPr/>
          <a:lstStyle/>
          <a:p>
            <a:pPr eaLnBrk="1" hangingPunct="1">
              <a:lnSpc>
                <a:spcPct val="80000"/>
              </a:lnSpc>
            </a:pPr>
            <a:r>
              <a:rPr lang="en-US" altLang="en-US" sz="1800" dirty="0" smtClean="0">
                <a:latin typeface="Comic Sans MS" pitchFamily="66" charset="0"/>
              </a:rPr>
              <a:t>White meat </a:t>
            </a:r>
            <a:r>
              <a:rPr lang="en-US" altLang="en-US" sz="1800" dirty="0">
                <a:latin typeface="Comic Sans MS" pitchFamily="66" charset="0"/>
              </a:rPr>
              <a:t>=</a:t>
            </a:r>
            <a:r>
              <a:rPr lang="en-US" altLang="en-US" sz="1800" dirty="0" smtClean="0">
                <a:latin typeface="Comic Sans MS" pitchFamily="66" charset="0"/>
              </a:rPr>
              <a:t> </a:t>
            </a:r>
            <a:r>
              <a:rPr lang="en-US" altLang="en-US" sz="1800" b="1" dirty="0" smtClean="0">
                <a:solidFill>
                  <a:schemeClr val="bg1">
                    <a:lumMod val="50000"/>
                  </a:schemeClr>
                </a:solidFill>
                <a:latin typeface="Comic Sans MS" pitchFamily="66" charset="0"/>
              </a:rPr>
              <a:t>fast twitch</a:t>
            </a:r>
            <a:r>
              <a:rPr lang="en-US" altLang="en-US" sz="1800" b="1" dirty="0" smtClean="0">
                <a:latin typeface="Comic Sans MS" pitchFamily="66" charset="0"/>
              </a:rPr>
              <a:t> </a:t>
            </a:r>
          </a:p>
          <a:p>
            <a:pPr eaLnBrk="1" hangingPunct="1">
              <a:lnSpc>
                <a:spcPct val="80000"/>
              </a:lnSpc>
              <a:buFontTx/>
              <a:buNone/>
            </a:pPr>
            <a:r>
              <a:rPr lang="en-US" altLang="en-US" sz="1800" dirty="0" smtClean="0">
                <a:latin typeface="Comic Sans MS" pitchFamily="66" charset="0"/>
              </a:rPr>
              <a:t>	Dark meat </a:t>
            </a:r>
            <a:r>
              <a:rPr lang="en-US" altLang="en-US" sz="1800" dirty="0">
                <a:latin typeface="Comic Sans MS" pitchFamily="66" charset="0"/>
              </a:rPr>
              <a:t>=</a:t>
            </a:r>
            <a:r>
              <a:rPr lang="en-US" altLang="en-US" sz="1800" dirty="0" smtClean="0">
                <a:latin typeface="Comic Sans MS" pitchFamily="66" charset="0"/>
              </a:rPr>
              <a:t> </a:t>
            </a:r>
            <a:r>
              <a:rPr lang="en-US" altLang="en-US" sz="1800" b="1" dirty="0" smtClean="0">
                <a:solidFill>
                  <a:schemeClr val="bg1">
                    <a:lumMod val="50000"/>
                  </a:schemeClr>
                </a:solidFill>
                <a:latin typeface="Comic Sans MS" pitchFamily="66" charset="0"/>
              </a:rPr>
              <a:t>slow twitch</a:t>
            </a:r>
            <a:r>
              <a:rPr lang="en-US" altLang="en-US" sz="1800" dirty="0" smtClean="0">
                <a:latin typeface="Comic Sans MS" pitchFamily="66" charset="0"/>
              </a:rPr>
              <a:t> </a:t>
            </a:r>
          </a:p>
          <a:p>
            <a:pPr eaLnBrk="1" hangingPunct="1">
              <a:lnSpc>
                <a:spcPct val="80000"/>
              </a:lnSpc>
            </a:pPr>
            <a:endParaRPr lang="en-US" altLang="en-US" sz="1200" dirty="0" smtClean="0">
              <a:latin typeface="Comic Sans MS" pitchFamily="66" charset="0"/>
            </a:endParaRPr>
          </a:p>
          <a:p>
            <a:pPr eaLnBrk="1" hangingPunct="1">
              <a:lnSpc>
                <a:spcPct val="80000"/>
              </a:lnSpc>
            </a:pPr>
            <a:r>
              <a:rPr lang="en-US" altLang="en-US" sz="1800" dirty="0" smtClean="0">
                <a:latin typeface="Comic Sans MS" pitchFamily="66" charset="0"/>
              </a:rPr>
              <a:t>Slow twitch  is dark because it contains the oxygen-storing protein </a:t>
            </a:r>
          </a:p>
          <a:p>
            <a:pPr marL="0" indent="0" eaLnBrk="1" hangingPunct="1">
              <a:lnSpc>
                <a:spcPct val="80000"/>
              </a:lnSpc>
              <a:buNone/>
            </a:pPr>
            <a:r>
              <a:rPr lang="en-US" altLang="en-US" sz="1800" dirty="0">
                <a:latin typeface="Comic Sans MS" pitchFamily="66" charset="0"/>
              </a:rPr>
              <a:t> </a:t>
            </a:r>
            <a:r>
              <a:rPr lang="en-US" altLang="en-US" sz="1800" dirty="0" smtClean="0">
                <a:latin typeface="Comic Sans MS" pitchFamily="66" charset="0"/>
              </a:rPr>
              <a:t>    </a:t>
            </a:r>
            <a:r>
              <a:rPr lang="en-US" altLang="en-US" sz="1800" b="1" dirty="0" smtClean="0">
                <a:latin typeface="Comic Sans MS" pitchFamily="66" charset="0"/>
              </a:rPr>
              <a:t>myoglobin</a:t>
            </a:r>
            <a:r>
              <a:rPr lang="en-US" altLang="en-US" sz="1800" dirty="0" smtClean="0">
                <a:latin typeface="Comic Sans MS" pitchFamily="66" charset="0"/>
              </a:rPr>
              <a:t>.</a:t>
            </a:r>
          </a:p>
          <a:p>
            <a:pPr eaLnBrk="1" hangingPunct="1">
              <a:lnSpc>
                <a:spcPct val="80000"/>
              </a:lnSpc>
              <a:buFontTx/>
              <a:buNone/>
            </a:pPr>
            <a:endParaRPr lang="en-US" altLang="en-US" sz="1200" dirty="0" smtClean="0">
              <a:latin typeface="Comic Sans MS" pitchFamily="66" charset="0"/>
            </a:endParaRPr>
          </a:p>
          <a:p>
            <a:pPr eaLnBrk="1" hangingPunct="1">
              <a:lnSpc>
                <a:spcPct val="80000"/>
              </a:lnSpc>
            </a:pPr>
            <a:r>
              <a:rPr lang="en-US" altLang="en-US" sz="1800" dirty="0" smtClean="0">
                <a:latin typeface="Comic Sans MS" pitchFamily="66" charset="0"/>
              </a:rPr>
              <a:t>In poultry </a:t>
            </a:r>
            <a:r>
              <a:rPr lang="en-US" altLang="en-US" sz="1800" b="1" dirty="0" smtClean="0">
                <a:solidFill>
                  <a:schemeClr val="bg1">
                    <a:lumMod val="50000"/>
                  </a:schemeClr>
                </a:solidFill>
                <a:latin typeface="Comic Sans MS" pitchFamily="66" charset="0"/>
              </a:rPr>
              <a:t>slow twitch </a:t>
            </a:r>
            <a:r>
              <a:rPr lang="en-US" altLang="en-US" sz="1800" dirty="0" smtClean="0">
                <a:latin typeface="Comic Sans MS" pitchFamily="66" charset="0"/>
              </a:rPr>
              <a:t>muscles tend to be prominent in </a:t>
            </a:r>
            <a:r>
              <a:rPr lang="en-US" altLang="en-US" sz="1800" b="1" dirty="0" smtClean="0">
                <a:latin typeface="Comic Sans MS" pitchFamily="66" charset="0"/>
              </a:rPr>
              <a:t>leg muscles </a:t>
            </a:r>
            <a:r>
              <a:rPr lang="en-US" altLang="en-US" sz="1800" dirty="0" smtClean="0">
                <a:latin typeface="Comic Sans MS" pitchFamily="66" charset="0"/>
              </a:rPr>
              <a:t>where long term endurance is required. </a:t>
            </a:r>
          </a:p>
          <a:p>
            <a:pPr eaLnBrk="1" hangingPunct="1">
              <a:lnSpc>
                <a:spcPct val="80000"/>
              </a:lnSpc>
            </a:pPr>
            <a:endParaRPr lang="en-US" altLang="en-US" sz="1200" dirty="0" smtClean="0">
              <a:latin typeface="Comic Sans MS" pitchFamily="66" charset="0"/>
            </a:endParaRPr>
          </a:p>
          <a:p>
            <a:pPr eaLnBrk="1" hangingPunct="1">
              <a:lnSpc>
                <a:spcPct val="80000"/>
              </a:lnSpc>
            </a:pPr>
            <a:r>
              <a:rPr lang="en-US" altLang="en-US" sz="1800" b="1" dirty="0" smtClean="0">
                <a:solidFill>
                  <a:schemeClr val="bg1">
                    <a:lumMod val="50000"/>
                  </a:schemeClr>
                </a:solidFill>
                <a:latin typeface="Comic Sans MS" pitchFamily="66" charset="0"/>
              </a:rPr>
              <a:t>Fast twitch </a:t>
            </a:r>
            <a:r>
              <a:rPr lang="en-US" altLang="en-US" sz="1800" dirty="0" smtClean="0">
                <a:latin typeface="Comic Sans MS" pitchFamily="66" charset="0"/>
              </a:rPr>
              <a:t>muscles are predominant in the wing and breast where quick response, rather than endurance, is needed. </a:t>
            </a:r>
          </a:p>
          <a:p>
            <a:pPr eaLnBrk="1" hangingPunct="1">
              <a:lnSpc>
                <a:spcPct val="80000"/>
              </a:lnSpc>
            </a:pPr>
            <a:endParaRPr lang="en-US" altLang="en-US" sz="1200" dirty="0" smtClean="0">
              <a:latin typeface="Comic Sans MS" pitchFamily="66" charset="0"/>
            </a:endParaRPr>
          </a:p>
          <a:p>
            <a:pPr eaLnBrk="1" hangingPunct="1">
              <a:lnSpc>
                <a:spcPct val="80000"/>
              </a:lnSpc>
            </a:pPr>
            <a:r>
              <a:rPr lang="en-US" altLang="en-US" sz="1800" dirty="0" smtClean="0">
                <a:latin typeface="Comic Sans MS" pitchFamily="66" charset="0"/>
              </a:rPr>
              <a:t>Wild game birds tend to have more slow twitch muscle than their domestic counterparts.</a:t>
            </a:r>
            <a:r>
              <a:rPr lang="en-US" altLang="en-US" sz="1800" dirty="0" smtClean="0">
                <a:solidFill>
                  <a:srgbClr val="FF0000"/>
                </a:solidFill>
                <a:latin typeface="Comic Sans MS" pitchFamily="66" charset="0"/>
              </a:rPr>
              <a:t> </a:t>
            </a:r>
            <a:r>
              <a:rPr lang="en-US" altLang="en-US" sz="1800" b="1" dirty="0" smtClean="0">
                <a:solidFill>
                  <a:srgbClr val="FF0000"/>
                </a:solidFill>
                <a:latin typeface="Comic Sans MS" pitchFamily="66" charset="0"/>
              </a:rPr>
              <a:t>Q</a:t>
            </a:r>
            <a:r>
              <a:rPr lang="en-US" altLang="en-US" sz="1800" b="1" dirty="0" smtClean="0">
                <a:latin typeface="Comic Sans MS" pitchFamily="66" charset="0"/>
              </a:rPr>
              <a:t>: </a:t>
            </a:r>
            <a:r>
              <a:rPr lang="en-US" altLang="en-US" sz="1800" dirty="0" smtClean="0">
                <a:latin typeface="Comic Sans MS" pitchFamily="66" charset="0"/>
              </a:rPr>
              <a:t>Why?</a:t>
            </a:r>
          </a:p>
        </p:txBody>
      </p:sp>
      <p:pic>
        <p:nvPicPr>
          <p:cNvPr id="186377" name="Picture 9" descr="Chicken-part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420134" y="325755"/>
            <a:ext cx="2343277" cy="2050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413" name="Text Box 11"/>
          <p:cNvSpPr txBox="1">
            <a:spLocks noChangeArrowheads="1"/>
          </p:cNvSpPr>
          <p:nvPr/>
        </p:nvSpPr>
        <p:spPr bwMode="auto">
          <a:xfrm>
            <a:off x="6400800" y="6629400"/>
            <a:ext cx="274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Chicken parts</a:t>
            </a:r>
            <a:r>
              <a:rPr lang="en-US" altLang="en-US" sz="1000">
                <a:latin typeface="Comic Sans MS" pitchFamily="66" charset="0"/>
              </a:rPr>
              <a:t>, Wiki</a:t>
            </a:r>
          </a:p>
        </p:txBody>
      </p:sp>
      <p:sp>
        <p:nvSpPr>
          <p:cNvPr id="17414"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2895600"/>
            <a:ext cx="3032078" cy="335053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309833"/>
            <a:ext cx="717645" cy="9791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914400"/>
          </a:xfrm>
        </p:spPr>
        <p:txBody>
          <a:bodyPr/>
          <a:lstStyle/>
          <a:p>
            <a:pPr eaLnBrk="1" hangingPunct="1"/>
            <a:r>
              <a:rPr lang="en-US" altLang="en-US" sz="4000" b="1" dirty="0" smtClean="0">
                <a:solidFill>
                  <a:schemeClr val="tx1"/>
                </a:solidFill>
                <a:latin typeface="Comic Sans MS" pitchFamily="66" charset="0"/>
              </a:rPr>
              <a:t>Souring </a:t>
            </a:r>
            <a:r>
              <a:rPr lang="en-US" altLang="en-US" sz="4000" b="1" dirty="0">
                <a:solidFill>
                  <a:schemeClr val="tx1"/>
                </a:solidFill>
                <a:latin typeface="Comic Sans MS" pitchFamily="66" charset="0"/>
              </a:rPr>
              <a:t>&amp;</a:t>
            </a:r>
            <a:r>
              <a:rPr lang="en-US" altLang="en-US" sz="4000" b="1" dirty="0" smtClean="0">
                <a:solidFill>
                  <a:schemeClr val="tx1"/>
                </a:solidFill>
                <a:latin typeface="Comic Sans MS" pitchFamily="66" charset="0"/>
              </a:rPr>
              <a:t> Spoilage</a:t>
            </a:r>
            <a:r>
              <a:rPr lang="en-US" altLang="en-US" sz="4000" b="1" dirty="0" smtClean="0">
                <a:solidFill>
                  <a:schemeClr val="bg1">
                    <a:lumMod val="50000"/>
                  </a:schemeClr>
                </a:solidFill>
                <a:latin typeface="Comic Sans MS" pitchFamily="66" charset="0"/>
              </a:rPr>
              <a:t/>
            </a:r>
            <a:br>
              <a:rPr lang="en-US" altLang="en-US" sz="4000" b="1" dirty="0" smtClean="0">
                <a:solidFill>
                  <a:schemeClr val="bg1">
                    <a:lumMod val="50000"/>
                  </a:schemeClr>
                </a:solidFill>
                <a:latin typeface="Comic Sans MS" pitchFamily="66" charset="0"/>
              </a:rPr>
            </a:br>
            <a:r>
              <a:rPr lang="en-US" altLang="en-US" sz="2400" b="1" dirty="0" smtClean="0">
                <a:solidFill>
                  <a:srgbClr val="FF0000"/>
                </a:solidFill>
                <a:latin typeface="Comic Sans MS" pitchFamily="66" charset="0"/>
              </a:rPr>
              <a:t>Different Results of Anaerobic Metabolism</a:t>
            </a:r>
          </a:p>
        </p:txBody>
      </p:sp>
      <p:sp>
        <p:nvSpPr>
          <p:cNvPr id="19459" name="Rectangle 3"/>
          <p:cNvSpPr>
            <a:spLocks noGrp="1" noChangeArrowheads="1"/>
          </p:cNvSpPr>
          <p:nvPr>
            <p:ph type="body" sz="half" idx="1"/>
          </p:nvPr>
        </p:nvSpPr>
        <p:spPr>
          <a:xfrm>
            <a:off x="228600" y="1382917"/>
            <a:ext cx="5334000" cy="5070627"/>
          </a:xfrm>
        </p:spPr>
        <p:txBody>
          <a:bodyPr/>
          <a:lstStyle/>
          <a:p>
            <a:pPr eaLnBrk="1" hangingPunct="1">
              <a:lnSpc>
                <a:spcPct val="80000"/>
              </a:lnSpc>
            </a:pPr>
            <a:r>
              <a:rPr lang="en-US" altLang="en-US" sz="1800" b="1" dirty="0" smtClean="0">
                <a:latin typeface="Comic Sans MS" pitchFamily="66" charset="0"/>
              </a:rPr>
              <a:t>Souring</a:t>
            </a:r>
            <a:r>
              <a:rPr lang="en-US" altLang="en-US" sz="1600" b="1" dirty="0" smtClean="0">
                <a:latin typeface="Comic Sans MS" pitchFamily="66" charset="0"/>
              </a:rPr>
              <a:t>: </a:t>
            </a:r>
            <a:r>
              <a:rPr lang="en-US" altLang="en-US" sz="1600" dirty="0" smtClean="0">
                <a:latin typeface="Comic Sans MS" pitchFamily="66" charset="0"/>
              </a:rPr>
              <a:t>Fermentation of </a:t>
            </a:r>
            <a:r>
              <a:rPr lang="en-US" altLang="en-US" sz="1600" b="1" dirty="0" smtClean="0">
                <a:latin typeface="Comic Sans MS" pitchFamily="66" charset="0"/>
                <a:hlinkClick r:id="rId3"/>
              </a:rPr>
              <a:t>carbohydrates</a:t>
            </a:r>
            <a:r>
              <a:rPr lang="en-US" altLang="en-US" sz="1600" dirty="0">
                <a:latin typeface="Comic Sans MS" pitchFamily="66" charset="0"/>
              </a:rPr>
              <a:t> </a:t>
            </a:r>
            <a:r>
              <a:rPr lang="en-US" altLang="en-US" sz="1600" dirty="0" smtClean="0">
                <a:latin typeface="Comic Sans MS" pitchFamily="66" charset="0"/>
              </a:rPr>
              <a:t>generates organic acids.</a:t>
            </a:r>
            <a:endParaRPr lang="en-US" altLang="en-US" sz="1600" dirty="0" smtClean="0">
              <a:solidFill>
                <a:schemeClr val="bg1">
                  <a:lumMod val="50000"/>
                </a:schemeClr>
              </a:solidFill>
              <a:latin typeface="Comic Sans MS" pitchFamily="66" charset="0"/>
            </a:endParaRPr>
          </a:p>
          <a:p>
            <a:pPr eaLnBrk="1" hangingPunct="1">
              <a:lnSpc>
                <a:spcPct val="80000"/>
              </a:lnSpc>
            </a:pPr>
            <a:endParaRPr lang="en-US" altLang="en-US" sz="1000" dirty="0" smtClean="0">
              <a:latin typeface="Comic Sans MS" pitchFamily="66" charset="0"/>
            </a:endParaRPr>
          </a:p>
          <a:p>
            <a:pPr eaLnBrk="1" hangingPunct="1">
              <a:lnSpc>
                <a:spcPct val="80000"/>
              </a:lnSpc>
            </a:pPr>
            <a:r>
              <a:rPr lang="en-US" altLang="en-US" sz="1600" dirty="0" smtClean="0">
                <a:latin typeface="Comic Sans MS" pitchFamily="66" charset="0"/>
              </a:rPr>
              <a:t>Sour cream, cheese, and yogurt are produced by the action of bacteria doing fermentation. </a:t>
            </a:r>
          </a:p>
          <a:p>
            <a:pPr eaLnBrk="1" hangingPunct="1">
              <a:lnSpc>
                <a:spcPct val="80000"/>
              </a:lnSpc>
            </a:pPr>
            <a:endParaRPr lang="en-US" altLang="en-US" sz="1000" dirty="0" smtClean="0">
              <a:latin typeface="Comic Sans MS" pitchFamily="66" charset="0"/>
            </a:endParaRPr>
          </a:p>
          <a:p>
            <a:pPr eaLnBrk="1" hangingPunct="1">
              <a:lnSpc>
                <a:spcPct val="80000"/>
              </a:lnSpc>
            </a:pPr>
            <a:r>
              <a:rPr lang="en-US" altLang="en-US" sz="1600" dirty="0" smtClean="0">
                <a:latin typeface="Comic Sans MS" pitchFamily="66" charset="0"/>
              </a:rPr>
              <a:t>Lactic-acid bacteria of the genus </a:t>
            </a:r>
            <a:r>
              <a:rPr lang="en-US" altLang="en-US" sz="1600" i="1" dirty="0" smtClean="0">
                <a:latin typeface="Comic Sans MS" pitchFamily="66" charset="0"/>
              </a:rPr>
              <a:t>Lactobacillus</a:t>
            </a:r>
            <a:r>
              <a:rPr lang="en-US" altLang="en-US" sz="1600" dirty="0" smtClean="0">
                <a:latin typeface="Comic Sans MS" pitchFamily="66" charset="0"/>
              </a:rPr>
              <a:t>  are one type of microbe used in the </a:t>
            </a:r>
            <a:r>
              <a:rPr lang="en-US" altLang="en-US" sz="1600" b="1" dirty="0" smtClean="0">
                <a:latin typeface="Comic Sans MS" pitchFamily="66" charset="0"/>
                <a:hlinkClick r:id="rId4"/>
              </a:rPr>
              <a:t>fermentation</a:t>
            </a:r>
            <a:r>
              <a:rPr lang="en-US" altLang="en-US" sz="1600" dirty="0" smtClean="0">
                <a:latin typeface="Comic Sans MS" pitchFamily="66" charset="0"/>
              </a:rPr>
              <a:t> process. </a:t>
            </a:r>
          </a:p>
          <a:p>
            <a:pPr eaLnBrk="1" hangingPunct="1">
              <a:lnSpc>
                <a:spcPct val="80000"/>
              </a:lnSpc>
            </a:pPr>
            <a:endParaRPr lang="en-US" altLang="en-US" sz="1000" dirty="0" smtClean="0">
              <a:latin typeface="Comic Sans MS" pitchFamily="66" charset="0"/>
            </a:endParaRPr>
          </a:p>
          <a:p>
            <a:pPr eaLnBrk="1" hangingPunct="1">
              <a:lnSpc>
                <a:spcPct val="80000"/>
              </a:lnSpc>
            </a:pPr>
            <a:r>
              <a:rPr lang="en-US" altLang="en-US" sz="1600" dirty="0" smtClean="0">
                <a:latin typeface="Comic Sans MS" pitchFamily="66" charset="0"/>
              </a:rPr>
              <a:t>These bacteria convert lactose to lactic acid, which causes milk to change from liquid to solid curd and produces a sour flavor.  </a:t>
            </a:r>
          </a:p>
          <a:p>
            <a:pPr eaLnBrk="1" hangingPunct="1">
              <a:lnSpc>
                <a:spcPct val="80000"/>
              </a:lnSpc>
              <a:buFontTx/>
              <a:buNone/>
            </a:pPr>
            <a:endParaRPr lang="en-US" altLang="en-US" sz="1200" dirty="0" smtClean="0">
              <a:latin typeface="Comic Sans MS" pitchFamily="66" charset="0"/>
            </a:endParaRPr>
          </a:p>
          <a:p>
            <a:pPr eaLnBrk="1" hangingPunct="1">
              <a:lnSpc>
                <a:spcPct val="80000"/>
              </a:lnSpc>
            </a:pPr>
            <a:endParaRPr lang="en-US" altLang="en-US" sz="1200" dirty="0" smtClean="0">
              <a:latin typeface="Comic Sans MS" pitchFamily="66" charset="0"/>
            </a:endParaRPr>
          </a:p>
          <a:p>
            <a:pPr eaLnBrk="1" hangingPunct="1">
              <a:lnSpc>
                <a:spcPct val="80000"/>
              </a:lnSpc>
            </a:pPr>
            <a:r>
              <a:rPr lang="en-US" altLang="en-US" sz="1800" b="1" dirty="0" smtClean="0">
                <a:latin typeface="Comic Sans MS" pitchFamily="66" charset="0"/>
              </a:rPr>
              <a:t>Spoilage:</a:t>
            </a:r>
            <a:r>
              <a:rPr lang="en-US" altLang="en-US" sz="1600" dirty="0" smtClean="0">
                <a:solidFill>
                  <a:schemeClr val="bg1">
                    <a:lumMod val="50000"/>
                  </a:schemeClr>
                </a:solidFill>
                <a:latin typeface="Comic Sans MS" pitchFamily="66" charset="0"/>
              </a:rPr>
              <a:t> </a:t>
            </a:r>
            <a:r>
              <a:rPr lang="en-US" altLang="en-US" sz="1600" dirty="0" smtClean="0">
                <a:latin typeface="Comic Sans MS" pitchFamily="66" charset="0"/>
              </a:rPr>
              <a:t>When microbes use anaerobic respiration to break down </a:t>
            </a:r>
            <a:r>
              <a:rPr lang="en-US" altLang="en-US" sz="1600" b="1" dirty="0" smtClean="0">
                <a:latin typeface="Comic Sans MS" pitchFamily="66" charset="0"/>
                <a:hlinkClick r:id="rId5"/>
              </a:rPr>
              <a:t>proteins</a:t>
            </a:r>
            <a:r>
              <a:rPr lang="en-US" altLang="en-US" sz="1600" dirty="0" smtClean="0">
                <a:latin typeface="Comic Sans MS" pitchFamily="66" charset="0"/>
              </a:rPr>
              <a:t>, releasing nitrogen and sulfur-containing organic compounds. </a:t>
            </a:r>
          </a:p>
          <a:p>
            <a:pPr eaLnBrk="1" hangingPunct="1">
              <a:lnSpc>
                <a:spcPct val="80000"/>
              </a:lnSpc>
            </a:pPr>
            <a:endParaRPr lang="en-US" altLang="en-US" sz="1000" dirty="0">
              <a:latin typeface="Comic Sans MS" pitchFamily="66" charset="0"/>
            </a:endParaRPr>
          </a:p>
          <a:p>
            <a:pPr eaLnBrk="1" hangingPunct="1">
              <a:lnSpc>
                <a:spcPct val="80000"/>
              </a:lnSpc>
            </a:pPr>
            <a:r>
              <a:rPr lang="en-US" altLang="en-US" sz="1600" dirty="0" smtClean="0">
                <a:latin typeface="Comic Sans MS" pitchFamily="66" charset="0"/>
              </a:rPr>
              <a:t>Also known as </a:t>
            </a:r>
            <a:r>
              <a:rPr lang="en-US" altLang="en-US" sz="1600" dirty="0" err="1" smtClean="0">
                <a:latin typeface="Comic Sans MS" pitchFamily="66" charset="0"/>
              </a:rPr>
              <a:t>putrification</a:t>
            </a:r>
            <a:r>
              <a:rPr lang="en-US" altLang="en-US" sz="1600" dirty="0">
                <a:latin typeface="Comic Sans MS" pitchFamily="66" charset="0"/>
              </a:rPr>
              <a:t>.</a:t>
            </a:r>
            <a:endParaRPr lang="en-US" altLang="en-US" sz="1600" dirty="0" smtClean="0">
              <a:latin typeface="Comic Sans MS" pitchFamily="66" charset="0"/>
            </a:endParaRPr>
          </a:p>
          <a:p>
            <a:pPr eaLnBrk="1" hangingPunct="1">
              <a:lnSpc>
                <a:spcPct val="80000"/>
              </a:lnSpc>
            </a:pPr>
            <a:endParaRPr lang="en-US" altLang="en-US" sz="1000" dirty="0" smtClean="0">
              <a:latin typeface="Comic Sans MS" pitchFamily="66" charset="0"/>
            </a:endParaRPr>
          </a:p>
          <a:p>
            <a:pPr eaLnBrk="1" hangingPunct="1">
              <a:lnSpc>
                <a:spcPct val="80000"/>
              </a:lnSpc>
            </a:pPr>
            <a:r>
              <a:rPr lang="en-US" altLang="en-US" sz="1600" dirty="0" smtClean="0">
                <a:latin typeface="Comic Sans MS" pitchFamily="66" charset="0"/>
              </a:rPr>
              <a:t>Anaerobic respiration of protein often produces foul smelling chemicals such as </a:t>
            </a:r>
            <a:r>
              <a:rPr lang="en-US" altLang="en-US" sz="1600" dirty="0" err="1" smtClean="0">
                <a:latin typeface="Comic Sans MS" pitchFamily="66" charset="0"/>
              </a:rPr>
              <a:t>putrescine</a:t>
            </a:r>
            <a:r>
              <a:rPr lang="en-US" altLang="en-US" sz="1600" dirty="0" smtClean="0">
                <a:latin typeface="Comic Sans MS" pitchFamily="66" charset="0"/>
              </a:rPr>
              <a:t>, </a:t>
            </a:r>
            <a:r>
              <a:rPr lang="en-US" altLang="en-US" sz="1600" dirty="0" err="1" smtClean="0">
                <a:latin typeface="Comic Sans MS" pitchFamily="66" charset="0"/>
              </a:rPr>
              <a:t>cadaverine</a:t>
            </a:r>
            <a:r>
              <a:rPr lang="en-US" altLang="en-US" sz="1600" dirty="0" smtClean="0">
                <a:latin typeface="Comic Sans MS" pitchFamily="66" charset="0"/>
              </a:rPr>
              <a:t> &amp; hydrogen sulfide. </a:t>
            </a:r>
          </a:p>
        </p:txBody>
      </p:sp>
      <p:pic>
        <p:nvPicPr>
          <p:cNvPr id="19461" name="Picture 13"/>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400800" y="1524000"/>
            <a:ext cx="2133600" cy="2057400"/>
          </a:xfrm>
        </p:spPr>
      </p:pic>
      <p:sp>
        <p:nvSpPr>
          <p:cNvPr id="1946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pic>
        <p:nvPicPr>
          <p:cNvPr id="8" name="Picture 8" descr="mol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53108">
            <a:off x="5990392" y="3965970"/>
            <a:ext cx="2627129" cy="22254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9762"/>
          </a:xfrm>
        </p:spPr>
        <p:txBody>
          <a:bodyPr/>
          <a:lstStyle/>
          <a:p>
            <a:pPr eaLnBrk="1" hangingPunct="1"/>
            <a:r>
              <a:rPr lang="en-US" altLang="en-US" sz="3600" b="1" dirty="0" smtClean="0">
                <a:solidFill>
                  <a:schemeClr val="accent2"/>
                </a:solidFill>
                <a:latin typeface="Comic Sans MS" pitchFamily="66" charset="0"/>
              </a:rPr>
              <a:t>Metabolic Processes … Bottom Line</a:t>
            </a:r>
          </a:p>
        </p:txBody>
      </p:sp>
      <p:sp>
        <p:nvSpPr>
          <p:cNvPr id="20483" name="Rectangle 3"/>
          <p:cNvSpPr>
            <a:spLocks noGrp="1" noChangeArrowheads="1"/>
          </p:cNvSpPr>
          <p:nvPr>
            <p:ph type="body" sz="half" idx="1"/>
          </p:nvPr>
        </p:nvSpPr>
        <p:spPr>
          <a:xfrm>
            <a:off x="457200" y="1066800"/>
            <a:ext cx="4572000" cy="5424488"/>
          </a:xfrm>
        </p:spPr>
        <p:txBody>
          <a:bodyPr/>
          <a:lstStyle/>
          <a:p>
            <a:pPr marL="0" indent="0" algn="ctr" eaLnBrk="1" hangingPunct="1">
              <a:buNone/>
            </a:pPr>
            <a:r>
              <a:rPr lang="en-US" altLang="en-US" sz="2400" dirty="0" smtClean="0">
                <a:latin typeface="Comic Sans MS" pitchFamily="66" charset="0"/>
              </a:rPr>
              <a:t>Metabolism transforms food energy into energy that our cells can use. </a:t>
            </a:r>
          </a:p>
          <a:p>
            <a:pPr marL="225425" indent="-225425" algn="ctr" eaLnBrk="1" hangingPunct="1">
              <a:buFontTx/>
              <a:buNone/>
            </a:pPr>
            <a:endParaRPr lang="en-US" altLang="en-US" sz="2000" dirty="0">
              <a:latin typeface="Comic Sans MS" pitchFamily="66" charset="0"/>
            </a:endParaRPr>
          </a:p>
          <a:p>
            <a:pPr marL="0" indent="0" algn="ctr" eaLnBrk="1" hangingPunct="1">
              <a:buNone/>
            </a:pPr>
            <a:r>
              <a:rPr lang="en-US" altLang="en-US" sz="1800" b="1" dirty="0" smtClean="0">
                <a:solidFill>
                  <a:srgbClr val="FF0000"/>
                </a:solidFill>
                <a:latin typeface="Comic Sans MS" pitchFamily="66" charset="0"/>
              </a:rPr>
              <a:t>Q</a:t>
            </a:r>
            <a:r>
              <a:rPr lang="en-US" altLang="en-US" sz="1800" b="1" dirty="0" smtClean="0">
                <a:latin typeface="Comic Sans MS" pitchFamily="66" charset="0"/>
              </a:rPr>
              <a:t>: What carbohydrate molecule is the basic component of your food energy?</a:t>
            </a:r>
          </a:p>
          <a:p>
            <a:pPr marL="0" indent="0" algn="ctr" eaLnBrk="1" hangingPunct="1">
              <a:buNone/>
            </a:pPr>
            <a:endParaRPr lang="en-US" altLang="en-US" sz="1400" b="1" dirty="0" smtClean="0">
              <a:latin typeface="Comic Sans MS" pitchFamily="66" charset="0"/>
            </a:endParaRPr>
          </a:p>
          <a:p>
            <a:pPr marL="0" indent="0" algn="ctr" eaLnBrk="1" hangingPunct="1">
              <a:buNone/>
            </a:pPr>
            <a:endParaRPr lang="en-US" altLang="en-US" sz="1400" b="1" dirty="0">
              <a:latin typeface="Comic Sans MS" pitchFamily="66" charset="0"/>
            </a:endParaRPr>
          </a:p>
          <a:p>
            <a:pPr marL="0" indent="0" algn="ctr" eaLnBrk="1" hangingPunct="1">
              <a:buNone/>
            </a:pPr>
            <a:r>
              <a:rPr lang="en-US" altLang="en-US" sz="1800" b="1" dirty="0" smtClean="0">
                <a:solidFill>
                  <a:srgbClr val="FF0000"/>
                </a:solidFill>
                <a:latin typeface="Comic Sans MS" pitchFamily="66" charset="0"/>
              </a:rPr>
              <a:t>Q</a:t>
            </a:r>
            <a:r>
              <a:rPr lang="en-US" altLang="en-US" sz="1800" b="1" dirty="0" smtClean="0">
                <a:latin typeface="Comic Sans MS" pitchFamily="66" charset="0"/>
              </a:rPr>
              <a:t>: What is different about how cells use anaerobic respiration extract energy from their food </a:t>
            </a:r>
            <a:r>
              <a:rPr lang="en-US" altLang="en-US" sz="1400" dirty="0" smtClean="0">
                <a:latin typeface="Comic Sans MS" pitchFamily="66" charset="0"/>
              </a:rPr>
              <a:t>(compared to those that use aerobic respiration)</a:t>
            </a:r>
            <a:r>
              <a:rPr lang="en-US" altLang="en-US" sz="1800" b="1" dirty="0" smtClean="0">
                <a:latin typeface="Comic Sans MS" pitchFamily="66" charset="0"/>
              </a:rPr>
              <a:t>?</a:t>
            </a:r>
            <a:endParaRPr lang="en-US" altLang="en-US" sz="2000" dirty="0" smtClean="0">
              <a:latin typeface="Comic Sans MS" pitchFamily="66" charset="0"/>
            </a:endParaRPr>
          </a:p>
          <a:p>
            <a:pPr algn="ctr" eaLnBrk="1" hangingPunct="1"/>
            <a:endParaRPr lang="en-US" altLang="en-US" sz="1400" b="1" dirty="0" smtClean="0">
              <a:latin typeface="Comic Sans MS" pitchFamily="66" charset="0"/>
            </a:endParaRPr>
          </a:p>
          <a:p>
            <a:pPr algn="ctr" eaLnBrk="1" hangingPunct="1"/>
            <a:endParaRPr lang="en-US" altLang="en-US" sz="1400" b="1" dirty="0" smtClean="0">
              <a:latin typeface="Comic Sans MS" pitchFamily="66" charset="0"/>
            </a:endParaRPr>
          </a:p>
          <a:p>
            <a:pPr marL="0" indent="0" algn="ctr" eaLnBrk="1" hangingPunct="1">
              <a:buNone/>
            </a:pPr>
            <a:r>
              <a:rPr lang="en-US" altLang="en-US" sz="1800" b="1" dirty="0" smtClean="0">
                <a:solidFill>
                  <a:srgbClr val="FF0000"/>
                </a:solidFill>
                <a:latin typeface="Comic Sans MS" pitchFamily="66" charset="0"/>
              </a:rPr>
              <a:t>Q</a:t>
            </a:r>
            <a:r>
              <a:rPr lang="en-US" altLang="en-US" sz="1800" b="1" dirty="0" smtClean="0">
                <a:latin typeface="Comic Sans MS" pitchFamily="66" charset="0"/>
              </a:rPr>
              <a:t>:What molecule, the product of metabolism, is used to do cellular work?</a:t>
            </a:r>
            <a:endParaRPr lang="en-US" altLang="en-US" sz="1600" b="1" dirty="0" smtClean="0">
              <a:latin typeface="Comic Sans MS" pitchFamily="66" charset="0"/>
            </a:endParaRPr>
          </a:p>
          <a:p>
            <a:pPr marL="225425" indent="-225425" algn="ctr" eaLnBrk="1" hangingPunct="1">
              <a:buFontTx/>
              <a:buNone/>
            </a:pPr>
            <a:endParaRPr lang="en-US" altLang="en-US" sz="1600" dirty="0" smtClean="0">
              <a:latin typeface="Comic Sans MS" pitchFamily="66" charset="0"/>
            </a:endParaRPr>
          </a:p>
          <a:p>
            <a:pPr marL="225425" indent="-225425" algn="ctr" eaLnBrk="1" hangingPunct="1">
              <a:buFontTx/>
              <a:buNone/>
            </a:pPr>
            <a:endParaRPr lang="en-US" altLang="en-US" sz="2000" dirty="0" smtClean="0">
              <a:latin typeface="Comic Sans MS" pitchFamily="66" charset="0"/>
            </a:endParaRPr>
          </a:p>
        </p:txBody>
      </p:sp>
      <p:pic>
        <p:nvPicPr>
          <p:cNvPr id="20487" name="Picture 7" descr="Jumprope_MeaganKlei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410200" y="1295400"/>
            <a:ext cx="3217863" cy="467616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 Box 8"/>
          <p:cNvSpPr txBox="1">
            <a:spLocks noChangeArrowheads="1"/>
          </p:cNvSpPr>
          <p:nvPr/>
        </p:nvSpPr>
        <p:spPr bwMode="auto">
          <a:xfrm>
            <a:off x="6553200" y="64912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Jumping rope</a:t>
            </a:r>
            <a:r>
              <a:rPr lang="en-US" altLang="en-US" sz="1000">
                <a:latin typeface="Comic Sans MS" pitchFamily="66" charset="0"/>
              </a:rPr>
              <a:t>, Meagan E. Klein</a:t>
            </a:r>
            <a:r>
              <a:rPr lang="en-US" altLang="en-US">
                <a:latin typeface="Comic Sans MS" pitchFamily="66" charset="0"/>
              </a:rPr>
              <a:t> </a:t>
            </a:r>
          </a:p>
        </p:txBody>
      </p:sp>
      <p:sp>
        <p:nvSpPr>
          <p:cNvPr id="20488"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228600" y="0"/>
            <a:ext cx="5943600" cy="6858000"/>
          </a:xfrm>
        </p:spPr>
        <p:txBody>
          <a:bodyPr/>
          <a:lstStyle/>
          <a:p>
            <a:pPr algn="ctr" eaLnBrk="1" hangingPunct="1">
              <a:buFontTx/>
              <a:buNone/>
            </a:pPr>
            <a:r>
              <a:rPr lang="en-US" altLang="en-US" sz="5400" b="1" dirty="0" smtClean="0">
                <a:solidFill>
                  <a:srgbClr val="33CC33"/>
                </a:solidFill>
                <a:latin typeface="Comic Sans MS" pitchFamily="66" charset="0"/>
              </a:rPr>
              <a:t> </a:t>
            </a:r>
            <a:r>
              <a:rPr lang="en-US" altLang="en-US" sz="4400" b="1" dirty="0" smtClean="0">
                <a:solidFill>
                  <a:srgbClr val="33CC33"/>
                </a:solidFill>
                <a:latin typeface="Comic Sans MS" pitchFamily="66" charset="0"/>
              </a:rPr>
              <a:t>Confused?</a:t>
            </a:r>
            <a:endParaRPr lang="en-US" altLang="en-US" b="1" dirty="0" smtClean="0">
              <a:latin typeface="Comic Sans MS" pitchFamily="66" charset="0"/>
            </a:endParaRPr>
          </a:p>
          <a:p>
            <a:pPr algn="ctr" eaLnBrk="1" hangingPunct="1">
              <a:buFontTx/>
              <a:buNone/>
            </a:pPr>
            <a:r>
              <a:rPr lang="en-US" altLang="en-US" sz="1800" dirty="0" smtClean="0">
                <a:latin typeface="Comic Sans MS" pitchFamily="66" charset="0"/>
              </a:rPr>
              <a:t>    </a:t>
            </a:r>
            <a:r>
              <a:rPr lang="en-US" altLang="en-US" sz="1600" dirty="0" smtClean="0">
                <a:latin typeface="Comic Sans MS" pitchFamily="66" charset="0"/>
              </a:rPr>
              <a:t>Here are links to fun resources that further explain cellular respiration:</a:t>
            </a:r>
          </a:p>
          <a:p>
            <a:pPr algn="ctr" eaLnBrk="1" hangingPunct="1">
              <a:buFontTx/>
              <a:buNone/>
            </a:pPr>
            <a:endParaRPr lang="en-US" altLang="en-US" sz="1600" dirty="0" smtClean="0">
              <a:latin typeface="Comic Sans MS" pitchFamily="66" charset="0"/>
              <a:hlinkClick r:id="rId3"/>
            </a:endParaRPr>
          </a:p>
          <a:p>
            <a:pPr eaLnBrk="1" hangingPunct="1"/>
            <a:r>
              <a:rPr lang="en-US" altLang="en-US" sz="1800" dirty="0" smtClean="0">
                <a:latin typeface="Comic Sans MS" pitchFamily="66" charset="0"/>
                <a:hlinkClick r:id="rId4"/>
              </a:rPr>
              <a:t>Anaerobic Cellular Respiration</a:t>
            </a:r>
            <a:r>
              <a:rPr lang="en-US" altLang="en-US" sz="1800" dirty="0" smtClean="0">
                <a:latin typeface="Comic Sans MS" pitchFamily="66" charset="0"/>
              </a:rPr>
              <a:t> Main Page</a:t>
            </a:r>
            <a:r>
              <a:rPr lang="en-US" altLang="en-US" sz="1200" dirty="0" smtClean="0">
                <a:latin typeface="Comic Sans MS" pitchFamily="66" charset="0"/>
              </a:rPr>
              <a:t> on the Virtual Cell Biology Classroom of</a:t>
            </a:r>
            <a:r>
              <a:rPr lang="en-US" altLang="en-US" sz="1000" dirty="0" smtClean="0">
                <a:latin typeface="Comic Sans MS" pitchFamily="66" charset="0"/>
              </a:rPr>
              <a:t> </a:t>
            </a:r>
            <a:r>
              <a:rPr lang="en-US" altLang="en-US" sz="1400" dirty="0" smtClean="0">
                <a:latin typeface="Comic Sans MS" pitchFamily="66" charset="0"/>
                <a:hlinkClick r:id="rId5"/>
              </a:rPr>
              <a:t>Science Prof Online</a:t>
            </a:r>
            <a:r>
              <a:rPr lang="en-US" altLang="en-US" sz="1600" dirty="0" smtClean="0">
                <a:latin typeface="Comic Sans MS" pitchFamily="66" charset="0"/>
              </a:rPr>
              <a:t>.</a:t>
            </a:r>
            <a:endParaRPr lang="en-US" altLang="en-US" sz="1800" dirty="0" smtClean="0">
              <a:latin typeface="Comic Sans MS" pitchFamily="66" charset="0"/>
            </a:endParaRPr>
          </a:p>
          <a:p>
            <a:pPr eaLnBrk="1" hangingPunct="1"/>
            <a:r>
              <a:rPr lang="en-US" altLang="en-US" sz="1800" dirty="0" smtClean="0">
                <a:latin typeface="Comic Sans MS" pitchFamily="66" charset="0"/>
                <a:hlinkClick r:id="rId6"/>
              </a:rPr>
              <a:t>Anaerobic Respiration Page</a:t>
            </a:r>
            <a:r>
              <a:rPr lang="en-US" altLang="en-US" sz="1800" dirty="0" smtClean="0">
                <a:latin typeface="Comic Sans MS" pitchFamily="66" charset="0"/>
              </a:rPr>
              <a:t> </a:t>
            </a:r>
            <a:r>
              <a:rPr lang="en-US" altLang="en-US" sz="1200" dirty="0" smtClean="0">
                <a:latin typeface="Comic Sans MS" pitchFamily="66" charset="0"/>
              </a:rPr>
              <a:t>by Timothy </a:t>
            </a:r>
            <a:r>
              <a:rPr lang="en-US" altLang="en-US" sz="1200" dirty="0" err="1" smtClean="0">
                <a:latin typeface="Comic Sans MS" pitchFamily="66" charset="0"/>
              </a:rPr>
              <a:t>Paustain</a:t>
            </a:r>
            <a:r>
              <a:rPr lang="en-US" altLang="en-US" sz="1200" dirty="0" smtClean="0">
                <a:latin typeface="Comic Sans MS" pitchFamily="66" charset="0"/>
              </a:rPr>
              <a:t>, University of Wisconsin, Madison.</a:t>
            </a:r>
          </a:p>
          <a:p>
            <a:pPr eaLnBrk="1" hangingPunct="1"/>
            <a:r>
              <a:rPr lang="en-US" altLang="en-US" sz="1800" dirty="0" smtClean="0">
                <a:latin typeface="Comic Sans MS" pitchFamily="66" charset="0"/>
              </a:rPr>
              <a:t>“</a:t>
            </a:r>
            <a:r>
              <a:rPr lang="en-US" altLang="en-US" sz="1800" dirty="0" err="1" smtClean="0">
                <a:latin typeface="Comic Sans MS" pitchFamily="66" charset="0"/>
                <a:hlinkClick r:id="rId7"/>
              </a:rPr>
              <a:t>Alphabutt</a:t>
            </a:r>
            <a:r>
              <a:rPr lang="en-US" altLang="en-US" sz="1800" dirty="0" smtClean="0">
                <a:latin typeface="Comic Sans MS" pitchFamily="66" charset="0"/>
              </a:rPr>
              <a:t>”</a:t>
            </a:r>
            <a:r>
              <a:rPr lang="en-US" altLang="en-US" sz="1200" dirty="0" smtClean="0">
                <a:latin typeface="Comic Sans MS" pitchFamily="66" charset="0"/>
              </a:rPr>
              <a:t> song by </a:t>
            </a:r>
            <a:r>
              <a:rPr lang="en-US" altLang="en-US" sz="1200" dirty="0" err="1" smtClean="0">
                <a:latin typeface="Comic Sans MS" pitchFamily="66" charset="0"/>
              </a:rPr>
              <a:t>Kimya</a:t>
            </a:r>
            <a:r>
              <a:rPr lang="en-US" altLang="en-US" sz="1200" dirty="0" smtClean="0">
                <a:latin typeface="Comic Sans MS" pitchFamily="66" charset="0"/>
              </a:rPr>
              <a:t> Dawson</a:t>
            </a:r>
            <a:endParaRPr lang="en-US" altLang="en-US" sz="800" dirty="0" smtClean="0">
              <a:latin typeface="Comic Sans MS" pitchFamily="66" charset="0"/>
            </a:endParaRPr>
          </a:p>
          <a:p>
            <a:pPr eaLnBrk="1" hangingPunct="1"/>
            <a:r>
              <a:rPr lang="en-US" altLang="en-US" sz="1800" dirty="0" smtClean="0">
                <a:latin typeface="Comic Sans MS" pitchFamily="66" charset="0"/>
                <a:hlinkClick r:id="rId8"/>
              </a:rPr>
              <a:t>How NAD+ Works</a:t>
            </a:r>
            <a:r>
              <a:rPr lang="en-US" altLang="en-US" sz="1800" dirty="0" smtClean="0">
                <a:latin typeface="Comic Sans MS" pitchFamily="66" charset="0"/>
              </a:rPr>
              <a:t> </a:t>
            </a:r>
            <a:r>
              <a:rPr lang="en-US" altLang="en-US" sz="1200" dirty="0" smtClean="0">
                <a:latin typeface="Comic Sans MS" pitchFamily="66" charset="0"/>
              </a:rPr>
              <a:t>animation and quiz from McGraw-Hill.</a:t>
            </a:r>
          </a:p>
          <a:p>
            <a:pPr eaLnBrk="1" hangingPunct="1"/>
            <a:r>
              <a:rPr lang="en-US" altLang="en-US" sz="1800" dirty="0" smtClean="0">
                <a:latin typeface="Comic Sans MS" pitchFamily="66" charset="0"/>
                <a:hlinkClick r:id="rId9"/>
              </a:rPr>
              <a:t>Glycolysis</a:t>
            </a:r>
            <a:r>
              <a:rPr lang="en-US" altLang="en-US" sz="1800" dirty="0" smtClean="0">
                <a:latin typeface="Comic Sans MS" pitchFamily="66" charset="0"/>
              </a:rPr>
              <a:t> </a:t>
            </a:r>
            <a:r>
              <a:rPr lang="en-US" altLang="en-US" sz="1200" dirty="0" smtClean="0">
                <a:latin typeface="Comic Sans MS" pitchFamily="66" charset="0"/>
              </a:rPr>
              <a:t>animation and quiz from McGraw-Hill.</a:t>
            </a:r>
            <a:endParaRPr lang="en-US" altLang="en-US" sz="1800" dirty="0" smtClean="0">
              <a:latin typeface="Comic Sans MS" pitchFamily="66" charset="0"/>
            </a:endParaRPr>
          </a:p>
          <a:p>
            <a:pPr eaLnBrk="1" hangingPunct="1"/>
            <a:r>
              <a:rPr lang="en-US" altLang="en-US" sz="1800" dirty="0" smtClean="0">
                <a:latin typeface="Comic Sans MS" pitchFamily="66" charset="0"/>
                <a:hlinkClick r:id="rId10"/>
              </a:rPr>
              <a:t>Krebs Cycle Animation &amp; Quiz 1</a:t>
            </a:r>
            <a:r>
              <a:rPr lang="en-US" altLang="en-US" sz="1800" dirty="0" smtClean="0">
                <a:latin typeface="Comic Sans MS" pitchFamily="66" charset="0"/>
              </a:rPr>
              <a:t> </a:t>
            </a:r>
            <a:r>
              <a:rPr lang="en-US" altLang="en-US" sz="1200" dirty="0" smtClean="0">
                <a:latin typeface="Comic Sans MS" pitchFamily="66" charset="0"/>
              </a:rPr>
              <a:t>from McGraw-Hill.</a:t>
            </a:r>
            <a:endParaRPr lang="en-US" altLang="en-US" sz="1800" dirty="0" smtClean="0">
              <a:latin typeface="Comic Sans MS" pitchFamily="66" charset="0"/>
            </a:endParaRPr>
          </a:p>
          <a:p>
            <a:pPr eaLnBrk="1" hangingPunct="1"/>
            <a:r>
              <a:rPr lang="en-US" altLang="en-US" sz="1800" dirty="0" smtClean="0">
                <a:latin typeface="Comic Sans MS" pitchFamily="66" charset="0"/>
                <a:hlinkClick r:id="rId11"/>
              </a:rPr>
              <a:t>Krebs Cycle Animation &amp; Quiz 2</a:t>
            </a:r>
            <a:r>
              <a:rPr lang="en-US" altLang="en-US" sz="1800" dirty="0" smtClean="0">
                <a:latin typeface="Comic Sans MS" pitchFamily="66" charset="0"/>
              </a:rPr>
              <a:t> </a:t>
            </a:r>
            <a:r>
              <a:rPr lang="en-US" altLang="en-US" sz="1200" dirty="0" smtClean="0">
                <a:latin typeface="Comic Sans MS" pitchFamily="66" charset="0"/>
              </a:rPr>
              <a:t>from McGraw-Hill.</a:t>
            </a:r>
            <a:endParaRPr lang="en-US" altLang="en-US" sz="1800" dirty="0" smtClean="0">
              <a:latin typeface="Comic Sans MS" pitchFamily="66" charset="0"/>
            </a:endParaRPr>
          </a:p>
          <a:p>
            <a:pPr eaLnBrk="1" hangingPunct="1"/>
            <a:r>
              <a:rPr lang="en-US" altLang="en-US" sz="1800" dirty="0" smtClean="0">
                <a:latin typeface="Comic Sans MS" pitchFamily="66" charset="0"/>
                <a:hlinkClick r:id="rId12"/>
              </a:rPr>
              <a:t>Electron Transport Chain</a:t>
            </a:r>
            <a:r>
              <a:rPr lang="en-US" altLang="en-US" sz="1800" dirty="0" smtClean="0">
                <a:latin typeface="Comic Sans MS" pitchFamily="66" charset="0"/>
              </a:rPr>
              <a:t> </a:t>
            </a:r>
            <a:r>
              <a:rPr lang="en-US" altLang="en-US" sz="1200" dirty="0" smtClean="0">
                <a:latin typeface="Comic Sans MS" pitchFamily="66" charset="0"/>
              </a:rPr>
              <a:t>animation from Molecular &amp; Cellular Biology Learning Center.</a:t>
            </a:r>
          </a:p>
          <a:p>
            <a:pPr eaLnBrk="1" hangingPunct="1"/>
            <a:r>
              <a:rPr lang="en-US" altLang="en-US" sz="1800" dirty="0" smtClean="0">
                <a:latin typeface="Comic Sans MS" pitchFamily="66" charset="0"/>
                <a:hlinkClick r:id="rId13"/>
              </a:rPr>
              <a:t>Food Molecules</a:t>
            </a:r>
            <a:r>
              <a:rPr lang="en-US" altLang="en-US" sz="1800" dirty="0" smtClean="0">
                <a:latin typeface="Comic Sans MS" pitchFamily="66" charset="0"/>
              </a:rPr>
              <a:t> </a:t>
            </a:r>
            <a:r>
              <a:rPr lang="en-US" altLang="en-US" sz="1200" dirty="0" smtClean="0">
                <a:latin typeface="Comic Sans MS" pitchFamily="66" charset="0"/>
              </a:rPr>
              <a:t>video from </a:t>
            </a:r>
            <a:r>
              <a:rPr lang="en-US" altLang="en-US" sz="1200" dirty="0" err="1" smtClean="0">
                <a:latin typeface="Comic Sans MS" pitchFamily="66" charset="0"/>
              </a:rPr>
              <a:t>HowStuffWorks</a:t>
            </a:r>
            <a:r>
              <a:rPr lang="en-US" altLang="en-US" sz="1200" dirty="0" smtClean="0">
                <a:latin typeface="Comic Sans MS" pitchFamily="66" charset="0"/>
              </a:rPr>
              <a:t>, a Discovery company.</a:t>
            </a:r>
          </a:p>
          <a:p>
            <a:pPr eaLnBrk="1" hangingPunct="1"/>
            <a:r>
              <a:rPr lang="en-US" altLang="en-US" sz="1800" dirty="0" smtClean="0">
                <a:latin typeface="Comic Sans MS" pitchFamily="66" charset="0"/>
              </a:rPr>
              <a:t>“</a:t>
            </a:r>
            <a:r>
              <a:rPr lang="en-US" altLang="en-US" sz="1800" dirty="0" smtClean="0">
                <a:latin typeface="Comic Sans MS" pitchFamily="66" charset="0"/>
                <a:hlinkClick r:id="rId14"/>
              </a:rPr>
              <a:t>Tiny Bubbles</a:t>
            </a:r>
            <a:r>
              <a:rPr lang="en-US" altLang="en-US" sz="1800" dirty="0" smtClean="0">
                <a:latin typeface="Comic Sans MS" pitchFamily="66" charset="0"/>
              </a:rPr>
              <a:t>” </a:t>
            </a:r>
            <a:r>
              <a:rPr lang="en-US" altLang="en-US" sz="1200" dirty="0" smtClean="0">
                <a:latin typeface="Comic Sans MS" pitchFamily="66" charset="0"/>
              </a:rPr>
              <a:t>song by Don Ho.</a:t>
            </a:r>
          </a:p>
          <a:p>
            <a:pPr eaLnBrk="1" hangingPunct="1"/>
            <a:endParaRPr lang="en-US" altLang="en-US" sz="1200" dirty="0" smtClean="0">
              <a:latin typeface="Comic Sans MS" pitchFamily="66" charset="0"/>
            </a:endParaRPr>
          </a:p>
          <a:p>
            <a:pPr eaLnBrk="1" hangingPunct="1"/>
            <a:endParaRPr lang="en-US" altLang="en-US" sz="1200" dirty="0" smtClean="0">
              <a:latin typeface="Comic Sans MS" pitchFamily="66" charset="0"/>
            </a:endParaRPr>
          </a:p>
          <a:p>
            <a:pPr eaLnBrk="1" hangingPunct="1">
              <a:buFontTx/>
              <a:buNone/>
            </a:pPr>
            <a:r>
              <a:rPr lang="en-US" altLang="en-US" sz="1200" dirty="0" smtClean="0">
                <a:latin typeface="Comic Sans MS" pitchFamily="66" charset="0"/>
              </a:rPr>
              <a:t>    (You must be in PPT slideshow view to click on links.)</a:t>
            </a:r>
          </a:p>
        </p:txBody>
      </p:sp>
      <p:pic>
        <p:nvPicPr>
          <p:cNvPr id="21507" name="Picture 3" descr="MC900229685[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72200" y="2667000"/>
            <a:ext cx="2266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WordArt 4"/>
          <p:cNvSpPr>
            <a:spLocks noChangeArrowheads="1" noChangeShapeType="1" noTextEdit="1"/>
          </p:cNvSpPr>
          <p:nvPr/>
        </p:nvSpPr>
        <p:spPr bwMode="auto">
          <a:xfrm>
            <a:off x="6248400" y="990600"/>
            <a:ext cx="2438400" cy="838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21509"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16"/>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23555"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23556"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solidFill>
                  <a:srgbClr val="000000"/>
                </a:solidFill>
                <a:latin typeface="Comic Sans MS" pitchFamily="66" charset="0"/>
              </a:rPr>
              <a:t>You can access the VCBC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pic>
        <p:nvPicPr>
          <p:cNvPr id="23557"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209800" y="6604000"/>
            <a:ext cx="693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6"/>
              </a:rPr>
              <a:t>Blinded With Science</a:t>
            </a:r>
            <a:r>
              <a:rPr lang="en-US" altLang="en-US" sz="1000">
                <a:latin typeface="Comic Sans MS" pitchFamily="66" charset="0"/>
              </a:rPr>
              <a:t> album, Thomas Dolby; </a:t>
            </a:r>
            <a:r>
              <a:rPr lang="en-US" altLang="en-US" sz="1000">
                <a:latin typeface="Comic Sans MS" pitchFamily="66" charset="0"/>
                <a:hlinkClick r:id="rId7"/>
              </a:rPr>
              <a:t>Endomembrane system</a:t>
            </a:r>
            <a:r>
              <a:rPr lang="en-US" altLang="en-US" sz="1000">
                <a:latin typeface="Comic Sans MS" pitchFamily="66" charset="0"/>
              </a:rPr>
              <a:t>, Mariana Ruiz, Wiki</a:t>
            </a:r>
          </a:p>
        </p:txBody>
      </p:sp>
      <p:pic>
        <p:nvPicPr>
          <p:cNvPr id="23559"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943600" y="304800"/>
            <a:ext cx="2719126" cy="1976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5" name="Rectangle 15"/>
          <p:cNvSpPr>
            <a:spLocks noGrp="1" noChangeArrowheads="1"/>
          </p:cNvSpPr>
          <p:nvPr>
            <p:ph type="body" sz="half" idx="1"/>
          </p:nvPr>
        </p:nvSpPr>
        <p:spPr>
          <a:xfrm>
            <a:off x="304800" y="457200"/>
            <a:ext cx="8686800" cy="6096000"/>
          </a:xfrm>
          <a:noFill/>
        </p:spPr>
        <p:txBody>
          <a:bodyPr/>
          <a:lstStyle/>
          <a:p>
            <a:pPr eaLnBrk="1" hangingPunct="1">
              <a:lnSpc>
                <a:spcPct val="90000"/>
              </a:lnSpc>
              <a:buFontTx/>
              <a:buNone/>
            </a:pPr>
            <a:r>
              <a:rPr lang="en-US" altLang="en-US" sz="3600" b="1" dirty="0" smtClean="0">
                <a:solidFill>
                  <a:srgbClr val="008000"/>
                </a:solidFill>
                <a:latin typeface="Comic Sans MS" pitchFamily="66" charset="0"/>
              </a:rPr>
              <a:t>Everyday Biology</a:t>
            </a:r>
          </a:p>
          <a:p>
            <a:pPr eaLnBrk="1" hangingPunct="1">
              <a:lnSpc>
                <a:spcPct val="90000"/>
              </a:lnSpc>
              <a:buFontTx/>
              <a:buNone/>
            </a:pPr>
            <a:endParaRPr lang="en-US" altLang="en-US" sz="1000" b="1" dirty="0" smtClean="0">
              <a:solidFill>
                <a:srgbClr val="68801B"/>
              </a:solidFill>
              <a:latin typeface="Comic Sans MS" pitchFamily="66" charset="0"/>
            </a:endParaRPr>
          </a:p>
          <a:p>
            <a:pPr eaLnBrk="1" hangingPunct="1">
              <a:lnSpc>
                <a:spcPct val="90000"/>
              </a:lnSpc>
              <a:buFontTx/>
              <a:buNone/>
            </a:pPr>
            <a:endParaRPr lang="en-US" altLang="en-US" sz="2400" b="1" dirty="0" smtClean="0">
              <a:solidFill>
                <a:srgbClr val="68801B"/>
              </a:solidFill>
              <a:latin typeface="Comic Sans MS" pitchFamily="66" charset="0"/>
            </a:endParaRPr>
          </a:p>
          <a:p>
            <a:pPr eaLnBrk="1" hangingPunct="1">
              <a:lnSpc>
                <a:spcPct val="90000"/>
              </a:lnSpc>
              <a:buFontTx/>
              <a:buNone/>
            </a:pPr>
            <a:r>
              <a:rPr lang="en-US" altLang="en-US" sz="2800" b="1" dirty="0" smtClean="0">
                <a:solidFill>
                  <a:srgbClr val="A69746"/>
                </a:solidFill>
                <a:latin typeface="Comic Sans MS" pitchFamily="66" charset="0"/>
              </a:rPr>
              <a:t>What causes smelly farts?</a:t>
            </a:r>
          </a:p>
          <a:p>
            <a:pPr eaLnBrk="1" hangingPunct="1">
              <a:lnSpc>
                <a:spcPct val="90000"/>
              </a:lnSpc>
              <a:buFontTx/>
              <a:buNone/>
            </a:pPr>
            <a:endParaRPr lang="en-US" altLang="en-US" sz="2400" b="1" dirty="0" smtClean="0">
              <a:solidFill>
                <a:srgbClr val="68801B"/>
              </a:solidFill>
              <a:latin typeface="Comic Sans MS" pitchFamily="66" charset="0"/>
            </a:endParaRPr>
          </a:p>
          <a:p>
            <a:pPr eaLnBrk="1" hangingPunct="1">
              <a:lnSpc>
                <a:spcPct val="90000"/>
              </a:lnSpc>
              <a:buFontTx/>
              <a:buNone/>
            </a:pPr>
            <a:endParaRPr lang="en-US" altLang="en-US" sz="1400" b="1" dirty="0" smtClean="0">
              <a:solidFill>
                <a:srgbClr val="68801B"/>
              </a:solidFill>
              <a:latin typeface="Comic Sans MS" pitchFamily="66" charset="0"/>
            </a:endParaRPr>
          </a:p>
          <a:p>
            <a:pPr eaLnBrk="1" hangingPunct="1">
              <a:lnSpc>
                <a:spcPct val="90000"/>
              </a:lnSpc>
              <a:spcBef>
                <a:spcPts val="0"/>
              </a:spcBef>
              <a:buFontTx/>
              <a:buChar char="-"/>
            </a:pPr>
            <a:r>
              <a:rPr lang="en-US" altLang="en-US" sz="1800" dirty="0" smtClean="0">
                <a:latin typeface="Comic Sans MS"/>
                <a:cs typeface="Comic Sans MS"/>
              </a:rPr>
              <a:t>Most people pass </a:t>
            </a:r>
            <a:r>
              <a:rPr lang="en-US" altLang="en-US" sz="1800" dirty="0">
                <a:latin typeface="Comic Sans MS"/>
                <a:cs typeface="Comic Sans MS"/>
              </a:rPr>
              <a:t>gas at least </a:t>
            </a:r>
            <a:r>
              <a:rPr lang="en-US" altLang="en-US" sz="1800" dirty="0" smtClean="0">
                <a:latin typeface="Comic Sans MS"/>
                <a:cs typeface="Comic Sans MS"/>
              </a:rPr>
              <a:t>10 – 25x a day.</a:t>
            </a:r>
          </a:p>
          <a:p>
            <a:pPr marL="0" indent="0" eaLnBrk="1" hangingPunct="1">
              <a:lnSpc>
                <a:spcPct val="90000"/>
              </a:lnSpc>
              <a:spcBef>
                <a:spcPts val="0"/>
              </a:spcBef>
              <a:buNone/>
            </a:pPr>
            <a:endParaRPr lang="en-US" altLang="en-US" sz="1050" dirty="0" smtClean="0">
              <a:latin typeface="Comic Sans MS"/>
              <a:cs typeface="Comic Sans MS"/>
            </a:endParaRPr>
          </a:p>
          <a:p>
            <a:pPr marL="0" eaLnBrk="1" hangingPunct="1">
              <a:lnSpc>
                <a:spcPct val="40000"/>
              </a:lnSpc>
              <a:buFontTx/>
              <a:buNone/>
            </a:pPr>
            <a:endParaRPr lang="en-US" altLang="en-US" sz="600" dirty="0" smtClean="0">
              <a:latin typeface="Comic Sans MS"/>
              <a:cs typeface="Comic Sans MS"/>
            </a:endParaRPr>
          </a:p>
          <a:p>
            <a:pPr eaLnBrk="1" hangingPunct="1">
              <a:lnSpc>
                <a:spcPct val="90000"/>
              </a:lnSpc>
              <a:spcAft>
                <a:spcPts val="1200"/>
              </a:spcAft>
              <a:buFontTx/>
              <a:buChar char="-"/>
            </a:pPr>
            <a:r>
              <a:rPr lang="en-US" altLang="en-US" sz="1800" dirty="0" smtClean="0">
                <a:latin typeface="Comic Sans MS"/>
                <a:cs typeface="Comic Sans MS"/>
              </a:rPr>
              <a:t>Farts are mostly </a:t>
            </a:r>
            <a:r>
              <a:rPr lang="en-US" altLang="en-US" sz="1800" dirty="0">
                <a:latin typeface="Comic Sans MS"/>
                <a:cs typeface="Comic Sans MS"/>
              </a:rPr>
              <a:t>a byproduct </a:t>
            </a:r>
            <a:r>
              <a:rPr lang="en-US" altLang="en-US" sz="1800" dirty="0" smtClean="0">
                <a:latin typeface="Comic Sans MS"/>
                <a:cs typeface="Comic Sans MS"/>
              </a:rPr>
              <a:t>microbial anaerobic respiration &amp; fermentation </a:t>
            </a:r>
            <a:r>
              <a:rPr lang="en-US" altLang="en-US" sz="1800" dirty="0">
                <a:latin typeface="Comic Sans MS"/>
                <a:cs typeface="Comic Sans MS"/>
              </a:rPr>
              <a:t>in </a:t>
            </a:r>
            <a:r>
              <a:rPr lang="en-US" altLang="en-US" sz="1800" dirty="0" smtClean="0">
                <a:latin typeface="Comic Sans MS"/>
                <a:cs typeface="Comic Sans MS"/>
              </a:rPr>
              <a:t>the colon (large intestine).</a:t>
            </a:r>
          </a:p>
          <a:p>
            <a:pPr marL="365760" eaLnBrk="1" hangingPunct="1">
              <a:lnSpc>
                <a:spcPct val="90000"/>
              </a:lnSpc>
              <a:spcAft>
                <a:spcPts val="1200"/>
              </a:spcAft>
              <a:buFontTx/>
              <a:buChar char="-"/>
            </a:pPr>
            <a:r>
              <a:rPr lang="en-US" altLang="en-US" sz="1800" dirty="0" smtClean="0">
                <a:latin typeface="Comic Sans MS"/>
                <a:cs typeface="Comic Sans MS"/>
              </a:rPr>
              <a:t>Over </a:t>
            </a:r>
            <a:r>
              <a:rPr lang="en-US" altLang="en-US" sz="1800" dirty="0">
                <a:latin typeface="Comic Sans MS"/>
                <a:cs typeface="Comic Sans MS"/>
              </a:rPr>
              <a:t>99% of </a:t>
            </a:r>
            <a:r>
              <a:rPr lang="en-US" altLang="en-US" sz="1800" dirty="0" smtClean="0">
                <a:latin typeface="Comic Sans MS"/>
                <a:cs typeface="Comic Sans MS"/>
              </a:rPr>
              <a:t>fart volume is non</a:t>
            </a:r>
            <a:r>
              <a:rPr lang="en-US" altLang="en-US" sz="1800" dirty="0">
                <a:latin typeface="Comic Sans MS"/>
                <a:cs typeface="Comic Sans MS"/>
              </a:rPr>
              <a:t>-smelly </a:t>
            </a:r>
            <a:r>
              <a:rPr lang="en-US" altLang="en-US" sz="1800" dirty="0" smtClean="0">
                <a:latin typeface="Comic Sans MS"/>
                <a:cs typeface="Comic Sans MS"/>
              </a:rPr>
              <a:t>gases, including </a:t>
            </a:r>
            <a:r>
              <a:rPr lang="en-US" altLang="en-US" sz="1800" dirty="0">
                <a:latin typeface="Comic Sans MS"/>
                <a:cs typeface="Comic Sans MS"/>
              </a:rPr>
              <a:t>oxygen, nitrogen, carbon dioxide, hydrogen and methane. </a:t>
            </a:r>
            <a:endParaRPr lang="en-US" altLang="en-US" sz="900" dirty="0">
              <a:latin typeface="Comic Sans MS"/>
              <a:cs typeface="Comic Sans MS"/>
            </a:endParaRPr>
          </a:p>
          <a:p>
            <a:pPr marL="365760" eaLnBrk="1" hangingPunct="1">
              <a:lnSpc>
                <a:spcPct val="90000"/>
              </a:lnSpc>
              <a:spcBef>
                <a:spcPts val="480"/>
              </a:spcBef>
              <a:spcAft>
                <a:spcPts val="600"/>
              </a:spcAft>
              <a:buFontTx/>
              <a:buChar char="-"/>
            </a:pPr>
            <a:r>
              <a:rPr lang="en-US" altLang="en-US" sz="1800" dirty="0" smtClean="0">
                <a:latin typeface="Comic Sans MS"/>
                <a:cs typeface="Comic Sans MS"/>
              </a:rPr>
              <a:t>Smelly farts are caused by microbes that generate volatile sulfur compounds and/or by feces in the rectum. </a:t>
            </a:r>
          </a:p>
          <a:p>
            <a:pPr marL="0" indent="0" eaLnBrk="1" hangingPunct="1">
              <a:lnSpc>
                <a:spcPct val="90000"/>
              </a:lnSpc>
              <a:buFontTx/>
              <a:buChar char="-"/>
            </a:pPr>
            <a:endParaRPr lang="en-US" altLang="en-US" sz="900" dirty="0">
              <a:latin typeface="Comic Sans MS"/>
              <a:cs typeface="Comic Sans MS"/>
            </a:endParaRPr>
          </a:p>
          <a:p>
            <a:pPr marL="0" indent="0" eaLnBrk="1" hangingPunct="1">
              <a:lnSpc>
                <a:spcPct val="90000"/>
              </a:lnSpc>
              <a:spcBef>
                <a:spcPts val="0"/>
              </a:spcBef>
              <a:buFontTx/>
              <a:buChar char="-"/>
            </a:pPr>
            <a:r>
              <a:rPr lang="en-US" altLang="en-US" sz="1800" dirty="0" smtClean="0">
                <a:latin typeface="Comic Sans MS"/>
                <a:cs typeface="Comic Sans MS"/>
              </a:rPr>
              <a:t>    Diets </a:t>
            </a:r>
            <a:r>
              <a:rPr lang="en-US" altLang="en-US" sz="1800" dirty="0">
                <a:latin typeface="Comic Sans MS"/>
                <a:cs typeface="Comic Sans MS"/>
              </a:rPr>
              <a:t>high in </a:t>
            </a:r>
            <a:r>
              <a:rPr lang="en-US" altLang="en-US" sz="1800" dirty="0" smtClean="0">
                <a:latin typeface="Comic Sans MS"/>
                <a:cs typeface="Comic Sans MS"/>
              </a:rPr>
              <a:t>healthy sulfur containing veggies </a:t>
            </a:r>
            <a:r>
              <a:rPr lang="en-US" altLang="en-US" sz="1600" i="1" dirty="0" smtClean="0">
                <a:latin typeface="Comic Sans MS"/>
                <a:cs typeface="Comic Sans MS"/>
              </a:rPr>
              <a:t>(ex. broccoli, cabbage, </a:t>
            </a:r>
          </a:p>
          <a:p>
            <a:pPr marL="0" indent="0" eaLnBrk="1" hangingPunct="1">
              <a:lnSpc>
                <a:spcPct val="90000"/>
              </a:lnSpc>
              <a:spcBef>
                <a:spcPts val="0"/>
              </a:spcBef>
              <a:buNone/>
            </a:pPr>
            <a:r>
              <a:rPr lang="en-US" altLang="en-US" sz="1600" i="1" dirty="0">
                <a:latin typeface="Comic Sans MS"/>
                <a:cs typeface="Comic Sans MS"/>
              </a:rPr>
              <a:t> </a:t>
            </a:r>
            <a:r>
              <a:rPr lang="en-US" altLang="en-US" sz="1600" i="1" dirty="0" smtClean="0">
                <a:latin typeface="Comic Sans MS"/>
                <a:cs typeface="Comic Sans MS"/>
              </a:rPr>
              <a:t>     </a:t>
            </a:r>
            <a:r>
              <a:rPr lang="en-US" altLang="en-US" sz="1600" i="1" dirty="0" err="1" smtClean="0">
                <a:latin typeface="Comic Sans MS"/>
                <a:cs typeface="Comic Sans MS"/>
              </a:rPr>
              <a:t>brussel</a:t>
            </a:r>
            <a:r>
              <a:rPr lang="en-US" altLang="en-US" sz="1600" i="1" dirty="0" smtClean="0">
                <a:latin typeface="Comic Sans MS"/>
                <a:cs typeface="Comic Sans MS"/>
              </a:rPr>
              <a:t> sprouts)</a:t>
            </a:r>
            <a:r>
              <a:rPr lang="en-US" altLang="en-US" sz="1800" dirty="0" smtClean="0">
                <a:latin typeface="Comic Sans MS"/>
                <a:cs typeface="Comic Sans MS"/>
              </a:rPr>
              <a:t> and protein with sulfur</a:t>
            </a:r>
            <a:r>
              <a:rPr lang="en-US" altLang="en-US" sz="1800" dirty="0">
                <a:latin typeface="Comic Sans MS"/>
                <a:cs typeface="Comic Sans MS"/>
              </a:rPr>
              <a:t>-containing amino </a:t>
            </a:r>
            <a:r>
              <a:rPr lang="en-US" altLang="en-US" sz="1800" dirty="0" smtClean="0">
                <a:latin typeface="Comic Sans MS"/>
                <a:cs typeface="Comic Sans MS"/>
              </a:rPr>
              <a:t>acids</a:t>
            </a:r>
          </a:p>
          <a:p>
            <a:pPr marL="0" indent="0" eaLnBrk="1" hangingPunct="1">
              <a:lnSpc>
                <a:spcPct val="90000"/>
              </a:lnSpc>
              <a:spcBef>
                <a:spcPts val="0"/>
              </a:spcBef>
              <a:buNone/>
            </a:pPr>
            <a:r>
              <a:rPr lang="en-US" altLang="en-US" sz="1800" dirty="0">
                <a:latin typeface="Comic Sans MS"/>
                <a:cs typeface="Comic Sans MS"/>
              </a:rPr>
              <a:t> </a:t>
            </a:r>
            <a:r>
              <a:rPr lang="en-US" altLang="en-US" sz="1800" dirty="0" smtClean="0">
                <a:latin typeface="Comic Sans MS"/>
                <a:cs typeface="Comic Sans MS"/>
              </a:rPr>
              <a:t>    significantly </a:t>
            </a:r>
            <a:r>
              <a:rPr lang="en-US" altLang="en-US" sz="1800" dirty="0">
                <a:latin typeface="Comic Sans MS"/>
                <a:cs typeface="Comic Sans MS"/>
              </a:rPr>
              <a:t>increase the smell of </a:t>
            </a:r>
            <a:r>
              <a:rPr lang="en-US" altLang="en-US" sz="1800" dirty="0" smtClean="0">
                <a:latin typeface="Comic Sans MS"/>
                <a:cs typeface="Comic Sans MS"/>
              </a:rPr>
              <a:t>farts.</a:t>
            </a:r>
          </a:p>
          <a:p>
            <a:pPr marL="0" indent="0" eaLnBrk="1" hangingPunct="1">
              <a:lnSpc>
                <a:spcPct val="90000"/>
              </a:lnSpc>
              <a:buFontTx/>
              <a:buChar char="-"/>
            </a:pPr>
            <a:endParaRPr lang="en-US" altLang="en-US" sz="2000" dirty="0" smtClean="0">
              <a:latin typeface="Comic Sans MS"/>
              <a:cs typeface="Comic Sans MS"/>
            </a:endParaRPr>
          </a:p>
          <a:p>
            <a:pPr marL="0" indent="0" eaLnBrk="1" hangingPunct="1">
              <a:lnSpc>
                <a:spcPct val="90000"/>
              </a:lnSpc>
              <a:buFontTx/>
              <a:buNone/>
            </a:pPr>
            <a:endParaRPr lang="en-US" altLang="en-US" sz="2000" dirty="0" smtClean="0">
              <a:solidFill>
                <a:srgbClr val="0000FF"/>
              </a:solidFill>
              <a:latin typeface="Comic Sans MS"/>
              <a:cs typeface="Comic Sans MS"/>
            </a:endParaRPr>
          </a:p>
        </p:txBody>
      </p:sp>
      <p:sp>
        <p:nvSpPr>
          <p:cNvPr id="30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27909889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04800" y="609600"/>
            <a:ext cx="8305800" cy="5791200"/>
          </a:xfrm>
        </p:spPr>
        <p:txBody>
          <a:bodyPr/>
          <a:lstStyle/>
          <a:p>
            <a:pPr eaLnBrk="1" hangingPunct="1">
              <a:lnSpc>
                <a:spcPct val="90000"/>
              </a:lnSpc>
              <a:buFontTx/>
              <a:buNone/>
            </a:pPr>
            <a:r>
              <a:rPr lang="en-US" altLang="en-US" sz="4000" b="1" dirty="0" smtClean="0">
                <a:solidFill>
                  <a:srgbClr val="0070C0"/>
                </a:solidFill>
                <a:latin typeface="Comic Sans MS" pitchFamily="66" charset="0"/>
              </a:rPr>
              <a:t>Aerobic Cellular Respiration</a:t>
            </a:r>
            <a:r>
              <a:rPr lang="en-US" altLang="en-US" sz="4000" dirty="0" smtClean="0">
                <a:solidFill>
                  <a:srgbClr val="0070C0"/>
                </a:solidFill>
                <a:latin typeface="Comic Sans MS" pitchFamily="66" charset="0"/>
              </a:rPr>
              <a:t> </a:t>
            </a:r>
            <a:r>
              <a:rPr lang="en-US" altLang="en-US" sz="4000" dirty="0" smtClean="0">
                <a:latin typeface="Comic Sans MS" pitchFamily="66" charset="0"/>
              </a:rPr>
              <a:t>→</a:t>
            </a:r>
            <a:r>
              <a:rPr lang="en-US" altLang="en-US" dirty="0" smtClean="0">
                <a:latin typeface="Comic Sans MS" pitchFamily="66" charset="0"/>
              </a:rPr>
              <a:t> </a:t>
            </a:r>
          </a:p>
          <a:p>
            <a:pPr eaLnBrk="1" hangingPunct="1">
              <a:lnSpc>
                <a:spcPct val="90000"/>
              </a:lnSpc>
              <a:buFontTx/>
              <a:buNone/>
            </a:pPr>
            <a:endParaRPr lang="en-US" altLang="en-US" dirty="0" smtClean="0">
              <a:latin typeface="Comic Sans MS" pitchFamily="66" charset="0"/>
            </a:endParaRPr>
          </a:p>
          <a:p>
            <a:pPr eaLnBrk="1" hangingPunct="1">
              <a:lnSpc>
                <a:spcPct val="90000"/>
              </a:lnSpc>
              <a:buFontTx/>
              <a:buNone/>
            </a:pPr>
            <a:r>
              <a:rPr lang="en-US" altLang="en-US" dirty="0" smtClean="0">
                <a:latin typeface="Comic Sans MS" pitchFamily="66" charset="0"/>
              </a:rPr>
              <a:t>	</a:t>
            </a:r>
            <a:r>
              <a:rPr lang="en-US" altLang="en-US" sz="2400" dirty="0" smtClean="0">
                <a:latin typeface="Comic Sans MS" pitchFamily="66" charset="0"/>
              </a:rPr>
              <a:t>Utilizes glycolysis, synthesis of acetyl-CoA, Krebs cycle, and </a:t>
            </a:r>
            <a:r>
              <a:rPr lang="en-US" altLang="en-US" sz="2400" dirty="0" smtClean="0">
                <a:latin typeface="Comic Sans MS" pitchFamily="66" charset="0"/>
                <a:hlinkClick r:id="rId3"/>
              </a:rPr>
              <a:t>electron transport chain</a:t>
            </a:r>
            <a:r>
              <a:rPr lang="en-US" altLang="en-US" sz="2400" dirty="0" smtClean="0">
                <a:latin typeface="Comic Sans MS" pitchFamily="66" charset="0"/>
              </a:rPr>
              <a:t>; results in complete breakdown of _________ to carbon dioxide, water and </a:t>
            </a:r>
          </a:p>
          <a:p>
            <a:pPr eaLnBrk="1" hangingPunct="1">
              <a:lnSpc>
                <a:spcPct val="90000"/>
              </a:lnSpc>
              <a:buFontTx/>
              <a:buNone/>
            </a:pPr>
            <a:r>
              <a:rPr lang="en-US" altLang="en-US" sz="2400" dirty="0" smtClean="0">
                <a:latin typeface="Comic Sans MS" pitchFamily="66" charset="0"/>
              </a:rPr>
              <a:t>	</a:t>
            </a:r>
          </a:p>
          <a:p>
            <a:pPr eaLnBrk="1" hangingPunct="1">
              <a:lnSpc>
                <a:spcPct val="90000"/>
              </a:lnSpc>
              <a:buFontTx/>
              <a:buNone/>
            </a:pPr>
            <a:endParaRPr lang="en-US" altLang="en-US" sz="2400" dirty="0" smtClean="0">
              <a:latin typeface="Comic Sans MS" pitchFamily="66" charset="0"/>
            </a:endParaRPr>
          </a:p>
          <a:p>
            <a:pPr eaLnBrk="1" hangingPunct="1">
              <a:lnSpc>
                <a:spcPct val="90000"/>
              </a:lnSpc>
              <a:buFontTx/>
              <a:buNone/>
            </a:pPr>
            <a:r>
              <a:rPr lang="en-US" altLang="en-US" sz="2400" dirty="0" smtClean="0">
                <a:latin typeface="Comic Sans MS" pitchFamily="66" charset="0"/>
              </a:rPr>
              <a:t>	The ultimate objective is to make                  molecules to do cellular work. </a:t>
            </a:r>
          </a:p>
          <a:p>
            <a:pPr eaLnBrk="1" hangingPunct="1">
              <a:lnSpc>
                <a:spcPct val="90000"/>
              </a:lnSpc>
              <a:buFontTx/>
              <a:buNone/>
            </a:pPr>
            <a:endParaRPr lang="en-US" altLang="en-US" sz="2400" dirty="0" smtClean="0">
              <a:latin typeface="Comic Sans MS" pitchFamily="66" charset="0"/>
            </a:endParaRPr>
          </a:p>
          <a:p>
            <a:pPr algn="ctr" eaLnBrk="1" hangingPunct="1">
              <a:lnSpc>
                <a:spcPct val="90000"/>
              </a:lnSpc>
              <a:buFontTx/>
              <a:buNone/>
            </a:pPr>
            <a:r>
              <a:rPr lang="en-US" altLang="en-US" sz="1800" dirty="0" smtClean="0">
                <a:latin typeface="Comic Sans MS" pitchFamily="66" charset="0"/>
              </a:rPr>
              <a:t>	</a:t>
            </a:r>
            <a:r>
              <a:rPr lang="en-US" altLang="en-US" sz="2000" b="1" dirty="0" smtClean="0">
                <a:solidFill>
                  <a:srgbClr val="FF0000"/>
                </a:solidFill>
                <a:latin typeface="Comic Sans MS" pitchFamily="66" charset="0"/>
              </a:rPr>
              <a:t>Q</a:t>
            </a:r>
            <a:r>
              <a:rPr lang="en-US" altLang="en-US" sz="1800" b="1" dirty="0" smtClean="0">
                <a:latin typeface="Comic Sans MS" pitchFamily="66" charset="0"/>
              </a:rPr>
              <a:t>:</a:t>
            </a:r>
            <a:r>
              <a:rPr lang="en-US" altLang="en-US" sz="1800" dirty="0" smtClean="0">
                <a:latin typeface="Comic Sans MS" pitchFamily="66" charset="0"/>
              </a:rPr>
              <a:t> How many total ATP can be obtained from one glucose using aerobic cellular respiration?</a:t>
            </a:r>
            <a:r>
              <a:rPr lang="en-US" altLang="en-US" sz="2800" dirty="0" smtClean="0">
                <a:latin typeface="Comic Sans MS" pitchFamily="66" charset="0"/>
              </a:rPr>
              <a:t> </a:t>
            </a:r>
            <a:endParaRPr lang="en-US" altLang="en-US" sz="1800" dirty="0" smtClean="0">
              <a:latin typeface="Comic Sans MS" pitchFamily="66" charset="0"/>
            </a:endParaRPr>
          </a:p>
          <a:p>
            <a:pPr eaLnBrk="1" hangingPunct="1">
              <a:lnSpc>
                <a:spcPct val="90000"/>
              </a:lnSpc>
              <a:buFontTx/>
              <a:buNone/>
            </a:pPr>
            <a:endParaRPr lang="en-US" altLang="en-US" sz="2800" dirty="0" smtClean="0">
              <a:latin typeface="Comic Sans MS" pitchFamily="66" charset="0"/>
            </a:endParaRPr>
          </a:p>
        </p:txBody>
      </p:sp>
      <p:sp>
        <p:nvSpPr>
          <p:cNvPr id="4099" name="AutoShape 3"/>
          <p:cNvSpPr>
            <a:spLocks noChangeArrowheads="1"/>
          </p:cNvSpPr>
          <p:nvPr/>
        </p:nvSpPr>
        <p:spPr bwMode="auto">
          <a:xfrm>
            <a:off x="5562600" y="3810000"/>
            <a:ext cx="1447800" cy="9906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rgbClr val="FFFF00"/>
              </a:solidFill>
              <a:latin typeface="Comic Sans MS" pitchFamily="66" charset="0"/>
            </a:endParaRPr>
          </a:p>
        </p:txBody>
      </p:sp>
      <p:sp>
        <p:nvSpPr>
          <p:cNvPr id="4100" name="Text Box 4"/>
          <p:cNvSpPr txBox="1">
            <a:spLocks noChangeArrowheads="1"/>
          </p:cNvSpPr>
          <p:nvPr/>
        </p:nvSpPr>
        <p:spPr bwMode="auto">
          <a:xfrm>
            <a:off x="5943600" y="4114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chemeClr val="tx2"/>
                </a:solidFill>
                <a:latin typeface="Comic Sans MS" pitchFamily="66" charset="0"/>
              </a:rPr>
              <a:t>ATP</a:t>
            </a:r>
          </a:p>
        </p:txBody>
      </p:sp>
      <p:sp>
        <p:nvSpPr>
          <p:cNvPr id="4101" name="AutoShape 5"/>
          <p:cNvSpPr>
            <a:spLocks noChangeArrowheads="1"/>
          </p:cNvSpPr>
          <p:nvPr/>
        </p:nvSpPr>
        <p:spPr bwMode="auto">
          <a:xfrm>
            <a:off x="2286000" y="2895600"/>
            <a:ext cx="1447800" cy="9906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rgbClr val="FFFF00"/>
              </a:solidFill>
              <a:latin typeface="Comic Sans MS" pitchFamily="66" charset="0"/>
            </a:endParaRPr>
          </a:p>
        </p:txBody>
      </p:sp>
      <p:sp>
        <p:nvSpPr>
          <p:cNvPr id="4102" name="Text Box 6"/>
          <p:cNvSpPr txBox="1">
            <a:spLocks noChangeArrowheads="1"/>
          </p:cNvSpPr>
          <p:nvPr/>
        </p:nvSpPr>
        <p:spPr bwMode="auto">
          <a:xfrm>
            <a:off x="2667000" y="3200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chemeClr val="tx2"/>
                </a:solidFill>
                <a:latin typeface="Comic Sans MS" pitchFamily="66" charset="0"/>
              </a:rPr>
              <a:t>ATP</a:t>
            </a:r>
          </a:p>
        </p:txBody>
      </p:sp>
      <p:sp>
        <p:nvSpPr>
          <p:cNvPr id="410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685800"/>
          </a:xfrm>
          <a:noFill/>
        </p:spPr>
        <p:txBody>
          <a:bodyPr/>
          <a:lstStyle/>
          <a:p>
            <a:pPr algn="l" eaLnBrk="1" hangingPunct="1"/>
            <a:r>
              <a:rPr lang="en-US" altLang="en-US" sz="3200" b="1" smtClean="0">
                <a:solidFill>
                  <a:srgbClr val="0070C0"/>
                </a:solidFill>
                <a:latin typeface="Comic Sans MS" pitchFamily="66" charset="0"/>
                <a:hlinkClick r:id="rId3"/>
              </a:rPr>
              <a:t>Aerobic Cellular Respiration</a:t>
            </a:r>
            <a:endParaRPr lang="en-US" altLang="en-US" sz="3200" b="1" smtClean="0">
              <a:solidFill>
                <a:srgbClr val="0070C0"/>
              </a:solidFill>
              <a:latin typeface="Comic Sans MS" pitchFamily="66" charset="0"/>
            </a:endParaRPr>
          </a:p>
        </p:txBody>
      </p:sp>
      <p:pic>
        <p:nvPicPr>
          <p:cNvPr id="5123" name="Picture 4" descr="Cell-Respiration-RegisF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67056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6172200" y="66135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5"/>
              </a:rPr>
              <a:t>Cellular Respiration</a:t>
            </a:r>
            <a:r>
              <a:rPr lang="en-US" altLang="en-US" sz="1000">
                <a:latin typeface="Comic Sans MS" pitchFamily="66" charset="0"/>
              </a:rPr>
              <a:t>, Regis Frey</a:t>
            </a:r>
            <a:endParaRPr lang="en-US" altLang="en-US" sz="700">
              <a:latin typeface="Comic Sans MS" pitchFamily="66" charset="0"/>
            </a:endParaRPr>
          </a:p>
        </p:txBody>
      </p:sp>
      <p:sp>
        <p:nvSpPr>
          <p:cNvPr id="5125" name="Line 6"/>
          <p:cNvSpPr>
            <a:spLocks noChangeShapeType="1"/>
          </p:cNvSpPr>
          <p:nvPr/>
        </p:nvSpPr>
        <p:spPr bwMode="auto">
          <a:xfrm flipH="1">
            <a:off x="6400800" y="2446338"/>
            <a:ext cx="1004888" cy="373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Text Box 8"/>
          <p:cNvSpPr txBox="1">
            <a:spLocks noChangeArrowheads="1"/>
          </p:cNvSpPr>
          <p:nvPr/>
        </p:nvSpPr>
        <p:spPr bwMode="auto">
          <a:xfrm>
            <a:off x="7405688" y="1122363"/>
            <a:ext cx="1447800" cy="156966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rgbClr val="FF0000"/>
                </a:solidFill>
                <a:latin typeface="Comic Sans MS" pitchFamily="66" charset="0"/>
              </a:rPr>
              <a:t>Q</a:t>
            </a:r>
            <a:r>
              <a:rPr lang="en-US" altLang="en-US" sz="1600" b="1" dirty="0">
                <a:latin typeface="Comic Sans MS" pitchFamily="66" charset="0"/>
              </a:rPr>
              <a:t>: What is the role of O</a:t>
            </a:r>
            <a:r>
              <a:rPr lang="en-US" altLang="en-US" sz="1600" b="1" baseline="30000" dirty="0">
                <a:latin typeface="Comic Sans MS" pitchFamily="66" charset="0"/>
              </a:rPr>
              <a:t>2</a:t>
            </a:r>
            <a:r>
              <a:rPr lang="en-US" altLang="en-US" sz="1600" b="1" dirty="0">
                <a:latin typeface="Comic Sans MS" pitchFamily="66" charset="0"/>
              </a:rPr>
              <a:t> in </a:t>
            </a:r>
            <a:r>
              <a:rPr lang="en-US" altLang="en-US" sz="1600" b="1" dirty="0">
                <a:solidFill>
                  <a:srgbClr val="0070C0"/>
                </a:solidFill>
                <a:latin typeface="Comic Sans MS" pitchFamily="66" charset="0"/>
              </a:rPr>
              <a:t>aerobic cellular respiration</a:t>
            </a:r>
            <a:r>
              <a:rPr lang="en-US" altLang="en-US" sz="1600" b="1" dirty="0">
                <a:latin typeface="Comic Sans MS" pitchFamily="66" charset="0"/>
              </a:rPr>
              <a:t>?</a:t>
            </a:r>
          </a:p>
        </p:txBody>
      </p:sp>
      <p:sp>
        <p:nvSpPr>
          <p:cNvPr id="512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73162"/>
          </a:xfrm>
        </p:spPr>
        <p:txBody>
          <a:bodyPr/>
          <a:lstStyle/>
          <a:p>
            <a:pPr eaLnBrk="1" hangingPunct="1"/>
            <a:r>
              <a:rPr lang="en-US" altLang="en-US" sz="4000" dirty="0" smtClean="0">
                <a:solidFill>
                  <a:schemeClr val="accent2"/>
                </a:solidFill>
                <a:latin typeface="Comic Sans MS" pitchFamily="66" charset="0"/>
              </a:rPr>
              <a:t>Using oxygen </a:t>
            </a:r>
            <a:r>
              <a:rPr lang="en-US" altLang="en-US" sz="2800" dirty="0" smtClean="0">
                <a:solidFill>
                  <a:srgbClr val="4D4D4D"/>
                </a:solidFill>
                <a:latin typeface="Comic Sans MS" pitchFamily="66" charset="0"/>
              </a:rPr>
              <a:t>(</a:t>
            </a:r>
            <a:r>
              <a:rPr lang="en-US" altLang="en-US" sz="2000" dirty="0" smtClean="0">
                <a:solidFill>
                  <a:srgbClr val="4D4D4D"/>
                </a:solidFill>
                <a:latin typeface="Comic Sans MS" pitchFamily="66" charset="0"/>
              </a:rPr>
              <a:t>1/2</a:t>
            </a:r>
            <a:r>
              <a:rPr lang="en-US" altLang="en-US" sz="2800" dirty="0" smtClean="0">
                <a:solidFill>
                  <a:srgbClr val="4D4D4D"/>
                </a:solidFill>
                <a:latin typeface="Comic Sans MS" pitchFamily="66" charset="0"/>
              </a:rPr>
              <a:t> O</a:t>
            </a:r>
            <a:r>
              <a:rPr lang="en-US" altLang="en-US" sz="2800" baseline="-25000" dirty="0" smtClean="0">
                <a:solidFill>
                  <a:srgbClr val="4D4D4D"/>
                </a:solidFill>
                <a:latin typeface="Comic Sans MS" pitchFamily="66" charset="0"/>
              </a:rPr>
              <a:t>2</a:t>
            </a:r>
            <a:r>
              <a:rPr lang="en-US" altLang="en-US" sz="2800" dirty="0" smtClean="0">
                <a:solidFill>
                  <a:srgbClr val="4D4D4D"/>
                </a:solidFill>
                <a:latin typeface="Comic Sans MS" pitchFamily="66" charset="0"/>
              </a:rPr>
              <a:t>)</a:t>
            </a:r>
            <a:r>
              <a:rPr lang="en-US" altLang="en-US" sz="4000" dirty="0" smtClean="0">
                <a:solidFill>
                  <a:schemeClr val="accent2"/>
                </a:solidFill>
                <a:latin typeface="Comic Sans MS" pitchFamily="66" charset="0"/>
              </a:rPr>
              <a:t> in metabolism creates toxic waste.</a:t>
            </a:r>
          </a:p>
        </p:txBody>
      </p:sp>
      <p:sp>
        <p:nvSpPr>
          <p:cNvPr id="6147" name="Rectangle 3"/>
          <p:cNvSpPr>
            <a:spLocks noGrp="1" noChangeArrowheads="1"/>
          </p:cNvSpPr>
          <p:nvPr>
            <p:ph type="body" idx="1"/>
          </p:nvPr>
        </p:nvSpPr>
        <p:spPr>
          <a:xfrm>
            <a:off x="419100" y="1828800"/>
            <a:ext cx="8458200" cy="4343400"/>
          </a:xfrm>
        </p:spPr>
        <p:txBody>
          <a:bodyPr/>
          <a:lstStyle/>
          <a:p>
            <a:pPr algn="ctr" eaLnBrk="1" hangingPunct="1">
              <a:lnSpc>
                <a:spcPct val="90000"/>
              </a:lnSpc>
              <a:buFontTx/>
              <a:buNone/>
            </a:pPr>
            <a:r>
              <a:rPr lang="en-US" altLang="en-US" sz="2400" dirty="0" smtClean="0">
                <a:latin typeface="Comic Sans MS" pitchFamily="66" charset="0"/>
              </a:rPr>
              <a:t>Cells that are able to use </a:t>
            </a:r>
            <a:r>
              <a:rPr lang="en-US" altLang="en-US" sz="2400" dirty="0" smtClean="0">
                <a:latin typeface="Comic Sans MS" pitchFamily="66" charset="0"/>
                <a:hlinkClick r:id="rId3"/>
              </a:rPr>
              <a:t>aerobic respiration</a:t>
            </a:r>
            <a:r>
              <a:rPr lang="en-US" altLang="en-US" sz="2400" dirty="0" smtClean="0">
                <a:latin typeface="Comic Sans MS" pitchFamily="66" charset="0"/>
              </a:rPr>
              <a:t> produce special molecules that detoxify oxygen:</a:t>
            </a:r>
          </a:p>
          <a:p>
            <a:pPr algn="ctr" eaLnBrk="1" hangingPunct="1">
              <a:lnSpc>
                <a:spcPct val="90000"/>
              </a:lnSpc>
              <a:buFontTx/>
              <a:buNone/>
            </a:pPr>
            <a:endParaRPr lang="en-US" altLang="en-US" sz="2000" dirty="0" smtClean="0">
              <a:latin typeface="Comic Sans MS" pitchFamily="66" charset="0"/>
            </a:endParaRPr>
          </a:p>
          <a:p>
            <a:pPr algn="ctr" eaLnBrk="1" hangingPunct="1">
              <a:lnSpc>
                <a:spcPct val="90000"/>
              </a:lnSpc>
              <a:buFontTx/>
              <a:buNone/>
            </a:pPr>
            <a:r>
              <a:rPr lang="en-US" altLang="en-US" sz="1200" i="1" dirty="0" smtClean="0">
                <a:latin typeface="Comic Sans MS" pitchFamily="66" charset="0"/>
              </a:rPr>
              <a:t>               </a:t>
            </a: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endParaRPr lang="en-US" altLang="en-US" sz="1200" i="1" dirty="0" smtClean="0">
              <a:latin typeface="Comic Sans MS" pitchFamily="66" charset="0"/>
            </a:endParaRPr>
          </a:p>
          <a:p>
            <a:pPr algn="ctr" eaLnBrk="1" hangingPunct="1">
              <a:lnSpc>
                <a:spcPct val="90000"/>
              </a:lnSpc>
              <a:buFontTx/>
              <a:buNone/>
            </a:pPr>
            <a:r>
              <a:rPr lang="en-US" altLang="en-US" sz="1800" b="1" dirty="0" smtClean="0">
                <a:solidFill>
                  <a:srgbClr val="FF0000"/>
                </a:solidFill>
                <a:latin typeface="Comic Sans MS" pitchFamily="66" charset="0"/>
              </a:rPr>
              <a:t>Q</a:t>
            </a:r>
            <a:r>
              <a:rPr lang="en-US" altLang="en-US" sz="1800" b="1" dirty="0" smtClean="0">
                <a:latin typeface="Comic Sans MS" pitchFamily="66" charset="0"/>
              </a:rPr>
              <a:t>: What kind of molecules are catalase and SOD?</a:t>
            </a:r>
          </a:p>
          <a:p>
            <a:pPr algn="ctr" eaLnBrk="1" hangingPunct="1">
              <a:lnSpc>
                <a:spcPct val="90000"/>
              </a:lnSpc>
              <a:buFontTx/>
              <a:buNone/>
            </a:pPr>
            <a:endParaRPr lang="en-US" altLang="en-US" sz="1800" dirty="0" smtClean="0">
              <a:latin typeface="Comic Sans MS" pitchFamily="66" charset="0"/>
              <a:sym typeface="Wingdings" pitchFamily="2" charset="2"/>
            </a:endParaRPr>
          </a:p>
          <a:p>
            <a:pPr algn="ctr" eaLnBrk="1" hangingPunct="1">
              <a:lnSpc>
                <a:spcPct val="90000"/>
              </a:lnSpc>
              <a:buFontTx/>
              <a:buNone/>
            </a:pPr>
            <a:r>
              <a:rPr lang="en-US" altLang="en-US" sz="2400" dirty="0" smtClean="0">
                <a:latin typeface="Comic Sans MS" pitchFamily="66" charset="0"/>
              </a:rPr>
              <a:t>Cells that don’t make one or both of these cannot </a:t>
            </a:r>
          </a:p>
          <a:p>
            <a:pPr algn="ctr" eaLnBrk="1" hangingPunct="1">
              <a:lnSpc>
                <a:spcPct val="90000"/>
              </a:lnSpc>
              <a:buFontTx/>
              <a:buNone/>
            </a:pPr>
            <a:r>
              <a:rPr lang="en-US" altLang="en-US" sz="2400" dirty="0" smtClean="0">
                <a:latin typeface="Comic Sans MS" pitchFamily="66" charset="0"/>
              </a:rPr>
              <a:t>exist in the presence of oxygen.</a:t>
            </a:r>
            <a:endParaRPr lang="en-US" altLang="en-US" sz="2800" i="1" dirty="0" smtClean="0">
              <a:solidFill>
                <a:schemeClr val="folHlink"/>
              </a:solidFill>
            </a:endParaRPr>
          </a:p>
        </p:txBody>
      </p:sp>
      <p:sp>
        <p:nvSpPr>
          <p:cNvPr id="6148" name="Text Box 5"/>
          <p:cNvSpPr txBox="1">
            <a:spLocks noChangeArrowheads="1"/>
          </p:cNvSpPr>
          <p:nvPr/>
        </p:nvSpPr>
        <p:spPr bwMode="auto">
          <a:xfrm>
            <a:off x="457200" y="2743200"/>
            <a:ext cx="79248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i="1" dirty="0">
                <a:latin typeface="Comic Sans MS" pitchFamily="66" charset="0"/>
              </a:rPr>
              <a:t>	    </a:t>
            </a:r>
            <a:r>
              <a:rPr lang="en-US" altLang="en-US" sz="1000" i="1" dirty="0">
                <a:latin typeface="Comic Sans MS" pitchFamily="66" charset="0"/>
              </a:rPr>
              <a:t>(catalase)</a:t>
            </a:r>
          </a:p>
          <a:p>
            <a:pPr algn="ctr" eaLnBrk="1" hangingPunct="1"/>
            <a:r>
              <a:rPr lang="en-US" altLang="en-US" sz="1600" b="1" dirty="0">
                <a:latin typeface="Comic Sans MS" pitchFamily="66" charset="0"/>
              </a:rPr>
              <a:t>	Catalase</a:t>
            </a:r>
            <a:r>
              <a:rPr lang="en-US" altLang="en-US" sz="1600" dirty="0">
                <a:latin typeface="Comic Sans MS" pitchFamily="66" charset="0"/>
              </a:rPr>
              <a:t>:</a:t>
            </a:r>
            <a:r>
              <a:rPr lang="en-US" altLang="en-US" sz="1600" dirty="0">
                <a:latin typeface="Comic Sans MS" pitchFamily="66" charset="0"/>
                <a:sym typeface="Wingdings" pitchFamily="2" charset="2"/>
              </a:rPr>
              <a:t> H</a:t>
            </a:r>
            <a:r>
              <a:rPr lang="en-US" altLang="en-US" sz="1600" baseline="-25000" dirty="0">
                <a:latin typeface="Comic Sans MS" pitchFamily="66" charset="0"/>
                <a:sym typeface="Wingdings" pitchFamily="2" charset="2"/>
              </a:rPr>
              <a:t>2</a:t>
            </a:r>
            <a:r>
              <a:rPr lang="en-US" altLang="en-US" sz="1600" dirty="0">
                <a:latin typeface="Comic Sans MS" pitchFamily="66" charset="0"/>
                <a:sym typeface="Wingdings" pitchFamily="2" charset="2"/>
              </a:rPr>
              <a:t>O</a:t>
            </a:r>
            <a:r>
              <a:rPr lang="en-US" altLang="en-US" sz="1600" baseline="-25000" dirty="0">
                <a:latin typeface="Comic Sans MS" pitchFamily="66" charset="0"/>
                <a:sym typeface="Wingdings" pitchFamily="2" charset="2"/>
              </a:rPr>
              <a:t>2</a:t>
            </a:r>
            <a:r>
              <a:rPr lang="en-US" altLang="en-US" sz="1600" dirty="0">
                <a:latin typeface="Comic Sans MS" pitchFamily="66" charset="0"/>
                <a:sym typeface="Wingdings" pitchFamily="2" charset="2"/>
              </a:rPr>
              <a:t> ------- H</a:t>
            </a:r>
            <a:r>
              <a:rPr lang="en-US" altLang="en-US" sz="1600" baseline="-25000" dirty="0">
                <a:latin typeface="Comic Sans MS" pitchFamily="66" charset="0"/>
                <a:sym typeface="Wingdings" pitchFamily="2" charset="2"/>
              </a:rPr>
              <a:t>2</a:t>
            </a:r>
            <a:r>
              <a:rPr lang="en-US" altLang="en-US" sz="1600" dirty="0">
                <a:latin typeface="Comic Sans MS" pitchFamily="66" charset="0"/>
                <a:sym typeface="Wingdings" pitchFamily="2" charset="2"/>
              </a:rPr>
              <a:t>0 and 0</a:t>
            </a:r>
            <a:r>
              <a:rPr lang="en-US" altLang="en-US" sz="1600" baseline="-25000" dirty="0">
                <a:latin typeface="Comic Sans MS" pitchFamily="66" charset="0"/>
                <a:sym typeface="Wingdings" pitchFamily="2" charset="2"/>
              </a:rPr>
              <a:t>2</a:t>
            </a:r>
            <a:endParaRPr lang="en-US" altLang="en-US" sz="1600" i="1" baseline="-25000" dirty="0">
              <a:latin typeface="Comic Sans MS" pitchFamily="66" charset="0"/>
              <a:sym typeface="Wingdings" pitchFamily="2" charset="2"/>
            </a:endParaRPr>
          </a:p>
          <a:p>
            <a:pPr algn="ctr" eaLnBrk="1" hangingPunct="1"/>
            <a:r>
              <a:rPr lang="en-US" altLang="en-US" sz="1600" i="1" dirty="0">
                <a:latin typeface="Comic Sans MS" pitchFamily="66" charset="0"/>
                <a:sym typeface="Wingdings" pitchFamily="2" charset="2"/>
              </a:rPr>
              <a:t>                                                                                             					                     </a:t>
            </a:r>
            <a:r>
              <a:rPr lang="en-US" altLang="en-US" sz="1000" i="1" dirty="0">
                <a:latin typeface="Comic Sans MS" pitchFamily="66" charset="0"/>
                <a:sym typeface="Wingdings" pitchFamily="2" charset="2"/>
              </a:rPr>
              <a:t>(SOD)</a:t>
            </a:r>
          </a:p>
          <a:p>
            <a:pPr algn="ctr" eaLnBrk="1" hangingPunct="1"/>
            <a:r>
              <a:rPr lang="en-US" altLang="en-US" sz="1600" b="1" dirty="0">
                <a:latin typeface="Comic Sans MS" pitchFamily="66" charset="0"/>
                <a:sym typeface="Wingdings" pitchFamily="2" charset="2"/>
              </a:rPr>
              <a:t>	Superoxide dismutase</a:t>
            </a:r>
            <a:r>
              <a:rPr lang="en-US" altLang="en-US" sz="1600" dirty="0">
                <a:latin typeface="Comic Sans MS" pitchFamily="66" charset="0"/>
                <a:sym typeface="Wingdings" pitchFamily="2" charset="2"/>
              </a:rPr>
              <a:t> (SOD): oxygen radical ------- H</a:t>
            </a:r>
            <a:r>
              <a:rPr lang="en-US" altLang="en-US" sz="1400" dirty="0">
                <a:latin typeface="Comic Sans MS" pitchFamily="66" charset="0"/>
                <a:sym typeface="Wingdings" pitchFamily="2" charset="2"/>
              </a:rPr>
              <a:t>2</a:t>
            </a:r>
            <a:r>
              <a:rPr lang="en-US" altLang="en-US" sz="1600" dirty="0">
                <a:latin typeface="Comic Sans MS" pitchFamily="66" charset="0"/>
                <a:sym typeface="Wingdings" pitchFamily="2" charset="2"/>
              </a:rPr>
              <a:t>0 and O</a:t>
            </a:r>
            <a:r>
              <a:rPr lang="en-US" altLang="en-US" sz="1600" baseline="-25000" dirty="0">
                <a:latin typeface="Comic Sans MS" pitchFamily="66" charset="0"/>
                <a:sym typeface="Wingdings" pitchFamily="2" charset="2"/>
              </a:rPr>
              <a:t>2</a:t>
            </a:r>
          </a:p>
          <a:p>
            <a:pPr algn="ctr" eaLnBrk="1" hangingPunct="1"/>
            <a:endParaRPr lang="en-US" altLang="en-US" dirty="0"/>
          </a:p>
        </p:txBody>
      </p:sp>
      <p:sp>
        <p:nvSpPr>
          <p:cNvPr id="614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1040378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534400" cy="639763"/>
          </a:xfrm>
        </p:spPr>
        <p:txBody>
          <a:bodyPr/>
          <a:lstStyle/>
          <a:p>
            <a:pPr algn="l" eaLnBrk="1" hangingPunct="1"/>
            <a:r>
              <a:rPr lang="en-US" altLang="en-US" sz="2800" b="1" dirty="0" smtClean="0">
                <a:solidFill>
                  <a:schemeClr val="folHlink"/>
                </a:solidFill>
                <a:latin typeface="Comic Sans MS" pitchFamily="66" charset="0"/>
              </a:rPr>
              <a:t>Bacterial Genus</a:t>
            </a:r>
            <a:r>
              <a:rPr lang="en-US" altLang="en-US" sz="2800" b="1" dirty="0" smtClean="0">
                <a:latin typeface="Comic Sans MS" pitchFamily="66" charset="0"/>
              </a:rPr>
              <a:t>: </a:t>
            </a:r>
            <a:r>
              <a:rPr lang="en-US" altLang="en-US" sz="2800" b="1" i="1" dirty="0" smtClean="0">
                <a:solidFill>
                  <a:schemeClr val="bg2">
                    <a:lumMod val="75000"/>
                  </a:schemeClr>
                </a:solidFill>
                <a:latin typeface="Comic Sans MS" pitchFamily="66" charset="0"/>
              </a:rPr>
              <a:t>Clostridium</a:t>
            </a:r>
            <a:endParaRPr lang="en-US" altLang="en-US" sz="4800" i="1" dirty="0" smtClean="0">
              <a:solidFill>
                <a:schemeClr val="bg2">
                  <a:lumMod val="75000"/>
                </a:schemeClr>
              </a:solidFill>
              <a:latin typeface="Comic Sans MS" pitchFamily="66" charset="0"/>
            </a:endParaRPr>
          </a:p>
        </p:txBody>
      </p:sp>
      <p:sp>
        <p:nvSpPr>
          <p:cNvPr id="7171" name="Rectangle 3"/>
          <p:cNvSpPr>
            <a:spLocks noGrp="1" noChangeArrowheads="1"/>
          </p:cNvSpPr>
          <p:nvPr>
            <p:ph type="body" sz="half" idx="1"/>
          </p:nvPr>
        </p:nvSpPr>
        <p:spPr>
          <a:xfrm>
            <a:off x="228600" y="762000"/>
            <a:ext cx="4876800" cy="5791200"/>
          </a:xfrm>
        </p:spPr>
        <p:txBody>
          <a:bodyPr/>
          <a:lstStyle/>
          <a:p>
            <a:pPr eaLnBrk="1" hangingPunct="1">
              <a:lnSpc>
                <a:spcPct val="80000"/>
              </a:lnSpc>
              <a:buFontTx/>
              <a:buNone/>
            </a:pPr>
            <a:endParaRPr lang="en-US" altLang="en-US" sz="2400" i="1" dirty="0" smtClean="0">
              <a:latin typeface="Comic Sans MS" pitchFamily="66" charset="0"/>
            </a:endParaRPr>
          </a:p>
          <a:p>
            <a:pPr eaLnBrk="1" hangingPunct="1">
              <a:lnSpc>
                <a:spcPct val="80000"/>
              </a:lnSpc>
              <a:buFontTx/>
              <a:buNone/>
            </a:pPr>
            <a:r>
              <a:rPr lang="en-US" altLang="en-US" sz="1800" b="1" dirty="0" smtClean="0">
                <a:solidFill>
                  <a:srgbClr val="800080"/>
                </a:solidFill>
                <a:latin typeface="Comic Sans MS" pitchFamily="66" charset="0"/>
              </a:rPr>
              <a:t>GRAM-POSITIVE</a:t>
            </a:r>
          </a:p>
          <a:p>
            <a:pPr eaLnBrk="1" hangingPunct="1">
              <a:lnSpc>
                <a:spcPct val="80000"/>
              </a:lnSpc>
              <a:buFontTx/>
              <a:buNone/>
            </a:pPr>
            <a:r>
              <a:rPr lang="en-US" altLang="en-US" sz="1800" dirty="0" smtClean="0">
                <a:solidFill>
                  <a:schemeClr val="folHlink"/>
                </a:solidFill>
                <a:latin typeface="Comic Sans MS" pitchFamily="66" charset="0"/>
              </a:rPr>
              <a:t>Obligate anaerobe, </a:t>
            </a:r>
            <a:r>
              <a:rPr lang="en-US" altLang="en-US" sz="1800" dirty="0" smtClean="0">
                <a:latin typeface="Comic Sans MS" pitchFamily="66" charset="0"/>
              </a:rPr>
              <a:t>bacillus-shaped</a:t>
            </a:r>
            <a:endParaRPr lang="en-US" altLang="en-US" sz="1800" b="1" dirty="0" smtClean="0">
              <a:latin typeface="Comic Sans MS" pitchFamily="66" charset="0"/>
            </a:endParaRPr>
          </a:p>
          <a:p>
            <a:pPr eaLnBrk="1" hangingPunct="1">
              <a:lnSpc>
                <a:spcPct val="80000"/>
              </a:lnSpc>
              <a:buFontTx/>
              <a:buNone/>
            </a:pPr>
            <a:endParaRPr lang="en-US" altLang="en-US" sz="1800" b="1"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All species form </a:t>
            </a:r>
            <a:r>
              <a:rPr lang="en-US" altLang="en-US" sz="1800" dirty="0" smtClean="0">
                <a:latin typeface="Comic Sans MS" pitchFamily="66" charset="0"/>
                <a:hlinkClick r:id="rId3"/>
              </a:rPr>
              <a:t>endospores</a:t>
            </a:r>
            <a:r>
              <a:rPr lang="en-US" altLang="en-US" sz="1800" dirty="0" smtClean="0">
                <a:latin typeface="Comic Sans MS" pitchFamily="66" charset="0"/>
              </a:rPr>
              <a:t>. </a:t>
            </a: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All have a strictly </a:t>
            </a:r>
            <a:r>
              <a:rPr lang="en-US" altLang="en-US" sz="1800" dirty="0" smtClean="0">
                <a:latin typeface="Comic Sans MS" pitchFamily="66" charset="0"/>
                <a:hlinkClick r:id="rId4"/>
              </a:rPr>
              <a:t>fermentative</a:t>
            </a:r>
            <a:r>
              <a:rPr lang="en-US" altLang="en-US" sz="1800" dirty="0" smtClean="0">
                <a:latin typeface="Comic Sans MS" pitchFamily="66" charset="0"/>
              </a:rPr>
              <a:t> </a:t>
            </a:r>
          </a:p>
          <a:p>
            <a:pPr eaLnBrk="1" hangingPunct="1">
              <a:lnSpc>
                <a:spcPct val="80000"/>
              </a:lnSpc>
              <a:buFontTx/>
              <a:buNone/>
            </a:pPr>
            <a:r>
              <a:rPr lang="en-US" altLang="en-US" sz="1800" dirty="0" smtClean="0">
                <a:latin typeface="Comic Sans MS" pitchFamily="66" charset="0"/>
              </a:rPr>
              <a:t>mode of metabolism</a:t>
            </a:r>
            <a:r>
              <a:rPr lang="en-US" altLang="en-US" sz="1400" dirty="0" smtClean="0">
                <a:latin typeface="Comic Sans MS" pitchFamily="66" charset="0"/>
              </a:rPr>
              <a:t> (Don’t’ use oxygen). </a:t>
            </a:r>
            <a:endParaRPr lang="en-US" altLang="en-US" sz="1800" dirty="0" smtClean="0">
              <a:latin typeface="Comic Sans MS" pitchFamily="66" charset="0"/>
            </a:endParaRP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Vegetative cells are killed by exposure to O</a:t>
            </a:r>
            <a:r>
              <a:rPr lang="en-US" altLang="en-US" sz="1800" baseline="30000" dirty="0" smtClean="0">
                <a:latin typeface="Comic Sans MS" pitchFamily="66" charset="0"/>
              </a:rPr>
              <a:t>2</a:t>
            </a:r>
            <a:r>
              <a:rPr lang="en-US" altLang="en-US" sz="1800" dirty="0" smtClean="0">
                <a:latin typeface="Comic Sans MS" pitchFamily="66" charset="0"/>
              </a:rPr>
              <a:t>, but their endospores are able to survive long periods of exposure to air. </a:t>
            </a:r>
          </a:p>
          <a:p>
            <a:pPr eaLnBrk="1" hangingPunct="1">
              <a:lnSpc>
                <a:spcPct val="80000"/>
              </a:lnSpc>
              <a:buFontTx/>
              <a:buNone/>
            </a:pPr>
            <a:r>
              <a:rPr lang="en-US" altLang="en-US" sz="1800" dirty="0" smtClean="0">
                <a:latin typeface="Comic Sans MS" pitchFamily="66" charset="0"/>
              </a:rPr>
              <a:t>	</a:t>
            </a:r>
          </a:p>
          <a:p>
            <a:pPr eaLnBrk="1" hangingPunct="1">
              <a:lnSpc>
                <a:spcPct val="80000"/>
              </a:lnSpc>
              <a:buFontTx/>
              <a:buNone/>
            </a:pPr>
            <a:r>
              <a:rPr lang="en-US" altLang="en-US" sz="1800" dirty="0" smtClean="0">
                <a:latin typeface="Comic Sans MS" pitchFamily="66" charset="0"/>
              </a:rPr>
              <a:t>Known to produce a variety of toxins, some of which are fatal. </a:t>
            </a: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	</a:t>
            </a:r>
            <a:r>
              <a:rPr lang="en-US" altLang="en-US" sz="1400" i="1" dirty="0" smtClean="0">
                <a:latin typeface="Comic Sans MS" pitchFamily="66" charset="0"/>
                <a:hlinkClick r:id="rId5"/>
              </a:rPr>
              <a:t>Clostridium</a:t>
            </a:r>
            <a:r>
              <a:rPr lang="en-US" altLang="en-US" sz="1400" i="1" dirty="0" smtClean="0">
                <a:latin typeface="Comic Sans MS" pitchFamily="66" charset="0"/>
              </a:rPr>
              <a:t> </a:t>
            </a:r>
            <a:r>
              <a:rPr lang="en-US" altLang="en-US" sz="1400" i="1" dirty="0" err="1" smtClean="0">
                <a:latin typeface="Comic Sans MS" pitchFamily="66" charset="0"/>
              </a:rPr>
              <a:t>tetani</a:t>
            </a:r>
            <a:r>
              <a:rPr lang="en-US" altLang="en-US" sz="1400" dirty="0" smtClean="0">
                <a:latin typeface="Comic Sans MS" pitchFamily="66" charset="0"/>
              </a:rPr>
              <a:t> = agent of tetanus</a:t>
            </a:r>
          </a:p>
          <a:p>
            <a:pPr eaLnBrk="1" hangingPunct="1">
              <a:lnSpc>
                <a:spcPct val="80000"/>
              </a:lnSpc>
              <a:buFontTx/>
              <a:buNone/>
            </a:pPr>
            <a:r>
              <a:rPr lang="en-US" altLang="en-US" sz="1400" i="1" dirty="0" smtClean="0">
                <a:latin typeface="Comic Sans MS" pitchFamily="66" charset="0"/>
              </a:rPr>
              <a:t>	C. </a:t>
            </a:r>
            <a:r>
              <a:rPr lang="en-US" altLang="en-US" sz="1400" i="1" dirty="0" err="1" smtClean="0">
                <a:latin typeface="Comic Sans MS" pitchFamily="66" charset="0"/>
              </a:rPr>
              <a:t>botulinum</a:t>
            </a:r>
            <a:r>
              <a:rPr lang="en-US" altLang="en-US" sz="1400" dirty="0" smtClean="0">
                <a:latin typeface="Comic Sans MS" pitchFamily="66" charset="0"/>
              </a:rPr>
              <a:t> = agent of botulism</a:t>
            </a:r>
          </a:p>
          <a:p>
            <a:pPr eaLnBrk="1" hangingPunct="1">
              <a:lnSpc>
                <a:spcPct val="80000"/>
              </a:lnSpc>
              <a:buFontTx/>
              <a:buNone/>
            </a:pPr>
            <a:r>
              <a:rPr lang="en-US" altLang="en-US" sz="1400" i="1" dirty="0" smtClean="0">
                <a:latin typeface="Comic Sans MS" pitchFamily="66" charset="0"/>
              </a:rPr>
              <a:t>	C. </a:t>
            </a:r>
            <a:r>
              <a:rPr lang="en-US" altLang="en-US" sz="1400" i="1" dirty="0" err="1" smtClean="0">
                <a:latin typeface="Comic Sans MS" pitchFamily="66" charset="0"/>
              </a:rPr>
              <a:t>perfringens</a:t>
            </a:r>
            <a:r>
              <a:rPr lang="en-US" altLang="en-US" sz="1400" dirty="0" smtClean="0">
                <a:latin typeface="Comic Sans MS" pitchFamily="66" charset="0"/>
              </a:rPr>
              <a:t> = one of the agents of gas gangrene</a:t>
            </a:r>
          </a:p>
          <a:p>
            <a:pPr eaLnBrk="1" hangingPunct="1">
              <a:lnSpc>
                <a:spcPct val="80000"/>
              </a:lnSpc>
              <a:buFontTx/>
              <a:buNone/>
            </a:pPr>
            <a:r>
              <a:rPr lang="en-US" altLang="en-US" sz="1400" dirty="0" smtClean="0">
                <a:latin typeface="Comic Sans MS" pitchFamily="66" charset="0"/>
              </a:rPr>
              <a:t>	</a:t>
            </a:r>
            <a:r>
              <a:rPr lang="en-US" altLang="en-US" sz="1400" i="1" dirty="0" smtClean="0">
                <a:latin typeface="Comic Sans MS" pitchFamily="66" charset="0"/>
              </a:rPr>
              <a:t>C. </a:t>
            </a:r>
            <a:r>
              <a:rPr lang="en-US" altLang="en-US" sz="1400" i="1" dirty="0" err="1" smtClean="0">
                <a:latin typeface="Comic Sans MS" pitchFamily="66" charset="0"/>
              </a:rPr>
              <a:t>difficile</a:t>
            </a:r>
            <a:r>
              <a:rPr lang="en-US" altLang="en-US" sz="1400" dirty="0" smtClean="0">
                <a:latin typeface="Comic Sans MS" pitchFamily="66" charset="0"/>
              </a:rPr>
              <a:t> = part of natural intestinal flora, but resistant strains can overpopulate and cause pseudomembranous colitis.</a:t>
            </a:r>
            <a:endParaRPr lang="en-US" altLang="en-US" sz="4400" dirty="0" smtClean="0"/>
          </a:p>
        </p:txBody>
      </p:sp>
      <p:sp>
        <p:nvSpPr>
          <p:cNvPr id="7172" name="Text Box 4"/>
          <p:cNvSpPr txBox="1">
            <a:spLocks noChangeArrowheads="1"/>
          </p:cNvSpPr>
          <p:nvPr/>
        </p:nvSpPr>
        <p:spPr bwMode="auto">
          <a:xfrm>
            <a:off x="4724400" y="6443663"/>
            <a:ext cx="441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spcAft>
                <a:spcPts val="600"/>
              </a:spcAft>
            </a:pPr>
            <a:r>
              <a:rPr lang="en-US" altLang="en-US" sz="1000">
                <a:latin typeface="Comic Sans MS" pitchFamily="66" charset="0"/>
              </a:rPr>
              <a:t>Images:Clostridium botulinum: stained with Gentian violet. CDC Public Health Image Library. (</a:t>
            </a:r>
            <a:r>
              <a:rPr lang="en-US" altLang="en-US" sz="1000">
                <a:latin typeface="Comic Sans MS" pitchFamily="66" charset="0"/>
                <a:hlinkClick r:id="rId6"/>
              </a:rPr>
              <a:t>PHIL </a:t>
            </a:r>
            <a:r>
              <a:rPr lang="en-US" altLang="en-US" sz="1000">
                <a:latin typeface="Comic Sans MS" pitchFamily="66" charset="0"/>
              </a:rPr>
              <a:t>#2107), 1979;  Charles Bell 1809 painting.</a:t>
            </a:r>
          </a:p>
        </p:txBody>
      </p:sp>
      <p:pic>
        <p:nvPicPr>
          <p:cNvPr id="287749" name="Picture 5" descr="TetanusCBell1809"/>
          <p:cNvPicPr>
            <a:picLocks noGrp="1" noChangeAspect="1" noChangeArrowheads="1"/>
          </p:cNvPicPr>
          <p:nvPr>
            <p:ph sz="quarter" idx="2"/>
          </p:nvPr>
        </p:nvPicPr>
        <p:blipFill>
          <a:blip r:embed="rId7" cstate="email">
            <a:extLst>
              <a:ext uri="{28A0092B-C50C-407E-A947-70E740481C1C}">
                <a14:useLocalDpi xmlns:a14="http://schemas.microsoft.com/office/drawing/2010/main"/>
              </a:ext>
            </a:extLst>
          </a:blip>
          <a:srcRect/>
          <a:stretch>
            <a:fillRect/>
          </a:stretch>
        </p:blipFill>
        <p:spPr>
          <a:xfrm>
            <a:off x="5476372" y="3505200"/>
            <a:ext cx="3144255" cy="2374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4" name="Picture 7" descr="Picture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5690"/>
            <a:ext cx="3581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p:cNvSpPr txBox="1">
            <a:spLocks noChangeArrowheads="1"/>
          </p:cNvSpPr>
          <p:nvPr/>
        </p:nvSpPr>
        <p:spPr bwMode="auto">
          <a:xfrm>
            <a:off x="6362700" y="1435677"/>
            <a:ext cx="1371600" cy="517525"/>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b="1" i="1" dirty="0">
                <a:latin typeface="Comic Sans MS" pitchFamily="66" charset="0"/>
              </a:rPr>
              <a:t>Clostridium </a:t>
            </a:r>
            <a:r>
              <a:rPr lang="en-US" altLang="en-US" sz="1400" b="1" i="1" dirty="0" err="1">
                <a:latin typeface="Comic Sans MS" pitchFamily="66" charset="0"/>
              </a:rPr>
              <a:t>botulinum</a:t>
            </a:r>
            <a:r>
              <a:rPr lang="en-US" altLang="en-US" sz="1200" dirty="0">
                <a:solidFill>
                  <a:schemeClr val="bg1"/>
                </a:solidFill>
              </a:rPr>
              <a:t> </a:t>
            </a:r>
          </a:p>
        </p:txBody>
      </p:sp>
      <p:sp>
        <p:nvSpPr>
          <p:cNvPr id="71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9"/>
              </a:rPr>
              <a:t>Virtual Cell Biology Classroom</a:t>
            </a:r>
            <a:r>
              <a:rPr lang="en-US" altLang="en-US" sz="1000">
                <a:latin typeface="Comic Sans MS" pitchFamily="66" charset="0"/>
              </a:rPr>
              <a:t> on </a:t>
            </a:r>
            <a:r>
              <a:rPr lang="en-US" altLang="en-US" sz="1000">
                <a:latin typeface="Comic Sans MS" pitchFamily="66" charset="0"/>
                <a:hlinkClick r:id="rId10"/>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381000" y="990600"/>
            <a:ext cx="3276600" cy="4343400"/>
          </a:xfrm>
        </p:spPr>
        <p:txBody>
          <a:bodyPr/>
          <a:lstStyle/>
          <a:p>
            <a:pPr algn="ctr" eaLnBrk="1" hangingPunct="1">
              <a:buFontTx/>
              <a:buNone/>
            </a:pPr>
            <a:r>
              <a:rPr lang="en-US" altLang="en-US" sz="2400" i="1" smtClean="0">
                <a:latin typeface="Comic Sans MS" pitchFamily="66" charset="0"/>
              </a:rPr>
              <a:t>	</a:t>
            </a:r>
            <a:r>
              <a:rPr lang="en-US" altLang="en-US" sz="2400" smtClean="0">
                <a:latin typeface="Comic Sans MS" pitchFamily="66" charset="0"/>
              </a:rPr>
              <a:t>If oxygen is required for aerobic cellular respiration…</a:t>
            </a:r>
          </a:p>
          <a:p>
            <a:pPr algn="ctr" eaLnBrk="1" hangingPunct="1">
              <a:buFontTx/>
              <a:buNone/>
            </a:pPr>
            <a:r>
              <a:rPr lang="en-US" altLang="en-US" sz="2400" smtClean="0">
                <a:latin typeface="Comic Sans MS" pitchFamily="66" charset="0"/>
              </a:rPr>
              <a:t>how do cells </a:t>
            </a:r>
          </a:p>
          <a:p>
            <a:pPr algn="ctr" eaLnBrk="1" hangingPunct="1">
              <a:buFontTx/>
              <a:buNone/>
            </a:pPr>
            <a:r>
              <a:rPr lang="en-US" altLang="en-US" sz="2400" smtClean="0">
                <a:latin typeface="Comic Sans MS" pitchFamily="66" charset="0"/>
              </a:rPr>
              <a:t>get </a:t>
            </a:r>
            <a:r>
              <a:rPr lang="en-US" altLang="en-US" sz="2400" b="1" smtClean="0">
                <a:latin typeface="Comic Sans MS" pitchFamily="66" charset="0"/>
              </a:rPr>
              <a:t>energy</a:t>
            </a:r>
            <a:r>
              <a:rPr lang="en-US" altLang="en-US" sz="2400" smtClean="0">
                <a:latin typeface="Comic Sans MS" pitchFamily="66" charset="0"/>
              </a:rPr>
              <a:t> if </a:t>
            </a:r>
          </a:p>
          <a:p>
            <a:pPr algn="ctr" eaLnBrk="1" hangingPunct="1">
              <a:buFontTx/>
              <a:buNone/>
            </a:pPr>
            <a:r>
              <a:rPr lang="en-US" altLang="en-US" sz="2400" smtClean="0">
                <a:latin typeface="Comic Sans MS" pitchFamily="66" charset="0"/>
              </a:rPr>
              <a:t>there is no </a:t>
            </a:r>
          </a:p>
          <a:p>
            <a:pPr algn="ctr" eaLnBrk="1" hangingPunct="1">
              <a:buFontTx/>
              <a:buNone/>
            </a:pPr>
            <a:r>
              <a:rPr lang="en-US" altLang="en-US" sz="3600" smtClean="0">
                <a:latin typeface="Comic Sans MS" pitchFamily="66" charset="0"/>
              </a:rPr>
              <a:t>O</a:t>
            </a:r>
            <a:r>
              <a:rPr lang="en-US" altLang="en-US" sz="3600" baseline="-25000" smtClean="0">
                <a:latin typeface="Comic Sans MS" pitchFamily="66" charset="0"/>
              </a:rPr>
              <a:t>2</a:t>
            </a:r>
            <a:r>
              <a:rPr lang="en-US" altLang="en-US" sz="2400" smtClean="0">
                <a:latin typeface="Comic Sans MS" pitchFamily="66" charset="0"/>
              </a:rPr>
              <a:t>, </a:t>
            </a:r>
          </a:p>
          <a:p>
            <a:pPr algn="ctr" eaLnBrk="1" hangingPunct="1">
              <a:buFontTx/>
              <a:buNone/>
            </a:pPr>
            <a:r>
              <a:rPr lang="en-US" altLang="en-US" sz="2400" smtClean="0">
                <a:latin typeface="Comic Sans MS" pitchFamily="66" charset="0"/>
              </a:rPr>
              <a:t>or if they </a:t>
            </a:r>
          </a:p>
          <a:p>
            <a:pPr algn="ctr" eaLnBrk="1" hangingPunct="1">
              <a:buFontTx/>
              <a:buNone/>
            </a:pPr>
            <a:r>
              <a:rPr lang="en-US" altLang="en-US" sz="2400" smtClean="0">
                <a:latin typeface="Comic Sans MS" pitchFamily="66" charset="0"/>
              </a:rPr>
              <a:t>can’t use oxygen?</a:t>
            </a:r>
            <a:endParaRPr lang="en-US" altLang="en-US" smtClean="0"/>
          </a:p>
        </p:txBody>
      </p:sp>
      <p:pic>
        <p:nvPicPr>
          <p:cNvPr id="8195" name="Picture 9" descr="Clostridium_botulinum-wiki"/>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495675" y="304800"/>
            <a:ext cx="5648325" cy="591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1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2438400"/>
            <a:ext cx="1722438" cy="1828800"/>
          </a:xfrm>
          <a:noFill/>
        </p:spPr>
      </p:pic>
      <p:sp>
        <p:nvSpPr>
          <p:cNvPr id="8197" name="Text Box 14"/>
          <p:cNvSpPr txBox="1">
            <a:spLocks noChangeArrowheads="1"/>
          </p:cNvSpPr>
          <p:nvPr/>
        </p:nvSpPr>
        <p:spPr bwMode="auto">
          <a:xfrm>
            <a:off x="6705600" y="646112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5"/>
              </a:rPr>
              <a:t>Clostridium botulinum</a:t>
            </a:r>
            <a:r>
              <a:rPr lang="en-US" altLang="en-US" sz="1000">
                <a:latin typeface="Comic Sans MS" pitchFamily="66" charset="0"/>
              </a:rPr>
              <a:t>, CDC; Calvin holding breath, Bill Watterson</a:t>
            </a:r>
          </a:p>
        </p:txBody>
      </p:sp>
      <p:sp>
        <p:nvSpPr>
          <p:cNvPr id="8198"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543800" cy="715962"/>
          </a:xfrm>
        </p:spPr>
        <p:txBody>
          <a:bodyPr/>
          <a:lstStyle/>
          <a:p>
            <a:pPr eaLnBrk="1" hangingPunct="1"/>
            <a:r>
              <a:rPr lang="en-US" altLang="en-US" sz="3600" b="1" dirty="0" smtClean="0">
                <a:solidFill>
                  <a:schemeClr val="tx1"/>
                </a:solidFill>
                <a:latin typeface="Comic Sans MS" pitchFamily="66" charset="0"/>
              </a:rPr>
              <a:t>Anaerobic Cellular Respiration</a:t>
            </a:r>
          </a:p>
        </p:txBody>
      </p:sp>
      <p:sp>
        <p:nvSpPr>
          <p:cNvPr id="9219" name="Rectangle 3"/>
          <p:cNvSpPr>
            <a:spLocks noGrp="1" noChangeArrowheads="1"/>
          </p:cNvSpPr>
          <p:nvPr>
            <p:ph type="body" sz="half" idx="1"/>
          </p:nvPr>
        </p:nvSpPr>
        <p:spPr>
          <a:xfrm>
            <a:off x="457200" y="1676400"/>
            <a:ext cx="3048000" cy="4343400"/>
          </a:xfrm>
        </p:spPr>
        <p:txBody>
          <a:bodyPr/>
          <a:lstStyle/>
          <a:p>
            <a:pPr eaLnBrk="1" hangingPunct="1">
              <a:lnSpc>
                <a:spcPct val="80000"/>
              </a:lnSpc>
            </a:pPr>
            <a:r>
              <a:rPr lang="en-US" altLang="en-US" sz="2000" dirty="0" smtClean="0">
                <a:latin typeface="Comic Sans MS" pitchFamily="66" charset="0"/>
              </a:rPr>
              <a:t>Many anaerobic bacteria, and muscle cells that run out of O</a:t>
            </a:r>
            <a:r>
              <a:rPr lang="en-US" altLang="en-US" sz="2000" baseline="30000" dirty="0" smtClean="0">
                <a:latin typeface="Comic Sans MS" pitchFamily="66" charset="0"/>
              </a:rPr>
              <a:t>2</a:t>
            </a:r>
            <a:r>
              <a:rPr lang="en-US" altLang="en-US" sz="2000" dirty="0" smtClean="0">
                <a:latin typeface="Comic Sans MS" pitchFamily="66" charset="0"/>
              </a:rPr>
              <a:t>, can make </a:t>
            </a:r>
            <a:r>
              <a:rPr lang="en-US" altLang="en-US" sz="2000" dirty="0" smtClean="0">
                <a:latin typeface="Comic Sans MS" pitchFamily="66" charset="0"/>
                <a:hlinkClick r:id="rId3"/>
              </a:rPr>
              <a:t>ATP</a:t>
            </a:r>
            <a:r>
              <a:rPr lang="en-US" altLang="en-US" sz="2000" dirty="0" smtClean="0">
                <a:latin typeface="Comic Sans MS" pitchFamily="66" charset="0"/>
              </a:rPr>
              <a:t> by using something other than oxygen as an electron acceptor</a:t>
            </a:r>
            <a:r>
              <a:rPr lang="en-US" altLang="en-US" sz="1800" dirty="0" smtClean="0">
                <a:latin typeface="Comic Sans MS" pitchFamily="66" charset="0"/>
              </a:rPr>
              <a:t> </a:t>
            </a:r>
            <a:r>
              <a:rPr lang="en-US" altLang="en-US" sz="1200" i="1" dirty="0" smtClean="0">
                <a:latin typeface="Comic Sans MS" pitchFamily="66" charset="0"/>
              </a:rPr>
              <a:t>(nitrate, sulfate &amp; carbon dioxide).</a:t>
            </a:r>
            <a:r>
              <a:rPr lang="en-US" altLang="en-US" sz="1800" dirty="0" smtClean="0">
                <a:latin typeface="Comic Sans MS" pitchFamily="66" charset="0"/>
              </a:rPr>
              <a:t> </a:t>
            </a: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endParaRPr lang="en-US" altLang="en-US" sz="1800" dirty="0" smtClean="0">
              <a:latin typeface="Comic Sans MS" pitchFamily="66" charset="0"/>
            </a:endParaRPr>
          </a:p>
          <a:p>
            <a:pPr eaLnBrk="1" hangingPunct="1">
              <a:lnSpc>
                <a:spcPct val="80000"/>
              </a:lnSpc>
            </a:pPr>
            <a:r>
              <a:rPr lang="en-US" altLang="en-US" sz="2000" dirty="0" smtClean="0">
                <a:latin typeface="Comic Sans MS" pitchFamily="66" charset="0"/>
              </a:rPr>
              <a:t>In anaerobic respiration, not all the </a:t>
            </a:r>
            <a:r>
              <a:rPr lang="en-US" altLang="en-US" sz="2000" dirty="0" smtClean="0">
                <a:latin typeface="Comic Sans MS" pitchFamily="66" charset="0"/>
                <a:hlinkClick r:id="rId4"/>
              </a:rPr>
              <a:t>ETC</a:t>
            </a:r>
            <a:r>
              <a:rPr lang="en-US" altLang="en-US" sz="2000" dirty="0" smtClean="0">
                <a:latin typeface="Comic Sans MS" pitchFamily="66" charset="0"/>
              </a:rPr>
              <a:t> is used, so less ATP is produced.</a:t>
            </a:r>
            <a:r>
              <a:rPr lang="en-US" altLang="en-US" sz="1800" dirty="0" smtClean="0">
                <a:latin typeface="Comic Sans MS" pitchFamily="66" charset="0"/>
              </a:rPr>
              <a:t> </a:t>
            </a:r>
            <a:endParaRPr lang="en-US" altLang="en-US" sz="1600" dirty="0" smtClean="0">
              <a:latin typeface="Comic Sans MS" pitchFamily="66" charset="0"/>
            </a:endParaRPr>
          </a:p>
        </p:txBody>
      </p:sp>
      <p:sp>
        <p:nvSpPr>
          <p:cNvPr id="9220" name="Rectangle 9"/>
          <p:cNvSpPr>
            <a:spLocks noGrp="1" noChangeArrowheads="1"/>
          </p:cNvSpPr>
          <p:nvPr>
            <p:ph sz="half" idx="2"/>
          </p:nvPr>
        </p:nvSpPr>
        <p:spPr/>
        <p:txBody>
          <a:bodyPr/>
          <a:lstStyle/>
          <a:p>
            <a:pPr eaLnBrk="1" hangingPunct="1"/>
            <a:endParaRPr lang="en-US" altLang="en-US" sz="2800" smtClean="0"/>
          </a:p>
        </p:txBody>
      </p:sp>
      <p:pic>
        <p:nvPicPr>
          <p:cNvPr id="9221" name="Picture 10" descr="Electron_transport_chain-TimVick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71600"/>
            <a:ext cx="4860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1"/>
          <p:cNvSpPr txBox="1">
            <a:spLocks noChangeArrowheads="1"/>
          </p:cNvSpPr>
          <p:nvPr/>
        </p:nvSpPr>
        <p:spPr bwMode="auto">
          <a:xfrm>
            <a:off x="6096000" y="6657975"/>
            <a:ext cx="30480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0000"/>
              </a:lnSpc>
              <a:spcBef>
                <a:spcPct val="45000"/>
              </a:spcBef>
            </a:pPr>
            <a:r>
              <a:rPr lang="en-US" altLang="en-US" sz="1000" dirty="0">
                <a:latin typeface="Comic Sans MS" pitchFamily="66" charset="0"/>
              </a:rPr>
              <a:t>Image: </a:t>
            </a:r>
            <a:r>
              <a:rPr lang="en-US" altLang="en-US" sz="1000" dirty="0">
                <a:latin typeface="Comic Sans MS" pitchFamily="66" charset="0"/>
                <a:hlinkClick r:id="rId6"/>
              </a:rPr>
              <a:t>Electron transport chain</a:t>
            </a:r>
            <a:r>
              <a:rPr lang="en-US" altLang="en-US" sz="1000" dirty="0">
                <a:latin typeface="Comic Sans MS" pitchFamily="66" charset="0"/>
              </a:rPr>
              <a:t>, Tim Vickers</a:t>
            </a:r>
          </a:p>
        </p:txBody>
      </p:sp>
      <p:sp>
        <p:nvSpPr>
          <p:cNvPr id="9223" name="Line 12"/>
          <p:cNvSpPr>
            <a:spLocks noChangeShapeType="1"/>
          </p:cNvSpPr>
          <p:nvPr/>
        </p:nvSpPr>
        <p:spPr bwMode="auto">
          <a:xfrm flipH="1" flipV="1">
            <a:off x="7620000" y="3200400"/>
            <a:ext cx="2286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13241</TotalTime>
  <Words>2243</Words>
  <Application>Microsoft Macintosh PowerPoint</Application>
  <PresentationFormat>On-screen Show (4:3)</PresentationFormat>
  <Paragraphs>338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Aerobic Cellular Respiration</vt:lpstr>
      <vt:lpstr>Using oxygen (1/2 O2) in metabolism creates toxic waste.</vt:lpstr>
      <vt:lpstr>Bacterial Genus: Clostridium</vt:lpstr>
      <vt:lpstr>PowerPoint Presentation</vt:lpstr>
      <vt:lpstr>Anaerobic Cellular Respiration</vt:lpstr>
      <vt:lpstr>More Fun With Farts</vt:lpstr>
      <vt:lpstr>Aerobic vs Anaerobic Respiration </vt:lpstr>
      <vt:lpstr>Fermentation </vt:lpstr>
      <vt:lpstr>Fermentation</vt:lpstr>
      <vt:lpstr>PowerPoint Presentation</vt:lpstr>
      <vt:lpstr>Fermentation</vt:lpstr>
      <vt:lpstr>Why does fermentation require extra steps after glycolysis? </vt:lpstr>
      <vt:lpstr>Fermentation</vt:lpstr>
      <vt:lpstr>Alcohol Fermentation in Wine  Louis Pasteur &amp; Industrial Microbiology</vt:lpstr>
      <vt:lpstr>Muscles &amp; Lactic Acid Fermentation   Slow and Fast Twitch Muscle</vt:lpstr>
      <vt:lpstr> Slow and Fast Twitch Muscle  Poultry: White Meat &amp; Dark Meat  </vt:lpstr>
      <vt:lpstr>Souring &amp; Spoilage Different Results of Anaerobic Metabolism</vt:lpstr>
      <vt:lpstr>Metabolic Processes … Bottom Line</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 Anaerobic Respiration &amp; Fermentation Lecture PowerPoint</dc:title>
  <dc:creator>Tami Port</dc:creator>
  <cp:keywords>anaerobic respiration lecture powerpoint, fermentation lecture powerpoint, anaerobid respiration and fermentation lecture ppt</cp:keywords>
  <cp:lastModifiedBy>Voicemail</cp:lastModifiedBy>
  <cp:revision>179</cp:revision>
  <dcterms:created xsi:type="dcterms:W3CDTF">2007-06-01T13:46:36Z</dcterms:created>
  <dcterms:modified xsi:type="dcterms:W3CDTF">2016-02-01T18:21:36Z</dcterms:modified>
  <cp:category>Cell Biology Lecture PowerPoint</cp:category>
</cp:coreProperties>
</file>