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23" r:id="rId2"/>
    <p:sldId id="302" r:id="rId3"/>
    <p:sldId id="331" r:id="rId4"/>
    <p:sldId id="332" r:id="rId5"/>
    <p:sldId id="333" r:id="rId6"/>
    <p:sldId id="334" r:id="rId7"/>
    <p:sldId id="335" r:id="rId8"/>
    <p:sldId id="336" r:id="rId9"/>
    <p:sldId id="337" r:id="rId10"/>
    <p:sldId id="338" r:id="rId11"/>
    <p:sldId id="339" r:id="rId12"/>
    <p:sldId id="341" r:id="rId13"/>
    <p:sldId id="343" r:id="rId14"/>
    <p:sldId id="344" r:id="rId15"/>
    <p:sldId id="345" r:id="rId16"/>
    <p:sldId id="346" r:id="rId17"/>
    <p:sldId id="347" r:id="rId18"/>
    <p:sldId id="348" r:id="rId19"/>
    <p:sldId id="349" r:id="rId20"/>
    <p:sldId id="350" r:id="rId21"/>
    <p:sldId id="351" r:id="rId22"/>
    <p:sldId id="352" r:id="rId23"/>
    <p:sldId id="353" r:id="rId24"/>
    <p:sldId id="369" r:id="rId25"/>
    <p:sldId id="330" r:id="rId26"/>
    <p:sldId id="340" r:id="rId27"/>
    <p:sldId id="370" r:id="rId28"/>
    <p:sldId id="372" r:id="rId29"/>
    <p:sldId id="317" r:id="rId30"/>
    <p:sldId id="322" r:id="rId31"/>
  </p:sldIdLst>
  <p:sldSz cx="9144000" cy="6858000" type="screen4x3"/>
  <p:notesSz cx="6858000" cy="9077325"/>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66FF33"/>
    <a:srgbClr val="FF3300"/>
    <a:srgbClr val="3366FF"/>
    <a:srgbClr val="996633"/>
    <a:srgbClr val="0099CC"/>
    <a:srgbClr val="00CC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87" autoAdjust="0"/>
  </p:normalViewPr>
  <p:slideViewPr>
    <p:cSldViewPr>
      <p:cViewPr varScale="1">
        <p:scale>
          <a:sx n="72" d="100"/>
          <a:sy n="72" d="100"/>
        </p:scale>
        <p:origin x="-1720" y="-10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8" y="-96"/>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3427"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3428" name="Rectangle 4"/>
          <p:cNvSpPr>
            <a:spLocks noGrp="1" noChangeArrowheads="1"/>
          </p:cNvSpPr>
          <p:nvPr>
            <p:ph type="ftr" sz="quarter" idx="2"/>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3429" name="Rectangle 5"/>
          <p:cNvSpPr>
            <a:spLocks noGrp="1" noChangeArrowheads="1"/>
          </p:cNvSpPr>
          <p:nvPr>
            <p:ph type="sldNum" sz="quarter" idx="3"/>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18750AA-DB9E-4FCA-ABCC-BCED431EA1B4}" type="slidenum">
              <a:rPr lang="en-US"/>
              <a:pPr>
                <a:defRPr/>
              </a:pPr>
              <a:t>‹#›</a:t>
            </a:fld>
            <a:endParaRPr lang="en-US"/>
          </a:p>
        </p:txBody>
      </p:sp>
    </p:spTree>
    <p:extLst>
      <p:ext uri="{BB962C8B-B14F-4D97-AF65-F5344CB8AC3E}">
        <p14:creationId xmlns:p14="http://schemas.microsoft.com/office/powerpoint/2010/main" val="118558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A2ECB4E-6E7A-4225-AA5D-7808531B9707}" type="slidenum">
              <a:rPr lang="en-US"/>
              <a:pPr>
                <a:defRPr/>
              </a:pPr>
              <a:t>‹#›</a:t>
            </a:fld>
            <a:endParaRPr lang="en-US"/>
          </a:p>
        </p:txBody>
      </p:sp>
    </p:spTree>
    <p:extLst>
      <p:ext uri="{BB962C8B-B14F-4D97-AF65-F5344CB8AC3E}">
        <p14:creationId xmlns:p14="http://schemas.microsoft.com/office/powerpoint/2010/main" val="3231816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6D082FA-4E0F-4A03-B071-83E975457400}" type="slidenum">
              <a:rPr lang="en-US" altLang="en-US" sz="1200" smtClean="0">
                <a:cs typeface="Arial" charset="0"/>
              </a:rPr>
              <a:pPr eaLnBrk="1" hangingPunct="1"/>
              <a:t>1</a:t>
            </a:fld>
            <a:endParaRPr lang="en-US" altLang="en-US" sz="1200" smtClean="0">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404446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EC1F77C-6268-435A-A8F4-A5B41EE88BDE}" type="slidenum">
              <a:rPr lang="en-US" altLang="en-US" sz="1200" smtClean="0"/>
              <a:pPr eaLnBrk="1" hangingPunct="1"/>
              <a:t>10</a:t>
            </a:fld>
            <a:endParaRPr lang="en-US"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5308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ED5220C-3BB8-4606-89B4-1F69989D088A}" type="slidenum">
              <a:rPr lang="en-US" altLang="en-US" sz="1200" smtClean="0"/>
              <a:pPr eaLnBrk="1" hangingPunct="1"/>
              <a:t>11</a:t>
            </a:fld>
            <a:endParaRPr lang="en-US" altLang="en-US" sz="1200" smtClean="0"/>
          </a:p>
        </p:txBody>
      </p:sp>
      <p:sp>
        <p:nvSpPr>
          <p:cNvPr id="48131" name="Rectangle 2"/>
          <p:cNvSpPr>
            <a:spLocks noGrp="1" noRot="1" noChangeAspect="1" noChangeArrowheads="1" noTextEdit="1"/>
          </p:cNvSpPr>
          <p:nvPr>
            <p:ph type="sldImg"/>
          </p:nvPr>
        </p:nvSpPr>
        <p:spPr>
          <a:xfrm>
            <a:off x="1168400" y="687388"/>
            <a:ext cx="4521200" cy="3390900"/>
          </a:xfrm>
          <a:ln/>
        </p:spPr>
      </p:sp>
      <p:sp>
        <p:nvSpPr>
          <p:cNvPr id="48132" name="Rectangle 3"/>
          <p:cNvSpPr>
            <a:spLocks noGrp="1" noChangeArrowheads="1"/>
          </p:cNvSpPr>
          <p:nvPr>
            <p:ph type="body" idx="1"/>
          </p:nvPr>
        </p:nvSpPr>
        <p:spPr>
          <a:xfrm>
            <a:off x="914400" y="4311650"/>
            <a:ext cx="5029200" cy="4084638"/>
          </a:xfrm>
          <a:noFill/>
        </p:spPr>
        <p:txBody>
          <a:bodyPr/>
          <a:lstStyle/>
          <a:p>
            <a:pPr eaLnBrk="1" hangingPunct="1"/>
            <a:r>
              <a:rPr lang="en-US" altLang="en-US" smtClean="0"/>
              <a:t>- ase</a:t>
            </a:r>
          </a:p>
          <a:p>
            <a:pPr eaLnBrk="1" hangingPunct="1"/>
            <a:endParaRPr lang="en-US" altLang="en-US" smtClean="0"/>
          </a:p>
        </p:txBody>
      </p:sp>
    </p:spTree>
    <p:extLst>
      <p:ext uri="{BB962C8B-B14F-4D97-AF65-F5344CB8AC3E}">
        <p14:creationId xmlns:p14="http://schemas.microsoft.com/office/powerpoint/2010/main" val="3043181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AE799D7-4808-4FCD-A718-0F976D06773B}" type="slidenum">
              <a:rPr lang="en-US" altLang="en-US" sz="1200" smtClean="0"/>
              <a:pPr eaLnBrk="1" hangingPunct="1"/>
              <a:t>12</a:t>
            </a:fld>
            <a:endParaRPr lang="en-US" alt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Reactant, reactant, (enzyme) &gt; product</a:t>
            </a:r>
          </a:p>
          <a:p>
            <a:pPr eaLnBrk="1" hangingPunct="1"/>
            <a:endParaRPr lang="en-US" altLang="en-US" smtClean="0"/>
          </a:p>
          <a:p>
            <a:pPr eaLnBrk="1" hangingPunct="1"/>
            <a:r>
              <a:rPr lang="en-US" altLang="en-US" smtClean="0"/>
              <a:t>Reactant, (enzyme) &gt; product, product</a:t>
            </a:r>
          </a:p>
          <a:p>
            <a:pPr eaLnBrk="1" hangingPunct="1"/>
            <a:endParaRPr lang="en-US" altLang="en-US" smtClean="0"/>
          </a:p>
          <a:p>
            <a:pPr eaLnBrk="1" hangingPunct="1"/>
            <a:r>
              <a:rPr lang="en-US" altLang="en-US" smtClean="0"/>
              <a:t>One or more of the reactants in an enzymatic reaction is the substrate, the reactant(s) that specifically interacts with the enzyme.</a:t>
            </a:r>
          </a:p>
        </p:txBody>
      </p:sp>
    </p:spTree>
    <p:extLst>
      <p:ext uri="{BB962C8B-B14F-4D97-AF65-F5344CB8AC3E}">
        <p14:creationId xmlns:p14="http://schemas.microsoft.com/office/powerpoint/2010/main" val="25044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7CDEA71-5853-4452-85C6-35BCBC6D6E8C}" type="slidenum">
              <a:rPr lang="en-US" smtClean="0"/>
              <a:pPr eaLnBrk="1" hangingPunct="1">
                <a:defRPr/>
              </a:pPr>
              <a:t>13</a:t>
            </a:fld>
            <a:endParaRPr lang="en-US" smtClean="0"/>
          </a:p>
        </p:txBody>
      </p:sp>
      <p:sp>
        <p:nvSpPr>
          <p:cNvPr id="83971" name="Rectangle 2"/>
          <p:cNvSpPr>
            <a:spLocks noGrp="1" noRot="1" noChangeAspect="1" noChangeArrowheads="1" noTextEdit="1"/>
          </p:cNvSpPr>
          <p:nvPr>
            <p:ph type="sldImg"/>
          </p:nvPr>
        </p:nvSpPr>
        <p:spPr>
          <a:xfrm>
            <a:off x="1162050" y="681038"/>
            <a:ext cx="4538663" cy="3403600"/>
          </a:xfrm>
          <a:ln/>
        </p:spPr>
      </p:sp>
      <p:sp>
        <p:nvSpPr>
          <p:cNvPr id="83972"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95939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6EB1919-7D9C-4AB0-8017-BE4EF675DE6A}" type="slidenum">
              <a:rPr lang="en-US" altLang="en-US" sz="1200" smtClean="0"/>
              <a:pPr eaLnBrk="1" hangingPunct="1"/>
              <a:t>14</a:t>
            </a:fld>
            <a:endParaRPr lang="en-US" altLang="en-US" sz="1200" smtClean="0"/>
          </a:p>
        </p:txBody>
      </p:sp>
      <p:sp>
        <p:nvSpPr>
          <p:cNvPr id="53251" name="Rectangle 2"/>
          <p:cNvSpPr>
            <a:spLocks noGrp="1" noRot="1" noChangeAspect="1" noChangeArrowheads="1" noTextEdit="1"/>
          </p:cNvSpPr>
          <p:nvPr>
            <p:ph type="sldImg"/>
          </p:nvPr>
        </p:nvSpPr>
        <p:spPr>
          <a:xfrm>
            <a:off x="1168400" y="687388"/>
            <a:ext cx="4521200" cy="3390900"/>
          </a:xfrm>
          <a:ln/>
        </p:spPr>
      </p:sp>
      <p:sp>
        <p:nvSpPr>
          <p:cNvPr id="53252" name="Rectangle 3"/>
          <p:cNvSpPr>
            <a:spLocks noGrp="1" noChangeArrowheads="1"/>
          </p:cNvSpPr>
          <p:nvPr>
            <p:ph type="body" idx="1"/>
          </p:nvPr>
        </p:nvSpPr>
        <p:spPr>
          <a:xfrm>
            <a:off x="914400" y="4311650"/>
            <a:ext cx="5029200" cy="4084638"/>
          </a:xfrm>
          <a:noFill/>
        </p:spPr>
        <p:txBody>
          <a:bodyPr/>
          <a:lstStyle/>
          <a:p>
            <a:pPr eaLnBrk="1" hangingPunct="1"/>
            <a:endParaRPr lang="en-US" altLang="en-US" smtClean="0"/>
          </a:p>
        </p:txBody>
      </p:sp>
    </p:spTree>
    <p:extLst>
      <p:ext uri="{BB962C8B-B14F-4D97-AF65-F5344CB8AC3E}">
        <p14:creationId xmlns:p14="http://schemas.microsoft.com/office/powerpoint/2010/main" val="559546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F3C1215-C6B7-41C8-A05C-A6260B99EE64}" type="slidenum">
              <a:rPr lang="en-US" altLang="en-US" sz="1200" smtClean="0"/>
              <a:pPr eaLnBrk="1" hangingPunct="1"/>
              <a:t>15</a:t>
            </a:fld>
            <a:endParaRPr lang="en-US" altLang="en-US" sz="1200" smtClean="0"/>
          </a:p>
        </p:txBody>
      </p:sp>
      <p:sp>
        <p:nvSpPr>
          <p:cNvPr id="54275" name="Rectangle 2"/>
          <p:cNvSpPr>
            <a:spLocks noGrp="1" noRot="1" noChangeAspect="1" noChangeArrowheads="1" noTextEdit="1"/>
          </p:cNvSpPr>
          <p:nvPr>
            <p:ph type="sldImg"/>
          </p:nvPr>
        </p:nvSpPr>
        <p:spPr>
          <a:xfrm>
            <a:off x="1168400" y="687388"/>
            <a:ext cx="4521200" cy="3390900"/>
          </a:xfrm>
          <a:ln/>
        </p:spPr>
      </p:sp>
      <p:sp>
        <p:nvSpPr>
          <p:cNvPr id="54276"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112454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AED7A5D-02C9-4E28-888E-31890D2477EB}" type="slidenum">
              <a:rPr lang="en-US" altLang="en-US" sz="1200" smtClean="0"/>
              <a:pPr eaLnBrk="1" hangingPunct="1"/>
              <a:t>16</a:t>
            </a:fld>
            <a:endParaRPr lang="en-US" altLang="en-US" sz="1200" smtClean="0"/>
          </a:p>
        </p:txBody>
      </p:sp>
      <p:sp>
        <p:nvSpPr>
          <p:cNvPr id="55299" name="Rectangle 2"/>
          <p:cNvSpPr>
            <a:spLocks noGrp="1" noRot="1" noChangeAspect="1" noChangeArrowheads="1" noTextEdit="1"/>
          </p:cNvSpPr>
          <p:nvPr>
            <p:ph type="sldImg"/>
          </p:nvPr>
        </p:nvSpPr>
        <p:spPr>
          <a:xfrm>
            <a:off x="1168400" y="687388"/>
            <a:ext cx="4521200" cy="3390900"/>
          </a:xfrm>
          <a:ln/>
        </p:spPr>
      </p:sp>
      <p:sp>
        <p:nvSpPr>
          <p:cNvPr id="55300" name="Rectangle 3"/>
          <p:cNvSpPr>
            <a:spLocks noGrp="1" noChangeArrowheads="1"/>
          </p:cNvSpPr>
          <p:nvPr>
            <p:ph type="body" idx="1"/>
          </p:nvPr>
        </p:nvSpPr>
        <p:spPr>
          <a:xfrm>
            <a:off x="914400" y="4311650"/>
            <a:ext cx="5029200" cy="4084638"/>
          </a:xfrm>
          <a:noFill/>
        </p:spPr>
        <p:txBody>
          <a:bodyPr/>
          <a:lstStyle/>
          <a:p>
            <a:pPr eaLnBrk="1" hangingPunct="1"/>
            <a:endParaRPr lang="en-US" altLang="en-US" smtClean="0"/>
          </a:p>
        </p:txBody>
      </p:sp>
    </p:spTree>
    <p:extLst>
      <p:ext uri="{BB962C8B-B14F-4D97-AF65-F5344CB8AC3E}">
        <p14:creationId xmlns:p14="http://schemas.microsoft.com/office/powerpoint/2010/main" val="581229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9E97B2A-D95E-49B1-93CA-90183EF1C3AE}" type="slidenum">
              <a:rPr lang="en-US" altLang="en-US" sz="1200" smtClean="0"/>
              <a:pPr eaLnBrk="1" hangingPunct="1"/>
              <a:t>17</a:t>
            </a:fld>
            <a:endParaRPr lang="en-US" altLang="en-US" sz="1200" smtClean="0"/>
          </a:p>
        </p:txBody>
      </p:sp>
      <p:sp>
        <p:nvSpPr>
          <p:cNvPr id="56323" name="Rectangle 2"/>
          <p:cNvSpPr>
            <a:spLocks noGrp="1" noRot="1" noChangeAspect="1" noChangeArrowheads="1" noTextEdit="1"/>
          </p:cNvSpPr>
          <p:nvPr>
            <p:ph type="sldImg"/>
          </p:nvPr>
        </p:nvSpPr>
        <p:spPr>
          <a:xfrm>
            <a:off x="1168400" y="687388"/>
            <a:ext cx="4521200" cy="3390900"/>
          </a:xfrm>
          <a:ln/>
        </p:spPr>
      </p:sp>
      <p:sp>
        <p:nvSpPr>
          <p:cNvPr id="56324"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665087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1B5BB47-C975-4D5C-A088-DD3608A85C7A}" type="slidenum">
              <a:rPr lang="en-US" altLang="en-US" sz="1200" smtClean="0"/>
              <a:pPr eaLnBrk="1" hangingPunct="1"/>
              <a:t>18</a:t>
            </a:fld>
            <a:endParaRPr lang="en-US" altLang="en-US" sz="1200" smtClean="0"/>
          </a:p>
        </p:txBody>
      </p:sp>
      <p:sp>
        <p:nvSpPr>
          <p:cNvPr id="57347" name="Rectangle 2"/>
          <p:cNvSpPr>
            <a:spLocks noGrp="1" noRot="1" noChangeAspect="1" noChangeArrowheads="1" noTextEdit="1"/>
          </p:cNvSpPr>
          <p:nvPr>
            <p:ph type="sldImg"/>
          </p:nvPr>
        </p:nvSpPr>
        <p:spPr>
          <a:xfrm>
            <a:off x="1168400" y="687388"/>
            <a:ext cx="4521200" cy="3390900"/>
          </a:xfrm>
          <a:ln/>
        </p:spPr>
      </p:sp>
      <p:sp>
        <p:nvSpPr>
          <p:cNvPr id="57348"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3443050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9A9C6FF-8F5A-4FEF-BE0B-057D179C1144}" type="slidenum">
              <a:rPr lang="en-US" altLang="en-US" sz="1200" smtClean="0"/>
              <a:pPr eaLnBrk="1" hangingPunct="1"/>
              <a:t>19</a:t>
            </a:fld>
            <a:endParaRPr lang="en-US" altLang="en-US" sz="1200" smtClean="0"/>
          </a:p>
        </p:txBody>
      </p:sp>
      <p:sp>
        <p:nvSpPr>
          <p:cNvPr id="58371" name="Rectangle 2"/>
          <p:cNvSpPr>
            <a:spLocks noGrp="1" noRot="1" noChangeAspect="1" noChangeArrowheads="1" noTextEdit="1"/>
          </p:cNvSpPr>
          <p:nvPr>
            <p:ph type="sldImg"/>
          </p:nvPr>
        </p:nvSpPr>
        <p:spPr>
          <a:xfrm>
            <a:off x="1168400" y="687388"/>
            <a:ext cx="4521200" cy="3390900"/>
          </a:xfrm>
          <a:ln/>
        </p:spPr>
      </p:sp>
      <p:sp>
        <p:nvSpPr>
          <p:cNvPr id="58372" name="Rectangle 3"/>
          <p:cNvSpPr>
            <a:spLocks noGrp="1" noChangeArrowheads="1"/>
          </p:cNvSpPr>
          <p:nvPr>
            <p:ph type="body" idx="1"/>
          </p:nvPr>
        </p:nvSpPr>
        <p:spPr>
          <a:xfrm>
            <a:off x="914400" y="4311650"/>
            <a:ext cx="5029200" cy="4084638"/>
          </a:xfrm>
          <a:noFill/>
        </p:spPr>
        <p:txBody>
          <a:bodyPr/>
          <a:lstStyle/>
          <a:p>
            <a:pPr eaLnBrk="1" hangingPunct="1"/>
            <a:endParaRPr lang="en-US" altLang="en-US" smtClean="0"/>
          </a:p>
        </p:txBody>
      </p:sp>
    </p:spTree>
    <p:extLst>
      <p:ext uri="{BB962C8B-B14F-4D97-AF65-F5344CB8AC3E}">
        <p14:creationId xmlns:p14="http://schemas.microsoft.com/office/powerpoint/2010/main" val="163992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F858EDB-33AE-4EFB-BB3A-C57059BE9D63}" type="slidenum">
              <a:rPr lang="en-US" altLang="en-US" sz="1200" smtClean="0"/>
              <a:pPr eaLnBrk="1" hangingPunct="1"/>
              <a:t>2</a:t>
            </a:fld>
            <a:endParaRPr lang="en-US" altLang="en-US" sz="1200" smtClean="0"/>
          </a:p>
        </p:txBody>
      </p:sp>
      <p:sp>
        <p:nvSpPr>
          <p:cNvPr id="37891" name="Rectangle 2"/>
          <p:cNvSpPr>
            <a:spLocks noGrp="1" noRot="1" noChangeAspect="1" noChangeArrowheads="1" noTextEdit="1"/>
          </p:cNvSpPr>
          <p:nvPr>
            <p:ph type="sldImg"/>
          </p:nvPr>
        </p:nvSpPr>
        <p:spPr>
          <a:xfrm>
            <a:off x="1168400" y="687388"/>
            <a:ext cx="4521200" cy="3390900"/>
          </a:xfrm>
          <a:ln/>
        </p:spPr>
      </p:sp>
      <p:sp>
        <p:nvSpPr>
          <p:cNvPr id="37892" name="Rectangle 3"/>
          <p:cNvSpPr>
            <a:spLocks noGrp="1" noChangeArrowheads="1"/>
          </p:cNvSpPr>
          <p:nvPr>
            <p:ph type="body" idx="1"/>
          </p:nvPr>
        </p:nvSpPr>
        <p:spPr>
          <a:xfrm>
            <a:off x="914400" y="4311650"/>
            <a:ext cx="5029200" cy="4084638"/>
          </a:xfrm>
          <a:noFill/>
        </p:spPr>
        <p:txBody>
          <a:bodyPr/>
          <a:lstStyle/>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3742457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AD996EB-F591-4678-8253-F5995DC0D99D}" type="slidenum">
              <a:rPr lang="en-US" altLang="en-US" sz="1200" smtClean="0"/>
              <a:pPr eaLnBrk="1" hangingPunct="1"/>
              <a:t>20</a:t>
            </a:fld>
            <a:endParaRPr lang="en-US" altLang="en-US" sz="1200" smtClean="0"/>
          </a:p>
        </p:txBody>
      </p:sp>
      <p:sp>
        <p:nvSpPr>
          <p:cNvPr id="59395" name="Rectangle 2"/>
          <p:cNvSpPr>
            <a:spLocks noGrp="1" noRot="1" noChangeAspect="1" noChangeArrowheads="1" noTextEdit="1"/>
          </p:cNvSpPr>
          <p:nvPr>
            <p:ph type="sldImg"/>
          </p:nvPr>
        </p:nvSpPr>
        <p:spPr>
          <a:xfrm>
            <a:off x="1168400" y="687388"/>
            <a:ext cx="4521200" cy="3390900"/>
          </a:xfrm>
          <a:ln/>
        </p:spPr>
      </p:sp>
      <p:sp>
        <p:nvSpPr>
          <p:cNvPr id="59396"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2012259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69F9785-4889-4E4D-AA14-29794A91D211}" type="slidenum">
              <a:rPr lang="en-US" altLang="en-US" sz="1200" smtClean="0"/>
              <a:pPr eaLnBrk="1" hangingPunct="1"/>
              <a:t>21</a:t>
            </a:fld>
            <a:endParaRPr lang="en-US" altLang="en-US" sz="1200" smtClean="0"/>
          </a:p>
        </p:txBody>
      </p:sp>
      <p:sp>
        <p:nvSpPr>
          <p:cNvPr id="60419" name="Rectangle 2"/>
          <p:cNvSpPr>
            <a:spLocks noGrp="1" noRot="1" noChangeAspect="1" noChangeArrowheads="1" noTextEdit="1"/>
          </p:cNvSpPr>
          <p:nvPr>
            <p:ph type="sldImg"/>
          </p:nvPr>
        </p:nvSpPr>
        <p:spPr>
          <a:xfrm>
            <a:off x="1168400" y="687388"/>
            <a:ext cx="4521200" cy="3390900"/>
          </a:xfrm>
          <a:ln/>
        </p:spPr>
      </p:sp>
      <p:sp>
        <p:nvSpPr>
          <p:cNvPr id="60420"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2205310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DF16B93-4234-4E1C-8FBB-1153F3E4EEAD}" type="slidenum">
              <a:rPr lang="en-US" altLang="en-US" sz="1200" smtClean="0"/>
              <a:pPr eaLnBrk="1" hangingPunct="1"/>
              <a:t>22</a:t>
            </a:fld>
            <a:endParaRPr lang="en-US" altLang="en-US" sz="1200" smtClean="0"/>
          </a:p>
        </p:txBody>
      </p:sp>
      <p:sp>
        <p:nvSpPr>
          <p:cNvPr id="61443" name="Rectangle 2"/>
          <p:cNvSpPr>
            <a:spLocks noGrp="1" noRot="1" noChangeAspect="1" noChangeArrowheads="1" noTextEdit="1"/>
          </p:cNvSpPr>
          <p:nvPr>
            <p:ph type="sldImg"/>
          </p:nvPr>
        </p:nvSpPr>
        <p:spPr>
          <a:xfrm>
            <a:off x="1168400" y="687388"/>
            <a:ext cx="4521200" cy="3390900"/>
          </a:xfrm>
          <a:ln/>
        </p:spPr>
      </p:sp>
      <p:sp>
        <p:nvSpPr>
          <p:cNvPr id="61444"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110382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6696" eaLnBrk="0" hangingPunct="0">
              <a:defRPr sz="1500" b="1">
                <a:solidFill>
                  <a:schemeClr val="tx1"/>
                </a:solidFill>
                <a:latin typeface="Arial" charset="0"/>
              </a:defRPr>
            </a:lvl1pPr>
            <a:lvl2pPr marL="699859" indent="-269177" defTabSz="916696" eaLnBrk="0" hangingPunct="0">
              <a:defRPr sz="1500" b="1">
                <a:solidFill>
                  <a:schemeClr val="tx1"/>
                </a:solidFill>
                <a:latin typeface="Arial" charset="0"/>
              </a:defRPr>
            </a:lvl2pPr>
            <a:lvl3pPr marL="1076706" indent="-215341" defTabSz="916696" eaLnBrk="0" hangingPunct="0">
              <a:defRPr sz="1500" b="1">
                <a:solidFill>
                  <a:schemeClr val="tx1"/>
                </a:solidFill>
                <a:latin typeface="Arial" charset="0"/>
              </a:defRPr>
            </a:lvl3pPr>
            <a:lvl4pPr marL="1507388" indent="-215341" defTabSz="916696" eaLnBrk="0" hangingPunct="0">
              <a:defRPr sz="1500" b="1">
                <a:solidFill>
                  <a:schemeClr val="tx1"/>
                </a:solidFill>
                <a:latin typeface="Arial" charset="0"/>
              </a:defRPr>
            </a:lvl4pPr>
            <a:lvl5pPr marL="1938071" indent="-215341" defTabSz="916696" eaLnBrk="0" hangingPunct="0">
              <a:defRPr sz="1500" b="1">
                <a:solidFill>
                  <a:schemeClr val="tx1"/>
                </a:solidFill>
                <a:latin typeface="Arial" charset="0"/>
              </a:defRPr>
            </a:lvl5pPr>
            <a:lvl6pPr marL="2368753" indent="-215341" defTabSz="916696" eaLnBrk="0" fontAlgn="base" hangingPunct="0">
              <a:spcBef>
                <a:spcPct val="0"/>
              </a:spcBef>
              <a:spcAft>
                <a:spcPct val="0"/>
              </a:spcAft>
              <a:defRPr sz="1500" b="1">
                <a:solidFill>
                  <a:schemeClr val="tx1"/>
                </a:solidFill>
                <a:latin typeface="Arial" charset="0"/>
              </a:defRPr>
            </a:lvl6pPr>
            <a:lvl7pPr marL="2799436" indent="-215341" defTabSz="916696" eaLnBrk="0" fontAlgn="base" hangingPunct="0">
              <a:spcBef>
                <a:spcPct val="0"/>
              </a:spcBef>
              <a:spcAft>
                <a:spcPct val="0"/>
              </a:spcAft>
              <a:defRPr sz="1500" b="1">
                <a:solidFill>
                  <a:schemeClr val="tx1"/>
                </a:solidFill>
                <a:latin typeface="Arial" charset="0"/>
              </a:defRPr>
            </a:lvl7pPr>
            <a:lvl8pPr marL="3230118" indent="-215341" defTabSz="916696" eaLnBrk="0" fontAlgn="base" hangingPunct="0">
              <a:spcBef>
                <a:spcPct val="0"/>
              </a:spcBef>
              <a:spcAft>
                <a:spcPct val="0"/>
              </a:spcAft>
              <a:defRPr sz="1500" b="1">
                <a:solidFill>
                  <a:schemeClr val="tx1"/>
                </a:solidFill>
                <a:latin typeface="Arial" charset="0"/>
              </a:defRPr>
            </a:lvl8pPr>
            <a:lvl9pPr marL="3660800" indent="-215341" defTabSz="916696" eaLnBrk="0" fontAlgn="base" hangingPunct="0">
              <a:spcBef>
                <a:spcPct val="0"/>
              </a:spcBef>
              <a:spcAft>
                <a:spcPct val="0"/>
              </a:spcAft>
              <a:defRPr sz="1500" b="1">
                <a:solidFill>
                  <a:schemeClr val="tx1"/>
                </a:solidFill>
                <a:latin typeface="Arial" charset="0"/>
              </a:defRPr>
            </a:lvl9pPr>
          </a:lstStyle>
          <a:p>
            <a:pPr eaLnBrk="1" hangingPunct="1"/>
            <a:fld id="{ACC43A25-06E8-493D-8E61-890A4D5110AE}" type="slidenum">
              <a:rPr lang="en-US" altLang="en-US" sz="1200" b="0"/>
              <a:pPr eaLnBrk="1" hangingPunct="1"/>
              <a:t>24</a:t>
            </a:fld>
            <a:endParaRPr lang="en-US" altLang="en-US" sz="1200"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ECB4E-6E7A-4225-AA5D-7808531B9707}" type="slidenum">
              <a:rPr lang="en-US" smtClean="0"/>
              <a:pPr>
                <a:defRPr/>
              </a:pPr>
              <a:t>25</a:t>
            </a:fld>
            <a:endParaRPr lang="en-US"/>
          </a:p>
        </p:txBody>
      </p:sp>
    </p:spTree>
    <p:extLst>
      <p:ext uri="{BB962C8B-B14F-4D97-AF65-F5344CB8AC3E}">
        <p14:creationId xmlns:p14="http://schemas.microsoft.com/office/powerpoint/2010/main" val="187630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0F355CF-ED91-4BEA-875F-F9E5555D3F8C}" type="slidenum">
              <a:rPr lang="en-US" altLang="en-US" sz="1200" smtClean="0"/>
              <a:pPr eaLnBrk="1" hangingPunct="1"/>
              <a:t>26</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6659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C132C6-55C6-497A-934F-6320EBD828D9}" type="slidenum">
              <a:rPr lang="en-US" altLang="en-US" smtClean="0"/>
              <a:pPr eaLnBrk="1" hangingPunct="1">
                <a:spcBef>
                  <a:spcPct val="0"/>
                </a:spcBef>
              </a:pPr>
              <a:t>28</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B439EAE-77B5-439C-9DA1-2F10233C5285}" type="slidenum">
              <a:rPr lang="en-US" altLang="en-US" sz="1200" smtClean="0"/>
              <a:pPr eaLnBrk="1" hangingPunct="1"/>
              <a:t>29</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427788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2F59B2F-8DFF-469F-8169-A8E9D4FF416E}" type="slidenum">
              <a:rPr lang="en-US" altLang="en-US" sz="1200" smtClean="0"/>
              <a:pPr eaLnBrk="1" hangingPunct="1"/>
              <a:t>30</a:t>
            </a:fld>
            <a:endParaRPr lang="en-US" altLang="en-US" sz="1200" smtClean="0"/>
          </a:p>
        </p:txBody>
      </p:sp>
      <p:sp>
        <p:nvSpPr>
          <p:cNvPr id="69635" name="Rectangle 2"/>
          <p:cNvSpPr>
            <a:spLocks noGrp="1" noRot="1" noChangeAspect="1" noChangeArrowheads="1" noTextEdit="1"/>
          </p:cNvSpPr>
          <p:nvPr>
            <p:ph type="sldImg"/>
          </p:nvPr>
        </p:nvSpPr>
        <p:spPr>
          <a:xfrm>
            <a:off x="1158875" y="681038"/>
            <a:ext cx="4540250" cy="3405187"/>
          </a:xfrm>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0716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9A8B5F0-06C0-452E-B620-0550D1BF39FE}" type="slidenum">
              <a:rPr lang="en-US" altLang="en-US" sz="1200" smtClean="0"/>
              <a:pPr eaLnBrk="1" hangingPunct="1"/>
              <a:t>3</a:t>
            </a:fld>
            <a:endParaRPr lang="en-US" altLang="en-US" sz="1200" smtClean="0"/>
          </a:p>
        </p:txBody>
      </p:sp>
      <p:sp>
        <p:nvSpPr>
          <p:cNvPr id="39939" name="Rectangle 2"/>
          <p:cNvSpPr>
            <a:spLocks noGrp="1" noRot="1" noChangeAspect="1" noChangeArrowheads="1" noTextEdit="1"/>
          </p:cNvSpPr>
          <p:nvPr>
            <p:ph type="sldImg"/>
          </p:nvPr>
        </p:nvSpPr>
        <p:spPr>
          <a:xfrm>
            <a:off x="1168400" y="687388"/>
            <a:ext cx="4521200" cy="3390900"/>
          </a:xfrm>
          <a:ln/>
        </p:spPr>
      </p:sp>
      <p:sp>
        <p:nvSpPr>
          <p:cNvPr id="39940"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94182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919B8A9-ACAC-4A0D-8DD3-FF87F4C112A8}" type="slidenum">
              <a:rPr lang="en-US" altLang="en-US" sz="1200" smtClean="0"/>
              <a:pPr eaLnBrk="1" hangingPunct="1"/>
              <a:t>4</a:t>
            </a:fld>
            <a:endParaRPr lang="en-US" altLang="en-US" sz="1200" smtClean="0"/>
          </a:p>
        </p:txBody>
      </p:sp>
      <p:sp>
        <p:nvSpPr>
          <p:cNvPr id="40963" name="Rectangle 2"/>
          <p:cNvSpPr>
            <a:spLocks noGrp="1" noRot="1" noChangeAspect="1" noChangeArrowheads="1" noTextEdit="1"/>
          </p:cNvSpPr>
          <p:nvPr>
            <p:ph type="sldImg"/>
          </p:nvPr>
        </p:nvSpPr>
        <p:spPr>
          <a:xfrm>
            <a:off x="1168400" y="687388"/>
            <a:ext cx="4521200" cy="3390900"/>
          </a:xfrm>
          <a:ln/>
        </p:spPr>
      </p:sp>
      <p:sp>
        <p:nvSpPr>
          <p:cNvPr id="40964" name="Rectangle 3"/>
          <p:cNvSpPr>
            <a:spLocks noGrp="1" noChangeArrowheads="1"/>
          </p:cNvSpPr>
          <p:nvPr>
            <p:ph type="body" idx="1"/>
          </p:nvPr>
        </p:nvSpPr>
        <p:spPr>
          <a:xfrm>
            <a:off x="914400" y="4311650"/>
            <a:ext cx="5029200" cy="4084638"/>
          </a:xfrm>
          <a:noFill/>
        </p:spPr>
        <p:txBody>
          <a:bodyPr/>
          <a:lstStyle/>
          <a:p>
            <a:pPr eaLnBrk="1" hangingPunct="1"/>
            <a:r>
              <a:rPr lang="en-US" altLang="en-US" smtClean="0"/>
              <a:t>catalysts</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352689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D246933-4185-433D-93F5-B1EABCDAB59E}" type="slidenum">
              <a:rPr lang="en-US" altLang="en-US" sz="1200" smtClean="0"/>
              <a:pPr eaLnBrk="1" hangingPunct="1"/>
              <a:t>5</a:t>
            </a:fld>
            <a:endParaRPr lang="en-US" altLang="en-US" sz="1200" smtClean="0"/>
          </a:p>
        </p:txBody>
      </p:sp>
      <p:sp>
        <p:nvSpPr>
          <p:cNvPr id="41987" name="Rectangle 2"/>
          <p:cNvSpPr>
            <a:spLocks noGrp="1" noRot="1" noChangeAspect="1" noChangeArrowheads="1" noTextEdit="1"/>
          </p:cNvSpPr>
          <p:nvPr>
            <p:ph type="sldImg"/>
          </p:nvPr>
        </p:nvSpPr>
        <p:spPr>
          <a:xfrm>
            <a:off x="1168400" y="687388"/>
            <a:ext cx="4521200" cy="3390900"/>
          </a:xfrm>
          <a:ln/>
        </p:spPr>
      </p:sp>
      <p:sp>
        <p:nvSpPr>
          <p:cNvPr id="41988" name="Rectangle 3"/>
          <p:cNvSpPr>
            <a:spLocks noGrp="1" noChangeArrowheads="1"/>
          </p:cNvSpPr>
          <p:nvPr>
            <p:ph type="body" idx="1"/>
          </p:nvPr>
        </p:nvSpPr>
        <p:spPr>
          <a:xfrm>
            <a:off x="914400" y="4311650"/>
            <a:ext cx="5029200" cy="4084638"/>
          </a:xfrm>
          <a:noFill/>
        </p:spPr>
        <p:txBody>
          <a:bodyPr/>
          <a:lstStyle/>
          <a:p>
            <a:pPr eaLnBrk="1" hangingPunct="1"/>
            <a:endParaRPr lang="en-US" altLang="en-US" dirty="0" smtClean="0"/>
          </a:p>
        </p:txBody>
      </p:sp>
    </p:spTree>
    <p:extLst>
      <p:ext uri="{BB962C8B-B14F-4D97-AF65-F5344CB8AC3E}">
        <p14:creationId xmlns:p14="http://schemas.microsoft.com/office/powerpoint/2010/main" val="414338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A865EBC-4D18-49C3-B534-5C380B1B6C71}" type="slidenum">
              <a:rPr lang="en-US" altLang="en-US" sz="1200" smtClean="0"/>
              <a:pPr eaLnBrk="1" hangingPunct="1"/>
              <a:t>6</a:t>
            </a:fld>
            <a:endParaRPr lang="en-US"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45296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89AB402-9317-4A2E-8F38-A592A33442C6}" type="slidenum">
              <a:rPr lang="en-US" altLang="en-US" sz="1200" smtClean="0"/>
              <a:pPr eaLnBrk="1" hangingPunct="1"/>
              <a:t>7</a:t>
            </a:fld>
            <a:endParaRPr lang="en-US" alt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3761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D596069-582B-43A4-B4FB-EFCDA5FAB8ED}" type="slidenum">
              <a:rPr lang="en-US" altLang="en-US" sz="1200" smtClean="0"/>
              <a:pPr eaLnBrk="1" hangingPunct="1"/>
              <a:t>8</a:t>
            </a:fld>
            <a:endParaRPr lang="en-US"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34497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E7A91F4-7E52-4EA0-BF6C-DA17FD7A0910}" type="slidenum">
              <a:rPr lang="en-US" altLang="en-US" sz="1200" smtClean="0"/>
              <a:pPr eaLnBrk="1" hangingPunct="1"/>
              <a:t>9</a:t>
            </a:fld>
            <a:endParaRPr lang="en-US" alt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67592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1A9709-80B0-45E9-9FED-124FAFBAF775}" type="slidenum">
              <a:rPr lang="en-US"/>
              <a:pPr>
                <a:defRPr/>
              </a:pPr>
              <a:t>‹#›</a:t>
            </a:fld>
            <a:endParaRPr lang="en-US"/>
          </a:p>
        </p:txBody>
      </p:sp>
    </p:spTree>
    <p:extLst>
      <p:ext uri="{BB962C8B-B14F-4D97-AF65-F5344CB8AC3E}">
        <p14:creationId xmlns:p14="http://schemas.microsoft.com/office/powerpoint/2010/main" val="346348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2758EA-1603-4D41-B42F-64293F092CB3}" type="slidenum">
              <a:rPr lang="en-US"/>
              <a:pPr>
                <a:defRPr/>
              </a:pPr>
              <a:t>‹#›</a:t>
            </a:fld>
            <a:endParaRPr lang="en-US"/>
          </a:p>
        </p:txBody>
      </p:sp>
    </p:spTree>
    <p:extLst>
      <p:ext uri="{BB962C8B-B14F-4D97-AF65-F5344CB8AC3E}">
        <p14:creationId xmlns:p14="http://schemas.microsoft.com/office/powerpoint/2010/main" val="261444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660E91-3679-4829-B8F0-19A2A872659F}" type="slidenum">
              <a:rPr lang="en-US"/>
              <a:pPr>
                <a:defRPr/>
              </a:pPr>
              <a:t>‹#›</a:t>
            </a:fld>
            <a:endParaRPr lang="en-US"/>
          </a:p>
        </p:txBody>
      </p:sp>
    </p:spTree>
    <p:extLst>
      <p:ext uri="{BB962C8B-B14F-4D97-AF65-F5344CB8AC3E}">
        <p14:creationId xmlns:p14="http://schemas.microsoft.com/office/powerpoint/2010/main" val="2024452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3C4E45-40F1-4226-8C47-80824B786B97}" type="slidenum">
              <a:rPr lang="en-US"/>
              <a:pPr>
                <a:defRPr/>
              </a:pPr>
              <a:t>‹#›</a:t>
            </a:fld>
            <a:endParaRPr lang="en-US"/>
          </a:p>
        </p:txBody>
      </p:sp>
    </p:spTree>
    <p:extLst>
      <p:ext uri="{BB962C8B-B14F-4D97-AF65-F5344CB8AC3E}">
        <p14:creationId xmlns:p14="http://schemas.microsoft.com/office/powerpoint/2010/main" val="390606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8937BC-5370-4895-B79B-F535C3F2D54E}" type="slidenum">
              <a:rPr lang="en-US"/>
              <a:pPr>
                <a:defRPr/>
              </a:pPr>
              <a:t>‹#›</a:t>
            </a:fld>
            <a:endParaRPr lang="en-US"/>
          </a:p>
        </p:txBody>
      </p:sp>
    </p:spTree>
    <p:extLst>
      <p:ext uri="{BB962C8B-B14F-4D97-AF65-F5344CB8AC3E}">
        <p14:creationId xmlns:p14="http://schemas.microsoft.com/office/powerpoint/2010/main" val="505609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4FE2DAC-7077-4CC3-8F7C-A0321BA4B244}" type="slidenum">
              <a:rPr lang="en-US"/>
              <a:pPr>
                <a:defRPr/>
              </a:pPr>
              <a:t>‹#›</a:t>
            </a:fld>
            <a:endParaRPr lang="en-US"/>
          </a:p>
        </p:txBody>
      </p:sp>
    </p:spTree>
    <p:extLst>
      <p:ext uri="{BB962C8B-B14F-4D97-AF65-F5344CB8AC3E}">
        <p14:creationId xmlns:p14="http://schemas.microsoft.com/office/powerpoint/2010/main" val="1298684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AC89C8B-BF59-4252-AA18-FC80A455F74B}" type="slidenum">
              <a:rPr lang="en-US"/>
              <a:pPr>
                <a:defRPr/>
              </a:pPr>
              <a:t>‹#›</a:t>
            </a:fld>
            <a:endParaRPr lang="en-US"/>
          </a:p>
        </p:txBody>
      </p:sp>
    </p:spTree>
    <p:extLst>
      <p:ext uri="{BB962C8B-B14F-4D97-AF65-F5344CB8AC3E}">
        <p14:creationId xmlns:p14="http://schemas.microsoft.com/office/powerpoint/2010/main" val="66301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99FE-D75F-447E-8306-826789984F2E}" type="slidenum">
              <a:rPr lang="en-US"/>
              <a:pPr>
                <a:defRPr/>
              </a:pPr>
              <a:t>‹#›</a:t>
            </a:fld>
            <a:endParaRPr lang="en-US"/>
          </a:p>
        </p:txBody>
      </p:sp>
    </p:spTree>
    <p:extLst>
      <p:ext uri="{BB962C8B-B14F-4D97-AF65-F5344CB8AC3E}">
        <p14:creationId xmlns:p14="http://schemas.microsoft.com/office/powerpoint/2010/main" val="103339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0EC817-26AA-4A12-9396-00D6274AB943}" type="slidenum">
              <a:rPr lang="en-US"/>
              <a:pPr>
                <a:defRPr/>
              </a:pPr>
              <a:t>‹#›</a:t>
            </a:fld>
            <a:endParaRPr lang="en-US"/>
          </a:p>
        </p:txBody>
      </p:sp>
    </p:spTree>
    <p:extLst>
      <p:ext uri="{BB962C8B-B14F-4D97-AF65-F5344CB8AC3E}">
        <p14:creationId xmlns:p14="http://schemas.microsoft.com/office/powerpoint/2010/main" val="217350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BBB4AA-BF3E-4DDA-8CBE-8BBBCA2A0D63}" type="slidenum">
              <a:rPr lang="en-US"/>
              <a:pPr>
                <a:defRPr/>
              </a:pPr>
              <a:t>‹#›</a:t>
            </a:fld>
            <a:endParaRPr lang="en-US"/>
          </a:p>
        </p:txBody>
      </p:sp>
    </p:spTree>
    <p:extLst>
      <p:ext uri="{BB962C8B-B14F-4D97-AF65-F5344CB8AC3E}">
        <p14:creationId xmlns:p14="http://schemas.microsoft.com/office/powerpoint/2010/main" val="351027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1F2D82-2E25-40CD-9799-1207D4540604}" type="slidenum">
              <a:rPr lang="en-US"/>
              <a:pPr>
                <a:defRPr/>
              </a:pPr>
              <a:t>‹#›</a:t>
            </a:fld>
            <a:endParaRPr lang="en-US"/>
          </a:p>
        </p:txBody>
      </p:sp>
    </p:spTree>
    <p:extLst>
      <p:ext uri="{BB962C8B-B14F-4D97-AF65-F5344CB8AC3E}">
        <p14:creationId xmlns:p14="http://schemas.microsoft.com/office/powerpoint/2010/main" val="167143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6F8B2E-FF33-4DFA-827F-983FE42575DC}" type="slidenum">
              <a:rPr lang="en-US"/>
              <a:pPr>
                <a:defRPr/>
              </a:pPr>
              <a:t>‹#›</a:t>
            </a:fld>
            <a:endParaRPr lang="en-US"/>
          </a:p>
        </p:txBody>
      </p:sp>
    </p:spTree>
    <p:extLst>
      <p:ext uri="{BB962C8B-B14F-4D97-AF65-F5344CB8AC3E}">
        <p14:creationId xmlns:p14="http://schemas.microsoft.com/office/powerpoint/2010/main" val="8863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0C88E8-350E-4299-9740-200B6691D05A}" type="slidenum">
              <a:rPr lang="en-US"/>
              <a:pPr>
                <a:defRPr/>
              </a:pPr>
              <a:t>‹#›</a:t>
            </a:fld>
            <a:endParaRPr lang="en-US"/>
          </a:p>
        </p:txBody>
      </p:sp>
    </p:spTree>
    <p:extLst>
      <p:ext uri="{BB962C8B-B14F-4D97-AF65-F5344CB8AC3E}">
        <p14:creationId xmlns:p14="http://schemas.microsoft.com/office/powerpoint/2010/main" val="211918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6F9484-EFEB-4BD9-8F1E-BF3048D4C883}" type="slidenum">
              <a:rPr lang="en-US"/>
              <a:pPr>
                <a:defRPr/>
              </a:pPr>
              <a:t>‹#›</a:t>
            </a:fld>
            <a:endParaRPr lang="en-US"/>
          </a:p>
        </p:txBody>
      </p:sp>
    </p:spTree>
    <p:extLst>
      <p:ext uri="{BB962C8B-B14F-4D97-AF65-F5344CB8AC3E}">
        <p14:creationId xmlns:p14="http://schemas.microsoft.com/office/powerpoint/2010/main" val="372369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77EDB3-93E2-436F-B764-5BF38C80EA4C}" type="slidenum">
              <a:rPr lang="en-US"/>
              <a:pPr>
                <a:defRPr/>
              </a:pPr>
              <a:t>‹#›</a:t>
            </a:fld>
            <a:endParaRPr lang="en-US"/>
          </a:p>
        </p:txBody>
      </p:sp>
    </p:spTree>
    <p:extLst>
      <p:ext uri="{BB962C8B-B14F-4D97-AF65-F5344CB8AC3E}">
        <p14:creationId xmlns:p14="http://schemas.microsoft.com/office/powerpoint/2010/main" val="283725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A851D-2C98-440E-AB1D-66AC304193AD}" type="slidenum">
              <a:rPr lang="en-US"/>
              <a:pPr>
                <a:defRPr/>
              </a:pPr>
              <a:t>‹#›</a:t>
            </a:fld>
            <a:endParaRPr lang="en-US"/>
          </a:p>
        </p:txBody>
      </p:sp>
    </p:spTree>
    <p:extLst>
      <p:ext uri="{BB962C8B-B14F-4D97-AF65-F5344CB8AC3E}">
        <p14:creationId xmlns:p14="http://schemas.microsoft.com/office/powerpoint/2010/main" val="39971622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4586113-DDB3-4B61-9B7A-95EE0C3300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hyperlink" Target="http://en.wikipedia.org/wiki/File:GLO1_Homo_sapiens_small_fast.gif"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Image:Fried_egg,_sunny_side_up.jpg" TargetMode="External"/><Relationship Id="rId4" Type="http://schemas.openxmlformats.org/officeDocument/2006/relationships/image" Target="../media/image13.jpeg"/><Relationship Id="rId5" Type="http://schemas.openxmlformats.org/officeDocument/2006/relationships/hyperlink" Target="http://www.scienceprofonline.com/chemistry/what-are-proteins-amino-acids-peptide-bonds.html" TargetMode="External"/><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0" Type="http://schemas.openxmlformats.org/officeDocument/2006/relationships/hyperlink" Target="http://www.youtube.com/watch?v=3IL_Df5ouUc" TargetMode="External"/><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hyperlink" Target="http://en.wikipedia.org/wiki/File:GLO1_Homo_sapiens_small_fast.gif"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hyperlink" Target="http://www.scienceprofonline.org/chemistry/what-is-ph-scale-acidity-alkalinity.html" TargetMode="External"/><Relationship Id="rId5" Type="http://schemas.openxmlformats.org/officeDocument/2006/relationships/hyperlink" Target="http://en.wikipedia.org/wiki/Image:Fried_egg,_sunny_side_up.jpg" TargetMode="External"/><Relationship Id="rId6" Type="http://schemas.openxmlformats.org/officeDocument/2006/relationships/image" Target="../media/image13.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image" Target="../media/image16.jpeg"/><Relationship Id="rId10" Type="http://schemas.openxmlformats.org/officeDocument/2006/relationships/hyperlink" Target="http://en.wikipedia.org/wiki/File:PH_Scale.svg"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hyperlink" Target="http://en.wikipedia.org/wiki/File:GLO1_Homo_sapiens_small_fast.gif"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Carbonic_anhydrase.png"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hyperlink" Target="http://en.wikipedia.org/wiki/File:Streptomyces_griseus.jpg" TargetMode="External"/><Relationship Id="rId6" Type="http://schemas.openxmlformats.org/officeDocument/2006/relationships/hyperlink" Target="http://en.wikipedia.org/wiki/File:Cobalamin.pn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hyperlink" Target="http://en.wikipedia.org/wiki/File:GLO1_Homo_sapiens_small_fast.gif"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hyperlink" Target="http://en.wikipedia.org/wiki/File:Carbonic_anhydrase.png" TargetMode="External"/><Relationship Id="rId6" Type="http://schemas.openxmlformats.org/officeDocument/2006/relationships/hyperlink" Target="http://commons.wikimedia.org/wiki/File:Induced_fit_diagram.svg" TargetMode="External"/><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http://en.wikipedia.org/wiki/File:Competitive_inhibition.svg" TargetMode="External"/><Relationship Id="rId5" Type="http://schemas.openxmlformats.org/officeDocument/2006/relationships/image" Target="../media/image20.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hyperlink" Target="http://en.wikipedia.org/wiki/File:Pouring_liquid_mercury_bionerd.jp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hyperlink" Target="http://highered.mcgraw-hill.com/sites/0073377988/student_view0/chapter3/feedback_inhibition_of_biochemical_pathways.html" TargetMode="External"/><Relationship Id="rId9" Type="http://schemas.openxmlformats.org/officeDocument/2006/relationships/hyperlink" Target="http://highered.mheducation.com/sites/0072943696/student_view0/chapter2/animation__feedback_inhibition_of_biochemical_pathways.html" TargetMode="External"/><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Dead_american_cockroach.JPG" TargetMode="External"/><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wiley.com/college/pratt/0471393878/student/animations/enzyme_inhibition/" TargetMode="External"/><Relationship Id="rId4" Type="http://schemas.openxmlformats.org/officeDocument/2006/relationships/hyperlink" Target="http://highered.mcgraw-hill.com/sites/0073377988/student_view0/chapter3/feedback_inhibition_of_biochemical_pathways.html" TargetMode="External"/><Relationship Id="rId5" Type="http://schemas.openxmlformats.org/officeDocument/2006/relationships/hyperlink" Target="http://commons.wikimedia.org/wiki/File:Competitive_inhibitor.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26.png"/><Relationship Id="rId1" Type="http://schemas.openxmlformats.org/officeDocument/2006/relationships/slideLayout" Target="../slideLayouts/slideLayout15.xml"/><Relationship Id="rId2" Type="http://schemas.openxmlformats.org/officeDocument/2006/relationships/hyperlink" Target="http://www.youtube.com/watch?v=PILzvT3spCQ&amp;feature=relat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http://en.wikipedia.org/wiki/File:Auto-and_heterotrophs.pn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hyperlink" Target="http://highered.mheducation.com/sites/0072943696/student_view0/chapter2/animation__a_biochemical_pathway.html" TargetMode="External"/><Relationship Id="rId4" Type="http://schemas.openxmlformats.org/officeDocument/2006/relationships/image" Target="../media/image28.png"/><Relationship Id="rId5" Type="http://schemas.openxmlformats.org/officeDocument/2006/relationships/hyperlink" Target="http://commons.wikimedia.org/wiki/File:Metabolism_pathways_(partly_labeled).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hyperlink" Target="http://en.wikipedia.org/wiki/File:Jumprope_navy.jp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File:Digestive_system_diagram_edit.svg" TargetMode="External"/><Relationship Id="rId4" Type="http://schemas.openxmlformats.org/officeDocument/2006/relationships/hyperlink" Target="http://www.youtube.com/watch?v=IxNpXO8gGFM&amp;NR=1" TargetMode="External"/><Relationship Id="rId5" Type="http://schemas.openxmlformats.org/officeDocument/2006/relationships/hyperlink" Target="http://www.dnatube.com/video/30176/A-Look-at-Digestive-Enzymes-in-Our-Body" TargetMode="External"/><Relationship Id="rId6" Type="http://schemas.openxmlformats.org/officeDocument/2006/relationships/hyperlink" Target="http://www.dnatube.com/video/1102/Role-of-enzymes-in-digestion-of-food" TargetMode="External"/><Relationship Id="rId7" Type="http://schemas.openxmlformats.org/officeDocument/2006/relationships/hyperlink" Target="https://www.youtube.com/watch?v=_QYwscALNng" TargetMode="External"/><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hyperlink" Target="http://www.scienceprofonline.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profonline.com/vcbc/enzymes-main.html" TargetMode="External"/><Relationship Id="rId4" Type="http://schemas.openxmlformats.org/officeDocument/2006/relationships/hyperlink" Target="http://www.scienceprofonline.com/" TargetMode="External"/><Relationship Id="rId5" Type="http://schemas.openxmlformats.org/officeDocument/2006/relationships/hyperlink" Target="http://highered.mcgraw-hill.com/sites/0072495855/student_view0/chapter2/animation__how_enzymes_work.html" TargetMode="External"/><Relationship Id="rId6" Type="http://schemas.openxmlformats.org/officeDocument/2006/relationships/hyperlink" Target="http://www.youtube.com/watch?v=AFbPHlhI13g" TargetMode="External"/><Relationship Id="rId7" Type="http://schemas.openxmlformats.org/officeDocument/2006/relationships/hyperlink" Target="http://www.ryancshaw.com/Files/micro/Animations/Enzyme-Substrate/micro_enzyme-substrate.swf" TargetMode="External"/><Relationship Id="rId8" Type="http://schemas.openxmlformats.org/officeDocument/2006/relationships/hyperlink" Target="http://video.about.com/nutrition/Enzymes-and-Digestion.htm" TargetMode="External"/><Relationship Id="rId9" Type="http://schemas.openxmlformats.org/officeDocument/2006/relationships/hyperlink" Target="http://www.youtube.com/watch?v=CQEaX3MiDow" TargetMode="External"/><Relationship Id="rId10" Type="http://schemas.openxmlformats.org/officeDocument/2006/relationships/image" Target="../media/image31.wmf"/><Relationship Id="rId11"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hyperlink" Target="http://en.wikipedia.org/wiki/File:Main_protein_structure_levels_en.svg" TargetMode="External"/><Relationship Id="rId6" Type="http://schemas.openxmlformats.org/officeDocument/2006/relationships/image" Target="../media/image4.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32.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en.wikipedia.org/wiki/File:Activation_energy.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en.wikipedia.org/wiki/File:Activation_energy.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www.sumanasinc.com/webcontent/animations/content/enzymes/enzymes.html"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image" Target="../media/image6.jpeg"/><Relationship Id="rId5" Type="http://schemas.openxmlformats.org/officeDocument/2006/relationships/hyperlink" Target="http://en.wikipedia.org/wiki/File:Competitive_inhibition.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hyperlink" Target="http://highered.mheducation.com/sites/0072495855/student_view0/chapter2/animation__how_enzymes_work.html"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chemwiki.ucdavis.edu/Biological_Chemistry/Enzymatic_Kinetics/Catalysts"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highered.mheducation.com/sites/0072507470/student_view0/chapter25/animation__enzyme_action_and_the_hydrolysis_of_sucrose.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b="1">
                <a:solidFill>
                  <a:schemeClr val="tx2"/>
                </a:solidFill>
                <a:latin typeface="Comic Sans MS" pitchFamily="66" charset="0"/>
              </a:rPr>
              <a:t>About </a:t>
            </a:r>
            <a:r>
              <a:rPr lang="en-US" altLang="en-US" sz="2800" b="1">
                <a:solidFill>
                  <a:schemeClr val="tx2"/>
                </a:solidFill>
                <a:latin typeface="Comic Sans MS" pitchFamily="66" charset="0"/>
                <a:hlinkClick r:id="rId4"/>
              </a:rPr>
              <a:t>Science Prof Online</a:t>
            </a:r>
            <a:r>
              <a:rPr lang="en-US" altLang="en-US" sz="2800" b="1">
                <a:solidFill>
                  <a:schemeClr val="tx2"/>
                </a:solidFill>
                <a:latin typeface="Comic Sans MS" pitchFamily="66" charset="0"/>
              </a:rPr>
              <a:t> </a:t>
            </a:r>
          </a:p>
          <a:p>
            <a:pPr algn="ctr" eaLnBrk="1" hangingPunct="1"/>
            <a:r>
              <a:rPr lang="en-US" alt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0000"/>
              </a:lnSpc>
              <a:spcBef>
                <a:spcPct val="20000"/>
              </a:spcBef>
              <a:buFontTx/>
              <a:buChar char="•"/>
            </a:pPr>
            <a:r>
              <a:rPr lang="en-US" altLang="en-US" sz="1400">
                <a:latin typeface="Comic Sans MS" pitchFamily="66" charset="0"/>
              </a:rPr>
              <a:t> </a:t>
            </a:r>
            <a:r>
              <a:rPr lang="en-US" altLang="en-US" sz="120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i="1">
                <a:latin typeface="Comic Sans MS" pitchFamily="66" charset="0"/>
              </a:rPr>
              <a:t>slide show mode </a:t>
            </a:r>
            <a:r>
              <a:rPr lang="en-US" altLang="en-US" sz="1200">
                <a:latin typeface="Comic Sans MS" pitchFamily="66" charset="0"/>
              </a:rPr>
              <a:t>to use the hyperlinks directly.</a:t>
            </a:r>
          </a:p>
          <a:p>
            <a:pPr eaLnBrk="1" hangingPunct="1">
              <a:lnSpc>
                <a:spcPct val="80000"/>
              </a:lnSpc>
              <a:spcBef>
                <a:spcPct val="20000"/>
              </a:spcBef>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Several helpful links to fun and interactive learning tools are included throughout the PPT and on the Smart Links slide, near the end of each presentation. You must be in </a:t>
            </a:r>
            <a:r>
              <a:rPr lang="en-US" altLang="en-US" sz="1200" i="1">
                <a:latin typeface="Comic Sans MS" pitchFamily="66" charset="0"/>
              </a:rPr>
              <a:t>slide show mode </a:t>
            </a:r>
            <a:r>
              <a:rPr lang="en-US" altLang="en-US" sz="1200">
                <a:latin typeface="Comic Sans MS" pitchFamily="66" charset="0"/>
              </a:rPr>
              <a:t>to utilize hyperlinks and animations.</a:t>
            </a:r>
          </a:p>
          <a:p>
            <a:pPr eaLnBrk="1" hangingPunct="1">
              <a:lnSpc>
                <a:spcPct val="80000"/>
              </a:lnSpc>
              <a:spcBef>
                <a:spcPct val="20000"/>
              </a:spcBef>
            </a:pPr>
            <a:r>
              <a:rPr lang="en-US" altLang="en-US" sz="1200">
                <a:latin typeface="Comic Sans MS" pitchFamily="66" charset="0"/>
              </a:rPr>
              <a:t>	</a:t>
            </a:r>
          </a:p>
          <a:p>
            <a:pPr eaLnBrk="1" hangingPunct="1">
              <a:lnSpc>
                <a:spcPct val="80000"/>
              </a:lnSpc>
              <a:spcBef>
                <a:spcPct val="20000"/>
              </a:spcBef>
              <a:buFontTx/>
              <a:buChar char="•"/>
            </a:pPr>
            <a:r>
              <a:rPr lang="en-US" altLang="en-US" sz="1200">
                <a:latin typeface="Comic Sans MS" pitchFamily="66" charset="0"/>
              </a:rPr>
              <a:t>This digital resource is licensed under Creative Commons </a:t>
            </a:r>
            <a:r>
              <a:rPr lang="en-US" altLang="en-US" sz="1100">
                <a:latin typeface="Comic Sans MS" pitchFamily="66" charset="0"/>
              </a:rPr>
              <a:t>Attribution-ShareAlike 3.0:</a:t>
            </a:r>
          </a:p>
          <a:p>
            <a:pPr eaLnBrk="1" hangingPunct="1">
              <a:lnSpc>
                <a:spcPct val="80000"/>
              </a:lnSpc>
              <a:spcBef>
                <a:spcPct val="20000"/>
              </a:spcBef>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Alicia Cepaitis, MS</a:t>
            </a:r>
          </a:p>
          <a:p>
            <a:pPr eaLnBrk="1" hangingPunct="1">
              <a:lnSpc>
                <a:spcPct val="80000"/>
              </a:lnSpc>
              <a:spcBef>
                <a:spcPct val="20000"/>
              </a:spcBef>
            </a:pPr>
            <a:r>
              <a:rPr lang="en-US" altLang="en-US" sz="1200">
                <a:latin typeface="Comic Sans MS" pitchFamily="66" charset="0"/>
                <a:cs typeface="Arial" charset="0"/>
              </a:rPr>
              <a:t>Chief Creative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6"/>
              </a:rPr>
              <a:t>alicia@scienceprofonline.com</a:t>
            </a:r>
            <a:endParaRPr lang="en-US" altLang="en-US" sz="1200">
              <a:latin typeface="Comic Sans MS" pitchFamily="66" charset="0"/>
              <a:cs typeface="Arial"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Tami Port, MS</a:t>
            </a:r>
          </a:p>
          <a:p>
            <a:pPr eaLnBrk="1" hangingPunct="1">
              <a:lnSpc>
                <a:spcPct val="80000"/>
              </a:lnSpc>
              <a:spcBef>
                <a:spcPct val="20000"/>
              </a:spcBef>
            </a:pPr>
            <a:r>
              <a:rPr lang="en-US" altLang="en-US" sz="1200">
                <a:latin typeface="Comic Sans MS" pitchFamily="66" charset="0"/>
                <a:cs typeface="Arial" charset="0"/>
              </a:rPr>
              <a:t>Creator of Science Prof Online</a:t>
            </a:r>
          </a:p>
          <a:p>
            <a:pPr eaLnBrk="1" hangingPunct="1">
              <a:lnSpc>
                <a:spcPct val="80000"/>
              </a:lnSpc>
              <a:spcBef>
                <a:spcPct val="20000"/>
              </a:spcBef>
            </a:pPr>
            <a:r>
              <a:rPr lang="en-US" altLang="en-US" sz="1200">
                <a:latin typeface="Comic Sans MS" pitchFamily="66" charset="0"/>
                <a:cs typeface="Arial" charset="0"/>
              </a:rPr>
              <a:t>Chief Executive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9"/>
              </a:rPr>
              <a:t>info@scienceprofonline.com</a:t>
            </a:r>
            <a:endParaRPr lang="en-US" altLang="en-US" sz="120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19100" y="5486400"/>
            <a:ext cx="8458200" cy="762000"/>
          </a:xfrm>
        </p:spPr>
        <p:txBody>
          <a:bodyPr/>
          <a:lstStyle/>
          <a:p>
            <a:pPr eaLnBrk="1" hangingPunct="1"/>
            <a:r>
              <a:rPr lang="en-US" altLang="en-US" sz="1800" smtClean="0">
                <a:latin typeface="Comic Sans MS" pitchFamily="66" charset="0"/>
              </a:rPr>
              <a:t>The more cans </a:t>
            </a:r>
            <a:r>
              <a:rPr lang="en-US" altLang="en-US" sz="1200" smtClean="0">
                <a:latin typeface="Comic Sans MS" pitchFamily="66" charset="0"/>
              </a:rPr>
              <a:t>(substrate),</a:t>
            </a:r>
            <a:r>
              <a:rPr lang="en-US" altLang="en-US" sz="1400" smtClean="0">
                <a:latin typeface="Comic Sans MS" pitchFamily="66" charset="0"/>
              </a:rPr>
              <a:t> </a:t>
            </a:r>
            <a:r>
              <a:rPr lang="en-US" altLang="en-US" sz="1800" smtClean="0">
                <a:latin typeface="Comic Sans MS" pitchFamily="66" charset="0"/>
              </a:rPr>
              <a:t>the more $ </a:t>
            </a:r>
            <a:r>
              <a:rPr lang="en-US" altLang="en-US" sz="1400" smtClean="0">
                <a:latin typeface="Comic Sans MS" pitchFamily="66" charset="0"/>
              </a:rPr>
              <a:t>(product). </a:t>
            </a:r>
            <a:r>
              <a:rPr lang="en-US" altLang="en-US" sz="1800" smtClean="0">
                <a:latin typeface="Comic Sans MS" pitchFamily="66" charset="0"/>
              </a:rPr>
              <a:t/>
            </a:r>
            <a:br>
              <a:rPr lang="en-US" altLang="en-US" sz="1800" smtClean="0">
                <a:latin typeface="Comic Sans MS" pitchFamily="66" charset="0"/>
              </a:rPr>
            </a:br>
            <a:r>
              <a:rPr lang="en-US" altLang="en-US" sz="1800" smtClean="0">
                <a:latin typeface="Comic Sans MS" pitchFamily="66" charset="0"/>
              </a:rPr>
              <a:t>The more recycling machines </a:t>
            </a:r>
            <a:r>
              <a:rPr lang="en-US" altLang="en-US" sz="1200" smtClean="0">
                <a:latin typeface="Comic Sans MS" pitchFamily="66" charset="0"/>
              </a:rPr>
              <a:t>(enzymes),</a:t>
            </a:r>
            <a:r>
              <a:rPr lang="en-US" altLang="en-US" sz="1400" smtClean="0">
                <a:latin typeface="Comic Sans MS" pitchFamily="66" charset="0"/>
              </a:rPr>
              <a:t> </a:t>
            </a:r>
            <a:r>
              <a:rPr lang="en-US" altLang="en-US" sz="1800" smtClean="0">
                <a:latin typeface="Comic Sans MS" pitchFamily="66" charset="0"/>
              </a:rPr>
              <a:t>the faster the cans turn into $.</a:t>
            </a:r>
            <a:endParaRPr lang="en-US" altLang="en-US" sz="1800" b="1" smtClean="0">
              <a:latin typeface="Comic Sans MS" pitchFamily="66" charset="0"/>
            </a:endParaRPr>
          </a:p>
        </p:txBody>
      </p:sp>
      <p:sp>
        <p:nvSpPr>
          <p:cNvPr id="12291" name="Text Box 10"/>
          <p:cNvSpPr txBox="1">
            <a:spLocks noChangeArrowheads="1"/>
          </p:cNvSpPr>
          <p:nvPr/>
        </p:nvSpPr>
        <p:spPr bwMode="auto">
          <a:xfrm>
            <a:off x="685800" y="304800"/>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b="1" dirty="0">
                <a:solidFill>
                  <a:srgbClr val="00CC00"/>
                </a:solidFill>
                <a:latin typeface="Comic Sans MS" pitchFamily="66" charset="0"/>
              </a:rPr>
              <a:t>Enzymes are like tiny </a:t>
            </a:r>
            <a:r>
              <a:rPr lang="en-US" altLang="en-US" b="1" dirty="0" smtClean="0">
                <a:solidFill>
                  <a:srgbClr val="00CC00"/>
                </a:solidFill>
                <a:latin typeface="Comic Sans MS" pitchFamily="66" charset="0"/>
              </a:rPr>
              <a:t>machines that catalyze reactions within </a:t>
            </a:r>
            <a:r>
              <a:rPr lang="en-US" altLang="en-US" b="1" dirty="0">
                <a:solidFill>
                  <a:srgbClr val="00CC00"/>
                </a:solidFill>
                <a:latin typeface="Comic Sans MS" pitchFamily="66" charset="0"/>
              </a:rPr>
              <a:t>living things.</a:t>
            </a:r>
          </a:p>
        </p:txBody>
      </p:sp>
      <p:sp>
        <p:nvSpPr>
          <p:cNvPr id="12292" name="Text Box 5"/>
          <p:cNvSpPr txBox="1">
            <a:spLocks noChangeArrowheads="1"/>
          </p:cNvSpPr>
          <p:nvPr/>
        </p:nvSpPr>
        <p:spPr bwMode="auto">
          <a:xfrm>
            <a:off x="464820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3"/>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pic>
        <p:nvPicPr>
          <p:cNvPr id="1229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28800"/>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276725"/>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1450" y="1189038"/>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2720975"/>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08375"/>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423988"/>
            <a:ext cx="164465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508375"/>
            <a:ext cx="16446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1892300"/>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0475" y="4008438"/>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Box 4"/>
          <p:cNvSpPr txBox="1">
            <a:spLocks noChangeArrowheads="1"/>
          </p:cNvSpPr>
          <p:nvPr/>
        </p:nvSpPr>
        <p:spPr bwMode="auto">
          <a:xfrm>
            <a:off x="7024688" y="1270000"/>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18" name="TextBox 17"/>
          <p:cNvSpPr txBox="1">
            <a:spLocks noChangeArrowheads="1"/>
          </p:cNvSpPr>
          <p:nvPr/>
        </p:nvSpPr>
        <p:spPr bwMode="auto">
          <a:xfrm>
            <a:off x="6470650" y="3900488"/>
            <a:ext cx="571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12304" name="TextBox 19"/>
          <p:cNvSpPr txBox="1">
            <a:spLocks noChangeArrowheads="1"/>
          </p:cNvSpPr>
          <p:nvPr/>
        </p:nvSpPr>
        <p:spPr bwMode="auto">
          <a:xfrm>
            <a:off x="8039100" y="3046413"/>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21" name="TextBox 20"/>
          <p:cNvSpPr txBox="1">
            <a:spLocks noChangeArrowheads="1"/>
          </p:cNvSpPr>
          <p:nvPr/>
        </p:nvSpPr>
        <p:spPr bwMode="auto">
          <a:xfrm>
            <a:off x="8039100" y="1665288"/>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12306" name="TextBox 21"/>
          <p:cNvSpPr txBox="1">
            <a:spLocks noChangeArrowheads="1"/>
          </p:cNvSpPr>
          <p:nvPr/>
        </p:nvSpPr>
        <p:spPr bwMode="auto">
          <a:xfrm>
            <a:off x="7553325" y="4303713"/>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23" name="TextBox 22"/>
          <p:cNvSpPr txBox="1">
            <a:spLocks noChangeArrowheads="1"/>
          </p:cNvSpPr>
          <p:nvPr/>
        </p:nvSpPr>
        <p:spPr bwMode="auto">
          <a:xfrm>
            <a:off x="7054850" y="2668588"/>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
        <p:nvSpPr>
          <p:cNvPr id="12308" name="TextBox 24"/>
          <p:cNvSpPr txBox="1">
            <a:spLocks noChangeArrowheads="1"/>
          </p:cNvSpPr>
          <p:nvPr/>
        </p:nvSpPr>
        <p:spPr bwMode="auto">
          <a:xfrm>
            <a:off x="6184900" y="2273300"/>
            <a:ext cx="571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b="1">
                <a:solidFill>
                  <a:srgbClr val="33CC33"/>
                </a:solidFill>
              </a:rPr>
              <a:t>$</a:t>
            </a:r>
          </a:p>
        </p:txBody>
      </p:sp>
    </p:spTree>
    <p:extLst>
      <p:ext uri="{BB962C8B-B14F-4D97-AF65-F5344CB8AC3E}">
        <p14:creationId xmlns:p14="http://schemas.microsoft.com/office/powerpoint/2010/main" val="25862889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fltVal val="0"/>
                                          </p:val>
                                        </p:tav>
                                        <p:tav tm="100000">
                                          <p:val>
                                            <p:strVal val="#ppt_w"/>
                                          </p:val>
                                        </p:tav>
                                      </p:tavLst>
                                    </p:anim>
                                    <p:anim calcmode="lin" valueType="num">
                                      <p:cBhvr>
                                        <p:cTn id="28" dur="1000" fill="hold"/>
                                        <p:tgtEl>
                                          <p:spTgt spid="23"/>
                                        </p:tgtEl>
                                        <p:attrNameLst>
                                          <p:attrName>ppt_h</p:attrName>
                                        </p:attrNameLst>
                                      </p:cBhvr>
                                      <p:tavLst>
                                        <p:tav tm="0">
                                          <p:val>
                                            <p:fltVal val="0"/>
                                          </p:val>
                                        </p:tav>
                                        <p:tav tm="100000">
                                          <p:val>
                                            <p:strVal val="#ppt_h"/>
                                          </p:val>
                                        </p:tav>
                                      </p:tavLst>
                                    </p:anim>
                                    <p:anim calcmode="lin" valueType="num">
                                      <p:cBhvr>
                                        <p:cTn id="29" dur="1000" fill="hold"/>
                                        <p:tgtEl>
                                          <p:spTgt spid="23"/>
                                        </p:tgtEl>
                                        <p:attrNameLst>
                                          <p:attrName>style.rotation</p:attrName>
                                        </p:attrNameLst>
                                      </p:cBhvr>
                                      <p:tavLst>
                                        <p:tav tm="0">
                                          <p:val>
                                            <p:fltVal val="90"/>
                                          </p:val>
                                        </p:tav>
                                        <p:tav tm="100000">
                                          <p:val>
                                            <p:fltVal val="0"/>
                                          </p:val>
                                        </p:tav>
                                      </p:tavLst>
                                    </p:anim>
                                    <p:animEffect transition="in" filter="fade">
                                      <p:cBhvr>
                                        <p:cTn id="30" dur="1000"/>
                                        <p:tgtEl>
                                          <p:spTgt spid="2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 calcmode="lin" valueType="num">
                                      <p:cBhvr>
                                        <p:cTn id="35" dur="1000" fill="hold"/>
                                        <p:tgtEl>
                                          <p:spTgt spid="21"/>
                                        </p:tgtEl>
                                        <p:attrNameLst>
                                          <p:attrName>style.rotation</p:attrName>
                                        </p:attrNameLst>
                                      </p:cBhvr>
                                      <p:tavLst>
                                        <p:tav tm="0">
                                          <p:val>
                                            <p:fltVal val="90"/>
                                          </p:val>
                                        </p:tav>
                                        <p:tav tm="100000">
                                          <p:val>
                                            <p:fltVal val="0"/>
                                          </p:val>
                                        </p:tav>
                                      </p:tavLst>
                                    </p:anim>
                                    <p:animEffect transition="in" filter="fade">
                                      <p:cBhvr>
                                        <p:cTn id="36" dur="1000"/>
                                        <p:tgtEl>
                                          <p:spTgt spid="2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latin typeface="Comic Sans MS" pitchFamily="66" charset="0"/>
              </a:rPr>
              <a:t>Enzymes…</a:t>
            </a:r>
          </a:p>
        </p:txBody>
      </p:sp>
      <p:sp>
        <p:nvSpPr>
          <p:cNvPr id="8195" name="Rectangle 3"/>
          <p:cNvSpPr>
            <a:spLocks noGrp="1" noChangeArrowheads="1"/>
          </p:cNvSpPr>
          <p:nvPr>
            <p:ph type="body" sz="half" idx="1"/>
          </p:nvPr>
        </p:nvSpPr>
        <p:spPr>
          <a:xfrm>
            <a:off x="457200" y="1828800"/>
            <a:ext cx="3886200" cy="4243388"/>
          </a:xfrm>
        </p:spPr>
        <p:txBody>
          <a:bodyPr/>
          <a:lstStyle/>
          <a:p>
            <a:pPr eaLnBrk="1" hangingPunct="1">
              <a:lnSpc>
                <a:spcPct val="90000"/>
              </a:lnSpc>
              <a:defRPr/>
            </a:pPr>
            <a:endParaRPr lang="en-US" sz="2400" b="1" dirty="0" smtClean="0">
              <a:solidFill>
                <a:srgbClr val="CC9900"/>
              </a:solidFill>
              <a:latin typeface="Comic Sans MS" pitchFamily="66" charset="0"/>
            </a:endParaRPr>
          </a:p>
          <a:p>
            <a:pPr eaLnBrk="1" hangingPunct="1">
              <a:lnSpc>
                <a:spcPct val="90000"/>
              </a:lnSpc>
              <a:buFontTx/>
              <a:buNone/>
              <a:defRPr/>
            </a:pPr>
            <a:endParaRPr lang="en-US" sz="2400" b="1" dirty="0" smtClean="0">
              <a:solidFill>
                <a:srgbClr val="CC9900"/>
              </a:solidFill>
              <a:latin typeface="Comic Sans MS" pitchFamily="66" charset="0"/>
            </a:endParaRPr>
          </a:p>
          <a:p>
            <a:pPr marL="0" indent="0" eaLnBrk="1" hangingPunct="1">
              <a:lnSpc>
                <a:spcPct val="90000"/>
              </a:lnSpc>
              <a:buNone/>
              <a:defRPr/>
            </a:pPr>
            <a:r>
              <a:rPr lang="en-US" sz="2800" dirty="0" smtClean="0">
                <a:latin typeface="Comic Sans MS" pitchFamily="66" charset="0"/>
              </a:rPr>
              <a:t>Have names that usually end in </a:t>
            </a:r>
            <a:r>
              <a:rPr lang="en-US" b="1" dirty="0" smtClean="0">
                <a:solidFill>
                  <a:schemeClr val="tx1">
                    <a:lumMod val="65000"/>
                    <a:lumOff val="35000"/>
                  </a:schemeClr>
                </a:solidFill>
                <a:latin typeface="Comic Sans MS" pitchFamily="66" charset="0"/>
              </a:rPr>
              <a:t>-</a:t>
            </a:r>
            <a:r>
              <a:rPr lang="en-US" b="1" dirty="0" err="1" smtClean="0">
                <a:solidFill>
                  <a:schemeClr val="tx1">
                    <a:lumMod val="65000"/>
                    <a:lumOff val="35000"/>
                  </a:schemeClr>
                </a:solidFill>
                <a:latin typeface="Comic Sans MS" pitchFamily="66" charset="0"/>
              </a:rPr>
              <a:t>ase</a:t>
            </a:r>
            <a:r>
              <a:rPr lang="en-US" sz="2800" dirty="0" smtClean="0">
                <a:latin typeface="Comic Sans MS" pitchFamily="66" charset="0"/>
              </a:rPr>
              <a:t>.</a:t>
            </a:r>
          </a:p>
          <a:p>
            <a:pPr marL="0" indent="0" eaLnBrk="1" hangingPunct="1">
              <a:lnSpc>
                <a:spcPct val="90000"/>
              </a:lnSpc>
              <a:buNone/>
              <a:defRPr/>
            </a:pPr>
            <a:endParaRPr lang="en-US" sz="800" i="1" dirty="0" smtClean="0">
              <a:solidFill>
                <a:schemeClr val="accent2"/>
              </a:solidFill>
              <a:latin typeface="Comic Sans MS" pitchFamily="66" charset="0"/>
            </a:endParaRPr>
          </a:p>
          <a:p>
            <a:pPr eaLnBrk="1" hangingPunct="1">
              <a:lnSpc>
                <a:spcPct val="90000"/>
              </a:lnSpc>
              <a:buFontTx/>
              <a:buNone/>
              <a:defRPr/>
            </a:pPr>
            <a:r>
              <a:rPr lang="en-US" sz="2400" b="1" dirty="0" smtClean="0">
                <a:solidFill>
                  <a:srgbClr val="CC9900"/>
                </a:solidFill>
                <a:latin typeface="Comic Sans MS" pitchFamily="66" charset="0"/>
              </a:rPr>
              <a:t>	- </a:t>
            </a:r>
            <a:r>
              <a:rPr lang="en-US" sz="2400" b="1" dirty="0" err="1" smtClean="0">
                <a:solidFill>
                  <a:srgbClr val="CC9900"/>
                </a:solidFill>
                <a:latin typeface="Comic Sans MS" pitchFamily="66" charset="0"/>
              </a:rPr>
              <a:t>Sucrase</a:t>
            </a:r>
            <a:endParaRPr lang="en-US" sz="2400" b="1" dirty="0" smtClean="0">
              <a:solidFill>
                <a:srgbClr val="CC9900"/>
              </a:solidFill>
              <a:latin typeface="Comic Sans MS" pitchFamily="66" charset="0"/>
            </a:endParaRPr>
          </a:p>
          <a:p>
            <a:pPr eaLnBrk="1" hangingPunct="1">
              <a:lnSpc>
                <a:spcPct val="90000"/>
              </a:lnSpc>
              <a:buFontTx/>
              <a:buNone/>
              <a:defRPr/>
            </a:pPr>
            <a:r>
              <a:rPr lang="en-US" sz="2400" b="1" dirty="0" smtClean="0">
                <a:solidFill>
                  <a:srgbClr val="CC9900"/>
                </a:solidFill>
                <a:latin typeface="Comic Sans MS" pitchFamily="66" charset="0"/>
              </a:rPr>
              <a:t>	- Lactase</a:t>
            </a:r>
          </a:p>
          <a:p>
            <a:pPr eaLnBrk="1" hangingPunct="1">
              <a:lnSpc>
                <a:spcPct val="90000"/>
              </a:lnSpc>
              <a:buFontTx/>
              <a:buNone/>
              <a:defRPr/>
            </a:pPr>
            <a:r>
              <a:rPr lang="en-US" sz="2400" b="1" dirty="0" smtClean="0">
                <a:solidFill>
                  <a:srgbClr val="CC9900"/>
                </a:solidFill>
                <a:latin typeface="Comic Sans MS" pitchFamily="66" charset="0"/>
              </a:rPr>
              <a:t>	- Maltase</a:t>
            </a:r>
          </a:p>
          <a:p>
            <a:pPr eaLnBrk="1" hangingPunct="1">
              <a:lnSpc>
                <a:spcPct val="90000"/>
              </a:lnSpc>
              <a:defRPr/>
            </a:pPr>
            <a:endParaRPr lang="en-US" sz="2400" dirty="0" smtClean="0">
              <a:solidFill>
                <a:srgbClr val="CC9900"/>
              </a:solidFill>
              <a:effectLst>
                <a:outerShdw blurRad="38100" dist="38100" dir="2700000" algn="tl">
                  <a:srgbClr val="C0C0C0"/>
                </a:outerShdw>
              </a:effectLst>
              <a:latin typeface="Comic Sans MS" pitchFamily="66" charset="0"/>
            </a:endParaRPr>
          </a:p>
        </p:txBody>
      </p:sp>
      <p:pic>
        <p:nvPicPr>
          <p:cNvPr id="13316" name="Picture 9" descr="Enzym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0"/>
            <a:ext cx="4667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0"/>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Animation of Enzyme</a:t>
            </a:r>
            <a:r>
              <a:rPr lang="en-US" altLang="en-US" sz="1000">
                <a:latin typeface="Comic Sans MS" pitchFamily="66" charset="0"/>
              </a:rPr>
              <a:t>, Wiki</a:t>
            </a:r>
          </a:p>
        </p:txBody>
      </p:sp>
      <p:sp>
        <p:nvSpPr>
          <p:cNvPr id="13318"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283314723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600" dirty="0" smtClean="0">
                <a:solidFill>
                  <a:srgbClr val="CC3300"/>
                </a:solidFill>
                <a:latin typeface="Comic Sans MS" pitchFamily="66" charset="0"/>
              </a:rPr>
              <a:t>Formats for writing an enzymatic reaction.</a:t>
            </a:r>
          </a:p>
        </p:txBody>
      </p:sp>
      <p:sp>
        <p:nvSpPr>
          <p:cNvPr id="15363" name="Rectangle 3"/>
          <p:cNvSpPr>
            <a:spLocks noGrp="1" noChangeArrowheads="1"/>
          </p:cNvSpPr>
          <p:nvPr>
            <p:ph type="body" idx="1"/>
          </p:nvPr>
        </p:nvSpPr>
        <p:spPr>
          <a:xfrm>
            <a:off x="457200" y="1752600"/>
            <a:ext cx="8534400" cy="4800600"/>
          </a:xfrm>
        </p:spPr>
        <p:txBody>
          <a:bodyPr/>
          <a:lstStyle/>
          <a:p>
            <a:pPr eaLnBrk="1" hangingPunct="1">
              <a:buFontTx/>
              <a:buNone/>
            </a:pPr>
            <a:r>
              <a:rPr lang="en-US" altLang="en-US" smtClean="0"/>
              <a:t>					     </a:t>
            </a:r>
            <a:r>
              <a:rPr lang="en-US" altLang="en-US" sz="1600" smtClean="0"/>
              <a:t>( ________ )</a:t>
            </a:r>
          </a:p>
          <a:p>
            <a:pPr eaLnBrk="1" hangingPunct="1">
              <a:buFontTx/>
              <a:buNone/>
            </a:pPr>
            <a:r>
              <a:rPr lang="en-US" altLang="en-US" smtClean="0"/>
              <a:t>_______ + ________ -----------&gt; _________</a:t>
            </a:r>
          </a:p>
          <a:p>
            <a:pPr eaLnBrk="1" hangingPunct="1">
              <a:buFontTx/>
              <a:buNone/>
            </a:pPr>
            <a:endParaRPr lang="en-US" altLang="en-US" smtClean="0"/>
          </a:p>
          <a:p>
            <a:pPr eaLnBrk="1" hangingPunct="1">
              <a:buFontTx/>
              <a:buNone/>
            </a:pPr>
            <a:r>
              <a:rPr lang="en-US" altLang="en-US" smtClean="0"/>
              <a:t>	       </a:t>
            </a:r>
          </a:p>
          <a:p>
            <a:pPr eaLnBrk="1" hangingPunct="1">
              <a:buFontTx/>
              <a:buNone/>
            </a:pPr>
            <a:r>
              <a:rPr lang="en-US" altLang="en-US" smtClean="0"/>
              <a:t>                       </a:t>
            </a:r>
            <a:r>
              <a:rPr lang="en-US" altLang="en-US" sz="1600" smtClean="0"/>
              <a:t>( ________ )</a:t>
            </a:r>
          </a:p>
          <a:p>
            <a:pPr eaLnBrk="1" hangingPunct="1">
              <a:buFontTx/>
              <a:buNone/>
            </a:pPr>
            <a:r>
              <a:rPr lang="en-US" altLang="en-US" smtClean="0"/>
              <a:t>__________ -----------&gt; ________ ________</a:t>
            </a:r>
          </a:p>
        </p:txBody>
      </p:sp>
      <p:sp>
        <p:nvSpPr>
          <p:cNvPr id="15364" name="Text Box 5"/>
          <p:cNvSpPr txBox="1">
            <a:spLocks noChangeArrowheads="1"/>
          </p:cNvSpPr>
          <p:nvPr/>
        </p:nvSpPr>
        <p:spPr bwMode="auto">
          <a:xfrm>
            <a:off x="4648200" y="66008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3"/>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27731844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724399" y="228600"/>
            <a:ext cx="4391025" cy="1143000"/>
          </a:xfrm>
        </p:spPr>
        <p:txBody>
          <a:bodyPr/>
          <a:lstStyle/>
          <a:p>
            <a:pPr algn="l" eaLnBrk="1" hangingPunct="1"/>
            <a:r>
              <a:rPr lang="en-US" sz="2800" dirty="0" smtClean="0">
                <a:solidFill>
                  <a:srgbClr val="FF0000"/>
                </a:solidFill>
              </a:rPr>
              <a:t>       </a:t>
            </a:r>
            <a:r>
              <a:rPr lang="en-US" sz="2800" b="1" dirty="0" smtClean="0">
                <a:solidFill>
                  <a:srgbClr val="FF0000"/>
                </a:solidFill>
                <a:latin typeface="Comic Sans MS" pitchFamily="66" charset="0"/>
              </a:rPr>
              <a:t>Q</a:t>
            </a:r>
            <a:r>
              <a:rPr lang="en-US" sz="2800" b="1" dirty="0" smtClean="0">
                <a:solidFill>
                  <a:schemeClr val="tx1">
                    <a:lumMod val="50000"/>
                    <a:lumOff val="50000"/>
                  </a:schemeClr>
                </a:solidFill>
                <a:latin typeface="Comic Sans MS" pitchFamily="66" charset="0"/>
              </a:rPr>
              <a:t>: How do you sabotage</a:t>
            </a:r>
            <a:r>
              <a:rPr lang="en-US" sz="2800" b="1" dirty="0">
                <a:solidFill>
                  <a:schemeClr val="tx1">
                    <a:lumMod val="50000"/>
                    <a:lumOff val="50000"/>
                  </a:schemeClr>
                </a:solidFill>
                <a:latin typeface="Comic Sans MS" pitchFamily="66" charset="0"/>
              </a:rPr>
              <a:t> </a:t>
            </a:r>
            <a:r>
              <a:rPr lang="en-US" sz="2800" b="1" dirty="0" smtClean="0">
                <a:solidFill>
                  <a:schemeClr val="tx1">
                    <a:lumMod val="50000"/>
                    <a:lumOff val="50000"/>
                  </a:schemeClr>
                </a:solidFill>
                <a:latin typeface="Comic Sans MS" pitchFamily="66" charset="0"/>
              </a:rPr>
              <a:t>an enzyme?</a:t>
            </a:r>
          </a:p>
        </p:txBody>
      </p:sp>
      <p:pic>
        <p:nvPicPr>
          <p:cNvPr id="378885" name="Picture 5" descr="Irreversible egg protein denaturation and loss of solubility, caused by the high temperature (while cooking it)">
            <a:hlinkClick r:id="rId3" tooltip="Irreversible egg protein denaturation and loss of solubility, caused by the high temperature (while cooking i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715000" y="1600200"/>
            <a:ext cx="2451669" cy="2124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78886" name="Text Box 6"/>
          <p:cNvSpPr txBox="1">
            <a:spLocks noChangeArrowheads="1"/>
          </p:cNvSpPr>
          <p:nvPr/>
        </p:nvSpPr>
        <p:spPr bwMode="auto">
          <a:xfrm>
            <a:off x="5867400" y="4038600"/>
            <a:ext cx="2514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latin typeface="Comic Sans MS" pitchFamily="66" charset="0"/>
              </a:rPr>
              <a:t>Irreversible egg protein denaturation caused by high temperature (while cooking it).</a:t>
            </a:r>
          </a:p>
        </p:txBody>
      </p:sp>
      <p:sp>
        <p:nvSpPr>
          <p:cNvPr id="34821" name="Text Box 7"/>
          <p:cNvSpPr txBox="1">
            <a:spLocks noChangeArrowheads="1"/>
          </p:cNvSpPr>
          <p:nvPr/>
        </p:nvSpPr>
        <p:spPr bwMode="auto">
          <a:xfrm>
            <a:off x="381000" y="3200400"/>
            <a:ext cx="4953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smtClean="0">
                <a:latin typeface="Comic Sans MS" pitchFamily="66" charset="0"/>
              </a:rPr>
              <a:t>•   Denature it! </a:t>
            </a:r>
          </a:p>
          <a:p>
            <a:pPr eaLnBrk="1" hangingPunct="1"/>
            <a:endParaRPr lang="en-US" sz="2000" dirty="0">
              <a:latin typeface="Comic Sans MS" pitchFamily="66" charset="0"/>
            </a:endParaRPr>
          </a:p>
          <a:p>
            <a:pPr marL="342900" indent="-342900" eaLnBrk="1" hangingPunct="1">
              <a:buFont typeface="Arial" panose="020B0604020202020204" pitchFamily="34" charset="0"/>
              <a:buChar char="•"/>
            </a:pPr>
            <a:r>
              <a:rPr lang="en-US" sz="2000" dirty="0" smtClean="0">
                <a:latin typeface="Comic Sans MS" pitchFamily="66" charset="0"/>
              </a:rPr>
              <a:t>Alteration </a:t>
            </a:r>
            <a:r>
              <a:rPr lang="en-US" sz="2000" dirty="0">
                <a:latin typeface="Comic Sans MS" pitchFamily="66" charset="0"/>
              </a:rPr>
              <a:t>of a </a:t>
            </a:r>
            <a:r>
              <a:rPr lang="en-US" sz="2000" dirty="0">
                <a:latin typeface="Comic Sans MS" pitchFamily="66" charset="0"/>
                <a:hlinkClick r:id="rId5"/>
              </a:rPr>
              <a:t>protein</a:t>
            </a:r>
            <a:r>
              <a:rPr lang="en-US" sz="2000" dirty="0">
                <a:latin typeface="Comic Sans MS" pitchFamily="66" charset="0"/>
              </a:rPr>
              <a:t> shape through some form of external stress </a:t>
            </a:r>
          </a:p>
          <a:p>
            <a:pPr eaLnBrk="1" hangingPunct="1"/>
            <a:endParaRPr lang="en-US" sz="2000" dirty="0">
              <a:latin typeface="Comic Sans MS" pitchFamily="66" charset="0"/>
            </a:endParaRPr>
          </a:p>
          <a:p>
            <a:pPr eaLnBrk="1" hangingPunct="1"/>
            <a:r>
              <a:rPr lang="en-US" sz="1600" dirty="0">
                <a:latin typeface="Comic Sans MS" pitchFamily="66" charset="0"/>
              </a:rPr>
              <a:t>• </a:t>
            </a:r>
            <a:r>
              <a:rPr lang="en-US" sz="1600" dirty="0" smtClean="0">
                <a:latin typeface="Comic Sans MS" pitchFamily="66" charset="0"/>
              </a:rPr>
              <a:t>   </a:t>
            </a:r>
            <a:r>
              <a:rPr lang="en-US" sz="2000" dirty="0" smtClean="0">
                <a:latin typeface="Comic Sans MS" pitchFamily="66" charset="0"/>
              </a:rPr>
              <a:t>Example</a:t>
            </a:r>
            <a:r>
              <a:rPr lang="en-US" sz="2000" dirty="0">
                <a:latin typeface="Comic Sans MS" pitchFamily="66" charset="0"/>
              </a:rPr>
              <a:t>, by applying heat, acidic or </a:t>
            </a:r>
            <a:endParaRPr lang="en-US" sz="2000" dirty="0" smtClean="0">
              <a:latin typeface="Comic Sans MS" pitchFamily="66" charset="0"/>
            </a:endParaRPr>
          </a:p>
          <a:p>
            <a:pPr eaLnBrk="1" hangingPunct="1"/>
            <a:r>
              <a:rPr lang="en-US" sz="2000" dirty="0">
                <a:latin typeface="Comic Sans MS" pitchFamily="66" charset="0"/>
              </a:rPr>
              <a:t> </a:t>
            </a:r>
            <a:r>
              <a:rPr lang="en-US" sz="2000" dirty="0" smtClean="0">
                <a:latin typeface="Comic Sans MS" pitchFamily="66" charset="0"/>
              </a:rPr>
              <a:t>   alkaline </a:t>
            </a:r>
            <a:r>
              <a:rPr lang="en-US" sz="2000" dirty="0">
                <a:latin typeface="Comic Sans MS" pitchFamily="66" charset="0"/>
              </a:rPr>
              <a:t>environment</a:t>
            </a:r>
          </a:p>
          <a:p>
            <a:pPr eaLnBrk="1" hangingPunct="1"/>
            <a:endParaRPr lang="en-US" sz="2000" dirty="0">
              <a:latin typeface="Comic Sans MS" pitchFamily="66" charset="0"/>
            </a:endParaRPr>
          </a:p>
          <a:p>
            <a:pPr eaLnBrk="1" hangingPunct="1"/>
            <a:r>
              <a:rPr lang="en-US" sz="1600" dirty="0">
                <a:latin typeface="Comic Sans MS" pitchFamily="66" charset="0"/>
              </a:rPr>
              <a:t>• </a:t>
            </a:r>
            <a:r>
              <a:rPr lang="en-US" sz="1600" dirty="0" smtClean="0">
                <a:latin typeface="Comic Sans MS" pitchFamily="66" charset="0"/>
              </a:rPr>
              <a:t>  </a:t>
            </a:r>
            <a:r>
              <a:rPr lang="en-US" sz="2000" dirty="0" smtClean="0">
                <a:latin typeface="Comic Sans MS" pitchFamily="66" charset="0"/>
              </a:rPr>
              <a:t>Denatured enzyme </a:t>
            </a:r>
            <a:r>
              <a:rPr lang="en-US" sz="2000" dirty="0">
                <a:latin typeface="Comic Sans MS" pitchFamily="66" charset="0"/>
              </a:rPr>
              <a:t>can’t carry out its </a:t>
            </a:r>
            <a:r>
              <a:rPr lang="en-US" sz="2000" dirty="0" smtClean="0">
                <a:latin typeface="Comic Sans MS" pitchFamily="66" charset="0"/>
              </a:rPr>
              <a:t> </a:t>
            </a:r>
          </a:p>
          <a:p>
            <a:pPr eaLnBrk="1" hangingPunct="1"/>
            <a:r>
              <a:rPr lang="en-US" sz="2000" dirty="0">
                <a:latin typeface="Comic Sans MS" pitchFamily="66" charset="0"/>
              </a:rPr>
              <a:t> </a:t>
            </a:r>
            <a:r>
              <a:rPr lang="en-US" sz="2000" dirty="0" smtClean="0">
                <a:latin typeface="Comic Sans MS" pitchFamily="66" charset="0"/>
              </a:rPr>
              <a:t>  cellular </a:t>
            </a:r>
            <a:r>
              <a:rPr lang="en-US" sz="2000" dirty="0">
                <a:latin typeface="Comic Sans MS" pitchFamily="66" charset="0"/>
              </a:rPr>
              <a:t>function .</a:t>
            </a:r>
          </a:p>
        </p:txBody>
      </p:sp>
      <p:pic>
        <p:nvPicPr>
          <p:cNvPr id="34822" name="Picture 9" descr="C:\Users\Tami\Desktop\Picture8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04800"/>
            <a:ext cx="3581399" cy="2622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4823" name="Picture 18" descr="enzy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2133600"/>
            <a:ext cx="95250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4656667" y="6606117"/>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8"/>
              </a:rPr>
              <a:t>Virtual Cell Biology Classroom</a:t>
            </a:r>
            <a:r>
              <a:rPr lang="en-US" altLang="en-US" sz="1000">
                <a:latin typeface="Comic Sans MS" pitchFamily="66" charset="0"/>
              </a:rPr>
              <a:t> on </a:t>
            </a:r>
            <a:r>
              <a:rPr lang="en-US" altLang="en-US" sz="1000">
                <a:latin typeface="Comic Sans MS" pitchFamily="66" charset="0"/>
                <a:hlinkClick r:id="rId9"/>
              </a:rPr>
              <a:t>ScienceProfOnline.com</a:t>
            </a:r>
            <a:endParaRPr lang="en-US" altLang="en-US" sz="1000">
              <a:latin typeface="Comic Sans MS" pitchFamily="66" charset="0"/>
            </a:endParaRPr>
          </a:p>
        </p:txBody>
      </p:sp>
      <p:sp>
        <p:nvSpPr>
          <p:cNvPr id="10" name="TextBox 4"/>
          <p:cNvSpPr txBox="1">
            <a:spLocks noChangeArrowheads="1"/>
          </p:cNvSpPr>
          <p:nvPr/>
        </p:nvSpPr>
        <p:spPr bwMode="auto">
          <a:xfrm>
            <a:off x="5638800" y="5410200"/>
            <a:ext cx="281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dirty="0">
                <a:latin typeface="Comic Sans MS"/>
                <a:cs typeface="Comic Sans MS"/>
              </a:rPr>
              <a:t>Video: </a:t>
            </a:r>
            <a:r>
              <a:rPr lang="en-US" sz="2000" dirty="0">
                <a:latin typeface="Comic Sans MS"/>
                <a:cs typeface="Comic Sans MS"/>
                <a:hlinkClick r:id="rId10"/>
              </a:rPr>
              <a:t>Denaturation in Food</a:t>
            </a:r>
            <a:endParaRPr lang="en-US" sz="2000" dirty="0">
              <a:latin typeface="Comic Sans MS"/>
              <a:cs typeface="Comic Sans MS"/>
            </a:endParaRPr>
          </a:p>
        </p:txBody>
      </p:sp>
    </p:spTree>
    <p:extLst>
      <p:ext uri="{BB962C8B-B14F-4D97-AF65-F5344CB8AC3E}">
        <p14:creationId xmlns:p14="http://schemas.microsoft.com/office/powerpoint/2010/main" val="459109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886"/>
                                        </p:tgtEl>
                                        <p:attrNameLst>
                                          <p:attrName>style.visibility</p:attrName>
                                        </p:attrNameLst>
                                      </p:cBhvr>
                                      <p:to>
                                        <p:strVal val="visible"/>
                                      </p:to>
                                    </p:set>
                                    <p:anim calcmode="lin" valueType="num">
                                      <p:cBhvr additive="base">
                                        <p:cTn id="7" dur="500" fill="hold"/>
                                        <p:tgtEl>
                                          <p:spTgt spid="378886"/>
                                        </p:tgtEl>
                                        <p:attrNameLst>
                                          <p:attrName>ppt_x</p:attrName>
                                        </p:attrNameLst>
                                      </p:cBhvr>
                                      <p:tavLst>
                                        <p:tav tm="0">
                                          <p:val>
                                            <p:strVal val="#ppt_x"/>
                                          </p:val>
                                        </p:tav>
                                        <p:tav tm="100000">
                                          <p:val>
                                            <p:strVal val="#ppt_x"/>
                                          </p:val>
                                        </p:tav>
                                      </p:tavLst>
                                    </p:anim>
                                    <p:anim calcmode="lin" valueType="num">
                                      <p:cBhvr additive="base">
                                        <p:cTn id="8" dur="500" fill="hold"/>
                                        <p:tgtEl>
                                          <p:spTgt spid="37888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8885"/>
                                        </p:tgtEl>
                                        <p:attrNameLst>
                                          <p:attrName>style.visibility</p:attrName>
                                        </p:attrNameLst>
                                      </p:cBhvr>
                                      <p:to>
                                        <p:strVal val="visible"/>
                                      </p:to>
                                    </p:set>
                                    <p:anim calcmode="lin" valueType="num">
                                      <p:cBhvr additive="base">
                                        <p:cTn id="11" dur="500" fill="hold"/>
                                        <p:tgtEl>
                                          <p:spTgt spid="378885"/>
                                        </p:tgtEl>
                                        <p:attrNameLst>
                                          <p:attrName>ppt_x</p:attrName>
                                        </p:attrNameLst>
                                      </p:cBhvr>
                                      <p:tavLst>
                                        <p:tav tm="0">
                                          <p:val>
                                            <p:strVal val="#ppt_x"/>
                                          </p:val>
                                        </p:tav>
                                        <p:tav tm="100000">
                                          <p:val>
                                            <p:strVal val="#ppt_x"/>
                                          </p:val>
                                        </p:tav>
                                      </p:tavLst>
                                    </p:anim>
                                    <p:anim calcmode="lin" valueType="num">
                                      <p:cBhvr additive="base">
                                        <p:cTn id="12" dur="500" fill="hold"/>
                                        <p:tgtEl>
                                          <p:spTgt spid="3788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016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3200" b="1" smtClean="0">
                <a:latin typeface="Comic Sans MS" pitchFamily="66" charset="0"/>
              </a:rPr>
              <a:t>Factors That Influence Enzyme Activity</a:t>
            </a:r>
          </a:p>
        </p:txBody>
      </p:sp>
      <p:sp>
        <p:nvSpPr>
          <p:cNvPr id="65539" name="Rectangle 3"/>
          <p:cNvSpPr>
            <a:spLocks noGrp="1" noChangeArrowheads="1"/>
          </p:cNvSpPr>
          <p:nvPr>
            <p:ph type="body" idx="1"/>
          </p:nvPr>
        </p:nvSpPr>
        <p:spPr>
          <a:xfrm>
            <a:off x="457200" y="1981200"/>
            <a:ext cx="4800600" cy="38195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r>
              <a:rPr lang="en-US" sz="2400" b="1" smtClean="0">
                <a:solidFill>
                  <a:srgbClr val="3333FF"/>
                </a:solidFill>
                <a:latin typeface="Comic Sans MS" pitchFamily="66" charset="0"/>
              </a:rPr>
              <a:t>Temperature</a:t>
            </a:r>
          </a:p>
          <a:p>
            <a:pPr eaLnBrk="1" hangingPunct="1">
              <a:lnSpc>
                <a:spcPct val="90000"/>
              </a:lnSpc>
              <a:defRPr/>
            </a:pPr>
            <a:endParaRPr lang="en-US" sz="2400" b="1" smtClean="0">
              <a:solidFill>
                <a:srgbClr val="3333FF"/>
              </a:solidFill>
              <a:latin typeface="Comic Sans MS" pitchFamily="66" charset="0"/>
            </a:endParaRPr>
          </a:p>
          <a:p>
            <a:pPr eaLnBrk="1" hangingPunct="1">
              <a:lnSpc>
                <a:spcPct val="90000"/>
              </a:lnSpc>
              <a:defRPr/>
            </a:pPr>
            <a:r>
              <a:rPr lang="en-US" sz="2400" b="1" smtClean="0">
                <a:solidFill>
                  <a:srgbClr val="3333FF"/>
                </a:solidFill>
                <a:latin typeface="Comic Sans MS" pitchFamily="66" charset="0"/>
              </a:rPr>
              <a:t>pH</a:t>
            </a:r>
          </a:p>
          <a:p>
            <a:pPr eaLnBrk="1" hangingPunct="1">
              <a:lnSpc>
                <a:spcPct val="90000"/>
              </a:lnSpc>
              <a:defRPr/>
            </a:pPr>
            <a:endParaRPr lang="en-US" sz="2400" b="1" smtClean="0">
              <a:solidFill>
                <a:srgbClr val="3333FF"/>
              </a:solidFill>
              <a:latin typeface="Comic Sans MS" pitchFamily="66" charset="0"/>
            </a:endParaRPr>
          </a:p>
          <a:p>
            <a:pPr eaLnBrk="1" hangingPunct="1">
              <a:lnSpc>
                <a:spcPct val="90000"/>
              </a:lnSpc>
              <a:defRPr/>
            </a:pPr>
            <a:r>
              <a:rPr lang="en-US" sz="2400" smtClean="0">
                <a:latin typeface="Comic Sans MS" pitchFamily="66" charset="0"/>
              </a:rPr>
              <a:t>Cofactors &amp; Coenzymes</a:t>
            </a:r>
          </a:p>
          <a:p>
            <a:pPr eaLnBrk="1" hangingPunct="1">
              <a:lnSpc>
                <a:spcPct val="90000"/>
              </a:lnSpc>
              <a:defRPr/>
            </a:pPr>
            <a:endParaRPr lang="en-US" sz="2400" smtClean="0">
              <a:latin typeface="Comic Sans MS" pitchFamily="66" charset="0"/>
            </a:endParaRPr>
          </a:p>
          <a:p>
            <a:pPr eaLnBrk="1" hangingPunct="1">
              <a:lnSpc>
                <a:spcPct val="90000"/>
              </a:lnSpc>
              <a:defRPr/>
            </a:pPr>
            <a:r>
              <a:rPr lang="en-US" sz="2400" smtClean="0">
                <a:latin typeface="Comic Sans MS" pitchFamily="66" charset="0"/>
              </a:rPr>
              <a:t>Inhibitors</a:t>
            </a:r>
          </a:p>
          <a:p>
            <a:pPr eaLnBrk="1" hangingPunct="1">
              <a:lnSpc>
                <a:spcPct val="90000"/>
              </a:lnSpc>
              <a:buFontTx/>
              <a:buNone/>
              <a:defRPr/>
            </a:pPr>
            <a:r>
              <a:rPr lang="en-US" sz="2800" b="1" smtClean="0">
                <a:solidFill>
                  <a:srgbClr val="660066"/>
                </a:solidFill>
                <a:effectLst>
                  <a:outerShdw blurRad="38100" dist="38100" dir="2700000" algn="tl">
                    <a:srgbClr val="C0C0C0"/>
                  </a:outerShdw>
                </a:effectLst>
              </a:rPr>
              <a:t>	</a:t>
            </a:r>
          </a:p>
        </p:txBody>
      </p:sp>
      <p:pic>
        <p:nvPicPr>
          <p:cNvPr id="18436" name="Picture 5" descr="Enzym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71600"/>
            <a:ext cx="4667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Animation of Enzyme</a:t>
            </a:r>
            <a:r>
              <a:rPr lang="en-US" altLang="en-US" sz="1000">
                <a:latin typeface="Comic Sans MS" pitchFamily="66" charset="0"/>
              </a:rPr>
              <a:t>, Wiki</a:t>
            </a:r>
          </a:p>
        </p:txBody>
      </p:sp>
      <p:sp>
        <p:nvSpPr>
          <p:cNvPr id="18438"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2582357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457200"/>
            <a:ext cx="4724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l" eaLnBrk="1" hangingPunct="1"/>
            <a:r>
              <a:rPr lang="en-US" altLang="en-US" sz="3600" b="1" smtClean="0">
                <a:solidFill>
                  <a:srgbClr val="3333FF"/>
                </a:solidFill>
                <a:latin typeface="Comic Sans MS" pitchFamily="66" charset="0"/>
              </a:rPr>
              <a:t>Temperature &amp; pH</a:t>
            </a:r>
          </a:p>
        </p:txBody>
      </p:sp>
      <p:sp>
        <p:nvSpPr>
          <p:cNvPr id="67587" name="Rectangle 3"/>
          <p:cNvSpPr>
            <a:spLocks noGrp="1" noChangeArrowheads="1"/>
          </p:cNvSpPr>
          <p:nvPr>
            <p:ph type="body" sz="half" idx="1"/>
          </p:nvPr>
        </p:nvSpPr>
        <p:spPr>
          <a:xfrm>
            <a:off x="381000" y="1981200"/>
            <a:ext cx="4953000" cy="4038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tabLst>
                <a:tab pos="857250" algn="l"/>
                <a:tab pos="1257300" algn="l"/>
              </a:tabLst>
              <a:defRPr/>
            </a:pPr>
            <a:r>
              <a:rPr lang="en-US" sz="2000" dirty="0" smtClean="0">
                <a:latin typeface="Comic Sans MS" pitchFamily="66" charset="0"/>
              </a:rPr>
              <a:t>Think about what kind of cell or organism an </a:t>
            </a:r>
            <a:r>
              <a:rPr lang="en-US" sz="2400" dirty="0" smtClean="0">
                <a:latin typeface="Comic Sans MS" pitchFamily="66" charset="0"/>
                <a:hlinkClick r:id="rId3"/>
              </a:rPr>
              <a:t>enzyme</a:t>
            </a:r>
            <a:r>
              <a:rPr lang="en-US" sz="2000" dirty="0" smtClean="0">
                <a:latin typeface="Comic Sans MS" pitchFamily="66" charset="0"/>
              </a:rPr>
              <a:t> may work in…</a:t>
            </a:r>
          </a:p>
          <a:p>
            <a:pPr eaLnBrk="1" hangingPunct="1">
              <a:lnSpc>
                <a:spcPct val="90000"/>
              </a:lnSpc>
              <a:tabLst>
                <a:tab pos="857250" algn="l"/>
                <a:tab pos="1257300" algn="l"/>
              </a:tabLst>
              <a:defRPr/>
            </a:pPr>
            <a:endParaRPr lang="en-US" sz="2000" dirty="0" smtClean="0">
              <a:latin typeface="Comic Sans MS" pitchFamily="66" charset="0"/>
            </a:endParaRPr>
          </a:p>
          <a:p>
            <a:pPr eaLnBrk="1" hangingPunct="1">
              <a:lnSpc>
                <a:spcPct val="90000"/>
              </a:lnSpc>
              <a:tabLst>
                <a:tab pos="857250" algn="l"/>
                <a:tab pos="1257300" algn="l"/>
              </a:tabLst>
              <a:defRPr/>
            </a:pPr>
            <a:endParaRPr lang="en-US" sz="2000" dirty="0" smtClean="0">
              <a:latin typeface="Comic Sans MS" pitchFamily="66" charset="0"/>
            </a:endParaRPr>
          </a:p>
          <a:p>
            <a:pPr eaLnBrk="1" hangingPunct="1">
              <a:lnSpc>
                <a:spcPct val="90000"/>
              </a:lnSpc>
              <a:tabLst>
                <a:tab pos="857250" algn="l"/>
                <a:tab pos="1257300" algn="l"/>
              </a:tabLst>
              <a:defRPr/>
            </a:pPr>
            <a:r>
              <a:rPr lang="en-US" sz="2000" dirty="0" smtClean="0">
                <a:latin typeface="Comic Sans MS" pitchFamily="66" charset="0"/>
              </a:rPr>
              <a:t>Temperatures far above the normal range </a:t>
            </a:r>
            <a:r>
              <a:rPr lang="en-US" sz="2400" b="1" dirty="0" smtClean="0">
                <a:solidFill>
                  <a:schemeClr val="tx1">
                    <a:lumMod val="65000"/>
                    <a:lumOff val="35000"/>
                  </a:schemeClr>
                </a:solidFill>
                <a:latin typeface="Comic Sans MS" pitchFamily="66" charset="0"/>
              </a:rPr>
              <a:t>denature</a:t>
            </a:r>
            <a:r>
              <a:rPr lang="en-US" sz="2000" dirty="0" smtClean="0">
                <a:latin typeface="Comic Sans MS" pitchFamily="66" charset="0"/>
              </a:rPr>
              <a:t> enzymes. </a:t>
            </a:r>
            <a:r>
              <a:rPr lang="en-US" sz="1400" dirty="0" smtClean="0">
                <a:latin typeface="Comic Sans MS" pitchFamily="66" charset="0"/>
              </a:rPr>
              <a:t>(This is why very high fevers are so dangerous. They can cook the body’s proteins.)</a:t>
            </a:r>
          </a:p>
          <a:p>
            <a:pPr eaLnBrk="1" hangingPunct="1">
              <a:lnSpc>
                <a:spcPct val="90000"/>
              </a:lnSpc>
              <a:tabLst>
                <a:tab pos="857250" algn="l"/>
                <a:tab pos="1257300" algn="l"/>
              </a:tabLst>
              <a:defRPr/>
            </a:pPr>
            <a:endParaRPr lang="en-US" sz="1400" i="1" dirty="0" smtClean="0">
              <a:latin typeface="Comic Sans MS" pitchFamily="66" charset="0"/>
            </a:endParaRPr>
          </a:p>
          <a:p>
            <a:pPr eaLnBrk="1" hangingPunct="1">
              <a:lnSpc>
                <a:spcPct val="90000"/>
              </a:lnSpc>
              <a:tabLst>
                <a:tab pos="857250" algn="l"/>
                <a:tab pos="1257300" algn="l"/>
              </a:tabLst>
              <a:defRPr/>
            </a:pPr>
            <a:endParaRPr lang="en-US" sz="1400" i="1" dirty="0" smtClean="0">
              <a:latin typeface="Comic Sans MS" pitchFamily="66" charset="0"/>
            </a:endParaRPr>
          </a:p>
          <a:p>
            <a:pPr marL="0" indent="0" eaLnBrk="1" hangingPunct="1">
              <a:lnSpc>
                <a:spcPct val="90000"/>
              </a:lnSpc>
              <a:buFontTx/>
              <a:buNone/>
              <a:tabLst>
                <a:tab pos="857250" algn="l"/>
                <a:tab pos="1257300" algn="l"/>
              </a:tabLst>
              <a:defRPr/>
            </a:pPr>
            <a:endParaRPr lang="en-US" sz="1400" i="1" dirty="0" smtClean="0">
              <a:latin typeface="Comic Sans MS" pitchFamily="66" charset="0"/>
            </a:endParaRPr>
          </a:p>
          <a:p>
            <a:pPr eaLnBrk="1" hangingPunct="1">
              <a:lnSpc>
                <a:spcPct val="90000"/>
              </a:lnSpc>
              <a:tabLst>
                <a:tab pos="857250" algn="l"/>
                <a:tab pos="1257300" algn="l"/>
              </a:tabLst>
              <a:defRPr/>
            </a:pPr>
            <a:r>
              <a:rPr lang="en-US" sz="2000" dirty="0" smtClean="0">
                <a:latin typeface="Comic Sans MS" pitchFamily="66" charset="0"/>
              </a:rPr>
              <a:t>Most enzymes work best near </a:t>
            </a:r>
            <a:r>
              <a:rPr lang="en-US" sz="2000" b="1" dirty="0" smtClean="0">
                <a:solidFill>
                  <a:schemeClr val="tx1">
                    <a:lumMod val="65000"/>
                    <a:lumOff val="35000"/>
                  </a:schemeClr>
                </a:solidFill>
                <a:latin typeface="Comic Sans MS" pitchFamily="66" charset="0"/>
              </a:rPr>
              <a:t>neutral</a:t>
            </a:r>
            <a:r>
              <a:rPr lang="en-US" sz="2000" dirty="0" smtClean="0">
                <a:latin typeface="Comic Sans MS" pitchFamily="66" charset="0"/>
              </a:rPr>
              <a:t> </a:t>
            </a:r>
            <a:r>
              <a:rPr lang="en-US" sz="2800" dirty="0" smtClean="0">
                <a:latin typeface="Comic Sans MS" pitchFamily="66" charset="0"/>
                <a:hlinkClick r:id="rId4"/>
              </a:rPr>
              <a:t>pH</a:t>
            </a:r>
            <a:r>
              <a:rPr lang="en-US" sz="2800" dirty="0" smtClean="0">
                <a:latin typeface="Comic Sans MS" pitchFamily="66" charset="0"/>
              </a:rPr>
              <a:t> </a:t>
            </a:r>
            <a:r>
              <a:rPr lang="en-US" sz="1600" dirty="0" smtClean="0">
                <a:latin typeface="Comic Sans MS" pitchFamily="66" charset="0"/>
              </a:rPr>
              <a:t>(6 to 8).</a:t>
            </a:r>
          </a:p>
          <a:p>
            <a:pPr eaLnBrk="1" hangingPunct="1">
              <a:lnSpc>
                <a:spcPct val="90000"/>
              </a:lnSpc>
              <a:tabLst>
                <a:tab pos="857250" algn="l"/>
                <a:tab pos="1257300" algn="l"/>
              </a:tabLst>
              <a:defRPr/>
            </a:pPr>
            <a:endParaRPr lang="en-US" sz="1600" i="1" dirty="0" smtClean="0">
              <a:latin typeface="Comic Sans MS" pitchFamily="66" charset="0"/>
            </a:endParaRPr>
          </a:p>
          <a:p>
            <a:pPr eaLnBrk="1" hangingPunct="1">
              <a:lnSpc>
                <a:spcPct val="90000"/>
              </a:lnSpc>
              <a:buFontTx/>
              <a:buNone/>
              <a:tabLst>
                <a:tab pos="857250" algn="l"/>
                <a:tab pos="1257300" algn="l"/>
              </a:tabLst>
              <a:defRPr/>
            </a:pPr>
            <a:endParaRPr lang="en-US" sz="3600" b="1" dirty="0" smtClean="0">
              <a:solidFill>
                <a:schemeClr val="accent1"/>
              </a:solidFill>
              <a:latin typeface="Comic Sans MS" pitchFamily="66" charset="0"/>
            </a:endParaRPr>
          </a:p>
          <a:p>
            <a:pPr eaLnBrk="1" hangingPunct="1">
              <a:lnSpc>
                <a:spcPct val="90000"/>
              </a:lnSpc>
              <a:buFontTx/>
              <a:buNone/>
              <a:tabLst>
                <a:tab pos="857250" algn="l"/>
                <a:tab pos="1257300" algn="l"/>
              </a:tabLst>
              <a:defRPr/>
            </a:pPr>
            <a:r>
              <a:rPr lang="en-US" sz="2400" b="1" dirty="0" smtClean="0">
                <a:solidFill>
                  <a:srgbClr val="660066"/>
                </a:solidFill>
                <a:effectLst>
                  <a:outerShdw blurRad="38100" dist="38100" dir="2700000" algn="tl">
                    <a:srgbClr val="C0C0C0"/>
                  </a:outerShdw>
                </a:effectLst>
              </a:rPr>
              <a:t>	</a:t>
            </a:r>
          </a:p>
        </p:txBody>
      </p:sp>
      <p:pic>
        <p:nvPicPr>
          <p:cNvPr id="19460" name="Picture 4" descr="Irreversible egg protein denaturation and loss of solubility, caused by the high temperature (while cooking it)">
            <a:hlinkClick r:id="rId5" tooltip="Irreversible egg protein denaturation and loss of solubility, caused by the high temperature (while cooking i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351588" y="304800"/>
            <a:ext cx="2373312"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461"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pic>
        <p:nvPicPr>
          <p:cNvPr id="19462" name="Picture 6" descr="pH_sca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8263" y="2528888"/>
            <a:ext cx="2305050"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6418263" y="6618288"/>
            <a:ext cx="2747962" cy="254000"/>
          </a:xfrm>
          <a:prstGeom prst="rect">
            <a:avLst/>
          </a:prstGeom>
          <a:noFill/>
        </p:spPr>
        <p:txBody>
          <a:bodyPr wrap="none">
            <a:spAutoFit/>
          </a:bodyPr>
          <a:lstStyle/>
          <a:p>
            <a:pPr>
              <a:defRPr/>
            </a:pPr>
            <a:r>
              <a:rPr lang="en-US" sz="1050" dirty="0">
                <a:latin typeface="Comic Sans MS" pitchFamily="66" charset="0"/>
              </a:rPr>
              <a:t>Images: </a:t>
            </a:r>
            <a:r>
              <a:rPr lang="en-US" sz="1050" dirty="0">
                <a:latin typeface="Comic Sans MS" pitchFamily="66" charset="0"/>
                <a:hlinkClick r:id="rId10"/>
              </a:rPr>
              <a:t>pH scale</a:t>
            </a:r>
            <a:r>
              <a:rPr lang="en-US" sz="1050" dirty="0">
                <a:latin typeface="Comic Sans MS" pitchFamily="66" charset="0"/>
              </a:rPr>
              <a:t>, Edward Stevens, Wiki </a:t>
            </a:r>
          </a:p>
        </p:txBody>
      </p:sp>
    </p:spTree>
    <p:extLst>
      <p:ext uri="{BB962C8B-B14F-4D97-AF65-F5344CB8AC3E}">
        <p14:creationId xmlns:p14="http://schemas.microsoft.com/office/powerpoint/2010/main" val="6453084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7" dur="500"/>
                                        <p:tgtEl>
                                          <p:spTgt spid="67587">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587">
                                            <p:txEl>
                                              <p:pRg st="7" end="7"/>
                                            </p:txEl>
                                          </p:spTgt>
                                        </p:tgtEl>
                                        <p:attrNameLst>
                                          <p:attrName>style.visibility</p:attrName>
                                        </p:attrNameLst>
                                      </p:cBhvr>
                                      <p:to>
                                        <p:strVal val="visible"/>
                                      </p:to>
                                    </p:set>
                                    <p:animEffect transition="in" filter="blinds(horizontal)">
                                      <p:cBhvr>
                                        <p:cTn id="12" dur="500"/>
                                        <p:tgtEl>
                                          <p:spTgt spid="67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1016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3200" b="1" smtClean="0">
                <a:latin typeface="Comic Sans MS" pitchFamily="66" charset="0"/>
              </a:rPr>
              <a:t>Factors That Influence Enzyme Activity</a:t>
            </a:r>
          </a:p>
        </p:txBody>
      </p:sp>
      <p:sp>
        <p:nvSpPr>
          <p:cNvPr id="136195" name="Rectangle 3"/>
          <p:cNvSpPr>
            <a:spLocks noGrp="1" noChangeArrowheads="1"/>
          </p:cNvSpPr>
          <p:nvPr>
            <p:ph type="body" idx="1"/>
          </p:nvPr>
        </p:nvSpPr>
        <p:spPr>
          <a:xfrm>
            <a:off x="457200" y="1981200"/>
            <a:ext cx="4800600" cy="38195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r>
              <a:rPr lang="en-US" sz="2400" smtClean="0">
                <a:latin typeface="Comic Sans MS" pitchFamily="66" charset="0"/>
              </a:rPr>
              <a:t>Temperature</a:t>
            </a:r>
          </a:p>
          <a:p>
            <a:pPr eaLnBrk="1" hangingPunct="1">
              <a:lnSpc>
                <a:spcPct val="90000"/>
              </a:lnSpc>
              <a:defRPr/>
            </a:pPr>
            <a:endParaRPr lang="en-US" sz="2400" smtClean="0">
              <a:solidFill>
                <a:srgbClr val="3333FF"/>
              </a:solidFill>
              <a:latin typeface="Comic Sans MS" pitchFamily="66" charset="0"/>
            </a:endParaRPr>
          </a:p>
          <a:p>
            <a:pPr eaLnBrk="1" hangingPunct="1">
              <a:lnSpc>
                <a:spcPct val="90000"/>
              </a:lnSpc>
              <a:defRPr/>
            </a:pPr>
            <a:r>
              <a:rPr lang="en-US" sz="2400" smtClean="0">
                <a:latin typeface="Comic Sans MS" pitchFamily="66" charset="0"/>
              </a:rPr>
              <a:t>pH</a:t>
            </a:r>
          </a:p>
          <a:p>
            <a:pPr eaLnBrk="1" hangingPunct="1">
              <a:lnSpc>
                <a:spcPct val="90000"/>
              </a:lnSpc>
              <a:defRPr/>
            </a:pPr>
            <a:endParaRPr lang="en-US" sz="2400" b="1" smtClean="0">
              <a:solidFill>
                <a:srgbClr val="3333FF"/>
              </a:solidFill>
              <a:latin typeface="Comic Sans MS" pitchFamily="66" charset="0"/>
            </a:endParaRPr>
          </a:p>
          <a:p>
            <a:pPr eaLnBrk="1" hangingPunct="1">
              <a:lnSpc>
                <a:spcPct val="90000"/>
              </a:lnSpc>
              <a:defRPr/>
            </a:pPr>
            <a:r>
              <a:rPr lang="en-US" sz="2400" b="1" smtClean="0">
                <a:solidFill>
                  <a:srgbClr val="FF0000"/>
                </a:solidFill>
                <a:latin typeface="Comic Sans MS" pitchFamily="66" charset="0"/>
              </a:rPr>
              <a:t>Cofactors &amp; Coenzymes</a:t>
            </a:r>
          </a:p>
          <a:p>
            <a:pPr eaLnBrk="1" hangingPunct="1">
              <a:lnSpc>
                <a:spcPct val="90000"/>
              </a:lnSpc>
              <a:defRPr/>
            </a:pPr>
            <a:endParaRPr lang="en-US" sz="2400" smtClean="0">
              <a:latin typeface="Comic Sans MS" pitchFamily="66" charset="0"/>
            </a:endParaRPr>
          </a:p>
          <a:p>
            <a:pPr eaLnBrk="1" hangingPunct="1">
              <a:lnSpc>
                <a:spcPct val="90000"/>
              </a:lnSpc>
              <a:defRPr/>
            </a:pPr>
            <a:r>
              <a:rPr lang="en-US" sz="2400" smtClean="0">
                <a:latin typeface="Comic Sans MS" pitchFamily="66" charset="0"/>
              </a:rPr>
              <a:t>Inhibitors</a:t>
            </a:r>
          </a:p>
          <a:p>
            <a:pPr eaLnBrk="1" hangingPunct="1">
              <a:lnSpc>
                <a:spcPct val="90000"/>
              </a:lnSpc>
              <a:buFontTx/>
              <a:buNone/>
              <a:defRPr/>
            </a:pPr>
            <a:r>
              <a:rPr lang="en-US" sz="2800" b="1" smtClean="0">
                <a:solidFill>
                  <a:srgbClr val="660066"/>
                </a:solidFill>
                <a:effectLst>
                  <a:outerShdw blurRad="38100" dist="38100" dir="2700000" algn="tl">
                    <a:srgbClr val="C0C0C0"/>
                  </a:outerShdw>
                </a:effectLst>
              </a:rPr>
              <a:t>	</a:t>
            </a:r>
          </a:p>
        </p:txBody>
      </p:sp>
      <p:pic>
        <p:nvPicPr>
          <p:cNvPr id="20484" name="Picture 5" descr="Enzym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1371600"/>
            <a:ext cx="4667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Animation of Enzyme</a:t>
            </a:r>
            <a:r>
              <a:rPr lang="en-US" altLang="en-US" sz="1000">
                <a:latin typeface="Comic Sans MS" pitchFamily="66" charset="0"/>
              </a:rPr>
              <a:t>, Wiki</a:t>
            </a:r>
          </a:p>
        </p:txBody>
      </p:sp>
      <p:sp>
        <p:nvSpPr>
          <p:cNvPr id="20486"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1961912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305800" cy="109696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5400" b="1" dirty="0" smtClean="0">
                <a:solidFill>
                  <a:srgbClr val="FF0000"/>
                </a:solidFill>
                <a:latin typeface="Comic Sans MS" pitchFamily="66" charset="0"/>
              </a:rPr>
              <a:t>Cofactors / Coenzymes</a:t>
            </a:r>
            <a:endParaRPr lang="en-US" altLang="en-US" sz="5400" b="1" dirty="0" smtClean="0">
              <a:solidFill>
                <a:srgbClr val="FF0000"/>
              </a:solidFill>
              <a:latin typeface="Comic Sans MS" pitchFamily="66" charset="0"/>
            </a:endParaRPr>
          </a:p>
        </p:txBody>
      </p:sp>
      <p:sp>
        <p:nvSpPr>
          <p:cNvPr id="69635" name="Rectangle 3"/>
          <p:cNvSpPr>
            <a:spLocks noGrp="1" noChangeArrowheads="1"/>
          </p:cNvSpPr>
          <p:nvPr>
            <p:ph type="body" sz="half" idx="1"/>
          </p:nvPr>
        </p:nvSpPr>
        <p:spPr>
          <a:xfrm>
            <a:off x="381000" y="2057399"/>
            <a:ext cx="3962400" cy="3657601"/>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r>
              <a:rPr lang="en-US" b="1" dirty="0" smtClean="0">
                <a:latin typeface="Comic Sans MS" pitchFamily="66" charset="0"/>
              </a:rPr>
              <a:t>Non-protein</a:t>
            </a:r>
            <a:r>
              <a:rPr lang="en-US" dirty="0" smtClean="0">
                <a:effectLst>
                  <a:outerShdw blurRad="38100" dist="38100" dir="2700000" algn="tl">
                    <a:srgbClr val="C0C0C0"/>
                  </a:outerShdw>
                </a:effectLst>
                <a:latin typeface="Comic Sans MS" pitchFamily="66" charset="0"/>
              </a:rPr>
              <a:t> </a:t>
            </a:r>
            <a:r>
              <a:rPr lang="en-US" dirty="0" smtClean="0">
                <a:effectLst>
                  <a:outerShdw blurRad="38100" dist="38100" dir="2700000" algn="tl">
                    <a:srgbClr val="C0C0C0"/>
                  </a:outerShdw>
                </a:effectLst>
                <a:latin typeface="Comic Sans MS" pitchFamily="66" charset="0"/>
              </a:rPr>
              <a:t>portion of the enzyme </a:t>
            </a:r>
            <a:r>
              <a:rPr lang="en-US" sz="2000" dirty="0" smtClean="0">
                <a:effectLst>
                  <a:outerShdw blurRad="38100" dist="38100" dir="2700000" algn="tl">
                    <a:srgbClr val="C0C0C0"/>
                  </a:outerShdw>
                </a:effectLst>
                <a:latin typeface="Comic Sans MS" pitchFamily="66" charset="0"/>
              </a:rPr>
              <a:t>(ex. zinc</a:t>
            </a:r>
            <a:r>
              <a:rPr lang="en-US" sz="2000" dirty="0" smtClean="0">
                <a:effectLst>
                  <a:outerShdw blurRad="38100" dist="38100" dir="2700000" algn="tl">
                    <a:srgbClr val="C0C0C0"/>
                  </a:outerShdw>
                </a:effectLst>
                <a:latin typeface="Comic Sans MS" pitchFamily="66" charset="0"/>
              </a:rPr>
              <a:t>, iron, copper, vitamins)</a:t>
            </a:r>
            <a:r>
              <a:rPr lang="en-US" dirty="0" smtClean="0">
                <a:effectLst>
                  <a:outerShdw blurRad="38100" dist="38100" dir="2700000" algn="tl">
                    <a:srgbClr val="C0C0C0"/>
                  </a:outerShdw>
                </a:effectLst>
                <a:latin typeface="Comic Sans MS" pitchFamily="66" charset="0"/>
              </a:rPr>
              <a:t> </a:t>
            </a:r>
            <a:r>
              <a:rPr lang="en-US" dirty="0" smtClean="0">
                <a:effectLst>
                  <a:outerShdw blurRad="38100" dist="38100" dir="2700000" algn="tl">
                    <a:srgbClr val="C0C0C0"/>
                  </a:outerShdw>
                </a:effectLst>
                <a:latin typeface="Comic Sans MS" pitchFamily="66" charset="0"/>
              </a:rPr>
              <a:t>that is  </a:t>
            </a:r>
            <a:r>
              <a:rPr lang="en-US" dirty="0" smtClean="0">
                <a:latin typeface="Comic Sans MS" pitchFamily="66" charset="0"/>
              </a:rPr>
              <a:t>need </a:t>
            </a:r>
            <a:r>
              <a:rPr lang="en-US" dirty="0" smtClean="0">
                <a:latin typeface="Comic Sans MS" pitchFamily="66" charset="0"/>
              </a:rPr>
              <a:t>for proper enzymatic activity</a:t>
            </a:r>
            <a:r>
              <a:rPr lang="en-US" sz="2000" dirty="0" smtClean="0"/>
              <a:t>.</a:t>
            </a:r>
          </a:p>
          <a:p>
            <a:pPr eaLnBrk="1" hangingPunct="1">
              <a:lnSpc>
                <a:spcPct val="90000"/>
              </a:lnSpc>
              <a:buFontTx/>
              <a:buNone/>
              <a:defRPr/>
            </a:pPr>
            <a:endParaRPr lang="en-US" sz="2400" dirty="0" smtClean="0">
              <a:latin typeface="Comic Sans MS" pitchFamily="66" charset="0"/>
            </a:endParaRPr>
          </a:p>
        </p:txBody>
      </p:sp>
      <p:sp>
        <p:nvSpPr>
          <p:cNvPr id="21508" name="Text Box 6"/>
          <p:cNvSpPr txBox="1">
            <a:spLocks noChangeArrowheads="1"/>
          </p:cNvSpPr>
          <p:nvPr/>
        </p:nvSpPr>
        <p:spPr bwMode="auto">
          <a:xfrm>
            <a:off x="4724400" y="6457950"/>
            <a:ext cx="441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3"/>
              </a:rPr>
              <a:t>Enzyme with Cofactor</a:t>
            </a:r>
            <a:r>
              <a:rPr lang="en-US" altLang="en-US" sz="1000">
                <a:latin typeface="Comic Sans MS" pitchFamily="66" charset="0"/>
              </a:rPr>
              <a:t>,  Wiki. Ribbon-diagram showing carbonic anhydrase II. The grey sphere is the zinc cofactor in the active site. </a:t>
            </a:r>
          </a:p>
        </p:txBody>
      </p:sp>
      <p:sp>
        <p:nvSpPr>
          <p:cNvPr id="21509"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pic>
        <p:nvPicPr>
          <p:cNvPr id="21510" name="Picture 7" descr="C:\Users\Tami\Desktop\Picture9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524000"/>
            <a:ext cx="39052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24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l" eaLnBrk="1" hangingPunct="1"/>
            <a:r>
              <a:rPr lang="en-US" altLang="en-US" sz="3600" b="1" smtClean="0">
                <a:solidFill>
                  <a:srgbClr val="FF0000"/>
                </a:solidFill>
                <a:latin typeface="Comic Sans MS" pitchFamily="66" charset="0"/>
              </a:rPr>
              <a:t>Coenzyme:</a:t>
            </a:r>
            <a:r>
              <a:rPr lang="en-US" altLang="en-US" sz="3600" b="1" smtClean="0">
                <a:solidFill>
                  <a:srgbClr val="CC9900"/>
                </a:solidFill>
                <a:latin typeface="Comic Sans MS" pitchFamily="66" charset="0"/>
              </a:rPr>
              <a:t> </a:t>
            </a:r>
            <a:r>
              <a:rPr lang="en-US" altLang="en-US" sz="3600" b="1" smtClean="0">
                <a:solidFill>
                  <a:srgbClr val="0070C0"/>
                </a:solidFill>
                <a:latin typeface="Comic Sans MS" pitchFamily="66" charset="0"/>
              </a:rPr>
              <a:t>Vitamin B12</a:t>
            </a:r>
          </a:p>
        </p:txBody>
      </p:sp>
      <p:sp>
        <p:nvSpPr>
          <p:cNvPr id="87043" name="Rectangle 3"/>
          <p:cNvSpPr>
            <a:spLocks noGrp="1" noChangeArrowheads="1"/>
          </p:cNvSpPr>
          <p:nvPr>
            <p:ph type="body" sz="half" idx="1"/>
          </p:nvPr>
        </p:nvSpPr>
        <p:spPr>
          <a:xfrm>
            <a:off x="457200" y="1600200"/>
            <a:ext cx="3657600" cy="45259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endParaRPr lang="en-US" sz="1200" b="1" dirty="0" smtClean="0">
              <a:solidFill>
                <a:schemeClr val="tx2"/>
              </a:solidFill>
              <a:effectLst>
                <a:outerShdw blurRad="38100" dist="38100" dir="2700000" algn="tl">
                  <a:srgbClr val="C0C0C0"/>
                </a:outerShdw>
              </a:effectLst>
            </a:endParaRPr>
          </a:p>
          <a:p>
            <a:pPr eaLnBrk="1" hangingPunct="1">
              <a:lnSpc>
                <a:spcPct val="90000"/>
              </a:lnSpc>
              <a:defRPr/>
            </a:pPr>
            <a:r>
              <a:rPr lang="en-US" sz="1800" dirty="0" smtClean="0">
                <a:latin typeface="Comic Sans MS" pitchFamily="66" charset="0"/>
              </a:rPr>
              <a:t>Most </a:t>
            </a:r>
            <a:r>
              <a:rPr lang="en-US" sz="2400" b="1" dirty="0" smtClean="0">
                <a:solidFill>
                  <a:schemeClr val="tx1">
                    <a:lumMod val="65000"/>
                    <a:lumOff val="35000"/>
                  </a:schemeClr>
                </a:solidFill>
                <a:latin typeface="Comic Sans MS" pitchFamily="66" charset="0"/>
              </a:rPr>
              <a:t>vitamins</a:t>
            </a:r>
            <a:r>
              <a:rPr lang="en-US" sz="2000" b="1" dirty="0" smtClean="0">
                <a:solidFill>
                  <a:schemeClr val="tx1">
                    <a:lumMod val="65000"/>
                    <a:lumOff val="35000"/>
                  </a:schemeClr>
                </a:solidFill>
                <a:latin typeface="Comic Sans MS" pitchFamily="66" charset="0"/>
              </a:rPr>
              <a:t> </a:t>
            </a:r>
            <a:r>
              <a:rPr lang="en-US" sz="1800" dirty="0" smtClean="0">
                <a:latin typeface="Comic Sans MS" pitchFamily="66" charset="0"/>
              </a:rPr>
              <a:t>are coenzymes essential in helping move atoms between molecules in the formation of carbohydrates, fats, and proteins.</a:t>
            </a:r>
          </a:p>
          <a:p>
            <a:pPr eaLnBrk="1" hangingPunct="1">
              <a:lnSpc>
                <a:spcPct val="90000"/>
              </a:lnSpc>
              <a:defRPr/>
            </a:pPr>
            <a:endParaRPr lang="en-US" sz="1800" dirty="0" smtClean="0">
              <a:latin typeface="Comic Sans MS" pitchFamily="66" charset="0"/>
            </a:endParaRPr>
          </a:p>
          <a:p>
            <a:pPr eaLnBrk="1" hangingPunct="1">
              <a:lnSpc>
                <a:spcPct val="90000"/>
              </a:lnSpc>
              <a:defRPr/>
            </a:pPr>
            <a:r>
              <a:rPr lang="en-US" sz="1800" dirty="0" smtClean="0">
                <a:latin typeface="Comic Sans MS" pitchFamily="66" charset="0"/>
              </a:rPr>
              <a:t>Exclusively synthesized by </a:t>
            </a:r>
            <a:r>
              <a:rPr lang="en-US" sz="2400" b="1" dirty="0" smtClean="0">
                <a:solidFill>
                  <a:schemeClr val="tx1">
                    <a:lumMod val="65000"/>
                    <a:lumOff val="35000"/>
                  </a:schemeClr>
                </a:solidFill>
                <a:latin typeface="Comic Sans MS" pitchFamily="66" charset="0"/>
              </a:rPr>
              <a:t>bacteria</a:t>
            </a:r>
            <a:r>
              <a:rPr lang="en-US" sz="1800" b="1" dirty="0" smtClean="0">
                <a:latin typeface="Comic Sans MS" pitchFamily="66" charset="0"/>
              </a:rPr>
              <a:t>.</a:t>
            </a:r>
          </a:p>
          <a:p>
            <a:pPr eaLnBrk="1" hangingPunct="1">
              <a:lnSpc>
                <a:spcPct val="90000"/>
              </a:lnSpc>
              <a:defRPr/>
            </a:pPr>
            <a:endParaRPr lang="en-US" sz="1800" dirty="0" smtClean="0">
              <a:latin typeface="Comic Sans MS" pitchFamily="66" charset="0"/>
            </a:endParaRPr>
          </a:p>
          <a:p>
            <a:pPr eaLnBrk="1" hangingPunct="1">
              <a:lnSpc>
                <a:spcPct val="90000"/>
              </a:lnSpc>
              <a:defRPr/>
            </a:pPr>
            <a:r>
              <a:rPr lang="en-US" sz="1800" dirty="0" smtClean="0">
                <a:latin typeface="Comic Sans MS" pitchFamily="66" charset="0"/>
              </a:rPr>
              <a:t>Dietary sources include meat, eggs,  dairy products and supplements.</a:t>
            </a:r>
          </a:p>
        </p:txBody>
      </p:sp>
      <p:pic>
        <p:nvPicPr>
          <p:cNvPr id="22532" name="Picture 10" descr="Streptomyces_griseus"/>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324600" y="152400"/>
            <a:ext cx="2716952" cy="2339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2533" name="Picture 13" descr="B1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495800" y="1828800"/>
            <a:ext cx="29718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14"/>
          <p:cNvSpPr txBox="1">
            <a:spLocks noChangeArrowheads="1"/>
          </p:cNvSpPr>
          <p:nvPr/>
        </p:nvSpPr>
        <p:spPr bwMode="auto">
          <a:xfrm>
            <a:off x="0" y="6629400"/>
            <a:ext cx="4724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Images: </a:t>
            </a:r>
            <a:r>
              <a:rPr lang="en-US" altLang="en-US" sz="1000" i="1">
                <a:latin typeface="Comic Sans MS" pitchFamily="66" charset="0"/>
                <a:hlinkClick r:id="rId5"/>
              </a:rPr>
              <a:t>Streptomyces</a:t>
            </a:r>
            <a:r>
              <a:rPr lang="en-US" altLang="en-US" sz="1000">
                <a:latin typeface="Comic Sans MS" pitchFamily="66" charset="0"/>
                <a:hlinkClick r:id="rId5"/>
              </a:rPr>
              <a:t> spores</a:t>
            </a:r>
            <a:r>
              <a:rPr lang="en-US" altLang="en-US" sz="1000">
                <a:latin typeface="Comic Sans MS" pitchFamily="66" charset="0"/>
              </a:rPr>
              <a:t>, Wiki; </a:t>
            </a:r>
            <a:r>
              <a:rPr lang="en-US" altLang="en-US" sz="1000">
                <a:latin typeface="Comic Sans MS" pitchFamily="66" charset="0"/>
                <a:hlinkClick r:id="rId6"/>
              </a:rPr>
              <a:t>Vitamin B12 chemical structure</a:t>
            </a:r>
            <a:r>
              <a:rPr lang="en-US" altLang="en-US" sz="1000">
                <a:latin typeface="Comic Sans MS" pitchFamily="66" charset="0"/>
              </a:rPr>
              <a:t>, Wiki</a:t>
            </a:r>
          </a:p>
        </p:txBody>
      </p:sp>
      <p:sp>
        <p:nvSpPr>
          <p:cNvPr id="22535" name="Text Box 5"/>
          <p:cNvSpPr txBox="1">
            <a:spLocks noChangeArrowheads="1"/>
          </p:cNvSpPr>
          <p:nvPr/>
        </p:nvSpPr>
        <p:spPr bwMode="auto">
          <a:xfrm>
            <a:off x="464820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4211948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1016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3200" b="1" smtClean="0">
                <a:latin typeface="Comic Sans MS" pitchFamily="66" charset="0"/>
              </a:rPr>
              <a:t>Factors That Influence Enzyme Activity</a:t>
            </a:r>
          </a:p>
        </p:txBody>
      </p:sp>
      <p:sp>
        <p:nvSpPr>
          <p:cNvPr id="138243" name="Rectangle 3"/>
          <p:cNvSpPr>
            <a:spLocks noGrp="1" noChangeArrowheads="1"/>
          </p:cNvSpPr>
          <p:nvPr>
            <p:ph type="body" idx="1"/>
          </p:nvPr>
        </p:nvSpPr>
        <p:spPr>
          <a:xfrm>
            <a:off x="457200" y="1981200"/>
            <a:ext cx="4800600" cy="38195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r>
              <a:rPr lang="en-US" sz="2400" smtClean="0">
                <a:latin typeface="Comic Sans MS" pitchFamily="66" charset="0"/>
              </a:rPr>
              <a:t>Temperature</a:t>
            </a:r>
          </a:p>
          <a:p>
            <a:pPr eaLnBrk="1" hangingPunct="1">
              <a:lnSpc>
                <a:spcPct val="90000"/>
              </a:lnSpc>
              <a:defRPr/>
            </a:pPr>
            <a:endParaRPr lang="en-US" sz="2400" smtClean="0">
              <a:solidFill>
                <a:srgbClr val="3333FF"/>
              </a:solidFill>
              <a:latin typeface="Comic Sans MS" pitchFamily="66" charset="0"/>
            </a:endParaRPr>
          </a:p>
          <a:p>
            <a:pPr eaLnBrk="1" hangingPunct="1">
              <a:lnSpc>
                <a:spcPct val="90000"/>
              </a:lnSpc>
              <a:defRPr/>
            </a:pPr>
            <a:r>
              <a:rPr lang="en-US" sz="2400" smtClean="0">
                <a:latin typeface="Comic Sans MS" pitchFamily="66" charset="0"/>
              </a:rPr>
              <a:t>pH</a:t>
            </a:r>
          </a:p>
          <a:p>
            <a:pPr eaLnBrk="1" hangingPunct="1">
              <a:lnSpc>
                <a:spcPct val="90000"/>
              </a:lnSpc>
              <a:defRPr/>
            </a:pPr>
            <a:endParaRPr lang="en-US" sz="2400" smtClean="0">
              <a:latin typeface="Comic Sans MS" pitchFamily="66" charset="0"/>
            </a:endParaRPr>
          </a:p>
          <a:p>
            <a:pPr eaLnBrk="1" hangingPunct="1">
              <a:lnSpc>
                <a:spcPct val="90000"/>
              </a:lnSpc>
              <a:defRPr/>
            </a:pPr>
            <a:r>
              <a:rPr lang="en-US" sz="2400" smtClean="0">
                <a:latin typeface="Comic Sans MS" pitchFamily="66" charset="0"/>
              </a:rPr>
              <a:t>Cofactors &amp; Coenzymes</a:t>
            </a:r>
          </a:p>
          <a:p>
            <a:pPr eaLnBrk="1" hangingPunct="1">
              <a:lnSpc>
                <a:spcPct val="90000"/>
              </a:lnSpc>
              <a:defRPr/>
            </a:pPr>
            <a:endParaRPr lang="en-US" sz="2400" smtClean="0">
              <a:latin typeface="Comic Sans MS" pitchFamily="66" charset="0"/>
            </a:endParaRPr>
          </a:p>
          <a:p>
            <a:pPr eaLnBrk="1" hangingPunct="1">
              <a:lnSpc>
                <a:spcPct val="90000"/>
              </a:lnSpc>
              <a:defRPr/>
            </a:pPr>
            <a:r>
              <a:rPr lang="en-US" sz="2400" b="1" smtClean="0">
                <a:solidFill>
                  <a:srgbClr val="CCCC00"/>
                </a:solidFill>
                <a:latin typeface="Comic Sans MS" pitchFamily="66" charset="0"/>
              </a:rPr>
              <a:t>Inhibitors</a:t>
            </a:r>
          </a:p>
          <a:p>
            <a:pPr eaLnBrk="1" hangingPunct="1">
              <a:lnSpc>
                <a:spcPct val="90000"/>
              </a:lnSpc>
              <a:buFontTx/>
              <a:buNone/>
              <a:defRPr/>
            </a:pPr>
            <a:r>
              <a:rPr lang="en-US" sz="2800" b="1" smtClean="0">
                <a:solidFill>
                  <a:srgbClr val="660066"/>
                </a:solidFill>
                <a:effectLst>
                  <a:outerShdw blurRad="38100" dist="38100" dir="2700000" algn="tl">
                    <a:srgbClr val="C0C0C0"/>
                  </a:outerShdw>
                </a:effectLst>
              </a:rPr>
              <a:t>	</a:t>
            </a:r>
          </a:p>
        </p:txBody>
      </p:sp>
      <p:pic>
        <p:nvPicPr>
          <p:cNvPr id="23556" name="Picture 5" descr="Enzym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362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Animation of Enzyme</a:t>
            </a:r>
            <a:r>
              <a:rPr lang="en-US" altLang="en-US" sz="1000">
                <a:latin typeface="Comic Sans MS" pitchFamily="66" charset="0"/>
              </a:rPr>
              <a:t>, Wiki</a:t>
            </a:r>
          </a:p>
        </p:txBody>
      </p:sp>
      <p:sp>
        <p:nvSpPr>
          <p:cNvPr id="23558"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42718071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464820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3"/>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sp>
        <p:nvSpPr>
          <p:cNvPr id="7" name="Text Box 6"/>
          <p:cNvSpPr txBox="1">
            <a:spLocks noChangeArrowheads="1"/>
          </p:cNvSpPr>
          <p:nvPr/>
        </p:nvSpPr>
        <p:spPr bwMode="auto">
          <a:xfrm>
            <a:off x="-21047" y="6457890"/>
            <a:ext cx="441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ts val="0"/>
              </a:spcBef>
            </a:pPr>
            <a:r>
              <a:rPr lang="en-US" altLang="en-US" sz="1000" dirty="0" smtClean="0">
                <a:latin typeface="Comic Sans MS" pitchFamily="66" charset="0"/>
              </a:rPr>
              <a:t>Images: Ribbon diagram of </a:t>
            </a:r>
          </a:p>
          <a:p>
            <a:pPr eaLnBrk="1" hangingPunct="1">
              <a:spcBef>
                <a:spcPts val="0"/>
              </a:spcBef>
            </a:pPr>
            <a:r>
              <a:rPr lang="en-US" altLang="en-US" sz="1000" dirty="0" smtClean="0">
                <a:latin typeface="Comic Sans MS" pitchFamily="66" charset="0"/>
                <a:hlinkClick r:id="rId5"/>
              </a:rPr>
              <a:t>enzyme </a:t>
            </a:r>
            <a:r>
              <a:rPr lang="en-US" altLang="en-US" sz="1000" dirty="0">
                <a:latin typeface="Comic Sans MS" pitchFamily="66" charset="0"/>
                <a:hlinkClick r:id="rId5"/>
              </a:rPr>
              <a:t>with </a:t>
            </a:r>
            <a:r>
              <a:rPr lang="en-US" altLang="en-US" sz="1000" dirty="0" smtClean="0">
                <a:latin typeface="Comic Sans MS" pitchFamily="66" charset="0"/>
                <a:hlinkClick r:id="rId5"/>
              </a:rPr>
              <a:t>cofactor</a:t>
            </a:r>
            <a:r>
              <a:rPr lang="en-US" altLang="en-US" sz="1000" dirty="0" smtClean="0">
                <a:latin typeface="Comic Sans MS" pitchFamily="66" charset="0"/>
              </a:rPr>
              <a:t>; </a:t>
            </a:r>
            <a:r>
              <a:rPr lang="en-US" altLang="en-US" sz="1000" dirty="0" smtClean="0">
                <a:latin typeface="Comic Sans MS" pitchFamily="66" charset="0"/>
                <a:hlinkClick r:id="rId6"/>
              </a:rPr>
              <a:t>Enzymatic reaction</a:t>
            </a:r>
            <a:r>
              <a:rPr lang="en-US" altLang="en-US" sz="1000" dirty="0" smtClean="0">
                <a:latin typeface="Comic Sans MS" pitchFamily="66" charset="0"/>
              </a:rPr>
              <a:t>,  Wiki</a:t>
            </a:r>
            <a:endParaRPr lang="en-US" altLang="en-US" sz="1000" dirty="0">
              <a:latin typeface="Comic Sans MS" pitchFamily="66" charset="0"/>
            </a:endParaRPr>
          </a:p>
        </p:txBody>
      </p:sp>
      <p:pic>
        <p:nvPicPr>
          <p:cNvPr id="8" name="Picture 7" descr="C:\Users\Tami\Desktop\Picture9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33400"/>
            <a:ext cx="356893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nzym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1600" y="4343400"/>
            <a:ext cx="6477000" cy="1319035"/>
          </a:xfrm>
          <a:prstGeom prst="rect">
            <a:avLst/>
          </a:prstGeom>
        </p:spPr>
      </p:pic>
      <p:sp>
        <p:nvSpPr>
          <p:cNvPr id="10" name="Rectangle 9"/>
          <p:cNvSpPr/>
          <p:nvPr/>
        </p:nvSpPr>
        <p:spPr>
          <a:xfrm>
            <a:off x="5029200" y="1524000"/>
            <a:ext cx="3505200" cy="923330"/>
          </a:xfrm>
          <a:prstGeom prst="rect">
            <a:avLst/>
          </a:prstGeom>
          <a:noFill/>
        </p:spPr>
        <p:txBody>
          <a:bodyPr wrap="square" lIns="91440" tIns="45720" rIns="91440" bIns="45720">
            <a:spAutoFit/>
          </a:bodyPr>
          <a:lstStyle/>
          <a:p>
            <a:pPr algn="ctr"/>
            <a:r>
              <a:rPr lang="en-US" altLang="en-US" sz="5400" b="1" cap="none" spc="0" dirty="0" smtClean="0">
                <a:ln w="12700">
                  <a:solidFill>
                    <a:srgbClr val="FF6600"/>
                  </a:solidFill>
                  <a:prstDash val="solid"/>
                </a:ln>
                <a:solidFill>
                  <a:srgbClr val="FF0000"/>
                </a:solidFill>
                <a:effectLst>
                  <a:outerShdw blurRad="41275" dist="20320" dir="1800000" algn="tl" rotWithShape="0">
                    <a:srgbClr val="000000">
                      <a:alpha val="40000"/>
                    </a:srgbClr>
                  </a:outerShdw>
                </a:effectLst>
                <a:latin typeface="Comic Sans MS" pitchFamily="66" charset="0"/>
              </a:rPr>
              <a:t>Enzymes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4638"/>
            <a:ext cx="8229600" cy="7921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3600" b="1" dirty="0" smtClean="0">
                <a:solidFill>
                  <a:srgbClr val="CCCC00"/>
                </a:solidFill>
                <a:effectLst>
                  <a:outerShdw blurRad="38100" dist="38100" dir="2700000" algn="tl">
                    <a:srgbClr val="000000">
                      <a:alpha val="43137"/>
                    </a:srgbClr>
                  </a:outerShdw>
                </a:effectLst>
                <a:latin typeface="Comic Sans MS" pitchFamily="66" charset="0"/>
              </a:rPr>
              <a:t>Two Types of Enzyme Inhibitors</a:t>
            </a:r>
          </a:p>
        </p:txBody>
      </p:sp>
      <p:sp>
        <p:nvSpPr>
          <p:cNvPr id="71683" name="Rectangle 3"/>
          <p:cNvSpPr>
            <a:spLocks noGrp="1" noChangeArrowheads="1"/>
          </p:cNvSpPr>
          <p:nvPr>
            <p:ph type="body" sz="half" idx="1"/>
          </p:nvPr>
        </p:nvSpPr>
        <p:spPr>
          <a:xfrm>
            <a:off x="381000" y="1600200"/>
            <a:ext cx="2895600" cy="4876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0" indent="0" eaLnBrk="1" hangingPunct="1">
              <a:lnSpc>
                <a:spcPct val="80000"/>
              </a:lnSpc>
              <a:buNone/>
              <a:tabLst>
                <a:tab pos="0" algn="l"/>
              </a:tabLst>
              <a:defRPr/>
            </a:pPr>
            <a:r>
              <a:rPr lang="en-US" sz="2800" b="1" dirty="0" smtClean="0">
                <a:effectLst>
                  <a:outerShdw blurRad="38100" dist="38100" dir="2700000" algn="tl">
                    <a:srgbClr val="000000">
                      <a:alpha val="43137"/>
                    </a:srgbClr>
                  </a:outerShdw>
                </a:effectLst>
                <a:latin typeface="Comic Sans MS" pitchFamily="66" charset="0"/>
              </a:rPr>
              <a:t>1. Competitive</a:t>
            </a:r>
          </a:p>
          <a:p>
            <a:pPr marL="0" indent="0" eaLnBrk="1" hangingPunct="1">
              <a:lnSpc>
                <a:spcPct val="80000"/>
              </a:lnSpc>
              <a:buNone/>
              <a:tabLst>
                <a:tab pos="0" algn="l"/>
              </a:tabLst>
              <a:defRPr/>
            </a:pPr>
            <a:r>
              <a:rPr lang="en-US" sz="2800" b="1" dirty="0">
                <a:effectLst>
                  <a:outerShdw blurRad="38100" dist="38100" dir="2700000" algn="tl">
                    <a:srgbClr val="000000">
                      <a:alpha val="43137"/>
                    </a:srgbClr>
                  </a:outerShdw>
                </a:effectLst>
                <a:latin typeface="Comic Sans MS" pitchFamily="66" charset="0"/>
              </a:rPr>
              <a:t> </a:t>
            </a:r>
            <a:r>
              <a:rPr lang="en-US" sz="2800" b="1" dirty="0" smtClean="0">
                <a:effectLst>
                  <a:outerShdw blurRad="38100" dist="38100" dir="2700000" algn="tl">
                    <a:srgbClr val="000000">
                      <a:alpha val="43137"/>
                    </a:srgbClr>
                  </a:outerShdw>
                </a:effectLst>
                <a:latin typeface="Comic Sans MS" pitchFamily="66" charset="0"/>
              </a:rPr>
              <a:t>   inhibitor</a:t>
            </a:r>
            <a:endParaRPr lang="en-US" sz="2800" b="1" dirty="0" smtClean="0">
              <a:solidFill>
                <a:srgbClr val="CC9900"/>
              </a:solidFill>
              <a:effectLst>
                <a:outerShdw blurRad="38100" dist="38100" dir="2700000" algn="tl">
                  <a:srgbClr val="000000">
                    <a:alpha val="43137"/>
                  </a:srgbClr>
                </a:outerShdw>
              </a:effectLst>
              <a:latin typeface="Comic Sans MS" pitchFamily="66" charset="0"/>
            </a:endParaRPr>
          </a:p>
          <a:p>
            <a:pPr marL="533400" indent="-533400" eaLnBrk="1" hangingPunct="1">
              <a:lnSpc>
                <a:spcPct val="80000"/>
              </a:lnSpc>
              <a:buFontTx/>
              <a:buNone/>
              <a:tabLst>
                <a:tab pos="0" algn="l"/>
              </a:tabLst>
              <a:defRPr/>
            </a:pPr>
            <a:endParaRPr lang="en-US" sz="1800" dirty="0" smtClean="0">
              <a:latin typeface="Comic Sans MS" pitchFamily="66" charset="0"/>
            </a:endParaRPr>
          </a:p>
          <a:p>
            <a:pPr marL="533400" indent="-533400" eaLnBrk="1" hangingPunct="1">
              <a:lnSpc>
                <a:spcPct val="80000"/>
              </a:lnSpc>
              <a:buFontTx/>
              <a:buNone/>
              <a:tabLst>
                <a:tab pos="0" algn="l"/>
              </a:tabLst>
              <a:defRPr/>
            </a:pPr>
            <a:r>
              <a:rPr lang="en-US" sz="1800" dirty="0" smtClean="0">
                <a:latin typeface="Comic Sans MS" pitchFamily="66" charset="0"/>
              </a:rPr>
              <a:t>  	Chemicals that resemble an enzyme’s normal substrate and compete with it for the active site. </a:t>
            </a:r>
          </a:p>
          <a:p>
            <a:pPr marL="533400" indent="-533400" eaLnBrk="1" hangingPunct="1">
              <a:lnSpc>
                <a:spcPct val="80000"/>
              </a:lnSpc>
              <a:buFontTx/>
              <a:buNone/>
              <a:tabLst>
                <a:tab pos="0" algn="l"/>
              </a:tabLst>
              <a:defRPr/>
            </a:pPr>
            <a:endParaRPr lang="en-US" sz="1800" dirty="0" smtClean="0">
              <a:latin typeface="Comic Sans MS" pitchFamily="66" charset="0"/>
            </a:endParaRPr>
          </a:p>
          <a:p>
            <a:pPr marL="533400" indent="-533400" eaLnBrk="1" hangingPunct="1">
              <a:lnSpc>
                <a:spcPct val="80000"/>
              </a:lnSpc>
              <a:buFontTx/>
              <a:buNone/>
              <a:tabLst>
                <a:tab pos="0" algn="l"/>
              </a:tabLst>
              <a:defRPr/>
            </a:pPr>
            <a:r>
              <a:rPr lang="en-US" sz="1800" dirty="0" smtClean="0">
                <a:latin typeface="Comic Sans MS" pitchFamily="66" charset="0"/>
              </a:rPr>
              <a:t>	</a:t>
            </a:r>
            <a:r>
              <a:rPr lang="en-US" sz="1800" dirty="0" smtClean="0">
                <a:latin typeface="Comic Sans MS" pitchFamily="66" charset="0"/>
              </a:rPr>
              <a:t>Reversible </a:t>
            </a:r>
            <a:r>
              <a:rPr lang="en-US" sz="1800" dirty="0" smtClean="0">
                <a:latin typeface="Comic Sans MS" pitchFamily="66" charset="0"/>
              </a:rPr>
              <a:t>depending on concentration of inhibitor and substrate.</a:t>
            </a:r>
          </a:p>
          <a:p>
            <a:pPr marL="533400" indent="-533400" eaLnBrk="1" hangingPunct="1">
              <a:lnSpc>
                <a:spcPct val="80000"/>
              </a:lnSpc>
              <a:buFontTx/>
              <a:buNone/>
              <a:tabLst>
                <a:tab pos="0" algn="l"/>
              </a:tabLst>
              <a:defRPr/>
            </a:pPr>
            <a:endParaRPr lang="en-US" sz="1800" dirty="0" smtClean="0">
              <a:latin typeface="Comic Sans MS" pitchFamily="66" charset="0"/>
            </a:endParaRPr>
          </a:p>
          <a:p>
            <a:pPr marL="533400" indent="-533400" eaLnBrk="1" hangingPunct="1">
              <a:lnSpc>
                <a:spcPct val="80000"/>
              </a:lnSpc>
              <a:buFontTx/>
              <a:buNone/>
              <a:tabLst>
                <a:tab pos="0" algn="l"/>
              </a:tabLst>
              <a:defRPr/>
            </a:pPr>
            <a:endParaRPr lang="en-US" sz="2000" dirty="0" smtClean="0">
              <a:latin typeface="Comic Sans MS" pitchFamily="66" charset="0"/>
            </a:endParaRPr>
          </a:p>
        </p:txBody>
      </p:sp>
      <p:pic>
        <p:nvPicPr>
          <p:cNvPr id="24580" name="Picture 16" descr="Enzym-reaction-and-inhibitio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657600" y="1219200"/>
            <a:ext cx="51816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17"/>
          <p:cNvSpPr txBox="1">
            <a:spLocks noChangeArrowheads="1"/>
          </p:cNvSpPr>
          <p:nvPr/>
        </p:nvSpPr>
        <p:spPr bwMode="auto">
          <a:xfrm>
            <a:off x="5181600" y="6629400"/>
            <a:ext cx="3962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Competitive inhibition </a:t>
            </a:r>
            <a:r>
              <a:rPr lang="en-US" altLang="en-US" sz="1000">
                <a:latin typeface="Comic Sans MS" pitchFamily="66" charset="0"/>
              </a:rPr>
              <a:t>of enzyme, Jerry Crimson Mann</a:t>
            </a:r>
          </a:p>
        </p:txBody>
      </p:sp>
      <p:sp>
        <p:nvSpPr>
          <p:cNvPr id="24582" name="Text Box 26"/>
          <p:cNvSpPr txBox="1">
            <a:spLocks noChangeArrowheads="1"/>
          </p:cNvSpPr>
          <p:nvPr/>
        </p:nvSpPr>
        <p:spPr bwMode="auto">
          <a:xfrm>
            <a:off x="3962400" y="5181600"/>
            <a:ext cx="51816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b="1">
                <a:latin typeface="Comic Sans MS" pitchFamily="66" charset="0"/>
              </a:rPr>
              <a:t>EXAMPLE:</a:t>
            </a:r>
            <a:r>
              <a:rPr lang="en-US" altLang="en-US" sz="1400">
                <a:latin typeface="Comic Sans MS" pitchFamily="66" charset="0"/>
              </a:rPr>
              <a:t> The drug </a:t>
            </a:r>
            <a:r>
              <a:rPr lang="en-US" altLang="en-US" sz="1400" b="1">
                <a:latin typeface="Comic Sans MS" pitchFamily="66" charset="0"/>
              </a:rPr>
              <a:t>Antabuse</a:t>
            </a:r>
            <a:r>
              <a:rPr lang="en-US" altLang="en-US" sz="1400">
                <a:latin typeface="Comic Sans MS" pitchFamily="66" charset="0"/>
              </a:rPr>
              <a:t> is used to help alcoholics quit drinking. Antabuse </a:t>
            </a:r>
            <a:r>
              <a:rPr lang="en-US" altLang="en-US" sz="1400" b="1" i="1">
                <a:latin typeface="Comic Sans MS" pitchFamily="66" charset="0"/>
              </a:rPr>
              <a:t>inhibits aldehyde oxidase</a:t>
            </a:r>
            <a:r>
              <a:rPr lang="en-US" altLang="en-US" sz="1400">
                <a:latin typeface="Comic Sans MS" pitchFamily="66" charset="0"/>
              </a:rPr>
              <a:t>, resulting in the accumulation of acetaldehyde (say a-si-’tell-de-hide) during the metabolism of alcohol. Elevated acetaldehyde levels cause symptoms of nausea and vomiting. </a:t>
            </a:r>
          </a:p>
        </p:txBody>
      </p:sp>
      <p:pic>
        <p:nvPicPr>
          <p:cNvPr id="24583" name="Picture 30" descr="antabus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352800" y="5181600"/>
            <a:ext cx="658813"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4"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31108174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28600"/>
            <a:ext cx="8229600" cy="5635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3600" b="1" dirty="0" smtClean="0">
                <a:solidFill>
                  <a:srgbClr val="CCCC00"/>
                </a:solidFill>
                <a:effectLst>
                  <a:outerShdw blurRad="38100" dist="38100" dir="2700000" algn="tl">
                    <a:srgbClr val="000000">
                      <a:alpha val="43137"/>
                    </a:srgbClr>
                  </a:outerShdw>
                </a:effectLst>
                <a:latin typeface="Comic Sans MS" pitchFamily="66" charset="0"/>
              </a:rPr>
              <a:t>Two Types of Enzyme Inhibitors</a:t>
            </a:r>
          </a:p>
        </p:txBody>
      </p:sp>
      <p:sp>
        <p:nvSpPr>
          <p:cNvPr id="142339" name="Rectangle 3"/>
          <p:cNvSpPr>
            <a:spLocks noGrp="1" noChangeArrowheads="1"/>
          </p:cNvSpPr>
          <p:nvPr>
            <p:ph type="body" sz="half" idx="1"/>
          </p:nvPr>
        </p:nvSpPr>
        <p:spPr>
          <a:xfrm>
            <a:off x="0" y="1143000"/>
            <a:ext cx="312420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533400" indent="-533400" eaLnBrk="1" hangingPunct="1">
              <a:lnSpc>
                <a:spcPct val="80000"/>
              </a:lnSpc>
              <a:buFontTx/>
              <a:buNone/>
              <a:tabLst>
                <a:tab pos="0" algn="l"/>
              </a:tabLst>
              <a:defRPr/>
            </a:pPr>
            <a:r>
              <a:rPr lang="en-US" sz="2000" b="1" dirty="0" smtClean="0">
                <a:effectLst>
                  <a:outerShdw blurRad="38100" dist="38100" dir="2700000" algn="tl">
                    <a:srgbClr val="C0C0C0"/>
                  </a:outerShdw>
                </a:effectLst>
                <a:latin typeface="Comic Sans MS" pitchFamily="66" charset="0"/>
              </a:rPr>
              <a:t> </a:t>
            </a:r>
            <a:r>
              <a:rPr lang="en-US" sz="2800" b="1" dirty="0" smtClean="0">
                <a:effectLst>
                  <a:outerShdw blurRad="38100" dist="38100" dir="2700000" algn="tl">
                    <a:srgbClr val="C0C0C0"/>
                  </a:outerShdw>
                </a:effectLst>
                <a:latin typeface="Comic Sans MS" pitchFamily="66" charset="0"/>
              </a:rPr>
              <a:t>2. Non-competitive inhibitor</a:t>
            </a:r>
            <a:endParaRPr lang="en-US" sz="2800" b="1" dirty="0" smtClean="0">
              <a:solidFill>
                <a:srgbClr val="CC9900"/>
              </a:solidFill>
              <a:latin typeface="Comic Sans MS" pitchFamily="66" charset="0"/>
            </a:endParaRPr>
          </a:p>
          <a:p>
            <a:pPr marL="533400" indent="-533400" eaLnBrk="1" hangingPunct="1">
              <a:lnSpc>
                <a:spcPct val="80000"/>
              </a:lnSpc>
              <a:buFontTx/>
              <a:buNone/>
              <a:tabLst>
                <a:tab pos="0" algn="l"/>
              </a:tabLst>
              <a:defRPr/>
            </a:pPr>
            <a:endParaRPr lang="en-US" sz="1000" dirty="0" smtClean="0">
              <a:latin typeface="Comic Sans MS" pitchFamily="66" charset="0"/>
            </a:endParaRPr>
          </a:p>
          <a:p>
            <a:pPr marL="533400" indent="-533400" eaLnBrk="1" hangingPunct="1">
              <a:lnSpc>
                <a:spcPct val="80000"/>
              </a:lnSpc>
              <a:buFontTx/>
              <a:buNone/>
              <a:tabLst>
                <a:tab pos="0" algn="l"/>
              </a:tabLst>
              <a:defRPr/>
            </a:pPr>
            <a:r>
              <a:rPr lang="en-US" sz="1200" b="1" dirty="0" smtClean="0">
                <a:latin typeface="Comic Sans MS" pitchFamily="66" charset="0"/>
              </a:rPr>
              <a:t> </a:t>
            </a:r>
            <a:r>
              <a:rPr lang="en-US" sz="1800" dirty="0" smtClean="0">
                <a:latin typeface="Comic Sans MS" pitchFamily="66" charset="0"/>
              </a:rPr>
              <a:t>	Do not enter active site, but bind to another part of the enzyme, causing the enzyme &amp; active site to change shape. </a:t>
            </a:r>
          </a:p>
          <a:p>
            <a:pPr marL="533400" indent="-533400" eaLnBrk="1" hangingPunct="1">
              <a:lnSpc>
                <a:spcPct val="80000"/>
              </a:lnSpc>
              <a:buFontTx/>
              <a:buNone/>
              <a:tabLst>
                <a:tab pos="0" algn="l"/>
              </a:tabLst>
              <a:defRPr/>
            </a:pPr>
            <a:endParaRPr lang="en-US" sz="1000" dirty="0" smtClean="0">
              <a:latin typeface="Comic Sans MS" pitchFamily="66" charset="0"/>
            </a:endParaRPr>
          </a:p>
          <a:p>
            <a:pPr marL="533400" indent="-533400" eaLnBrk="1" hangingPunct="1">
              <a:lnSpc>
                <a:spcPct val="80000"/>
              </a:lnSpc>
              <a:buFontTx/>
              <a:buNone/>
              <a:tabLst>
                <a:tab pos="0" algn="l"/>
              </a:tabLst>
              <a:defRPr/>
            </a:pPr>
            <a:r>
              <a:rPr lang="en-US" sz="1800" dirty="0" smtClean="0">
                <a:latin typeface="Comic Sans MS" pitchFamily="66" charset="0"/>
              </a:rPr>
              <a:t>	Usually</a:t>
            </a:r>
            <a:r>
              <a:rPr lang="en-US" sz="2000" dirty="0" smtClean="0">
                <a:latin typeface="Comic Sans MS" pitchFamily="66" charset="0"/>
              </a:rPr>
              <a:t> r</a:t>
            </a:r>
            <a:r>
              <a:rPr lang="en-US" sz="1800" dirty="0" smtClean="0">
                <a:latin typeface="Comic Sans MS" pitchFamily="66" charset="0"/>
              </a:rPr>
              <a:t>eversible, depending on concentration of inhibitor &amp; substrate. </a:t>
            </a:r>
          </a:p>
          <a:p>
            <a:pPr marL="533400" indent="-533400" eaLnBrk="1" hangingPunct="1">
              <a:lnSpc>
                <a:spcPct val="80000"/>
              </a:lnSpc>
              <a:buFontTx/>
              <a:buNone/>
              <a:tabLst>
                <a:tab pos="0" algn="l"/>
              </a:tabLst>
              <a:defRPr/>
            </a:pPr>
            <a:endParaRPr lang="en-US" sz="1600" dirty="0" smtClean="0">
              <a:latin typeface="Comic Sans MS" pitchFamily="66" charset="0"/>
            </a:endParaRPr>
          </a:p>
          <a:p>
            <a:pPr marL="533400" indent="-533400" eaLnBrk="1" hangingPunct="1">
              <a:lnSpc>
                <a:spcPct val="80000"/>
              </a:lnSpc>
              <a:buFontTx/>
              <a:buNone/>
              <a:tabLst>
                <a:tab pos="0" algn="l"/>
              </a:tabLst>
              <a:defRPr/>
            </a:pPr>
            <a:r>
              <a:rPr lang="en-US" sz="1600" dirty="0" smtClean="0">
                <a:latin typeface="Comic Sans MS" pitchFamily="66" charset="0"/>
              </a:rPr>
              <a:t>		</a:t>
            </a:r>
          </a:p>
          <a:p>
            <a:pPr marL="533400" indent="-533400" eaLnBrk="1" hangingPunct="1">
              <a:lnSpc>
                <a:spcPct val="80000"/>
              </a:lnSpc>
              <a:buFontTx/>
              <a:buNone/>
              <a:tabLst>
                <a:tab pos="0" algn="l"/>
              </a:tabLst>
              <a:defRPr/>
            </a:pPr>
            <a:endParaRPr lang="en-US" sz="900" dirty="0" smtClean="0">
              <a:latin typeface="Comic Sans MS" pitchFamily="66" charset="0"/>
            </a:endParaRPr>
          </a:p>
          <a:p>
            <a:pPr marL="533400" indent="-533400" eaLnBrk="1" hangingPunct="1">
              <a:lnSpc>
                <a:spcPct val="80000"/>
              </a:lnSpc>
              <a:buFontTx/>
              <a:buNone/>
              <a:tabLst>
                <a:tab pos="0" algn="l"/>
              </a:tabLst>
              <a:defRPr/>
            </a:pPr>
            <a:r>
              <a:rPr lang="en-US" sz="900" dirty="0" smtClean="0">
                <a:latin typeface="Comic Sans MS" pitchFamily="66" charset="0"/>
              </a:rPr>
              <a:t>	</a:t>
            </a:r>
          </a:p>
        </p:txBody>
      </p:sp>
      <p:pic>
        <p:nvPicPr>
          <p:cNvPr id="25604" name="Picture 10" descr="Noncomp_inhibition_enzym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276600" y="990600"/>
            <a:ext cx="56800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11"/>
          <p:cNvSpPr txBox="1">
            <a:spLocks noChangeArrowheads="1"/>
          </p:cNvSpPr>
          <p:nvPr/>
        </p:nvSpPr>
        <p:spPr bwMode="auto">
          <a:xfrm>
            <a:off x="4216400" y="5434013"/>
            <a:ext cx="4572000" cy="962025"/>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b="1" dirty="0">
                <a:latin typeface="Comic Sans MS" pitchFamily="66" charset="0"/>
              </a:rPr>
              <a:t>EXAMPLE:</a:t>
            </a:r>
            <a:r>
              <a:rPr lang="en-US" altLang="en-US" sz="1400" dirty="0">
                <a:latin typeface="Comic Sans MS" pitchFamily="66" charset="0"/>
              </a:rPr>
              <a:t> You may know that compounds containing </a:t>
            </a:r>
            <a:r>
              <a:rPr lang="en-US" altLang="en-US" sz="1400" b="1" dirty="0">
                <a:latin typeface="Comic Sans MS" pitchFamily="66" charset="0"/>
              </a:rPr>
              <a:t>heavy metals</a:t>
            </a:r>
            <a:r>
              <a:rPr lang="en-US" altLang="en-US" sz="1400" dirty="0">
                <a:latin typeface="Comic Sans MS" pitchFamily="66" charset="0"/>
              </a:rPr>
              <a:t> such as lead, mercury, copper or silver are </a:t>
            </a:r>
            <a:r>
              <a:rPr lang="en-US" altLang="en-US" sz="1400" b="1" dirty="0">
                <a:latin typeface="Comic Sans MS" pitchFamily="66" charset="0"/>
              </a:rPr>
              <a:t>poisonous</a:t>
            </a:r>
            <a:r>
              <a:rPr lang="en-US" altLang="en-US" sz="1400" dirty="0">
                <a:latin typeface="Comic Sans MS" pitchFamily="66" charset="0"/>
              </a:rPr>
              <a:t>. This is because ions of these metals are non-competitive inhibitors for several enzymes.</a:t>
            </a:r>
          </a:p>
        </p:txBody>
      </p:sp>
      <p:pic>
        <p:nvPicPr>
          <p:cNvPr id="142348" name="Picture 12" descr="Liquid_mercury_bionerd"/>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3225800" y="5434012"/>
            <a:ext cx="914400" cy="9144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7" name="Text Box 14"/>
          <p:cNvSpPr txBox="1">
            <a:spLocks noChangeArrowheads="1"/>
          </p:cNvSpPr>
          <p:nvPr/>
        </p:nvSpPr>
        <p:spPr bwMode="auto">
          <a:xfrm>
            <a:off x="5181600" y="6629400"/>
            <a:ext cx="3962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5"/>
              </a:rPr>
              <a:t>Pouring liquid mercury</a:t>
            </a:r>
            <a:r>
              <a:rPr lang="en-US" altLang="en-US" sz="1000">
                <a:latin typeface="Comic Sans MS" pitchFamily="66" charset="0"/>
              </a:rPr>
              <a:t>, Bionerd </a:t>
            </a:r>
          </a:p>
        </p:txBody>
      </p:sp>
      <p:sp>
        <p:nvSpPr>
          <p:cNvPr id="25608"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
        <p:nvSpPr>
          <p:cNvPr id="9" name="TextBox 5"/>
          <p:cNvSpPr txBox="1">
            <a:spLocks noChangeArrowheads="1"/>
          </p:cNvSpPr>
          <p:nvPr/>
        </p:nvSpPr>
        <p:spPr bwMode="auto">
          <a:xfrm>
            <a:off x="304800" y="51816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800" dirty="0" smtClean="0">
                <a:latin typeface="Comic Sans MS"/>
                <a:cs typeface="Comic Sans MS"/>
              </a:rPr>
              <a:t>Video</a:t>
            </a:r>
            <a:endParaRPr lang="en-US" sz="1800" dirty="0" smtClean="0">
              <a:latin typeface="Comic Sans MS"/>
              <a:cs typeface="Comic Sans MS"/>
              <a:hlinkClick r:id="rId8"/>
            </a:endParaRPr>
          </a:p>
          <a:p>
            <a:pPr algn="ctr" eaLnBrk="1" hangingPunct="1"/>
            <a:r>
              <a:rPr lang="en-US" sz="1800" dirty="0" smtClean="0">
                <a:latin typeface="Comic Sans MS"/>
                <a:cs typeface="Comic Sans MS"/>
                <a:hlinkClick r:id="rId9"/>
              </a:rPr>
              <a:t>Feedback </a:t>
            </a:r>
            <a:r>
              <a:rPr lang="en-US" sz="1800" dirty="0">
                <a:latin typeface="Comic Sans MS"/>
                <a:cs typeface="Comic Sans MS"/>
                <a:hlinkClick r:id="rId9"/>
              </a:rPr>
              <a:t>Inhibition </a:t>
            </a:r>
            <a:r>
              <a:rPr lang="en-US" sz="1800" dirty="0" smtClean="0">
                <a:latin typeface="Comic Sans MS"/>
                <a:cs typeface="Comic Sans MS"/>
                <a:hlinkClick r:id="rId9"/>
              </a:rPr>
              <a:t>of a Metabolic Pathway</a:t>
            </a:r>
            <a:endParaRPr lang="en-US" sz="1800" dirty="0">
              <a:latin typeface="Comic Sans MS"/>
              <a:cs typeface="Comic Sans MS"/>
            </a:endParaRPr>
          </a:p>
        </p:txBody>
      </p:sp>
    </p:spTree>
    <p:extLst>
      <p:ext uri="{BB962C8B-B14F-4D97-AF65-F5344CB8AC3E}">
        <p14:creationId xmlns:p14="http://schemas.microsoft.com/office/powerpoint/2010/main" val="408869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38200" y="152400"/>
            <a:ext cx="7848600" cy="1143000"/>
          </a:xfrm>
        </p:spPr>
        <p:txBody>
          <a:bodyPr/>
          <a:lstStyle/>
          <a:p>
            <a:pPr algn="l" eaLnBrk="1" hangingPunct="1">
              <a:defRPr/>
            </a:pPr>
            <a:r>
              <a:rPr lang="en-US" sz="3600" b="1" smtClean="0">
                <a:solidFill>
                  <a:schemeClr val="folHlink"/>
                </a:solidFill>
                <a:effectLst>
                  <a:outerShdw blurRad="38100" dist="38100" dir="2700000" algn="tl">
                    <a:srgbClr val="C0C0C0"/>
                  </a:outerShdw>
                </a:effectLst>
                <a:latin typeface="Comic Sans MS" pitchFamily="66" charset="0"/>
              </a:rPr>
              <a:t>Enzyme Inhibitors</a:t>
            </a:r>
          </a:p>
        </p:txBody>
      </p:sp>
      <p:sp>
        <p:nvSpPr>
          <p:cNvPr id="26627" name="Rectangle 3"/>
          <p:cNvSpPr>
            <a:spLocks noGrp="1" noChangeArrowheads="1"/>
          </p:cNvSpPr>
          <p:nvPr>
            <p:ph type="body" sz="half" idx="1"/>
          </p:nvPr>
        </p:nvSpPr>
        <p:spPr>
          <a:xfrm>
            <a:off x="838200" y="1600200"/>
            <a:ext cx="4495800" cy="4221163"/>
          </a:xfrm>
        </p:spPr>
        <p:txBody>
          <a:bodyPr/>
          <a:lstStyle/>
          <a:p>
            <a:pPr eaLnBrk="1" hangingPunct="1">
              <a:lnSpc>
                <a:spcPct val="90000"/>
              </a:lnSpc>
              <a:buFontTx/>
              <a:buNone/>
            </a:pPr>
            <a:r>
              <a:rPr lang="en-US" altLang="en-US" dirty="0" smtClean="0">
                <a:latin typeface="Comic Sans MS" pitchFamily="66" charset="0"/>
              </a:rPr>
              <a:t>	</a:t>
            </a:r>
            <a:r>
              <a:rPr lang="en-US" altLang="en-US" sz="2800" dirty="0" smtClean="0">
                <a:latin typeface="Comic Sans MS" pitchFamily="66" charset="0"/>
              </a:rPr>
              <a:t>B</a:t>
            </a:r>
            <a:r>
              <a:rPr lang="en-US" altLang="en-US" sz="2000" dirty="0" smtClean="0">
                <a:latin typeface="Comic Sans MS" pitchFamily="66" charset="0"/>
              </a:rPr>
              <a:t>locking an enzyme's activity can kill a pathogen or correct a metabolic imbalance.</a:t>
            </a:r>
          </a:p>
          <a:p>
            <a:pPr eaLnBrk="1" hangingPunct="1">
              <a:lnSpc>
                <a:spcPct val="90000"/>
              </a:lnSpc>
              <a:buFontTx/>
              <a:buNone/>
            </a:pPr>
            <a:endParaRPr lang="en-US" altLang="en-US" sz="2000" dirty="0" smtClean="0">
              <a:latin typeface="Comic Sans MS" pitchFamily="66" charset="0"/>
            </a:endParaRPr>
          </a:p>
          <a:p>
            <a:pPr eaLnBrk="1" hangingPunct="1">
              <a:lnSpc>
                <a:spcPct val="90000"/>
              </a:lnSpc>
              <a:buFontTx/>
              <a:buNone/>
            </a:pPr>
            <a:endParaRPr lang="en-US" altLang="en-US" sz="2000" dirty="0" smtClean="0">
              <a:latin typeface="Comic Sans MS" pitchFamily="66" charset="0"/>
            </a:endParaRPr>
          </a:p>
          <a:p>
            <a:pPr eaLnBrk="1" hangingPunct="1">
              <a:lnSpc>
                <a:spcPct val="90000"/>
              </a:lnSpc>
              <a:buFontTx/>
              <a:buNone/>
            </a:pPr>
            <a:r>
              <a:rPr lang="en-US" altLang="en-US" sz="2000" dirty="0" smtClean="0">
                <a:latin typeface="Comic Sans MS" pitchFamily="66" charset="0"/>
              </a:rPr>
              <a:t>	            Many </a:t>
            </a:r>
            <a:r>
              <a:rPr lang="en-US" altLang="en-US" sz="2400" b="1" dirty="0" smtClean="0">
                <a:solidFill>
                  <a:schemeClr val="tx1">
                    <a:lumMod val="65000"/>
                    <a:lumOff val="35000"/>
                  </a:schemeClr>
                </a:solidFill>
                <a:latin typeface="Comic Sans MS" pitchFamily="66" charset="0"/>
              </a:rPr>
              <a:t>medications</a:t>
            </a:r>
            <a:r>
              <a:rPr lang="en-US" altLang="en-US" sz="2000" dirty="0" smtClean="0">
                <a:latin typeface="Comic Sans MS" pitchFamily="66" charset="0"/>
              </a:rPr>
              <a:t> are </a:t>
            </a:r>
          </a:p>
          <a:p>
            <a:pPr eaLnBrk="1" hangingPunct="1">
              <a:lnSpc>
                <a:spcPct val="90000"/>
              </a:lnSpc>
              <a:buFontTx/>
              <a:buNone/>
            </a:pPr>
            <a:r>
              <a:rPr lang="en-US" altLang="en-US" sz="2000" dirty="0">
                <a:latin typeface="Comic Sans MS" pitchFamily="66" charset="0"/>
              </a:rPr>
              <a:t> </a:t>
            </a:r>
            <a:r>
              <a:rPr lang="en-US" altLang="en-US" sz="2000" dirty="0" smtClean="0">
                <a:latin typeface="Comic Sans MS" pitchFamily="66" charset="0"/>
              </a:rPr>
              <a:t>               enzyme inhibitors. </a:t>
            </a:r>
          </a:p>
          <a:p>
            <a:pPr eaLnBrk="1" hangingPunct="1">
              <a:lnSpc>
                <a:spcPct val="90000"/>
              </a:lnSpc>
              <a:buFontTx/>
              <a:buNone/>
            </a:pPr>
            <a:endParaRPr lang="en-US" altLang="en-US" sz="2000" dirty="0" smtClean="0">
              <a:latin typeface="Comic Sans MS" pitchFamily="66" charset="0"/>
            </a:endParaRPr>
          </a:p>
          <a:p>
            <a:pPr eaLnBrk="1" hangingPunct="1">
              <a:lnSpc>
                <a:spcPct val="90000"/>
              </a:lnSpc>
              <a:buFontTx/>
              <a:buNone/>
            </a:pPr>
            <a:endParaRPr lang="en-US" altLang="en-US" sz="2000" dirty="0" smtClean="0">
              <a:latin typeface="Comic Sans MS" pitchFamily="66" charset="0"/>
            </a:endParaRPr>
          </a:p>
          <a:p>
            <a:pPr eaLnBrk="1" hangingPunct="1">
              <a:lnSpc>
                <a:spcPct val="90000"/>
              </a:lnSpc>
              <a:buFontTx/>
              <a:buNone/>
            </a:pPr>
            <a:r>
              <a:rPr lang="en-US" altLang="en-US" sz="2000" dirty="0" smtClean="0">
                <a:latin typeface="Comic Sans MS" pitchFamily="66" charset="0"/>
              </a:rPr>
              <a:t>	            Enzyme inhibitors are    	     also used as </a:t>
            </a:r>
            <a:r>
              <a:rPr lang="en-US" altLang="en-US" sz="2400" b="1" dirty="0" smtClean="0">
                <a:solidFill>
                  <a:schemeClr val="tx1">
                    <a:lumMod val="65000"/>
                    <a:lumOff val="35000"/>
                  </a:schemeClr>
                </a:solidFill>
                <a:latin typeface="Comic Sans MS" pitchFamily="66" charset="0"/>
              </a:rPr>
              <a:t>herbicides</a:t>
            </a:r>
            <a:r>
              <a:rPr lang="en-US" altLang="en-US" sz="2400" dirty="0" smtClean="0">
                <a:latin typeface="Comic Sans MS" pitchFamily="66" charset="0"/>
              </a:rPr>
              <a:t> </a:t>
            </a:r>
            <a:r>
              <a:rPr lang="en-US" altLang="en-US" sz="2000" dirty="0" smtClean="0">
                <a:latin typeface="Comic Sans MS" pitchFamily="66" charset="0"/>
              </a:rPr>
              <a:t>	     and </a:t>
            </a:r>
            <a:r>
              <a:rPr lang="en-US" altLang="en-US" sz="2400" b="1" dirty="0" smtClean="0">
                <a:solidFill>
                  <a:schemeClr val="tx1">
                    <a:lumMod val="65000"/>
                    <a:lumOff val="35000"/>
                  </a:schemeClr>
                </a:solidFill>
                <a:latin typeface="Comic Sans MS" pitchFamily="66" charset="0"/>
              </a:rPr>
              <a:t>pesticides</a:t>
            </a:r>
            <a:r>
              <a:rPr lang="en-US" altLang="en-US" sz="2000" dirty="0" smtClean="0">
                <a:latin typeface="Comic Sans MS" pitchFamily="66" charset="0"/>
              </a:rPr>
              <a:t>.</a:t>
            </a:r>
          </a:p>
        </p:txBody>
      </p:sp>
      <p:sp>
        <p:nvSpPr>
          <p:cNvPr id="26628" name="Text Box 6"/>
          <p:cNvSpPr txBox="1">
            <a:spLocks noChangeArrowheads="1"/>
          </p:cNvSpPr>
          <p:nvPr/>
        </p:nvSpPr>
        <p:spPr bwMode="auto">
          <a:xfrm>
            <a:off x="5486400" y="6629400"/>
            <a:ext cx="3657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Images: Prescription bottle, T. Port; </a:t>
            </a:r>
            <a:r>
              <a:rPr lang="en-US" altLang="en-US" sz="1000">
                <a:latin typeface="Comic Sans MS" pitchFamily="66" charset="0"/>
                <a:hlinkClick r:id="rId3"/>
              </a:rPr>
              <a:t>Dead cockroach</a:t>
            </a:r>
            <a:r>
              <a:rPr lang="en-US" altLang="en-US" sz="1000">
                <a:latin typeface="Comic Sans MS" pitchFamily="66" charset="0"/>
              </a:rPr>
              <a:t>, Wiki</a:t>
            </a:r>
          </a:p>
        </p:txBody>
      </p:sp>
      <p:pic>
        <p:nvPicPr>
          <p:cNvPr id="75788" name="Picture 12" descr="Antibiotics_Green_TPort"/>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914400" y="3276600"/>
            <a:ext cx="990600" cy="9906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5792" name="Picture 16" descr="Dead_american_cockroach"/>
          <p:cNvPicPr>
            <a:picLocks noGrp="1" noChangeAspect="1" noChangeArrowheads="1"/>
          </p:cNvPicPr>
          <p:nvPr>
            <p:ph sz="quarter" idx="2"/>
          </p:nvPr>
        </p:nvPicPr>
        <p:blipFill>
          <a:blip r:embed="rId5" cstate="email">
            <a:extLst>
              <a:ext uri="{28A0092B-C50C-407E-A947-70E740481C1C}">
                <a14:useLocalDpi xmlns:a14="http://schemas.microsoft.com/office/drawing/2010/main"/>
              </a:ext>
            </a:extLst>
          </a:blip>
          <a:srcRect/>
          <a:stretch>
            <a:fillRect/>
          </a:stretch>
        </p:blipFill>
        <p:spPr>
          <a:xfrm>
            <a:off x="914400" y="4724400"/>
            <a:ext cx="914400" cy="817563"/>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31" name="Text Box 17"/>
          <p:cNvSpPr txBox="1">
            <a:spLocks noChangeArrowheads="1"/>
          </p:cNvSpPr>
          <p:nvPr/>
        </p:nvSpPr>
        <p:spPr bwMode="auto">
          <a:xfrm>
            <a:off x="6019800" y="2286000"/>
            <a:ext cx="26670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1800" b="1" dirty="0">
                <a:latin typeface="Comic Sans MS" pitchFamily="66" charset="0"/>
              </a:rPr>
              <a:t>EXAMPLE:</a:t>
            </a:r>
            <a:r>
              <a:rPr lang="en-US" altLang="en-US" sz="1800" dirty="0">
                <a:latin typeface="Comic Sans MS" pitchFamily="66" charset="0"/>
              </a:rPr>
              <a:t> </a:t>
            </a:r>
          </a:p>
          <a:p>
            <a:pPr algn="ctr" eaLnBrk="1" hangingPunct="1">
              <a:spcBef>
                <a:spcPct val="50000"/>
              </a:spcBef>
            </a:pPr>
            <a:endParaRPr lang="en-US" altLang="en-US" sz="1000" dirty="0">
              <a:latin typeface="Comic Sans MS" pitchFamily="66" charset="0"/>
            </a:endParaRPr>
          </a:p>
          <a:p>
            <a:pPr eaLnBrk="1" hangingPunct="1">
              <a:spcBef>
                <a:spcPct val="50000"/>
              </a:spcBef>
              <a:buFontTx/>
              <a:buChar char="•"/>
            </a:pPr>
            <a:r>
              <a:rPr lang="en-US" altLang="en-US" sz="1400" dirty="0">
                <a:latin typeface="Comic Sans MS" pitchFamily="66" charset="0"/>
              </a:rPr>
              <a:t>Another example of competitive inhibition is </a:t>
            </a:r>
            <a:r>
              <a:rPr lang="en-US" altLang="en-US" sz="1400" b="1" dirty="0">
                <a:latin typeface="Comic Sans MS" pitchFamily="66" charset="0"/>
              </a:rPr>
              <a:t>protease inhibitors</a:t>
            </a:r>
            <a:r>
              <a:rPr lang="en-US" altLang="en-US" sz="1400" dirty="0">
                <a:latin typeface="Comic Sans MS" pitchFamily="66" charset="0"/>
              </a:rPr>
              <a:t>. </a:t>
            </a:r>
          </a:p>
          <a:p>
            <a:pPr eaLnBrk="1" hangingPunct="1">
              <a:spcBef>
                <a:spcPct val="50000"/>
              </a:spcBef>
              <a:buFontTx/>
              <a:buChar char="•"/>
            </a:pPr>
            <a:endParaRPr lang="en-US" altLang="en-US" sz="1400" dirty="0">
              <a:latin typeface="Comic Sans MS" pitchFamily="66" charset="0"/>
            </a:endParaRPr>
          </a:p>
          <a:p>
            <a:pPr eaLnBrk="1" hangingPunct="1">
              <a:spcBef>
                <a:spcPct val="50000"/>
              </a:spcBef>
              <a:buFontTx/>
              <a:buChar char="•"/>
            </a:pPr>
            <a:r>
              <a:rPr lang="en-US" altLang="en-US" sz="1400" dirty="0">
                <a:latin typeface="Comic Sans MS" pitchFamily="66" charset="0"/>
              </a:rPr>
              <a:t>They are a class of </a:t>
            </a:r>
            <a:r>
              <a:rPr lang="en-US" altLang="en-US" sz="1400" b="1" dirty="0">
                <a:latin typeface="Comic Sans MS" pitchFamily="66" charset="0"/>
              </a:rPr>
              <a:t>anti-retroviral drugs</a:t>
            </a:r>
            <a:r>
              <a:rPr lang="en-US" altLang="en-US" sz="1400" dirty="0">
                <a:latin typeface="Comic Sans MS" pitchFamily="66" charset="0"/>
              </a:rPr>
              <a:t> used to treat HIV. </a:t>
            </a:r>
          </a:p>
          <a:p>
            <a:pPr eaLnBrk="1" hangingPunct="1">
              <a:spcBef>
                <a:spcPct val="50000"/>
              </a:spcBef>
              <a:buFontTx/>
              <a:buChar char="•"/>
            </a:pPr>
            <a:endParaRPr lang="en-US" altLang="en-US" sz="1400" dirty="0">
              <a:latin typeface="Comic Sans MS" pitchFamily="66" charset="0"/>
            </a:endParaRPr>
          </a:p>
          <a:p>
            <a:pPr eaLnBrk="1" hangingPunct="1">
              <a:spcBef>
                <a:spcPct val="50000"/>
              </a:spcBef>
              <a:buFontTx/>
              <a:buChar char="•"/>
            </a:pPr>
            <a:r>
              <a:rPr lang="en-US" altLang="en-US" sz="1400" dirty="0">
                <a:latin typeface="Comic Sans MS" pitchFamily="66" charset="0"/>
              </a:rPr>
              <a:t>The structure of the drug ritonavir </a:t>
            </a:r>
            <a:r>
              <a:rPr lang="en-US" altLang="en-US" sz="1200" i="1" dirty="0">
                <a:latin typeface="Comic Sans MS" pitchFamily="66" charset="0"/>
              </a:rPr>
              <a:t>(say </a:t>
            </a:r>
            <a:r>
              <a:rPr lang="en-US" altLang="en-US" sz="1200" i="1" dirty="0" err="1">
                <a:latin typeface="Comic Sans MS" pitchFamily="66" charset="0"/>
              </a:rPr>
              <a:t>ri</a:t>
            </a:r>
            <a:r>
              <a:rPr lang="en-US" altLang="en-US" sz="1200" i="1" dirty="0">
                <a:latin typeface="Comic Sans MS" pitchFamily="66" charset="0"/>
              </a:rPr>
              <a:t>-TAHN-a-veer) </a:t>
            </a:r>
            <a:r>
              <a:rPr lang="en-US" altLang="en-US" sz="1400" b="1" dirty="0">
                <a:latin typeface="Comic Sans MS" pitchFamily="66" charset="0"/>
              </a:rPr>
              <a:t>resembles the substrate of HIV protease</a:t>
            </a:r>
            <a:r>
              <a:rPr lang="en-US" altLang="en-US" sz="1400" dirty="0">
                <a:latin typeface="Comic Sans MS" pitchFamily="66" charset="0"/>
              </a:rPr>
              <a:t>, an enzyme required for HIV to be made.</a:t>
            </a:r>
          </a:p>
        </p:txBody>
      </p:sp>
      <p:pic>
        <p:nvPicPr>
          <p:cNvPr id="2663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85800"/>
            <a:ext cx="297180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3" name="Rectangle 19"/>
          <p:cNvSpPr>
            <a:spLocks noChangeArrowheads="1"/>
          </p:cNvSpPr>
          <p:nvPr/>
        </p:nvSpPr>
        <p:spPr bwMode="auto">
          <a:xfrm>
            <a:off x="8458200" y="228600"/>
            <a:ext cx="3048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6634"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2272176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0" y="533400"/>
            <a:ext cx="3729038" cy="1158875"/>
          </a:xfrm>
        </p:spPr>
        <p:txBody>
          <a:bodyPr/>
          <a:lstStyle/>
          <a:p>
            <a:r>
              <a:rPr lang="en-US" sz="4800" b="1" dirty="0" smtClean="0">
                <a:solidFill>
                  <a:srgbClr val="FF0000"/>
                </a:solidFill>
                <a:latin typeface="Comic Sans MS" pitchFamily="66" charset="0"/>
              </a:rPr>
              <a:t>REVIEW!</a:t>
            </a:r>
          </a:p>
        </p:txBody>
      </p:sp>
      <p:sp>
        <p:nvSpPr>
          <p:cNvPr id="6" name="TextBox 5"/>
          <p:cNvSpPr txBox="1"/>
          <p:nvPr/>
        </p:nvSpPr>
        <p:spPr>
          <a:xfrm>
            <a:off x="302419" y="1881188"/>
            <a:ext cx="6172200" cy="4524315"/>
          </a:xfrm>
          <a:prstGeom prst="rect">
            <a:avLst/>
          </a:prstGeom>
          <a:noFill/>
        </p:spPr>
        <p:txBody>
          <a:bodyPr>
            <a:spAutoFit/>
          </a:bodyPr>
          <a:lstStyle/>
          <a:p>
            <a:pPr algn="ctr">
              <a:defRPr/>
            </a:pPr>
            <a:r>
              <a:rPr lang="en-US" sz="3200" b="1" dirty="0" smtClean="0">
                <a:latin typeface="Comic Sans MS" pitchFamily="66" charset="0"/>
                <a:cs typeface="+mn-cs"/>
              </a:rPr>
              <a:t>Enzyme Inhibition:</a:t>
            </a:r>
          </a:p>
          <a:p>
            <a:pPr algn="ctr">
              <a:defRPr/>
            </a:pPr>
            <a:endParaRPr lang="en-US" sz="3200" dirty="0">
              <a:latin typeface="Comic Sans MS" pitchFamily="66" charset="0"/>
            </a:endParaRPr>
          </a:p>
          <a:p>
            <a:pPr algn="ctr">
              <a:defRPr/>
            </a:pPr>
            <a:r>
              <a:rPr lang="en-US" sz="2800" b="1" dirty="0" smtClean="0">
                <a:solidFill>
                  <a:schemeClr val="bg2">
                    <a:lumMod val="75000"/>
                  </a:schemeClr>
                </a:solidFill>
                <a:latin typeface="Comic Sans MS" pitchFamily="66" charset="0"/>
              </a:rPr>
              <a:t>1. </a:t>
            </a:r>
            <a:r>
              <a:rPr lang="en-US" sz="2800" dirty="0" smtClean="0">
                <a:latin typeface="Comic Sans MS"/>
                <a:cs typeface="Comic Sans MS"/>
                <a:hlinkClick r:id="rId2"/>
              </a:rPr>
              <a:t>Enzyme Inhibition I</a:t>
            </a:r>
            <a:endParaRPr lang="en-US" sz="2800" dirty="0" smtClean="0">
              <a:latin typeface="Comic Sans MS"/>
              <a:cs typeface="Comic Sans MS"/>
            </a:endParaRPr>
          </a:p>
          <a:p>
            <a:pPr algn="ctr">
              <a:defRPr/>
            </a:pPr>
            <a:endParaRPr lang="en-US" sz="2000" dirty="0">
              <a:latin typeface="Comic Sans MS"/>
              <a:cs typeface="Comic Sans MS"/>
            </a:endParaRPr>
          </a:p>
          <a:p>
            <a:pPr algn="ctr">
              <a:defRPr/>
            </a:pPr>
            <a:r>
              <a:rPr lang="en-US" sz="2800" b="1" dirty="0" smtClean="0">
                <a:solidFill>
                  <a:schemeClr val="tx1">
                    <a:lumMod val="50000"/>
                    <a:lumOff val="50000"/>
                  </a:schemeClr>
                </a:solidFill>
                <a:latin typeface="Comic Sans MS" pitchFamily="66" charset="0"/>
              </a:rPr>
              <a:t>2. </a:t>
            </a:r>
            <a:r>
              <a:rPr lang="en-US" sz="2800" dirty="0">
                <a:solidFill>
                  <a:schemeClr val="tx1">
                    <a:lumMod val="50000"/>
                    <a:lumOff val="50000"/>
                  </a:schemeClr>
                </a:solidFill>
                <a:latin typeface="Comic Sans MS" pitchFamily="66" charset="0"/>
                <a:hlinkClick r:id="rId3"/>
              </a:rPr>
              <a:t>Enzyme </a:t>
            </a:r>
            <a:r>
              <a:rPr lang="en-US" sz="2800" dirty="0" smtClean="0">
                <a:solidFill>
                  <a:schemeClr val="tx1">
                    <a:lumMod val="50000"/>
                    <a:lumOff val="50000"/>
                  </a:schemeClr>
                </a:solidFill>
                <a:latin typeface="Comic Sans MS" pitchFamily="66" charset="0"/>
                <a:hlinkClick r:id="rId3"/>
              </a:rPr>
              <a:t>Inhibition II</a:t>
            </a:r>
            <a:endParaRPr lang="en-US" sz="2800" dirty="0" smtClean="0">
              <a:solidFill>
                <a:schemeClr val="tx1">
                  <a:lumMod val="50000"/>
                  <a:lumOff val="50000"/>
                </a:schemeClr>
              </a:solidFill>
              <a:latin typeface="Comic Sans MS" pitchFamily="66" charset="0"/>
            </a:endParaRPr>
          </a:p>
          <a:p>
            <a:pPr algn="ctr">
              <a:defRPr/>
            </a:pPr>
            <a:endParaRPr lang="en-US" sz="1800" dirty="0">
              <a:latin typeface="Comic Sans MS" pitchFamily="66" charset="0"/>
              <a:cs typeface="+mn-cs"/>
            </a:endParaRPr>
          </a:p>
          <a:p>
            <a:pPr algn="ctr" eaLnBrk="1" hangingPunct="1"/>
            <a:r>
              <a:rPr lang="en-US" sz="2800" b="1" dirty="0" smtClean="0">
                <a:solidFill>
                  <a:srgbClr val="606060"/>
                </a:solidFill>
                <a:latin typeface="Comic Sans MS"/>
                <a:cs typeface="Comic Sans MS"/>
              </a:rPr>
              <a:t>3. </a:t>
            </a:r>
            <a:r>
              <a:rPr lang="en-US" sz="2800" dirty="0" smtClean="0">
                <a:latin typeface="Comic Sans MS"/>
                <a:cs typeface="Comic Sans MS"/>
                <a:hlinkClick r:id="rId4"/>
              </a:rPr>
              <a:t>Feedback </a:t>
            </a:r>
            <a:r>
              <a:rPr lang="en-US" sz="2800" dirty="0">
                <a:latin typeface="Comic Sans MS"/>
                <a:cs typeface="Comic Sans MS"/>
                <a:hlinkClick r:id="rId4"/>
              </a:rPr>
              <a:t>Inhibition </a:t>
            </a:r>
            <a:endParaRPr lang="en-US" sz="2800" dirty="0" smtClean="0">
              <a:latin typeface="Comic Sans MS"/>
              <a:cs typeface="Comic Sans MS"/>
              <a:hlinkClick r:id="rId4"/>
            </a:endParaRPr>
          </a:p>
          <a:p>
            <a:pPr algn="ctr" eaLnBrk="1" hangingPunct="1"/>
            <a:r>
              <a:rPr lang="en-US" sz="2800" dirty="0" smtClean="0">
                <a:latin typeface="Comic Sans MS"/>
                <a:cs typeface="Comic Sans MS"/>
                <a:hlinkClick r:id="rId4"/>
              </a:rPr>
              <a:t>of </a:t>
            </a:r>
            <a:r>
              <a:rPr lang="en-US" sz="2800" dirty="0">
                <a:latin typeface="Comic Sans MS"/>
                <a:cs typeface="Comic Sans MS"/>
                <a:hlinkClick r:id="rId4"/>
              </a:rPr>
              <a:t>a Metabolic Pathway</a:t>
            </a:r>
            <a:endParaRPr lang="en-US" sz="2800" dirty="0">
              <a:latin typeface="Comic Sans MS"/>
              <a:cs typeface="Comic Sans MS"/>
            </a:endParaRPr>
          </a:p>
          <a:p>
            <a:pPr algn="ctr">
              <a:defRPr/>
            </a:pPr>
            <a:endParaRPr lang="en-US" sz="1400" b="1" dirty="0" smtClean="0">
              <a:solidFill>
                <a:schemeClr val="tx1">
                  <a:lumMod val="50000"/>
                  <a:lumOff val="50000"/>
                </a:schemeClr>
              </a:solidFill>
              <a:latin typeface="Comic Sans MS" pitchFamily="66" charset="0"/>
              <a:cs typeface="+mn-cs"/>
            </a:endParaRPr>
          </a:p>
          <a:p>
            <a:pPr algn="ctr">
              <a:defRPr/>
            </a:pPr>
            <a:endParaRPr lang="en-US" sz="14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sp>
        <p:nvSpPr>
          <p:cNvPr id="10" name="Text Box 10"/>
          <p:cNvSpPr txBox="1">
            <a:spLocks noChangeArrowheads="1"/>
          </p:cNvSpPr>
          <p:nvPr/>
        </p:nvSpPr>
        <p:spPr bwMode="auto">
          <a:xfrm>
            <a:off x="0" y="6611779"/>
            <a:ext cx="3352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hlinkClick r:id="rId5"/>
              </a:rPr>
              <a:t>Enzyme Inhibitor, </a:t>
            </a:r>
            <a:r>
              <a:rPr lang="en-US" altLang="en-US" sz="1000" dirty="0" smtClean="0">
                <a:latin typeface="Comic Sans MS" pitchFamily="66" charset="0"/>
              </a:rPr>
              <a:t>Wiki</a:t>
            </a:r>
            <a:endParaRPr lang="en-US" altLang="en-US" sz="1000" dirty="0">
              <a:latin typeface="Comic Sans MS" pitchFamily="66" charset="0"/>
            </a:endParaRPr>
          </a:p>
        </p:txBody>
      </p:sp>
      <p:sp>
        <p:nvSpPr>
          <p:cNvPr id="11" name="Text Box 5"/>
          <p:cNvSpPr txBox="1">
            <a:spLocks noChangeArrowheads="1"/>
          </p:cNvSpPr>
          <p:nvPr/>
        </p:nvSpPr>
        <p:spPr bwMode="auto">
          <a:xfrm>
            <a:off x="4800600" y="6611779"/>
            <a:ext cx="434340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pic>
        <p:nvPicPr>
          <p:cNvPr id="2" name="Picture 1" descr="Competitive_inhibitor.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3200" y="761999"/>
            <a:ext cx="2159000" cy="3962401"/>
          </a:xfrm>
          <a:prstGeom prst="rect">
            <a:avLst/>
          </a:prstGeom>
        </p:spPr>
      </p:pic>
      <p:sp>
        <p:nvSpPr>
          <p:cNvPr id="3" name="TextBox 2"/>
          <p:cNvSpPr txBox="1"/>
          <p:nvPr/>
        </p:nvSpPr>
        <p:spPr>
          <a:xfrm>
            <a:off x="6705600" y="5105400"/>
            <a:ext cx="1905000" cy="1015663"/>
          </a:xfrm>
          <a:prstGeom prst="rect">
            <a:avLst/>
          </a:prstGeom>
          <a:noFill/>
        </p:spPr>
        <p:txBody>
          <a:bodyPr wrap="square" rtlCol="0">
            <a:spAutoFit/>
          </a:bodyPr>
          <a:lstStyle/>
          <a:p>
            <a:pPr algn="ctr"/>
            <a:r>
              <a:rPr lang="en-US" sz="2000" b="1" dirty="0" smtClean="0">
                <a:solidFill>
                  <a:srgbClr val="FF0000"/>
                </a:solidFill>
                <a:latin typeface="Comic Sans MS"/>
                <a:cs typeface="Comic Sans MS"/>
              </a:rPr>
              <a:t>Q</a:t>
            </a:r>
            <a:r>
              <a:rPr lang="en-US" sz="2000" dirty="0" smtClean="0">
                <a:latin typeface="Comic Sans MS"/>
                <a:cs typeface="Comic Sans MS"/>
              </a:rPr>
              <a:t>: What type of inhibition is this?</a:t>
            </a:r>
            <a:endParaRPr lang="en-US" sz="2000" dirty="0">
              <a:latin typeface="Comic Sans MS"/>
              <a:cs typeface="Comic Sans MS"/>
            </a:endParaRPr>
          </a:p>
        </p:txBody>
      </p:sp>
    </p:spTree>
    <p:extLst>
      <p:ext uri="{BB962C8B-B14F-4D97-AF65-F5344CB8AC3E}">
        <p14:creationId xmlns:p14="http://schemas.microsoft.com/office/powerpoint/2010/main" val="28311997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sz="4000" b="1" dirty="0" smtClean="0">
                <a:solidFill>
                  <a:srgbClr val="660066"/>
                </a:solidFill>
                <a:latin typeface="Comic Sans MS" pitchFamily="66" charset="0"/>
              </a:rPr>
              <a:t>Metabolism</a:t>
            </a:r>
            <a:r>
              <a:rPr lang="en-US" sz="4000" dirty="0" smtClean="0">
                <a:solidFill>
                  <a:srgbClr val="660066"/>
                </a:solidFill>
                <a:latin typeface="Comic Sans MS" pitchFamily="66" charset="0"/>
              </a:rPr>
              <a:t/>
            </a:r>
            <a:br>
              <a:rPr lang="en-US" sz="4000" dirty="0" smtClean="0">
                <a:solidFill>
                  <a:srgbClr val="660066"/>
                </a:solidFill>
                <a:latin typeface="Comic Sans MS" pitchFamily="66" charset="0"/>
              </a:rPr>
            </a:br>
            <a:r>
              <a:rPr lang="en-US" sz="400" dirty="0" smtClean="0">
                <a:solidFill>
                  <a:schemeClr val="folHlink"/>
                </a:solidFill>
                <a:latin typeface="Comic Sans MS" pitchFamily="66" charset="0"/>
              </a:rPr>
              <a:t> </a:t>
            </a:r>
            <a:r>
              <a:rPr lang="en-US" sz="4000" dirty="0" smtClean="0">
                <a:solidFill>
                  <a:schemeClr val="folHlink"/>
                </a:solidFill>
                <a:latin typeface="Comic Sans MS" pitchFamily="66" charset="0"/>
              </a:rPr>
              <a:t/>
            </a:r>
            <a:br>
              <a:rPr lang="en-US" sz="4000" dirty="0" smtClean="0">
                <a:solidFill>
                  <a:schemeClr val="folHlink"/>
                </a:solidFill>
                <a:latin typeface="Comic Sans MS" pitchFamily="66" charset="0"/>
              </a:rPr>
            </a:br>
            <a:r>
              <a:rPr lang="en-US" sz="2400" b="1" dirty="0" smtClean="0">
                <a:solidFill>
                  <a:schemeClr val="accent6">
                    <a:lumMod val="75000"/>
                  </a:schemeClr>
                </a:solidFill>
                <a:latin typeface="Comic Sans MS" pitchFamily="66" charset="0"/>
              </a:rPr>
              <a:t>The Transformation of Energy</a:t>
            </a:r>
          </a:p>
        </p:txBody>
      </p:sp>
      <p:sp>
        <p:nvSpPr>
          <p:cNvPr id="4099" name="Rectangle 3"/>
          <p:cNvSpPr>
            <a:spLocks noGrp="1" noChangeArrowheads="1"/>
          </p:cNvSpPr>
          <p:nvPr>
            <p:ph type="body" sz="half" idx="1"/>
          </p:nvPr>
        </p:nvSpPr>
        <p:spPr>
          <a:xfrm>
            <a:off x="228601" y="1752600"/>
            <a:ext cx="3048000" cy="4525963"/>
          </a:xfrm>
        </p:spPr>
        <p:txBody>
          <a:bodyPr/>
          <a:lstStyle/>
          <a:p>
            <a:pPr algn="ctr" eaLnBrk="1" hangingPunct="1">
              <a:lnSpc>
                <a:spcPct val="80000"/>
              </a:lnSpc>
              <a:defRPr/>
            </a:pPr>
            <a:r>
              <a:rPr lang="en-US" sz="2400" dirty="0" smtClean="0">
                <a:solidFill>
                  <a:srgbClr val="000000"/>
                </a:solidFill>
                <a:latin typeface="Comic Sans MS"/>
                <a:cs typeface="Comic Sans MS"/>
              </a:rPr>
              <a:t>Sum </a:t>
            </a:r>
            <a:r>
              <a:rPr lang="en-US" sz="2400" dirty="0">
                <a:solidFill>
                  <a:srgbClr val="000000"/>
                </a:solidFill>
                <a:latin typeface="Comic Sans MS"/>
                <a:cs typeface="Comic Sans MS"/>
              </a:rPr>
              <a:t>of all chemical reactions in a cell or </a:t>
            </a:r>
            <a:r>
              <a:rPr lang="en-US" sz="2400" dirty="0" smtClean="0">
                <a:solidFill>
                  <a:srgbClr val="000000"/>
                </a:solidFill>
                <a:latin typeface="Comic Sans MS"/>
                <a:cs typeface="Comic Sans MS"/>
              </a:rPr>
              <a:t>organism.</a:t>
            </a:r>
            <a:endParaRPr lang="en-US" sz="2400" dirty="0" smtClean="0">
              <a:latin typeface="Comic Sans MS"/>
              <a:cs typeface="Comic Sans MS"/>
            </a:endParaRPr>
          </a:p>
          <a:p>
            <a:pPr algn="ctr" eaLnBrk="1" hangingPunct="1">
              <a:lnSpc>
                <a:spcPct val="80000"/>
              </a:lnSpc>
              <a:defRPr/>
            </a:pPr>
            <a:endParaRPr lang="en-US" sz="2400" dirty="0" smtClean="0">
              <a:latin typeface="Comic Sans MS" pitchFamily="66" charset="0"/>
            </a:endParaRPr>
          </a:p>
          <a:p>
            <a:pPr marL="0" indent="0" algn="ctr" eaLnBrk="1" hangingPunct="1">
              <a:lnSpc>
                <a:spcPct val="80000"/>
              </a:lnSpc>
              <a:buNone/>
              <a:defRPr/>
            </a:pPr>
            <a:endParaRPr lang="en-US" sz="2400" dirty="0">
              <a:latin typeface="Comic Sans MS" pitchFamily="66" charset="0"/>
            </a:endParaRPr>
          </a:p>
          <a:p>
            <a:pPr algn="ctr" eaLnBrk="1" hangingPunct="1">
              <a:lnSpc>
                <a:spcPct val="80000"/>
              </a:lnSpc>
              <a:defRPr/>
            </a:pPr>
            <a:r>
              <a:rPr lang="en-US" sz="2400" dirty="0" smtClean="0">
                <a:latin typeface="Comic Sans MS" pitchFamily="66" charset="0"/>
              </a:rPr>
              <a:t>Cells either get  their energy either by </a:t>
            </a:r>
            <a:r>
              <a:rPr lang="en-US" sz="2400" b="1" dirty="0" smtClean="0">
                <a:solidFill>
                  <a:schemeClr val="tx1">
                    <a:lumMod val="65000"/>
                    <a:lumOff val="35000"/>
                  </a:schemeClr>
                </a:solidFill>
                <a:latin typeface="Comic Sans MS" pitchFamily="66" charset="0"/>
              </a:rPr>
              <a:t>photosynthesis</a:t>
            </a:r>
            <a:r>
              <a:rPr lang="en-US" sz="2800" dirty="0" smtClean="0">
                <a:latin typeface="Comic Sans MS" pitchFamily="66" charset="0"/>
              </a:rPr>
              <a:t> </a:t>
            </a:r>
            <a:r>
              <a:rPr lang="en-US" sz="2400" dirty="0" smtClean="0">
                <a:latin typeface="Comic Sans MS" pitchFamily="66" charset="0"/>
              </a:rPr>
              <a:t>or by </a:t>
            </a:r>
            <a:r>
              <a:rPr lang="en-US" sz="2400" b="1" dirty="0" smtClean="0">
                <a:solidFill>
                  <a:schemeClr val="tx1">
                    <a:lumMod val="65000"/>
                    <a:lumOff val="35000"/>
                  </a:schemeClr>
                </a:solidFill>
                <a:latin typeface="Comic Sans MS" pitchFamily="66" charset="0"/>
              </a:rPr>
              <a:t>eating stuff</a:t>
            </a:r>
            <a:r>
              <a:rPr lang="en-US" sz="2800" b="1" dirty="0" smtClean="0">
                <a:solidFill>
                  <a:schemeClr val="tx1">
                    <a:lumMod val="65000"/>
                    <a:lumOff val="35000"/>
                  </a:schemeClr>
                </a:solidFill>
                <a:latin typeface="Comic Sans MS" pitchFamily="66" charset="0"/>
              </a:rPr>
              <a:t>.</a:t>
            </a:r>
          </a:p>
          <a:p>
            <a:pPr algn="ctr" eaLnBrk="1" hangingPunct="1">
              <a:lnSpc>
                <a:spcPct val="80000"/>
              </a:lnSpc>
              <a:defRPr/>
            </a:pPr>
            <a:endParaRPr lang="en-US" sz="1800" dirty="0" smtClean="0">
              <a:latin typeface="Comic Sans MS" pitchFamily="66" charset="0"/>
            </a:endParaRPr>
          </a:p>
          <a:p>
            <a:pPr marL="0" indent="0" algn="ctr" eaLnBrk="1" hangingPunct="1">
              <a:lnSpc>
                <a:spcPct val="80000"/>
              </a:lnSpc>
              <a:buNone/>
              <a:defRPr/>
            </a:pPr>
            <a:endParaRPr lang="en-US" sz="1800" b="1" dirty="0" smtClean="0">
              <a:latin typeface="Comic Sans MS" pitchFamily="66" charset="0"/>
            </a:endParaRPr>
          </a:p>
          <a:p>
            <a:pPr algn="ctr" eaLnBrk="1" hangingPunct="1">
              <a:lnSpc>
                <a:spcPct val="80000"/>
              </a:lnSpc>
              <a:defRPr/>
            </a:pPr>
            <a:endParaRPr lang="en-US" sz="2000" dirty="0" smtClean="0">
              <a:latin typeface="Comic Sans MS" pitchFamily="66" charset="0"/>
            </a:endParaRPr>
          </a:p>
          <a:p>
            <a:pPr marL="0" indent="0" algn="ctr" eaLnBrk="1" hangingPunct="1">
              <a:lnSpc>
                <a:spcPct val="80000"/>
              </a:lnSpc>
              <a:buFontTx/>
              <a:buNone/>
              <a:defRPr/>
            </a:pPr>
            <a:endParaRPr lang="en-US" sz="2000" dirty="0" smtClean="0">
              <a:latin typeface="Comic Sans MS" pitchFamily="66" charset="0"/>
            </a:endParaRPr>
          </a:p>
        </p:txBody>
      </p:sp>
      <p:pic>
        <p:nvPicPr>
          <p:cNvPr id="10" name="Picture 11" descr="Auto-and_heterotrophs-MikaelHäggströ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600200"/>
            <a:ext cx="44958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12"/>
          <p:cNvSpPr txBox="1">
            <a:spLocks noChangeArrowheads="1"/>
          </p:cNvSpPr>
          <p:nvPr/>
        </p:nvSpPr>
        <p:spPr bwMode="auto">
          <a:xfrm>
            <a:off x="5346700" y="6581775"/>
            <a:ext cx="3810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Autotrophs &amp; Heterotrophs</a:t>
            </a:r>
            <a:r>
              <a:rPr lang="en-US" altLang="en-US" sz="1000" b="0">
                <a:latin typeface="Comic Sans MS" pitchFamily="66" charset="0"/>
              </a:rPr>
              <a:t>, Mikael Häggström</a:t>
            </a:r>
            <a:r>
              <a:rPr lang="en-US" altLang="en-US" sz="1000">
                <a:latin typeface="Comic Sans MS" pitchFamily="66" charset="0"/>
              </a:rPr>
              <a:t> </a:t>
            </a:r>
          </a:p>
        </p:txBody>
      </p:sp>
      <p:sp>
        <p:nvSpPr>
          <p:cNvPr id="7"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24069225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5400"/>
            <a:ext cx="8305800" cy="1706562"/>
          </a:xfrm>
          <a:noFill/>
        </p:spPr>
        <p:txBody>
          <a:bodyPr/>
          <a:lstStyle/>
          <a:p>
            <a:pPr eaLnBrk="1" hangingPunct="1"/>
            <a:r>
              <a:rPr lang="en-US" sz="4000" b="1" dirty="0">
                <a:solidFill>
                  <a:srgbClr val="660066"/>
                </a:solidFill>
                <a:latin typeface="Comic Sans MS"/>
                <a:cs typeface="Comic Sans MS"/>
              </a:rPr>
              <a:t>Metabolic </a:t>
            </a:r>
            <a:r>
              <a:rPr lang="en-US" sz="4000" b="1" dirty="0" smtClean="0">
                <a:solidFill>
                  <a:srgbClr val="660066"/>
                </a:solidFill>
                <a:latin typeface="Comic Sans MS"/>
                <a:cs typeface="Comic Sans MS"/>
              </a:rPr>
              <a:t>Pathways</a:t>
            </a:r>
            <a:r>
              <a:rPr lang="en-US" sz="4000" b="1" dirty="0" smtClean="0">
                <a:solidFill>
                  <a:srgbClr val="000000"/>
                </a:solidFill>
                <a:latin typeface="Comic Sans MS"/>
                <a:cs typeface="Comic Sans MS"/>
              </a:rPr>
              <a:t/>
            </a:r>
            <a:br>
              <a:rPr lang="en-US" sz="4000" b="1" dirty="0" smtClean="0">
                <a:solidFill>
                  <a:srgbClr val="000000"/>
                </a:solidFill>
                <a:latin typeface="Comic Sans MS"/>
                <a:cs typeface="Comic Sans MS"/>
              </a:rPr>
            </a:br>
            <a:r>
              <a:rPr lang="en-US" sz="2800" dirty="0" smtClean="0">
                <a:solidFill>
                  <a:srgbClr val="000000"/>
                </a:solidFill>
                <a:latin typeface="Comic Sans MS"/>
                <a:cs typeface="Comic Sans MS"/>
              </a:rPr>
              <a:t> </a:t>
            </a:r>
            <a:r>
              <a:rPr lang="en-US" sz="2000" dirty="0">
                <a:solidFill>
                  <a:srgbClr val="000000"/>
                </a:solidFill>
                <a:latin typeface="Comic Sans MS"/>
                <a:cs typeface="Comic Sans MS"/>
              </a:rPr>
              <a:t>Series of chemical reactions </a:t>
            </a:r>
            <a:r>
              <a:rPr lang="en-US" sz="2000" dirty="0" smtClean="0">
                <a:solidFill>
                  <a:srgbClr val="000000"/>
                </a:solidFill>
                <a:latin typeface="Comic Sans MS"/>
                <a:cs typeface="Comic Sans MS"/>
              </a:rPr>
              <a:t>that </a:t>
            </a:r>
            <a:r>
              <a:rPr lang="en-US" sz="2000" dirty="0">
                <a:solidFill>
                  <a:srgbClr val="000000"/>
                </a:solidFill>
                <a:latin typeface="Comic Sans MS"/>
                <a:cs typeface="Comic Sans MS"/>
              </a:rPr>
              <a:t>regulate the concentration of substances within </a:t>
            </a:r>
            <a:r>
              <a:rPr lang="en-US" sz="2000" dirty="0" smtClean="0">
                <a:solidFill>
                  <a:srgbClr val="000000"/>
                </a:solidFill>
                <a:latin typeface="Comic Sans MS"/>
                <a:cs typeface="Comic Sans MS"/>
              </a:rPr>
              <a:t>the organism.</a:t>
            </a:r>
            <a:endParaRPr lang="en-US" sz="2800" dirty="0">
              <a:solidFill>
                <a:srgbClr val="339933"/>
              </a:solidFill>
              <a:latin typeface="Comic Sans MS"/>
              <a:cs typeface="Comic Sans MS"/>
            </a:endParaRPr>
          </a:p>
        </p:txBody>
      </p:sp>
      <p:sp>
        <p:nvSpPr>
          <p:cNvPr id="5126" name="Rectangle 8"/>
          <p:cNvSpPr>
            <a:spLocks noChangeArrowheads="1"/>
          </p:cNvSpPr>
          <p:nvPr/>
        </p:nvSpPr>
        <p:spPr bwMode="auto">
          <a:xfrm>
            <a:off x="228600" y="1752600"/>
            <a:ext cx="3810000" cy="504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a:buChar char="•"/>
            </a:pPr>
            <a:r>
              <a:rPr lang="en-US" sz="2000" dirty="0" smtClean="0">
                <a:solidFill>
                  <a:srgbClr val="000000"/>
                </a:solidFill>
                <a:latin typeface="Comic Sans MS"/>
                <a:cs typeface="Comic Sans MS"/>
              </a:rPr>
              <a:t>Has </a:t>
            </a:r>
            <a:r>
              <a:rPr lang="en-US" sz="2000" dirty="0">
                <a:solidFill>
                  <a:srgbClr val="000000"/>
                </a:solidFill>
                <a:latin typeface="Comic Sans MS"/>
                <a:cs typeface="Comic Sans MS"/>
              </a:rPr>
              <a:t>order, like </a:t>
            </a:r>
            <a:r>
              <a:rPr lang="en-US" sz="2000" dirty="0" smtClean="0">
                <a:solidFill>
                  <a:srgbClr val="000000"/>
                </a:solidFill>
                <a:latin typeface="Comic Sans MS"/>
                <a:cs typeface="Comic Sans MS"/>
              </a:rPr>
              <a:t>an assembly line.</a:t>
            </a:r>
          </a:p>
          <a:p>
            <a:pPr marL="342900" indent="-342900">
              <a:buFont typeface="Arial"/>
              <a:buChar char="•"/>
            </a:pPr>
            <a:endParaRPr lang="en-US" sz="1200" dirty="0">
              <a:solidFill>
                <a:srgbClr val="000000"/>
              </a:solidFill>
              <a:latin typeface="Comic Sans MS"/>
              <a:cs typeface="Comic Sans MS"/>
            </a:endParaRPr>
          </a:p>
          <a:p>
            <a:pPr marL="342900" indent="-342900">
              <a:buFont typeface="Arial"/>
              <a:buChar char="•"/>
            </a:pPr>
            <a:r>
              <a:rPr lang="en-US" sz="2000" dirty="0" smtClean="0">
                <a:solidFill>
                  <a:srgbClr val="000000"/>
                </a:solidFill>
                <a:latin typeface="Comic Sans MS"/>
                <a:cs typeface="Comic Sans MS"/>
              </a:rPr>
              <a:t>Molecules are altered in a series  of steps.</a:t>
            </a:r>
            <a:endParaRPr lang="en-US" sz="2000" dirty="0">
              <a:solidFill>
                <a:srgbClr val="000000"/>
              </a:solidFill>
              <a:latin typeface="Comic Sans MS"/>
              <a:cs typeface="Comic Sans MS"/>
            </a:endParaRPr>
          </a:p>
          <a:p>
            <a:pPr>
              <a:buFont typeface="Arial" charset="0"/>
              <a:buChar char="•"/>
            </a:pPr>
            <a:endParaRPr lang="en-US" sz="1200" b="1" dirty="0">
              <a:solidFill>
                <a:srgbClr val="000000"/>
              </a:solidFill>
              <a:latin typeface="Comic Sans MS"/>
              <a:cs typeface="Comic Sans MS"/>
            </a:endParaRPr>
          </a:p>
          <a:p>
            <a:pPr>
              <a:buFont typeface="Arial" charset="0"/>
              <a:buChar char="•"/>
            </a:pPr>
            <a:r>
              <a:rPr lang="en-US" sz="2000" dirty="0" smtClean="0">
                <a:solidFill>
                  <a:srgbClr val="000000"/>
                </a:solidFill>
                <a:latin typeface="Comic Sans MS"/>
                <a:cs typeface="Comic Sans MS"/>
              </a:rPr>
              <a:t>   Use many smaller    </a:t>
            </a:r>
          </a:p>
          <a:p>
            <a:r>
              <a:rPr lang="en-US" sz="2000" dirty="0">
                <a:solidFill>
                  <a:srgbClr val="000000"/>
                </a:solidFill>
                <a:latin typeface="Comic Sans MS"/>
                <a:cs typeface="Comic Sans MS"/>
              </a:rPr>
              <a:t> </a:t>
            </a:r>
            <a:r>
              <a:rPr lang="en-US" sz="2000" dirty="0" smtClean="0">
                <a:solidFill>
                  <a:srgbClr val="000000"/>
                </a:solidFill>
                <a:latin typeface="Comic Sans MS"/>
                <a:cs typeface="Comic Sans MS"/>
              </a:rPr>
              <a:t>   steps rather than  </a:t>
            </a:r>
          </a:p>
          <a:p>
            <a:r>
              <a:rPr lang="en-US" sz="2000" dirty="0">
                <a:solidFill>
                  <a:srgbClr val="000000"/>
                </a:solidFill>
                <a:latin typeface="Comic Sans MS"/>
                <a:cs typeface="Comic Sans MS"/>
              </a:rPr>
              <a:t> </a:t>
            </a:r>
            <a:r>
              <a:rPr lang="en-US" sz="2000" dirty="0" smtClean="0">
                <a:solidFill>
                  <a:srgbClr val="000000"/>
                </a:solidFill>
                <a:latin typeface="Comic Sans MS"/>
                <a:cs typeface="Comic Sans MS"/>
              </a:rPr>
              <a:t>   one </a:t>
            </a:r>
            <a:r>
              <a:rPr lang="en-US" sz="2000" dirty="0">
                <a:solidFill>
                  <a:srgbClr val="000000"/>
                </a:solidFill>
                <a:latin typeface="Comic Sans MS"/>
                <a:cs typeface="Comic Sans MS"/>
              </a:rPr>
              <a:t>big </a:t>
            </a:r>
            <a:r>
              <a:rPr lang="en-US" sz="2000" dirty="0" smtClean="0">
                <a:solidFill>
                  <a:srgbClr val="000000"/>
                </a:solidFill>
                <a:latin typeface="Comic Sans MS"/>
                <a:cs typeface="Comic Sans MS"/>
              </a:rPr>
              <a:t>step.</a:t>
            </a:r>
          </a:p>
          <a:p>
            <a:endParaRPr lang="en-US" sz="1000" dirty="0">
              <a:solidFill>
                <a:srgbClr val="000000"/>
              </a:solidFill>
              <a:latin typeface="Comic Sans MS"/>
              <a:cs typeface="Comic Sans MS"/>
            </a:endParaRPr>
          </a:p>
          <a:p>
            <a:pPr marL="342900" indent="-342900">
              <a:buFont typeface="Arial"/>
              <a:buChar char="•"/>
            </a:pPr>
            <a:r>
              <a:rPr lang="en-US" sz="2000" dirty="0">
                <a:solidFill>
                  <a:srgbClr val="000000"/>
                </a:solidFill>
                <a:latin typeface="Comic Sans MS"/>
                <a:cs typeface="Comic Sans MS"/>
              </a:rPr>
              <a:t> </a:t>
            </a:r>
            <a:r>
              <a:rPr lang="en-US" sz="2000" b="1" dirty="0" smtClean="0">
                <a:solidFill>
                  <a:schemeClr val="bg1">
                    <a:lumMod val="50000"/>
                  </a:schemeClr>
                </a:solidFill>
                <a:latin typeface="Comic Sans MS"/>
                <a:cs typeface="Comic Sans MS"/>
              </a:rPr>
              <a:t>Enzymes</a:t>
            </a:r>
            <a:r>
              <a:rPr lang="en-US" sz="2000" dirty="0" smtClean="0">
                <a:solidFill>
                  <a:srgbClr val="000000"/>
                </a:solidFill>
                <a:latin typeface="Comic Sans MS"/>
                <a:cs typeface="Comic Sans MS"/>
              </a:rPr>
              <a:t> </a:t>
            </a:r>
            <a:r>
              <a:rPr lang="en-US" sz="2000" dirty="0">
                <a:solidFill>
                  <a:srgbClr val="000000"/>
                </a:solidFill>
                <a:latin typeface="Comic Sans MS"/>
                <a:cs typeface="Comic Sans MS"/>
              </a:rPr>
              <a:t>are </a:t>
            </a:r>
            <a:r>
              <a:rPr lang="en-US" sz="2000" dirty="0" smtClean="0">
                <a:solidFill>
                  <a:srgbClr val="000000"/>
                </a:solidFill>
                <a:latin typeface="Comic Sans MS"/>
                <a:cs typeface="Comic Sans MS"/>
              </a:rPr>
              <a:t>workers that control each station </a:t>
            </a:r>
            <a:r>
              <a:rPr lang="en-US" sz="2000" dirty="0">
                <a:solidFill>
                  <a:srgbClr val="000000"/>
                </a:solidFill>
                <a:latin typeface="Comic Sans MS"/>
                <a:cs typeface="Comic Sans MS"/>
              </a:rPr>
              <a:t>along </a:t>
            </a:r>
            <a:r>
              <a:rPr lang="en-US" sz="2000" dirty="0" smtClean="0">
                <a:solidFill>
                  <a:srgbClr val="000000"/>
                </a:solidFill>
                <a:latin typeface="Comic Sans MS"/>
                <a:cs typeface="Comic Sans MS"/>
              </a:rPr>
              <a:t>the pathway</a:t>
            </a:r>
            <a:r>
              <a:rPr lang="en-US" dirty="0" smtClean="0">
                <a:solidFill>
                  <a:srgbClr val="000000"/>
                </a:solidFill>
                <a:latin typeface="Comic Sans MS"/>
                <a:cs typeface="Comic Sans MS"/>
              </a:rPr>
              <a:t>.</a:t>
            </a:r>
          </a:p>
          <a:p>
            <a:pPr marL="342900" indent="-342900">
              <a:buFont typeface="Arial"/>
              <a:buChar char="•"/>
            </a:pPr>
            <a:endParaRPr lang="en-US" sz="1600" dirty="0">
              <a:solidFill>
                <a:srgbClr val="000000"/>
              </a:solidFill>
              <a:latin typeface="Comic Sans MS"/>
              <a:cs typeface="Comic Sans MS"/>
            </a:endParaRPr>
          </a:p>
          <a:p>
            <a:pPr marL="342900" indent="-342900">
              <a:buFont typeface="Arial"/>
              <a:buChar char="•"/>
            </a:pPr>
            <a:r>
              <a:rPr lang="en-US" sz="2000" dirty="0">
                <a:latin typeface="Comic Sans MS"/>
                <a:cs typeface="Comic Sans MS"/>
              </a:rPr>
              <a:t>May be turned on and off as </a:t>
            </a:r>
            <a:r>
              <a:rPr lang="en-US" sz="2000" dirty="0" smtClean="0">
                <a:latin typeface="Comic Sans MS"/>
                <a:cs typeface="Comic Sans MS"/>
              </a:rPr>
              <a:t>needed.</a:t>
            </a:r>
            <a:endParaRPr lang="en-US" sz="2000" dirty="0">
              <a:latin typeface="Comic Sans MS"/>
              <a:cs typeface="Comic Sans MS"/>
            </a:endParaRPr>
          </a:p>
          <a:p>
            <a:endParaRPr lang="en-US" sz="2000" dirty="0" smtClean="0">
              <a:latin typeface="Comic Sans MS"/>
              <a:cs typeface="Comic Sans MS"/>
            </a:endParaRPr>
          </a:p>
        </p:txBody>
      </p:sp>
      <p:sp>
        <p:nvSpPr>
          <p:cNvPr id="9222" name="TextBox 7"/>
          <p:cNvSpPr txBox="1">
            <a:spLocks noChangeArrowheads="1"/>
          </p:cNvSpPr>
          <p:nvPr/>
        </p:nvSpPr>
        <p:spPr bwMode="auto">
          <a:xfrm>
            <a:off x="3657600" y="5410200"/>
            <a:ext cx="4876800" cy="101566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algn="ctr" eaLnBrk="1" hangingPunct="1"/>
            <a:r>
              <a:rPr lang="en-US" sz="2000" b="1" dirty="0" smtClean="0">
                <a:solidFill>
                  <a:srgbClr val="000000"/>
                </a:solidFill>
                <a:latin typeface="Comic Sans MS"/>
                <a:cs typeface="Comic Sans MS"/>
              </a:rPr>
              <a:t>Video: </a:t>
            </a:r>
          </a:p>
          <a:p>
            <a:pPr lvl="1" algn="ctr" eaLnBrk="1" hangingPunct="1"/>
            <a:r>
              <a:rPr lang="en-US" sz="2000" b="1" dirty="0" smtClean="0">
                <a:solidFill>
                  <a:srgbClr val="000000"/>
                </a:solidFill>
                <a:latin typeface="Comic Sans MS"/>
                <a:cs typeface="Comic Sans MS"/>
                <a:hlinkClick r:id="rId3"/>
              </a:rPr>
              <a:t>Biochemical Pathways</a:t>
            </a:r>
            <a:endParaRPr lang="en-US" sz="2000" b="1" dirty="0" smtClean="0">
              <a:solidFill>
                <a:srgbClr val="000000"/>
              </a:solidFill>
              <a:latin typeface="Comic Sans MS"/>
              <a:cs typeface="Comic Sans MS"/>
            </a:endParaRPr>
          </a:p>
          <a:p>
            <a:pPr lvl="1" algn="ctr" eaLnBrk="1" hangingPunct="1"/>
            <a:endParaRPr lang="en-US" sz="2000" b="1" dirty="0">
              <a:latin typeface="Comic Sans MS"/>
              <a:cs typeface="Comic Sans MS"/>
            </a:endParaRPr>
          </a:p>
        </p:txBody>
      </p:sp>
      <p:pic>
        <p:nvPicPr>
          <p:cNvPr id="3" name="Picture 2" descr="Metabolism_pathways_(partly_labeled).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828800"/>
            <a:ext cx="4453759" cy="3276600"/>
          </a:xfrm>
          <a:prstGeom prst="rect">
            <a:avLst/>
          </a:prstGeom>
        </p:spPr>
      </p:pic>
      <p:sp>
        <p:nvSpPr>
          <p:cNvPr id="12" name="Text Box 10"/>
          <p:cNvSpPr txBox="1">
            <a:spLocks noChangeArrowheads="1"/>
          </p:cNvSpPr>
          <p:nvPr/>
        </p:nvSpPr>
        <p:spPr bwMode="auto">
          <a:xfrm>
            <a:off x="6248400" y="6629400"/>
            <a:ext cx="2895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hlinkClick r:id="rId5"/>
              </a:rPr>
              <a:t>Metabolism Pathways</a:t>
            </a:r>
            <a:r>
              <a:rPr lang="en-US" altLang="en-US" sz="1000" dirty="0" smtClean="0">
                <a:latin typeface="Comic Sans MS" pitchFamily="66" charset="0"/>
              </a:rPr>
              <a:t>, Wiki</a:t>
            </a:r>
            <a:endParaRPr lang="en-US" altLang="en-US" sz="1000" dirty="0">
              <a:latin typeface="Comic Sans MS" pitchFamily="66" charset="0"/>
            </a:endParaRPr>
          </a:p>
        </p:txBody>
      </p:sp>
      <p:sp>
        <p:nvSpPr>
          <p:cNvPr id="13"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33504873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563562"/>
          </a:xfrm>
        </p:spPr>
        <p:txBody>
          <a:bodyPr/>
          <a:lstStyle/>
          <a:p>
            <a:pPr eaLnBrk="1" hangingPunct="1"/>
            <a:r>
              <a:rPr lang="en-US" altLang="en-US" sz="3200" b="1" dirty="0" smtClean="0">
                <a:solidFill>
                  <a:srgbClr val="003300"/>
                </a:solidFill>
                <a:latin typeface="Comic Sans MS" pitchFamily="66" charset="0"/>
              </a:rPr>
              <a:t>Why Are Enzymes So Important?</a:t>
            </a:r>
          </a:p>
        </p:txBody>
      </p:sp>
      <p:sp>
        <p:nvSpPr>
          <p:cNvPr id="14339" name="Rectangle 3"/>
          <p:cNvSpPr>
            <a:spLocks noGrp="1" noChangeArrowheads="1"/>
          </p:cNvSpPr>
          <p:nvPr>
            <p:ph type="body" sz="half" idx="1"/>
          </p:nvPr>
        </p:nvSpPr>
        <p:spPr>
          <a:xfrm>
            <a:off x="304800" y="1219200"/>
            <a:ext cx="3810000" cy="4525963"/>
          </a:xfrm>
        </p:spPr>
        <p:txBody>
          <a:bodyPr/>
          <a:lstStyle/>
          <a:p>
            <a:pPr algn="ctr" eaLnBrk="1" hangingPunct="1">
              <a:buFontTx/>
              <a:buNone/>
            </a:pPr>
            <a:r>
              <a:rPr lang="en-US" altLang="en-US" sz="2400" b="1" dirty="0" smtClean="0">
                <a:solidFill>
                  <a:srgbClr val="33CC33"/>
                </a:solidFill>
                <a:latin typeface="Comic Sans MS" pitchFamily="66" charset="0"/>
              </a:rPr>
              <a:t>     Why are we devoting one whole lecture topic to a protein molecule?</a:t>
            </a:r>
          </a:p>
          <a:p>
            <a:pPr eaLnBrk="1" hangingPunct="1">
              <a:buFontTx/>
              <a:buNone/>
            </a:pPr>
            <a:endParaRPr lang="en-US" altLang="en-US" sz="2000" dirty="0" smtClean="0">
              <a:latin typeface="Comic Sans MS" pitchFamily="66" charset="0"/>
            </a:endParaRPr>
          </a:p>
          <a:p>
            <a:pPr algn="ctr" eaLnBrk="1" hangingPunct="1">
              <a:buFontTx/>
              <a:buNone/>
            </a:pPr>
            <a:r>
              <a:rPr lang="en-US" altLang="en-US" sz="2000" dirty="0" smtClean="0">
                <a:latin typeface="Comic Sans MS" pitchFamily="66" charset="0"/>
              </a:rPr>
              <a:t>     </a:t>
            </a:r>
            <a:r>
              <a:rPr lang="en-US" altLang="en-US" sz="2400" dirty="0" smtClean="0">
                <a:latin typeface="Comic Sans MS" pitchFamily="66" charset="0"/>
              </a:rPr>
              <a:t>Nearly all chemical reactions in biological cells need enzymes to make the reaction occur fast enough to support life.</a:t>
            </a:r>
          </a:p>
          <a:p>
            <a:pPr algn="ctr" eaLnBrk="1" hangingPunct="1">
              <a:buFontTx/>
              <a:buNone/>
            </a:pPr>
            <a:endParaRPr lang="en-US" altLang="en-US" sz="2000" dirty="0">
              <a:latin typeface="Comic Sans MS" pitchFamily="66" charset="0"/>
            </a:endParaRPr>
          </a:p>
          <a:p>
            <a:pPr algn="ctr" eaLnBrk="1" hangingPunct="1">
              <a:buFontTx/>
              <a:buNone/>
            </a:pPr>
            <a:endParaRPr lang="en-US" altLang="en-US" sz="2400" dirty="0" smtClean="0">
              <a:latin typeface="Comic Sans MS" pitchFamily="66" charset="0"/>
            </a:endParaRPr>
          </a:p>
        </p:txBody>
      </p:sp>
      <p:pic>
        <p:nvPicPr>
          <p:cNvPr id="144388" name="Picture 4" descr="Jumprope_MeaganKlein"/>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572000" y="1219200"/>
            <a:ext cx="3867150" cy="5029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1" name="Text Box 6"/>
          <p:cNvSpPr txBox="1">
            <a:spLocks noChangeArrowheads="1"/>
          </p:cNvSpPr>
          <p:nvPr/>
        </p:nvSpPr>
        <p:spPr bwMode="auto">
          <a:xfrm>
            <a:off x="6689725" y="6607175"/>
            <a:ext cx="2438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Jumping rope</a:t>
            </a:r>
            <a:r>
              <a:rPr lang="en-US" altLang="en-US" sz="1000">
                <a:latin typeface="Comic Sans MS" pitchFamily="66" charset="0"/>
              </a:rPr>
              <a:t>, Meagan E. Klein </a:t>
            </a:r>
          </a:p>
        </p:txBody>
      </p:sp>
      <p:sp>
        <p:nvSpPr>
          <p:cNvPr id="14342"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1699564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457200" y="274638"/>
            <a:ext cx="8229600" cy="792162"/>
          </a:xfrm>
        </p:spPr>
        <p:txBody>
          <a:bodyPr/>
          <a:lstStyle/>
          <a:p>
            <a:pPr eaLnBrk="1" hangingPunct="1">
              <a:defRPr/>
            </a:pPr>
            <a:r>
              <a:rPr lang="en-US" sz="4000" b="1" dirty="0" smtClean="0">
                <a:latin typeface="Comic Sans MS"/>
                <a:ea typeface="+mj-ea"/>
                <a:cs typeface="Comic Sans MS"/>
              </a:rPr>
              <a:t>Digestion </a:t>
            </a:r>
            <a:r>
              <a:rPr lang="en-US" sz="3600" b="1" dirty="0" smtClean="0">
                <a:latin typeface="Comic Sans MS"/>
                <a:ea typeface="+mj-ea"/>
                <a:cs typeface="Comic Sans MS"/>
              </a:rPr>
              <a:t>&amp;</a:t>
            </a:r>
            <a:r>
              <a:rPr lang="en-US" sz="4000" b="1" dirty="0" smtClean="0">
                <a:latin typeface="Comic Sans MS"/>
                <a:ea typeface="+mj-ea"/>
                <a:cs typeface="Comic Sans MS"/>
              </a:rPr>
              <a:t> </a:t>
            </a:r>
            <a:r>
              <a:rPr lang="en-US" sz="3600" b="1" dirty="0" smtClean="0">
                <a:latin typeface="Comic Sans MS"/>
                <a:ea typeface="+mj-ea"/>
                <a:cs typeface="Comic Sans MS"/>
              </a:rPr>
              <a:t>Enzymes</a:t>
            </a:r>
            <a:endParaRPr lang="en-US" sz="3600" dirty="0">
              <a:latin typeface="Comic Sans MS"/>
              <a:ea typeface="+mj-ea"/>
              <a:cs typeface="Comic Sans MS"/>
            </a:endParaRPr>
          </a:p>
        </p:txBody>
      </p:sp>
      <p:pic>
        <p:nvPicPr>
          <p:cNvPr id="8" name="Picture 7" descr="Digestive_system_diagram_edi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19200"/>
            <a:ext cx="4191000" cy="3810000"/>
          </a:xfrm>
          <a:prstGeom prst="rect">
            <a:avLst/>
          </a:prstGeom>
        </p:spPr>
      </p:pic>
      <p:sp>
        <p:nvSpPr>
          <p:cNvPr id="10" name="Text Box 14"/>
          <p:cNvSpPr txBox="1">
            <a:spLocks noChangeArrowheads="1"/>
          </p:cNvSpPr>
          <p:nvPr/>
        </p:nvSpPr>
        <p:spPr bwMode="auto">
          <a:xfrm>
            <a:off x="6632162" y="6611779"/>
            <a:ext cx="25118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Comic Sans MS" charset="0"/>
                <a:cs typeface="+mn-cs"/>
              </a:rPr>
              <a:t>Image: </a:t>
            </a:r>
            <a:r>
              <a:rPr lang="en-US" sz="1000" dirty="0" smtClean="0">
                <a:latin typeface="Comic Sans MS" charset="0"/>
                <a:hlinkClick r:id="rId3"/>
              </a:rPr>
              <a:t>Digestive system diagram</a:t>
            </a:r>
            <a:r>
              <a:rPr lang="en-US" sz="1000" dirty="0" smtClean="0">
                <a:latin typeface="Comic Sans MS" charset="0"/>
              </a:rPr>
              <a:t>, Wiki</a:t>
            </a:r>
            <a:endParaRPr lang="en-US" sz="1000" dirty="0" smtClean="0">
              <a:latin typeface="Comic Sans MS" charset="0"/>
              <a:cs typeface="+mn-cs"/>
            </a:endParaRPr>
          </a:p>
        </p:txBody>
      </p:sp>
      <p:sp>
        <p:nvSpPr>
          <p:cNvPr id="9" name="Rectangle 3"/>
          <p:cNvSpPr>
            <a:spLocks noGrp="1" noChangeArrowheads="1"/>
          </p:cNvSpPr>
          <p:nvPr>
            <p:ph type="body" sz="half" idx="1"/>
          </p:nvPr>
        </p:nvSpPr>
        <p:spPr>
          <a:xfrm>
            <a:off x="5181600" y="1371600"/>
            <a:ext cx="3352800" cy="3657600"/>
          </a:xfrm>
        </p:spPr>
        <p:txBody>
          <a:bodyPr/>
          <a:lstStyle/>
          <a:p>
            <a:pPr marL="0" indent="0" eaLnBrk="1" hangingPunct="1">
              <a:buNone/>
            </a:pPr>
            <a:r>
              <a:rPr lang="en-US" altLang="en-US" sz="2400" dirty="0" smtClean="0">
                <a:latin typeface="Comic Sans MS" pitchFamily="66" charset="0"/>
                <a:cs typeface="Arial" charset="0"/>
              </a:rPr>
              <a:t>Digesting </a:t>
            </a:r>
            <a:r>
              <a:rPr lang="en-US" altLang="en-US" sz="2400" dirty="0">
                <a:latin typeface="Comic Sans MS" pitchFamily="66" charset="0"/>
                <a:cs typeface="Arial" charset="0"/>
              </a:rPr>
              <a:t>one meal could take years without </a:t>
            </a:r>
            <a:r>
              <a:rPr lang="en-US" altLang="en-US" sz="2400" dirty="0" smtClean="0">
                <a:latin typeface="Comic Sans MS" pitchFamily="66" charset="0"/>
                <a:cs typeface="Arial" charset="0"/>
              </a:rPr>
              <a:t>enzymes!</a:t>
            </a:r>
          </a:p>
          <a:p>
            <a:pPr marL="0" indent="0" eaLnBrk="1" hangingPunct="1">
              <a:buNone/>
            </a:pPr>
            <a:endParaRPr lang="en-US" altLang="en-US" sz="2400" dirty="0" smtClean="0">
              <a:latin typeface="Comic Sans MS" pitchFamily="66" charset="0"/>
              <a:cs typeface="Arial" charset="0"/>
            </a:endParaRPr>
          </a:p>
          <a:p>
            <a:pPr marL="0" indent="0" eaLnBrk="1" hangingPunct="1">
              <a:buNone/>
            </a:pPr>
            <a:r>
              <a:rPr lang="en-US" altLang="en-US" sz="2400" i="1" dirty="0" smtClean="0">
                <a:solidFill>
                  <a:schemeClr val="bg2">
                    <a:lumMod val="75000"/>
                  </a:schemeClr>
                </a:solidFill>
                <a:latin typeface="Comic Sans MS" pitchFamily="66" charset="0"/>
                <a:cs typeface="Arial" charset="0"/>
              </a:rPr>
              <a:t>Examples of digestive enzymes: </a:t>
            </a:r>
            <a:r>
              <a:rPr lang="en-US" altLang="en-US" sz="2400" dirty="0" err="1" smtClean="0">
                <a:latin typeface="Comic Sans MS" pitchFamily="66" charset="0"/>
                <a:cs typeface="Arial" charset="0"/>
              </a:rPr>
              <a:t>sucrase</a:t>
            </a:r>
            <a:r>
              <a:rPr lang="en-US" altLang="en-US" sz="2400" dirty="0">
                <a:latin typeface="Comic Sans MS" pitchFamily="66" charset="0"/>
                <a:cs typeface="Arial" charset="0"/>
              </a:rPr>
              <a:t>, </a:t>
            </a:r>
            <a:r>
              <a:rPr lang="en-US" altLang="en-US" sz="2400" dirty="0" smtClean="0">
                <a:latin typeface="Comic Sans MS" pitchFamily="66" charset="0"/>
                <a:cs typeface="Arial" charset="0"/>
              </a:rPr>
              <a:t>lipase, amylase.</a:t>
            </a:r>
            <a:endParaRPr lang="en-US" altLang="en-US" sz="2400" dirty="0">
              <a:latin typeface="Comic Sans MS" pitchFamily="66" charset="0"/>
              <a:cs typeface="Arial" charset="0"/>
            </a:endParaRPr>
          </a:p>
          <a:p>
            <a:pPr marL="0" indent="0" eaLnBrk="1" hangingPunct="1">
              <a:buNone/>
            </a:pPr>
            <a:endParaRPr lang="en-US" altLang="en-US" sz="1050" dirty="0">
              <a:latin typeface="Comic Sans MS" pitchFamily="66" charset="0"/>
              <a:cs typeface="Arial" charset="0"/>
            </a:endParaRPr>
          </a:p>
          <a:p>
            <a:pPr marL="0" indent="0" eaLnBrk="1" hangingPunct="1">
              <a:buNone/>
            </a:pPr>
            <a:r>
              <a:rPr lang="en-US" altLang="en-US" sz="2400" dirty="0">
                <a:latin typeface="Comic Sans MS" pitchFamily="66" charset="0"/>
                <a:cs typeface="Arial" charset="0"/>
              </a:rPr>
              <a:t>	</a:t>
            </a:r>
          </a:p>
          <a:p>
            <a:pPr marL="0" indent="0" eaLnBrk="1" hangingPunct="1">
              <a:buNone/>
            </a:pPr>
            <a:endParaRPr lang="en-US" altLang="en-US" sz="2400" dirty="0" smtClean="0">
              <a:latin typeface="Comic Sans MS" pitchFamily="66" charset="0"/>
              <a:cs typeface="Arial" charset="0"/>
            </a:endParaRPr>
          </a:p>
          <a:p>
            <a:pPr marL="0" indent="0" eaLnBrk="1" hangingPunct="1">
              <a:buNone/>
            </a:pPr>
            <a:endParaRPr lang="en-US" altLang="en-US" sz="2400" dirty="0">
              <a:latin typeface="Comic Sans MS" pitchFamily="66" charset="0"/>
              <a:cs typeface="Arial" charset="0"/>
            </a:endParaRPr>
          </a:p>
          <a:p>
            <a:pPr marL="0" indent="0" eaLnBrk="1" hangingPunct="1">
              <a:buNone/>
            </a:pPr>
            <a:r>
              <a:rPr lang="en-US" altLang="en-US" sz="2800" dirty="0" smtClean="0">
                <a:latin typeface="Comic Sans MS" pitchFamily="66" charset="0"/>
                <a:cs typeface="Arial" charset="0"/>
              </a:rPr>
              <a:t> </a:t>
            </a:r>
          </a:p>
          <a:p>
            <a:pPr eaLnBrk="1" hangingPunct="1"/>
            <a:endParaRPr lang="en-US" altLang="en-US" sz="2400" dirty="0" smtClean="0">
              <a:latin typeface="Comic Sans MS" pitchFamily="66" charset="0"/>
              <a:cs typeface="Arial" charset="0"/>
            </a:endParaRPr>
          </a:p>
          <a:p>
            <a:pPr eaLnBrk="1" hangingPunct="1"/>
            <a:endParaRPr lang="en-US" altLang="en-US" sz="1600" dirty="0" smtClean="0">
              <a:latin typeface="Comic Sans MS" pitchFamily="66" charset="0"/>
              <a:cs typeface="Arial" charset="0"/>
            </a:endParaRPr>
          </a:p>
          <a:p>
            <a:pPr eaLnBrk="1" hangingPunct="1"/>
            <a:endParaRPr lang="en-US" altLang="en-US" sz="2000" i="1" dirty="0" smtClean="0">
              <a:latin typeface="Comic Sans MS" pitchFamily="66" charset="0"/>
              <a:cs typeface="Arial" charset="0"/>
            </a:endParaRPr>
          </a:p>
          <a:p>
            <a:pPr eaLnBrk="1" hangingPunct="1">
              <a:buFontTx/>
              <a:buNone/>
            </a:pPr>
            <a:endParaRPr lang="en-US" altLang="en-US" sz="2400" b="1" dirty="0" smtClean="0">
              <a:latin typeface="Comic Sans MS" pitchFamily="66" charset="0"/>
              <a:cs typeface="Arial" charset="0"/>
            </a:endParaRPr>
          </a:p>
        </p:txBody>
      </p:sp>
      <p:sp>
        <p:nvSpPr>
          <p:cNvPr id="12" name="Rectangle 5"/>
          <p:cNvSpPr>
            <a:spLocks noChangeArrowheads="1"/>
          </p:cNvSpPr>
          <p:nvPr/>
        </p:nvSpPr>
        <p:spPr bwMode="auto">
          <a:xfrm>
            <a:off x="1676400" y="5029200"/>
            <a:ext cx="5943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sz="1800" b="1" dirty="0" smtClean="0">
                <a:latin typeface="Comic Sans MS"/>
                <a:cs typeface="Comic Sans MS"/>
              </a:rPr>
              <a:t>Videos: </a:t>
            </a:r>
          </a:p>
          <a:p>
            <a:pPr algn="ctr" eaLnBrk="0" hangingPunct="0"/>
            <a:r>
              <a:rPr lang="en-US" sz="1800" b="1" dirty="0" smtClean="0">
                <a:latin typeface="Comic Sans MS"/>
                <a:cs typeface="Comic Sans MS"/>
              </a:rPr>
              <a:t>1. </a:t>
            </a:r>
            <a:r>
              <a:rPr lang="en-US" sz="1800" b="1" dirty="0" smtClean="0">
                <a:latin typeface="Comic Sans MS"/>
                <a:cs typeface="Comic Sans MS"/>
                <a:hlinkClick r:id="rId4"/>
              </a:rPr>
              <a:t>Digestion </a:t>
            </a:r>
            <a:r>
              <a:rPr lang="en-US" sz="1800" b="1" dirty="0">
                <a:latin typeface="Comic Sans MS"/>
                <a:cs typeface="Comic Sans MS"/>
                <a:hlinkClick r:id="rId4"/>
              </a:rPr>
              <a:t>of Molecules </a:t>
            </a:r>
            <a:r>
              <a:rPr lang="en-US" sz="1800" b="1" dirty="0" smtClean="0">
                <a:latin typeface="Comic Sans MS"/>
                <a:cs typeface="Comic Sans MS"/>
                <a:hlinkClick r:id="rId4"/>
              </a:rPr>
              <a:t>Animation</a:t>
            </a:r>
            <a:endParaRPr lang="en-US" sz="1800" b="1" dirty="0" smtClean="0">
              <a:latin typeface="Comic Sans MS"/>
              <a:cs typeface="Comic Sans MS"/>
            </a:endParaRPr>
          </a:p>
          <a:p>
            <a:pPr algn="ctr" eaLnBrk="0" hangingPunct="0"/>
            <a:r>
              <a:rPr lang="en-US" sz="1800" b="1" dirty="0" smtClean="0">
                <a:latin typeface="Comic Sans MS"/>
                <a:cs typeface="Comic Sans MS"/>
              </a:rPr>
              <a:t>2. </a:t>
            </a:r>
            <a:r>
              <a:rPr lang="en-US" sz="1800" b="1" dirty="0" smtClean="0">
                <a:latin typeface="Comic Sans MS"/>
                <a:cs typeface="Comic Sans MS"/>
                <a:hlinkClick r:id="rId5"/>
              </a:rPr>
              <a:t>A Look At Digestive Enzymes In Our Body</a:t>
            </a:r>
            <a:endParaRPr lang="en-US" sz="1800" b="1" dirty="0" smtClean="0">
              <a:latin typeface="Comic Sans MS"/>
              <a:cs typeface="Comic Sans MS"/>
            </a:endParaRPr>
          </a:p>
          <a:p>
            <a:pPr algn="ctr" eaLnBrk="0" hangingPunct="0"/>
            <a:r>
              <a:rPr lang="en-US" sz="1800" b="1" dirty="0" smtClean="0">
                <a:latin typeface="Comic Sans MS"/>
                <a:cs typeface="Comic Sans MS"/>
              </a:rPr>
              <a:t>3. </a:t>
            </a:r>
            <a:r>
              <a:rPr lang="en-US" sz="1800" b="1" dirty="0" smtClean="0">
                <a:latin typeface="Comic Sans MS"/>
                <a:cs typeface="Comic Sans MS"/>
                <a:hlinkClick r:id="rId6"/>
              </a:rPr>
              <a:t>Role of Enzymes in Digestion of Food</a:t>
            </a:r>
            <a:endParaRPr lang="en-US" sz="1800" b="1" dirty="0" smtClean="0">
              <a:latin typeface="Comic Sans MS"/>
              <a:cs typeface="Comic Sans MS"/>
            </a:endParaRPr>
          </a:p>
          <a:p>
            <a:pPr algn="ctr" eaLnBrk="0" hangingPunct="0"/>
            <a:r>
              <a:rPr lang="en-US" sz="1800" b="1" dirty="0" smtClean="0">
                <a:latin typeface="Comic Sans MS"/>
                <a:cs typeface="Comic Sans MS"/>
              </a:rPr>
              <a:t>4. </a:t>
            </a:r>
            <a:r>
              <a:rPr lang="en-US" sz="1800" b="1" dirty="0" smtClean="0">
                <a:latin typeface="Comic Sans MS"/>
                <a:cs typeface="Comic Sans MS"/>
                <a:hlinkClick r:id="rId7"/>
              </a:rPr>
              <a:t>The Digestive System</a:t>
            </a:r>
            <a:r>
              <a:rPr lang="en-US" sz="1800" b="1" dirty="0" smtClean="0">
                <a:latin typeface="Comic Sans MS"/>
                <a:cs typeface="Comic Sans MS"/>
              </a:rPr>
              <a:t>: Follow the Food!</a:t>
            </a:r>
            <a:endParaRPr lang="en-US" sz="1800" b="1" dirty="0">
              <a:latin typeface="Comic Sans MS"/>
              <a:cs typeface="Comic Sans MS"/>
            </a:endParaRPr>
          </a:p>
        </p:txBody>
      </p:sp>
      <p:sp>
        <p:nvSpPr>
          <p:cNvPr id="11"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8"/>
              </a:rPr>
              <a:t>Virtual Cell Biology Classroom</a:t>
            </a:r>
            <a:r>
              <a:rPr lang="en-US" altLang="en-US" sz="1000">
                <a:latin typeface="Comic Sans MS" pitchFamily="66" charset="0"/>
              </a:rPr>
              <a:t> on </a:t>
            </a:r>
            <a:r>
              <a:rPr lang="en-US" altLang="en-US" sz="1000">
                <a:latin typeface="Comic Sans MS" pitchFamily="66" charset="0"/>
                <a:hlinkClick r:id="rId9"/>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26186413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8"/>
          <p:cNvSpPr>
            <a:spLocks noGrp="1" noChangeArrowheads="1"/>
          </p:cNvSpPr>
          <p:nvPr>
            <p:ph type="title"/>
          </p:nvPr>
        </p:nvSpPr>
        <p:spPr/>
        <p:txBody>
          <a:bodyPr/>
          <a:lstStyle/>
          <a:p>
            <a:pPr eaLnBrk="1" hangingPunct="1"/>
            <a:r>
              <a:rPr lang="en-US" altLang="en-US" sz="3200" b="1" dirty="0" smtClean="0">
                <a:solidFill>
                  <a:srgbClr val="008000"/>
                </a:solidFill>
                <a:latin typeface="Comic Sans MS" pitchFamily="66" charset="0"/>
              </a:rPr>
              <a:t>Study Table of Enzymes &amp; Digestion</a:t>
            </a:r>
            <a:br>
              <a:rPr lang="en-US" altLang="en-US" sz="3200" b="1" dirty="0" smtClean="0">
                <a:solidFill>
                  <a:srgbClr val="008000"/>
                </a:solidFill>
                <a:latin typeface="Comic Sans MS" pitchFamily="66" charset="0"/>
              </a:rPr>
            </a:br>
            <a:r>
              <a:rPr lang="en-US" altLang="en-US" sz="1600" b="1" dirty="0" smtClean="0">
                <a:solidFill>
                  <a:srgbClr val="008000"/>
                </a:solidFill>
                <a:latin typeface="Comic Sans MS" pitchFamily="66" charset="0"/>
              </a:rPr>
              <a:t/>
            </a:r>
            <a:br>
              <a:rPr lang="en-US" altLang="en-US" sz="1600" b="1" dirty="0" smtClean="0">
                <a:solidFill>
                  <a:srgbClr val="008000"/>
                </a:solidFill>
                <a:latin typeface="Comic Sans MS" pitchFamily="66" charset="0"/>
              </a:rPr>
            </a:br>
            <a:r>
              <a:rPr lang="en-US" altLang="en-US" sz="1200" dirty="0" smtClean="0">
                <a:solidFill>
                  <a:schemeClr val="tx1"/>
                </a:solidFill>
                <a:latin typeface="Comic Sans MS" pitchFamily="66" charset="0"/>
              </a:rPr>
              <a:t>(We will fill this in as we go through lecture &amp; lab.)</a:t>
            </a:r>
            <a:endParaRPr lang="en-US" altLang="en-US" sz="3200" dirty="0" smtClean="0">
              <a:solidFill>
                <a:srgbClr val="008000"/>
              </a:solidFill>
              <a:latin typeface="Comic Sans MS" pitchFamily="66" charset="0"/>
            </a:endParaRPr>
          </a:p>
        </p:txBody>
      </p:sp>
      <p:graphicFrame>
        <p:nvGraphicFramePr>
          <p:cNvPr id="425008" name="Group 48"/>
          <p:cNvGraphicFramePr>
            <a:graphicFrameLocks noGrp="1"/>
          </p:cNvGraphicFramePr>
          <p:nvPr>
            <p:ph idx="1"/>
            <p:extLst>
              <p:ext uri="{D42A27DB-BD31-4B8C-83A1-F6EECF244321}">
                <p14:modId xmlns:p14="http://schemas.microsoft.com/office/powerpoint/2010/main" val="1937777468"/>
              </p:ext>
            </p:extLst>
          </p:nvPr>
        </p:nvGraphicFramePr>
        <p:xfrm>
          <a:off x="457200" y="1524000"/>
          <a:ext cx="8229598" cy="4854060"/>
        </p:xfrm>
        <a:graphic>
          <a:graphicData uri="http://schemas.openxmlformats.org/drawingml/2006/table">
            <a:tbl>
              <a:tblPr/>
              <a:tblGrid>
                <a:gridCol w="1127914"/>
                <a:gridCol w="1211464"/>
                <a:gridCol w="1211464"/>
                <a:gridCol w="1783158"/>
                <a:gridCol w="1143000"/>
                <a:gridCol w="914400"/>
                <a:gridCol w="838198"/>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rPr>
                        <a:t>Enzymes involved? Which?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omic Sans MS" pitchFamily="66" charset="0"/>
                        </a:rPr>
                        <a:t>What’s happening?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Protein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y/n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Carbs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y/n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Fat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y/n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mouth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digested?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absorbed?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esophagus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digested?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absorbed?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19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stomach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digested?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19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absorbed?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65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small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intestines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digested?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6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absorbed?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57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large intestine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digested?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485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bg2">
                              <a:lumMod val="75000"/>
                            </a:schemeClr>
                          </a:solidFill>
                          <a:effectLst/>
                          <a:latin typeface="Comic Sans MS" pitchFamily="66" charset="0"/>
                        </a:rPr>
                        <a:t>absorbed?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26358342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52400" y="0"/>
            <a:ext cx="6019800" cy="6858000"/>
          </a:xfrm>
        </p:spPr>
        <p:txBody>
          <a:bodyPr/>
          <a:lstStyle/>
          <a:p>
            <a:pPr algn="ctr" eaLnBrk="1" hangingPunct="1">
              <a:buFontTx/>
              <a:buNone/>
            </a:pPr>
            <a:r>
              <a:rPr lang="en-US" altLang="en-US" sz="5400" b="1" dirty="0" smtClean="0">
                <a:solidFill>
                  <a:srgbClr val="33CC33"/>
                </a:solidFill>
                <a:latin typeface="Comic Sans MS" pitchFamily="66" charset="0"/>
              </a:rPr>
              <a:t> </a:t>
            </a:r>
            <a:r>
              <a:rPr lang="en-US" altLang="en-US" sz="4400" b="1" dirty="0" smtClean="0">
                <a:solidFill>
                  <a:srgbClr val="33CC33"/>
                </a:solidFill>
                <a:latin typeface="Comic Sans MS" pitchFamily="66" charset="0"/>
              </a:rPr>
              <a:t>Confused?</a:t>
            </a:r>
            <a:endParaRPr lang="en-US" altLang="en-US" b="1" dirty="0" smtClean="0">
              <a:latin typeface="Comic Sans MS" pitchFamily="66" charset="0"/>
            </a:endParaRPr>
          </a:p>
          <a:p>
            <a:pPr algn="ctr" eaLnBrk="1" hangingPunct="1">
              <a:buFontTx/>
              <a:buNone/>
            </a:pPr>
            <a:r>
              <a:rPr lang="en-US" altLang="en-US" sz="1800" dirty="0" smtClean="0">
                <a:latin typeface="Comic Sans MS" pitchFamily="66" charset="0"/>
              </a:rPr>
              <a:t>    Here are some links to fun resources that further explain enzymes:</a:t>
            </a:r>
          </a:p>
          <a:p>
            <a:pPr algn="ctr" eaLnBrk="1" hangingPunct="1">
              <a:buFontTx/>
              <a:buNone/>
            </a:pPr>
            <a:endParaRPr lang="en-US" altLang="en-US" sz="900" dirty="0" smtClean="0">
              <a:latin typeface="Comic Sans MS" pitchFamily="66" charset="0"/>
            </a:endParaRPr>
          </a:p>
          <a:p>
            <a:pPr eaLnBrk="1" hangingPunct="1"/>
            <a:r>
              <a:rPr lang="en-US" altLang="en-US" sz="1800" dirty="0" smtClean="0">
                <a:latin typeface="Comic Sans MS" pitchFamily="66" charset="0"/>
                <a:hlinkClick r:id="rId3"/>
              </a:rPr>
              <a:t>Enzymes</a:t>
            </a:r>
            <a:r>
              <a:rPr lang="en-US" altLang="en-US" sz="1800" dirty="0" smtClean="0">
                <a:latin typeface="Comic Sans MS" pitchFamily="66" charset="0"/>
              </a:rPr>
              <a:t> Main Page</a:t>
            </a:r>
            <a:r>
              <a:rPr lang="en-US" altLang="en-US" sz="1400" dirty="0" smtClean="0">
                <a:latin typeface="Comic Sans MS" pitchFamily="66" charset="0"/>
              </a:rPr>
              <a:t> on the Virtual Cell Biology Classroom of</a:t>
            </a:r>
            <a:r>
              <a:rPr lang="en-US" altLang="en-US" sz="1050" dirty="0" smtClean="0">
                <a:latin typeface="Comic Sans MS" pitchFamily="66" charset="0"/>
              </a:rPr>
              <a:t> </a:t>
            </a:r>
            <a:r>
              <a:rPr lang="en-US" altLang="en-US" sz="1600" dirty="0" smtClean="0">
                <a:latin typeface="Comic Sans MS" pitchFamily="66" charset="0"/>
                <a:hlinkClick r:id="rId4"/>
              </a:rPr>
              <a:t>Science Prof Online</a:t>
            </a:r>
            <a:r>
              <a:rPr lang="en-US" altLang="en-US" sz="1800" dirty="0" smtClean="0">
                <a:latin typeface="Comic Sans MS" pitchFamily="66" charset="0"/>
              </a:rPr>
              <a:t>.</a:t>
            </a:r>
            <a:endParaRPr lang="en-US" altLang="en-US" sz="1600" dirty="0" smtClean="0">
              <a:latin typeface="Comic Sans MS" pitchFamily="66" charset="0"/>
            </a:endParaRPr>
          </a:p>
          <a:p>
            <a:pPr eaLnBrk="1" hangingPunct="1"/>
            <a:endParaRPr lang="en-US" altLang="en-US" sz="500" dirty="0" smtClean="0">
              <a:latin typeface="Comic Sans MS" pitchFamily="66" charset="0"/>
            </a:endParaRPr>
          </a:p>
          <a:p>
            <a:pPr eaLnBrk="1" hangingPunct="1"/>
            <a:r>
              <a:rPr lang="en-US" altLang="en-US" sz="1800" dirty="0" smtClean="0">
                <a:latin typeface="Comic Sans MS" pitchFamily="66" charset="0"/>
              </a:rPr>
              <a:t>“</a:t>
            </a:r>
            <a:r>
              <a:rPr lang="en-US" altLang="en-US" sz="1800" dirty="0" smtClean="0">
                <a:latin typeface="Comic Sans MS" pitchFamily="66" charset="0"/>
                <a:hlinkClick r:id="rId5"/>
              </a:rPr>
              <a:t>How Enzymes Work</a:t>
            </a:r>
            <a:r>
              <a:rPr lang="en-US" altLang="en-US" sz="1800" dirty="0" smtClean="0">
                <a:latin typeface="Comic Sans MS" pitchFamily="66" charset="0"/>
              </a:rPr>
              <a:t>” </a:t>
            </a:r>
            <a:r>
              <a:rPr lang="en-US" altLang="en-US" sz="1400" dirty="0" smtClean="0">
                <a:latin typeface="Comic Sans MS" pitchFamily="66" charset="0"/>
              </a:rPr>
              <a:t>an animation from McGraw-Hill</a:t>
            </a:r>
            <a:r>
              <a:rPr lang="en-US" altLang="en-US" sz="1200" dirty="0" smtClean="0">
                <a:latin typeface="Comic Sans MS" pitchFamily="66" charset="0"/>
              </a:rPr>
              <a:t>.</a:t>
            </a:r>
          </a:p>
          <a:p>
            <a:pPr marL="0" indent="0" eaLnBrk="1" hangingPunct="1">
              <a:buNone/>
            </a:pPr>
            <a:endParaRPr lang="en-US" altLang="en-US" sz="500" i="1" dirty="0" smtClean="0">
              <a:latin typeface="Comic Sans MS" pitchFamily="66" charset="0"/>
            </a:endParaRPr>
          </a:p>
          <a:p>
            <a:pPr eaLnBrk="1" hangingPunct="1"/>
            <a:r>
              <a:rPr lang="en-US" altLang="en-US" sz="1600" dirty="0" smtClean="0">
                <a:latin typeface="Comic Sans MS" pitchFamily="66" charset="0"/>
              </a:rPr>
              <a:t>“</a:t>
            </a:r>
            <a:r>
              <a:rPr lang="en-US" altLang="en-US" sz="1800" dirty="0" smtClean="0">
                <a:latin typeface="Comic Sans MS" pitchFamily="66" charset="0"/>
                <a:hlinkClick r:id="rId6"/>
              </a:rPr>
              <a:t>The Role Enzymes Play in the Body</a:t>
            </a:r>
            <a:r>
              <a:rPr lang="en-US" altLang="en-US" sz="1600" dirty="0" smtClean="0">
                <a:latin typeface="Comic Sans MS" pitchFamily="66" charset="0"/>
              </a:rPr>
              <a:t>”</a:t>
            </a:r>
            <a:r>
              <a:rPr lang="en-US" altLang="en-US" sz="1000" dirty="0" smtClean="0">
                <a:latin typeface="Comic Sans MS" pitchFamily="66" charset="0"/>
              </a:rPr>
              <a:t> </a:t>
            </a:r>
            <a:r>
              <a:rPr lang="en-US" altLang="en-US" sz="1400" dirty="0" smtClean="0">
                <a:latin typeface="Comic Sans MS" pitchFamily="66" charset="0"/>
              </a:rPr>
              <a:t>from </a:t>
            </a:r>
            <a:r>
              <a:rPr lang="en-US" altLang="en-US" sz="1400" dirty="0" err="1" smtClean="0">
                <a:latin typeface="Comic Sans MS" pitchFamily="66" charset="0"/>
              </a:rPr>
              <a:t>Enzymedica</a:t>
            </a:r>
            <a:r>
              <a:rPr lang="en-US" altLang="en-US" sz="1400" dirty="0" smtClean="0">
                <a:latin typeface="Comic Sans MS" pitchFamily="66" charset="0"/>
              </a:rPr>
              <a:t>. These guys are selling supplements. I don’t endorse the supplement, but their video is very instructive regarding enzymes and digestion.</a:t>
            </a:r>
            <a:endParaRPr lang="en-US" altLang="en-US" sz="500" dirty="0" smtClean="0">
              <a:latin typeface="Comic Sans MS" pitchFamily="66" charset="0"/>
            </a:endParaRPr>
          </a:p>
          <a:p>
            <a:pPr eaLnBrk="1" hangingPunct="1"/>
            <a:endParaRPr lang="en-US" altLang="en-US" sz="500" dirty="0" smtClean="0">
              <a:latin typeface="Comic Sans MS" pitchFamily="66" charset="0"/>
            </a:endParaRPr>
          </a:p>
          <a:p>
            <a:pPr eaLnBrk="1" hangingPunct="1"/>
            <a:r>
              <a:rPr lang="en-US" altLang="en-US" sz="1800" dirty="0" smtClean="0">
                <a:latin typeface="Comic Sans MS" pitchFamily="66" charset="0"/>
                <a:hlinkClick r:id="rId7"/>
              </a:rPr>
              <a:t>Enzyme Substrate Interactions</a:t>
            </a:r>
            <a:r>
              <a:rPr lang="en-US" altLang="en-US" sz="1800" dirty="0" smtClean="0">
                <a:latin typeface="Comic Sans MS" pitchFamily="66" charset="0"/>
              </a:rPr>
              <a:t> </a:t>
            </a:r>
            <a:r>
              <a:rPr lang="en-US" altLang="en-US" sz="1400" dirty="0" smtClean="0">
                <a:latin typeface="Comic Sans MS" pitchFamily="66" charset="0"/>
              </a:rPr>
              <a:t>from Pearson Education.</a:t>
            </a:r>
            <a:endParaRPr lang="en-US" altLang="en-US" sz="1600" dirty="0" smtClean="0">
              <a:latin typeface="Comic Sans MS" pitchFamily="66" charset="0"/>
            </a:endParaRPr>
          </a:p>
          <a:p>
            <a:pPr eaLnBrk="1" hangingPunct="1"/>
            <a:endParaRPr lang="en-US" altLang="en-US" sz="1600" dirty="0">
              <a:latin typeface="Comic Sans MS" pitchFamily="66" charset="0"/>
            </a:endParaRPr>
          </a:p>
          <a:p>
            <a:pPr eaLnBrk="1" hangingPunct="1"/>
            <a:r>
              <a:rPr lang="en-US" altLang="en-US" sz="1600" dirty="0" smtClean="0">
                <a:latin typeface="Comic Sans MS" pitchFamily="66" charset="0"/>
              </a:rPr>
              <a:t>“</a:t>
            </a:r>
            <a:r>
              <a:rPr lang="en-US" altLang="en-US" sz="1800" dirty="0" smtClean="0">
                <a:latin typeface="Comic Sans MS" pitchFamily="66" charset="0"/>
                <a:hlinkClick r:id="rId8"/>
              </a:rPr>
              <a:t>Enzymes and Digestion</a:t>
            </a:r>
            <a:r>
              <a:rPr lang="en-US" altLang="en-US" sz="1600" dirty="0" smtClean="0">
                <a:latin typeface="Comic Sans MS" pitchFamily="66" charset="0"/>
              </a:rPr>
              <a:t>”</a:t>
            </a:r>
            <a:r>
              <a:rPr lang="en-US" altLang="en-US" sz="800" dirty="0" smtClean="0">
                <a:latin typeface="Comic Sans MS" pitchFamily="66" charset="0"/>
              </a:rPr>
              <a:t> </a:t>
            </a:r>
            <a:r>
              <a:rPr lang="en-US" altLang="en-US" sz="1400" dirty="0" smtClean="0">
                <a:latin typeface="Comic Sans MS" pitchFamily="66" charset="0"/>
              </a:rPr>
              <a:t>from </a:t>
            </a:r>
            <a:r>
              <a:rPr lang="en-US" altLang="en-US" sz="1400" dirty="0" err="1" smtClean="0">
                <a:latin typeface="Comic Sans MS" pitchFamily="66" charset="0"/>
              </a:rPr>
              <a:t>About.com</a:t>
            </a:r>
            <a:r>
              <a:rPr lang="en-US" altLang="en-US" sz="1200" dirty="0" smtClean="0">
                <a:latin typeface="Comic Sans MS" pitchFamily="66" charset="0"/>
              </a:rPr>
              <a:t>.</a:t>
            </a:r>
          </a:p>
          <a:p>
            <a:pPr eaLnBrk="1" hangingPunct="1"/>
            <a:endParaRPr lang="en-US" altLang="en-US" sz="500" dirty="0" smtClean="0">
              <a:latin typeface="Comic Sans MS" pitchFamily="66" charset="0"/>
            </a:endParaRPr>
          </a:p>
          <a:p>
            <a:pPr eaLnBrk="1" hangingPunct="1"/>
            <a:r>
              <a:rPr lang="en-US" altLang="en-US" sz="1200" dirty="0" smtClean="0">
                <a:latin typeface="Comic Sans MS" pitchFamily="66" charset="0"/>
              </a:rPr>
              <a:t>“</a:t>
            </a:r>
            <a:r>
              <a:rPr lang="en-US" altLang="en-US" sz="1800" dirty="0" smtClean="0">
                <a:latin typeface="Comic Sans MS" pitchFamily="66" charset="0"/>
                <a:hlinkClick r:id="rId9"/>
              </a:rPr>
              <a:t>Bio Rad GTCA Song</a:t>
            </a:r>
            <a:r>
              <a:rPr lang="en-US" altLang="en-US" sz="1200" dirty="0" smtClean="0">
                <a:latin typeface="Comic Sans MS" pitchFamily="66" charset="0"/>
              </a:rPr>
              <a:t>” </a:t>
            </a:r>
            <a:r>
              <a:rPr lang="en-US" altLang="en-US" sz="1400" dirty="0" smtClean="0">
                <a:latin typeface="Comic Sans MS" pitchFamily="66" charset="0"/>
              </a:rPr>
              <a:t>musical advertisement for </a:t>
            </a:r>
            <a:r>
              <a:rPr lang="en-US" altLang="en-US" sz="1400" dirty="0" err="1" smtClean="0">
                <a:latin typeface="Comic Sans MS" pitchFamily="66" charset="0"/>
              </a:rPr>
              <a:t>SsoFast</a:t>
            </a:r>
            <a:r>
              <a:rPr lang="en-US" altLang="en-US" sz="1400" dirty="0" smtClean="0">
                <a:latin typeface="Comic Sans MS" pitchFamily="66" charset="0"/>
              </a:rPr>
              <a:t>™</a:t>
            </a:r>
            <a:r>
              <a:rPr lang="en-US" altLang="en-US" sz="1200" dirty="0" smtClean="0">
                <a:latin typeface="Comic Sans MS" pitchFamily="66" charset="0"/>
              </a:rPr>
              <a:t>.</a:t>
            </a:r>
          </a:p>
          <a:p>
            <a:pPr eaLnBrk="1" hangingPunct="1"/>
            <a:endParaRPr lang="en-US" altLang="en-US" sz="500" dirty="0" smtClean="0">
              <a:latin typeface="Comic Sans MS" pitchFamily="66" charset="0"/>
            </a:endParaRPr>
          </a:p>
          <a:p>
            <a:pPr eaLnBrk="1" hangingPunct="1"/>
            <a:endParaRPr lang="en-US" altLang="en-US" sz="1000" dirty="0" smtClean="0">
              <a:latin typeface="Comic Sans MS" pitchFamily="66" charset="0"/>
            </a:endParaRPr>
          </a:p>
          <a:p>
            <a:pPr eaLnBrk="1" hangingPunct="1">
              <a:buFontTx/>
              <a:buNone/>
            </a:pPr>
            <a:r>
              <a:rPr lang="en-US" altLang="en-US" sz="1200" dirty="0" smtClean="0">
                <a:latin typeface="Comic Sans MS" pitchFamily="66" charset="0"/>
              </a:rPr>
              <a:t>   		 (You must be in PPT slideshow view to click on links.)</a:t>
            </a:r>
          </a:p>
        </p:txBody>
      </p:sp>
      <p:pic>
        <p:nvPicPr>
          <p:cNvPr id="32771" name="Picture 4" descr="MC900229685[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3200400"/>
            <a:ext cx="22066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WordArt 5"/>
          <p:cNvSpPr>
            <a:spLocks noChangeArrowheads="1" noChangeShapeType="1" noTextEdit="1"/>
          </p:cNvSpPr>
          <p:nvPr/>
        </p:nvSpPr>
        <p:spPr bwMode="auto">
          <a:xfrm>
            <a:off x="6324600" y="1371600"/>
            <a:ext cx="2362200" cy="12192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sp>
        <p:nvSpPr>
          <p:cNvPr id="32773" name="Text Box 5"/>
          <p:cNvSpPr txBox="1">
            <a:spLocks noChangeArrowheads="1"/>
          </p:cNvSpPr>
          <p:nvPr/>
        </p:nvSpPr>
        <p:spPr bwMode="auto">
          <a:xfrm>
            <a:off x="4648200" y="66008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11"/>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28600"/>
            <a:ext cx="3733800" cy="1447800"/>
          </a:xfrm>
        </p:spPr>
        <p:txBody>
          <a:bodyPr/>
          <a:lstStyle/>
          <a:p>
            <a:pPr eaLnBrk="1" hangingPunct="1">
              <a:defRPr/>
            </a:pPr>
            <a:r>
              <a:rPr lang="en-US" b="1" dirty="0" smtClean="0">
                <a:solidFill>
                  <a:srgbClr val="669900"/>
                </a:solidFill>
                <a:effectLst>
                  <a:outerShdw blurRad="38100" dist="38100" dir="2700000" algn="tl">
                    <a:srgbClr val="C0C0C0"/>
                  </a:outerShdw>
                </a:effectLst>
                <a:latin typeface="Comic Sans MS" pitchFamily="66" charset="0"/>
              </a:rPr>
              <a:t>What are enzymes?</a:t>
            </a:r>
            <a:endParaRPr lang="en-US" dirty="0" smtClean="0">
              <a:solidFill>
                <a:srgbClr val="669900"/>
              </a:solidFill>
              <a:latin typeface="Comic Sans MS" pitchFamily="66" charset="0"/>
            </a:endParaRPr>
          </a:p>
        </p:txBody>
      </p:sp>
      <p:sp>
        <p:nvSpPr>
          <p:cNvPr id="6147" name="Rectangle 3"/>
          <p:cNvSpPr>
            <a:spLocks noGrp="1" noChangeArrowheads="1"/>
          </p:cNvSpPr>
          <p:nvPr>
            <p:ph type="body" sz="half" idx="1"/>
          </p:nvPr>
        </p:nvSpPr>
        <p:spPr>
          <a:xfrm>
            <a:off x="533400" y="2362200"/>
            <a:ext cx="2514600" cy="3200400"/>
          </a:xfrm>
        </p:spPr>
        <p:txBody>
          <a:bodyPr/>
          <a:lstStyle/>
          <a:p>
            <a:pPr algn="ctr" eaLnBrk="1" hangingPunct="1">
              <a:buFontTx/>
              <a:buNone/>
              <a:defRPr/>
            </a:pPr>
            <a:r>
              <a:rPr lang="en-US" sz="2800" b="1" dirty="0" smtClean="0">
                <a:latin typeface="Comic Sans MS" pitchFamily="66" charset="0"/>
                <a:cs typeface="Arial" charset="0"/>
                <a:hlinkClick r:id="rId3"/>
              </a:rPr>
              <a:t>Enzymes</a:t>
            </a:r>
            <a:r>
              <a:rPr lang="en-US" sz="2800" dirty="0" smtClean="0">
                <a:latin typeface="Comic Sans MS" pitchFamily="66" charset="0"/>
                <a:cs typeface="Arial" charset="0"/>
              </a:rPr>
              <a:t> </a:t>
            </a:r>
          </a:p>
          <a:p>
            <a:pPr algn="ctr" eaLnBrk="1" hangingPunct="1">
              <a:buFontTx/>
              <a:buNone/>
              <a:defRPr/>
            </a:pPr>
            <a:r>
              <a:rPr lang="en-US" sz="2800" dirty="0" smtClean="0">
                <a:latin typeface="Comic Sans MS" pitchFamily="66" charset="0"/>
                <a:cs typeface="Arial" charset="0"/>
              </a:rPr>
              <a:t>are </a:t>
            </a:r>
          </a:p>
          <a:p>
            <a:pPr algn="ctr" eaLnBrk="1" hangingPunct="1">
              <a:buFontTx/>
              <a:buNone/>
              <a:defRPr/>
            </a:pPr>
            <a:r>
              <a:rPr lang="en-US" sz="2800" b="1" dirty="0">
                <a:latin typeface="Comic Sans MS" pitchFamily="66" charset="0"/>
                <a:cs typeface="Arial" charset="0"/>
                <a:hlinkClick r:id="rId4"/>
              </a:rPr>
              <a:t>p</a:t>
            </a:r>
            <a:r>
              <a:rPr lang="en-US" sz="2800" b="1" dirty="0" smtClean="0">
                <a:latin typeface="Comic Sans MS" pitchFamily="66" charset="0"/>
                <a:cs typeface="Arial" charset="0"/>
                <a:hlinkClick r:id="rId4"/>
              </a:rPr>
              <a:t>roteins</a:t>
            </a:r>
            <a:r>
              <a:rPr lang="en-US" sz="2800" b="1" dirty="0" smtClean="0">
                <a:latin typeface="Comic Sans MS" pitchFamily="66" charset="0"/>
                <a:cs typeface="Arial" charset="0"/>
              </a:rPr>
              <a:t>.</a:t>
            </a:r>
            <a:r>
              <a:rPr lang="en-US" sz="2800" dirty="0" smtClean="0">
                <a:solidFill>
                  <a:srgbClr val="CC9900"/>
                </a:solidFill>
                <a:effectLst>
                  <a:outerShdw blurRad="38100" dist="38100" dir="2700000" algn="tl">
                    <a:srgbClr val="C0C0C0"/>
                  </a:outerShdw>
                </a:effectLst>
                <a:latin typeface="Comic Sans MS" pitchFamily="66" charset="0"/>
                <a:cs typeface="Arial" charset="0"/>
              </a:rPr>
              <a:t> </a:t>
            </a:r>
          </a:p>
          <a:p>
            <a:pPr eaLnBrk="1" hangingPunct="1">
              <a:buFontTx/>
              <a:buNone/>
              <a:defRPr/>
            </a:pPr>
            <a:r>
              <a:rPr lang="en-US" sz="1800" dirty="0" smtClean="0">
                <a:effectLst>
                  <a:outerShdw blurRad="38100" dist="38100" dir="2700000" algn="tl">
                    <a:srgbClr val="C0C0C0"/>
                  </a:outerShdw>
                </a:effectLst>
                <a:latin typeface="Comic Sans MS" pitchFamily="66" charset="0"/>
                <a:cs typeface="Arial" charset="0"/>
              </a:rPr>
              <a:t>    </a:t>
            </a:r>
          </a:p>
          <a:p>
            <a:pPr algn="ctr" eaLnBrk="1" hangingPunct="1">
              <a:buFontTx/>
              <a:buNone/>
              <a:defRPr/>
            </a:pPr>
            <a:r>
              <a:rPr lang="en-US" sz="2000" dirty="0" smtClean="0">
                <a:latin typeface="Comic Sans MS" pitchFamily="66" charset="0"/>
                <a:cs typeface="Arial" charset="0"/>
              </a:rPr>
              <a:t>Tertiary an d</a:t>
            </a:r>
          </a:p>
          <a:p>
            <a:pPr algn="ctr" eaLnBrk="1" hangingPunct="1">
              <a:buFontTx/>
              <a:buNone/>
              <a:defRPr/>
            </a:pPr>
            <a:r>
              <a:rPr lang="en-US" sz="2000" dirty="0">
                <a:latin typeface="Comic Sans MS" pitchFamily="66" charset="0"/>
                <a:cs typeface="Arial" charset="0"/>
              </a:rPr>
              <a:t>q</a:t>
            </a:r>
            <a:r>
              <a:rPr lang="en-US" sz="2000" dirty="0" smtClean="0">
                <a:latin typeface="Comic Sans MS" pitchFamily="66" charset="0"/>
                <a:cs typeface="Arial" charset="0"/>
              </a:rPr>
              <a:t>uaternary </a:t>
            </a:r>
          </a:p>
          <a:p>
            <a:pPr algn="ctr" eaLnBrk="1" hangingPunct="1">
              <a:buFontTx/>
              <a:buNone/>
              <a:defRPr/>
            </a:pPr>
            <a:r>
              <a:rPr lang="en-US" sz="2000" dirty="0" smtClean="0">
                <a:latin typeface="Comic Sans MS" pitchFamily="66" charset="0"/>
                <a:cs typeface="Arial" charset="0"/>
              </a:rPr>
              <a:t>structure.</a:t>
            </a:r>
            <a:endParaRPr lang="en-US" sz="2800" dirty="0" smtClean="0">
              <a:latin typeface="Comic Sans MS" pitchFamily="66" charset="0"/>
              <a:cs typeface="Arial" charset="0"/>
            </a:endParaRPr>
          </a:p>
          <a:p>
            <a:pPr eaLnBrk="1" hangingPunct="1">
              <a:defRPr/>
            </a:pPr>
            <a:endParaRPr lang="en-US" b="1" dirty="0" smtClean="0">
              <a:latin typeface="Comic Sans MS" pitchFamily="66" charset="0"/>
              <a:cs typeface="Arial" charset="0"/>
            </a:endParaRPr>
          </a:p>
        </p:txBody>
      </p:sp>
      <p:sp>
        <p:nvSpPr>
          <p:cNvPr id="5124" name="Text Box 10"/>
          <p:cNvSpPr txBox="1">
            <a:spLocks noChangeArrowheads="1"/>
          </p:cNvSpPr>
          <p:nvPr/>
        </p:nvSpPr>
        <p:spPr bwMode="auto">
          <a:xfrm>
            <a:off x="6248400" y="6629400"/>
            <a:ext cx="2895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5"/>
              </a:rPr>
              <a:t>Levels of protein structure</a:t>
            </a:r>
            <a:r>
              <a:rPr lang="en-US" altLang="en-US" sz="1000">
                <a:latin typeface="Comic Sans MS" pitchFamily="66" charset="0"/>
              </a:rPr>
              <a:t>, M Ruiz</a:t>
            </a:r>
          </a:p>
        </p:txBody>
      </p:sp>
      <p:pic>
        <p:nvPicPr>
          <p:cNvPr id="5125" name="Picture 12" descr="Protein-structure-levels-M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28600"/>
            <a:ext cx="48053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7" name="TextBox 6"/>
          <p:cNvSpPr txBox="1"/>
          <p:nvPr/>
        </p:nvSpPr>
        <p:spPr>
          <a:xfrm>
            <a:off x="1066800" y="5791201"/>
            <a:ext cx="7315200" cy="457200"/>
          </a:xfrm>
          <a:prstGeom prst="rect">
            <a:avLst/>
          </a:prstGeom>
          <a:noFill/>
        </p:spPr>
        <p:txBody>
          <a:bodyPr wrap="square" rtlCol="0">
            <a:spAutoFit/>
          </a:bodyPr>
          <a:lstStyle/>
          <a:p>
            <a:pPr algn="ctr"/>
            <a:r>
              <a:rPr lang="en-US" b="1" dirty="0" smtClean="0">
                <a:solidFill>
                  <a:srgbClr val="FF0000"/>
                </a:solidFill>
                <a:latin typeface="Comic Sans MS" panose="030F0702030302020204" pitchFamily="66" charset="0"/>
              </a:rPr>
              <a:t>Q</a:t>
            </a:r>
            <a:r>
              <a:rPr lang="en-US" b="1" dirty="0" smtClean="0">
                <a:latin typeface="Comic Sans MS" panose="030F0702030302020204" pitchFamily="66" charset="0"/>
              </a:rPr>
              <a:t>: What cellular organelle </a:t>
            </a:r>
            <a:r>
              <a:rPr lang="en-US" b="1" dirty="0" smtClean="0">
                <a:solidFill>
                  <a:schemeClr val="tx1">
                    <a:lumMod val="65000"/>
                    <a:lumOff val="35000"/>
                  </a:schemeClr>
                </a:solidFill>
                <a:latin typeface="Comic Sans MS" panose="030F0702030302020204" pitchFamily="66" charset="0"/>
              </a:rPr>
              <a:t>makes</a:t>
            </a:r>
            <a:r>
              <a:rPr lang="en-US" b="1" dirty="0" smtClean="0">
                <a:latin typeface="Comic Sans MS" panose="030F0702030302020204" pitchFamily="66" charset="0"/>
              </a:rPr>
              <a:t> proteins?</a:t>
            </a:r>
            <a:endParaRPr lang="en-US" b="1" dirty="0">
              <a:latin typeface="Comic Sans MS" panose="030F0702030302020204" pitchFamily="66" charset="0"/>
            </a:endParaRPr>
          </a:p>
        </p:txBody>
      </p:sp>
    </p:spTree>
    <p:extLst>
      <p:ext uri="{BB962C8B-B14F-4D97-AF65-F5344CB8AC3E}">
        <p14:creationId xmlns:p14="http://schemas.microsoft.com/office/powerpoint/2010/main" val="20762027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04800" y="381000"/>
            <a:ext cx="8534400" cy="3886200"/>
          </a:xfrm>
        </p:spPr>
        <p:txBody>
          <a:bodyPr/>
          <a:lstStyle/>
          <a:p>
            <a:pPr algn="r" eaLnBrk="1" hangingPunct="1"/>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2400" b="1" smtClean="0"/>
              <a:t/>
            </a:r>
            <a:br>
              <a:rPr lang="en-US" altLang="en-US" sz="2400" b="1" smtClean="0"/>
            </a:br>
            <a:r>
              <a:rPr lang="en-US" altLang="en-US" sz="2400" smtClean="0">
                <a:latin typeface="Comic Sans MS" pitchFamily="66" charset="0"/>
              </a:rPr>
              <a:t>The VCBC is full of resources to help you succeed, including:</a:t>
            </a:r>
          </a:p>
        </p:txBody>
      </p:sp>
      <p:sp>
        <p:nvSpPr>
          <p:cNvPr id="34819"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34820"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1600">
                <a:solidFill>
                  <a:srgbClr val="000000"/>
                </a:solidFill>
                <a:latin typeface="Comic Sans MS" pitchFamily="66" charset="0"/>
              </a:rPr>
              <a:t>You can access the VCBC by going to the Science Prof Online website </a:t>
            </a:r>
            <a:r>
              <a:rPr lang="en-US" altLang="en-US" sz="1600" b="1">
                <a:solidFill>
                  <a:srgbClr val="000000"/>
                </a:solidFill>
                <a:latin typeface="Comic Sans MS" pitchFamily="66" charset="0"/>
                <a:hlinkClick r:id="rId4"/>
              </a:rPr>
              <a:t>www.ScienceProfOnline.com</a:t>
            </a:r>
            <a:endParaRPr lang="en-US" altLang="en-US" sz="1600" b="1">
              <a:solidFill>
                <a:srgbClr val="000000"/>
              </a:solidFill>
              <a:latin typeface="Comic Sans MS" pitchFamily="66" charset="0"/>
            </a:endParaRPr>
          </a:p>
        </p:txBody>
      </p:sp>
      <p:pic>
        <p:nvPicPr>
          <p:cNvPr id="34821" name="Picture 5" descr="EndomembraneSystemMarinanRui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6"/>
              </a:rPr>
              <a:t>Blinded With Science</a:t>
            </a:r>
            <a:r>
              <a:rPr lang="en-US" altLang="en-US" sz="1000">
                <a:latin typeface="Comic Sans MS" pitchFamily="66" charset="0"/>
              </a:rPr>
              <a:t> album, Thomas Dolby; </a:t>
            </a:r>
            <a:r>
              <a:rPr lang="en-US" altLang="en-US" sz="1000">
                <a:latin typeface="Comic Sans MS" pitchFamily="66" charset="0"/>
                <a:hlinkClick r:id="rId7"/>
              </a:rPr>
              <a:t>Endomembrane system</a:t>
            </a:r>
            <a:r>
              <a:rPr lang="en-US" altLang="en-US" sz="1000">
                <a:latin typeface="Comic Sans MS" pitchFamily="66" charset="0"/>
              </a:rPr>
              <a:t>, Mariana Ruiz, Wiki</a:t>
            </a:r>
          </a:p>
        </p:txBody>
      </p:sp>
      <p:pic>
        <p:nvPicPr>
          <p:cNvPr id="34823"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28600"/>
            <a:ext cx="8229600" cy="868362"/>
          </a:xfrm>
        </p:spPr>
        <p:txBody>
          <a:bodyPr/>
          <a:lstStyle/>
          <a:p>
            <a:pPr eaLnBrk="1" hangingPunct="1">
              <a:defRPr/>
            </a:pPr>
            <a:r>
              <a:rPr lang="en-US" sz="4000" b="1" dirty="0" smtClean="0">
                <a:solidFill>
                  <a:srgbClr val="669900"/>
                </a:solidFill>
                <a:effectLst>
                  <a:outerShdw blurRad="38100" dist="38100" dir="2700000" algn="tl">
                    <a:srgbClr val="C0C0C0"/>
                  </a:outerShdw>
                </a:effectLst>
                <a:latin typeface="Comic Sans MS" pitchFamily="66" charset="0"/>
              </a:rPr>
              <a:t>What do enzymes do?</a:t>
            </a:r>
            <a:endParaRPr lang="en-US" sz="4000" dirty="0" smtClean="0">
              <a:solidFill>
                <a:srgbClr val="669900"/>
              </a:solidFill>
              <a:latin typeface="Comic Sans MS" pitchFamily="66" charset="0"/>
            </a:endParaRPr>
          </a:p>
        </p:txBody>
      </p:sp>
      <p:sp>
        <p:nvSpPr>
          <p:cNvPr id="6147" name="Rectangle 3"/>
          <p:cNvSpPr>
            <a:spLocks noGrp="1" noChangeArrowheads="1"/>
          </p:cNvSpPr>
          <p:nvPr>
            <p:ph type="body" sz="half" idx="1"/>
          </p:nvPr>
        </p:nvSpPr>
        <p:spPr>
          <a:xfrm>
            <a:off x="457200" y="2057400"/>
            <a:ext cx="2590800" cy="3429000"/>
          </a:xfrm>
        </p:spPr>
        <p:txBody>
          <a:bodyPr/>
          <a:lstStyle/>
          <a:p>
            <a:pPr marL="0" indent="0" eaLnBrk="1" hangingPunct="1">
              <a:buNone/>
            </a:pPr>
            <a:r>
              <a:rPr lang="en-US" altLang="en-US" sz="2400" dirty="0" smtClean="0">
                <a:latin typeface="Comic Sans MS" pitchFamily="66" charset="0"/>
                <a:cs typeface="Arial" charset="0"/>
              </a:rPr>
              <a:t>Enzymes act as </a:t>
            </a:r>
            <a:r>
              <a:rPr lang="en-US" altLang="en-US" sz="2800" b="1" dirty="0" smtClean="0">
                <a:solidFill>
                  <a:schemeClr val="tx1">
                    <a:lumMod val="65000"/>
                    <a:lumOff val="35000"/>
                  </a:schemeClr>
                </a:solidFill>
                <a:latin typeface="Comic Sans MS" pitchFamily="66" charset="0"/>
                <a:cs typeface="Arial" charset="0"/>
              </a:rPr>
              <a:t>catalysts</a:t>
            </a:r>
            <a:r>
              <a:rPr lang="en-US" altLang="en-US" sz="2400" dirty="0" smtClean="0">
                <a:latin typeface="Comic Sans MS" pitchFamily="66" charset="0"/>
                <a:cs typeface="Arial" charset="0"/>
              </a:rPr>
              <a:t> in cellular reactions.</a:t>
            </a:r>
          </a:p>
          <a:p>
            <a:pPr marL="0" indent="0" eaLnBrk="1" hangingPunct="1">
              <a:buNone/>
            </a:pPr>
            <a:endParaRPr lang="en-US" altLang="en-US" sz="1050" dirty="0" smtClean="0">
              <a:latin typeface="Comic Sans MS" pitchFamily="66" charset="0"/>
              <a:cs typeface="Arial" charset="0"/>
            </a:endParaRPr>
          </a:p>
          <a:p>
            <a:pPr marL="0" indent="0" eaLnBrk="1" hangingPunct="1">
              <a:buNone/>
            </a:pPr>
            <a:endParaRPr lang="en-US" altLang="en-US" sz="1050" dirty="0">
              <a:latin typeface="Comic Sans MS" pitchFamily="66" charset="0"/>
              <a:cs typeface="Arial" charset="0"/>
            </a:endParaRPr>
          </a:p>
          <a:p>
            <a:pPr marL="0" indent="0" eaLnBrk="1" hangingPunct="1">
              <a:buNone/>
            </a:pPr>
            <a:r>
              <a:rPr lang="en-US" altLang="en-US" sz="2800" b="1" dirty="0">
                <a:solidFill>
                  <a:srgbClr val="FF0000"/>
                </a:solidFill>
                <a:latin typeface="Comic Sans MS" pitchFamily="66" charset="0"/>
                <a:cs typeface="Arial" charset="0"/>
              </a:rPr>
              <a:t>Q</a:t>
            </a:r>
            <a:r>
              <a:rPr lang="en-US" altLang="en-US" sz="2400" b="1" dirty="0">
                <a:latin typeface="Comic Sans MS" pitchFamily="66" charset="0"/>
                <a:cs typeface="Arial" charset="0"/>
              </a:rPr>
              <a:t>: What does a catalyst do</a:t>
            </a:r>
            <a:r>
              <a:rPr lang="en-US" altLang="en-US" sz="2400" b="1" dirty="0" smtClean="0">
                <a:latin typeface="Comic Sans MS" pitchFamily="66" charset="0"/>
                <a:cs typeface="Arial" charset="0"/>
              </a:rPr>
              <a:t>?</a:t>
            </a:r>
            <a:endParaRPr lang="en-US" altLang="en-US" sz="2400" dirty="0" smtClean="0">
              <a:latin typeface="Comic Sans MS" pitchFamily="66" charset="0"/>
              <a:cs typeface="Arial" charset="0"/>
            </a:endParaRPr>
          </a:p>
          <a:p>
            <a:pPr marL="0" indent="0" eaLnBrk="1" hangingPunct="1">
              <a:buNone/>
            </a:pPr>
            <a:endParaRPr lang="en-US" altLang="en-US" sz="1000" dirty="0">
              <a:latin typeface="Comic Sans MS" pitchFamily="66" charset="0"/>
              <a:cs typeface="Arial" charset="0"/>
            </a:endParaRPr>
          </a:p>
          <a:p>
            <a:pPr marL="0" indent="0" eaLnBrk="1" hangingPunct="1">
              <a:buNone/>
            </a:pPr>
            <a:endParaRPr lang="en-US" altLang="en-US" sz="2000" dirty="0" smtClean="0">
              <a:latin typeface="Comic Sans MS" pitchFamily="66" charset="0"/>
              <a:cs typeface="Arial" charset="0"/>
            </a:endParaRPr>
          </a:p>
          <a:p>
            <a:pPr marL="0" indent="0" eaLnBrk="1" hangingPunct="1">
              <a:buNone/>
            </a:pPr>
            <a:r>
              <a:rPr lang="en-US" altLang="en-US" sz="2400" dirty="0">
                <a:latin typeface="Comic Sans MS" pitchFamily="66" charset="0"/>
                <a:cs typeface="Arial" charset="0"/>
              </a:rPr>
              <a:t>	</a:t>
            </a:r>
          </a:p>
          <a:p>
            <a:pPr marL="0" indent="0" eaLnBrk="1" hangingPunct="1">
              <a:buNone/>
            </a:pPr>
            <a:endParaRPr lang="en-US" altLang="en-US" sz="2400" dirty="0" smtClean="0">
              <a:latin typeface="Comic Sans MS" pitchFamily="66" charset="0"/>
              <a:cs typeface="Arial" charset="0"/>
            </a:endParaRPr>
          </a:p>
          <a:p>
            <a:pPr marL="0" indent="0" eaLnBrk="1" hangingPunct="1">
              <a:buNone/>
            </a:pPr>
            <a:endParaRPr lang="en-US" altLang="en-US" sz="2400" dirty="0">
              <a:latin typeface="Comic Sans MS" pitchFamily="66" charset="0"/>
              <a:cs typeface="Arial" charset="0"/>
            </a:endParaRPr>
          </a:p>
          <a:p>
            <a:pPr marL="0" indent="0" eaLnBrk="1" hangingPunct="1">
              <a:buNone/>
            </a:pPr>
            <a:r>
              <a:rPr lang="en-US" altLang="en-US" sz="2800" dirty="0" smtClean="0">
                <a:latin typeface="Comic Sans MS" pitchFamily="66" charset="0"/>
                <a:cs typeface="Arial" charset="0"/>
              </a:rPr>
              <a:t> </a:t>
            </a:r>
          </a:p>
          <a:p>
            <a:pPr eaLnBrk="1" hangingPunct="1"/>
            <a:endParaRPr lang="en-US" altLang="en-US" sz="2400" dirty="0" smtClean="0">
              <a:latin typeface="Comic Sans MS" pitchFamily="66" charset="0"/>
              <a:cs typeface="Arial" charset="0"/>
            </a:endParaRPr>
          </a:p>
          <a:p>
            <a:pPr eaLnBrk="1" hangingPunct="1"/>
            <a:endParaRPr lang="en-US" altLang="en-US" sz="1600" dirty="0" smtClean="0">
              <a:latin typeface="Comic Sans MS" pitchFamily="66" charset="0"/>
              <a:cs typeface="Arial" charset="0"/>
            </a:endParaRPr>
          </a:p>
          <a:p>
            <a:pPr eaLnBrk="1" hangingPunct="1"/>
            <a:endParaRPr lang="en-US" altLang="en-US" sz="2000" i="1" dirty="0" smtClean="0">
              <a:latin typeface="Comic Sans MS" pitchFamily="66" charset="0"/>
              <a:cs typeface="Arial" charset="0"/>
            </a:endParaRPr>
          </a:p>
          <a:p>
            <a:pPr eaLnBrk="1" hangingPunct="1">
              <a:buFontTx/>
              <a:buNone/>
            </a:pPr>
            <a:endParaRPr lang="en-US" altLang="en-US" sz="2400" b="1" dirty="0" smtClean="0">
              <a:latin typeface="Comic Sans MS" pitchFamily="66" charset="0"/>
              <a:cs typeface="Arial" charset="0"/>
            </a:endParaRPr>
          </a:p>
        </p:txBody>
      </p:sp>
      <p:pic>
        <p:nvPicPr>
          <p:cNvPr id="6148" name="Picture 8" descr="Activation_energy-Wi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486082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9"/>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4"/>
              </a:rPr>
              <a:t>Activation energy graph</a:t>
            </a:r>
            <a:r>
              <a:rPr lang="en-US" altLang="en-US" sz="1000">
                <a:latin typeface="Comic Sans MS" pitchFamily="66" charset="0"/>
              </a:rPr>
              <a:t>, Wiki</a:t>
            </a:r>
          </a:p>
        </p:txBody>
      </p:sp>
      <p:sp>
        <p:nvSpPr>
          <p:cNvPr id="6150"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40414270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143000"/>
          </a:xfrm>
        </p:spPr>
        <p:txBody>
          <a:bodyPr/>
          <a:lstStyle/>
          <a:p>
            <a:pPr eaLnBrk="1" hangingPunct="1">
              <a:defRPr/>
            </a:pPr>
            <a:r>
              <a:rPr lang="en-US" sz="3600" b="1" dirty="0" smtClean="0">
                <a:solidFill>
                  <a:srgbClr val="990033"/>
                </a:solidFill>
                <a:effectLst>
                  <a:outerShdw blurRad="38100" dist="38100" dir="2700000" algn="tl">
                    <a:srgbClr val="C0C0C0"/>
                  </a:outerShdw>
                </a:effectLst>
                <a:latin typeface="Comic Sans MS" pitchFamily="66" charset="0"/>
              </a:rPr>
              <a:t>How do enzymes work?</a:t>
            </a:r>
          </a:p>
        </p:txBody>
      </p:sp>
      <p:sp>
        <p:nvSpPr>
          <p:cNvPr id="7171" name="Rectangle 3"/>
          <p:cNvSpPr>
            <a:spLocks noGrp="1" noChangeArrowheads="1"/>
          </p:cNvSpPr>
          <p:nvPr>
            <p:ph type="body" sz="half" idx="1"/>
          </p:nvPr>
        </p:nvSpPr>
        <p:spPr>
          <a:xfrm>
            <a:off x="5791200" y="1676400"/>
            <a:ext cx="2743200" cy="2438400"/>
          </a:xfrm>
        </p:spPr>
        <p:txBody>
          <a:bodyPr/>
          <a:lstStyle/>
          <a:p>
            <a:pPr algn="ctr" eaLnBrk="1" hangingPunct="1">
              <a:buFontTx/>
              <a:buNone/>
            </a:pPr>
            <a:r>
              <a:rPr lang="en-US" altLang="en-US" sz="2000" dirty="0" smtClean="0">
                <a:latin typeface="Comic Sans MS" pitchFamily="66" charset="0"/>
              </a:rPr>
              <a:t>   	Enzymes catalyze reactions by weakening chemical bonds, which lowers </a:t>
            </a:r>
            <a:r>
              <a:rPr lang="en-US" altLang="en-US" sz="2400" b="1" dirty="0" smtClean="0">
                <a:solidFill>
                  <a:schemeClr val="tx1">
                    <a:lumMod val="65000"/>
                    <a:lumOff val="35000"/>
                  </a:schemeClr>
                </a:solidFill>
                <a:latin typeface="Comic Sans MS" pitchFamily="66" charset="0"/>
              </a:rPr>
              <a:t>activation energy</a:t>
            </a:r>
            <a:r>
              <a:rPr lang="en-US" altLang="en-US" sz="2000" dirty="0" smtClean="0">
                <a:latin typeface="Comic Sans MS" pitchFamily="66" charset="0"/>
              </a:rPr>
              <a:t>.</a:t>
            </a:r>
            <a:endParaRPr lang="en-US" altLang="en-US" sz="2000" dirty="0" smtClean="0"/>
          </a:p>
        </p:txBody>
      </p:sp>
      <p:pic>
        <p:nvPicPr>
          <p:cNvPr id="7172" name="Picture 7" descr="Activation_energy-Wik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1676400"/>
            <a:ext cx="5029200" cy="4402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8"/>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Activation energy graph</a:t>
            </a:r>
            <a:r>
              <a:rPr lang="en-US" altLang="en-US" sz="1000">
                <a:latin typeface="Comic Sans MS" pitchFamily="66" charset="0"/>
              </a:rPr>
              <a:t>, Wiki</a:t>
            </a:r>
          </a:p>
        </p:txBody>
      </p:sp>
      <p:sp>
        <p:nvSpPr>
          <p:cNvPr id="7174"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
        <p:nvSpPr>
          <p:cNvPr id="2" name="TextBox 1"/>
          <p:cNvSpPr txBox="1"/>
          <p:nvPr/>
        </p:nvSpPr>
        <p:spPr>
          <a:xfrm>
            <a:off x="6096000" y="4648200"/>
            <a:ext cx="2286000" cy="1015663"/>
          </a:xfrm>
          <a:prstGeom prst="rect">
            <a:avLst/>
          </a:prstGeom>
          <a:noFill/>
        </p:spPr>
        <p:txBody>
          <a:bodyPr wrap="square" rtlCol="0">
            <a:spAutoFit/>
          </a:bodyPr>
          <a:lstStyle/>
          <a:p>
            <a:pPr algn="ctr"/>
            <a:r>
              <a:rPr lang="en-US" sz="2000" b="1" dirty="0" smtClean="0">
                <a:latin typeface="Comic Sans MS"/>
                <a:cs typeface="Comic Sans MS"/>
              </a:rPr>
              <a:t>Video: </a:t>
            </a:r>
          </a:p>
          <a:p>
            <a:pPr algn="ctr"/>
            <a:r>
              <a:rPr lang="en-US" sz="2000" b="1" dirty="0" smtClean="0">
                <a:latin typeface="Comic Sans MS"/>
                <a:cs typeface="Comic Sans MS"/>
                <a:hlinkClick r:id="rId7"/>
              </a:rPr>
              <a:t>Activation Energy</a:t>
            </a:r>
            <a:endParaRPr lang="en-US" sz="2000" b="1" dirty="0">
              <a:latin typeface="Comic Sans MS"/>
              <a:cs typeface="Comic Sans MS"/>
            </a:endParaRPr>
          </a:p>
        </p:txBody>
      </p:sp>
    </p:spTree>
    <p:extLst>
      <p:ext uri="{BB962C8B-B14F-4D97-AF65-F5344CB8AC3E}">
        <p14:creationId xmlns:p14="http://schemas.microsoft.com/office/powerpoint/2010/main" val="860224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868362"/>
          </a:xfrm>
        </p:spPr>
        <p:txBody>
          <a:bodyPr/>
          <a:lstStyle/>
          <a:p>
            <a:pPr eaLnBrk="1" hangingPunct="1"/>
            <a:r>
              <a:rPr lang="en-US" altLang="en-US" sz="3600" b="1" dirty="0" smtClean="0">
                <a:solidFill>
                  <a:srgbClr val="669900"/>
                </a:solidFill>
                <a:latin typeface="Comic Sans MS" pitchFamily="66" charset="0"/>
              </a:rPr>
              <a:t>How do enzymes work?</a:t>
            </a:r>
          </a:p>
        </p:txBody>
      </p:sp>
      <p:sp>
        <p:nvSpPr>
          <p:cNvPr id="8195" name="Rectangle 3"/>
          <p:cNvSpPr>
            <a:spLocks noGrp="1" noChangeArrowheads="1"/>
          </p:cNvSpPr>
          <p:nvPr>
            <p:ph type="body" sz="half" idx="1"/>
          </p:nvPr>
        </p:nvSpPr>
        <p:spPr>
          <a:xfrm>
            <a:off x="457200" y="1295401"/>
            <a:ext cx="8229600" cy="2971800"/>
          </a:xfrm>
        </p:spPr>
        <p:txBody>
          <a:bodyPr/>
          <a:lstStyle/>
          <a:p>
            <a:pPr eaLnBrk="1" hangingPunct="1"/>
            <a:r>
              <a:rPr lang="en-US" altLang="en-US" sz="1800" dirty="0" smtClean="0">
                <a:latin typeface="Comic Sans MS" pitchFamily="66" charset="0"/>
              </a:rPr>
              <a:t>Each </a:t>
            </a:r>
            <a:r>
              <a:rPr lang="en-US" altLang="en-US" sz="1800" dirty="0" smtClean="0">
                <a:latin typeface="Comic Sans MS" pitchFamily="66" charset="0"/>
                <a:hlinkClick r:id="rId3"/>
              </a:rPr>
              <a:t>enzyme</a:t>
            </a:r>
            <a:r>
              <a:rPr lang="en-US" altLang="en-US" sz="1800" dirty="0" smtClean="0">
                <a:latin typeface="Comic Sans MS" pitchFamily="66" charset="0"/>
              </a:rPr>
              <a:t> has a unique 3-D shape, including a surface groove called an </a:t>
            </a:r>
            <a:r>
              <a:rPr lang="en-US" altLang="en-US" sz="2400" b="1" dirty="0" smtClean="0">
                <a:solidFill>
                  <a:schemeClr val="tx1">
                    <a:lumMod val="65000"/>
                    <a:lumOff val="35000"/>
                  </a:schemeClr>
                </a:solidFill>
                <a:latin typeface="Comic Sans MS" pitchFamily="66" charset="0"/>
              </a:rPr>
              <a:t>active site</a:t>
            </a:r>
            <a:r>
              <a:rPr lang="en-US" altLang="en-US" sz="1800" dirty="0" smtClean="0">
                <a:latin typeface="Comic Sans MS" pitchFamily="66" charset="0"/>
              </a:rPr>
              <a:t>.</a:t>
            </a:r>
          </a:p>
          <a:p>
            <a:pPr eaLnBrk="1" hangingPunct="1">
              <a:buFontTx/>
              <a:buNone/>
            </a:pPr>
            <a:endParaRPr lang="en-US" altLang="en-US" sz="1000" dirty="0" smtClean="0">
              <a:latin typeface="Comic Sans MS" pitchFamily="66" charset="0"/>
            </a:endParaRPr>
          </a:p>
          <a:p>
            <a:pPr eaLnBrk="1" hangingPunct="1"/>
            <a:r>
              <a:rPr lang="en-US" altLang="en-US" sz="1800" dirty="0" smtClean="0">
                <a:latin typeface="Comic Sans MS" pitchFamily="66" charset="0"/>
              </a:rPr>
              <a:t>The enzyme works by binding a specific chemical reactant (</a:t>
            </a:r>
            <a:r>
              <a:rPr lang="en-US" altLang="en-US" sz="2400" b="1" dirty="0" smtClean="0">
                <a:solidFill>
                  <a:schemeClr val="tx1">
                    <a:lumMod val="65000"/>
                    <a:lumOff val="35000"/>
                  </a:schemeClr>
                </a:solidFill>
                <a:latin typeface="Comic Sans MS" pitchFamily="66" charset="0"/>
              </a:rPr>
              <a:t>substrate</a:t>
            </a:r>
            <a:r>
              <a:rPr lang="en-US" altLang="en-US" sz="1800" b="1" dirty="0" smtClean="0">
                <a:solidFill>
                  <a:schemeClr val="tx1">
                    <a:lumMod val="65000"/>
                    <a:lumOff val="35000"/>
                  </a:schemeClr>
                </a:solidFill>
                <a:latin typeface="Comic Sans MS" pitchFamily="66" charset="0"/>
              </a:rPr>
              <a:t>) </a:t>
            </a:r>
            <a:r>
              <a:rPr lang="en-US" altLang="en-US" sz="1800" dirty="0" smtClean="0">
                <a:latin typeface="Comic Sans MS" pitchFamily="66" charset="0"/>
              </a:rPr>
              <a:t>to its active site, causing the substrate to become unstable and react.</a:t>
            </a:r>
          </a:p>
          <a:p>
            <a:pPr eaLnBrk="1" hangingPunct="1">
              <a:buFontTx/>
              <a:buNone/>
            </a:pPr>
            <a:endParaRPr lang="en-US" altLang="en-US" sz="1000" dirty="0" smtClean="0">
              <a:latin typeface="Comic Sans MS" pitchFamily="66" charset="0"/>
            </a:endParaRPr>
          </a:p>
          <a:p>
            <a:pPr eaLnBrk="1" hangingPunct="1"/>
            <a:r>
              <a:rPr lang="en-US" altLang="en-US" sz="1800" dirty="0" smtClean="0">
                <a:latin typeface="Comic Sans MS" pitchFamily="66" charset="0"/>
              </a:rPr>
              <a:t>The resulting </a:t>
            </a:r>
            <a:r>
              <a:rPr lang="en-US" altLang="en-US" sz="2400" b="1" dirty="0" smtClean="0">
                <a:solidFill>
                  <a:schemeClr val="tx1">
                    <a:lumMod val="65000"/>
                    <a:lumOff val="35000"/>
                  </a:schemeClr>
                </a:solidFill>
                <a:latin typeface="Comic Sans MS" pitchFamily="66" charset="0"/>
              </a:rPr>
              <a:t>product</a:t>
            </a:r>
            <a:r>
              <a:rPr lang="en-US" altLang="en-US" sz="1800" dirty="0" smtClean="0">
                <a:latin typeface="Comic Sans MS" pitchFamily="66" charset="0"/>
              </a:rPr>
              <a:t>(s) is then released from the active site.</a:t>
            </a:r>
          </a:p>
        </p:txBody>
      </p:sp>
      <p:pic>
        <p:nvPicPr>
          <p:cNvPr id="8196" name="Picture 6" descr="Enzyme-substrate-complex"/>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5800" y="4191000"/>
            <a:ext cx="7696200" cy="163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8"/>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5"/>
              </a:rPr>
              <a:t>Enzymatic reaction</a:t>
            </a:r>
            <a:r>
              <a:rPr lang="en-US" altLang="en-US" sz="1000">
                <a:latin typeface="Comic Sans MS" pitchFamily="66" charset="0"/>
              </a:rPr>
              <a:t>, Jerry Crimson Manni</a:t>
            </a:r>
          </a:p>
        </p:txBody>
      </p:sp>
      <p:sp>
        <p:nvSpPr>
          <p:cNvPr id="8198"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
        <p:nvSpPr>
          <p:cNvPr id="7" name="TextBox 7"/>
          <p:cNvSpPr txBox="1">
            <a:spLocks noChangeArrowheads="1"/>
          </p:cNvSpPr>
          <p:nvPr/>
        </p:nvSpPr>
        <p:spPr bwMode="auto">
          <a:xfrm>
            <a:off x="1447800" y="6019800"/>
            <a:ext cx="5943600" cy="40011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algn="ctr" eaLnBrk="1" hangingPunct="1"/>
            <a:r>
              <a:rPr lang="en-US" sz="2000" b="1" dirty="0" smtClean="0">
                <a:solidFill>
                  <a:srgbClr val="000000"/>
                </a:solidFill>
                <a:latin typeface="Comic Sans MS"/>
                <a:cs typeface="Comic Sans MS"/>
              </a:rPr>
              <a:t>Video: </a:t>
            </a:r>
            <a:r>
              <a:rPr lang="en-US" sz="2000" b="1" dirty="0" smtClean="0">
                <a:latin typeface="Comic Sans MS"/>
                <a:cs typeface="Comic Sans MS"/>
                <a:hlinkClick r:id="rId8"/>
              </a:rPr>
              <a:t>How </a:t>
            </a:r>
            <a:r>
              <a:rPr lang="en-US" sz="2000" b="1" dirty="0">
                <a:latin typeface="Comic Sans MS"/>
                <a:cs typeface="Comic Sans MS"/>
                <a:hlinkClick r:id="rId8"/>
              </a:rPr>
              <a:t>Enzymes </a:t>
            </a:r>
            <a:r>
              <a:rPr lang="en-US" sz="2000" b="1" dirty="0" smtClean="0">
                <a:latin typeface="Comic Sans MS"/>
                <a:cs typeface="Comic Sans MS"/>
                <a:hlinkClick r:id="rId8"/>
              </a:rPr>
              <a:t>Work</a:t>
            </a:r>
            <a:endParaRPr lang="en-US" sz="2000" b="1" dirty="0" smtClean="0">
              <a:latin typeface="Comic Sans MS"/>
              <a:cs typeface="Comic Sans MS"/>
            </a:endParaRPr>
          </a:p>
        </p:txBody>
      </p:sp>
    </p:spTree>
    <p:extLst>
      <p:ext uri="{BB962C8B-B14F-4D97-AF65-F5344CB8AC3E}">
        <p14:creationId xmlns:p14="http://schemas.microsoft.com/office/powerpoint/2010/main" val="21051457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1981200"/>
            <a:ext cx="3200400" cy="3581400"/>
          </a:xfrm>
        </p:spPr>
        <p:txBody>
          <a:bodyPr/>
          <a:lstStyle/>
          <a:p>
            <a:pPr marL="457200" indent="-457200" eaLnBrk="1" hangingPunct="1"/>
            <a:r>
              <a:rPr lang="en-US" altLang="en-US" sz="2400" dirty="0" smtClean="0">
                <a:latin typeface="Comic Sans MS" pitchFamily="66" charset="0"/>
              </a:rPr>
              <a:t>are specific for what they will </a:t>
            </a:r>
            <a:r>
              <a:rPr lang="en-US" altLang="en-US" sz="2800" b="1" dirty="0" smtClean="0">
                <a:solidFill>
                  <a:schemeClr val="tx1">
                    <a:lumMod val="65000"/>
                    <a:lumOff val="35000"/>
                  </a:schemeClr>
                </a:solidFill>
                <a:latin typeface="Comic Sans MS" pitchFamily="66" charset="0"/>
              </a:rPr>
              <a:t>catalyze</a:t>
            </a:r>
            <a:r>
              <a:rPr lang="en-US" altLang="en-US" sz="2400" dirty="0" smtClean="0">
                <a:solidFill>
                  <a:schemeClr val="accent2"/>
                </a:solidFill>
                <a:latin typeface="Comic Sans MS" pitchFamily="66" charset="0"/>
              </a:rPr>
              <a:t>.</a:t>
            </a:r>
          </a:p>
          <a:p>
            <a:pPr marL="457200" indent="-457200" eaLnBrk="1" hangingPunct="1"/>
            <a:endParaRPr lang="en-US" altLang="en-US" sz="2400" dirty="0" smtClean="0">
              <a:latin typeface="Comic Sans MS" pitchFamily="66" charset="0"/>
            </a:endParaRPr>
          </a:p>
          <a:p>
            <a:pPr marL="457200" indent="-457200" eaLnBrk="1" hangingPunct="1"/>
            <a:endParaRPr lang="en-US" altLang="en-US" sz="2400" dirty="0" smtClean="0">
              <a:latin typeface="Comic Sans MS" pitchFamily="66" charset="0"/>
            </a:endParaRPr>
          </a:p>
          <a:p>
            <a:pPr marL="457200" indent="-457200" eaLnBrk="1" hangingPunct="1"/>
            <a:r>
              <a:rPr lang="en-US" altLang="en-US" sz="2400" dirty="0" smtClean="0">
                <a:latin typeface="Comic Sans MS" pitchFamily="66" charset="0"/>
              </a:rPr>
              <a:t>fit with substrate like a</a:t>
            </a:r>
            <a:r>
              <a:rPr lang="en-US" altLang="en-US" sz="2400" b="1" dirty="0" smtClean="0">
                <a:latin typeface="Comic Sans MS" pitchFamily="66" charset="0"/>
              </a:rPr>
              <a:t> </a:t>
            </a:r>
            <a:r>
              <a:rPr lang="en-US" altLang="en-US" sz="2800" b="1" dirty="0" smtClean="0">
                <a:solidFill>
                  <a:schemeClr val="tx1">
                    <a:lumMod val="65000"/>
                    <a:lumOff val="35000"/>
                  </a:schemeClr>
                </a:solidFill>
                <a:latin typeface="Comic Sans MS" pitchFamily="66" charset="0"/>
              </a:rPr>
              <a:t>key</a:t>
            </a:r>
            <a:r>
              <a:rPr lang="en-US" altLang="en-US" sz="2400" b="1" dirty="0" smtClean="0">
                <a:latin typeface="Comic Sans MS" pitchFamily="66" charset="0"/>
              </a:rPr>
              <a:t> </a:t>
            </a:r>
            <a:r>
              <a:rPr lang="en-US" altLang="en-US" sz="2400" dirty="0" smtClean="0">
                <a:latin typeface="Comic Sans MS" pitchFamily="66" charset="0"/>
              </a:rPr>
              <a:t>and </a:t>
            </a:r>
            <a:r>
              <a:rPr lang="en-US" altLang="en-US" sz="2800" b="1" dirty="0" smtClean="0">
                <a:solidFill>
                  <a:schemeClr val="tx1">
                    <a:lumMod val="65000"/>
                    <a:lumOff val="35000"/>
                  </a:schemeClr>
                </a:solidFill>
                <a:latin typeface="Comic Sans MS" pitchFamily="66" charset="0"/>
              </a:rPr>
              <a:t>lock</a:t>
            </a:r>
            <a:r>
              <a:rPr lang="en-US" altLang="en-US" sz="2400" dirty="0" smtClean="0">
                <a:latin typeface="Comic Sans MS" pitchFamily="66" charset="0"/>
              </a:rPr>
              <a:t>.</a:t>
            </a:r>
          </a:p>
          <a:p>
            <a:pPr marL="457200" indent="-457200" eaLnBrk="1" hangingPunct="1"/>
            <a:endParaRPr lang="en-US" altLang="en-US" sz="2400" dirty="0" smtClean="0">
              <a:latin typeface="Comic Sans MS" pitchFamily="66" charset="0"/>
            </a:endParaRPr>
          </a:p>
        </p:txBody>
      </p:sp>
      <p:pic>
        <p:nvPicPr>
          <p:cNvPr id="9219" name="Picture 4" descr="j03028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3000"/>
            <a:ext cx="4495800" cy="42148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0487" name="Rectangle 7"/>
          <p:cNvSpPr>
            <a:spLocks noGrp="1" noChangeArrowheads="1"/>
          </p:cNvSpPr>
          <p:nvPr>
            <p:ph type="title"/>
          </p:nvPr>
        </p:nvSpPr>
        <p:spPr/>
        <p:txBody>
          <a:bodyPr/>
          <a:lstStyle/>
          <a:p>
            <a:pPr algn="l" eaLnBrk="1" hangingPunct="1">
              <a:defRPr/>
            </a:pPr>
            <a:r>
              <a:rPr lang="en-US" b="1" smtClean="0">
                <a:effectLst>
                  <a:outerShdw blurRad="38100" dist="38100" dir="2700000" algn="tl">
                    <a:srgbClr val="C0C0C0"/>
                  </a:outerShdw>
                </a:effectLst>
                <a:latin typeface="Comic Sans MS" pitchFamily="66" charset="0"/>
              </a:rPr>
              <a:t>Enzymes…</a:t>
            </a:r>
          </a:p>
        </p:txBody>
      </p:sp>
      <p:sp>
        <p:nvSpPr>
          <p:cNvPr id="9221" name="Text Box 5"/>
          <p:cNvSpPr txBox="1">
            <a:spLocks noChangeArrowheads="1"/>
          </p:cNvSpPr>
          <p:nvPr/>
        </p:nvSpPr>
        <p:spPr bwMode="auto">
          <a:xfrm>
            <a:off x="4672013" y="66008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1381991236"/>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1"/>
          </p:nvPr>
        </p:nvSpPr>
        <p:spPr>
          <a:xfrm>
            <a:off x="1219200" y="533400"/>
            <a:ext cx="7086600" cy="4221163"/>
          </a:xfrm>
        </p:spPr>
        <p:txBody>
          <a:bodyPr/>
          <a:lstStyle/>
          <a:p>
            <a:pPr algn="ctr" eaLnBrk="1" hangingPunct="1">
              <a:buFontTx/>
              <a:buNone/>
            </a:pPr>
            <a:r>
              <a:rPr lang="en-US" altLang="en-US" sz="2800" b="1" smtClean="0">
                <a:solidFill>
                  <a:srgbClr val="3366FF"/>
                </a:solidFill>
                <a:latin typeface="Comic Sans MS" pitchFamily="66" charset="0"/>
              </a:rPr>
              <a:t>	When an enzyme is interacting with it’s substrate, during the chemical reaction, together they are referred to as the …</a:t>
            </a:r>
          </a:p>
        </p:txBody>
      </p:sp>
      <p:pic>
        <p:nvPicPr>
          <p:cNvPr id="10243" name="Picture 3" descr="Enzyme-substrate-complex-simp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0" y="2362200"/>
            <a:ext cx="62484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Enzyme –substrate complex</a:t>
            </a:r>
            <a:r>
              <a:rPr lang="en-US" altLang="en-US" sz="1000">
                <a:latin typeface="Comic Sans MS" pitchFamily="66" charset="0"/>
              </a:rPr>
              <a:t>, UC Davis</a:t>
            </a:r>
          </a:p>
        </p:txBody>
      </p:sp>
      <p:sp>
        <p:nvSpPr>
          <p:cNvPr id="10245"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24800495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752600"/>
            <a:ext cx="3048000" cy="4267200"/>
          </a:xfrm>
        </p:spPr>
        <p:txBody>
          <a:bodyPr/>
          <a:lstStyle/>
          <a:p>
            <a:pPr algn="l" eaLnBrk="1" hangingPunct="1"/>
            <a:r>
              <a:rPr lang="en-US" altLang="en-US" sz="2800" dirty="0" smtClean="0">
                <a:latin typeface="Comic Sans MS" pitchFamily="66" charset="0"/>
              </a:rPr>
              <a:t>…are </a:t>
            </a:r>
            <a:r>
              <a:rPr lang="en-US" altLang="en-US" sz="2800" b="1" dirty="0" smtClean="0">
                <a:solidFill>
                  <a:schemeClr val="tx1">
                    <a:lumMod val="65000"/>
                    <a:lumOff val="35000"/>
                  </a:schemeClr>
                </a:solidFill>
                <a:latin typeface="Comic Sans MS" pitchFamily="66" charset="0"/>
              </a:rPr>
              <a:t>reusable</a:t>
            </a:r>
            <a:r>
              <a:rPr lang="en-US" altLang="en-US" sz="2800" dirty="0" smtClean="0">
                <a:latin typeface="Comic Sans MS" pitchFamily="66" charset="0"/>
              </a:rPr>
              <a:t>.</a:t>
            </a:r>
            <a:r>
              <a:rPr lang="en-US" altLang="en-US" sz="3600" dirty="0" smtClean="0">
                <a:latin typeface="Comic Sans MS" pitchFamily="66" charset="0"/>
              </a:rPr>
              <a:t/>
            </a:r>
            <a:br>
              <a:rPr lang="en-US" altLang="en-US" sz="3600" dirty="0" smtClean="0">
                <a:latin typeface="Comic Sans MS" pitchFamily="66" charset="0"/>
              </a:rPr>
            </a:br>
            <a:r>
              <a:rPr lang="en-US" altLang="en-US" sz="2800" dirty="0" smtClean="0">
                <a:latin typeface="Comic Sans MS" pitchFamily="66" charset="0"/>
              </a:rPr>
              <a:t/>
            </a:r>
            <a:br>
              <a:rPr lang="en-US" altLang="en-US" sz="2800" dirty="0" smtClean="0">
                <a:latin typeface="Comic Sans MS" pitchFamily="66" charset="0"/>
              </a:rPr>
            </a:br>
            <a:r>
              <a:rPr lang="en-US" altLang="en-US" sz="2800" dirty="0" smtClean="0">
                <a:latin typeface="Comic Sans MS" pitchFamily="66" charset="0"/>
              </a:rPr>
              <a:t>They are not consumed </a:t>
            </a:r>
            <a:r>
              <a:rPr lang="en-US" altLang="en-US" sz="2400" dirty="0" smtClean="0">
                <a:latin typeface="Comic Sans MS" pitchFamily="66" charset="0"/>
              </a:rPr>
              <a:t>(used up) </a:t>
            </a:r>
            <a:r>
              <a:rPr lang="en-US" altLang="en-US" sz="2800" dirty="0" smtClean="0">
                <a:latin typeface="Comic Sans MS" pitchFamily="66" charset="0"/>
              </a:rPr>
              <a:t>in the reactions they catalyze</a:t>
            </a:r>
            <a:r>
              <a:rPr lang="en-US" altLang="en-US" sz="2000" dirty="0" smtClean="0">
                <a:latin typeface="Comic Sans MS" pitchFamily="66" charset="0"/>
              </a:rPr>
              <a:t>.</a:t>
            </a:r>
            <a:br>
              <a:rPr lang="en-US" altLang="en-US" sz="2000" dirty="0" smtClean="0">
                <a:latin typeface="Comic Sans MS" pitchFamily="66" charset="0"/>
              </a:rPr>
            </a:br>
            <a:r>
              <a:rPr lang="en-US" altLang="en-US" sz="2000" dirty="0" smtClean="0">
                <a:latin typeface="Comic Sans MS" pitchFamily="66" charset="0"/>
              </a:rPr>
              <a:t/>
            </a:r>
            <a:br>
              <a:rPr lang="en-US" altLang="en-US" sz="2000" dirty="0" smtClean="0">
                <a:latin typeface="Comic Sans MS" pitchFamily="66" charset="0"/>
              </a:rPr>
            </a:br>
            <a:r>
              <a:rPr lang="en-US" altLang="en-US" sz="2000" dirty="0">
                <a:latin typeface="Comic Sans MS" pitchFamily="66" charset="0"/>
              </a:rPr>
              <a:t/>
            </a:r>
            <a:br>
              <a:rPr lang="en-US" altLang="en-US" sz="2000" dirty="0">
                <a:latin typeface="Comic Sans MS" pitchFamily="66" charset="0"/>
              </a:rPr>
            </a:br>
            <a:r>
              <a:rPr lang="en-US" altLang="en-US" sz="2400" dirty="0" smtClean="0">
                <a:latin typeface="Comic Sans MS" pitchFamily="66" charset="0"/>
              </a:rPr>
              <a:t>May perform thousands of reactions per second. </a:t>
            </a:r>
            <a:r>
              <a:rPr lang="en-US" altLang="en-US" sz="2400" dirty="0">
                <a:latin typeface="Comic Sans MS" pitchFamily="66" charset="0"/>
              </a:rPr>
              <a:t/>
            </a:r>
            <a:br>
              <a:rPr lang="en-US" altLang="en-US" sz="2400" dirty="0">
                <a:latin typeface="Comic Sans MS" pitchFamily="66" charset="0"/>
              </a:rPr>
            </a:br>
            <a:endParaRPr lang="en-US" altLang="en-US" sz="2800" b="1" dirty="0" smtClean="0">
              <a:latin typeface="Comic Sans MS" pitchFamily="66" charset="0"/>
            </a:endParaRPr>
          </a:p>
        </p:txBody>
      </p:sp>
      <p:pic>
        <p:nvPicPr>
          <p:cNvPr id="11267" name="Picture 10" descr="j029324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114800" y="838200"/>
            <a:ext cx="4765675" cy="427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8" name="Rectangle 12"/>
          <p:cNvSpPr>
            <a:spLocks noChangeArrowheads="1"/>
          </p:cNvSpPr>
          <p:nvPr/>
        </p:nvSpPr>
        <p:spPr bwMode="auto">
          <a:xfrm>
            <a:off x="457200" y="274638"/>
            <a:ext cx="82296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400" b="1">
                <a:solidFill>
                  <a:schemeClr val="tx2"/>
                </a:solidFill>
                <a:effectLst>
                  <a:outerShdw blurRad="38100" dist="38100" dir="2700000" algn="tl">
                    <a:srgbClr val="C0C0C0"/>
                  </a:outerShdw>
                </a:effectLst>
                <a:latin typeface="Comic Sans MS" pitchFamily="66" charset="0"/>
              </a:rPr>
              <a:t>Enzymes…</a:t>
            </a:r>
          </a:p>
        </p:txBody>
      </p:sp>
      <p:sp>
        <p:nvSpPr>
          <p:cNvPr id="11269" name="Text Box 5"/>
          <p:cNvSpPr txBox="1">
            <a:spLocks noChangeArrowheads="1"/>
          </p:cNvSpPr>
          <p:nvPr/>
        </p:nvSpPr>
        <p:spPr bwMode="auto">
          <a:xfrm>
            <a:off x="464820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
        <p:nvSpPr>
          <p:cNvPr id="6" name="Text Box 6"/>
          <p:cNvSpPr txBox="1">
            <a:spLocks noChangeArrowheads="1"/>
          </p:cNvSpPr>
          <p:nvPr/>
        </p:nvSpPr>
        <p:spPr bwMode="auto">
          <a:xfrm>
            <a:off x="4114800" y="5486400"/>
            <a:ext cx="472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b="1" dirty="0" smtClean="0">
                <a:latin typeface="Comic Sans MS"/>
                <a:cs typeface="Comic Sans MS"/>
              </a:rPr>
              <a:t>Video: </a:t>
            </a:r>
            <a:r>
              <a:rPr lang="en-US" sz="2000" b="1" dirty="0" smtClean="0">
                <a:latin typeface="Comic Sans MS"/>
                <a:cs typeface="Comic Sans MS"/>
                <a:hlinkClick r:id="rId6"/>
              </a:rPr>
              <a:t>Enzyme Hydrolysis </a:t>
            </a:r>
            <a:r>
              <a:rPr lang="en-US" sz="2000" b="1" dirty="0">
                <a:latin typeface="Comic Sans MS"/>
                <a:cs typeface="Comic Sans MS"/>
                <a:hlinkClick r:id="rId6"/>
              </a:rPr>
              <a:t>of </a:t>
            </a:r>
            <a:r>
              <a:rPr lang="en-US" sz="2000" b="1" dirty="0" smtClean="0">
                <a:latin typeface="Comic Sans MS"/>
                <a:cs typeface="Comic Sans MS"/>
                <a:hlinkClick r:id="rId6"/>
              </a:rPr>
              <a:t>Sucrose</a:t>
            </a:r>
            <a:endParaRPr lang="en-US" sz="2000" b="1" dirty="0">
              <a:latin typeface="Comic Sans MS"/>
              <a:cs typeface="Comic Sans MS"/>
            </a:endParaRPr>
          </a:p>
        </p:txBody>
      </p:sp>
    </p:spTree>
    <p:extLst>
      <p:ext uri="{BB962C8B-B14F-4D97-AF65-F5344CB8AC3E}">
        <p14:creationId xmlns:p14="http://schemas.microsoft.com/office/powerpoint/2010/main" val="35708718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15890</TotalTime>
  <Words>1953</Words>
  <Application>Microsoft Macintosh PowerPoint</Application>
  <PresentationFormat>On-screen Show (4:3)</PresentationFormat>
  <Paragraphs>383</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PowerPoint Presentation</vt:lpstr>
      <vt:lpstr>What are enzymes?</vt:lpstr>
      <vt:lpstr>What do enzymes do?</vt:lpstr>
      <vt:lpstr>How do enzymes work?</vt:lpstr>
      <vt:lpstr>How do enzymes work?</vt:lpstr>
      <vt:lpstr>Enzymes…</vt:lpstr>
      <vt:lpstr>PowerPoint Presentation</vt:lpstr>
      <vt:lpstr>…are reusable.  They are not consumed (used up) in the reactions they catalyze.   May perform thousands of reactions per second.  </vt:lpstr>
      <vt:lpstr>The more cans (substrate), the more $ (product).  The more recycling machines (enzymes), the faster the cans turn into $.</vt:lpstr>
      <vt:lpstr>Enzymes…</vt:lpstr>
      <vt:lpstr>Formats for writing an enzymatic reaction.</vt:lpstr>
      <vt:lpstr>       Q: How do you sabotage an enzyme?</vt:lpstr>
      <vt:lpstr>Factors That Influence Enzyme Activity</vt:lpstr>
      <vt:lpstr>Temperature &amp; pH</vt:lpstr>
      <vt:lpstr>Factors That Influence Enzyme Activity</vt:lpstr>
      <vt:lpstr>Cofactors / Coenzymes</vt:lpstr>
      <vt:lpstr>Coenzyme: Vitamin B12</vt:lpstr>
      <vt:lpstr>Factors That Influence Enzyme Activity</vt:lpstr>
      <vt:lpstr>Two Types of Enzyme Inhibitors</vt:lpstr>
      <vt:lpstr>Two Types of Enzyme Inhibitors</vt:lpstr>
      <vt:lpstr>Enzyme Inhibitors</vt:lpstr>
      <vt:lpstr>REVIEW!</vt:lpstr>
      <vt:lpstr>Metabolism   The Transformation of Energy</vt:lpstr>
      <vt:lpstr>Metabolic Pathways  Series of chemical reactions that regulate the concentration of substances within the organism.</vt:lpstr>
      <vt:lpstr>Why Are Enzymes So Important?</vt:lpstr>
      <vt:lpstr>Digestion &amp; Enzymes</vt:lpstr>
      <vt:lpstr>Study Table of Enzymes &amp; Digestion  (We will fill this in as we go through lecture &amp; lab.)</vt:lpstr>
      <vt:lpstr>PowerPoint Presentation</vt:lpstr>
      <vt:lpstr>Are you feeling blinded by science?  Do yourself a favor. Use the…                 Virtual Cell Biology                        Classroom (VCBC)  !  The VCBC is full of resources to help you succeed, including:</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 Lecture PowerPoint</dc:title>
  <dc:subject/>
  <dc:creator>Tami Port</dc:creator>
  <cp:keywords>enzyme lecture powerpoint, enzyme class lecture, enzyme ppt slides, what are enzyme, how enzymes work</cp:keywords>
  <dc:description/>
  <cp:lastModifiedBy>Voicemail</cp:lastModifiedBy>
  <cp:revision>191</cp:revision>
  <dcterms:created xsi:type="dcterms:W3CDTF">2008-01-22T18:56:35Z</dcterms:created>
  <dcterms:modified xsi:type="dcterms:W3CDTF">2015-10-26T22:46:44Z</dcterms:modified>
  <cp:category>Biology Lecture PowerPoint</cp:category>
</cp:coreProperties>
</file>