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3" r:id="rId2"/>
    <p:sldId id="258" r:id="rId3"/>
    <p:sldId id="284" r:id="rId4"/>
    <p:sldId id="260" r:id="rId5"/>
    <p:sldId id="264" r:id="rId6"/>
    <p:sldId id="285" r:id="rId7"/>
    <p:sldId id="282" r:id="rId8"/>
    <p:sldId id="286" r:id="rId9"/>
    <p:sldId id="265" r:id="rId10"/>
    <p:sldId id="270" r:id="rId11"/>
    <p:sldId id="268" r:id="rId12"/>
    <p:sldId id="289" r:id="rId13"/>
    <p:sldId id="290" r:id="rId14"/>
    <p:sldId id="269" r:id="rId15"/>
    <p:sldId id="291" r:id="rId16"/>
    <p:sldId id="292" r:id="rId17"/>
    <p:sldId id="293" r:id="rId18"/>
    <p:sldId id="294" r:id="rId19"/>
    <p:sldId id="295" r:id="rId20"/>
    <p:sldId id="296" r:id="rId21"/>
    <p:sldId id="297" r:id="rId22"/>
    <p:sldId id="279"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00"/>
    <a:srgbClr val="333399"/>
    <a:srgbClr val="006600"/>
    <a:srgbClr val="0000FF"/>
    <a:srgbClr val="339933"/>
    <a:srgbClr val="CC00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94898" autoAdjust="0"/>
  </p:normalViewPr>
  <p:slideViewPr>
    <p:cSldViewPr>
      <p:cViewPr varScale="1">
        <p:scale>
          <a:sx n="97" d="100"/>
          <a:sy n="97" d="100"/>
        </p:scale>
        <p:origin x="-1608" y="-104"/>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819EB75-1321-47DC-BDF9-D56A21A3CE6F}" type="slidenum">
              <a:rPr lang="en-US"/>
              <a:pPr>
                <a:defRPr/>
              </a:pPr>
              <a:t>‹#›</a:t>
            </a:fld>
            <a:endParaRPr lang="en-US"/>
          </a:p>
        </p:txBody>
      </p:sp>
    </p:spTree>
    <p:extLst>
      <p:ext uri="{BB962C8B-B14F-4D97-AF65-F5344CB8AC3E}">
        <p14:creationId xmlns:p14="http://schemas.microsoft.com/office/powerpoint/2010/main" val="2341474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14E189-A02F-454F-B091-0CBCDF9D69EB}" type="slidenum">
              <a:rPr lang="en-US">
                <a:cs typeface="Arial" panose="020B0604020202020204" pitchFamily="34" charset="0"/>
              </a:rPr>
              <a:pPr>
                <a:spcBef>
                  <a:spcPct val="0"/>
                </a:spcBef>
              </a:pPr>
              <a:t>1</a:t>
            </a:fld>
            <a:endParaRPr lang="en-US">
              <a:cs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Welcome to Science Prof Online PowerPoint Resources!</a:t>
            </a:r>
          </a:p>
          <a:p>
            <a:pPr eaLnBrk="1" hangingPunct="1"/>
            <a:r>
              <a:rPr lang="en-US" smtClean="0">
                <a:latin typeface="Arial" panose="020B0604020202020204" pitchFamily="34"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210971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997BD0-E5B4-482A-8191-941E3F8C8131}" type="slidenum">
              <a:rPr lang="en-US"/>
              <a:pPr>
                <a:spcBef>
                  <a:spcPct val="0"/>
                </a:spcBef>
              </a:pPr>
              <a:t>10</a:t>
            </a:fld>
            <a:endParaRPr lang="en-US"/>
          </a:p>
        </p:txBody>
      </p:sp>
      <p:sp>
        <p:nvSpPr>
          <p:cNvPr id="25603" name="Rectangle 2"/>
          <p:cNvSpPr>
            <a:spLocks noGrp="1" noRot="1" noChangeAspect="1" noChangeArrowheads="1" noTextEdit="1"/>
          </p:cNvSpPr>
          <p:nvPr>
            <p:ph type="sldImg"/>
          </p:nvPr>
        </p:nvSpPr>
        <p:spPr>
          <a:xfrm>
            <a:off x="1146175" y="685800"/>
            <a:ext cx="4572000" cy="3429000"/>
          </a:xfrm>
          <a:ln/>
        </p:spPr>
      </p:sp>
      <p:sp>
        <p:nvSpPr>
          <p:cNvPr id="2560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Genetic Code</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Ribosomes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Codon</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Anti-codon</a:t>
            </a:r>
          </a:p>
        </p:txBody>
      </p:sp>
    </p:spTree>
    <p:extLst>
      <p:ext uri="{BB962C8B-B14F-4D97-AF65-F5344CB8AC3E}">
        <p14:creationId xmlns:p14="http://schemas.microsoft.com/office/powerpoint/2010/main" val="719650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51A68A-057D-4D4E-975A-3DE0D31E38BB}" type="slidenum">
              <a:rPr lang="en-US"/>
              <a:pPr>
                <a:spcBef>
                  <a:spcPct val="0"/>
                </a:spcBef>
              </a:pPr>
              <a:t>11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289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385159-1597-4953-9F83-2A599192F36A}" type="slidenum">
              <a:rPr lang="en-US"/>
              <a:pPr>
                <a:spcBef>
                  <a:spcPct val="0"/>
                </a:spcBef>
              </a:pPr>
              <a:t>12</a:t>
            </a:fld>
            <a:endParaRPr lang="en-US"/>
          </a:p>
        </p:txBody>
      </p:sp>
      <p:sp>
        <p:nvSpPr>
          <p:cNvPr id="29699" name="Rectangle 2"/>
          <p:cNvSpPr>
            <a:spLocks noGrp="1" noRot="1" noChangeAspect="1" noChangeArrowheads="1" noTextEdit="1"/>
          </p:cNvSpPr>
          <p:nvPr>
            <p:ph type="sldImg"/>
          </p:nvPr>
        </p:nvSpPr>
        <p:spPr>
          <a:xfrm>
            <a:off x="1200150" y="701675"/>
            <a:ext cx="4681538" cy="3511550"/>
          </a:xfrm>
          <a:ln/>
        </p:spPr>
      </p:sp>
      <p:sp>
        <p:nvSpPr>
          <p:cNvPr id="297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0651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DEBF9B-E282-4153-8605-AC7AF3885ADD}" type="slidenum">
              <a:rPr lang="en-US"/>
              <a:pPr>
                <a:spcBef>
                  <a:spcPct val="0"/>
                </a:spcBef>
              </a:pPr>
              <a:t>13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208362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5C72A-C4A0-469D-8FFC-48AC8AF91DDB}" type="slidenum">
              <a:rPr lang="en-US"/>
              <a:pPr>
                <a:spcBef>
                  <a:spcPct val="0"/>
                </a:spcBef>
              </a:pPr>
              <a:t>14</a:t>
            </a:fld>
            <a:endParaRPr lang="en-US"/>
          </a:p>
        </p:txBody>
      </p:sp>
      <p:sp>
        <p:nvSpPr>
          <p:cNvPr id="33795" name="Rectangle 2"/>
          <p:cNvSpPr>
            <a:spLocks noGrp="1" noRot="1" noChangeAspect="1" noChangeArrowheads="1" noTextEdit="1"/>
          </p:cNvSpPr>
          <p:nvPr>
            <p:ph type="sldImg"/>
          </p:nvPr>
        </p:nvSpPr>
        <p:spPr>
          <a:xfrm>
            <a:off x="1144588" y="685800"/>
            <a:ext cx="4572000" cy="3429000"/>
          </a:xfrm>
          <a:ln/>
        </p:spPr>
      </p:sp>
      <p:sp>
        <p:nvSpPr>
          <p:cNvPr id="33796"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Translation</a:t>
            </a:r>
          </a:p>
        </p:txBody>
      </p:sp>
    </p:spTree>
    <p:extLst>
      <p:ext uri="{BB962C8B-B14F-4D97-AF65-F5344CB8AC3E}">
        <p14:creationId xmlns:p14="http://schemas.microsoft.com/office/powerpoint/2010/main" val="1356884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BB029DF-004F-43E9-BCA5-A9A8025738D1}" type="slidenum">
              <a:rPr lang="en-US" b="0"/>
              <a:pPr eaLnBrk="1" hangingPunct="1"/>
              <a:t>15</a:t>
            </a:fld>
            <a:endParaRPr lang="en-US"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1976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501D1B-99CA-4241-88ED-D36C1542A3E3}" type="slidenum">
              <a:rPr lang="en-US"/>
              <a:pPr>
                <a:spcBef>
                  <a:spcPct val="0"/>
                </a:spcBef>
              </a:pPr>
              <a:t>21</a:t>
            </a:fld>
            <a:endParaRPr lang="en-US"/>
          </a:p>
        </p:txBody>
      </p:sp>
      <p:sp>
        <p:nvSpPr>
          <p:cNvPr id="35843" name="Rectangle 2"/>
          <p:cNvSpPr>
            <a:spLocks noGrp="1" noRot="1" noChangeAspect="1" noChangeArrowheads="1" noTextEdit="1"/>
          </p:cNvSpPr>
          <p:nvPr>
            <p:ph type="sldImg"/>
          </p:nvPr>
        </p:nvSpPr>
        <p:spPr>
          <a:xfrm>
            <a:off x="1144588" y="685800"/>
            <a:ext cx="4572000" cy="3429000"/>
          </a:xfrm>
          <a:ln/>
        </p:spPr>
      </p:sp>
      <p:sp>
        <p:nvSpPr>
          <p:cNvPr id="3584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4374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9D02EE-6F25-4E75-A747-B273DABDA315}" type="slidenum">
              <a:rPr lang="en-US"/>
              <a:pPr>
                <a:spcBef>
                  <a:spcPct val="0"/>
                </a:spcBef>
              </a:pPr>
              <a:t>22</a:t>
            </a:fld>
            <a:endParaRPr lang="en-US"/>
          </a:p>
        </p:txBody>
      </p:sp>
      <p:sp>
        <p:nvSpPr>
          <p:cNvPr id="37891" name="Rectangle 2"/>
          <p:cNvSpPr>
            <a:spLocks noGrp="1" noRot="1" noChangeAspect="1" noChangeArrowheads="1" noTextEdit="1"/>
          </p:cNvSpPr>
          <p:nvPr>
            <p:ph type="sldImg"/>
          </p:nvPr>
        </p:nvSpPr>
        <p:spPr>
          <a:xfrm>
            <a:off x="1143000" y="685800"/>
            <a:ext cx="4573588" cy="3430588"/>
          </a:xfrm>
          <a:ln/>
        </p:spPr>
      </p:sp>
      <p:sp>
        <p:nvSpPr>
          <p:cNvPr id="3789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9826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C5D90C-81FD-4282-8B5F-ADCB11B467E9}" type="slidenum">
              <a:rPr lang="en-US"/>
              <a:pPr>
                <a:spcBef>
                  <a:spcPct val="0"/>
                </a:spcBef>
              </a:pPr>
              <a:t>2</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0272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66D682-3C11-4AA3-B999-7C692806EDF4}" type="slidenum">
              <a:rPr lang="en-US"/>
              <a:pPr>
                <a:spcBef>
                  <a:spcPct val="0"/>
                </a:spcBef>
              </a:pPr>
              <a:t>3</a:t>
            </a:fld>
            <a:endParaRPr lang="en-US"/>
          </a:p>
        </p:txBody>
      </p:sp>
      <p:sp>
        <p:nvSpPr>
          <p:cNvPr id="11267" name="Rectangle 2"/>
          <p:cNvSpPr>
            <a:spLocks noGrp="1" noRot="1" noChangeAspect="1" noChangeArrowheads="1" noTextEdit="1"/>
          </p:cNvSpPr>
          <p:nvPr>
            <p:ph type="sldImg"/>
          </p:nvPr>
        </p:nvSpPr>
        <p:spPr>
          <a:xfrm>
            <a:off x="1146175" y="685800"/>
            <a:ext cx="4572000" cy="3429000"/>
          </a:xfrm>
          <a:ln/>
        </p:spPr>
      </p:sp>
      <p:sp>
        <p:nvSpPr>
          <p:cNvPr id="11268" name="Rectangle 3"/>
          <p:cNvSpPr>
            <a:spLocks noGrp="1" noChangeArrowheads="1"/>
          </p:cNvSpPr>
          <p:nvPr>
            <p:ph type="body" idx="1"/>
          </p:nvPr>
        </p:nvSpPr>
        <p:spPr>
          <a:xfrm>
            <a:off x="914400" y="4343400"/>
            <a:ext cx="5029200" cy="4114800"/>
          </a:xfrm>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6992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6DB767-277D-40B3-9596-AEF3107D26D4}" type="slidenum">
              <a:rPr lang="en-US"/>
              <a:pPr>
                <a:spcBef>
                  <a:spcPct val="0"/>
                </a:spcBef>
              </a:pPr>
              <a:t>4</a:t>
            </a:fld>
            <a:endParaRPr lang="en-US"/>
          </a:p>
        </p:txBody>
      </p:sp>
      <p:sp>
        <p:nvSpPr>
          <p:cNvPr id="13315" name="Rectangle 2"/>
          <p:cNvSpPr>
            <a:spLocks noGrp="1" noRot="1" noChangeAspect="1" noChangeArrowheads="1" noTextEdit="1"/>
          </p:cNvSpPr>
          <p:nvPr>
            <p:ph type="sldImg"/>
          </p:nvPr>
        </p:nvSpPr>
        <p:spPr>
          <a:xfrm>
            <a:off x="1147763" y="685800"/>
            <a:ext cx="4572000" cy="3429000"/>
          </a:xfrm>
          <a:ln/>
        </p:spPr>
      </p:sp>
      <p:sp>
        <p:nvSpPr>
          <p:cNvPr id="1331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4032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CC0F8D-8C1B-42B4-B2C8-77B10E4C2B58}" type="slidenum">
              <a:rPr lang="en-US"/>
              <a:pPr>
                <a:spcBef>
                  <a:spcPct val="0"/>
                </a:spcBef>
              </a:pPr>
              <a:t>5</a:t>
            </a:fld>
            <a:endParaRPr lang="en-US"/>
          </a:p>
        </p:txBody>
      </p:sp>
      <p:sp>
        <p:nvSpPr>
          <p:cNvPr id="15363" name="Rectangle 2"/>
          <p:cNvSpPr>
            <a:spLocks noGrp="1" noRot="1" noChangeAspect="1" noChangeArrowheads="1" noTextEdit="1"/>
          </p:cNvSpPr>
          <p:nvPr>
            <p:ph type="sldImg"/>
          </p:nvPr>
        </p:nvSpPr>
        <p:spPr>
          <a:xfrm>
            <a:off x="1149350" y="685800"/>
            <a:ext cx="4572000" cy="3429000"/>
          </a:xfrm>
          <a:ln/>
        </p:spPr>
      </p:sp>
      <p:sp>
        <p:nvSpPr>
          <p:cNvPr id="1536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Uracil</a:t>
            </a:r>
          </a:p>
        </p:txBody>
      </p:sp>
    </p:spTree>
    <p:extLst>
      <p:ext uri="{BB962C8B-B14F-4D97-AF65-F5344CB8AC3E}">
        <p14:creationId xmlns:p14="http://schemas.microsoft.com/office/powerpoint/2010/main" val="226728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9F5467-04E7-4A81-96C9-98EE1B477447}" type="slidenum">
              <a:rPr lang="en-US"/>
              <a:pPr>
                <a:spcBef>
                  <a:spcPct val="0"/>
                </a:spcBef>
              </a:pPr>
              <a:t>6</a:t>
            </a:fld>
            <a:endParaRPr lang="en-US"/>
          </a:p>
        </p:txBody>
      </p:sp>
      <p:sp>
        <p:nvSpPr>
          <p:cNvPr id="17411" name="Rectangle 2"/>
          <p:cNvSpPr>
            <a:spLocks noGrp="1" noRot="1" noChangeAspect="1" noChangeArrowheads="1" noTextEdit="1"/>
          </p:cNvSpPr>
          <p:nvPr>
            <p:ph type="sldImg"/>
          </p:nvPr>
        </p:nvSpPr>
        <p:spPr>
          <a:xfrm>
            <a:off x="1200150" y="701675"/>
            <a:ext cx="4681538" cy="3511550"/>
          </a:xfrm>
          <a:ln/>
        </p:spPr>
      </p:sp>
      <p:sp>
        <p:nvSpPr>
          <p:cNvPr id="17412"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blueprint</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factory</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truck</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8069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62F2BC-FD16-4C09-A7D0-12F08306E64C}" type="slidenum">
              <a:rPr lang="en-US"/>
              <a:pPr>
                <a:spcBef>
                  <a:spcPct val="0"/>
                </a:spcBef>
              </a:pPr>
              <a:t>7</a:t>
            </a:fld>
            <a:endParaRPr lang="en-US"/>
          </a:p>
        </p:txBody>
      </p:sp>
      <p:sp>
        <p:nvSpPr>
          <p:cNvPr id="19459" name="Rectangle 2"/>
          <p:cNvSpPr>
            <a:spLocks noGrp="1" noRot="1" noChangeAspect="1" noChangeArrowheads="1" noTextEdit="1"/>
          </p:cNvSpPr>
          <p:nvPr>
            <p:ph type="sldImg"/>
          </p:nvPr>
        </p:nvSpPr>
        <p:spPr>
          <a:xfrm>
            <a:off x="1149350" y="685800"/>
            <a:ext cx="4572000" cy="3429000"/>
          </a:xfrm>
          <a:ln/>
        </p:spPr>
      </p:sp>
      <p:sp>
        <p:nvSpPr>
          <p:cNvPr id="19460"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Uracil</a:t>
            </a:r>
          </a:p>
        </p:txBody>
      </p:sp>
    </p:spTree>
    <p:extLst>
      <p:ext uri="{BB962C8B-B14F-4D97-AF65-F5344CB8AC3E}">
        <p14:creationId xmlns:p14="http://schemas.microsoft.com/office/powerpoint/2010/main" val="351509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066651-1918-4EDE-AEDB-5195396B86B7}" type="slidenum">
              <a:rPr lang="en-US"/>
              <a:pPr>
                <a:spcBef>
                  <a:spcPct val="0"/>
                </a:spcBef>
              </a:pPr>
              <a:t>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6826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9BF5F6-EBBF-41AD-8C1B-07A4A4538E43}" type="slidenum">
              <a:rPr lang="en-US"/>
              <a:pPr>
                <a:spcBef>
                  <a:spcPct val="0"/>
                </a:spcBef>
              </a:pPr>
              <a:t>9</a:t>
            </a:fld>
            <a:endParaRPr lang="en-US"/>
          </a:p>
        </p:txBody>
      </p:sp>
      <p:sp>
        <p:nvSpPr>
          <p:cNvPr id="23555" name="Rectangle 2"/>
          <p:cNvSpPr>
            <a:spLocks noGrp="1" noRot="1" noChangeAspect="1" noChangeArrowheads="1" noTextEdit="1"/>
          </p:cNvSpPr>
          <p:nvPr>
            <p:ph type="sldImg"/>
          </p:nvPr>
        </p:nvSpPr>
        <p:spPr>
          <a:xfrm>
            <a:off x="1146175" y="685800"/>
            <a:ext cx="4572000" cy="3429000"/>
          </a:xfrm>
          <a:ln/>
        </p:spPr>
      </p:sp>
      <p:sp>
        <p:nvSpPr>
          <p:cNvPr id="2355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4340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307409-42FF-4FC2-8936-1F8DDC08A1B1}" type="slidenum">
              <a:rPr lang="en-US"/>
              <a:pPr>
                <a:defRPr/>
              </a:pPr>
              <a:t>‹#›</a:t>
            </a:fld>
            <a:endParaRPr lang="en-US"/>
          </a:p>
        </p:txBody>
      </p:sp>
    </p:spTree>
    <p:extLst>
      <p:ext uri="{BB962C8B-B14F-4D97-AF65-F5344CB8AC3E}">
        <p14:creationId xmlns:p14="http://schemas.microsoft.com/office/powerpoint/2010/main" val="60836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0E3122-0F53-44B8-B0F0-0D029673F71D}" type="slidenum">
              <a:rPr lang="en-US"/>
              <a:pPr>
                <a:defRPr/>
              </a:pPr>
              <a:t>‹#›</a:t>
            </a:fld>
            <a:endParaRPr lang="en-US"/>
          </a:p>
        </p:txBody>
      </p:sp>
    </p:spTree>
    <p:extLst>
      <p:ext uri="{BB962C8B-B14F-4D97-AF65-F5344CB8AC3E}">
        <p14:creationId xmlns:p14="http://schemas.microsoft.com/office/powerpoint/2010/main" val="365987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B89767-FA9B-41FF-976C-C869927EEC97}" type="slidenum">
              <a:rPr lang="en-US"/>
              <a:pPr>
                <a:defRPr/>
              </a:pPr>
              <a:t>‹#›</a:t>
            </a:fld>
            <a:endParaRPr lang="en-US"/>
          </a:p>
        </p:txBody>
      </p:sp>
    </p:spTree>
    <p:extLst>
      <p:ext uri="{BB962C8B-B14F-4D97-AF65-F5344CB8AC3E}">
        <p14:creationId xmlns:p14="http://schemas.microsoft.com/office/powerpoint/2010/main" val="341100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751E5C1-880A-4BC8-8343-15A6E27812E6}" type="slidenum">
              <a:rPr lang="en-US"/>
              <a:pPr>
                <a:defRPr/>
              </a:pPr>
              <a:t>‹#›</a:t>
            </a:fld>
            <a:endParaRPr lang="en-US"/>
          </a:p>
        </p:txBody>
      </p:sp>
    </p:spTree>
    <p:extLst>
      <p:ext uri="{BB962C8B-B14F-4D97-AF65-F5344CB8AC3E}">
        <p14:creationId xmlns:p14="http://schemas.microsoft.com/office/powerpoint/2010/main" val="2665137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61121E-5277-47D9-B307-5B8A3A9076E9}" type="slidenum">
              <a:rPr lang="en-US"/>
              <a:pPr>
                <a:defRPr/>
              </a:pPr>
              <a:t>‹#›</a:t>
            </a:fld>
            <a:endParaRPr lang="en-US"/>
          </a:p>
        </p:txBody>
      </p:sp>
    </p:spTree>
    <p:extLst>
      <p:ext uri="{BB962C8B-B14F-4D97-AF65-F5344CB8AC3E}">
        <p14:creationId xmlns:p14="http://schemas.microsoft.com/office/powerpoint/2010/main" val="100950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6E1EC0-2848-43AC-97B9-0DB9C5B4505D}" type="slidenum">
              <a:rPr lang="en-US"/>
              <a:pPr>
                <a:defRPr/>
              </a:pPr>
              <a:t>‹#›</a:t>
            </a:fld>
            <a:endParaRPr lang="en-US"/>
          </a:p>
        </p:txBody>
      </p:sp>
    </p:spTree>
    <p:extLst>
      <p:ext uri="{BB962C8B-B14F-4D97-AF65-F5344CB8AC3E}">
        <p14:creationId xmlns:p14="http://schemas.microsoft.com/office/powerpoint/2010/main" val="313004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E5ADFDB-6566-4F8B-AAFB-BCC451903527}" type="slidenum">
              <a:rPr lang="en-US"/>
              <a:pPr>
                <a:defRPr/>
              </a:pPr>
              <a:t>‹#›</a:t>
            </a:fld>
            <a:endParaRPr lang="en-US"/>
          </a:p>
        </p:txBody>
      </p:sp>
    </p:spTree>
    <p:extLst>
      <p:ext uri="{BB962C8B-B14F-4D97-AF65-F5344CB8AC3E}">
        <p14:creationId xmlns:p14="http://schemas.microsoft.com/office/powerpoint/2010/main" val="307483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D5DA63-EC12-4145-8CAE-268876E0CEB3}" type="slidenum">
              <a:rPr lang="en-US"/>
              <a:pPr>
                <a:defRPr/>
              </a:pPr>
              <a:t>‹#›</a:t>
            </a:fld>
            <a:endParaRPr lang="en-US"/>
          </a:p>
        </p:txBody>
      </p:sp>
    </p:spTree>
    <p:extLst>
      <p:ext uri="{BB962C8B-B14F-4D97-AF65-F5344CB8AC3E}">
        <p14:creationId xmlns:p14="http://schemas.microsoft.com/office/powerpoint/2010/main" val="73427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EC0872-98EC-4C99-9772-884FB5C82527}" type="slidenum">
              <a:rPr lang="en-US"/>
              <a:pPr>
                <a:defRPr/>
              </a:pPr>
              <a:t>‹#›</a:t>
            </a:fld>
            <a:endParaRPr lang="en-US"/>
          </a:p>
        </p:txBody>
      </p:sp>
    </p:spTree>
    <p:extLst>
      <p:ext uri="{BB962C8B-B14F-4D97-AF65-F5344CB8AC3E}">
        <p14:creationId xmlns:p14="http://schemas.microsoft.com/office/powerpoint/2010/main" val="296269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3BD9C8-7148-46EB-AE89-BEC8D9B59B92}" type="slidenum">
              <a:rPr lang="en-US"/>
              <a:pPr>
                <a:defRPr/>
              </a:pPr>
              <a:t>‹#›</a:t>
            </a:fld>
            <a:endParaRPr lang="en-US"/>
          </a:p>
        </p:txBody>
      </p:sp>
    </p:spTree>
    <p:extLst>
      <p:ext uri="{BB962C8B-B14F-4D97-AF65-F5344CB8AC3E}">
        <p14:creationId xmlns:p14="http://schemas.microsoft.com/office/powerpoint/2010/main" val="237629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83AF92-4939-4D60-B653-F2960EB591D3}" type="slidenum">
              <a:rPr lang="en-US"/>
              <a:pPr>
                <a:defRPr/>
              </a:pPr>
              <a:t>‹#›</a:t>
            </a:fld>
            <a:endParaRPr lang="en-US"/>
          </a:p>
        </p:txBody>
      </p:sp>
    </p:spTree>
    <p:extLst>
      <p:ext uri="{BB962C8B-B14F-4D97-AF65-F5344CB8AC3E}">
        <p14:creationId xmlns:p14="http://schemas.microsoft.com/office/powerpoint/2010/main" val="198916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0A7BF0-DC0A-4798-B5D5-EAB3378C0D85}" type="slidenum">
              <a:rPr lang="en-US"/>
              <a:pPr>
                <a:defRPr/>
              </a:pPr>
              <a:t>‹#›</a:t>
            </a:fld>
            <a:endParaRPr lang="en-US"/>
          </a:p>
        </p:txBody>
      </p:sp>
    </p:spTree>
    <p:extLst>
      <p:ext uri="{BB962C8B-B14F-4D97-AF65-F5344CB8AC3E}">
        <p14:creationId xmlns:p14="http://schemas.microsoft.com/office/powerpoint/2010/main" val="359221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8BA076-03EB-46EF-B2B3-E2F6EBC23AE3}" type="slidenum">
              <a:rPr lang="en-US"/>
              <a:pPr>
                <a:defRPr/>
              </a:pPr>
              <a:t>‹#›</a:t>
            </a:fld>
            <a:endParaRPr lang="en-US"/>
          </a:p>
        </p:txBody>
      </p:sp>
    </p:spTree>
    <p:extLst>
      <p:ext uri="{BB962C8B-B14F-4D97-AF65-F5344CB8AC3E}">
        <p14:creationId xmlns:p14="http://schemas.microsoft.com/office/powerpoint/2010/main" val="347770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8374C8-933E-462D-846C-8A22481E1BD8}" type="slidenum">
              <a:rPr lang="en-US"/>
              <a:pPr>
                <a:defRPr/>
              </a:pPr>
              <a:t>‹#›</a:t>
            </a:fld>
            <a:endParaRPr lang="en-US"/>
          </a:p>
        </p:txBody>
      </p:sp>
    </p:spTree>
    <p:extLst>
      <p:ext uri="{BB962C8B-B14F-4D97-AF65-F5344CB8AC3E}">
        <p14:creationId xmlns:p14="http://schemas.microsoft.com/office/powerpoint/2010/main" val="338018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503ED3-96B5-49CA-A802-50227D681A5E}" type="slidenum">
              <a:rPr lang="en-US"/>
              <a:pPr>
                <a:defRPr/>
              </a:pPr>
              <a:t>‹#›</a:t>
            </a:fld>
            <a:endParaRPr lang="en-US"/>
          </a:p>
        </p:txBody>
      </p:sp>
    </p:spTree>
    <p:extLst>
      <p:ext uri="{BB962C8B-B14F-4D97-AF65-F5344CB8AC3E}">
        <p14:creationId xmlns:p14="http://schemas.microsoft.com/office/powerpoint/2010/main" val="10071146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2CF19FF-6932-4E97-A657-6101CF45B8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www.scienceprofonline.com/cell-biology/eukaryotic-cell-parts-functions-diagrams.html" TargetMode="External"/><Relationship Id="rId6" Type="http://schemas.openxmlformats.org/officeDocument/2006/relationships/image" Target="../media/image13.jpeg"/><Relationship Id="rId7" Type="http://schemas.openxmlformats.org/officeDocument/2006/relationships/hyperlink" Target="https://commons.wikimedia.org/wiki/File:Codon-Anticodon_pairing.svg" TargetMode="External"/><Relationship Id="rId8" Type="http://schemas.openxmlformats.org/officeDocument/2006/relationships/hyperlink" Target="http://en.wikibooks.org/wiki/File:Peptide_syn.png" TargetMode="External"/><Relationship Id="rId9" Type="http://schemas.openxmlformats.org/officeDocument/2006/relationships/image" Target="../media/image14.jpeg"/><Relationship Id="rId10" Type="http://schemas.openxmlformats.org/officeDocument/2006/relationships/hyperlink" Target="http://www.scienceprofonline.org/virtual-cell-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hyperlink" Target="http://en.wikibooks.org/wiki/File:Peptide_syn.png" TargetMode="External"/><Relationship Id="rId5" Type="http://schemas.openxmlformats.org/officeDocument/2006/relationships/hyperlink" Target="http://www.scienceprofonline.org/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highered.mcgraw-hill.com/sites/0072507470/student_view0/chapter3/animation__how_translation_works.html" TargetMode="External"/><Relationship Id="rId8" Type="http://schemas.openxmlformats.org/officeDocument/2006/relationships/hyperlink" Target="http://en.wikipedia.org/wiki/File:Translation.gif"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learn.genetics.utah.edu/content/begin/dna/transcribe/" TargetMode="External"/><Relationship Id="rId5" Type="http://schemas.openxmlformats.org/officeDocument/2006/relationships/hyperlink" Target="http://www.scienceprofonline.org/genetics/nucleic-acid-function-DNA-replication-transcription-translation.html" TargetMode="External"/><Relationship Id="rId6" Type="http://schemas.openxmlformats.org/officeDocument/2006/relationships/hyperlink" Target="http://www.scienceprofonline.org/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org/genetics/nucleic-acid-function-DNA-replication-transcription-translation.html" TargetMode="External"/><Relationship Id="rId4" Type="http://schemas.openxmlformats.org/officeDocument/2006/relationships/hyperlink" Target="http://www.radiolab.org/story/251876-inheritance/" TargetMode="External"/><Relationship Id="rId5" Type="http://schemas.openxmlformats.org/officeDocument/2006/relationships/image" Target="../media/image2.jpeg"/><Relationship Id="rId6" Type="http://schemas.openxmlformats.org/officeDocument/2006/relationships/image" Target="../media/image16.wmf"/><Relationship Id="rId7" Type="http://schemas.openxmlformats.org/officeDocument/2006/relationships/hyperlink" Target="http://www.scienceprofonline.org/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hyperlink" Target="http://www.scienceprofonline.org/virtual-cell-main.html" TargetMode="External"/><Relationship Id="rId12"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org/cell-biology/eukaryotic-cell-parts-functions-diagrams.html" TargetMode="External"/><Relationship Id="rId5" Type="http://schemas.openxmlformats.org/officeDocument/2006/relationships/hyperlink" Target="http://www.scienceprofonline.org/chemistry/what-are-proteins-amino-acids-peptide-bonds.html" TargetMode="External"/><Relationship Id="rId6" Type="http://schemas.openxmlformats.org/officeDocument/2006/relationships/image" Target="../media/image17.jpeg"/><Relationship Id="rId7" Type="http://schemas.openxmlformats.org/officeDocument/2006/relationships/hyperlink" Target="http://en.wikipedia.org/wiki/File:DNA_replication_split.svg" TargetMode="External"/><Relationship Id="rId8" Type="http://schemas.openxmlformats.org/officeDocument/2006/relationships/hyperlink" Target="http://en.wikibooks.org/wiki/File:Peptide_syn.png" TargetMode="External"/><Relationship Id="rId9" Type="http://schemas.openxmlformats.org/officeDocument/2006/relationships/image" Target="../media/image13.jpeg"/><Relationship Id="rId10" Type="http://schemas.openxmlformats.org/officeDocument/2006/relationships/image" Target="../media/image18.jpeg"/></Relationships>
</file>

<file path=ppt/slides/_rels/slide15.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hyperlink" Target="http://www.scienceprofonline.com/virtual-cell-main.html" TargetMode="External"/><Relationship Id="rId13"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com/genetics/what-is-dna-deoxyribonucleic-acid.html" TargetMode="External"/><Relationship Id="rId5" Type="http://schemas.openxmlformats.org/officeDocument/2006/relationships/hyperlink" Target="http://www.scienceprofonline.com/genetics/genetic-replication-copying-dna.html" TargetMode="External"/><Relationship Id="rId6" Type="http://schemas.openxmlformats.org/officeDocument/2006/relationships/hyperlink" Target="http://www.scienceprofonline.org/chemistry/what-are-proteins-amino-acids-peptide-bonds.html" TargetMode="External"/><Relationship Id="rId7" Type="http://schemas.openxmlformats.org/officeDocument/2006/relationships/image" Target="../media/image17.jpeg"/><Relationship Id="rId8" Type="http://schemas.openxmlformats.org/officeDocument/2006/relationships/hyperlink" Target="http://en.wikibooks.org/wiki/File:Peptide_syn.png" TargetMode="External"/><Relationship Id="rId9" Type="http://schemas.openxmlformats.org/officeDocument/2006/relationships/hyperlink" Target="http://en.wikipedia.org/wiki/File:DNA_replication_split.svg" TargetMode="External"/><Relationship Id="rId10"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en.wikibooks.org/wiki/File:Peptide_syn.png" TargetMode="External"/><Relationship Id="rId4" Type="http://schemas.openxmlformats.org/officeDocument/2006/relationships/hyperlink" Target="http://en.wikipedia.org/wiki/File:DNA_replication_split.svg" TargetMode="External"/><Relationship Id="rId5" Type="http://schemas.openxmlformats.org/officeDocument/2006/relationships/image" Target="../media/image13.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CFTR_Protein_Panels.svg" TargetMode="Externa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commons.wikimedia.org/wiki/File:Blausen_0286_CysticFibrosis.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commons.wikimedia.org/wiki/File:Sickle_cell_01.jp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23.gif"/><Relationship Id="rId1" Type="http://schemas.openxmlformats.org/officeDocument/2006/relationships/slideLayout" Target="../slideLayouts/slideLayout12.xml"/><Relationship Id="rId2" Type="http://schemas.openxmlformats.org/officeDocument/2006/relationships/hyperlink" Target="http://www.scienceprofonline.com/virtual-cell-main.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24.jpeg"/><Relationship Id="rId5" Type="http://schemas.openxmlformats.org/officeDocument/2006/relationships/hyperlink" Target="https://commons.wikimedia.org/wiki/File:Epigenetic_mechanisms.jpg" TargetMode="External"/><Relationship Id="rId1" Type="http://schemas.openxmlformats.org/officeDocument/2006/relationships/slideLayout" Target="../slideLayouts/slideLayout12.xml"/><Relationship Id="rId2" Type="http://schemas.openxmlformats.org/officeDocument/2006/relationships/hyperlink" Target="http://www.scienceprofonline.com/virtual-cell-main.html"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www.scienceprofonline.com/vcbc/molecular-genetics-transcription-tranlation-main.html" TargetMode="External"/><Relationship Id="rId12" Type="http://schemas.openxmlformats.org/officeDocument/2006/relationships/hyperlink" Target="http://www.johnkyrk.com/DNAtranscription.html" TargetMode="External"/><Relationship Id="rId13" Type="http://schemas.openxmlformats.org/officeDocument/2006/relationships/hyperlink" Target="http://learn.genetics.utah.edu/content/begin/dna/transcribe/" TargetMode="External"/><Relationship Id="rId14" Type="http://schemas.openxmlformats.org/officeDocument/2006/relationships/hyperlink" Target="http://www.youtube.com/watch?v=983lhh20rGY" TargetMode="External"/><Relationship Id="rId15" Type="http://schemas.openxmlformats.org/officeDocument/2006/relationships/hyperlink" Target="http://www.youtube.com/watch?v=41_Ne5mS2ls" TargetMode="External"/><Relationship Id="rId16" Type="http://schemas.openxmlformats.org/officeDocument/2006/relationships/image" Target="../media/image25.wmf"/><Relationship Id="rId17"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scienceprofonline.com/vcbc/molecular-genetics-replication-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Mx3xJYXoSoQ" TargetMode="External"/><Relationship Id="rId6" Type="http://schemas.openxmlformats.org/officeDocument/2006/relationships/hyperlink" Target="http://www.johnkyrk.com/DNAanatomy.html" TargetMode="External"/><Relationship Id="rId7" Type="http://schemas.openxmlformats.org/officeDocument/2006/relationships/hyperlink" Target="http://learn.genetics.utah.edu/content/begin/dna/builddna/" TargetMode="External"/><Relationship Id="rId8" Type="http://schemas.openxmlformats.org/officeDocument/2006/relationships/hyperlink" Target="http://www.wiley.com/college/pratt/0471393878/student/animations/dna_replication/index.html" TargetMode="External"/><Relationship Id="rId9" Type="http://schemas.openxmlformats.org/officeDocument/2006/relationships/hyperlink" Target="http://www.youtube.com/watch?v=teV62zrm2P0" TargetMode="External"/><Relationship Id="rId10" Type="http://schemas.openxmlformats.org/officeDocument/2006/relationships/hyperlink" Target="http://www.johnkyrk.com/DNAreplication.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6" Type="http://schemas.openxmlformats.org/officeDocument/2006/relationships/image" Target="../media/image26.jpeg"/><Relationship Id="rId7" Type="http://schemas.openxmlformats.org/officeDocument/2006/relationships/hyperlink" Target="http://www.youtube.com/watch?v=2IlHgbOWj4o" TargetMode="External"/><Relationship Id="rId8" Type="http://schemas.openxmlformats.org/officeDocument/2006/relationships/hyperlink" Target="http://en.wikipedia.org/wiki/File:Endomembrane_system_diagram_en.svg" TargetMode="External"/><Relationship Id="rId9"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org/genetics/what-is-dna-deoxyribonucleic-acid.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en.wikipedia.org/wiki/File:Gene.png" TargetMode="External"/><Relationship Id="rId7" Type="http://schemas.openxmlformats.org/officeDocument/2006/relationships/image" Target="../media/image3.jpeg"/><Relationship Id="rId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en.wikipedia.org/wiki/File:DNA_chemical_structure.svg" TargetMode="External"/><Relationship Id="rId5" Type="http://schemas.openxmlformats.org/officeDocument/2006/relationships/hyperlink" Target="http://www.biologycorner.com/bio1/DNA.html" TargetMode="External"/><Relationship Id="rId6" Type="http://schemas.openxmlformats.org/officeDocument/2006/relationships/hyperlink" Target="http://www.scienceprofonline.org/virtual-cell-main.html" TargetMode="External"/><Relationship Id="rId7" Type="http://schemas.openxmlformats.org/officeDocument/2006/relationships/hyperlink" Target="http://www.scienceprofonline.com/" TargetMode="External"/><Relationship Id="rId8"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org/genetics/ribonucleic-acid-rna-structure-and-function.html" TargetMode="External"/><Relationship Id="rId4" Type="http://schemas.openxmlformats.org/officeDocument/2006/relationships/hyperlink" Target="http://www.biologycorner.com/bio1/DNA.html" TargetMode="External"/><Relationship Id="rId5" Type="http://schemas.openxmlformats.org/officeDocument/2006/relationships/image" Target="../media/image7.png"/><Relationship Id="rId6" Type="http://schemas.openxmlformats.org/officeDocument/2006/relationships/hyperlink" Target="http://www.scienceprofonline.org/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hyperlink" Target="http://www.scienceprofonline.org/virtual-cell-main.html" TargetMode="External"/><Relationship Id="rId12"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www.scienceprofonline.org/genetics/ribonucleic-acid-rna-structure-and-function.html" TargetMode="External"/><Relationship Id="rId4" Type="http://schemas.openxmlformats.org/officeDocument/2006/relationships/hyperlink" Target="http://www.scienceprofonline.com/chemistry/what-are-proteins-amino-acids-peptide-bonds.html" TargetMode="External"/><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hyperlink" Target="http://en.wikipedia.org/wiki/File:Wolfsburg_VW-Werk.jpg" TargetMode="External"/><Relationship Id="rId8" Type="http://schemas.openxmlformats.org/officeDocument/2006/relationships/hyperlink" Target="http://en.wikipedia.org/wiki/File:Red_truck_USA.JPG" TargetMode="External"/><Relationship Id="rId9" Type="http://schemas.openxmlformats.org/officeDocument/2006/relationships/hyperlink" Target="http://en.wikipedia.org/wiki/File:Translation.gif" TargetMode="External"/><Relationship Id="rId10"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Difference_DNA_RNA-EN.svg" TargetMode="External"/><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6" Type="http://schemas.openxmlformats.org/officeDocument/2006/relationships/image" Target="../media/image11.jpeg"/><Relationship Id="rId7" Type="http://schemas.openxmlformats.org/officeDocument/2006/relationships/hyperlink" Target="http://www.scienceprofonline.org/chemistry/nucleotides-nucleic-acids-atp-rna-dna.html"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org/genetics/genetic-replication-copying-dna.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12.jpeg"/><Relationship Id="rId6" Type="http://schemas.openxmlformats.org/officeDocument/2006/relationships/hyperlink" Target="http://commons.wikimedia.org/wiki/File:DNA_transcription.svg" TargetMode="External"/><Relationship Id="rId7" Type="http://schemas.openxmlformats.org/officeDocument/2006/relationships/hyperlink" Target="http://www.scienceprofonline.org/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http://highered.mcgraw-hill.com/sites/0072507470/student_view0/chapter3/animation__mrna_synthesis__transcription___quiz_1_.html" TargetMode="External"/><Relationship Id="rId10" Type="http://schemas.openxmlformats.org/officeDocument/2006/relationships/hyperlink" Target="http://bcs.whfreeman.com/thelifewire/content/chp12/1202001.html"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800" b="1" dirty="0">
                <a:solidFill>
                  <a:schemeClr val="tx2"/>
                </a:solidFill>
                <a:latin typeface="Comic Sans MS" panose="030F0702030302020204" pitchFamily="66" charset="0"/>
              </a:rPr>
              <a:t>About </a:t>
            </a:r>
            <a:r>
              <a:rPr lang="en-US" sz="2800" b="1" dirty="0">
                <a:solidFill>
                  <a:schemeClr val="tx2"/>
                </a:solidFill>
                <a:latin typeface="Comic Sans MS" panose="030F0702030302020204" pitchFamily="66" charset="0"/>
                <a:hlinkClick r:id="rId4"/>
              </a:rPr>
              <a:t>Science Prof Online</a:t>
            </a:r>
            <a:r>
              <a:rPr lang="en-US" sz="2800" b="1" dirty="0">
                <a:solidFill>
                  <a:schemeClr val="tx2"/>
                </a:solidFill>
                <a:latin typeface="Comic Sans MS" panose="030F0702030302020204" pitchFamily="66" charset="0"/>
              </a:rPr>
              <a:t> </a:t>
            </a:r>
          </a:p>
          <a:p>
            <a:pPr algn="ctr" eaLnBrk="1" hangingPunct="1">
              <a:spcBef>
                <a:spcPct val="0"/>
              </a:spcBef>
              <a:buFontTx/>
              <a:buNone/>
            </a:pPr>
            <a:r>
              <a:rPr lang="en-US" sz="2800" b="1" dirty="0">
                <a:solidFill>
                  <a:schemeClr val="tx2"/>
                </a:solidFill>
                <a:latin typeface="Comic Sans MS" panose="030F0702030302020204" pitchFamily="66" charset="0"/>
              </a:rPr>
              <a:t>PowerPoint Resources</a:t>
            </a:r>
          </a:p>
        </p:txBody>
      </p:sp>
      <p:sp>
        <p:nvSpPr>
          <p:cNvPr id="4100"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pPr>
            <a:r>
              <a:rPr lang="en-US" sz="1400">
                <a:latin typeface="Comic Sans MS" panose="030F0702030302020204" pitchFamily="66" charset="0"/>
              </a:rPr>
              <a:t> </a:t>
            </a:r>
            <a:r>
              <a:rPr lang="en-US" sz="1200">
                <a:latin typeface="Comic Sans MS" panose="030F0702030302020204"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pPr>
            <a:endParaRPr lang="en-US" sz="1200">
              <a:latin typeface="Comic Sans MS" panose="030F0702030302020204" pitchFamily="66" charset="0"/>
            </a:endParaRPr>
          </a:p>
          <a:p>
            <a:pPr eaLnBrk="1" hangingPunct="1">
              <a:lnSpc>
                <a:spcPct val="80000"/>
              </a:lnSpc>
            </a:pPr>
            <a:r>
              <a:rPr lang="en-US" sz="1200">
                <a:latin typeface="Comic Sans MS" panose="030F0702030302020204"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pPr>
            <a:endParaRPr lang="en-US" sz="1200">
              <a:latin typeface="Comic Sans MS" panose="030F0702030302020204" pitchFamily="66" charset="0"/>
            </a:endParaRPr>
          </a:p>
          <a:p>
            <a:pPr eaLnBrk="1" hangingPunct="1">
              <a:lnSpc>
                <a:spcPct val="80000"/>
              </a:lnSpc>
            </a:pPr>
            <a:r>
              <a:rPr lang="en-US" sz="1200">
                <a:latin typeface="Comic Sans MS" panose="030F0702030302020204"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pPr>
            <a:endParaRPr lang="en-US" sz="1200">
              <a:latin typeface="Comic Sans MS" panose="030F0702030302020204" pitchFamily="66" charset="0"/>
            </a:endParaRPr>
          </a:p>
          <a:p>
            <a:pPr eaLnBrk="1" hangingPunct="1">
              <a:lnSpc>
                <a:spcPct val="80000"/>
              </a:lnSpc>
            </a:pPr>
            <a:r>
              <a:rPr lang="en-US" sz="1200">
                <a:latin typeface="Comic Sans MS" panose="030F0702030302020204"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i="1">
                <a:latin typeface="Comic Sans MS" panose="030F0702030302020204" pitchFamily="66" charset="0"/>
              </a:rPr>
              <a:t>slide show mode </a:t>
            </a:r>
            <a:r>
              <a:rPr lang="en-US" sz="1200">
                <a:latin typeface="Comic Sans MS" panose="030F0702030302020204" pitchFamily="66" charset="0"/>
              </a:rPr>
              <a:t>to use the hyperlinks directly.</a:t>
            </a:r>
          </a:p>
          <a:p>
            <a:pPr eaLnBrk="1" hangingPunct="1">
              <a:lnSpc>
                <a:spcPct val="80000"/>
              </a:lnSpc>
              <a:buFontTx/>
              <a:buNone/>
            </a:pPr>
            <a:endParaRPr lang="en-US" sz="1200">
              <a:latin typeface="Comic Sans MS" panose="030F0702030302020204" pitchFamily="66" charset="0"/>
            </a:endParaRPr>
          </a:p>
          <a:p>
            <a:pPr eaLnBrk="1" hangingPunct="1">
              <a:lnSpc>
                <a:spcPct val="80000"/>
              </a:lnSpc>
            </a:pPr>
            <a:r>
              <a:rPr lang="en-US" sz="1200">
                <a:latin typeface="Comic Sans MS" panose="030F0702030302020204" pitchFamily="66" charset="0"/>
              </a:rPr>
              <a:t> Several helpful links to fun and interactive learning tools are included throughout the PPT and on the Smart Links slide, near the end of each presentation. You must be in </a:t>
            </a:r>
            <a:r>
              <a:rPr lang="en-US" sz="1200" i="1">
                <a:latin typeface="Comic Sans MS" panose="030F0702030302020204" pitchFamily="66" charset="0"/>
              </a:rPr>
              <a:t>slide show mode </a:t>
            </a:r>
            <a:r>
              <a:rPr lang="en-US" sz="1200">
                <a:latin typeface="Comic Sans MS" panose="030F0702030302020204" pitchFamily="66" charset="0"/>
              </a:rPr>
              <a:t>to utilize hyperlinks and animations.</a:t>
            </a:r>
          </a:p>
          <a:p>
            <a:pPr eaLnBrk="1" hangingPunct="1">
              <a:lnSpc>
                <a:spcPct val="80000"/>
              </a:lnSpc>
              <a:buFontTx/>
              <a:buNone/>
            </a:pPr>
            <a:r>
              <a:rPr lang="en-US" sz="1200">
                <a:latin typeface="Comic Sans MS" panose="030F0702030302020204" pitchFamily="66" charset="0"/>
              </a:rPr>
              <a:t>	</a:t>
            </a:r>
          </a:p>
          <a:p>
            <a:pPr eaLnBrk="1" hangingPunct="1">
              <a:lnSpc>
                <a:spcPct val="80000"/>
              </a:lnSpc>
            </a:pPr>
            <a:r>
              <a:rPr lang="en-US" sz="1200">
                <a:latin typeface="Comic Sans MS" panose="030F0702030302020204" pitchFamily="66" charset="0"/>
              </a:rPr>
              <a:t>This digital resource is licensed under Creative Commons </a:t>
            </a:r>
            <a:r>
              <a:rPr lang="en-US" sz="1100">
                <a:latin typeface="Comic Sans MS" panose="030F0702030302020204" pitchFamily="66" charset="0"/>
              </a:rPr>
              <a:t>Attribution-ShareAlike 3.0:</a:t>
            </a:r>
          </a:p>
          <a:p>
            <a:pPr eaLnBrk="1" hangingPunct="1">
              <a:lnSpc>
                <a:spcPct val="80000"/>
              </a:lnSpc>
              <a:buFontTx/>
              <a:buNone/>
            </a:pPr>
            <a:r>
              <a:rPr lang="en-US" sz="1100">
                <a:latin typeface="Comic Sans MS" panose="030F0702030302020204" pitchFamily="66" charset="0"/>
              </a:rPr>
              <a:t>  </a:t>
            </a:r>
            <a:r>
              <a:rPr lang="en-US" sz="1100">
                <a:latin typeface="Comic Sans MS" panose="030F0702030302020204" pitchFamily="66" charset="0"/>
                <a:hlinkClick r:id="rId5"/>
              </a:rPr>
              <a:t>http://creativecommons.org/licenses/by-sa/3.0/</a:t>
            </a:r>
            <a:r>
              <a:rPr lang="en-US" sz="1100">
                <a:latin typeface="Comic Sans MS" panose="030F0702030302020204" pitchFamily="66" charset="0"/>
              </a:rPr>
              <a:t>	                 </a:t>
            </a:r>
            <a:endParaRPr lang="en-US" sz="1200">
              <a:latin typeface="Comic Sans MS" panose="030F0702030302020204" pitchFamily="66" charset="0"/>
            </a:endParaRPr>
          </a:p>
        </p:txBody>
      </p:sp>
      <p:sp>
        <p:nvSpPr>
          <p:cNvPr id="4101"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sz="1200">
                <a:latin typeface="Comic Sans MS" panose="030F0702030302020204" pitchFamily="66" charset="0"/>
                <a:cs typeface="Arial" panose="020B0604020202020204" pitchFamily="34" charset="0"/>
              </a:rPr>
              <a:t>Alicia Cepaitis, MS</a:t>
            </a:r>
          </a:p>
          <a:p>
            <a:pPr eaLnBrk="1" hangingPunct="1">
              <a:lnSpc>
                <a:spcPct val="80000"/>
              </a:lnSpc>
              <a:buFontTx/>
              <a:buNone/>
            </a:pPr>
            <a:r>
              <a:rPr lang="en-US" sz="1200">
                <a:latin typeface="Comic Sans MS" panose="030F0702030302020204" pitchFamily="66" charset="0"/>
                <a:cs typeface="Arial" panose="020B0604020202020204" pitchFamily="34" charset="0"/>
              </a:rPr>
              <a:t>Chief Creative Nerd</a:t>
            </a:r>
          </a:p>
          <a:p>
            <a:pPr eaLnBrk="1" hangingPunct="1">
              <a:lnSpc>
                <a:spcPct val="80000"/>
              </a:lnSpc>
              <a:buFontTx/>
              <a:buNone/>
            </a:pPr>
            <a:r>
              <a:rPr lang="en-US" sz="1200">
                <a:latin typeface="Comic Sans MS" panose="030F0702030302020204" pitchFamily="66" charset="0"/>
                <a:cs typeface="Arial" panose="020B0604020202020204" pitchFamily="34" charset="0"/>
              </a:rPr>
              <a:t>Science Prof Online</a:t>
            </a:r>
          </a:p>
          <a:p>
            <a:pPr eaLnBrk="1" hangingPunct="1">
              <a:lnSpc>
                <a:spcPct val="80000"/>
              </a:lnSpc>
              <a:buFontTx/>
              <a:buNone/>
            </a:pPr>
            <a:r>
              <a:rPr lang="en-US" sz="1200">
                <a:latin typeface="Comic Sans MS" panose="030F0702030302020204" pitchFamily="66" charset="0"/>
                <a:cs typeface="Arial" panose="020B0604020202020204" pitchFamily="34" charset="0"/>
              </a:rPr>
              <a:t>Online Education Resources, LLC</a:t>
            </a:r>
          </a:p>
          <a:p>
            <a:pPr eaLnBrk="1" hangingPunct="1">
              <a:lnSpc>
                <a:spcPct val="80000"/>
              </a:lnSpc>
              <a:buFontTx/>
              <a:buNone/>
            </a:pPr>
            <a:r>
              <a:rPr lang="en-US" sz="1200">
                <a:latin typeface="Comic Sans MS" panose="030F0702030302020204" pitchFamily="66" charset="0"/>
                <a:cs typeface="Arial" panose="020B0604020202020204" pitchFamily="34" charset="0"/>
                <a:hlinkClick r:id="rId6"/>
              </a:rPr>
              <a:t>alicia@scienceprofonline.com</a:t>
            </a:r>
            <a:endParaRPr lang="en-US" sz="1200">
              <a:latin typeface="Comic Sans MS" panose="030F0702030302020204" pitchFamily="66" charset="0"/>
              <a:cs typeface="Arial" panose="020B0604020202020204" pitchFamily="34" charset="0"/>
            </a:endParaRPr>
          </a:p>
        </p:txBody>
      </p:sp>
      <p:sp>
        <p:nvSpPr>
          <p:cNvPr id="4102"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
        <p:nvSpPr>
          <p:cNvPr id="4103"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000">
                <a:latin typeface="Comic Sans MS" panose="030F0702030302020204" pitchFamily="66" charset="0"/>
                <a:cs typeface="Arial" panose="020B0604020202020204" pitchFamily="34" charset="0"/>
              </a:rPr>
              <a:t>Image: Compound microscope objectives, T. Port</a:t>
            </a:r>
          </a:p>
        </p:txBody>
      </p:sp>
      <p:sp>
        <p:nvSpPr>
          <p:cNvPr id="4104"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sz="1200">
                <a:latin typeface="Comic Sans MS" panose="030F0702030302020204" pitchFamily="66" charset="0"/>
                <a:cs typeface="Arial" panose="020B0604020202020204" pitchFamily="34" charset="0"/>
              </a:rPr>
              <a:t>Tami Port, MS</a:t>
            </a:r>
          </a:p>
          <a:p>
            <a:pPr eaLnBrk="1" hangingPunct="1">
              <a:lnSpc>
                <a:spcPct val="80000"/>
              </a:lnSpc>
              <a:buFontTx/>
              <a:buNone/>
            </a:pPr>
            <a:r>
              <a:rPr lang="en-US" sz="1200">
                <a:latin typeface="Comic Sans MS" panose="030F0702030302020204" pitchFamily="66" charset="0"/>
                <a:cs typeface="Arial" panose="020B0604020202020204" pitchFamily="34" charset="0"/>
              </a:rPr>
              <a:t>Creator of Science Prof Online</a:t>
            </a:r>
          </a:p>
          <a:p>
            <a:pPr eaLnBrk="1" hangingPunct="1">
              <a:lnSpc>
                <a:spcPct val="80000"/>
              </a:lnSpc>
              <a:buFontTx/>
              <a:buNone/>
            </a:pPr>
            <a:r>
              <a:rPr lang="en-US" sz="1200">
                <a:latin typeface="Comic Sans MS" panose="030F0702030302020204" pitchFamily="66" charset="0"/>
                <a:cs typeface="Arial" panose="020B0604020202020204" pitchFamily="34" charset="0"/>
              </a:rPr>
              <a:t>Chief Executive Nerd</a:t>
            </a:r>
          </a:p>
          <a:p>
            <a:pPr eaLnBrk="1" hangingPunct="1">
              <a:lnSpc>
                <a:spcPct val="80000"/>
              </a:lnSpc>
              <a:buFontTx/>
              <a:buNone/>
            </a:pPr>
            <a:r>
              <a:rPr lang="en-US" sz="1200">
                <a:latin typeface="Comic Sans MS" panose="030F0702030302020204" pitchFamily="66" charset="0"/>
                <a:cs typeface="Arial" panose="020B0604020202020204" pitchFamily="34" charset="0"/>
              </a:rPr>
              <a:t>Science Prof Online</a:t>
            </a:r>
          </a:p>
          <a:p>
            <a:pPr eaLnBrk="1" hangingPunct="1">
              <a:lnSpc>
                <a:spcPct val="80000"/>
              </a:lnSpc>
              <a:buFontTx/>
              <a:buNone/>
            </a:pPr>
            <a:r>
              <a:rPr lang="en-US" sz="1200">
                <a:latin typeface="Comic Sans MS" panose="030F0702030302020204" pitchFamily="66" charset="0"/>
                <a:cs typeface="Arial" panose="020B0604020202020204" pitchFamily="34" charset="0"/>
              </a:rPr>
              <a:t>Online Education Resources, LLC</a:t>
            </a:r>
          </a:p>
          <a:p>
            <a:pPr eaLnBrk="1" hangingPunct="1">
              <a:lnSpc>
                <a:spcPct val="80000"/>
              </a:lnSpc>
              <a:buFontTx/>
              <a:buNone/>
            </a:pPr>
            <a:r>
              <a:rPr lang="en-US" sz="1200">
                <a:latin typeface="Comic Sans MS" panose="030F0702030302020204" pitchFamily="66" charset="0"/>
                <a:cs typeface="Arial" panose="020B0604020202020204" pitchFamily="34" charset="0"/>
                <a:hlinkClick r:id="rId9"/>
              </a:rPr>
              <a:t>info@scienceprofonline.com</a:t>
            </a:r>
            <a:endParaRPr lang="en-US" sz="1200">
              <a:latin typeface="Comic Sans MS" panose="030F0702030302020204" pitchFamily="66"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0850" y="273050"/>
            <a:ext cx="3282950" cy="825500"/>
          </a:xfrm>
        </p:spPr>
        <p:txBody>
          <a:bodyPr/>
          <a:lstStyle/>
          <a:p>
            <a:pPr algn="l" eaLnBrk="1" hangingPunct="1"/>
            <a:r>
              <a:rPr lang="en-US" altLang="en-US" sz="3600" b="1" smtClean="0">
                <a:solidFill>
                  <a:srgbClr val="002060"/>
                </a:solidFill>
                <a:latin typeface="Comic Sans MS" panose="030F0702030302020204" pitchFamily="66" charset="0"/>
              </a:rPr>
              <a:t>Translation</a:t>
            </a:r>
            <a:endParaRPr lang="en-US" altLang="en-US" sz="2800" b="1" smtClean="0">
              <a:solidFill>
                <a:schemeClr val="tx1"/>
              </a:solidFill>
              <a:latin typeface="Comic Sans MS" panose="030F0702030302020204" pitchFamily="66" charset="0"/>
            </a:endParaRPr>
          </a:p>
        </p:txBody>
      </p:sp>
      <p:sp>
        <p:nvSpPr>
          <p:cNvPr id="13315" name="Rectangle 3"/>
          <p:cNvSpPr>
            <a:spLocks noGrp="1" noChangeArrowheads="1"/>
          </p:cNvSpPr>
          <p:nvPr>
            <p:ph type="body" sz="half" idx="1"/>
          </p:nvPr>
        </p:nvSpPr>
        <p:spPr>
          <a:xfrm>
            <a:off x="257175" y="1371600"/>
            <a:ext cx="3781425" cy="4876800"/>
          </a:xfrm>
        </p:spPr>
        <p:txBody>
          <a:bodyPr/>
          <a:lstStyle/>
          <a:p>
            <a:pPr eaLnBrk="1" hangingPunct="1">
              <a:lnSpc>
                <a:spcPct val="80000"/>
              </a:lnSpc>
              <a:defRPr/>
            </a:pPr>
            <a:r>
              <a:rPr lang="en-US" sz="1600" dirty="0" smtClean="0">
                <a:latin typeface="Comic Sans MS" pitchFamily="66" charset="0"/>
              </a:rPr>
              <a:t>Ribosomes </a:t>
            </a:r>
            <a:r>
              <a:rPr lang="en-US" sz="1200" i="1" dirty="0" smtClean="0">
                <a:latin typeface="Comic Sans MS" pitchFamily="66" charset="0"/>
              </a:rPr>
              <a:t>(which contain </a:t>
            </a:r>
            <a:r>
              <a:rPr lang="en-US" sz="1200" i="1" dirty="0" err="1" smtClean="0">
                <a:latin typeface="Comic Sans MS" pitchFamily="66" charset="0"/>
              </a:rPr>
              <a:t>rRNA</a:t>
            </a:r>
            <a:r>
              <a:rPr lang="en-US" sz="1200" i="1" dirty="0" smtClean="0">
                <a:latin typeface="Comic Sans MS" pitchFamily="66" charset="0"/>
              </a:rPr>
              <a:t>)</a:t>
            </a:r>
            <a:r>
              <a:rPr lang="en-US" sz="1600" dirty="0" smtClean="0">
                <a:latin typeface="Comic Sans MS" pitchFamily="66" charset="0"/>
              </a:rPr>
              <a:t> make </a:t>
            </a:r>
            <a:r>
              <a:rPr lang="en-US" sz="1600" dirty="0" smtClean="0">
                <a:latin typeface="Comic Sans MS" pitchFamily="66" charset="0"/>
                <a:hlinkClick r:id="rId3"/>
              </a:rPr>
              <a:t>proteins</a:t>
            </a:r>
            <a:r>
              <a:rPr lang="en-US" sz="1600" dirty="0" smtClean="0">
                <a:latin typeface="Comic Sans MS" pitchFamily="66" charset="0"/>
              </a:rPr>
              <a:t> from the messages encoded in  mRNA.</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The genetic instructions for a polypeptide chain are ‘written’ in the DNA as a series of  </a:t>
            </a:r>
          </a:p>
          <a:p>
            <a:pPr marL="0" indent="0" eaLnBrk="1" hangingPunct="1">
              <a:lnSpc>
                <a:spcPct val="80000"/>
              </a:lnSpc>
              <a:buFontTx/>
              <a:buNone/>
              <a:defRPr/>
            </a:pPr>
            <a:r>
              <a:rPr lang="en-US" altLang="en-US" sz="1600" dirty="0">
                <a:latin typeface="Comic Sans MS" pitchFamily="66" charset="0"/>
              </a:rPr>
              <a:t> </a:t>
            </a:r>
            <a:r>
              <a:rPr lang="en-US" altLang="en-US" sz="1600" dirty="0" smtClean="0">
                <a:latin typeface="Comic Sans MS" pitchFamily="66" charset="0"/>
              </a:rPr>
              <a:t>     3-nucleotide ‘words.’</a:t>
            </a:r>
          </a:p>
          <a:p>
            <a:pPr eaLnBrk="1" hangingPunct="1">
              <a:lnSpc>
                <a:spcPct val="80000"/>
              </a:lnSpc>
              <a:defRPr/>
            </a:pPr>
            <a:endParaRPr lang="en-US" altLang="en-US" sz="700" dirty="0" smtClean="0">
              <a:latin typeface="Comic Sans MS" pitchFamily="66" charset="0"/>
            </a:endParaRPr>
          </a:p>
          <a:p>
            <a:pPr eaLnBrk="1" hangingPunct="1">
              <a:lnSpc>
                <a:spcPct val="80000"/>
              </a:lnSpc>
              <a:defRPr/>
            </a:pPr>
            <a:r>
              <a:rPr lang="en-US" altLang="en-US" sz="1600" dirty="0" smtClean="0">
                <a:latin typeface="Comic Sans MS" pitchFamily="66" charset="0"/>
              </a:rPr>
              <a:t>______ on mRNA</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___________ on </a:t>
            </a:r>
            <a:r>
              <a:rPr lang="en-US" altLang="en-US" sz="1600" dirty="0" err="1" smtClean="0">
                <a:latin typeface="Comic Sans MS" pitchFamily="66" charset="0"/>
              </a:rPr>
              <a:t>tRNA</a:t>
            </a:r>
            <a:endParaRPr lang="en-US" altLang="en-US" sz="1600" dirty="0" smtClean="0">
              <a:latin typeface="Comic Sans MS" pitchFamily="66" charset="0"/>
            </a:endParaRPr>
          </a:p>
          <a:p>
            <a:pPr eaLnBrk="1" hangingPunct="1">
              <a:lnSpc>
                <a:spcPct val="80000"/>
              </a:lnSpc>
              <a:buFontTx/>
              <a:buNone/>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‘U’ (uracil) replaces ‘T’ in RNA</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This is the </a:t>
            </a:r>
            <a:r>
              <a:rPr lang="en-US" altLang="en-US" sz="1600" b="1" dirty="0" smtClean="0">
                <a:latin typeface="Comic Sans MS" pitchFamily="66" charset="0"/>
              </a:rPr>
              <a:t>genetic code</a:t>
            </a:r>
            <a:r>
              <a:rPr lang="en-US" altLang="en-US" sz="1600" dirty="0" smtClean="0">
                <a:latin typeface="Comic Sans MS" pitchFamily="66" charset="0"/>
              </a:rPr>
              <a:t>.</a:t>
            </a: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600" b="1" dirty="0" smtClean="0">
                <a:solidFill>
                  <a:srgbClr val="FF0000"/>
                </a:solidFill>
                <a:latin typeface="Comic Sans MS" pitchFamily="66" charset="0"/>
              </a:rPr>
              <a:t>Q</a:t>
            </a:r>
            <a:r>
              <a:rPr lang="en-US" sz="1600" b="1" dirty="0" smtClean="0">
                <a:latin typeface="Comic Sans MS" pitchFamily="66" charset="0"/>
              </a:rPr>
              <a:t>:</a:t>
            </a:r>
            <a:r>
              <a:rPr lang="en-US" sz="1600" dirty="0" smtClean="0">
                <a:latin typeface="Comic Sans MS" pitchFamily="66" charset="0"/>
              </a:rPr>
              <a:t> Where does translation occur in </a:t>
            </a:r>
            <a:r>
              <a:rPr lang="en-US" sz="1600" dirty="0" smtClean="0">
                <a:latin typeface="Comic Sans MS" pitchFamily="66" charset="0"/>
                <a:hlinkClick r:id="rId4"/>
              </a:rPr>
              <a:t>prokaryotes</a:t>
            </a:r>
            <a:r>
              <a:rPr lang="en-US" sz="1600" dirty="0" smtClean="0">
                <a:latin typeface="Comic Sans MS" pitchFamily="66" charset="0"/>
              </a:rPr>
              <a:t>? </a:t>
            </a:r>
          </a:p>
          <a:p>
            <a:pPr eaLnBrk="1" hangingPunct="1">
              <a:lnSpc>
                <a:spcPct val="80000"/>
              </a:lnSpc>
              <a:defRPr/>
            </a:pPr>
            <a:endParaRPr lang="en-US" sz="1600" b="1" i="1" dirty="0" smtClean="0">
              <a:latin typeface="Comic Sans MS" pitchFamily="66" charset="0"/>
            </a:endParaRPr>
          </a:p>
          <a:p>
            <a:pPr eaLnBrk="1" hangingPunct="1">
              <a:lnSpc>
                <a:spcPct val="80000"/>
              </a:lnSpc>
              <a:defRPr/>
            </a:pPr>
            <a:r>
              <a:rPr lang="en-US" sz="1600" b="1" dirty="0" smtClean="0">
                <a:solidFill>
                  <a:srgbClr val="FF0000"/>
                </a:solidFill>
                <a:latin typeface="Comic Sans MS" pitchFamily="66" charset="0"/>
              </a:rPr>
              <a:t>Q</a:t>
            </a:r>
            <a:r>
              <a:rPr lang="en-US" sz="1600" b="1" dirty="0" smtClean="0">
                <a:latin typeface="Comic Sans MS" pitchFamily="66" charset="0"/>
              </a:rPr>
              <a:t>:</a:t>
            </a:r>
            <a:r>
              <a:rPr lang="en-US" sz="1600" dirty="0" smtClean="0">
                <a:latin typeface="Comic Sans MS" pitchFamily="66" charset="0"/>
              </a:rPr>
              <a:t> </a:t>
            </a:r>
            <a:r>
              <a:rPr lang="en-US" sz="1600" dirty="0" smtClean="0">
                <a:latin typeface="Comic Sans MS" pitchFamily="66" charset="0"/>
                <a:hlinkClick r:id="rId5"/>
              </a:rPr>
              <a:t>Eukaryotes</a:t>
            </a:r>
            <a:r>
              <a:rPr lang="en-US" sz="1600" dirty="0" smtClean="0">
                <a:latin typeface="Comic Sans MS" pitchFamily="66" charset="0"/>
              </a:rPr>
              <a:t>?</a:t>
            </a:r>
          </a:p>
          <a:p>
            <a:pPr eaLnBrk="1" hangingPunct="1">
              <a:lnSpc>
                <a:spcPct val="80000"/>
              </a:lnSpc>
              <a:defRPr/>
            </a:pPr>
            <a:endParaRPr lang="en-US" altLang="en-US" sz="1600" i="1" dirty="0" smtClean="0">
              <a:latin typeface="Comic Sans MS" pitchFamily="66" charset="0"/>
            </a:endParaRPr>
          </a:p>
        </p:txBody>
      </p:sp>
      <p:pic>
        <p:nvPicPr>
          <p:cNvPr id="24580" name="Picture 4" descr="Peptide-synthesis"/>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029200" y="3254375"/>
            <a:ext cx="3470275" cy="287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p:cNvSpPr txBox="1">
            <a:spLocks noChangeArrowheads="1"/>
          </p:cNvSpPr>
          <p:nvPr/>
        </p:nvSpPr>
        <p:spPr bwMode="auto">
          <a:xfrm>
            <a:off x="5727700" y="6461125"/>
            <a:ext cx="3416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dirty="0">
                <a:latin typeface="Comic Sans MS" panose="030F0702030302020204" pitchFamily="66" charset="0"/>
              </a:rPr>
              <a:t>Image: </a:t>
            </a:r>
            <a:r>
              <a:rPr lang="en-US" sz="1000" dirty="0">
                <a:latin typeface="Comic Sans MS" panose="030F0702030302020204" pitchFamily="66" charset="0"/>
                <a:hlinkClick r:id="rId7"/>
              </a:rPr>
              <a:t>Codon-Anticodon pairing</a:t>
            </a:r>
            <a:r>
              <a:rPr lang="en-US" sz="1000" dirty="0">
                <a:latin typeface="Comic Sans MS" panose="030F0702030302020204" pitchFamily="66" charset="0"/>
              </a:rPr>
              <a:t>, </a:t>
            </a:r>
            <a:r>
              <a:rPr lang="en-US" sz="1000" dirty="0" err="1">
                <a:latin typeface="Comic Sans MS" panose="030F0702030302020204" pitchFamily="66" charset="0"/>
              </a:rPr>
              <a:t>Yikrazuul</a:t>
            </a:r>
            <a:r>
              <a:rPr lang="en-US" sz="1000" dirty="0">
                <a:latin typeface="Comic Sans MS" panose="030F0702030302020204" pitchFamily="66" charset="0"/>
              </a:rPr>
              <a:t>, Wiki; </a:t>
            </a:r>
            <a:r>
              <a:rPr lang="en-US" sz="1000" dirty="0">
                <a:latin typeface="Comic Sans MS" panose="030F0702030302020204" pitchFamily="66" charset="0"/>
                <a:hlinkClick r:id="rId8"/>
              </a:rPr>
              <a:t>Peptide Synthesis Diagram</a:t>
            </a:r>
            <a:r>
              <a:rPr lang="en-US" sz="1000" dirty="0">
                <a:latin typeface="Comic Sans MS" panose="030F0702030302020204" pitchFamily="66" charset="0"/>
              </a:rPr>
              <a:t>: </a:t>
            </a:r>
            <a:r>
              <a:rPr lang="en-US" sz="1000" dirty="0" err="1">
                <a:latin typeface="Comic Sans MS" panose="030F0702030302020204" pitchFamily="66" charset="0"/>
              </a:rPr>
              <a:t>Boumphreyfr</a:t>
            </a:r>
            <a:r>
              <a:rPr lang="en-US" sz="1000" dirty="0">
                <a:latin typeface="Comic Sans MS" panose="030F0702030302020204" pitchFamily="66" charset="0"/>
              </a:rPr>
              <a:t>, </a:t>
            </a:r>
            <a:r>
              <a:rPr lang="en-US" sz="1000" dirty="0" smtClean="0">
                <a:latin typeface="Comic Sans MS" panose="030F0702030302020204" pitchFamily="66" charset="0"/>
              </a:rPr>
              <a:t>Wiki.</a:t>
            </a:r>
            <a:endParaRPr lang="en-US" sz="1000" dirty="0">
              <a:latin typeface="Comic Sans MS" panose="030F0702030302020204" pitchFamily="66" charset="0"/>
            </a:endParaRPr>
          </a:p>
        </p:txBody>
      </p:sp>
      <p:pic>
        <p:nvPicPr>
          <p:cNvPr id="24582" name="Picture 6" descr="Codon-Anticodon-pairing"/>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5575300" y="273050"/>
            <a:ext cx="2382838" cy="195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3" name="Text Box 7"/>
          <p:cNvSpPr txBox="1">
            <a:spLocks noChangeArrowheads="1"/>
          </p:cNvSpPr>
          <p:nvPr/>
        </p:nvSpPr>
        <p:spPr bwMode="auto">
          <a:xfrm>
            <a:off x="4356100" y="1416050"/>
            <a:ext cx="1447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b="1">
                <a:solidFill>
                  <a:srgbClr val="FF0000"/>
                </a:solidFill>
              </a:rPr>
              <a:t>Anti-codon</a:t>
            </a:r>
          </a:p>
        </p:txBody>
      </p:sp>
      <p:sp>
        <p:nvSpPr>
          <p:cNvPr id="24584" name="Text Box 8"/>
          <p:cNvSpPr txBox="1">
            <a:spLocks noChangeArrowheads="1"/>
          </p:cNvSpPr>
          <p:nvPr/>
        </p:nvSpPr>
        <p:spPr bwMode="auto">
          <a:xfrm>
            <a:off x="6261100" y="2551113"/>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b="1">
                <a:solidFill>
                  <a:srgbClr val="0000FF"/>
                </a:solidFill>
              </a:rPr>
              <a:t>Codon</a:t>
            </a:r>
          </a:p>
        </p:txBody>
      </p:sp>
      <p:sp>
        <p:nvSpPr>
          <p:cNvPr id="24585" name="Line 9"/>
          <p:cNvSpPr>
            <a:spLocks noChangeShapeType="1"/>
          </p:cNvSpPr>
          <p:nvPr/>
        </p:nvSpPr>
        <p:spPr bwMode="auto">
          <a:xfrm flipH="1" flipV="1">
            <a:off x="6718300" y="210185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10"/>
          <p:cNvSpPr>
            <a:spLocks noChangeShapeType="1"/>
          </p:cNvSpPr>
          <p:nvPr/>
        </p:nvSpPr>
        <p:spPr bwMode="auto">
          <a:xfrm flipV="1">
            <a:off x="5727700" y="163353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10"/>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11"/>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Peptide-synthesi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 y="1295400"/>
            <a:ext cx="4495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ext Box 5"/>
          <p:cNvSpPr txBox="1">
            <a:spLocks noChangeArrowheads="1"/>
          </p:cNvSpPr>
          <p:nvPr/>
        </p:nvSpPr>
        <p:spPr bwMode="auto">
          <a:xfrm>
            <a:off x="5715000" y="66167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4"/>
              </a:rPr>
              <a:t>Peptide Synthesis Diagram</a:t>
            </a:r>
            <a:r>
              <a:rPr lang="en-US" sz="1000">
                <a:latin typeface="Comic Sans MS" panose="030F0702030302020204" pitchFamily="66" charset="0"/>
              </a:rPr>
              <a:t>: Boumphreyfr, Wiki</a:t>
            </a:r>
          </a:p>
        </p:txBody>
      </p:sp>
      <p:sp>
        <p:nvSpPr>
          <p:cNvPr id="26628"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
        <p:nvSpPr>
          <p:cNvPr id="8" name="TextBox 7"/>
          <p:cNvSpPr txBox="1"/>
          <p:nvPr/>
        </p:nvSpPr>
        <p:spPr>
          <a:xfrm>
            <a:off x="5943600" y="1752600"/>
            <a:ext cx="2540000" cy="3054350"/>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tIns="0">
            <a:spAutoFit/>
          </a:bodyPr>
          <a:lstStyle/>
          <a:p>
            <a:pPr algn="ctr" eaLnBrk="1" hangingPunct="1">
              <a:defRPr/>
            </a:pPr>
            <a:endParaRPr lang="en-US" sz="1050" b="1" dirty="0">
              <a:solidFill>
                <a:srgbClr val="FF0000"/>
              </a:solidFill>
              <a:latin typeface="Comic Sans MS" pitchFamily="66" charset="0"/>
            </a:endParaRPr>
          </a:p>
          <a:p>
            <a:pPr algn="ctr" eaLnBrk="1" hangingPunct="1">
              <a:defRPr/>
            </a:pPr>
            <a:r>
              <a:rPr lang="en-US" sz="2400" b="1" dirty="0">
                <a:solidFill>
                  <a:srgbClr val="FF0000"/>
                </a:solidFill>
                <a:latin typeface="Comic Sans MS" pitchFamily="66" charset="0"/>
              </a:rPr>
              <a:t>REVIEW</a:t>
            </a:r>
          </a:p>
          <a:p>
            <a:pPr algn="ctr" eaLnBrk="1" hangingPunct="1">
              <a:defRPr/>
            </a:pPr>
            <a:endParaRPr lang="en-US" sz="1000" b="1" dirty="0">
              <a:solidFill>
                <a:srgbClr val="FF0000"/>
              </a:solidFill>
              <a:latin typeface="Comic Sans MS" pitchFamily="66" charset="0"/>
            </a:endParaRPr>
          </a:p>
          <a:p>
            <a:pPr algn="ctr" eaLnBrk="1" hangingPunct="1">
              <a:defRPr/>
            </a:pPr>
            <a:r>
              <a:rPr lang="en-US" b="1" dirty="0">
                <a:solidFill>
                  <a:srgbClr val="002060"/>
                </a:solidFill>
                <a:latin typeface="Comic Sans MS" pitchFamily="66" charset="0"/>
              </a:rPr>
              <a:t>Translation Animations</a:t>
            </a:r>
            <a:endParaRPr lang="en-US" sz="1400" b="1" dirty="0">
              <a:latin typeface="Comic Sans MS" pitchFamily="66" charset="0"/>
            </a:endParaRPr>
          </a:p>
          <a:p>
            <a:pPr marL="342900" indent="-342900" algn="ctr" eaLnBrk="1" hangingPunct="1">
              <a:buFontTx/>
              <a:buAutoNum type="arabicPeriod"/>
              <a:defRPr/>
            </a:pPr>
            <a:endParaRPr lang="en-US" sz="1400" b="1" dirty="0">
              <a:latin typeface="Comic Sans MS" pitchFamily="66" charset="0"/>
            </a:endParaRPr>
          </a:p>
          <a:p>
            <a:pPr marL="342900" indent="-342900" algn="ctr" eaLnBrk="1" hangingPunct="1">
              <a:buFontTx/>
              <a:buAutoNum type="arabicPeriod"/>
              <a:defRPr/>
            </a:pPr>
            <a:r>
              <a:rPr lang="en-US" sz="1400" b="1" dirty="0">
                <a:latin typeface="Comic Sans MS" pitchFamily="66" charset="0"/>
                <a:hlinkClick r:id="rId7"/>
              </a:rPr>
              <a:t>How Translation Works</a:t>
            </a:r>
            <a:r>
              <a:rPr lang="en-US" sz="1400" b="1" dirty="0">
                <a:latin typeface="Comic Sans MS" pitchFamily="66" charset="0"/>
              </a:rPr>
              <a:t> </a:t>
            </a:r>
            <a:r>
              <a:rPr lang="en-US" sz="1200" dirty="0">
                <a:latin typeface="Comic Sans MS" pitchFamily="66" charset="0"/>
              </a:rPr>
              <a:t>from McGraw-Hill</a:t>
            </a:r>
          </a:p>
          <a:p>
            <a:pPr marL="342900" indent="-342900" algn="ctr" eaLnBrk="1" hangingPunct="1">
              <a:buFontTx/>
              <a:buAutoNum type="arabicPeriod"/>
              <a:defRPr/>
            </a:pPr>
            <a:endParaRPr lang="en-US" sz="1400" dirty="0">
              <a:latin typeface="Comic Sans MS" pitchFamily="66" charset="0"/>
            </a:endParaRPr>
          </a:p>
          <a:p>
            <a:pPr marL="342900" indent="-342900" algn="ctr" eaLnBrk="1" hangingPunct="1">
              <a:buFontTx/>
              <a:buAutoNum type="arabicPeriod"/>
              <a:defRPr/>
            </a:pPr>
            <a:r>
              <a:rPr lang="en-US" sz="1400" b="1" dirty="0">
                <a:latin typeface="Comic Sans MS" pitchFamily="66" charset="0"/>
                <a:hlinkClick r:id="rId8"/>
              </a:rPr>
              <a:t>Ribosome Building </a:t>
            </a:r>
          </a:p>
          <a:p>
            <a:pPr algn="ctr" eaLnBrk="1" hangingPunct="1">
              <a:defRPr/>
            </a:pPr>
            <a:r>
              <a:rPr lang="en-US" sz="1400" b="1" dirty="0">
                <a:latin typeface="Comic Sans MS" pitchFamily="66" charset="0"/>
                <a:hlinkClick r:id="rId8"/>
              </a:rPr>
              <a:t>a Protein </a:t>
            </a:r>
            <a:endParaRPr lang="en-US" sz="1400" b="1" dirty="0">
              <a:latin typeface="Comic Sans MS" pitchFamily="66" charset="0"/>
            </a:endParaRPr>
          </a:p>
          <a:p>
            <a:pPr algn="ctr" eaLnBrk="1" hangingPunct="1">
              <a:defRPr/>
            </a:pPr>
            <a:r>
              <a:rPr lang="en-US" sz="1200" dirty="0">
                <a:latin typeface="Comic Sans MS" pitchFamily="66" charset="0"/>
              </a:rPr>
              <a:t>from Wikipedia</a:t>
            </a:r>
          </a:p>
          <a:p>
            <a:pPr algn="ctr" eaLnBrk="1" hangingPunct="1">
              <a:defRPr/>
            </a:pPr>
            <a:endParaRPr lang="en-US" sz="1200" dirty="0">
              <a:latin typeface="Comic Sans MS" pitchFamily="66" charset="0"/>
            </a:endParaRPr>
          </a:p>
          <a:p>
            <a:pPr algn="ctr" eaLnBrk="1" hangingPunct="1">
              <a:defRPr/>
            </a:pPr>
            <a:endParaRPr lang="en-US" sz="700" dirty="0"/>
          </a:p>
        </p:txBody>
      </p:sp>
      <p:sp>
        <p:nvSpPr>
          <p:cNvPr id="26631" name="Rectangle 2"/>
          <p:cNvSpPr>
            <a:spLocks noGrp="1" noChangeArrowheads="1"/>
          </p:cNvSpPr>
          <p:nvPr>
            <p:ph type="title"/>
          </p:nvPr>
        </p:nvSpPr>
        <p:spPr>
          <a:xfrm>
            <a:off x="2698750" y="184150"/>
            <a:ext cx="3505200" cy="868363"/>
          </a:xfrm>
        </p:spPr>
        <p:txBody>
          <a:bodyPr/>
          <a:lstStyle/>
          <a:p>
            <a:pPr eaLnBrk="1" hangingPunct="1"/>
            <a:r>
              <a:rPr lang="en-US" altLang="en-US" sz="3600" b="1" smtClean="0">
                <a:solidFill>
                  <a:srgbClr val="002060"/>
                </a:solidFill>
                <a:latin typeface="Comic Sans MS" panose="030F0702030302020204" pitchFamily="66" charset="0"/>
              </a:rPr>
              <a:t>Translation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28600" y="192088"/>
            <a:ext cx="8547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2800" b="1">
                <a:solidFill>
                  <a:srgbClr val="006600"/>
                </a:solidFill>
                <a:latin typeface="Comic Sans MS" panose="030F0702030302020204" pitchFamily="66" charset="0"/>
              </a:rPr>
              <a:t>Transcription</a:t>
            </a:r>
            <a:r>
              <a:rPr lang="en-US" sz="2800" b="1">
                <a:solidFill>
                  <a:schemeClr val="accent2"/>
                </a:solidFill>
                <a:latin typeface="Comic Sans MS" panose="030F0702030302020204" pitchFamily="66" charset="0"/>
              </a:rPr>
              <a:t> </a:t>
            </a:r>
            <a:r>
              <a:rPr lang="en-US" sz="2400" b="1">
                <a:latin typeface="Comic Sans MS" panose="030F0702030302020204" pitchFamily="66" charset="0"/>
              </a:rPr>
              <a:t>&amp;</a:t>
            </a:r>
            <a:r>
              <a:rPr lang="en-US" sz="2800" b="1">
                <a:solidFill>
                  <a:schemeClr val="accent2"/>
                </a:solidFill>
                <a:latin typeface="Comic Sans MS" panose="030F0702030302020204" pitchFamily="66" charset="0"/>
              </a:rPr>
              <a:t> Translation </a:t>
            </a:r>
            <a:r>
              <a:rPr lang="en-US" sz="2800" b="1">
                <a:latin typeface="Comic Sans MS" panose="030F0702030302020204" pitchFamily="66" charset="0"/>
              </a:rPr>
              <a:t>Overview</a:t>
            </a:r>
          </a:p>
        </p:txBody>
      </p:sp>
      <p:pic>
        <p:nvPicPr>
          <p:cNvPr id="28675" name="Picture 4" descr="GeneExpressionBC"/>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3400" y="914400"/>
            <a:ext cx="54864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Box 1"/>
          <p:cNvSpPr txBox="1">
            <a:spLocks noChangeArrowheads="1"/>
          </p:cNvSpPr>
          <p:nvPr/>
        </p:nvSpPr>
        <p:spPr bwMode="auto">
          <a:xfrm>
            <a:off x="6384878" y="1275556"/>
            <a:ext cx="23749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000" b="1" dirty="0">
                <a:solidFill>
                  <a:srgbClr val="FF0000"/>
                </a:solidFill>
                <a:latin typeface="Comic Sans MS" panose="030F0702030302020204" pitchFamily="66" charset="0"/>
              </a:rPr>
              <a:t>REVIEW</a:t>
            </a:r>
            <a:endParaRPr lang="en-US" sz="2800" dirty="0">
              <a:latin typeface="Comic Sans MS" panose="030F0702030302020204" pitchFamily="66" charset="0"/>
            </a:endParaRPr>
          </a:p>
          <a:p>
            <a:pPr algn="ctr" eaLnBrk="1" hangingPunct="1"/>
            <a:r>
              <a:rPr lang="en-US" sz="2800" dirty="0">
                <a:latin typeface="Comic Sans MS" panose="030F0702030302020204" pitchFamily="66" charset="0"/>
              </a:rPr>
              <a:t>Interactive animation that allows you to </a:t>
            </a:r>
            <a:r>
              <a:rPr lang="en-US" sz="2800" b="1" dirty="0">
                <a:latin typeface="Comic Sans MS" panose="030F0702030302020204" pitchFamily="66" charset="0"/>
                <a:hlinkClick r:id="rId4"/>
              </a:rPr>
              <a:t>transcribe and translate </a:t>
            </a:r>
          </a:p>
          <a:p>
            <a:pPr algn="ctr" eaLnBrk="1" hangingPunct="1"/>
            <a:r>
              <a:rPr lang="en-US" sz="2800" b="1" dirty="0">
                <a:latin typeface="Comic Sans MS" panose="030F0702030302020204" pitchFamily="66" charset="0"/>
                <a:hlinkClick r:id="rId4"/>
              </a:rPr>
              <a:t>a gene</a:t>
            </a:r>
            <a:r>
              <a:rPr lang="en-US" sz="2800" dirty="0">
                <a:latin typeface="Comic Sans MS" panose="030F0702030302020204" pitchFamily="66" charset="0"/>
              </a:rPr>
              <a:t>!</a:t>
            </a:r>
          </a:p>
        </p:txBody>
      </p:sp>
      <p:sp>
        <p:nvSpPr>
          <p:cNvPr id="28677" name="TextBox 1"/>
          <p:cNvSpPr txBox="1">
            <a:spLocks noChangeArrowheads="1"/>
          </p:cNvSpPr>
          <p:nvPr/>
        </p:nvSpPr>
        <p:spPr bwMode="auto">
          <a:xfrm>
            <a:off x="914400" y="5980113"/>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600">
                <a:latin typeface="Comic Sans MS" panose="030F0702030302020204" pitchFamily="66" charset="0"/>
              </a:rPr>
              <a:t>See SPO Class Notes article on </a:t>
            </a:r>
            <a:r>
              <a:rPr lang="en-US" sz="1600">
                <a:latin typeface="Comic Sans MS" panose="030F0702030302020204" pitchFamily="66" charset="0"/>
                <a:hlinkClick r:id="rId5"/>
              </a:rPr>
              <a:t>DNA Function: Transcription &amp; Translation</a:t>
            </a:r>
            <a:r>
              <a:rPr lang="en-US" sz="1800"/>
              <a:t>.</a:t>
            </a:r>
          </a:p>
        </p:txBody>
      </p:sp>
      <p:sp>
        <p:nvSpPr>
          <p:cNvPr id="28678" name="Text Box 5"/>
          <p:cNvSpPr txBox="1">
            <a:spLocks noChangeArrowheads="1"/>
          </p:cNvSpPr>
          <p:nvPr/>
        </p:nvSpPr>
        <p:spPr bwMode="auto">
          <a:xfrm>
            <a:off x="4702175" y="6611938"/>
            <a:ext cx="44418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6"/>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274638"/>
            <a:ext cx="8763000" cy="715962"/>
          </a:xfrm>
        </p:spPr>
        <p:txBody>
          <a:bodyPr/>
          <a:lstStyle/>
          <a:p>
            <a:pPr algn="l" eaLnBrk="1" hangingPunct="1">
              <a:defRPr/>
            </a:pPr>
            <a:r>
              <a:rPr lang="en-US" sz="2800" b="1" dirty="0" smtClean="0">
                <a:solidFill>
                  <a:srgbClr val="006600"/>
                </a:solidFill>
                <a:latin typeface="Comic Sans MS" pitchFamily="66" charset="0"/>
              </a:rPr>
              <a:t>Transcription</a:t>
            </a:r>
            <a:r>
              <a:rPr lang="en-US" sz="2800" b="1" dirty="0" smtClean="0">
                <a:solidFill>
                  <a:schemeClr val="tx1">
                    <a:lumMod val="75000"/>
                    <a:lumOff val="25000"/>
                  </a:schemeClr>
                </a:solidFill>
                <a:latin typeface="Comic Sans MS" pitchFamily="66" charset="0"/>
              </a:rPr>
              <a:t> + </a:t>
            </a:r>
            <a:r>
              <a:rPr lang="en-US" sz="2800" b="1" dirty="0" smtClean="0">
                <a:solidFill>
                  <a:srgbClr val="002060"/>
                </a:solidFill>
                <a:latin typeface="Comic Sans MS" pitchFamily="66" charset="0"/>
              </a:rPr>
              <a:t>Translation</a:t>
            </a:r>
            <a:r>
              <a:rPr lang="en-US" sz="2800" b="1" dirty="0" smtClean="0">
                <a:solidFill>
                  <a:schemeClr val="tx1">
                    <a:lumMod val="75000"/>
                    <a:lumOff val="25000"/>
                  </a:schemeClr>
                </a:solidFill>
                <a:latin typeface="Comic Sans MS" pitchFamily="66" charset="0"/>
              </a:rPr>
              <a:t> = </a:t>
            </a:r>
            <a:r>
              <a:rPr lang="en-US" sz="3200" b="1" dirty="0" smtClean="0">
                <a:solidFill>
                  <a:srgbClr val="FF0000"/>
                </a:solidFill>
                <a:latin typeface="Comic Sans MS" pitchFamily="66" charset="0"/>
              </a:rPr>
              <a:t>Gene Expression</a:t>
            </a:r>
          </a:p>
        </p:txBody>
      </p:sp>
      <p:sp>
        <p:nvSpPr>
          <p:cNvPr id="19459" name="Rectangle 3"/>
          <p:cNvSpPr>
            <a:spLocks noGrp="1" noChangeArrowheads="1"/>
          </p:cNvSpPr>
          <p:nvPr>
            <p:ph type="body" sz="half" idx="1"/>
          </p:nvPr>
        </p:nvSpPr>
        <p:spPr>
          <a:xfrm>
            <a:off x="457200" y="1350962"/>
            <a:ext cx="2795588" cy="4745038"/>
          </a:xfrm>
        </p:spPr>
        <p:txBody>
          <a:bodyPr/>
          <a:lstStyle/>
          <a:p>
            <a:pPr eaLnBrk="1" hangingPunct="1">
              <a:lnSpc>
                <a:spcPct val="80000"/>
              </a:lnSpc>
              <a:buFont typeface="Wingdings" pitchFamily="2" charset="2"/>
              <a:buChar char="Ø"/>
              <a:defRPr/>
            </a:pPr>
            <a:r>
              <a:rPr lang="en-US" sz="1600" dirty="0" smtClean="0">
                <a:latin typeface="Comic Sans MS" pitchFamily="66" charset="0"/>
              </a:rPr>
              <a:t>Section of DNA </a:t>
            </a:r>
            <a:r>
              <a:rPr lang="en-US" sz="1200" dirty="0" smtClean="0">
                <a:latin typeface="Comic Sans MS" pitchFamily="66" charset="0"/>
              </a:rPr>
              <a:t>(a gene) </a:t>
            </a:r>
            <a:r>
              <a:rPr lang="en-US" sz="1600" dirty="0" smtClean="0">
                <a:latin typeface="Comic Sans MS" pitchFamily="66" charset="0"/>
              </a:rPr>
              <a:t>being </a:t>
            </a:r>
            <a:r>
              <a:rPr lang="en-US" sz="1600" dirty="0" smtClean="0">
                <a:latin typeface="Comic Sans MS" pitchFamily="66" charset="0"/>
                <a:hlinkClick r:id="rId3"/>
              </a:rPr>
              <a:t>transcribed &amp; translated</a:t>
            </a:r>
            <a:r>
              <a:rPr lang="en-US" sz="1600" dirty="0" smtClean="0">
                <a:latin typeface="Comic Sans MS" pitchFamily="66" charset="0"/>
              </a:rPr>
              <a:t> to produce a protein. </a:t>
            </a:r>
          </a:p>
          <a:p>
            <a:pPr marL="0" indent="0" eaLnBrk="1" hangingPunct="1">
              <a:lnSpc>
                <a:spcPct val="80000"/>
              </a:lnSpc>
              <a:buFontTx/>
              <a:buNone/>
              <a:defRPr/>
            </a:pPr>
            <a:endParaRPr lang="en-US" sz="1600" dirty="0" smtClean="0">
              <a:latin typeface="Comic Sans MS" pitchFamily="66" charset="0"/>
            </a:endParaRPr>
          </a:p>
          <a:p>
            <a:pPr marL="0" indent="0" eaLnBrk="1" hangingPunct="1">
              <a:lnSpc>
                <a:spcPct val="80000"/>
              </a:lnSpc>
              <a:buFontTx/>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 Genes can be turned on and off.</a:t>
            </a:r>
          </a:p>
          <a:p>
            <a:pPr marL="0" indent="0" eaLnBrk="1" hangingPunct="1">
              <a:lnSpc>
                <a:spcPct val="80000"/>
              </a:lnSpc>
              <a:buFontTx/>
              <a:buNone/>
              <a:defRPr/>
            </a:pPr>
            <a:endParaRPr lang="en-US" sz="1600" dirty="0" smtClean="0">
              <a:latin typeface="Comic Sans MS" pitchFamily="66" charset="0"/>
            </a:endParaRPr>
          </a:p>
          <a:p>
            <a:pPr marL="0" indent="0" eaLnBrk="1" hangingPunct="1">
              <a:lnSpc>
                <a:spcPct val="80000"/>
              </a:lnSpc>
              <a:buFontTx/>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b="1" dirty="0" smtClean="0">
                <a:solidFill>
                  <a:srgbClr val="FF0000"/>
                </a:solidFill>
                <a:latin typeface="Comic Sans MS" pitchFamily="66" charset="0"/>
              </a:rPr>
              <a:t>DISCUSSION</a:t>
            </a:r>
            <a:r>
              <a:rPr lang="en-US" sz="1600" dirty="0" smtClean="0">
                <a:latin typeface="Comic Sans MS" pitchFamily="66" charset="0"/>
              </a:rPr>
              <a:t>: How do the </a:t>
            </a:r>
            <a:r>
              <a:rPr lang="en-US" sz="1600" dirty="0" err="1" smtClean="0">
                <a:latin typeface="Comic Sans MS" pitchFamily="66" charset="0"/>
              </a:rPr>
              <a:t>Radiolab</a:t>
            </a:r>
            <a:r>
              <a:rPr lang="en-US" sz="1600" dirty="0" smtClean="0">
                <a:latin typeface="Comic Sans MS" pitchFamily="66" charset="0"/>
              </a:rPr>
              <a:t> “</a:t>
            </a:r>
            <a:r>
              <a:rPr lang="en-US" sz="1600" dirty="0" smtClean="0">
                <a:latin typeface="Comic Sans MS" pitchFamily="66" charset="0"/>
                <a:hlinkClick r:id="rId4"/>
              </a:rPr>
              <a:t>Inheritance</a:t>
            </a:r>
            <a:r>
              <a:rPr lang="en-US" sz="1600" dirty="0" smtClean="0">
                <a:latin typeface="Comic Sans MS" pitchFamily="66" charset="0"/>
              </a:rPr>
              <a:t>” Podcast segments on </a:t>
            </a:r>
            <a:r>
              <a:rPr lang="en-US" sz="1600" b="1" dirty="0" smtClean="0">
                <a:latin typeface="Comic Sans MS" pitchFamily="66" charset="0"/>
              </a:rPr>
              <a:t>rat maternal behavior </a:t>
            </a:r>
            <a:r>
              <a:rPr lang="en-US" sz="1200" dirty="0" smtClean="0">
                <a:latin typeface="Comic Sans MS" pitchFamily="66" charset="0"/>
              </a:rPr>
              <a:t>(time 16</a:t>
            </a:r>
            <a:r>
              <a:rPr lang="en-US" sz="1200" dirty="0" smtClean="0">
                <a:latin typeface="Comic Sans MS" pitchFamily="66" charset="0"/>
              </a:rPr>
              <a:t>:00 </a:t>
            </a:r>
            <a:r>
              <a:rPr lang="en-US" sz="1200" dirty="0" smtClean="0">
                <a:latin typeface="Comic Sans MS" pitchFamily="66" charset="0"/>
              </a:rPr>
              <a:t>– 25:00) </a:t>
            </a:r>
            <a:r>
              <a:rPr lang="en-US" sz="1600" dirty="0" smtClean="0">
                <a:latin typeface="Comic Sans MS" pitchFamily="66" charset="0"/>
              </a:rPr>
              <a:t>and </a:t>
            </a:r>
            <a:r>
              <a:rPr lang="en-US" sz="1600" b="1" dirty="0" smtClean="0">
                <a:latin typeface="Comic Sans MS" pitchFamily="66" charset="0"/>
              </a:rPr>
              <a:t>starving boys from </a:t>
            </a:r>
            <a:r>
              <a:rPr lang="en-US" sz="1600" b="1" dirty="0" err="1" smtClean="0">
                <a:latin typeface="Comic Sans MS" pitchFamily="66" charset="0"/>
              </a:rPr>
              <a:t>Overkalix</a:t>
            </a:r>
            <a:r>
              <a:rPr lang="en-US" sz="1600" b="1" dirty="0" smtClean="0">
                <a:latin typeface="Comic Sans MS" pitchFamily="66" charset="0"/>
              </a:rPr>
              <a:t>, Sweden </a:t>
            </a:r>
            <a:r>
              <a:rPr lang="en-US" sz="1200" dirty="0" smtClean="0">
                <a:latin typeface="Comic Sans MS" pitchFamily="66" charset="0"/>
              </a:rPr>
              <a:t>(time 28</a:t>
            </a:r>
            <a:r>
              <a:rPr lang="en-US" sz="1200" dirty="0" smtClean="0">
                <a:latin typeface="Comic Sans MS" pitchFamily="66" charset="0"/>
              </a:rPr>
              <a:t>:30 </a:t>
            </a:r>
            <a:r>
              <a:rPr lang="en-US" sz="1200" dirty="0" smtClean="0">
                <a:latin typeface="Comic Sans MS" pitchFamily="66" charset="0"/>
              </a:rPr>
              <a:t>- 40:00) </a:t>
            </a:r>
            <a:r>
              <a:rPr lang="en-US" sz="1600" dirty="0" smtClean="0">
                <a:latin typeface="Comic Sans MS" pitchFamily="66" charset="0"/>
              </a:rPr>
              <a:t>relate to gene expression</a:t>
            </a:r>
            <a:r>
              <a:rPr lang="en-US" sz="1600" dirty="0" smtClean="0">
                <a:latin typeface="Comic Sans MS" pitchFamily="66" charset="0"/>
              </a:rPr>
              <a:t>?</a:t>
            </a:r>
          </a:p>
          <a:p>
            <a:pPr eaLnBrk="1" hangingPunct="1">
              <a:lnSpc>
                <a:spcPct val="80000"/>
              </a:lnSpc>
              <a:buFont typeface="Wingdings" pitchFamily="2" charset="2"/>
              <a:buChar char="Ø"/>
              <a:defRPr/>
            </a:pPr>
            <a:endParaRPr lang="en-US" sz="1600" dirty="0" smtClean="0"/>
          </a:p>
          <a:p>
            <a:pPr eaLnBrk="1" hangingPunct="1">
              <a:lnSpc>
                <a:spcPct val="80000"/>
              </a:lnSpc>
              <a:defRPr/>
            </a:pPr>
            <a:endParaRPr lang="en-US" sz="1800" dirty="0" smtClean="0"/>
          </a:p>
        </p:txBody>
      </p:sp>
      <p:pic>
        <p:nvPicPr>
          <p:cNvPr id="30724" name="Picture 7" descr="TranscriptionTranslationSourceUnknown"/>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3770870" y="1236661"/>
            <a:ext cx="4748212"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9588" y="5210175"/>
            <a:ext cx="7858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61925"/>
            <a:ext cx="8229600" cy="542925"/>
          </a:xfrm>
        </p:spPr>
        <p:txBody>
          <a:bodyPr/>
          <a:lstStyle/>
          <a:p>
            <a:pPr eaLnBrk="1" hangingPunct="1">
              <a:defRPr/>
            </a:pPr>
            <a:r>
              <a:rPr lang="en-US" sz="3200" b="1" dirty="0" smtClean="0">
                <a:solidFill>
                  <a:schemeClr val="tx1">
                    <a:lumMod val="65000"/>
                    <a:lumOff val="35000"/>
                  </a:schemeClr>
                </a:solidFill>
                <a:latin typeface="Comic Sans MS" panose="030F0702030302020204" pitchFamily="66" charset="0"/>
              </a:rPr>
              <a:t>Replication, Transcription, Translation</a:t>
            </a:r>
          </a:p>
        </p:txBody>
      </p:sp>
      <p:sp>
        <p:nvSpPr>
          <p:cNvPr id="32771" name="Rectangle 3"/>
          <p:cNvSpPr>
            <a:spLocks noGrp="1" noChangeArrowheads="1"/>
          </p:cNvSpPr>
          <p:nvPr>
            <p:ph type="body" sz="half" idx="1"/>
          </p:nvPr>
        </p:nvSpPr>
        <p:spPr>
          <a:xfrm>
            <a:off x="1447800" y="1143000"/>
            <a:ext cx="7696200" cy="5314950"/>
          </a:xfrm>
        </p:spPr>
        <p:txBody>
          <a:bodyPr/>
          <a:lstStyle/>
          <a:p>
            <a:pPr lvl="1" eaLnBrk="1" hangingPunct="1">
              <a:lnSpc>
                <a:spcPct val="70000"/>
              </a:lnSpc>
              <a:buFontTx/>
              <a:buNone/>
            </a:pPr>
            <a:r>
              <a:rPr lang="en-US" sz="2000" dirty="0" smtClean="0">
                <a:solidFill>
                  <a:srgbClr val="333399"/>
                </a:solidFill>
                <a:latin typeface="Comic Sans MS" panose="030F0702030302020204" pitchFamily="66" charset="0"/>
              </a:rPr>
              <a:t>MAKING DNA</a:t>
            </a:r>
          </a:p>
          <a:p>
            <a:pPr lvl="1" eaLnBrk="1" hangingPunct="1">
              <a:lnSpc>
                <a:spcPct val="70000"/>
              </a:lnSpc>
              <a:buFontTx/>
              <a:buNone/>
            </a:pPr>
            <a:r>
              <a:rPr lang="en-US" sz="2000" dirty="0" smtClean="0">
                <a:latin typeface="Comic Sans MS" panose="030F0702030302020204" pitchFamily="66" charset="0"/>
              </a:rPr>
              <a:t>Making a copy of the genetic material = </a:t>
            </a:r>
            <a:r>
              <a:rPr lang="en-US" sz="2000" b="1" dirty="0" smtClean="0">
                <a:latin typeface="Comic Sans MS" panose="030F0702030302020204" pitchFamily="66" charset="0"/>
              </a:rPr>
              <a:t>Replication</a:t>
            </a:r>
          </a:p>
          <a:p>
            <a:pPr lvl="1" eaLnBrk="1" hangingPunct="1">
              <a:lnSpc>
                <a:spcPct val="70000"/>
              </a:lnSpc>
              <a:buFontTx/>
              <a:buNone/>
            </a:pPr>
            <a:r>
              <a:rPr lang="en-US" sz="1400" dirty="0" smtClean="0">
                <a:latin typeface="Comic Sans MS" panose="030F0702030302020204" pitchFamily="66" charset="0"/>
              </a:rPr>
              <a:t>When you think “replication” think “duplication”</a:t>
            </a:r>
          </a:p>
          <a:p>
            <a:pPr lvl="1" eaLnBrk="1" hangingPunct="1">
              <a:lnSpc>
                <a:spcPct val="70000"/>
              </a:lnSpc>
              <a:buFontTx/>
              <a:buNone/>
            </a:pPr>
            <a:endParaRPr lang="en-US" sz="1400" dirty="0" smtClean="0">
              <a:latin typeface="Comic Sans MS" panose="030F0702030302020204" pitchFamily="66" charset="0"/>
            </a:endParaRPr>
          </a:p>
          <a:p>
            <a:pPr lvl="1" eaLnBrk="1" hangingPunct="1">
              <a:lnSpc>
                <a:spcPct val="70000"/>
              </a:lnSpc>
              <a:buFontTx/>
              <a:buNone/>
            </a:pPr>
            <a:r>
              <a:rPr lang="en-US" sz="1600" b="1" dirty="0" smtClean="0">
                <a:solidFill>
                  <a:srgbClr val="FF0000"/>
                </a:solidFill>
                <a:latin typeface="Comic Sans MS" panose="030F0702030302020204" pitchFamily="66" charset="0"/>
              </a:rPr>
              <a:t>Q</a:t>
            </a:r>
            <a:r>
              <a:rPr lang="en-US" sz="1400" dirty="0" smtClean="0">
                <a:latin typeface="Comic Sans MS" panose="030F0702030302020204" pitchFamily="66" charset="0"/>
              </a:rPr>
              <a:t>: Where does replication occur in </a:t>
            </a:r>
            <a:r>
              <a:rPr lang="en-US" sz="1400" dirty="0" smtClean="0">
                <a:latin typeface="Comic Sans MS" panose="030F0702030302020204" pitchFamily="66" charset="0"/>
                <a:hlinkClick r:id="rId3"/>
              </a:rPr>
              <a:t>prokaryotes</a:t>
            </a:r>
            <a:r>
              <a:rPr lang="en-US" sz="1400" dirty="0" smtClean="0">
                <a:latin typeface="Comic Sans MS" panose="030F0702030302020204" pitchFamily="66" charset="0"/>
              </a:rPr>
              <a:t>? </a:t>
            </a:r>
            <a:r>
              <a:rPr lang="en-US" sz="1400" dirty="0" smtClean="0">
                <a:latin typeface="Comic Sans MS" panose="030F0702030302020204" pitchFamily="66" charset="0"/>
                <a:hlinkClick r:id="rId4"/>
              </a:rPr>
              <a:t>Eukaryotes</a:t>
            </a:r>
            <a:r>
              <a:rPr lang="en-US" sz="1400" dirty="0" smtClean="0">
                <a:latin typeface="Comic Sans MS" panose="030F0702030302020204" pitchFamily="66" charset="0"/>
              </a:rPr>
              <a:t>?</a:t>
            </a:r>
          </a:p>
          <a:p>
            <a:pPr lvl="1" eaLnBrk="1" hangingPunct="1">
              <a:lnSpc>
                <a:spcPct val="70000"/>
              </a:lnSpc>
              <a:buFontTx/>
              <a:buNone/>
            </a:pPr>
            <a:endParaRPr lang="en-US" sz="1900" i="1" dirty="0" smtClean="0">
              <a:solidFill>
                <a:srgbClr val="CC0000"/>
              </a:solidFill>
              <a:latin typeface="Comic Sans MS" panose="030F0702030302020204" pitchFamily="66" charset="0"/>
            </a:endParaRPr>
          </a:p>
          <a:p>
            <a:pPr lvl="1" eaLnBrk="1" hangingPunct="1">
              <a:lnSpc>
                <a:spcPct val="70000"/>
              </a:lnSpc>
              <a:buFontTx/>
              <a:buNone/>
            </a:pPr>
            <a:endParaRPr lang="en-US" sz="1900" dirty="0" smtClean="0">
              <a:latin typeface="Comic Sans MS" panose="030F0702030302020204" pitchFamily="66" charset="0"/>
            </a:endParaRPr>
          </a:p>
          <a:p>
            <a:pPr lvl="1" eaLnBrk="1" hangingPunct="1">
              <a:lnSpc>
                <a:spcPct val="70000"/>
              </a:lnSpc>
              <a:buFontTx/>
              <a:buNone/>
            </a:pPr>
            <a:r>
              <a:rPr lang="en-US" sz="2100" dirty="0" smtClean="0">
                <a:solidFill>
                  <a:srgbClr val="333399"/>
                </a:solidFill>
                <a:latin typeface="Comic Sans MS" panose="030F0702030302020204" pitchFamily="66" charset="0"/>
              </a:rPr>
              <a:t>MAKING RNA</a:t>
            </a:r>
          </a:p>
          <a:p>
            <a:pPr lvl="1" eaLnBrk="1" hangingPunct="1">
              <a:lnSpc>
                <a:spcPct val="70000"/>
              </a:lnSpc>
              <a:buFontTx/>
              <a:buNone/>
            </a:pPr>
            <a:r>
              <a:rPr lang="en-US" sz="2000" dirty="0" smtClean="0">
                <a:latin typeface="Comic Sans MS" panose="030F0702030302020204" pitchFamily="66" charset="0"/>
              </a:rPr>
              <a:t>Transferring genetic code (DNA) to RNA = </a:t>
            </a:r>
            <a:r>
              <a:rPr lang="en-US" sz="2000" b="1" dirty="0" smtClean="0">
                <a:solidFill>
                  <a:srgbClr val="006600"/>
                </a:solidFill>
                <a:latin typeface="Comic Sans MS" panose="030F0702030302020204" pitchFamily="66" charset="0"/>
              </a:rPr>
              <a:t>Transcription</a:t>
            </a:r>
            <a:r>
              <a:rPr lang="en-US" sz="2000" dirty="0" smtClean="0">
                <a:solidFill>
                  <a:srgbClr val="006600"/>
                </a:solidFill>
                <a:latin typeface="Comic Sans MS" panose="030F0702030302020204" pitchFamily="66" charset="0"/>
              </a:rPr>
              <a:t> </a:t>
            </a:r>
          </a:p>
          <a:p>
            <a:pPr lvl="1" eaLnBrk="1" hangingPunct="1">
              <a:lnSpc>
                <a:spcPct val="70000"/>
              </a:lnSpc>
              <a:buFontTx/>
              <a:buNone/>
            </a:pPr>
            <a:r>
              <a:rPr lang="en-US" sz="1400" dirty="0" smtClean="0">
                <a:latin typeface="Comic Sans MS" panose="030F0702030302020204" pitchFamily="66" charset="0"/>
              </a:rPr>
              <a:t>Think of a medical transcriptionist copying the physicians words into another format.</a:t>
            </a:r>
          </a:p>
          <a:p>
            <a:pPr lvl="1" eaLnBrk="1" hangingPunct="1">
              <a:lnSpc>
                <a:spcPct val="70000"/>
              </a:lnSpc>
              <a:buFontTx/>
              <a:buNone/>
            </a:pPr>
            <a:endParaRPr lang="en-US" sz="1400" dirty="0" smtClean="0">
              <a:latin typeface="Comic Sans MS" panose="030F0702030302020204" pitchFamily="66" charset="0"/>
            </a:endParaRPr>
          </a:p>
          <a:p>
            <a:pPr lvl="1" eaLnBrk="1" hangingPunct="1">
              <a:lnSpc>
                <a:spcPct val="70000"/>
              </a:lnSpc>
              <a:buFontTx/>
              <a:buNone/>
            </a:pPr>
            <a:r>
              <a:rPr lang="en-US" sz="1400" b="1" dirty="0" smtClean="0">
                <a:solidFill>
                  <a:srgbClr val="FF0000"/>
                </a:solidFill>
                <a:latin typeface="Comic Sans MS" panose="030F0702030302020204" pitchFamily="66" charset="0"/>
              </a:rPr>
              <a:t>Q</a:t>
            </a:r>
            <a:r>
              <a:rPr lang="en-US" sz="1400" dirty="0" smtClean="0">
                <a:latin typeface="Comic Sans MS" panose="030F0702030302020204" pitchFamily="66" charset="0"/>
              </a:rPr>
              <a:t>: Where does transcription occur in prokaryotes? Eukaryotes?</a:t>
            </a:r>
          </a:p>
          <a:p>
            <a:pPr lvl="1" eaLnBrk="1" hangingPunct="1">
              <a:lnSpc>
                <a:spcPct val="70000"/>
              </a:lnSpc>
              <a:buFontTx/>
              <a:buNone/>
            </a:pPr>
            <a:endParaRPr lang="en-US" sz="1400" dirty="0" smtClean="0">
              <a:latin typeface="Comic Sans MS" panose="030F0702030302020204" pitchFamily="66" charset="0"/>
            </a:endParaRPr>
          </a:p>
          <a:p>
            <a:pPr lvl="1" eaLnBrk="1" hangingPunct="1">
              <a:lnSpc>
                <a:spcPct val="70000"/>
              </a:lnSpc>
              <a:buFontTx/>
              <a:buNone/>
            </a:pPr>
            <a:endParaRPr lang="en-US" sz="1900" dirty="0" smtClean="0">
              <a:latin typeface="Comic Sans MS" panose="030F0702030302020204" pitchFamily="66" charset="0"/>
            </a:endParaRPr>
          </a:p>
          <a:p>
            <a:pPr lvl="1" eaLnBrk="1" hangingPunct="1">
              <a:lnSpc>
                <a:spcPct val="70000"/>
              </a:lnSpc>
              <a:buFontTx/>
              <a:buNone/>
            </a:pPr>
            <a:endParaRPr lang="en-US" sz="1900" dirty="0" smtClean="0">
              <a:solidFill>
                <a:srgbClr val="333399"/>
              </a:solidFill>
              <a:latin typeface="Comic Sans MS" panose="030F0702030302020204" pitchFamily="66" charset="0"/>
            </a:endParaRPr>
          </a:p>
          <a:p>
            <a:pPr lvl="1" eaLnBrk="1" hangingPunct="1">
              <a:lnSpc>
                <a:spcPct val="70000"/>
              </a:lnSpc>
              <a:buFontTx/>
              <a:buNone/>
            </a:pPr>
            <a:r>
              <a:rPr lang="en-US" sz="2100" dirty="0" smtClean="0">
                <a:solidFill>
                  <a:srgbClr val="333399"/>
                </a:solidFill>
                <a:latin typeface="Comic Sans MS" panose="030F0702030302020204" pitchFamily="66" charset="0"/>
              </a:rPr>
              <a:t>MAKING PROTEINS</a:t>
            </a:r>
          </a:p>
          <a:p>
            <a:pPr lvl="1" eaLnBrk="1" hangingPunct="1">
              <a:lnSpc>
                <a:spcPct val="70000"/>
              </a:lnSpc>
              <a:buFontTx/>
              <a:buNone/>
            </a:pPr>
            <a:r>
              <a:rPr lang="en-US" sz="2000" dirty="0" smtClean="0">
                <a:latin typeface="Comic Sans MS" panose="030F0702030302020204" pitchFamily="66" charset="0"/>
              </a:rPr>
              <a:t>Making proteins = </a:t>
            </a:r>
            <a:r>
              <a:rPr lang="en-US" sz="2000" b="1" dirty="0" smtClean="0">
                <a:solidFill>
                  <a:srgbClr val="333399"/>
                </a:solidFill>
                <a:latin typeface="Comic Sans MS" panose="030F0702030302020204" pitchFamily="66" charset="0"/>
              </a:rPr>
              <a:t>Translation</a:t>
            </a:r>
          </a:p>
          <a:p>
            <a:pPr lvl="1" eaLnBrk="1" hangingPunct="1">
              <a:lnSpc>
                <a:spcPct val="70000"/>
              </a:lnSpc>
              <a:buFontTx/>
              <a:buNone/>
            </a:pPr>
            <a:r>
              <a:rPr lang="en-US" sz="1400" dirty="0" smtClean="0">
                <a:latin typeface="Comic Sans MS" panose="030F0702030302020204" pitchFamily="66" charset="0"/>
              </a:rPr>
              <a:t>Think of how translation relates to languages.</a:t>
            </a:r>
          </a:p>
          <a:p>
            <a:pPr lvl="1" eaLnBrk="1" hangingPunct="1">
              <a:lnSpc>
                <a:spcPct val="70000"/>
              </a:lnSpc>
              <a:buFontTx/>
              <a:buNone/>
            </a:pPr>
            <a:r>
              <a:rPr lang="en-US" sz="1400" dirty="0" smtClean="0">
                <a:latin typeface="Comic Sans MS" panose="030F0702030302020204" pitchFamily="66" charset="0"/>
              </a:rPr>
              <a:t>The translation of biology translates DNA information into </a:t>
            </a:r>
            <a:r>
              <a:rPr lang="en-US" sz="1400" dirty="0" smtClean="0">
                <a:latin typeface="Comic Sans MS" panose="030F0702030302020204" pitchFamily="66" charset="0"/>
                <a:hlinkClick r:id="rId5"/>
              </a:rPr>
              <a:t>proteins</a:t>
            </a:r>
            <a:r>
              <a:rPr lang="en-US" sz="1400" dirty="0" smtClean="0">
                <a:latin typeface="Comic Sans MS" panose="030F0702030302020204" pitchFamily="66" charset="0"/>
              </a:rPr>
              <a:t>.</a:t>
            </a:r>
          </a:p>
          <a:p>
            <a:pPr lvl="1" eaLnBrk="1" hangingPunct="1">
              <a:lnSpc>
                <a:spcPct val="70000"/>
              </a:lnSpc>
              <a:buFontTx/>
              <a:buNone/>
            </a:pPr>
            <a:endParaRPr lang="en-US" sz="1400" b="1" dirty="0" smtClean="0">
              <a:solidFill>
                <a:srgbClr val="FF0000"/>
              </a:solidFill>
              <a:latin typeface="Comic Sans MS" panose="030F0702030302020204" pitchFamily="66" charset="0"/>
            </a:endParaRPr>
          </a:p>
          <a:p>
            <a:pPr lvl="1" eaLnBrk="1" hangingPunct="1">
              <a:lnSpc>
                <a:spcPct val="70000"/>
              </a:lnSpc>
              <a:buFontTx/>
              <a:buNone/>
            </a:pPr>
            <a:r>
              <a:rPr lang="en-US" sz="1400" b="1" dirty="0" smtClean="0">
                <a:solidFill>
                  <a:srgbClr val="FF0000"/>
                </a:solidFill>
                <a:latin typeface="Comic Sans MS" panose="030F0702030302020204" pitchFamily="66" charset="0"/>
              </a:rPr>
              <a:t>Q</a:t>
            </a:r>
            <a:r>
              <a:rPr lang="en-US" sz="1400" dirty="0" smtClean="0">
                <a:latin typeface="Comic Sans MS" panose="030F0702030302020204" pitchFamily="66" charset="0"/>
              </a:rPr>
              <a:t>: Where does translation occur in prokaryotes? Eukaryotes?</a:t>
            </a:r>
          </a:p>
          <a:p>
            <a:pPr lvl="1" eaLnBrk="1" hangingPunct="1">
              <a:lnSpc>
                <a:spcPct val="70000"/>
              </a:lnSpc>
              <a:buFontTx/>
              <a:buNone/>
            </a:pPr>
            <a:endParaRPr lang="en-US" sz="1400" dirty="0" smtClean="0">
              <a:latin typeface="Comic Sans MS" panose="030F0702030302020204" pitchFamily="66" charset="0"/>
            </a:endParaRPr>
          </a:p>
          <a:p>
            <a:pPr eaLnBrk="1" hangingPunct="1">
              <a:lnSpc>
                <a:spcPct val="70000"/>
              </a:lnSpc>
            </a:pPr>
            <a:endParaRPr lang="en-US" sz="2900" dirty="0" smtClean="0">
              <a:latin typeface="Comic Sans MS" panose="030F0702030302020204" pitchFamily="66" charset="0"/>
            </a:endParaRPr>
          </a:p>
        </p:txBody>
      </p:sp>
      <p:pic>
        <p:nvPicPr>
          <p:cNvPr id="32772" name="Picture 4" descr="DNA-replication-split-wiki"/>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152400" y="838200"/>
            <a:ext cx="1371600" cy="1728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p:cNvSpPr txBox="1">
            <a:spLocks noChangeArrowheads="1"/>
          </p:cNvSpPr>
          <p:nvPr/>
        </p:nvSpPr>
        <p:spPr bwMode="auto">
          <a:xfrm>
            <a:off x="5867400" y="6461125"/>
            <a:ext cx="3276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Images: </a:t>
            </a:r>
            <a:r>
              <a:rPr lang="en-US" sz="1000">
                <a:latin typeface="Comic Sans MS" panose="030F0702030302020204" pitchFamily="66" charset="0"/>
                <a:hlinkClick r:id="rId7"/>
              </a:rPr>
              <a:t>Replication Diagram</a:t>
            </a:r>
            <a:r>
              <a:rPr lang="en-US" sz="1000">
                <a:latin typeface="Comic Sans MS" panose="030F0702030302020204" pitchFamily="66" charset="0"/>
              </a:rPr>
              <a:t>: Madprime; </a:t>
            </a:r>
            <a:r>
              <a:rPr lang="en-US" sz="1000">
                <a:latin typeface="Comic Sans MS" panose="030F0702030302020204" pitchFamily="66" charset="0"/>
                <a:hlinkClick r:id="rId8"/>
              </a:rPr>
              <a:t>Peptide Synthesis Diagram</a:t>
            </a:r>
            <a:r>
              <a:rPr lang="en-US" sz="1000">
                <a:latin typeface="Comic Sans MS" panose="030F0702030302020204" pitchFamily="66" charset="0"/>
              </a:rPr>
              <a:t>: Boumphreyfr, Wiki</a:t>
            </a:r>
          </a:p>
        </p:txBody>
      </p:sp>
      <p:pic>
        <p:nvPicPr>
          <p:cNvPr id="32774" name="Picture 6" descr="Peptide-synthesis"/>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152400" y="4419600"/>
            <a:ext cx="16002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5" name="Picture 7" descr="DNA-transcription-closeu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895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11"/>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12"/>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457200" y="533400"/>
            <a:ext cx="5715000" cy="4038600"/>
          </a:xfrm>
        </p:spPr>
        <p:txBody>
          <a:bodyPr/>
          <a:lstStyle/>
          <a:p>
            <a:pPr algn="l" eaLnBrk="1" hangingPunct="1">
              <a:lnSpc>
                <a:spcPct val="80000"/>
              </a:lnSpc>
            </a:pPr>
            <a:r>
              <a:rPr lang="en-US" sz="2400" b="1" dirty="0" smtClean="0">
                <a:solidFill>
                  <a:srgbClr val="00B000"/>
                </a:solidFill>
                <a:latin typeface="Comic Sans MS" panose="030F0702030302020204" pitchFamily="66" charset="0"/>
              </a:rPr>
              <a:t>Let’s </a:t>
            </a:r>
            <a:r>
              <a:rPr lang="en-US" sz="2400" b="1" dirty="0">
                <a:solidFill>
                  <a:srgbClr val="00B000"/>
                </a:solidFill>
                <a:latin typeface="Comic Sans MS" panose="030F0702030302020204" pitchFamily="66" charset="0"/>
              </a:rPr>
              <a:t>p</a:t>
            </a:r>
            <a:r>
              <a:rPr lang="en-US" sz="2400" b="1" dirty="0" smtClean="0">
                <a:solidFill>
                  <a:srgbClr val="00B000"/>
                </a:solidFill>
                <a:latin typeface="Comic Sans MS" panose="030F0702030302020204" pitchFamily="66" charset="0"/>
              </a:rPr>
              <a:t>ut it all together!</a:t>
            </a:r>
          </a:p>
          <a:p>
            <a:pPr algn="l" eaLnBrk="1" hangingPunct="1">
              <a:lnSpc>
                <a:spcPct val="80000"/>
              </a:lnSpc>
            </a:pPr>
            <a:endParaRPr lang="en-US" sz="800" b="1" dirty="0">
              <a:solidFill>
                <a:schemeClr val="accent1">
                  <a:lumMod val="75000"/>
                </a:schemeClr>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The order of </a:t>
            </a:r>
            <a:r>
              <a:rPr lang="en-US" sz="1400" dirty="0" smtClean="0">
                <a:solidFill>
                  <a:srgbClr val="000000"/>
                </a:solidFill>
                <a:latin typeface="Comic Sans MS" panose="030F0702030302020204" pitchFamily="66" charset="0"/>
                <a:hlinkClick r:id="rId3"/>
              </a:rPr>
              <a:t>nucleotide</a:t>
            </a:r>
            <a:r>
              <a:rPr lang="en-US" sz="1400" dirty="0" smtClean="0">
                <a:solidFill>
                  <a:srgbClr val="000000"/>
                </a:solidFill>
                <a:latin typeface="Comic Sans MS" panose="030F0702030302020204" pitchFamily="66" charset="0"/>
              </a:rPr>
              <a:t> bases in the </a:t>
            </a:r>
            <a:r>
              <a:rPr lang="en-US" sz="1400" dirty="0" smtClean="0">
                <a:solidFill>
                  <a:srgbClr val="000000"/>
                </a:solidFill>
                <a:latin typeface="Comic Sans MS" panose="030F0702030302020204" pitchFamily="66" charset="0"/>
                <a:hlinkClick r:id="rId4"/>
              </a:rPr>
              <a:t>DNA</a:t>
            </a:r>
            <a:r>
              <a:rPr lang="en-US" sz="1400" dirty="0" smtClean="0">
                <a:solidFill>
                  <a:srgbClr val="000000"/>
                </a:solidFill>
                <a:latin typeface="Comic Sans MS" panose="030F0702030302020204" pitchFamily="66" charset="0"/>
              </a:rPr>
              <a:t>, in three base groupings (codons), is the genetic code; the “blueprints” of an organism. </a:t>
            </a:r>
          </a:p>
          <a:p>
            <a:pPr marL="285750" indent="-285750" algn="l" eaLnBrk="1" hangingPunct="1">
              <a:lnSpc>
                <a:spcPct val="80000"/>
              </a:lnSpc>
              <a:buFont typeface="Arial"/>
              <a:buChar char="•"/>
            </a:pPr>
            <a:endParaRPr lang="en-US" sz="1400" dirty="0" smtClean="0">
              <a:solidFill>
                <a:srgbClr val="000000"/>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Mutations result when there is a mistake copying the DNA (</a:t>
            </a:r>
            <a:r>
              <a:rPr lang="en-US" sz="1400" dirty="0" smtClean="0">
                <a:solidFill>
                  <a:srgbClr val="000000"/>
                </a:solidFill>
                <a:latin typeface="Comic Sans MS" panose="030F0702030302020204" pitchFamily="66" charset="0"/>
                <a:hlinkClick r:id="rId5"/>
              </a:rPr>
              <a:t>replication</a:t>
            </a:r>
            <a:r>
              <a:rPr lang="en-US" sz="1400" dirty="0" smtClean="0">
                <a:solidFill>
                  <a:srgbClr val="000000"/>
                </a:solidFill>
                <a:latin typeface="Comic Sans MS" panose="030F0702030302020204" pitchFamily="66" charset="0"/>
              </a:rPr>
              <a:t>). </a:t>
            </a:r>
          </a:p>
          <a:p>
            <a:pPr marL="285750" indent="-285750" algn="l" eaLnBrk="1" hangingPunct="1">
              <a:lnSpc>
                <a:spcPct val="80000"/>
              </a:lnSpc>
              <a:buFont typeface="Arial"/>
              <a:buChar char="•"/>
            </a:pPr>
            <a:endParaRPr lang="en-US" sz="1400" dirty="0">
              <a:solidFill>
                <a:srgbClr val="000000"/>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DNA is instructions for building </a:t>
            </a:r>
            <a:r>
              <a:rPr lang="en-US" sz="1400" dirty="0" smtClean="0">
                <a:solidFill>
                  <a:srgbClr val="000000"/>
                </a:solidFill>
                <a:latin typeface="Comic Sans MS" panose="030F0702030302020204" pitchFamily="66" charset="0"/>
                <a:hlinkClick r:id="rId6"/>
              </a:rPr>
              <a:t>proteins</a:t>
            </a:r>
            <a:r>
              <a:rPr lang="en-US" sz="1400" dirty="0" smtClean="0">
                <a:solidFill>
                  <a:srgbClr val="000000"/>
                </a:solidFill>
                <a:latin typeface="Comic Sans MS" panose="030F0702030302020204" pitchFamily="66" charset="0"/>
              </a:rPr>
              <a:t> (from amino acids).</a:t>
            </a:r>
          </a:p>
          <a:p>
            <a:pPr marL="285750" indent="-285750" algn="l" eaLnBrk="1" hangingPunct="1">
              <a:lnSpc>
                <a:spcPct val="80000"/>
              </a:lnSpc>
              <a:buFont typeface="Arial"/>
              <a:buChar char="•"/>
            </a:pPr>
            <a:endParaRPr lang="en-US" sz="1400" dirty="0">
              <a:solidFill>
                <a:srgbClr val="000000"/>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Mutations in the DNA code can result in the wrong amino acid being added to a protein. </a:t>
            </a:r>
          </a:p>
          <a:p>
            <a:pPr marL="285750" indent="-285750" algn="l" eaLnBrk="1" hangingPunct="1">
              <a:lnSpc>
                <a:spcPct val="80000"/>
              </a:lnSpc>
              <a:buFont typeface="Arial"/>
              <a:buChar char="•"/>
            </a:pPr>
            <a:endParaRPr lang="en-US" sz="1400" dirty="0">
              <a:solidFill>
                <a:srgbClr val="000000"/>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A different amino acid can change the shape of that protein, and if a protein’s shape is changed, it can’t do its job.</a:t>
            </a:r>
            <a:endParaRPr lang="en-US" sz="1200" dirty="0" smtClean="0">
              <a:solidFill>
                <a:srgbClr val="000000"/>
              </a:solidFill>
              <a:latin typeface="Comic Sans MS" panose="030F0702030302020204" pitchFamily="66" charset="0"/>
            </a:endParaRPr>
          </a:p>
        </p:txBody>
      </p:sp>
      <p:pic>
        <p:nvPicPr>
          <p:cNvPr id="3075" name="Picture 6" descr="DNA-replication-split-wiki"/>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477000" y="533400"/>
            <a:ext cx="23717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5714999" y="6449423"/>
            <a:ext cx="34205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a:t>
            </a:r>
            <a:r>
              <a:rPr lang="en-US" sz="1000" b="0" dirty="0" smtClean="0">
                <a:latin typeface="Comic Sans MS" panose="030F0702030302020204" pitchFamily="66" charset="0"/>
              </a:rPr>
              <a:t>: </a:t>
            </a:r>
            <a:r>
              <a:rPr lang="en-US" sz="1000" b="0" dirty="0">
                <a:latin typeface="Comic Sans MS" panose="030F0702030302020204" pitchFamily="66" charset="0"/>
                <a:hlinkClick r:id="rId8"/>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a:t>
            </a:r>
            <a:r>
              <a:rPr lang="en-US" sz="1000" b="0" dirty="0" smtClean="0">
                <a:latin typeface="Comic Sans MS" panose="030F0702030302020204" pitchFamily="66" charset="0"/>
              </a:rPr>
              <a:t>Wiki;  </a:t>
            </a:r>
            <a:r>
              <a:rPr lang="en-US" sz="1000" b="0" dirty="0">
                <a:latin typeface="Comic Sans MS" panose="030F0702030302020204" pitchFamily="66" charset="0"/>
                <a:hlinkClick r:id="rId9"/>
              </a:rPr>
              <a:t>Replication Diagram</a:t>
            </a:r>
            <a:r>
              <a:rPr lang="en-US" sz="1000" b="0" dirty="0">
                <a:latin typeface="Comic Sans MS" panose="030F0702030302020204" pitchFamily="66" charset="0"/>
              </a:rPr>
              <a:t>: </a:t>
            </a:r>
            <a:r>
              <a:rPr lang="en-US" sz="1000" b="0" dirty="0" err="1">
                <a:latin typeface="Comic Sans MS" panose="030F0702030302020204" pitchFamily="66" charset="0"/>
              </a:rPr>
              <a:t>Madprime</a:t>
            </a:r>
            <a:r>
              <a:rPr lang="en-US" sz="1000" b="0" dirty="0">
                <a:latin typeface="Comic Sans MS" panose="030F0702030302020204" pitchFamily="66" charset="0"/>
              </a:rPr>
              <a:t>, Wiki</a:t>
            </a:r>
          </a:p>
        </p:txBody>
      </p:sp>
      <p:pic>
        <p:nvPicPr>
          <p:cNvPr id="7" name="Picture 4" descr="Peptide-synthesi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914400" y="4267200"/>
            <a:ext cx="4419600" cy="2028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Enzyme-substrate-complex-simple.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3600" y="4191000"/>
            <a:ext cx="2754678" cy="1981200"/>
          </a:xfrm>
          <a:prstGeom prst="rect">
            <a:avLst/>
          </a:prstGeom>
        </p:spPr>
      </p:pic>
      <p:sp>
        <p:nvSpPr>
          <p:cNvPr id="9"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12"/>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13"/>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1795232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762001" y="228600"/>
            <a:ext cx="5257800" cy="1295400"/>
          </a:xfrm>
        </p:spPr>
        <p:txBody>
          <a:bodyPr lIns="91435" tIns="45718" rIns="91435" bIns="45718" anchor="t"/>
          <a:lstStyle/>
          <a:p>
            <a:pPr eaLnBrk="1" hangingPunct="1">
              <a:tabLst>
                <a:tab pos="1028700" algn="l"/>
              </a:tabLst>
            </a:pPr>
            <a:r>
              <a:rPr lang="en-US" sz="3200" b="1" dirty="0">
                <a:solidFill>
                  <a:srgbClr val="32C5CC"/>
                </a:solidFill>
                <a:latin typeface="Comic Sans MS"/>
                <a:cs typeface="Comic Sans MS"/>
              </a:rPr>
              <a:t>Hereditary Diseases are due to DNA mutations</a:t>
            </a:r>
          </a:p>
        </p:txBody>
      </p:sp>
      <p:sp>
        <p:nvSpPr>
          <p:cNvPr id="7" name="Text Box 5"/>
          <p:cNvSpPr txBox="1">
            <a:spLocks noChangeArrowheads="1"/>
          </p:cNvSpPr>
          <p:nvPr/>
        </p:nvSpPr>
        <p:spPr bwMode="auto">
          <a:xfrm>
            <a:off x="533400" y="1828800"/>
            <a:ext cx="1981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endParaRPr lang="en-US" sz="2000" b="0" dirty="0" smtClean="0">
              <a:solidFill>
                <a:schemeClr val="tx2"/>
              </a:solidFill>
              <a:latin typeface="Comic Sans MS"/>
              <a:cs typeface="Comic Sans MS"/>
            </a:endParaRPr>
          </a:p>
          <a:p>
            <a:r>
              <a:rPr lang="en-US" sz="2000" b="0" dirty="0" smtClean="0">
                <a:solidFill>
                  <a:schemeClr val="tx2"/>
                </a:solidFill>
                <a:latin typeface="Comic Sans MS"/>
                <a:cs typeface="Comic Sans MS"/>
              </a:rPr>
              <a:t>All </a:t>
            </a:r>
            <a:r>
              <a:rPr lang="en-US" sz="2000" b="0" dirty="0">
                <a:solidFill>
                  <a:schemeClr val="tx2"/>
                </a:solidFill>
                <a:latin typeface="Comic Sans MS"/>
                <a:cs typeface="Comic Sans MS"/>
              </a:rPr>
              <a:t>inherited diseases arise from a mistake in the genetic code passed down from a person</a:t>
            </a:r>
            <a:r>
              <a:rPr lang="ja-JP" altLang="en-US" sz="2000" b="0" dirty="0">
                <a:solidFill>
                  <a:schemeClr val="tx2"/>
                </a:solidFill>
                <a:latin typeface="Comic Sans MS"/>
                <a:cs typeface="Comic Sans MS"/>
              </a:rPr>
              <a:t>’</a:t>
            </a:r>
            <a:r>
              <a:rPr lang="en-US" sz="2000" b="0" dirty="0">
                <a:solidFill>
                  <a:schemeClr val="tx2"/>
                </a:solidFill>
                <a:latin typeface="Comic Sans MS"/>
                <a:cs typeface="Comic Sans MS"/>
              </a:rPr>
              <a:t>s parents, which leads to a defective </a:t>
            </a:r>
            <a:r>
              <a:rPr lang="en-US" sz="2000" b="0" dirty="0" smtClean="0">
                <a:solidFill>
                  <a:schemeClr val="tx2"/>
                </a:solidFill>
                <a:latin typeface="Comic Sans MS"/>
                <a:cs typeface="Comic Sans MS"/>
              </a:rPr>
              <a:t>protein.</a:t>
            </a:r>
          </a:p>
          <a:p>
            <a:endParaRPr lang="en-US" sz="2000" b="0" dirty="0">
              <a:solidFill>
                <a:schemeClr val="tx2"/>
              </a:solidFill>
              <a:latin typeface="Comic Sans MS"/>
              <a:cs typeface="Comic Sans MS"/>
            </a:endParaRPr>
          </a:p>
        </p:txBody>
      </p:sp>
      <p:pic>
        <p:nvPicPr>
          <p:cNvPr id="8" name="Content Placeholder 7" descr="DNA-replication-split-wiki"/>
          <p:cNvPicPr>
            <a:picLocks noGrp="1" noChangeAspect="1" noChangeArrowheads="1"/>
          </p:cNvPicPr>
          <p:nvPr>
            <p:ph sz="quarter" idx="3"/>
          </p:nvPr>
        </p:nvPicPr>
        <p:blipFill>
          <a:blip r:embed="rId2">
            <a:extLst>
              <a:ext uri="{28A0092B-C50C-407E-A947-70E740481C1C}">
                <a14:useLocalDpi xmlns:a14="http://schemas.microsoft.com/office/drawing/2010/main"/>
              </a:ext>
            </a:extLst>
          </a:blip>
          <a:srcRect/>
          <a:stretch>
            <a:fillRect/>
          </a:stretch>
        </p:blipFill>
        <p:spPr>
          <a:xfrm>
            <a:off x="6172200" y="228600"/>
            <a:ext cx="2451100"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10"/>
          <p:cNvSpPr txBox="1">
            <a:spLocks noChangeArrowheads="1"/>
          </p:cNvSpPr>
          <p:nvPr/>
        </p:nvSpPr>
        <p:spPr bwMode="auto">
          <a:xfrm>
            <a:off x="0" y="6457890"/>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Image</a:t>
            </a:r>
            <a:r>
              <a:rPr lang="en-US" sz="1000" b="0" dirty="0" smtClean="0">
                <a:latin typeface="Comic Sans MS" panose="030F0702030302020204" pitchFamily="66" charset="0"/>
              </a:rPr>
              <a:t>: </a:t>
            </a:r>
            <a:r>
              <a:rPr lang="en-US" sz="1000" b="0" dirty="0">
                <a:latin typeface="Comic Sans MS" panose="030F0702030302020204" pitchFamily="66" charset="0"/>
                <a:hlinkClick r:id="rId3"/>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a:t>
            </a:r>
            <a:r>
              <a:rPr lang="en-US" sz="1000" b="0" dirty="0" smtClean="0">
                <a:latin typeface="Comic Sans MS" panose="030F0702030302020204" pitchFamily="66" charset="0"/>
              </a:rPr>
              <a:t>Wiki;  </a:t>
            </a:r>
            <a:r>
              <a:rPr lang="en-US" sz="1000" b="0" dirty="0">
                <a:latin typeface="Comic Sans MS" panose="030F0702030302020204" pitchFamily="66" charset="0"/>
                <a:hlinkClick r:id="rId4"/>
              </a:rPr>
              <a:t>Replication Diagram</a:t>
            </a:r>
            <a:r>
              <a:rPr lang="en-US" sz="1000" b="0" dirty="0">
                <a:latin typeface="Comic Sans MS" panose="030F0702030302020204" pitchFamily="66" charset="0"/>
              </a:rPr>
              <a:t>: </a:t>
            </a:r>
            <a:r>
              <a:rPr lang="en-US" sz="1000" b="0" dirty="0" err="1">
                <a:latin typeface="Comic Sans MS" panose="030F0702030302020204" pitchFamily="66" charset="0"/>
              </a:rPr>
              <a:t>Madprime</a:t>
            </a:r>
            <a:r>
              <a:rPr lang="en-US" sz="1000" b="0" dirty="0">
                <a:latin typeface="Comic Sans MS" panose="030F0702030302020204" pitchFamily="66" charset="0"/>
              </a:rPr>
              <a:t>, Wiki</a:t>
            </a:r>
          </a:p>
        </p:txBody>
      </p:sp>
      <p:pic>
        <p:nvPicPr>
          <p:cNvPr id="10" name="Picture 4" descr="Peptide-synthesi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743201" y="2590801"/>
            <a:ext cx="3276600" cy="271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4"/>
          <p:cNvSpPr txBox="1">
            <a:spLocks noChangeArrowheads="1"/>
          </p:cNvSpPr>
          <p:nvPr/>
        </p:nvSpPr>
        <p:spPr bwMode="auto">
          <a:xfrm>
            <a:off x="3809999"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6"/>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20470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381000" y="1219200"/>
            <a:ext cx="4038600" cy="5181600"/>
          </a:xfrm>
          <a:noFill/>
        </p:spPr>
        <p:txBody>
          <a:bodyPr/>
          <a:lstStyle/>
          <a:p>
            <a:pPr algn="l" eaLnBrk="1" hangingPunct="1"/>
            <a:r>
              <a:rPr lang="en-US" sz="1400" dirty="0" smtClean="0">
                <a:latin typeface="Comic Sans MS"/>
                <a:cs typeface="Comic Sans MS"/>
              </a:rPr>
              <a:t>Cystic </a:t>
            </a:r>
            <a:r>
              <a:rPr lang="en-US" sz="1400" dirty="0">
                <a:latin typeface="Comic Sans MS"/>
                <a:cs typeface="Comic Sans MS"/>
              </a:rPr>
              <a:t>fibrosis (CF) is the most common, fatal </a:t>
            </a:r>
            <a:r>
              <a:rPr lang="en-US" sz="1400" dirty="0" smtClean="0">
                <a:latin typeface="Comic Sans MS"/>
                <a:cs typeface="Comic Sans MS"/>
              </a:rPr>
              <a:t>genetic disease </a:t>
            </a:r>
            <a:r>
              <a:rPr lang="en-US" sz="1400" dirty="0">
                <a:latin typeface="Comic Sans MS"/>
                <a:cs typeface="Comic Sans MS"/>
              </a:rPr>
              <a:t>in the </a:t>
            </a:r>
            <a:r>
              <a:rPr lang="en-US" sz="1400" dirty="0" smtClean="0">
                <a:latin typeface="Comic Sans MS"/>
                <a:cs typeface="Comic Sans MS"/>
              </a:rPr>
              <a:t>US.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C</a:t>
            </a:r>
            <a:r>
              <a:rPr lang="en-US" sz="1400" dirty="0" smtClean="0">
                <a:latin typeface="Comic Sans MS"/>
                <a:cs typeface="Comic Sans MS"/>
              </a:rPr>
              <a:t>auses </a:t>
            </a:r>
            <a:r>
              <a:rPr lang="en-US" sz="1400" dirty="0">
                <a:latin typeface="Comic Sans MS"/>
                <a:cs typeface="Comic Sans MS"/>
              </a:rPr>
              <a:t>the body to produce </a:t>
            </a:r>
            <a:r>
              <a:rPr lang="en-US" sz="1400" dirty="0" smtClean="0">
                <a:latin typeface="Comic Sans MS"/>
                <a:cs typeface="Comic Sans MS"/>
              </a:rPr>
              <a:t>thick</a:t>
            </a:r>
            <a:r>
              <a:rPr lang="en-US" sz="1400" dirty="0">
                <a:latin typeface="Comic Sans MS"/>
                <a:cs typeface="Comic Sans MS"/>
              </a:rPr>
              <a:t> </a:t>
            </a:r>
            <a:r>
              <a:rPr lang="en-US" sz="1400" dirty="0" smtClean="0">
                <a:latin typeface="Comic Sans MS"/>
                <a:cs typeface="Comic Sans MS"/>
              </a:rPr>
              <a:t>mucus </a:t>
            </a:r>
            <a:r>
              <a:rPr lang="en-US" sz="1400" dirty="0">
                <a:latin typeface="Comic Sans MS"/>
                <a:cs typeface="Comic Sans MS"/>
              </a:rPr>
              <a:t>that clogs the lungs, leads to infection, and blocks the </a:t>
            </a:r>
            <a:r>
              <a:rPr lang="en-US" sz="1400" dirty="0" smtClean="0">
                <a:latin typeface="Comic Sans MS"/>
                <a:cs typeface="Comic Sans MS"/>
              </a:rPr>
              <a:t>pancreas from delivering digestive </a:t>
            </a:r>
            <a:r>
              <a:rPr lang="en-US" sz="1400" dirty="0">
                <a:latin typeface="Comic Sans MS"/>
                <a:cs typeface="Comic Sans MS"/>
              </a:rPr>
              <a:t>enzymes </a:t>
            </a:r>
            <a:r>
              <a:rPr lang="en-US" sz="1400" dirty="0" smtClean="0">
                <a:latin typeface="Comic Sans MS"/>
                <a:cs typeface="Comic Sans MS"/>
              </a:rPr>
              <a:t>to </a:t>
            </a:r>
            <a:r>
              <a:rPr lang="en-US" sz="1400" dirty="0">
                <a:latin typeface="Comic Sans MS"/>
                <a:cs typeface="Comic Sans MS"/>
              </a:rPr>
              <a:t>the </a:t>
            </a:r>
            <a:r>
              <a:rPr lang="en-US" sz="1400" dirty="0" smtClean="0">
                <a:latin typeface="Comic Sans MS"/>
                <a:cs typeface="Comic Sans MS"/>
              </a:rPr>
              <a:t>intestine.</a:t>
            </a:r>
            <a:br>
              <a:rPr lang="en-US" sz="1400" dirty="0" smtClean="0">
                <a:latin typeface="Comic Sans MS"/>
                <a:cs typeface="Comic Sans MS"/>
              </a:rPr>
            </a:br>
            <a:r>
              <a:rPr lang="en-US" sz="1400" dirty="0" smtClean="0">
                <a:latin typeface="Comic Sans MS"/>
                <a:cs typeface="Comic Sans MS"/>
              </a:rPr>
              <a:t/>
            </a:r>
            <a:br>
              <a:rPr lang="en-US" sz="1400" dirty="0" smtClean="0">
                <a:latin typeface="Comic Sans MS"/>
                <a:cs typeface="Comic Sans MS"/>
              </a:rPr>
            </a:br>
            <a:r>
              <a:rPr lang="en-US" sz="1400" dirty="0" smtClean="0">
                <a:latin typeface="Comic Sans MS"/>
                <a:cs typeface="Comic Sans MS"/>
              </a:rPr>
              <a:t>Results from mutations </a:t>
            </a:r>
            <a:r>
              <a:rPr lang="en-US" sz="1400" dirty="0">
                <a:latin typeface="Comic Sans MS"/>
                <a:cs typeface="Comic Sans MS"/>
              </a:rPr>
              <a:t>in a single </a:t>
            </a:r>
            <a:r>
              <a:rPr lang="en-US" sz="1400" dirty="0" smtClean="0">
                <a:latin typeface="Comic Sans MS"/>
                <a:cs typeface="Comic Sans MS"/>
              </a:rPr>
              <a:t>gene:</a:t>
            </a:r>
            <a:br>
              <a:rPr lang="en-US" sz="1400" dirty="0" smtClean="0">
                <a:latin typeface="Comic Sans MS"/>
                <a:cs typeface="Comic Sans MS"/>
              </a:rPr>
            </a:br>
            <a:r>
              <a:rPr lang="en-US" sz="1400" dirty="0" smtClean="0">
                <a:latin typeface="Comic Sans MS"/>
                <a:cs typeface="Comic Sans MS"/>
              </a:rPr>
              <a:t>Cystic </a:t>
            </a:r>
            <a:r>
              <a:rPr lang="en-US" sz="1400" dirty="0">
                <a:latin typeface="Comic Sans MS"/>
                <a:cs typeface="Comic Sans MS"/>
              </a:rPr>
              <a:t>Fibrosis </a:t>
            </a:r>
            <a:r>
              <a:rPr lang="en-US" sz="1400" dirty="0" err="1">
                <a:latin typeface="Comic Sans MS"/>
                <a:cs typeface="Comic Sans MS"/>
              </a:rPr>
              <a:t>Transmembrane</a:t>
            </a:r>
            <a:r>
              <a:rPr lang="en-US" sz="1400" dirty="0">
                <a:latin typeface="Comic Sans MS"/>
                <a:cs typeface="Comic Sans MS"/>
              </a:rPr>
              <a:t> Regulator (CFTR) </a:t>
            </a:r>
            <a:r>
              <a:rPr lang="en-US" sz="1400" dirty="0" smtClean="0">
                <a:latin typeface="Comic Sans MS"/>
                <a:cs typeface="Comic Sans MS"/>
              </a:rPr>
              <a:t>gene.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In normal cells, the CFTR </a:t>
            </a:r>
            <a:r>
              <a:rPr lang="en-US" sz="1400" dirty="0" smtClean="0">
                <a:latin typeface="Comic Sans MS"/>
                <a:cs typeface="Comic Sans MS"/>
              </a:rPr>
              <a:t>channel protein </a:t>
            </a:r>
            <a:r>
              <a:rPr lang="en-US" sz="1400" dirty="0">
                <a:latin typeface="Comic Sans MS"/>
                <a:cs typeface="Comic Sans MS"/>
              </a:rPr>
              <a:t>allows cells to release chloride and other ions. </a:t>
            </a:r>
            <a:br>
              <a:rPr lang="en-US" sz="1400" dirty="0">
                <a:latin typeface="Comic Sans MS"/>
                <a:cs typeface="Comic Sans MS"/>
              </a:rPr>
            </a:b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I</a:t>
            </a:r>
            <a:r>
              <a:rPr lang="en-US" sz="1400" dirty="0" smtClean="0">
                <a:latin typeface="Comic Sans MS"/>
                <a:cs typeface="Comic Sans MS"/>
              </a:rPr>
              <a:t>n </a:t>
            </a:r>
            <a:r>
              <a:rPr lang="en-US" sz="1400" dirty="0">
                <a:latin typeface="Comic Sans MS"/>
                <a:cs typeface="Comic Sans MS"/>
              </a:rPr>
              <a:t>people with CF, this protein is defective and the cells </a:t>
            </a:r>
            <a:r>
              <a:rPr lang="en-US" sz="1400" dirty="0" smtClean="0">
                <a:latin typeface="Comic Sans MS"/>
                <a:cs typeface="Comic Sans MS"/>
              </a:rPr>
              <a:t>are not able to release </a:t>
            </a:r>
            <a:r>
              <a:rPr lang="en-US" sz="1400" dirty="0">
                <a:latin typeface="Comic Sans MS"/>
                <a:cs typeface="Comic Sans MS"/>
              </a:rPr>
              <a:t>the </a:t>
            </a:r>
            <a:r>
              <a:rPr lang="en-US" sz="1400" dirty="0" smtClean="0">
                <a:latin typeface="Comic Sans MS"/>
                <a:cs typeface="Comic Sans MS"/>
              </a:rPr>
              <a:t>chloride, resulting in an </a:t>
            </a:r>
            <a:r>
              <a:rPr lang="en-US" sz="1400" dirty="0">
                <a:latin typeface="Comic Sans MS"/>
                <a:cs typeface="Comic Sans MS"/>
              </a:rPr>
              <a:t>improper salt balance in the cells and </a:t>
            </a:r>
            <a:r>
              <a:rPr lang="en-US" sz="1400" dirty="0" smtClean="0">
                <a:latin typeface="Comic Sans MS"/>
                <a:cs typeface="Comic Sans MS"/>
              </a:rPr>
              <a:t>thick, sticky mucus</a:t>
            </a:r>
            <a:r>
              <a:rPr lang="en-US" sz="1400" dirty="0">
                <a:latin typeface="Comic Sans MS"/>
                <a:cs typeface="Comic Sans MS"/>
              </a:rPr>
              <a:t>.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Medical research is </a:t>
            </a:r>
            <a:r>
              <a:rPr lang="en-US" sz="1400" dirty="0">
                <a:latin typeface="Comic Sans MS"/>
                <a:cs typeface="Comic Sans MS"/>
              </a:rPr>
              <a:t>focusing on ways to cure CF by correcting the defective gene, or correcting the defective protein.</a:t>
            </a:r>
            <a:br>
              <a:rPr lang="en-US" sz="1400" dirty="0">
                <a:latin typeface="Comic Sans MS"/>
                <a:cs typeface="Comic Sans MS"/>
              </a:rPr>
            </a:br>
            <a:r>
              <a:rPr lang="en-US" sz="1200" dirty="0">
                <a:latin typeface="Comic Sans MS"/>
                <a:cs typeface="Comic Sans MS"/>
              </a:rPr>
              <a:t/>
            </a:r>
            <a:br>
              <a:rPr lang="en-US" sz="1200" dirty="0">
                <a:latin typeface="Comic Sans MS"/>
                <a:cs typeface="Comic Sans MS"/>
              </a:rPr>
            </a:br>
            <a:endParaRPr lang="en-US" sz="1200" dirty="0">
              <a:latin typeface="Comic Sans MS"/>
              <a:cs typeface="Comic Sans MS"/>
            </a:endParaRPr>
          </a:p>
        </p:txBody>
      </p:sp>
      <p:sp>
        <p:nvSpPr>
          <p:cNvPr id="7" name="Text Box 4"/>
          <p:cNvSpPr txBox="1">
            <a:spLocks noChangeArrowheads="1"/>
          </p:cNvSpPr>
          <p:nvPr/>
        </p:nvSpPr>
        <p:spPr bwMode="auto">
          <a:xfrm>
            <a:off x="457200" y="152400"/>
            <a:ext cx="792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dirty="0" smtClean="0">
                <a:solidFill>
                  <a:srgbClr val="7F7F7F"/>
                </a:solidFill>
                <a:latin typeface="Comic Sans MS"/>
                <a:cs typeface="Comic Sans MS"/>
              </a:rPr>
              <a:t>Genetic </a:t>
            </a:r>
            <a:r>
              <a:rPr lang="en-US" sz="2400" dirty="0">
                <a:solidFill>
                  <a:srgbClr val="7F7F7F"/>
                </a:solidFill>
                <a:latin typeface="Comic Sans MS"/>
                <a:cs typeface="Comic Sans MS"/>
              </a:rPr>
              <a:t>D</a:t>
            </a:r>
            <a:r>
              <a:rPr lang="en-US" sz="2400" b="1" dirty="0" smtClean="0">
                <a:solidFill>
                  <a:srgbClr val="7F7F7F"/>
                </a:solidFill>
                <a:latin typeface="Comic Sans MS"/>
                <a:cs typeface="Comic Sans MS"/>
              </a:rPr>
              <a:t>isease: </a:t>
            </a:r>
            <a:r>
              <a:rPr lang="en-US" sz="4000" b="1" dirty="0" smtClean="0">
                <a:solidFill>
                  <a:srgbClr val="0000FF"/>
                </a:solidFill>
                <a:latin typeface="Comic Sans MS"/>
                <a:cs typeface="Comic Sans MS"/>
              </a:rPr>
              <a:t>Cystic Fibrosis </a:t>
            </a:r>
            <a:r>
              <a:rPr lang="en-US" sz="2400" b="0" dirty="0" smtClean="0">
                <a:solidFill>
                  <a:srgbClr val="0000FF"/>
                </a:solidFill>
                <a:latin typeface="Comic Sans MS"/>
                <a:cs typeface="Comic Sans MS"/>
              </a:rPr>
              <a:t>(CF)</a:t>
            </a:r>
            <a:endParaRPr lang="en-US" sz="3600" b="0" dirty="0">
              <a:solidFill>
                <a:srgbClr val="0000FF"/>
              </a:solidFill>
              <a:latin typeface="Comic Sans MS"/>
              <a:cs typeface="Comic Sans MS"/>
            </a:endParaRPr>
          </a:p>
        </p:txBody>
      </p:sp>
      <p:sp>
        <p:nvSpPr>
          <p:cNvPr id="10" name="Text Box 12"/>
          <p:cNvSpPr txBox="1">
            <a:spLocks noChangeArrowheads="1"/>
          </p:cNvSpPr>
          <p:nvPr/>
        </p:nvSpPr>
        <p:spPr bwMode="auto">
          <a:xfrm>
            <a:off x="6019800" y="6457890"/>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smtClean="0">
                <a:latin typeface="Comic Sans MS" panose="030F0702030302020204" pitchFamily="66" charset="0"/>
              </a:rPr>
              <a:t>Images: </a:t>
            </a:r>
            <a:r>
              <a:rPr lang="en-US" sz="1000" b="0" dirty="0" smtClean="0">
                <a:latin typeface="Comic Sans MS" panose="030F0702030302020204" pitchFamily="66" charset="0"/>
                <a:hlinkClick r:id="rId2"/>
              </a:rPr>
              <a:t>Health Problems of Cystic Fibrosis</a:t>
            </a:r>
            <a:r>
              <a:rPr lang="en-US" sz="1000" b="0" dirty="0" smtClean="0">
                <a:latin typeface="Comic Sans MS" panose="030F0702030302020204" pitchFamily="66" charset="0"/>
              </a:rPr>
              <a:t>, Bruce </a:t>
            </a:r>
            <a:r>
              <a:rPr lang="en-US" sz="1000" b="0" dirty="0" err="1" smtClean="0">
                <a:latin typeface="Comic Sans MS" panose="030F0702030302020204" pitchFamily="66" charset="0"/>
              </a:rPr>
              <a:t>Blaus</a:t>
            </a:r>
            <a:r>
              <a:rPr lang="en-US" sz="1000" b="0" dirty="0" smtClean="0">
                <a:latin typeface="Comic Sans MS" panose="030F0702030302020204" pitchFamily="66" charset="0"/>
              </a:rPr>
              <a:t> Wiki, </a:t>
            </a:r>
            <a:r>
              <a:rPr lang="en-US" sz="1000" b="0" dirty="0" smtClean="0">
                <a:latin typeface="Comic Sans MS" panose="030F0702030302020204" pitchFamily="66" charset="0"/>
                <a:hlinkClick r:id="rId3"/>
              </a:rPr>
              <a:t>CFTR, Protein Channel</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pic>
        <p:nvPicPr>
          <p:cNvPr id="12" name="Picture 11" descr="CysticFibrosi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990601"/>
            <a:ext cx="4038600" cy="2819399"/>
          </a:xfrm>
          <a:prstGeom prst="rect">
            <a:avLst/>
          </a:prstGeom>
        </p:spPr>
      </p:pic>
      <p:pic>
        <p:nvPicPr>
          <p:cNvPr id="13" name="Picture 12" descr="CFTR_Protein_Panels.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962400"/>
            <a:ext cx="3771900" cy="1524000"/>
          </a:xfrm>
          <a:prstGeom prst="rect">
            <a:avLst/>
          </a:prstGeom>
        </p:spPr>
      </p:pic>
      <p:sp>
        <p:nvSpPr>
          <p:cNvPr id="14" name="TextBox 13"/>
          <p:cNvSpPr txBox="1"/>
          <p:nvPr/>
        </p:nvSpPr>
        <p:spPr>
          <a:xfrm>
            <a:off x="4800600" y="5562600"/>
            <a:ext cx="3809775" cy="707886"/>
          </a:xfrm>
          <a:prstGeom prst="rect">
            <a:avLst/>
          </a:prstGeom>
          <a:noFill/>
        </p:spPr>
        <p:txBody>
          <a:bodyPr wrap="square" rtlCol="0">
            <a:spAutoFit/>
          </a:bodyPr>
          <a:lstStyle/>
          <a:p>
            <a:pPr algn="ctr"/>
            <a:r>
              <a:rPr lang="en-US" sz="1000" b="0" dirty="0" smtClean="0"/>
              <a:t>CFTR channel protein  </a:t>
            </a:r>
            <a:r>
              <a:rPr lang="en-US" sz="1000" b="0" dirty="0"/>
              <a:t>controls </a:t>
            </a:r>
            <a:r>
              <a:rPr lang="en-US" sz="1000" b="0" dirty="0" smtClean="0"/>
              <a:t> </a:t>
            </a:r>
            <a:r>
              <a:rPr lang="en-US" sz="1000" b="0" dirty="0"/>
              <a:t>flow of H2O and </a:t>
            </a:r>
            <a:r>
              <a:rPr lang="en-US" sz="1000" b="0" dirty="0" err="1"/>
              <a:t>Cl</a:t>
            </a:r>
            <a:r>
              <a:rPr lang="en-US" sz="1000" b="0" dirty="0"/>
              <a:t>- </a:t>
            </a:r>
            <a:r>
              <a:rPr lang="en-US" sz="1000" b="0" dirty="0" smtClean="0"/>
              <a:t>inside </a:t>
            </a:r>
            <a:r>
              <a:rPr lang="en-US" sz="1000" b="0" dirty="0"/>
              <a:t>the lungs. When </a:t>
            </a:r>
            <a:r>
              <a:rPr lang="en-US" sz="1000" b="0" dirty="0" smtClean="0"/>
              <a:t>this protein is </a:t>
            </a:r>
            <a:r>
              <a:rPr lang="en-US" sz="1000" b="0" dirty="0"/>
              <a:t>working </a:t>
            </a:r>
            <a:r>
              <a:rPr lang="en-US" sz="1000" b="0" dirty="0" smtClean="0"/>
              <a:t>correctly</a:t>
            </a:r>
            <a:r>
              <a:rPr lang="en-US" sz="1000" b="0" dirty="0"/>
              <a:t> </a:t>
            </a:r>
            <a:r>
              <a:rPr lang="en-US" sz="1000" b="0" dirty="0" smtClean="0"/>
              <a:t>(Panel 1) ions can </a:t>
            </a:r>
            <a:r>
              <a:rPr lang="en-US" sz="1000" b="0" dirty="0"/>
              <a:t>flow in and out of the cells. </a:t>
            </a:r>
            <a:r>
              <a:rPr lang="en-US" sz="1000" b="0" dirty="0" smtClean="0"/>
              <a:t>But, </a:t>
            </a:r>
            <a:r>
              <a:rPr lang="en-US" sz="1000" b="0" dirty="0"/>
              <a:t>when the CFTR protein is </a:t>
            </a:r>
            <a:r>
              <a:rPr lang="en-US" sz="1000" b="0" dirty="0" smtClean="0"/>
              <a:t>blocked  (Panel 2)  </a:t>
            </a:r>
            <a:r>
              <a:rPr lang="en-US" sz="1000" b="0" dirty="0"/>
              <a:t>these ions cannot flow out of the cell </a:t>
            </a:r>
            <a:r>
              <a:rPr lang="en-US" sz="1000" b="0" dirty="0" smtClean="0"/>
              <a:t>due. </a:t>
            </a:r>
            <a:endParaRPr lang="en-US" sz="1000" b="0" dirty="0"/>
          </a:p>
        </p:txBody>
      </p:sp>
      <p:sp>
        <p:nvSpPr>
          <p:cNvPr id="9"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6"/>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3597687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304800" y="1219200"/>
            <a:ext cx="4038600" cy="5257800"/>
          </a:xfrm>
          <a:noFill/>
        </p:spPr>
        <p:txBody>
          <a:bodyPr/>
          <a:lstStyle/>
          <a:p>
            <a:pPr algn="l" eaLnBrk="1" hangingPunct="1">
              <a:lnSpc>
                <a:spcPts val="1480"/>
              </a:lnSpc>
            </a:pPr>
            <a:r>
              <a:rPr lang="en-US" sz="1400" dirty="0">
                <a:latin typeface="Comic Sans MS"/>
                <a:cs typeface="Comic Sans MS"/>
              </a:rPr>
              <a:t>M</a:t>
            </a:r>
            <a:r>
              <a:rPr lang="en-US" sz="1400" dirty="0" smtClean="0">
                <a:latin typeface="Comic Sans MS"/>
                <a:cs typeface="Comic Sans MS"/>
              </a:rPr>
              <a:t>ost </a:t>
            </a:r>
            <a:r>
              <a:rPr lang="en-US" sz="1400" dirty="0">
                <a:latin typeface="Comic Sans MS"/>
                <a:cs typeface="Comic Sans MS"/>
              </a:rPr>
              <a:t>common inherited blood disorder in the United States.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In </a:t>
            </a:r>
            <a:r>
              <a:rPr lang="en-US" sz="1400" dirty="0">
                <a:latin typeface="Comic Sans MS"/>
                <a:cs typeface="Comic Sans MS"/>
              </a:rPr>
              <a:t>the </a:t>
            </a:r>
            <a:r>
              <a:rPr lang="en-US" sz="1400" dirty="0" smtClean="0">
                <a:latin typeface="Comic Sans MS"/>
                <a:cs typeface="Comic Sans MS"/>
              </a:rPr>
              <a:t>US, </a:t>
            </a:r>
            <a:r>
              <a:rPr lang="en-US" sz="1400" dirty="0">
                <a:latin typeface="Comic Sans MS"/>
                <a:cs typeface="Comic Sans MS"/>
              </a:rPr>
              <a:t>sickle cell disease is most prevalent among African Americans.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Caused </a:t>
            </a:r>
            <a:r>
              <a:rPr lang="en-US" sz="1400" dirty="0">
                <a:latin typeface="Comic Sans MS"/>
                <a:cs typeface="Comic Sans MS"/>
              </a:rPr>
              <a:t>by a mutation in the hemoglobin-Beta gene found on chromosome 11.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Hemoglobin </a:t>
            </a:r>
            <a:r>
              <a:rPr lang="en-US" sz="1400" dirty="0">
                <a:latin typeface="Comic Sans MS"/>
                <a:cs typeface="Comic Sans MS"/>
              </a:rPr>
              <a:t>transports oxygen from the lungs to other parts of the body.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Red </a:t>
            </a:r>
            <a:r>
              <a:rPr lang="en-US" sz="1400" dirty="0">
                <a:latin typeface="Comic Sans MS"/>
                <a:cs typeface="Comic Sans MS"/>
              </a:rPr>
              <a:t>blood cells with normal hemoglobin (hemoglobin-A) are smooth and round and </a:t>
            </a:r>
            <a:r>
              <a:rPr lang="en-US" sz="1400" dirty="0" smtClean="0">
                <a:latin typeface="Comic Sans MS"/>
                <a:cs typeface="Comic Sans MS"/>
              </a:rPr>
              <a:t>easily flow </a:t>
            </a:r>
            <a:r>
              <a:rPr lang="en-US" sz="1400" dirty="0">
                <a:latin typeface="Comic Sans MS"/>
                <a:cs typeface="Comic Sans MS"/>
              </a:rPr>
              <a:t>through blood vessels.</a:t>
            </a:r>
            <a:br>
              <a:rPr lang="en-US" sz="1400" dirty="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P</a:t>
            </a:r>
            <a:r>
              <a:rPr lang="en-US" sz="1400" dirty="0" smtClean="0">
                <a:latin typeface="Comic Sans MS"/>
                <a:cs typeface="Comic Sans MS"/>
              </a:rPr>
              <a:t>eople </a:t>
            </a:r>
            <a:r>
              <a:rPr lang="en-US" sz="1400" dirty="0">
                <a:latin typeface="Comic Sans MS"/>
                <a:cs typeface="Comic Sans MS"/>
              </a:rPr>
              <a:t>with </a:t>
            </a:r>
            <a:r>
              <a:rPr lang="en-US" sz="1400" dirty="0" smtClean="0">
                <a:latin typeface="Comic Sans MS"/>
                <a:cs typeface="Comic Sans MS"/>
              </a:rPr>
              <a:t>this disease have </a:t>
            </a:r>
            <a:r>
              <a:rPr lang="en-US" sz="1400" dirty="0">
                <a:latin typeface="Comic Sans MS"/>
                <a:cs typeface="Comic Sans MS"/>
              </a:rPr>
              <a:t>abnormal </a:t>
            </a:r>
            <a:r>
              <a:rPr lang="en-US" sz="1400" dirty="0" smtClean="0">
                <a:latin typeface="Comic Sans MS"/>
                <a:cs typeface="Comic Sans MS"/>
              </a:rPr>
              <a:t>hemoglobin </a:t>
            </a:r>
            <a:r>
              <a:rPr lang="en-US" sz="1400" dirty="0">
                <a:latin typeface="Comic Sans MS"/>
                <a:cs typeface="Comic Sans MS"/>
              </a:rPr>
              <a:t>molecules </a:t>
            </a:r>
            <a:r>
              <a:rPr lang="en-US" sz="1400" dirty="0" smtClean="0">
                <a:latin typeface="Comic Sans MS"/>
                <a:cs typeface="Comic Sans MS"/>
              </a:rPr>
              <a:t>that stick </a:t>
            </a:r>
            <a:r>
              <a:rPr lang="en-US" sz="1400" dirty="0">
                <a:latin typeface="Comic Sans MS"/>
                <a:cs typeface="Comic Sans MS"/>
              </a:rPr>
              <a:t>to one another and </a:t>
            </a:r>
            <a:r>
              <a:rPr lang="en-US" sz="1400" dirty="0" smtClean="0">
                <a:latin typeface="Comic Sans MS"/>
                <a:cs typeface="Comic Sans MS"/>
              </a:rPr>
              <a:t>cause </a:t>
            </a:r>
            <a:r>
              <a:rPr lang="en-US" sz="1400" dirty="0">
                <a:latin typeface="Comic Sans MS"/>
                <a:cs typeface="Comic Sans MS"/>
              </a:rPr>
              <a:t>red blood cells to </a:t>
            </a:r>
            <a:r>
              <a:rPr lang="en-US" sz="1400" dirty="0" smtClean="0">
                <a:latin typeface="Comic Sans MS"/>
                <a:cs typeface="Comic Sans MS"/>
              </a:rPr>
              <a:t>become sickle shaped and pile up, rather than flow, </a:t>
            </a:r>
            <a:r>
              <a:rPr lang="en-US" sz="1400" dirty="0">
                <a:latin typeface="Comic Sans MS"/>
                <a:cs typeface="Comic Sans MS"/>
              </a:rPr>
              <a:t>causing blockages and damaging vital organs and tissue</a:t>
            </a:r>
            <a:r>
              <a:rPr lang="en-US" sz="1400" dirty="0" smtClean="0">
                <a:latin typeface="Comic Sans MS"/>
                <a:cs typeface="Comic Sans MS"/>
              </a:rPr>
              <a:t>.</a:t>
            </a: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People </a:t>
            </a:r>
            <a:r>
              <a:rPr lang="en-US" sz="1400" dirty="0">
                <a:latin typeface="Comic Sans MS"/>
                <a:cs typeface="Comic Sans MS"/>
              </a:rPr>
              <a:t>who only carry the sickle cell trait typically don't get the disease, but can pass the defective gene on to their children.</a:t>
            </a:r>
            <a:br>
              <a:rPr lang="en-US" sz="1400" dirty="0">
                <a:latin typeface="Comic Sans MS"/>
                <a:cs typeface="Comic Sans MS"/>
              </a:rPr>
            </a:br>
            <a:endParaRPr lang="en-US" sz="1400" dirty="0">
              <a:latin typeface="Comic Sans MS"/>
              <a:cs typeface="Comic Sans MS"/>
            </a:endParaRPr>
          </a:p>
        </p:txBody>
      </p:sp>
      <p:sp>
        <p:nvSpPr>
          <p:cNvPr id="10" name="Text Box 12"/>
          <p:cNvSpPr txBox="1">
            <a:spLocks noChangeArrowheads="1"/>
          </p:cNvSpPr>
          <p:nvPr/>
        </p:nvSpPr>
        <p:spPr bwMode="auto">
          <a:xfrm>
            <a:off x="6019800" y="6611779"/>
            <a:ext cx="3124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hlinkClick r:id="rId2"/>
              </a:rPr>
              <a:t>Sickle Cell Diagram</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sp>
        <p:nvSpPr>
          <p:cNvPr id="9" name="Text Box 4"/>
          <p:cNvSpPr txBox="1">
            <a:spLocks noChangeArrowheads="1"/>
          </p:cNvSpPr>
          <p:nvPr/>
        </p:nvSpPr>
        <p:spPr bwMode="auto">
          <a:xfrm>
            <a:off x="228600" y="228600"/>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dirty="0">
                <a:solidFill>
                  <a:schemeClr val="tx1">
                    <a:lumMod val="50000"/>
                    <a:lumOff val="50000"/>
                  </a:schemeClr>
                </a:solidFill>
                <a:latin typeface="Comic Sans MS"/>
                <a:cs typeface="Comic Sans MS"/>
              </a:rPr>
              <a:t>Genetic Disease: </a:t>
            </a:r>
            <a:r>
              <a:rPr lang="en-US" sz="4000" b="1" dirty="0" smtClean="0">
                <a:solidFill>
                  <a:srgbClr val="A30000"/>
                </a:solidFill>
                <a:latin typeface="Comic Sans MS"/>
                <a:cs typeface="Comic Sans MS"/>
              </a:rPr>
              <a:t>Sickle Cell Disease</a:t>
            </a:r>
            <a:endParaRPr lang="en-US" sz="4000" b="0" dirty="0">
              <a:solidFill>
                <a:srgbClr val="A30000"/>
              </a:solidFill>
              <a:latin typeface="Comic Sans MS"/>
              <a:cs typeface="Comic Sans MS"/>
            </a:endParaRPr>
          </a:p>
        </p:txBody>
      </p:sp>
      <p:pic>
        <p:nvPicPr>
          <p:cNvPr id="2" name="Picture 1" descr="Sickle_cell.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42999"/>
            <a:ext cx="4389120" cy="5221927"/>
          </a:xfrm>
          <a:prstGeom prst="rect">
            <a:avLst/>
          </a:prstGeom>
        </p:spPr>
      </p:pic>
      <p:sp>
        <p:nvSpPr>
          <p:cNvPr id="7"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4"/>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5"/>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34161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28600" y="228600"/>
            <a:ext cx="815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dirty="0" smtClean="0">
                <a:solidFill>
                  <a:srgbClr val="7D56C9"/>
                </a:solidFill>
                <a:latin typeface="Comic Sans MS"/>
                <a:cs typeface="Comic Sans MS"/>
              </a:rPr>
              <a:t>What is Epigenetics?</a:t>
            </a:r>
            <a:endParaRPr lang="en-US" sz="5400" b="0" dirty="0">
              <a:solidFill>
                <a:srgbClr val="7D56C9"/>
              </a:solidFill>
              <a:latin typeface="Comic Sans MS"/>
              <a:cs typeface="Comic Sans MS"/>
            </a:endParaRPr>
          </a:p>
        </p:txBody>
      </p:sp>
      <p:sp>
        <p:nvSpPr>
          <p:cNvPr id="7"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2"/>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3"/>
              </a:rPr>
              <a:t>ScienceProfOnline.com</a:t>
            </a:r>
            <a:endParaRPr lang="en-US" sz="1000" b="0" dirty="0">
              <a:latin typeface="Comic Sans MS" panose="030F0702030302020204" pitchFamily="66" charset="0"/>
            </a:endParaRPr>
          </a:p>
        </p:txBody>
      </p:sp>
      <p:sp>
        <p:nvSpPr>
          <p:cNvPr id="3" name="TextBox 2"/>
          <p:cNvSpPr txBox="1"/>
          <p:nvPr/>
        </p:nvSpPr>
        <p:spPr>
          <a:xfrm>
            <a:off x="457200" y="990600"/>
            <a:ext cx="2590800" cy="5601533"/>
          </a:xfrm>
          <a:prstGeom prst="rect">
            <a:avLst/>
          </a:prstGeom>
          <a:noFill/>
        </p:spPr>
        <p:txBody>
          <a:bodyPr wrap="square" rtlCol="0">
            <a:spAutoFit/>
          </a:bodyPr>
          <a:lstStyle/>
          <a:p>
            <a:r>
              <a:rPr lang="en-US" sz="2000" b="0" dirty="0">
                <a:latin typeface="Comic Sans MS"/>
                <a:cs typeface="Comic Sans MS"/>
              </a:rPr>
              <a:t>H</a:t>
            </a:r>
            <a:r>
              <a:rPr lang="en-US" sz="2000" b="0" dirty="0" smtClean="0">
                <a:latin typeface="Comic Sans MS"/>
                <a:cs typeface="Comic Sans MS"/>
              </a:rPr>
              <a:t>eritable </a:t>
            </a:r>
            <a:r>
              <a:rPr lang="en-US" sz="2000" b="0" dirty="0">
                <a:latin typeface="Comic Sans MS"/>
                <a:cs typeface="Comic Sans MS"/>
              </a:rPr>
              <a:t>changes in </a:t>
            </a:r>
            <a:r>
              <a:rPr lang="en-US" sz="2000" b="0" u="sng" dirty="0">
                <a:latin typeface="Comic Sans MS"/>
                <a:cs typeface="Comic Sans MS"/>
              </a:rPr>
              <a:t>gene expression</a:t>
            </a:r>
            <a:r>
              <a:rPr lang="en-US" sz="2000" b="0" dirty="0">
                <a:latin typeface="Comic Sans MS"/>
                <a:cs typeface="Comic Sans MS"/>
              </a:rPr>
              <a:t> </a:t>
            </a:r>
            <a:r>
              <a:rPr lang="en-US" sz="2000" b="0" dirty="0" smtClean="0">
                <a:latin typeface="Comic Sans MS"/>
                <a:cs typeface="Comic Sans MS"/>
              </a:rPr>
              <a:t>that do </a:t>
            </a:r>
            <a:r>
              <a:rPr lang="en-US" sz="2000" b="0" dirty="0">
                <a:latin typeface="Comic Sans MS"/>
                <a:cs typeface="Comic Sans MS"/>
              </a:rPr>
              <a:t>not involve changes to the </a:t>
            </a:r>
            <a:r>
              <a:rPr lang="en-US" sz="2000" b="0" dirty="0" smtClean="0">
                <a:latin typeface="Comic Sans MS"/>
                <a:cs typeface="Comic Sans MS"/>
              </a:rPr>
              <a:t>DNA sequence </a:t>
            </a:r>
          </a:p>
          <a:p>
            <a:endParaRPr lang="en-US" sz="2000" b="0" dirty="0">
              <a:latin typeface="Comic Sans MS"/>
              <a:cs typeface="Comic Sans MS"/>
            </a:endParaRPr>
          </a:p>
          <a:p>
            <a:r>
              <a:rPr lang="en-US" sz="2000" b="0" dirty="0">
                <a:latin typeface="Comic Sans MS"/>
                <a:cs typeface="Comic Sans MS"/>
              </a:rPr>
              <a:t>A</a:t>
            </a:r>
            <a:r>
              <a:rPr lang="en-US" sz="2000" b="0" dirty="0" smtClean="0">
                <a:latin typeface="Comic Sans MS"/>
                <a:cs typeface="Comic Sans MS"/>
              </a:rPr>
              <a:t> </a:t>
            </a:r>
            <a:r>
              <a:rPr lang="en-US" sz="2000" b="0" dirty="0">
                <a:latin typeface="Comic Sans MS"/>
                <a:cs typeface="Comic Sans MS"/>
              </a:rPr>
              <a:t>change in </a:t>
            </a:r>
            <a:r>
              <a:rPr lang="en-US" sz="2000" dirty="0" smtClean="0">
                <a:latin typeface="Comic Sans MS"/>
                <a:cs typeface="Comic Sans MS"/>
              </a:rPr>
              <a:t>phenotype</a:t>
            </a:r>
            <a:r>
              <a:rPr lang="en-US" sz="2000" b="0" dirty="0" smtClean="0">
                <a:latin typeface="Comic Sans MS"/>
                <a:cs typeface="Comic Sans MS"/>
              </a:rPr>
              <a:t> without </a:t>
            </a:r>
            <a:r>
              <a:rPr lang="en-US" sz="2000" b="0" dirty="0">
                <a:latin typeface="Comic Sans MS"/>
                <a:cs typeface="Comic Sans MS"/>
              </a:rPr>
              <a:t>a change in </a:t>
            </a:r>
            <a:r>
              <a:rPr lang="en-US" sz="2000" dirty="0">
                <a:latin typeface="Comic Sans MS"/>
                <a:cs typeface="Comic Sans MS"/>
              </a:rPr>
              <a:t>genotype</a:t>
            </a:r>
            <a:r>
              <a:rPr lang="en-US" sz="2000" b="0" dirty="0">
                <a:latin typeface="Comic Sans MS"/>
                <a:cs typeface="Comic Sans MS"/>
              </a:rPr>
              <a:t>. </a:t>
            </a:r>
            <a:endParaRPr lang="en-US" sz="2000" b="0" dirty="0" smtClean="0">
              <a:latin typeface="Comic Sans MS"/>
              <a:cs typeface="Comic Sans MS"/>
            </a:endParaRPr>
          </a:p>
          <a:p>
            <a:endParaRPr lang="en-US" sz="2000" b="0" dirty="0">
              <a:latin typeface="Comic Sans MS"/>
              <a:cs typeface="Comic Sans MS"/>
            </a:endParaRPr>
          </a:p>
          <a:p>
            <a:r>
              <a:rPr lang="en-US" sz="2000" b="0" dirty="0" smtClean="0">
                <a:latin typeface="Comic Sans MS"/>
                <a:cs typeface="Comic Sans MS"/>
              </a:rPr>
              <a:t>Epigenetic </a:t>
            </a:r>
            <a:r>
              <a:rPr lang="en-US" sz="2000" b="0" dirty="0">
                <a:latin typeface="Comic Sans MS"/>
                <a:cs typeface="Comic Sans MS"/>
              </a:rPr>
              <a:t>change </a:t>
            </a:r>
            <a:r>
              <a:rPr lang="en-US" sz="2000" b="0" dirty="0" smtClean="0">
                <a:latin typeface="Comic Sans MS"/>
                <a:cs typeface="Comic Sans MS"/>
              </a:rPr>
              <a:t>can </a:t>
            </a:r>
            <a:r>
              <a:rPr lang="en-US" sz="2000" b="0" dirty="0">
                <a:latin typeface="Comic Sans MS"/>
                <a:cs typeface="Comic Sans MS"/>
              </a:rPr>
              <a:t>be influenced by several factors including age, </a:t>
            </a:r>
            <a:r>
              <a:rPr lang="en-US" sz="2000" b="0" dirty="0" smtClean="0">
                <a:latin typeface="Comic Sans MS"/>
                <a:cs typeface="Comic Sans MS"/>
              </a:rPr>
              <a:t>environment, lifestyle</a:t>
            </a:r>
            <a:r>
              <a:rPr lang="en-US" sz="2000" b="0" dirty="0">
                <a:latin typeface="Comic Sans MS"/>
                <a:cs typeface="Comic Sans MS"/>
              </a:rPr>
              <a:t>, and </a:t>
            </a:r>
            <a:r>
              <a:rPr lang="en-US" sz="2000" b="0" dirty="0" smtClean="0">
                <a:latin typeface="Comic Sans MS"/>
                <a:cs typeface="Comic Sans MS"/>
              </a:rPr>
              <a:t>disease</a:t>
            </a:r>
            <a:r>
              <a:rPr lang="en-US" sz="1600" b="0" dirty="0" smtClean="0">
                <a:latin typeface="Comic Sans MS"/>
                <a:cs typeface="Comic Sans MS"/>
              </a:rPr>
              <a:t>. </a:t>
            </a:r>
          </a:p>
          <a:p>
            <a:endParaRPr lang="en-US" b="0" dirty="0"/>
          </a:p>
        </p:txBody>
      </p:sp>
      <p:sp>
        <p:nvSpPr>
          <p:cNvPr id="8" name="Text Box 12"/>
          <p:cNvSpPr txBox="1">
            <a:spLocks noChangeArrowheads="1"/>
          </p:cNvSpPr>
          <p:nvPr/>
        </p:nvSpPr>
        <p:spPr bwMode="auto">
          <a:xfrm>
            <a:off x="4878270" y="6611779"/>
            <a:ext cx="42470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rPr>
              <a:t>Rat Mother Licking Babies, by Dr. Frances Champagne</a:t>
            </a:r>
            <a:endParaRPr lang="en-US" sz="1000" b="0" dirty="0">
              <a:latin typeface="Comic Sans MS" panose="030F0702030302020204" pitchFamily="66" charset="0"/>
            </a:endParaRPr>
          </a:p>
        </p:txBody>
      </p:sp>
      <p:pic>
        <p:nvPicPr>
          <p:cNvPr id="11" name="Picture 10" descr="rat mother lick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219200"/>
            <a:ext cx="5351474" cy="4800600"/>
          </a:xfrm>
          <a:prstGeom prst="rect">
            <a:avLst/>
          </a:prstGeom>
        </p:spPr>
      </p:pic>
    </p:spTree>
    <p:extLst>
      <p:ext uri="{BB962C8B-B14F-4D97-AF65-F5344CB8AC3E}">
        <p14:creationId xmlns:p14="http://schemas.microsoft.com/office/powerpoint/2010/main" val="17221346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351430" y="1386681"/>
            <a:ext cx="3886200" cy="4038600"/>
          </a:xfrm>
        </p:spPr>
        <p:txBody>
          <a:bodyPr/>
          <a:lstStyle/>
          <a:p>
            <a:pPr eaLnBrk="1" hangingPunct="1">
              <a:lnSpc>
                <a:spcPct val="80000"/>
              </a:lnSpc>
            </a:pPr>
            <a:r>
              <a:rPr lang="en-US" sz="4800" b="1" dirty="0" smtClean="0">
                <a:solidFill>
                  <a:srgbClr val="3366FF"/>
                </a:solidFill>
                <a:latin typeface="Comic Sans MS" panose="030F0702030302020204" pitchFamily="66" charset="0"/>
              </a:rPr>
              <a:t>Gene Expression</a:t>
            </a:r>
          </a:p>
          <a:p>
            <a:pPr eaLnBrk="1" hangingPunct="1">
              <a:lnSpc>
                <a:spcPct val="80000"/>
              </a:lnSpc>
            </a:pPr>
            <a:r>
              <a:rPr lang="en-US" sz="2400" b="1" dirty="0" smtClean="0">
                <a:latin typeface="Comic Sans MS" panose="030F0702030302020204" pitchFamily="66" charset="0"/>
              </a:rPr>
              <a:t> </a:t>
            </a:r>
          </a:p>
          <a:p>
            <a:pPr eaLnBrk="1" hangingPunct="1">
              <a:lnSpc>
                <a:spcPct val="80000"/>
              </a:lnSpc>
            </a:pPr>
            <a:r>
              <a:rPr lang="en-US" b="1" dirty="0" smtClean="0">
                <a:solidFill>
                  <a:srgbClr val="339933"/>
                </a:solidFill>
                <a:latin typeface="Comic Sans MS" panose="030F0702030302020204" pitchFamily="66" charset="0"/>
              </a:rPr>
              <a:t>Transcription </a:t>
            </a:r>
          </a:p>
          <a:p>
            <a:pPr eaLnBrk="1" hangingPunct="1">
              <a:lnSpc>
                <a:spcPct val="80000"/>
              </a:lnSpc>
            </a:pPr>
            <a:r>
              <a:rPr lang="en-US" sz="2000" b="1" dirty="0" smtClean="0">
                <a:latin typeface="Comic Sans MS" panose="030F0702030302020204" pitchFamily="66" charset="0"/>
              </a:rPr>
              <a:t>&amp;</a:t>
            </a:r>
            <a:r>
              <a:rPr lang="en-US" b="1" dirty="0" smtClean="0">
                <a:solidFill>
                  <a:srgbClr val="339933"/>
                </a:solidFill>
                <a:latin typeface="Comic Sans MS" panose="030F0702030302020204" pitchFamily="66" charset="0"/>
              </a:rPr>
              <a:t> </a:t>
            </a:r>
          </a:p>
          <a:p>
            <a:pPr eaLnBrk="1" hangingPunct="1">
              <a:lnSpc>
                <a:spcPct val="80000"/>
              </a:lnSpc>
            </a:pPr>
            <a:r>
              <a:rPr lang="en-US" b="1" dirty="0" smtClean="0">
                <a:solidFill>
                  <a:srgbClr val="002060"/>
                </a:solidFill>
                <a:latin typeface="Comic Sans MS" panose="030F0702030302020204" pitchFamily="66" charset="0"/>
              </a:rPr>
              <a:t>Translation</a:t>
            </a:r>
          </a:p>
          <a:p>
            <a:pPr eaLnBrk="1" hangingPunct="1">
              <a:lnSpc>
                <a:spcPct val="80000"/>
              </a:lnSpc>
            </a:pPr>
            <a:r>
              <a:rPr lang="en-US" sz="2400" dirty="0">
                <a:latin typeface="Comic Sans MS" panose="030F0702030302020204" pitchFamily="66" charset="0"/>
              </a:rPr>
              <a:t>(Making Proteins)</a:t>
            </a:r>
          </a:p>
          <a:p>
            <a:pPr eaLnBrk="1" hangingPunct="1">
              <a:lnSpc>
                <a:spcPct val="80000"/>
              </a:lnSpc>
            </a:pPr>
            <a:endParaRPr lang="en-US" b="1" dirty="0" smtClean="0">
              <a:solidFill>
                <a:srgbClr val="002060"/>
              </a:solidFill>
              <a:latin typeface="Comic Sans MS" panose="030F0702030302020204" pitchFamily="66" charset="0"/>
            </a:endParaRPr>
          </a:p>
        </p:txBody>
      </p:sp>
      <p:sp>
        <p:nvSpPr>
          <p:cNvPr id="6149"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3"/>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4"/>
              </a:rPr>
              <a:t>ScienceProfOnline.com</a:t>
            </a:r>
            <a:endParaRPr lang="en-US" sz="1000">
              <a:latin typeface="Comic Sans MS" panose="030F0702030302020204" pitchFamily="66" charset="0"/>
            </a:endParaRPr>
          </a:p>
        </p:txBody>
      </p:sp>
      <p:pic>
        <p:nvPicPr>
          <p:cNvPr id="7" name="Picture 7" descr="TranscriptionTranslationSourceUnkn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267200" y="533400"/>
            <a:ext cx="4367212" cy="5745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28600" y="15240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dirty="0" smtClean="0">
                <a:solidFill>
                  <a:srgbClr val="7D56C9"/>
                </a:solidFill>
                <a:latin typeface="Comic Sans MS"/>
                <a:cs typeface="Comic Sans MS"/>
              </a:rPr>
              <a:t>What is Epigenetics?</a:t>
            </a:r>
            <a:endParaRPr lang="en-US" sz="5400" b="0" dirty="0">
              <a:solidFill>
                <a:srgbClr val="7D56C9"/>
              </a:solidFill>
              <a:latin typeface="Comic Sans MS"/>
              <a:cs typeface="Comic Sans MS"/>
            </a:endParaRPr>
          </a:p>
        </p:txBody>
      </p:sp>
      <p:sp>
        <p:nvSpPr>
          <p:cNvPr id="7"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2"/>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3"/>
              </a:rPr>
              <a:t>ScienceProfOnline.com</a:t>
            </a:r>
            <a:endParaRPr lang="en-US" sz="1000" b="0" dirty="0">
              <a:latin typeface="Comic Sans MS" panose="030F0702030302020204" pitchFamily="66" charset="0"/>
            </a:endParaRPr>
          </a:p>
        </p:txBody>
      </p:sp>
      <p:pic>
        <p:nvPicPr>
          <p:cNvPr id="4" name="Picture 3" descr="Epigenetic_mechanism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914400"/>
            <a:ext cx="8534400" cy="5490754"/>
          </a:xfrm>
          <a:prstGeom prst="rect">
            <a:avLst/>
          </a:prstGeom>
        </p:spPr>
      </p:pic>
      <p:sp>
        <p:nvSpPr>
          <p:cNvPr id="8" name="Text Box 12"/>
          <p:cNvSpPr txBox="1">
            <a:spLocks noChangeArrowheads="1"/>
          </p:cNvSpPr>
          <p:nvPr/>
        </p:nvSpPr>
        <p:spPr bwMode="auto">
          <a:xfrm>
            <a:off x="5791200" y="6629400"/>
            <a:ext cx="33341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hlinkClick r:id="rId5"/>
              </a:rPr>
              <a:t>Epigenetics Mechanisms</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32399419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0" y="0"/>
            <a:ext cx="5410200" cy="6858000"/>
          </a:xfrm>
        </p:spPr>
        <p:txBody>
          <a:bodyPr/>
          <a:lstStyle/>
          <a:p>
            <a:pPr algn="ctr" eaLnBrk="1" hangingPunct="1">
              <a:buFontTx/>
              <a:buNone/>
            </a:pPr>
            <a:r>
              <a:rPr lang="en-US" sz="5400" b="1" dirty="0" smtClean="0">
                <a:solidFill>
                  <a:srgbClr val="33CC33"/>
                </a:solidFill>
                <a:latin typeface="Comic Sans MS" panose="030F0702030302020204" pitchFamily="66" charset="0"/>
              </a:rPr>
              <a:t> </a:t>
            </a:r>
            <a:r>
              <a:rPr lang="en-US" sz="4800" b="1" dirty="0" smtClean="0">
                <a:solidFill>
                  <a:srgbClr val="33CC33"/>
                </a:solidFill>
                <a:latin typeface="Comic Sans MS" panose="030F0702030302020204" pitchFamily="66" charset="0"/>
              </a:rPr>
              <a:t>Confused?</a:t>
            </a:r>
            <a:endParaRPr lang="en-US" sz="3600" b="1" dirty="0" smtClean="0">
              <a:latin typeface="Comic Sans MS" panose="030F0702030302020204" pitchFamily="66" charset="0"/>
            </a:endParaRPr>
          </a:p>
          <a:p>
            <a:pPr algn="ctr" eaLnBrk="1" hangingPunct="1">
              <a:buFontTx/>
              <a:buNone/>
            </a:pPr>
            <a:r>
              <a:rPr lang="en-US" sz="2400" dirty="0" smtClean="0">
                <a:latin typeface="Comic Sans MS" panose="030F0702030302020204" pitchFamily="66" charset="0"/>
              </a:rPr>
              <a:t>    </a:t>
            </a:r>
            <a:r>
              <a:rPr lang="en-US" sz="1800" dirty="0" smtClean="0">
                <a:latin typeface="Comic Sans MS" panose="030F0702030302020204" pitchFamily="66" charset="0"/>
              </a:rPr>
              <a:t>Here are links to fun resources that further explain genetic transcription &amp; translation:</a:t>
            </a:r>
          </a:p>
          <a:p>
            <a:pPr algn="ctr" eaLnBrk="1" hangingPunct="1">
              <a:buFontTx/>
              <a:buNone/>
            </a:pPr>
            <a:endParaRPr lang="en-US" sz="1050" dirty="0" smtClean="0">
              <a:latin typeface="Comic Sans MS" panose="030F0702030302020204" pitchFamily="66" charset="0"/>
            </a:endParaRPr>
          </a:p>
          <a:p>
            <a:pPr eaLnBrk="1" hangingPunct="1">
              <a:defRPr/>
            </a:pPr>
            <a:r>
              <a:rPr lang="en-US" sz="1600" dirty="0" smtClean="0">
                <a:latin typeface="Comic Sans MS" pitchFamily="66" charset="0"/>
                <a:hlinkClick r:id="rId3"/>
              </a:rPr>
              <a:t>Molecular </a:t>
            </a:r>
            <a:r>
              <a:rPr lang="en-US" sz="1600" dirty="0">
                <a:latin typeface="Comic Sans MS" pitchFamily="66" charset="0"/>
                <a:hlinkClick r:id="rId3"/>
              </a:rPr>
              <a:t>Genetics: Replication</a:t>
            </a:r>
            <a:r>
              <a:rPr lang="en-US" sz="1600" dirty="0">
                <a:latin typeface="Comic Sans MS" pitchFamily="66" charset="0"/>
              </a:rPr>
              <a:t> </a:t>
            </a:r>
            <a:r>
              <a:rPr lang="en-US" sz="1400" dirty="0">
                <a:latin typeface="Comic Sans MS" pitchFamily="66" charset="0"/>
              </a:rPr>
              <a:t>Main Page</a:t>
            </a:r>
            <a:r>
              <a:rPr lang="en-US" sz="1050" dirty="0">
                <a:latin typeface="Comic Sans MS" pitchFamily="66" charset="0"/>
              </a:rPr>
              <a:t> </a:t>
            </a:r>
            <a:r>
              <a:rPr lang="en-US" sz="1100" dirty="0">
                <a:latin typeface="Comic Sans MS" pitchFamily="66" charset="0"/>
              </a:rPr>
              <a:t>on the Virtual Cell Biology Classroom of</a:t>
            </a:r>
            <a:r>
              <a:rPr lang="en-US" sz="900" dirty="0">
                <a:latin typeface="Comic Sans MS" pitchFamily="66" charset="0"/>
              </a:rPr>
              <a:t> </a:t>
            </a:r>
            <a:r>
              <a:rPr lang="en-US" sz="1200" dirty="0">
                <a:latin typeface="Comic Sans MS" pitchFamily="66" charset="0"/>
                <a:hlinkClick r:id="rId4"/>
              </a:rPr>
              <a:t>Science Prof Online</a:t>
            </a:r>
            <a:r>
              <a:rPr lang="en-US" sz="1400" dirty="0">
                <a:latin typeface="Comic Sans MS" pitchFamily="66" charset="0"/>
              </a:rPr>
              <a:t>.</a:t>
            </a:r>
            <a:endParaRPr lang="en-US" sz="700" dirty="0">
              <a:latin typeface="Comic Sans MS" pitchFamily="66" charset="0"/>
            </a:endParaRPr>
          </a:p>
          <a:p>
            <a:pPr eaLnBrk="1" hangingPunct="1">
              <a:defRPr/>
            </a:pPr>
            <a:r>
              <a:rPr lang="en-US" sz="1600" dirty="0">
                <a:latin typeface="Comic Sans MS" pitchFamily="66" charset="0"/>
                <a:hlinkClick r:id="rId5"/>
              </a:rPr>
              <a:t>“That Spells DNA”</a:t>
            </a:r>
            <a:r>
              <a:rPr lang="en-US" sz="1100" dirty="0">
                <a:latin typeface="Comic Sans MS" pitchFamily="66" charset="0"/>
              </a:rPr>
              <a:t> song by Jonathan </a:t>
            </a:r>
            <a:r>
              <a:rPr lang="en-US" sz="1100" dirty="0" err="1">
                <a:latin typeface="Comic Sans MS" pitchFamily="66" charset="0"/>
              </a:rPr>
              <a:t>Coulton</a:t>
            </a:r>
            <a:r>
              <a:rPr lang="en-US" sz="1100" dirty="0">
                <a:latin typeface="Comic Sans MS" pitchFamily="66" charset="0"/>
              </a:rPr>
              <a:t>. </a:t>
            </a:r>
          </a:p>
          <a:p>
            <a:pPr>
              <a:defRPr/>
            </a:pPr>
            <a:r>
              <a:rPr lang="en-US" sz="1600" dirty="0">
                <a:latin typeface="Comic Sans MS" pitchFamily="66" charset="0"/>
                <a:hlinkClick r:id="rId6"/>
              </a:rPr>
              <a:t>DNA Structure </a:t>
            </a:r>
            <a:r>
              <a:rPr lang="en-US" sz="1400" dirty="0">
                <a:latin typeface="Comic Sans MS" pitchFamily="66" charset="0"/>
              </a:rPr>
              <a:t>Cell Biology Animation</a:t>
            </a:r>
            <a:r>
              <a:rPr lang="en-US" sz="1600" dirty="0">
                <a:latin typeface="Comic Sans MS" pitchFamily="66" charset="0"/>
              </a:rPr>
              <a:t> </a:t>
            </a:r>
            <a:r>
              <a:rPr lang="en-US" sz="1100" dirty="0">
                <a:latin typeface="Comic Sans MS" pitchFamily="66" charset="0"/>
              </a:rPr>
              <a:t>from John </a:t>
            </a:r>
            <a:r>
              <a:rPr lang="en-US" sz="1100" dirty="0" err="1">
                <a:latin typeface="Comic Sans MS" pitchFamily="66" charset="0"/>
              </a:rPr>
              <a:t>Kyrk</a:t>
            </a:r>
            <a:r>
              <a:rPr lang="en-US" sz="1100" dirty="0">
                <a:latin typeface="Comic Sans MS" pitchFamily="66" charset="0"/>
              </a:rPr>
              <a:t>.</a:t>
            </a:r>
          </a:p>
          <a:p>
            <a:pPr>
              <a:defRPr/>
            </a:pPr>
            <a:r>
              <a:rPr lang="en-US" sz="1600" dirty="0">
                <a:latin typeface="Comic Sans MS" pitchFamily="66" charset="0"/>
                <a:hlinkClick r:id="rId7"/>
              </a:rPr>
              <a:t>Build a DNA Molecule</a:t>
            </a:r>
            <a:r>
              <a:rPr lang="en-US" sz="1600" dirty="0">
                <a:latin typeface="Comic Sans MS" pitchFamily="66" charset="0"/>
              </a:rPr>
              <a:t> </a:t>
            </a:r>
            <a:r>
              <a:rPr lang="en-US" sz="1100" dirty="0">
                <a:latin typeface="Comic Sans MS" pitchFamily="66" charset="0"/>
              </a:rPr>
              <a:t>from University of Utah</a:t>
            </a:r>
            <a:r>
              <a:rPr lang="en-US" sz="1000" dirty="0">
                <a:latin typeface="Comic Sans MS" pitchFamily="66" charset="0"/>
              </a:rPr>
              <a:t>.</a:t>
            </a:r>
            <a:endParaRPr lang="en-US" sz="1100" dirty="0">
              <a:latin typeface="Comic Sans MS" pitchFamily="66" charset="0"/>
            </a:endParaRPr>
          </a:p>
          <a:p>
            <a:pPr eaLnBrk="1" hangingPunct="1">
              <a:defRPr/>
            </a:pPr>
            <a:r>
              <a:rPr lang="en-US" sz="1600" dirty="0">
                <a:latin typeface="Comic Sans MS" pitchFamily="66" charset="0"/>
                <a:hlinkClick r:id="rId8"/>
              </a:rPr>
              <a:t>DNA Replication</a:t>
            </a:r>
            <a:r>
              <a:rPr lang="en-US" sz="1100" dirty="0">
                <a:latin typeface="Comic Sans MS" pitchFamily="66" charset="0"/>
                <a:hlinkClick r:id="rId8"/>
              </a:rPr>
              <a:t> </a:t>
            </a:r>
            <a:r>
              <a:rPr lang="en-US" sz="1100" dirty="0">
                <a:latin typeface="Comic Sans MS" pitchFamily="66" charset="0"/>
              </a:rPr>
              <a:t>animation and review questions.</a:t>
            </a:r>
            <a:endParaRPr lang="en-US" sz="700" dirty="0">
              <a:latin typeface="Comic Sans MS" pitchFamily="66" charset="0"/>
            </a:endParaRPr>
          </a:p>
          <a:p>
            <a:pPr eaLnBrk="1" hangingPunct="1">
              <a:defRPr/>
            </a:pPr>
            <a:r>
              <a:rPr lang="en-US" sz="1600" dirty="0" smtClean="0">
                <a:latin typeface="Comic Sans MS" pitchFamily="66" charset="0"/>
                <a:hlinkClick r:id="rId9"/>
              </a:rPr>
              <a:t>DNA </a:t>
            </a:r>
            <a:r>
              <a:rPr lang="en-US" sz="1600" dirty="0">
                <a:latin typeface="Comic Sans MS" pitchFamily="66" charset="0"/>
                <a:hlinkClick r:id="rId9"/>
              </a:rPr>
              <a:t>Replication Process</a:t>
            </a:r>
            <a:r>
              <a:rPr lang="en-US" sz="1600" dirty="0">
                <a:latin typeface="Comic Sans MS" pitchFamily="66" charset="0"/>
              </a:rPr>
              <a:t> </a:t>
            </a:r>
            <a:r>
              <a:rPr lang="en-US" sz="1100" dirty="0">
                <a:latin typeface="Comic Sans MS" pitchFamily="66" charset="0"/>
              </a:rPr>
              <a:t>animated video by </a:t>
            </a:r>
            <a:r>
              <a:rPr lang="en-US" sz="1100" dirty="0" err="1">
                <a:latin typeface="Comic Sans MS" pitchFamily="66" charset="0"/>
              </a:rPr>
              <a:t>FreeScienceLectures.com</a:t>
            </a:r>
            <a:r>
              <a:rPr lang="en-US" sz="1100" dirty="0">
                <a:latin typeface="Comic Sans MS" pitchFamily="66" charset="0"/>
              </a:rPr>
              <a:t>.</a:t>
            </a:r>
            <a:endParaRPr lang="en-US" sz="700" dirty="0">
              <a:latin typeface="Comic Sans MS" pitchFamily="66" charset="0"/>
            </a:endParaRPr>
          </a:p>
          <a:p>
            <a:pPr eaLnBrk="1" hangingPunct="1">
              <a:defRPr/>
            </a:pPr>
            <a:r>
              <a:rPr lang="en-US" sz="1600" dirty="0">
                <a:latin typeface="Comic Sans MS" pitchFamily="66" charset="0"/>
                <a:hlinkClick r:id="rId10"/>
              </a:rPr>
              <a:t>DNA Replication</a:t>
            </a:r>
            <a:r>
              <a:rPr lang="en-US" sz="1600" dirty="0">
                <a:latin typeface="Comic Sans MS" pitchFamily="66" charset="0"/>
              </a:rPr>
              <a:t> </a:t>
            </a:r>
            <a:r>
              <a:rPr lang="en-US" sz="1100" dirty="0">
                <a:latin typeface="Comic Sans MS" pitchFamily="66" charset="0"/>
              </a:rPr>
              <a:t>step-through animation by John </a:t>
            </a:r>
            <a:r>
              <a:rPr lang="en-US" sz="1100" dirty="0" err="1">
                <a:latin typeface="Comic Sans MS" pitchFamily="66" charset="0"/>
              </a:rPr>
              <a:t>Kyrk</a:t>
            </a:r>
            <a:r>
              <a:rPr lang="en-US" sz="1100" dirty="0">
                <a:latin typeface="Comic Sans MS" pitchFamily="66" charset="0"/>
              </a:rPr>
              <a:t>.</a:t>
            </a:r>
            <a:endParaRPr lang="en-US" sz="800" dirty="0">
              <a:latin typeface="Comic Sans MS" pitchFamily="66" charset="0"/>
            </a:endParaRPr>
          </a:p>
          <a:p>
            <a:pPr eaLnBrk="1" hangingPunct="1"/>
            <a:r>
              <a:rPr lang="en-US" sz="1600" dirty="0" smtClean="0">
                <a:latin typeface="Comic Sans MS" panose="030F0702030302020204" pitchFamily="66" charset="0"/>
                <a:hlinkClick r:id="rId11"/>
              </a:rPr>
              <a:t>Transcription &amp; Translation </a:t>
            </a:r>
            <a:r>
              <a:rPr lang="en-US" sz="1600" dirty="0" smtClean="0">
                <a:latin typeface="Comic Sans MS" panose="030F0702030302020204" pitchFamily="66" charset="0"/>
              </a:rPr>
              <a:t>Main Page</a:t>
            </a:r>
            <a:r>
              <a:rPr lang="en-US" sz="1100" dirty="0" smtClean="0">
                <a:latin typeface="Comic Sans MS" panose="030F0702030302020204" pitchFamily="66" charset="0"/>
              </a:rPr>
              <a:t> on the Virtual Cell Biology Classroom of</a:t>
            </a:r>
            <a:r>
              <a:rPr lang="en-US" sz="900" dirty="0" smtClean="0">
                <a:latin typeface="Comic Sans MS" panose="030F0702030302020204" pitchFamily="66" charset="0"/>
              </a:rPr>
              <a:t> </a:t>
            </a:r>
            <a:r>
              <a:rPr lang="en-US" sz="1200" dirty="0" smtClean="0">
                <a:latin typeface="Comic Sans MS" panose="030F0702030302020204" pitchFamily="66" charset="0"/>
                <a:hlinkClick r:id="rId4"/>
              </a:rPr>
              <a:t>Science Prof Online</a:t>
            </a:r>
            <a:r>
              <a:rPr lang="en-US" sz="1100" dirty="0" smtClean="0">
                <a:latin typeface="Comic Sans MS" panose="030F0702030302020204" pitchFamily="66" charset="0"/>
              </a:rPr>
              <a:t>.</a:t>
            </a:r>
            <a:endParaRPr lang="en-US" sz="14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12"/>
              </a:rPr>
              <a:t>DNA Transcription</a:t>
            </a:r>
            <a:r>
              <a:rPr lang="en-US" sz="1600" dirty="0" smtClean="0">
                <a:latin typeface="Comic Sans MS" panose="030F0702030302020204" pitchFamily="66" charset="0"/>
              </a:rPr>
              <a:t> </a:t>
            </a:r>
            <a:r>
              <a:rPr lang="en-US" sz="1100" dirty="0" smtClean="0">
                <a:latin typeface="Comic Sans MS" panose="030F0702030302020204" pitchFamily="66" charset="0"/>
              </a:rPr>
              <a:t>step-through animation by John </a:t>
            </a:r>
            <a:r>
              <a:rPr lang="en-US" sz="1100" dirty="0" err="1" smtClean="0">
                <a:latin typeface="Comic Sans MS" panose="030F0702030302020204" pitchFamily="66" charset="0"/>
              </a:rPr>
              <a:t>Kyrk</a:t>
            </a:r>
            <a:r>
              <a:rPr lang="en-US" sz="1100" dirty="0" smtClean="0">
                <a:latin typeface="Comic Sans MS" panose="030F0702030302020204" pitchFamily="66" charset="0"/>
              </a:rPr>
              <a:t>. </a:t>
            </a:r>
          </a:p>
          <a:p>
            <a:pPr eaLnBrk="1" hangingPunct="1"/>
            <a:r>
              <a:rPr lang="en-US" sz="1600" dirty="0" smtClean="0">
                <a:latin typeface="Comic Sans MS" panose="030F0702030302020204" pitchFamily="66" charset="0"/>
                <a:hlinkClick r:id="rId13"/>
              </a:rPr>
              <a:t>Transcribe &amp; Translate a Gene</a:t>
            </a:r>
            <a:r>
              <a:rPr lang="en-US" sz="1100" dirty="0" smtClean="0">
                <a:latin typeface="Comic Sans MS" panose="030F0702030302020204" pitchFamily="66" charset="0"/>
              </a:rPr>
              <a:t>, from University of Utah.</a:t>
            </a:r>
            <a:endParaRPr lang="en-US" sz="12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14"/>
              </a:rPr>
              <a:t>DNA Transcription and Protein Assembly</a:t>
            </a:r>
            <a:r>
              <a:rPr lang="en-US" sz="1100" dirty="0" smtClean="0">
                <a:latin typeface="Comic Sans MS" panose="030F0702030302020204" pitchFamily="66" charset="0"/>
              </a:rPr>
              <a:t> animated movie by </a:t>
            </a:r>
            <a:r>
              <a:rPr lang="en-US" sz="1100" dirty="0" err="1" smtClean="0">
                <a:latin typeface="Comic Sans MS" panose="030F0702030302020204" pitchFamily="66" charset="0"/>
              </a:rPr>
              <a:t>RedAndBrownPaperBag</a:t>
            </a:r>
            <a:r>
              <a:rPr lang="en-US" sz="1100" dirty="0" smtClean="0">
                <a:latin typeface="Comic Sans MS" panose="030F0702030302020204" pitchFamily="66" charset="0"/>
              </a:rPr>
              <a:t>.</a:t>
            </a:r>
          </a:p>
          <a:p>
            <a:pPr eaLnBrk="1" hangingPunct="1"/>
            <a:r>
              <a:rPr lang="en-US" sz="1600" dirty="0" smtClean="0">
                <a:latin typeface="Comic Sans MS" panose="030F0702030302020204" pitchFamily="66" charset="0"/>
                <a:hlinkClick r:id="rId15"/>
              </a:rPr>
              <a:t>Transcription and Translation</a:t>
            </a:r>
            <a:r>
              <a:rPr lang="en-US" sz="1100" dirty="0" smtClean="0">
                <a:latin typeface="Comic Sans MS" panose="030F0702030302020204" pitchFamily="66" charset="0"/>
              </a:rPr>
              <a:t> animated movie from PBS production “DNA: The Secret of Life.</a:t>
            </a:r>
            <a:endParaRPr lang="en-US" sz="8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algn="ctr" eaLnBrk="1" hangingPunct="1">
              <a:buFontTx/>
              <a:buNone/>
            </a:pPr>
            <a:r>
              <a:rPr lang="en-US" sz="1000" dirty="0" smtClean="0">
                <a:latin typeface="Comic Sans MS" panose="030F0702030302020204" pitchFamily="66" charset="0"/>
              </a:rPr>
              <a:t>	    (You must be in PPT slideshow view to click on links.)</a:t>
            </a:r>
          </a:p>
        </p:txBody>
      </p:sp>
      <p:pic>
        <p:nvPicPr>
          <p:cNvPr id="34819" name="Picture 3" descr="MC900229685[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81675" y="2514600"/>
            <a:ext cx="305752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WordArt 4"/>
          <p:cNvSpPr>
            <a:spLocks noChangeArrowheads="1" noChangeShapeType="1" noTextEdit="1"/>
          </p:cNvSpPr>
          <p:nvPr/>
        </p:nvSpPr>
        <p:spPr bwMode="auto">
          <a:xfrm>
            <a:off x="5943600" y="609600"/>
            <a:ext cx="2743200" cy="16002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panose="030F0702030302020204" pitchFamily="66" charset="0"/>
              </a:rPr>
              <a:t>Smart Links</a:t>
            </a:r>
          </a:p>
        </p:txBody>
      </p:sp>
      <p:sp>
        <p:nvSpPr>
          <p:cNvPr id="7" name="Text Box 4"/>
          <p:cNvSpPr txBox="1">
            <a:spLocks noChangeArrowheads="1"/>
          </p:cNvSpPr>
          <p:nvPr/>
        </p:nvSpPr>
        <p:spPr bwMode="auto">
          <a:xfrm>
            <a:off x="3782646"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17"/>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4"/>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0166113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04800" y="381000"/>
            <a:ext cx="8534400" cy="3886200"/>
          </a:xfrm>
        </p:spPr>
        <p:txBody>
          <a:bodyPr/>
          <a:lstStyle/>
          <a:p>
            <a:pPr algn="r" eaLnBrk="1" hangingPunct="1"/>
            <a:r>
              <a:rPr lang="en-US" sz="2400" smtClean="0">
                <a:solidFill>
                  <a:schemeClr val="tx1"/>
                </a:solidFill>
                <a:latin typeface="Comic Sans MS" panose="030F0702030302020204" pitchFamily="66" charset="0"/>
              </a:rPr>
              <a:t>Are you feeling blinded by science</a:t>
            </a:r>
            <a:r>
              <a:rPr lang="en-US" sz="2000" smtClean="0">
                <a:solidFill>
                  <a:schemeClr val="tx1"/>
                </a:solidFill>
                <a:latin typeface="Comic Sans MS" panose="030F0702030302020204" pitchFamily="66" charset="0"/>
              </a:rPr>
              <a:t>?</a:t>
            </a:r>
            <a:r>
              <a:rPr lang="en-US" sz="2400" i="1" smtClean="0">
                <a:solidFill>
                  <a:srgbClr val="0033CC"/>
                </a:solidFill>
                <a:latin typeface="Comic Sans MS" panose="030F0702030302020204" pitchFamily="66" charset="0"/>
              </a:rPr>
              <a:t/>
            </a:r>
            <a:br>
              <a:rPr lang="en-US" sz="2400" i="1" smtClean="0">
                <a:solidFill>
                  <a:srgbClr val="0033CC"/>
                </a:solidFill>
                <a:latin typeface="Comic Sans MS" panose="030F0702030302020204" pitchFamily="66" charset="0"/>
              </a:rPr>
            </a:br>
            <a:r>
              <a:rPr lang="en-US" sz="2000" i="1" smtClean="0">
                <a:solidFill>
                  <a:srgbClr val="FF0000"/>
                </a:solidFill>
              </a:rPr>
              <a:t/>
            </a:r>
            <a:br>
              <a:rPr lang="en-US" sz="2000" i="1" smtClean="0">
                <a:solidFill>
                  <a:srgbClr val="FF0000"/>
                </a:solidFill>
              </a:rPr>
            </a:br>
            <a:r>
              <a:rPr lang="en-US" sz="2400" i="1" smtClean="0">
                <a:solidFill>
                  <a:srgbClr val="B2B2B2"/>
                </a:solidFill>
                <a:latin typeface="Comic Sans MS" panose="030F0702030302020204" pitchFamily="66" charset="0"/>
              </a:rPr>
              <a:t>Do yourself a favor. Use the…</a:t>
            </a:r>
            <a:r>
              <a:rPr lang="en-US" sz="2800" i="1" smtClean="0">
                <a:latin typeface="Comic Sans MS" panose="030F0702030302020204" pitchFamily="66" charset="0"/>
              </a:rPr>
              <a:t> </a:t>
            </a:r>
            <a:r>
              <a:rPr lang="en-US" sz="2000" i="1" smtClean="0">
                <a:latin typeface="Comic Sans MS" panose="030F0702030302020204" pitchFamily="66" charset="0"/>
              </a:rPr>
              <a:t/>
            </a:r>
            <a:br>
              <a:rPr lang="en-US" sz="2000" i="1" smtClean="0">
                <a:latin typeface="Comic Sans MS" panose="030F0702030302020204" pitchFamily="66" charset="0"/>
              </a:rPr>
            </a:br>
            <a:r>
              <a:rPr lang="en-US" sz="2400" smtClean="0">
                <a:latin typeface="Comic Sans MS" panose="030F0702030302020204" pitchFamily="66" charset="0"/>
              </a:rPr>
              <a:t/>
            </a:r>
            <a:br>
              <a:rPr lang="en-US" sz="2400" smtClean="0">
                <a:latin typeface="Comic Sans MS" panose="030F0702030302020204" pitchFamily="66" charset="0"/>
              </a:rPr>
            </a:br>
            <a:r>
              <a:rPr lang="en-US" sz="3200" smtClean="0">
                <a:latin typeface="Comic Sans MS" panose="030F0702030302020204" pitchFamily="66" charset="0"/>
              </a:rPr>
              <a:t>              </a:t>
            </a:r>
            <a:r>
              <a:rPr lang="en-US" sz="4000" b="1" smtClean="0">
                <a:solidFill>
                  <a:srgbClr val="6666FF"/>
                </a:solidFill>
                <a:latin typeface="Comic Sans MS" panose="030F0702030302020204" pitchFamily="66" charset="0"/>
              </a:rPr>
              <a:t>Virtual Cell Biology                        Classroom </a:t>
            </a:r>
            <a:r>
              <a:rPr lang="en-US" sz="2400" i="1" smtClean="0">
                <a:solidFill>
                  <a:srgbClr val="6666FF"/>
                </a:solidFill>
                <a:latin typeface="Comic Sans MS" panose="030F0702030302020204" pitchFamily="66" charset="0"/>
              </a:rPr>
              <a:t>(</a:t>
            </a:r>
            <a:r>
              <a:rPr lang="en-US" sz="2400" i="1" smtClean="0">
                <a:solidFill>
                  <a:srgbClr val="6666FF"/>
                </a:solidFill>
                <a:latin typeface="Comic Sans MS" panose="030F0702030302020204" pitchFamily="66" charset="0"/>
                <a:hlinkClick r:id="rId3"/>
              </a:rPr>
              <a:t>VCBC</a:t>
            </a:r>
            <a:r>
              <a:rPr lang="en-US" sz="2400" i="1" smtClean="0">
                <a:solidFill>
                  <a:srgbClr val="6666FF"/>
                </a:solidFill>
                <a:latin typeface="Comic Sans MS" panose="030F0702030302020204" pitchFamily="66" charset="0"/>
              </a:rPr>
              <a:t>)</a:t>
            </a:r>
            <a:r>
              <a:rPr lang="en-US" sz="2000" i="1" smtClean="0">
                <a:solidFill>
                  <a:srgbClr val="6666FF"/>
                </a:solidFill>
                <a:latin typeface="Comic Sans MS" panose="030F0702030302020204" pitchFamily="66" charset="0"/>
              </a:rPr>
              <a:t>  </a:t>
            </a:r>
            <a:r>
              <a:rPr lang="en-US" sz="4000" b="1" smtClean="0">
                <a:solidFill>
                  <a:srgbClr val="6666FF"/>
                </a:solidFill>
                <a:latin typeface="Comic Sans MS" panose="030F0702030302020204" pitchFamily="66" charset="0"/>
              </a:rPr>
              <a:t>!</a:t>
            </a:r>
            <a:r>
              <a:rPr lang="en-US" sz="4000" b="1" smtClean="0">
                <a:solidFill>
                  <a:srgbClr val="6666FF"/>
                </a:solidFill>
              </a:rPr>
              <a:t/>
            </a:r>
            <a:br>
              <a:rPr lang="en-US" sz="4000" b="1" smtClean="0">
                <a:solidFill>
                  <a:srgbClr val="6666FF"/>
                </a:solidFill>
              </a:rPr>
            </a:br>
            <a:r>
              <a:rPr lang="en-US" sz="2400" b="1" smtClean="0"/>
              <a:t/>
            </a:r>
            <a:br>
              <a:rPr lang="en-US" sz="2400" b="1" smtClean="0"/>
            </a:br>
            <a:r>
              <a:rPr lang="en-US" sz="2400" smtClean="0">
                <a:latin typeface="Comic Sans MS" panose="030F0702030302020204" pitchFamily="66" charset="0"/>
              </a:rPr>
              <a:t>The VCBC is full of resources to help you succeed, including:</a:t>
            </a:r>
          </a:p>
        </p:txBody>
      </p:sp>
      <p:sp>
        <p:nvSpPr>
          <p:cNvPr id="36867"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sz="1600" smtClean="0">
                <a:latin typeface="Comic Sans MS" panose="030F0702030302020204" pitchFamily="66" charset="0"/>
              </a:rPr>
              <a:t>practice test questions</a:t>
            </a:r>
          </a:p>
          <a:p>
            <a:pPr marL="609600" indent="-609600" algn="l" eaLnBrk="1" hangingPunct="1">
              <a:buFontTx/>
              <a:buChar char="•"/>
            </a:pPr>
            <a:r>
              <a:rPr lang="en-US" sz="1600" smtClean="0">
                <a:latin typeface="Comic Sans MS" panose="030F0702030302020204" pitchFamily="66" charset="0"/>
              </a:rPr>
              <a:t>review questions</a:t>
            </a:r>
          </a:p>
          <a:p>
            <a:pPr marL="609600" indent="-609600" algn="l" eaLnBrk="1" hangingPunct="1">
              <a:buFontTx/>
              <a:buChar char="•"/>
            </a:pPr>
            <a:r>
              <a:rPr lang="en-US" sz="1600" smtClean="0">
                <a:latin typeface="Comic Sans MS" panose="030F0702030302020204" pitchFamily="66" charset="0"/>
              </a:rPr>
              <a:t>study guides and learning objectives</a:t>
            </a:r>
          </a:p>
          <a:p>
            <a:pPr marL="609600" indent="-609600" algn="l" eaLnBrk="1" hangingPunct="1">
              <a:buFontTx/>
              <a:buChar char="•"/>
            </a:pPr>
            <a:r>
              <a:rPr lang="en-US" sz="1600" smtClean="0">
                <a:latin typeface="Comic Sans MS" panose="030F0702030302020204" pitchFamily="66" charset="0"/>
              </a:rPr>
              <a:t>PowerPoints on other topics</a:t>
            </a:r>
          </a:p>
        </p:txBody>
      </p:sp>
      <p:sp>
        <p:nvSpPr>
          <p:cNvPr id="36868"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1600">
                <a:solidFill>
                  <a:srgbClr val="000000"/>
                </a:solidFill>
                <a:latin typeface="Comic Sans MS" panose="030F0702030302020204" pitchFamily="66" charset="0"/>
              </a:rPr>
              <a:t>Access the </a:t>
            </a:r>
            <a:r>
              <a:rPr lang="en-US" sz="1600">
                <a:solidFill>
                  <a:srgbClr val="000000"/>
                </a:solidFill>
                <a:latin typeface="Comic Sans MS" panose="030F0702030302020204" pitchFamily="66" charset="0"/>
                <a:hlinkClick r:id="rId4"/>
              </a:rPr>
              <a:t>Virtual Cell Biology Classroom</a:t>
            </a:r>
            <a:r>
              <a:rPr lang="en-US" sz="1600">
                <a:solidFill>
                  <a:srgbClr val="000000"/>
                </a:solidFill>
                <a:latin typeface="Comic Sans MS" panose="030F0702030302020204" pitchFamily="66" charset="0"/>
              </a:rPr>
              <a:t> (VCBC) on the Science Prof Online website </a:t>
            </a:r>
            <a:r>
              <a:rPr lang="en-US" sz="1600" b="1">
                <a:solidFill>
                  <a:srgbClr val="000000"/>
                </a:solidFill>
                <a:latin typeface="Comic Sans MS" panose="030F0702030302020204" pitchFamily="66" charset="0"/>
                <a:hlinkClick r:id="rId5"/>
              </a:rPr>
              <a:t>www.ScienceProfOnline.com</a:t>
            </a:r>
            <a:endParaRPr lang="en-US" sz="1600" b="1">
              <a:solidFill>
                <a:srgbClr val="000000"/>
              </a:solidFill>
              <a:latin typeface="Comic Sans MS" panose="030F0702030302020204" pitchFamily="66" charset="0"/>
            </a:endParaRPr>
          </a:p>
        </p:txBody>
      </p:sp>
      <p:pic>
        <p:nvPicPr>
          <p:cNvPr id="36869" name="Picture 5" descr="EndomembraneSystemMarinanRuiz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Images: </a:t>
            </a:r>
            <a:r>
              <a:rPr lang="en-US" sz="1000">
                <a:latin typeface="Comic Sans MS" panose="030F0702030302020204" pitchFamily="66" charset="0"/>
                <a:hlinkClick r:id="rId7"/>
              </a:rPr>
              <a:t>Blinded With Science</a:t>
            </a:r>
            <a:r>
              <a:rPr lang="en-US" sz="1000">
                <a:latin typeface="Comic Sans MS" panose="030F0702030302020204" pitchFamily="66" charset="0"/>
              </a:rPr>
              <a:t> album, Thomas Dolby; </a:t>
            </a:r>
            <a:r>
              <a:rPr lang="en-US" sz="1000">
                <a:latin typeface="Comic Sans MS" panose="030F0702030302020204" pitchFamily="66" charset="0"/>
                <a:hlinkClick r:id="rId8"/>
              </a:rPr>
              <a:t>Endomembrane system</a:t>
            </a:r>
            <a:r>
              <a:rPr lang="en-US" sz="1000">
                <a:latin typeface="Comic Sans MS" panose="030F0702030302020204" pitchFamily="66" charset="0"/>
              </a:rPr>
              <a:t>, Mariana Ruiz, Wiki</a:t>
            </a:r>
          </a:p>
        </p:txBody>
      </p:sp>
      <p:pic>
        <p:nvPicPr>
          <p:cNvPr id="36871" name="Picture 7" descr="Thomas_Dolby-Blinded_By_Sci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74638"/>
            <a:ext cx="9144000" cy="792162"/>
          </a:xfrm>
        </p:spPr>
        <p:txBody>
          <a:bodyPr/>
          <a:lstStyle/>
          <a:p>
            <a:pPr eaLnBrk="1" hangingPunct="1">
              <a:defRPr/>
            </a:pPr>
            <a:r>
              <a:rPr lang="en-CA" sz="3600" b="1" dirty="0" smtClean="0">
                <a:solidFill>
                  <a:schemeClr val="tx1">
                    <a:lumMod val="65000"/>
                    <a:lumOff val="35000"/>
                  </a:schemeClr>
                </a:solidFill>
                <a:latin typeface="Comic Sans MS" panose="030F0702030302020204" pitchFamily="66" charset="0"/>
              </a:rPr>
              <a:t>Chromosomes &amp; Genes</a:t>
            </a:r>
            <a:endParaRPr lang="en-US" sz="3600" b="1" dirty="0" smtClean="0">
              <a:solidFill>
                <a:schemeClr val="tx1">
                  <a:lumMod val="65000"/>
                  <a:lumOff val="35000"/>
                </a:schemeClr>
              </a:solidFill>
              <a:latin typeface="Comic Sans MS" panose="030F0702030302020204" pitchFamily="66" charset="0"/>
            </a:endParaRPr>
          </a:p>
        </p:txBody>
      </p:sp>
      <p:sp>
        <p:nvSpPr>
          <p:cNvPr id="6147" name="Rectangle 3"/>
          <p:cNvSpPr>
            <a:spLocks noGrp="1" noChangeArrowheads="1"/>
          </p:cNvSpPr>
          <p:nvPr>
            <p:ph type="body" sz="half" idx="1"/>
          </p:nvPr>
        </p:nvSpPr>
        <p:spPr>
          <a:xfrm>
            <a:off x="457200" y="1600200"/>
            <a:ext cx="3810000" cy="4495800"/>
          </a:xfrm>
        </p:spPr>
        <p:txBody>
          <a:bodyPr/>
          <a:lstStyle/>
          <a:p>
            <a:pPr>
              <a:lnSpc>
                <a:spcPct val="80000"/>
              </a:lnSpc>
              <a:spcBef>
                <a:spcPct val="0"/>
              </a:spcBef>
              <a:defRPr/>
            </a:pPr>
            <a:r>
              <a:rPr lang="en-CA" sz="2800" b="1" dirty="0" smtClean="0">
                <a:solidFill>
                  <a:schemeClr val="tx1">
                    <a:lumMod val="65000"/>
                    <a:lumOff val="35000"/>
                  </a:schemeClr>
                </a:solidFill>
                <a:latin typeface="Comic Sans MS" panose="030F0702030302020204" pitchFamily="66" charset="0"/>
              </a:rPr>
              <a:t>Genome</a:t>
            </a:r>
            <a:r>
              <a:rPr lang="en-CA" sz="2800" b="1" dirty="0" smtClean="0">
                <a:latin typeface="Comic Sans MS" panose="030F0702030302020204" pitchFamily="66" charset="0"/>
              </a:rPr>
              <a:t> </a:t>
            </a:r>
            <a:r>
              <a:rPr lang="en-CA" sz="2400" b="1" dirty="0" smtClean="0">
                <a:latin typeface="Comic Sans MS" panose="030F0702030302020204" pitchFamily="66" charset="0"/>
              </a:rPr>
              <a:t>- </a:t>
            </a:r>
            <a:r>
              <a:rPr lang="en-CA" sz="2400" dirty="0" smtClean="0">
                <a:latin typeface="Comic Sans MS" panose="030F0702030302020204" pitchFamily="66" charset="0"/>
              </a:rPr>
              <a:t>Complete complement of an organism’s DNA.</a:t>
            </a:r>
          </a:p>
          <a:p>
            <a:pPr>
              <a:lnSpc>
                <a:spcPct val="80000"/>
              </a:lnSpc>
              <a:spcBef>
                <a:spcPct val="0"/>
              </a:spcBef>
              <a:buFontTx/>
              <a:buNone/>
              <a:defRPr/>
            </a:pPr>
            <a:endParaRPr lang="en-CA" sz="2400" dirty="0" smtClean="0">
              <a:latin typeface="Comic Sans MS" panose="030F0702030302020204" pitchFamily="66" charset="0"/>
            </a:endParaRPr>
          </a:p>
          <a:p>
            <a:pPr>
              <a:lnSpc>
                <a:spcPct val="80000"/>
              </a:lnSpc>
              <a:spcBef>
                <a:spcPct val="0"/>
              </a:spcBef>
              <a:defRPr/>
            </a:pPr>
            <a:endParaRPr lang="en-CA" sz="2800" dirty="0" smtClean="0">
              <a:latin typeface="Comic Sans MS" panose="030F0702030302020204" pitchFamily="66" charset="0"/>
            </a:endParaRPr>
          </a:p>
          <a:p>
            <a:pPr>
              <a:lnSpc>
                <a:spcPct val="80000"/>
              </a:lnSpc>
              <a:spcBef>
                <a:spcPct val="0"/>
              </a:spcBef>
              <a:defRPr/>
            </a:pPr>
            <a:r>
              <a:rPr lang="en-CA" sz="2400" dirty="0" smtClean="0">
                <a:latin typeface="Comic Sans MS" panose="030F0702030302020204" pitchFamily="66" charset="0"/>
              </a:rPr>
              <a:t>Cellular </a:t>
            </a:r>
            <a:r>
              <a:rPr lang="en-CA" sz="2400" dirty="0" smtClean="0">
                <a:latin typeface="Comic Sans MS" panose="030F0702030302020204" pitchFamily="66" charset="0"/>
                <a:hlinkClick r:id="rId3"/>
              </a:rPr>
              <a:t>DNA</a:t>
            </a:r>
            <a:r>
              <a:rPr lang="en-CA" sz="2400" dirty="0" smtClean="0">
                <a:latin typeface="Comic Sans MS" panose="030F0702030302020204" pitchFamily="66" charset="0"/>
              </a:rPr>
              <a:t> is organized in </a:t>
            </a:r>
            <a:r>
              <a:rPr lang="en-CA" sz="2800" b="1" dirty="0" smtClean="0">
                <a:solidFill>
                  <a:schemeClr val="tx1">
                    <a:lumMod val="65000"/>
                    <a:lumOff val="35000"/>
                  </a:schemeClr>
                </a:solidFill>
                <a:latin typeface="Comic Sans MS" panose="030F0702030302020204" pitchFamily="66" charset="0"/>
              </a:rPr>
              <a:t>chromosomes</a:t>
            </a:r>
            <a:r>
              <a:rPr lang="en-CA" sz="2400" dirty="0" smtClean="0">
                <a:latin typeface="Comic Sans MS" panose="030F0702030302020204" pitchFamily="66" charset="0"/>
              </a:rPr>
              <a:t>.</a:t>
            </a:r>
          </a:p>
          <a:p>
            <a:pPr>
              <a:lnSpc>
                <a:spcPct val="80000"/>
              </a:lnSpc>
              <a:spcBef>
                <a:spcPct val="0"/>
              </a:spcBef>
              <a:defRPr/>
            </a:pPr>
            <a:endParaRPr lang="en-CA" sz="2400" dirty="0" smtClean="0">
              <a:latin typeface="Comic Sans MS" panose="030F0702030302020204" pitchFamily="66" charset="0"/>
            </a:endParaRPr>
          </a:p>
          <a:p>
            <a:pPr>
              <a:lnSpc>
                <a:spcPct val="80000"/>
              </a:lnSpc>
              <a:spcBef>
                <a:spcPct val="0"/>
              </a:spcBef>
              <a:defRPr/>
            </a:pPr>
            <a:endParaRPr lang="en-CA" sz="2400" dirty="0" smtClean="0">
              <a:latin typeface="Comic Sans MS" panose="030F0702030302020204" pitchFamily="66" charset="0"/>
            </a:endParaRPr>
          </a:p>
          <a:p>
            <a:pPr>
              <a:lnSpc>
                <a:spcPct val="80000"/>
              </a:lnSpc>
              <a:spcBef>
                <a:spcPct val="0"/>
              </a:spcBef>
              <a:defRPr/>
            </a:pPr>
            <a:r>
              <a:rPr lang="en-CA" sz="2800" b="1" dirty="0" smtClean="0">
                <a:solidFill>
                  <a:schemeClr val="tx1">
                    <a:lumMod val="65000"/>
                    <a:lumOff val="35000"/>
                  </a:schemeClr>
                </a:solidFill>
                <a:latin typeface="Comic Sans MS" panose="030F0702030302020204" pitchFamily="66" charset="0"/>
              </a:rPr>
              <a:t>Genes</a:t>
            </a:r>
            <a:r>
              <a:rPr lang="en-CA" sz="2400" dirty="0" smtClean="0">
                <a:latin typeface="Comic Sans MS" panose="030F0702030302020204" pitchFamily="66" charset="0"/>
              </a:rPr>
              <a:t> have specific places on chromosomes.</a:t>
            </a:r>
            <a:r>
              <a:rPr lang="en-CA" sz="2400" dirty="0" smtClean="0"/>
              <a:t> </a:t>
            </a:r>
          </a:p>
          <a:p>
            <a:pPr>
              <a:lnSpc>
                <a:spcPct val="80000"/>
              </a:lnSpc>
              <a:spcBef>
                <a:spcPct val="0"/>
              </a:spcBef>
              <a:defRPr/>
            </a:pPr>
            <a:endParaRPr lang="en-CA" sz="2400" dirty="0" smtClean="0"/>
          </a:p>
          <a:p>
            <a:pPr>
              <a:lnSpc>
                <a:spcPct val="80000"/>
              </a:lnSpc>
              <a:spcBef>
                <a:spcPct val="0"/>
              </a:spcBef>
              <a:defRPr/>
            </a:pPr>
            <a:endParaRPr lang="en-CA" sz="2400" dirty="0" smtClean="0"/>
          </a:p>
          <a:p>
            <a:pPr>
              <a:lnSpc>
                <a:spcPct val="80000"/>
              </a:lnSpc>
              <a:spcBef>
                <a:spcPct val="0"/>
              </a:spcBef>
              <a:defRPr/>
            </a:pPr>
            <a:endParaRPr lang="en-US" sz="2400" i="1" dirty="0" smtClean="0">
              <a:latin typeface="Comic Sans MS" panose="030F0702030302020204" pitchFamily="66" charset="0"/>
            </a:endParaRPr>
          </a:p>
        </p:txBody>
      </p:sp>
      <p:sp>
        <p:nvSpPr>
          <p:cNvPr id="10244" name="Text Box 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 </a:t>
            </a:r>
            <a:r>
              <a:rPr lang="en-US" sz="1000">
                <a:latin typeface="Comic Sans MS" panose="030F0702030302020204" pitchFamily="66" charset="0"/>
              </a:rPr>
              <a:t>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
        <p:nvSpPr>
          <p:cNvPr id="10245" name="Text Box 5"/>
          <p:cNvSpPr txBox="1">
            <a:spLocks noChangeArrowheads="1"/>
          </p:cNvSpPr>
          <p:nvPr/>
        </p:nvSpPr>
        <p:spPr bwMode="auto">
          <a:xfrm>
            <a:off x="0" y="6461125"/>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6"/>
              </a:rPr>
              <a:t>Chromosome &amp; gene</a:t>
            </a:r>
            <a:r>
              <a:rPr lang="en-US" sz="1000">
                <a:latin typeface="Comic Sans MS" panose="030F0702030302020204" pitchFamily="66" charset="0"/>
              </a:rPr>
              <a:t>, Graham Colm, National Human Genome Research Institute</a:t>
            </a:r>
          </a:p>
        </p:txBody>
      </p:sp>
      <p:pic>
        <p:nvPicPr>
          <p:cNvPr id="10246" name="Picture 6" descr="Chromosome-Gene-NHGRI"/>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4267200" y="2944813"/>
            <a:ext cx="4800600" cy="3497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7" descr="laquer_boxes"/>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6096000" y="1160463"/>
            <a:ext cx="16002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563563"/>
          </a:xfrm>
        </p:spPr>
        <p:txBody>
          <a:bodyPr/>
          <a:lstStyle/>
          <a:p>
            <a:pPr eaLnBrk="1" hangingPunct="1">
              <a:defRPr/>
            </a:pPr>
            <a:r>
              <a:rPr lang="en-US" sz="2800" b="1" dirty="0" smtClean="0">
                <a:solidFill>
                  <a:schemeClr val="tx1">
                    <a:lumMod val="95000"/>
                    <a:lumOff val="5000"/>
                  </a:schemeClr>
                </a:solidFill>
                <a:latin typeface="Comic Sans MS" pitchFamily="66" charset="0"/>
              </a:rPr>
              <a:t>Nucleic Acid: </a:t>
            </a:r>
            <a:r>
              <a:rPr lang="en-US" sz="3200" b="1" dirty="0" smtClean="0">
                <a:solidFill>
                  <a:schemeClr val="tx1">
                    <a:lumMod val="65000"/>
                    <a:lumOff val="35000"/>
                  </a:schemeClr>
                </a:solidFill>
                <a:latin typeface="Comic Sans MS" pitchFamily="66" charset="0"/>
              </a:rPr>
              <a:t>DNA Structure</a:t>
            </a:r>
          </a:p>
        </p:txBody>
      </p:sp>
      <p:pic>
        <p:nvPicPr>
          <p:cNvPr id="12291" name="Picture 4" descr="DNA-chemical-structur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0850" y="1371600"/>
            <a:ext cx="4862513"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5"/>
          <p:cNvSpPr txBox="1">
            <a:spLocks noChangeArrowheads="1"/>
          </p:cNvSpPr>
          <p:nvPr/>
        </p:nvSpPr>
        <p:spPr bwMode="auto">
          <a:xfrm>
            <a:off x="4724400" y="6613525"/>
            <a:ext cx="4419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4"/>
              </a:rPr>
              <a:t>DNA Detail Diagram: </a:t>
            </a:r>
            <a:r>
              <a:rPr lang="en-US" sz="1000">
                <a:latin typeface="Comic Sans MS" panose="030F0702030302020204" pitchFamily="66" charset="0"/>
              </a:rPr>
              <a:t>Madprime; </a:t>
            </a:r>
            <a:r>
              <a:rPr lang="en-US" sz="1000">
                <a:latin typeface="Comic Sans MS" panose="030F0702030302020204" pitchFamily="66" charset="0"/>
                <a:hlinkClick r:id="rId5"/>
              </a:rPr>
              <a:t>DNA Molecule</a:t>
            </a:r>
            <a:r>
              <a:rPr lang="en-US" sz="1000">
                <a:latin typeface="Comic Sans MS" panose="030F0702030302020204" pitchFamily="66" charset="0"/>
              </a:rPr>
              <a:t>, Biology Corner</a:t>
            </a:r>
          </a:p>
        </p:txBody>
      </p:sp>
      <p:sp>
        <p:nvSpPr>
          <p:cNvPr id="12293"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6"/>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pic>
        <p:nvPicPr>
          <p:cNvPr id="12294" name="Picture 4" descr="DNA-colored"/>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5943600" y="1447800"/>
            <a:ext cx="2770188"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598488"/>
          </a:xfrm>
        </p:spPr>
        <p:txBody>
          <a:bodyPr/>
          <a:lstStyle/>
          <a:p>
            <a:pPr eaLnBrk="1" hangingPunct="1">
              <a:defRPr/>
            </a:pPr>
            <a:r>
              <a:rPr lang="en-US" sz="2800" b="1" dirty="0" smtClean="0">
                <a:solidFill>
                  <a:schemeClr val="tx1">
                    <a:lumMod val="95000"/>
                    <a:lumOff val="5000"/>
                  </a:schemeClr>
                </a:solidFill>
                <a:latin typeface="Comic Sans MS" pitchFamily="66" charset="0"/>
              </a:rPr>
              <a:t>Nucleic Acids: </a:t>
            </a:r>
            <a:r>
              <a:rPr lang="en-US" sz="3500" b="1" dirty="0" smtClean="0">
                <a:solidFill>
                  <a:schemeClr val="tx1">
                    <a:lumMod val="65000"/>
                    <a:lumOff val="35000"/>
                  </a:schemeClr>
                </a:solidFill>
                <a:latin typeface="Comic Sans MS" pitchFamily="66" charset="0"/>
              </a:rPr>
              <a:t>RNA Structure</a:t>
            </a:r>
          </a:p>
        </p:txBody>
      </p:sp>
      <p:sp>
        <p:nvSpPr>
          <p:cNvPr id="14339" name="Rectangle 3"/>
          <p:cNvSpPr>
            <a:spLocks noGrp="1" noChangeArrowheads="1"/>
          </p:cNvSpPr>
          <p:nvPr>
            <p:ph type="body" sz="half" idx="1"/>
          </p:nvPr>
        </p:nvSpPr>
        <p:spPr>
          <a:xfrm>
            <a:off x="609600" y="1524000"/>
            <a:ext cx="3810000" cy="4525963"/>
          </a:xfrm>
        </p:spPr>
        <p:txBody>
          <a:bodyPr/>
          <a:lstStyle/>
          <a:p>
            <a:pPr eaLnBrk="1" hangingPunct="1">
              <a:lnSpc>
                <a:spcPct val="90000"/>
              </a:lnSpc>
              <a:buFontTx/>
              <a:buNone/>
            </a:pPr>
            <a:r>
              <a:rPr lang="en-US" sz="2400" smtClean="0">
                <a:latin typeface="Comic Sans MS" panose="030F0702030302020204" pitchFamily="66" charset="0"/>
                <a:hlinkClick r:id="rId3"/>
              </a:rPr>
              <a:t>RNA</a:t>
            </a:r>
            <a:r>
              <a:rPr lang="en-US" sz="2400" smtClean="0">
                <a:latin typeface="Comic Sans MS" panose="030F0702030302020204" pitchFamily="66" charset="0"/>
              </a:rPr>
              <a:t> is typically a single-stranded molecule.</a:t>
            </a:r>
          </a:p>
          <a:p>
            <a:pPr eaLnBrk="1" hangingPunct="1">
              <a:lnSpc>
                <a:spcPct val="90000"/>
              </a:lnSpc>
              <a:buFontTx/>
              <a:buNone/>
            </a:pPr>
            <a:endParaRPr lang="en-US" sz="2400" smtClean="0">
              <a:latin typeface="Comic Sans MS" panose="030F0702030302020204" pitchFamily="66" charset="0"/>
            </a:endParaRPr>
          </a:p>
          <a:p>
            <a:pPr eaLnBrk="1" hangingPunct="1">
              <a:lnSpc>
                <a:spcPct val="90000"/>
              </a:lnSpc>
              <a:buFontTx/>
              <a:buNone/>
            </a:pPr>
            <a:endParaRPr lang="en-US" sz="2000" smtClean="0">
              <a:latin typeface="Comic Sans MS" panose="030F0702030302020204" pitchFamily="66" charset="0"/>
            </a:endParaRPr>
          </a:p>
          <a:p>
            <a:pPr eaLnBrk="1" hangingPunct="1">
              <a:lnSpc>
                <a:spcPct val="90000"/>
              </a:lnSpc>
              <a:buFontTx/>
              <a:buNone/>
            </a:pPr>
            <a:r>
              <a:rPr lang="en-US" sz="2000" b="1" smtClean="0">
                <a:latin typeface="Comic Sans MS" panose="030F0702030302020204" pitchFamily="66" charset="0"/>
              </a:rPr>
              <a:t>Purine Bases</a:t>
            </a:r>
            <a:r>
              <a:rPr lang="en-US" sz="2000" smtClean="0">
                <a:latin typeface="Comic Sans MS" panose="030F0702030302020204" pitchFamily="66" charset="0"/>
              </a:rPr>
              <a:t> </a:t>
            </a:r>
            <a:r>
              <a:rPr lang="en-US" sz="1800" smtClean="0">
                <a:latin typeface="Comic Sans MS" panose="030F0702030302020204" pitchFamily="66" charset="0"/>
              </a:rPr>
              <a:t>(double ring)</a:t>
            </a:r>
          </a:p>
          <a:p>
            <a:pPr eaLnBrk="1" hangingPunct="1">
              <a:lnSpc>
                <a:spcPct val="90000"/>
              </a:lnSpc>
              <a:buFontTx/>
              <a:buNone/>
            </a:pPr>
            <a:r>
              <a:rPr lang="en-US" sz="2000" smtClean="0">
                <a:latin typeface="Comic Sans MS" panose="030F0702030302020204" pitchFamily="66" charset="0"/>
              </a:rPr>
              <a:t>Adenine &amp; Guanine</a:t>
            </a:r>
          </a:p>
          <a:p>
            <a:pPr eaLnBrk="1" hangingPunct="1">
              <a:lnSpc>
                <a:spcPct val="90000"/>
              </a:lnSpc>
              <a:buFontTx/>
              <a:buNone/>
            </a:pPr>
            <a:endParaRPr lang="en-US" sz="2000" smtClean="0">
              <a:latin typeface="Comic Sans MS" panose="030F0702030302020204" pitchFamily="66" charset="0"/>
            </a:endParaRPr>
          </a:p>
          <a:p>
            <a:pPr eaLnBrk="1" hangingPunct="1">
              <a:lnSpc>
                <a:spcPct val="90000"/>
              </a:lnSpc>
              <a:buFontTx/>
              <a:buNone/>
            </a:pPr>
            <a:endParaRPr lang="en-US" sz="2000" smtClean="0">
              <a:latin typeface="Comic Sans MS" panose="030F0702030302020204" pitchFamily="66" charset="0"/>
            </a:endParaRPr>
          </a:p>
          <a:p>
            <a:pPr eaLnBrk="1" hangingPunct="1">
              <a:lnSpc>
                <a:spcPct val="90000"/>
              </a:lnSpc>
              <a:buFontTx/>
              <a:buNone/>
            </a:pPr>
            <a:r>
              <a:rPr lang="en-US" sz="2000" b="1" smtClean="0">
                <a:latin typeface="Comic Sans MS" panose="030F0702030302020204" pitchFamily="66" charset="0"/>
              </a:rPr>
              <a:t>Pyrimidine Bases</a:t>
            </a:r>
            <a:r>
              <a:rPr lang="en-US" sz="2000" smtClean="0">
                <a:latin typeface="Comic Sans MS" panose="030F0702030302020204" pitchFamily="66" charset="0"/>
              </a:rPr>
              <a:t> </a:t>
            </a:r>
            <a:r>
              <a:rPr lang="en-US" sz="1800" smtClean="0">
                <a:latin typeface="Comic Sans MS" panose="030F0702030302020204" pitchFamily="66" charset="0"/>
              </a:rPr>
              <a:t>(single ring)</a:t>
            </a:r>
          </a:p>
          <a:p>
            <a:pPr eaLnBrk="1" hangingPunct="1">
              <a:lnSpc>
                <a:spcPct val="90000"/>
              </a:lnSpc>
              <a:buFontTx/>
              <a:buNone/>
            </a:pPr>
            <a:r>
              <a:rPr lang="en-US" sz="2000" smtClean="0">
                <a:latin typeface="Comic Sans MS" panose="030F0702030302020204" pitchFamily="66" charset="0"/>
              </a:rPr>
              <a:t>Cytosine &amp; _______</a:t>
            </a:r>
          </a:p>
          <a:p>
            <a:pPr eaLnBrk="1" hangingPunct="1">
              <a:lnSpc>
                <a:spcPct val="90000"/>
              </a:lnSpc>
              <a:buFontTx/>
              <a:buNone/>
            </a:pPr>
            <a:endParaRPr lang="en-US" sz="2400" smtClean="0">
              <a:latin typeface="Comic Sans MS" panose="030F0702030302020204" pitchFamily="66" charset="0"/>
            </a:endParaRPr>
          </a:p>
        </p:txBody>
      </p:sp>
      <p:sp>
        <p:nvSpPr>
          <p:cNvPr id="14340" name="Text Box 4"/>
          <p:cNvSpPr txBox="1">
            <a:spLocks noChangeArrowheads="1"/>
          </p:cNvSpPr>
          <p:nvPr/>
        </p:nvSpPr>
        <p:spPr bwMode="auto">
          <a:xfrm>
            <a:off x="6019800" y="6613525"/>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4"/>
              </a:rPr>
              <a:t>RNA</a:t>
            </a:r>
            <a:r>
              <a:rPr lang="en-US" sz="1000">
                <a:latin typeface="Comic Sans MS" panose="030F0702030302020204" pitchFamily="66" charset="0"/>
              </a:rPr>
              <a:t>, Biology Corner</a:t>
            </a:r>
          </a:p>
        </p:txBody>
      </p:sp>
      <p:pic>
        <p:nvPicPr>
          <p:cNvPr id="14341" name="Picture 5" descr="RibonucleicAcid"/>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876800" y="1143000"/>
            <a:ext cx="3560763" cy="5019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2"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6"/>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52400"/>
            <a:ext cx="8229600" cy="638175"/>
          </a:xfrm>
        </p:spPr>
        <p:txBody>
          <a:bodyPr/>
          <a:lstStyle/>
          <a:p>
            <a:pPr algn="l" eaLnBrk="1" hangingPunct="1">
              <a:defRPr/>
            </a:pPr>
            <a:r>
              <a:rPr lang="en-US" sz="3600" b="1" dirty="0" smtClean="0">
                <a:solidFill>
                  <a:schemeClr val="tx1">
                    <a:lumMod val="65000"/>
                    <a:lumOff val="35000"/>
                  </a:schemeClr>
                </a:solidFill>
                <a:latin typeface="Comic Sans MS" pitchFamily="66" charset="0"/>
              </a:rPr>
              <a:t>Types of RNA</a:t>
            </a:r>
            <a:endParaRPr lang="en-US" altLang="en-US" sz="3600" b="1" dirty="0" smtClean="0">
              <a:solidFill>
                <a:schemeClr val="tx1">
                  <a:lumMod val="65000"/>
                  <a:lumOff val="35000"/>
                </a:schemeClr>
              </a:solidFill>
              <a:latin typeface="Comic Sans MS" pitchFamily="66" charset="0"/>
            </a:endParaRPr>
          </a:p>
        </p:txBody>
      </p:sp>
      <p:sp>
        <p:nvSpPr>
          <p:cNvPr id="16387" name="Rectangle 3"/>
          <p:cNvSpPr>
            <a:spLocks noGrp="1" noChangeArrowheads="1"/>
          </p:cNvSpPr>
          <p:nvPr>
            <p:ph type="body" sz="half" idx="1"/>
          </p:nvPr>
        </p:nvSpPr>
        <p:spPr>
          <a:xfrm>
            <a:off x="228600" y="1143000"/>
            <a:ext cx="5105400" cy="5372100"/>
          </a:xfrm>
        </p:spPr>
        <p:txBody>
          <a:bodyPr/>
          <a:lstStyle/>
          <a:p>
            <a:pPr eaLnBrk="1" hangingPunct="1">
              <a:lnSpc>
                <a:spcPct val="90000"/>
              </a:lnSpc>
              <a:buFontTx/>
              <a:buNone/>
              <a:defRPr/>
            </a:pPr>
            <a:r>
              <a:rPr lang="en-US" sz="2000" b="1" dirty="0" smtClean="0">
                <a:latin typeface="Comic Sans MS" pitchFamily="66" charset="0"/>
              </a:rPr>
              <a:t>Genetic information copied from DNA is transferred to 3 </a:t>
            </a:r>
            <a:r>
              <a:rPr lang="en-US" sz="2000" b="1" dirty="0" smtClean="0">
                <a:latin typeface="Comic Sans MS" pitchFamily="66" charset="0"/>
                <a:hlinkClick r:id="rId3"/>
              </a:rPr>
              <a:t>types of RNA</a:t>
            </a:r>
            <a:r>
              <a:rPr lang="en-US" sz="2000" b="1" dirty="0" smtClean="0">
                <a:latin typeface="Comic Sans MS" pitchFamily="66" charset="0"/>
              </a:rPr>
              <a:t>:</a:t>
            </a:r>
          </a:p>
          <a:p>
            <a:pPr eaLnBrk="1" hangingPunct="1">
              <a:lnSpc>
                <a:spcPct val="90000"/>
              </a:lnSpc>
              <a:buFontTx/>
              <a:buNone/>
              <a:defRPr/>
            </a:pPr>
            <a:endParaRPr lang="en-US" sz="1800" dirty="0" smtClean="0"/>
          </a:p>
          <a:p>
            <a:pPr eaLnBrk="1" hangingPunct="1">
              <a:lnSpc>
                <a:spcPct val="90000"/>
              </a:lnSpc>
              <a:buFontTx/>
              <a:buNone/>
              <a:defRPr/>
            </a:pPr>
            <a:r>
              <a:rPr lang="en-US" sz="2000" dirty="0" smtClean="0"/>
              <a:t> </a:t>
            </a:r>
          </a:p>
          <a:p>
            <a:pPr eaLnBrk="1" hangingPunct="1">
              <a:lnSpc>
                <a:spcPct val="70000"/>
              </a:lnSpc>
              <a:defRPr/>
            </a:pPr>
            <a:r>
              <a:rPr lang="en-US" altLang="en-US" sz="2000" b="1" dirty="0" smtClean="0">
                <a:solidFill>
                  <a:schemeClr val="tx1">
                    <a:lumMod val="65000"/>
                    <a:lumOff val="35000"/>
                  </a:schemeClr>
                </a:solidFill>
                <a:latin typeface="Comic Sans MS" pitchFamily="66" charset="0"/>
              </a:rPr>
              <a:t>messenger</a:t>
            </a:r>
            <a:r>
              <a:rPr lang="en-US" altLang="en-US" sz="1800" b="1" dirty="0" smtClean="0">
                <a:solidFill>
                  <a:schemeClr val="accent2"/>
                </a:solidFill>
                <a:latin typeface="Comic Sans MS" pitchFamily="66" charset="0"/>
              </a:rPr>
              <a:t> </a:t>
            </a:r>
            <a:r>
              <a:rPr lang="en-US" altLang="en-US" sz="1400" dirty="0" smtClean="0">
                <a:latin typeface="Comic Sans MS" pitchFamily="66" charset="0"/>
              </a:rPr>
              <a:t>(mRNA)</a:t>
            </a:r>
            <a:r>
              <a:rPr lang="en-US" altLang="en-US" sz="1800" b="1" dirty="0" smtClean="0">
                <a:solidFill>
                  <a:srgbClr val="0000FF"/>
                </a:solidFill>
                <a:latin typeface="Comic Sans MS" pitchFamily="66" charset="0"/>
              </a:rPr>
              <a:t> </a:t>
            </a:r>
            <a:r>
              <a:rPr lang="en-US" altLang="en-US" sz="1800" b="1" dirty="0" smtClean="0">
                <a:latin typeface="Comic Sans MS" pitchFamily="66" charset="0"/>
              </a:rPr>
              <a:t>is like a </a:t>
            </a:r>
            <a:r>
              <a:rPr lang="en-US" altLang="en-US" sz="1800" dirty="0" smtClean="0">
                <a:latin typeface="Comic Sans MS" pitchFamily="66" charset="0"/>
              </a:rPr>
              <a:t>	</a:t>
            </a:r>
          </a:p>
          <a:p>
            <a:pPr marL="0" indent="0" eaLnBrk="1" hangingPunct="1">
              <a:lnSpc>
                <a:spcPct val="70000"/>
              </a:lnSpc>
              <a:buFontTx/>
              <a:buNone/>
              <a:defRPr/>
            </a:pPr>
            <a:r>
              <a:rPr lang="en-US" altLang="en-US" sz="1600" dirty="0" smtClean="0">
                <a:latin typeface="Comic Sans MS" pitchFamily="66" charset="0"/>
              </a:rPr>
              <a:t>      Copy of information in DNA that is brought to     </a:t>
            </a:r>
          </a:p>
          <a:p>
            <a:pPr marL="0" indent="0" eaLnBrk="1" hangingPunct="1">
              <a:lnSpc>
                <a:spcPct val="70000"/>
              </a:lnSpc>
              <a:buFontTx/>
              <a:buNone/>
              <a:defRPr/>
            </a:pPr>
            <a:r>
              <a:rPr lang="en-US" altLang="en-US" sz="1600" dirty="0">
                <a:latin typeface="Comic Sans MS" pitchFamily="66" charset="0"/>
              </a:rPr>
              <a:t> </a:t>
            </a:r>
            <a:r>
              <a:rPr lang="en-US" altLang="en-US" sz="1600" dirty="0" smtClean="0">
                <a:latin typeface="Comic Sans MS" pitchFamily="66" charset="0"/>
              </a:rPr>
              <a:t>     the ribosome where the information is  </a:t>
            </a:r>
          </a:p>
          <a:p>
            <a:pPr marL="0" indent="0" eaLnBrk="1" hangingPunct="1">
              <a:lnSpc>
                <a:spcPct val="70000"/>
              </a:lnSpc>
              <a:buFontTx/>
              <a:buNone/>
              <a:defRPr/>
            </a:pPr>
            <a:r>
              <a:rPr lang="en-US" altLang="en-US" sz="1600" dirty="0">
                <a:latin typeface="Comic Sans MS" pitchFamily="66" charset="0"/>
              </a:rPr>
              <a:t> </a:t>
            </a:r>
            <a:r>
              <a:rPr lang="en-US" altLang="en-US" sz="1600" dirty="0" smtClean="0">
                <a:latin typeface="Comic Sans MS" pitchFamily="66" charset="0"/>
              </a:rPr>
              <a:t>     translated into a protein.</a:t>
            </a:r>
          </a:p>
          <a:p>
            <a:pPr eaLnBrk="1" hangingPunct="1">
              <a:lnSpc>
                <a:spcPct val="90000"/>
              </a:lnSpc>
              <a:defRPr/>
            </a:pPr>
            <a:endParaRPr lang="en-US" altLang="en-US" sz="1800" u="sng" dirty="0" smtClean="0">
              <a:latin typeface="Comic Sans MS" pitchFamily="66" charset="0"/>
            </a:endParaRPr>
          </a:p>
          <a:p>
            <a:pPr eaLnBrk="1" hangingPunct="1">
              <a:lnSpc>
                <a:spcPct val="70000"/>
              </a:lnSpc>
              <a:defRPr/>
            </a:pPr>
            <a:r>
              <a:rPr lang="en-US" altLang="en-US" sz="2000" b="1" dirty="0" smtClean="0">
                <a:solidFill>
                  <a:schemeClr val="tx1">
                    <a:lumMod val="65000"/>
                    <a:lumOff val="35000"/>
                  </a:schemeClr>
                </a:solidFill>
                <a:latin typeface="Comic Sans MS" pitchFamily="66" charset="0"/>
              </a:rPr>
              <a:t>ribosomal</a:t>
            </a:r>
            <a:r>
              <a:rPr lang="en-US" altLang="en-US" sz="1800" b="1" dirty="0" smtClean="0">
                <a:solidFill>
                  <a:schemeClr val="accent2"/>
                </a:solidFill>
                <a:latin typeface="Comic Sans MS" pitchFamily="66" charset="0"/>
              </a:rPr>
              <a:t> </a:t>
            </a:r>
            <a:r>
              <a:rPr lang="en-US" altLang="en-US" sz="1400" dirty="0" smtClean="0">
                <a:latin typeface="Comic Sans MS" pitchFamily="66" charset="0"/>
              </a:rPr>
              <a:t>(</a:t>
            </a:r>
            <a:r>
              <a:rPr lang="en-US" altLang="en-US" sz="1400" dirty="0" err="1" smtClean="0">
                <a:latin typeface="Comic Sans MS" pitchFamily="66" charset="0"/>
              </a:rPr>
              <a:t>rRNA</a:t>
            </a:r>
            <a:r>
              <a:rPr lang="en-US" altLang="en-US" sz="1400" dirty="0" smtClean="0">
                <a:latin typeface="Comic Sans MS" pitchFamily="66" charset="0"/>
              </a:rPr>
              <a:t>)</a:t>
            </a:r>
            <a:r>
              <a:rPr lang="en-US" altLang="en-US" sz="1800" b="1" dirty="0" smtClean="0">
                <a:solidFill>
                  <a:srgbClr val="0000FF"/>
                </a:solidFill>
                <a:latin typeface="Comic Sans MS" pitchFamily="66" charset="0"/>
              </a:rPr>
              <a:t> </a:t>
            </a:r>
            <a:r>
              <a:rPr lang="en-US" altLang="en-US" sz="1800" b="1" dirty="0" smtClean="0">
                <a:latin typeface="Comic Sans MS" pitchFamily="66" charset="0"/>
              </a:rPr>
              <a:t>is like a </a:t>
            </a:r>
          </a:p>
          <a:p>
            <a:pPr marL="0" indent="0" eaLnBrk="1" hangingPunct="1">
              <a:lnSpc>
                <a:spcPct val="70000"/>
              </a:lnSpc>
              <a:buFontTx/>
              <a:buNone/>
              <a:defRPr/>
            </a:pPr>
            <a:r>
              <a:rPr lang="en-US" sz="1600" dirty="0" smtClean="0">
                <a:latin typeface="Comic Sans MS" pitchFamily="66" charset="0"/>
              </a:rPr>
              <a:t>      The protein factories of the cells.</a:t>
            </a:r>
          </a:p>
          <a:p>
            <a:pPr eaLnBrk="1" hangingPunct="1">
              <a:lnSpc>
                <a:spcPct val="90000"/>
              </a:lnSpc>
              <a:defRPr/>
            </a:pPr>
            <a:endParaRPr lang="en-US" sz="1800" dirty="0" smtClean="0">
              <a:latin typeface="Comic Sans MS" pitchFamily="66" charset="0"/>
            </a:endParaRPr>
          </a:p>
          <a:p>
            <a:pPr eaLnBrk="1" hangingPunct="1">
              <a:lnSpc>
                <a:spcPct val="70000"/>
              </a:lnSpc>
              <a:defRPr/>
            </a:pPr>
            <a:endParaRPr lang="en-US" altLang="en-US" sz="1800" u="sng" dirty="0" smtClean="0">
              <a:latin typeface="Comic Sans MS" pitchFamily="66" charset="0"/>
            </a:endParaRPr>
          </a:p>
          <a:p>
            <a:pPr eaLnBrk="1" hangingPunct="1">
              <a:lnSpc>
                <a:spcPct val="70000"/>
              </a:lnSpc>
              <a:defRPr/>
            </a:pPr>
            <a:r>
              <a:rPr lang="en-US" altLang="en-US" sz="2000" b="1" dirty="0" smtClean="0">
                <a:solidFill>
                  <a:schemeClr val="tx1">
                    <a:lumMod val="65000"/>
                    <a:lumOff val="35000"/>
                  </a:schemeClr>
                </a:solidFill>
                <a:latin typeface="Comic Sans MS" pitchFamily="66" charset="0"/>
              </a:rPr>
              <a:t>transfer</a:t>
            </a:r>
            <a:r>
              <a:rPr lang="en-US" altLang="en-US" sz="1400" dirty="0" smtClean="0">
                <a:latin typeface="Comic Sans MS" pitchFamily="66" charset="0"/>
              </a:rPr>
              <a:t> (</a:t>
            </a:r>
            <a:r>
              <a:rPr lang="en-US" altLang="en-US" sz="1400" dirty="0" err="1" smtClean="0">
                <a:latin typeface="Comic Sans MS" pitchFamily="66" charset="0"/>
              </a:rPr>
              <a:t>tRNA</a:t>
            </a:r>
            <a:r>
              <a:rPr lang="en-US" altLang="en-US" sz="1400" dirty="0" smtClean="0">
                <a:latin typeface="Comic Sans MS" pitchFamily="66" charset="0"/>
              </a:rPr>
              <a:t>) </a:t>
            </a:r>
            <a:r>
              <a:rPr lang="en-US" altLang="en-US" sz="1800" b="1" dirty="0" smtClean="0">
                <a:latin typeface="Comic Sans MS" pitchFamily="66" charset="0"/>
              </a:rPr>
              <a:t>are like a </a:t>
            </a:r>
          </a:p>
          <a:p>
            <a:pPr marL="0" indent="0" eaLnBrk="1" hangingPunct="1">
              <a:lnSpc>
                <a:spcPct val="70000"/>
              </a:lnSpc>
              <a:buFontTx/>
              <a:buNone/>
              <a:defRPr/>
            </a:pPr>
            <a:r>
              <a:rPr lang="en-US" altLang="en-US" sz="1800" dirty="0">
                <a:latin typeface="Comic Sans MS" pitchFamily="66" charset="0"/>
              </a:rPr>
              <a:t> </a:t>
            </a:r>
            <a:r>
              <a:rPr lang="en-US" altLang="en-US" sz="1800" dirty="0" smtClean="0">
                <a:latin typeface="Comic Sans MS" pitchFamily="66" charset="0"/>
              </a:rPr>
              <a:t>    </a:t>
            </a:r>
            <a:r>
              <a:rPr lang="en-US" altLang="en-US" sz="1600" dirty="0" smtClean="0">
                <a:latin typeface="Comic Sans MS" pitchFamily="66" charset="0"/>
              </a:rPr>
              <a:t>Brings the </a:t>
            </a:r>
            <a:r>
              <a:rPr lang="en-US" altLang="en-US" sz="1600" dirty="0" smtClean="0">
                <a:latin typeface="Comic Sans MS" pitchFamily="66" charset="0"/>
                <a:hlinkClick r:id="rId4"/>
              </a:rPr>
              <a:t>amino acid</a:t>
            </a:r>
            <a:r>
              <a:rPr lang="en-US" altLang="en-US" sz="1600" dirty="0" smtClean="0">
                <a:latin typeface="Comic Sans MS" pitchFamily="66" charset="0"/>
              </a:rPr>
              <a:t> to the ribosome.</a:t>
            </a:r>
            <a:r>
              <a:rPr lang="en-US" altLang="en-US" sz="2000" dirty="0" smtClean="0">
                <a:latin typeface="Comic Sans MS" pitchFamily="66" charset="0"/>
              </a:rPr>
              <a:t> </a:t>
            </a:r>
            <a:endParaRPr lang="en-US" sz="2000" dirty="0" smtClean="0">
              <a:latin typeface="Comic Sans MS" pitchFamily="66" charset="0"/>
            </a:endParaRPr>
          </a:p>
        </p:txBody>
      </p:sp>
      <p:pic>
        <p:nvPicPr>
          <p:cNvPr id="16388" name="Picture 5" descr="MP900448698[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641975" y="280988"/>
            <a:ext cx="3276600" cy="185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6" descr="Factory-Wolfsburg_VW-Werk"/>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638800" y="2208213"/>
            <a:ext cx="3297238" cy="2046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7"/>
          <p:cNvSpPr txBox="1">
            <a:spLocks noChangeArrowheads="1"/>
          </p:cNvSpPr>
          <p:nvPr/>
        </p:nvSpPr>
        <p:spPr bwMode="auto">
          <a:xfrm>
            <a:off x="5334000" y="6462713"/>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Images: Blueprint, clipart; </a:t>
            </a:r>
            <a:r>
              <a:rPr lang="en-US" sz="1000">
                <a:latin typeface="Comic Sans MS" panose="030F0702030302020204" pitchFamily="66" charset="0"/>
                <a:hlinkClick r:id="rId7"/>
              </a:rPr>
              <a:t>Factory</a:t>
            </a:r>
            <a:r>
              <a:rPr lang="en-US" sz="1000">
                <a:latin typeface="Comic Sans MS" panose="030F0702030302020204" pitchFamily="66" charset="0"/>
              </a:rPr>
              <a:t>, Andreas Praefcke; </a:t>
            </a:r>
            <a:r>
              <a:rPr lang="en-US" sz="1000">
                <a:latin typeface="Comic Sans MS" panose="030F0702030302020204" pitchFamily="66" charset="0"/>
                <a:hlinkClick r:id="rId8"/>
              </a:rPr>
              <a:t>Truck</a:t>
            </a:r>
            <a:r>
              <a:rPr lang="en-US" sz="1000">
                <a:latin typeface="Comic Sans MS" panose="030F0702030302020204" pitchFamily="66" charset="0"/>
              </a:rPr>
              <a:t>, PRA; </a:t>
            </a:r>
            <a:r>
              <a:rPr lang="en-US" sz="1000">
                <a:latin typeface="Comic Sans MS" panose="030F0702030302020204" pitchFamily="66" charset="0"/>
                <a:hlinkClick r:id="rId9"/>
              </a:rPr>
              <a:t>Ribosome translating protein</a:t>
            </a:r>
            <a:r>
              <a:rPr lang="en-US" sz="1000">
                <a:latin typeface="Comic Sans MS" panose="030F0702030302020204" pitchFamily="66" charset="0"/>
              </a:rPr>
              <a:t>, Xvazquez.</a:t>
            </a:r>
          </a:p>
        </p:txBody>
      </p:sp>
      <p:pic>
        <p:nvPicPr>
          <p:cNvPr id="16391" name="Picture 8" descr="Truck_P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302125"/>
            <a:ext cx="327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Oval 9"/>
          <p:cNvSpPr>
            <a:spLocks noChangeArrowheads="1"/>
          </p:cNvSpPr>
          <p:nvPr/>
        </p:nvSpPr>
        <p:spPr bwMode="auto">
          <a:xfrm>
            <a:off x="7924800" y="3260725"/>
            <a:ext cx="228600" cy="2286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cxnSp>
        <p:nvCxnSpPr>
          <p:cNvPr id="3" name="Straight Arrow Connector 2"/>
          <p:cNvCxnSpPr/>
          <p:nvPr/>
        </p:nvCxnSpPr>
        <p:spPr>
          <a:xfrm flipV="1">
            <a:off x="4343400" y="1752600"/>
            <a:ext cx="11430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191000" y="3489325"/>
            <a:ext cx="1295400" cy="3762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62400" y="4876800"/>
            <a:ext cx="14668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6" name="Text Box 5"/>
          <p:cNvSpPr txBox="1">
            <a:spLocks noChangeArrowheads="1"/>
          </p:cNvSpPr>
          <p:nvPr/>
        </p:nvSpPr>
        <p:spPr bwMode="auto">
          <a:xfrm>
            <a:off x="0" y="6583363"/>
            <a:ext cx="4495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11"/>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12"/>
              </a:rPr>
              <a:t>ScienceProfOnline.com</a:t>
            </a:r>
            <a:endParaRPr lang="en-US" sz="1000">
              <a:latin typeface="Comic Sans MS" panose="030F0702030302020204" pitchFamily="66"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52400"/>
            <a:ext cx="8229600" cy="598488"/>
          </a:xfrm>
        </p:spPr>
        <p:txBody>
          <a:bodyPr/>
          <a:lstStyle/>
          <a:p>
            <a:pPr eaLnBrk="1" hangingPunct="1">
              <a:defRPr/>
            </a:pPr>
            <a:r>
              <a:rPr lang="en-US" sz="3500" b="1" dirty="0" smtClean="0">
                <a:solidFill>
                  <a:schemeClr val="tx1">
                    <a:lumMod val="65000"/>
                    <a:lumOff val="35000"/>
                  </a:schemeClr>
                </a:solidFill>
                <a:latin typeface="Comic Sans MS" pitchFamily="66" charset="0"/>
              </a:rPr>
              <a:t>Nucleic Acid Structure</a:t>
            </a:r>
          </a:p>
        </p:txBody>
      </p:sp>
      <p:sp>
        <p:nvSpPr>
          <p:cNvPr id="18435" name="Text Box 4"/>
          <p:cNvSpPr txBox="1">
            <a:spLocks noChangeArrowheads="1"/>
          </p:cNvSpPr>
          <p:nvPr/>
        </p:nvSpPr>
        <p:spPr bwMode="auto">
          <a:xfrm>
            <a:off x="5562600" y="6613525"/>
            <a:ext cx="3581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3"/>
              </a:rPr>
              <a:t>Comparison of DNA &amp; RNA</a:t>
            </a:r>
            <a:r>
              <a:rPr lang="en-US" sz="1000">
                <a:latin typeface="Comic Sans MS" panose="030F0702030302020204" pitchFamily="66" charset="0"/>
              </a:rPr>
              <a:t>, Wiki Commons</a:t>
            </a:r>
          </a:p>
        </p:txBody>
      </p:sp>
      <p:sp>
        <p:nvSpPr>
          <p:cNvPr id="18436"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pic>
        <p:nvPicPr>
          <p:cNvPr id="1843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838200"/>
            <a:ext cx="61722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4"/>
          <p:cNvSpPr txBox="1">
            <a:spLocks noChangeArrowheads="1"/>
          </p:cNvSpPr>
          <p:nvPr/>
        </p:nvSpPr>
        <p:spPr bwMode="auto">
          <a:xfrm>
            <a:off x="1143000" y="6019800"/>
            <a:ext cx="701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600">
                <a:latin typeface="Comic Sans MS" panose="030F0702030302020204" pitchFamily="66" charset="0"/>
              </a:rPr>
              <a:t>See SPO Class Notes article on </a:t>
            </a:r>
            <a:r>
              <a:rPr lang="en-US" sz="1600">
                <a:latin typeface="Comic Sans MS" panose="030F0702030302020204" pitchFamily="66" charset="0"/>
                <a:hlinkClick r:id="rId7"/>
              </a:rPr>
              <a:t>Nucleotides &amp; Nucleic Acids</a:t>
            </a:r>
            <a:r>
              <a:rPr lang="en-US" sz="1600"/>
              <a: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152400" y="838200"/>
            <a:ext cx="3962400" cy="5105400"/>
          </a:xfrm>
        </p:spPr>
        <p:txBody>
          <a:bodyPr/>
          <a:lstStyle/>
          <a:p>
            <a:pPr algn="ctr" eaLnBrk="1" hangingPunct="1">
              <a:buFontTx/>
              <a:buNone/>
              <a:defRPr/>
            </a:pPr>
            <a:endParaRPr lang="en-US" dirty="0" smtClean="0">
              <a:solidFill>
                <a:schemeClr val="folHlink"/>
              </a:solidFill>
            </a:endParaRPr>
          </a:p>
          <a:p>
            <a:pPr algn="ctr" eaLnBrk="1" hangingPunct="1">
              <a:buFontTx/>
              <a:buNone/>
              <a:defRPr/>
            </a:pPr>
            <a:r>
              <a:rPr lang="en-US" sz="4000" b="1" dirty="0" smtClean="0">
                <a:latin typeface="Comic Sans MS" pitchFamily="66" charset="0"/>
              </a:rPr>
              <a:t>Nucleic Acid Function</a:t>
            </a:r>
          </a:p>
          <a:p>
            <a:pPr marL="0" indent="0" algn="ctr" eaLnBrk="1" hangingPunct="1">
              <a:lnSpc>
                <a:spcPct val="80000"/>
              </a:lnSpc>
              <a:buFontTx/>
              <a:buNone/>
              <a:defRPr/>
            </a:pPr>
            <a:endParaRPr lang="en-US" sz="3600" b="1" dirty="0" smtClean="0">
              <a:latin typeface="Comic Sans MS" panose="030F0702030302020204" pitchFamily="66" charset="0"/>
            </a:endParaRPr>
          </a:p>
          <a:p>
            <a:pPr marL="0" indent="0" algn="ctr" eaLnBrk="1" hangingPunct="1">
              <a:lnSpc>
                <a:spcPct val="80000"/>
              </a:lnSpc>
              <a:buFontTx/>
              <a:buNone/>
              <a:defRPr/>
            </a:pPr>
            <a:r>
              <a:rPr lang="en-US" b="1" dirty="0" smtClean="0">
                <a:solidFill>
                  <a:srgbClr val="006600"/>
                </a:solidFill>
                <a:latin typeface="Comic Sans MS" panose="030F0702030302020204" pitchFamily="66" charset="0"/>
              </a:rPr>
              <a:t>Transcription</a:t>
            </a:r>
            <a:r>
              <a:rPr lang="en-US" b="1" dirty="0" smtClean="0">
                <a:solidFill>
                  <a:srgbClr val="339933"/>
                </a:solidFill>
                <a:latin typeface="Comic Sans MS" panose="030F0702030302020204" pitchFamily="66" charset="0"/>
              </a:rPr>
              <a:t> </a:t>
            </a:r>
          </a:p>
          <a:p>
            <a:pPr marL="0" indent="0" algn="ctr" eaLnBrk="1" hangingPunct="1">
              <a:lnSpc>
                <a:spcPct val="80000"/>
              </a:lnSpc>
              <a:buFontTx/>
              <a:buNone/>
              <a:defRPr/>
            </a:pPr>
            <a:r>
              <a:rPr lang="en-US" sz="2000" b="1" dirty="0" smtClean="0">
                <a:latin typeface="Comic Sans MS" panose="030F0702030302020204" pitchFamily="66" charset="0"/>
              </a:rPr>
              <a:t>&amp;</a:t>
            </a:r>
            <a:r>
              <a:rPr lang="en-US" b="1" dirty="0" smtClean="0">
                <a:solidFill>
                  <a:srgbClr val="339933"/>
                </a:solidFill>
                <a:latin typeface="Comic Sans MS" panose="030F0702030302020204" pitchFamily="66" charset="0"/>
              </a:rPr>
              <a:t> </a:t>
            </a:r>
          </a:p>
          <a:p>
            <a:pPr marL="0" indent="0" algn="ctr" eaLnBrk="1" hangingPunct="1">
              <a:lnSpc>
                <a:spcPct val="80000"/>
              </a:lnSpc>
              <a:buFontTx/>
              <a:buNone/>
              <a:defRPr/>
            </a:pPr>
            <a:r>
              <a:rPr lang="en-US" b="1" dirty="0" smtClean="0">
                <a:solidFill>
                  <a:srgbClr val="002060"/>
                </a:solidFill>
                <a:latin typeface="Comic Sans MS" panose="030F0702030302020204" pitchFamily="66" charset="0"/>
              </a:rPr>
              <a:t>Translation</a:t>
            </a:r>
          </a:p>
          <a:p>
            <a:pPr algn="ctr" eaLnBrk="1" hangingPunct="1">
              <a:buFontTx/>
              <a:buNone/>
              <a:defRPr/>
            </a:pPr>
            <a:endParaRPr lang="en-US" b="1" dirty="0" smtClean="0">
              <a:solidFill>
                <a:schemeClr val="folHlink"/>
              </a:solidFill>
              <a:latin typeface="Comic Sans MS" pitchFamily="66" charset="0"/>
            </a:endParaRPr>
          </a:p>
          <a:p>
            <a:pPr algn="ctr" eaLnBrk="1" hangingPunct="1">
              <a:buFontTx/>
              <a:buNone/>
              <a:defRPr/>
            </a:pPr>
            <a:endParaRPr lang="en-US" sz="2800" b="1" dirty="0" smtClean="0">
              <a:solidFill>
                <a:srgbClr val="009900"/>
              </a:solidFill>
              <a:latin typeface="Comic Sans MS" pitchFamily="66" charset="0"/>
            </a:endParaRPr>
          </a:p>
        </p:txBody>
      </p:sp>
      <p:pic>
        <p:nvPicPr>
          <p:cNvPr id="20483" name="Picture 7" descr="TranscriptionTranslationSourceUnknow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457200"/>
            <a:ext cx="4327525"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3505200" cy="868362"/>
          </a:xfrm>
        </p:spPr>
        <p:txBody>
          <a:bodyPr/>
          <a:lstStyle/>
          <a:p>
            <a:pPr algn="l" eaLnBrk="1" hangingPunct="1"/>
            <a:r>
              <a:rPr lang="en-US" altLang="en-US" sz="3600" b="1" smtClean="0">
                <a:solidFill>
                  <a:srgbClr val="006600"/>
                </a:solidFill>
                <a:latin typeface="Comic Sans MS" panose="030F0702030302020204" pitchFamily="66" charset="0"/>
              </a:rPr>
              <a:t>Transcription</a:t>
            </a:r>
            <a:endParaRPr lang="en-US" altLang="en-US" sz="3200" b="1" smtClean="0">
              <a:solidFill>
                <a:srgbClr val="006600"/>
              </a:solidFill>
              <a:latin typeface="Comic Sans MS" panose="030F0702030302020204" pitchFamily="66" charset="0"/>
            </a:endParaRPr>
          </a:p>
        </p:txBody>
      </p:sp>
      <p:sp>
        <p:nvSpPr>
          <p:cNvPr id="22531" name="Rectangle 3"/>
          <p:cNvSpPr>
            <a:spLocks noGrp="1" noChangeArrowheads="1"/>
          </p:cNvSpPr>
          <p:nvPr>
            <p:ph type="body" sz="half" idx="1"/>
          </p:nvPr>
        </p:nvSpPr>
        <p:spPr>
          <a:xfrm>
            <a:off x="342900" y="1243013"/>
            <a:ext cx="3771900" cy="4724400"/>
          </a:xfrm>
        </p:spPr>
        <p:txBody>
          <a:bodyPr/>
          <a:lstStyle/>
          <a:p>
            <a:pPr eaLnBrk="1" hangingPunct="1">
              <a:buFontTx/>
              <a:buNone/>
            </a:pPr>
            <a:r>
              <a:rPr lang="en-US" altLang="en-US" sz="1800" smtClean="0">
                <a:latin typeface="Comic Sans MS" panose="030F0702030302020204" pitchFamily="66" charset="0"/>
              </a:rPr>
              <a:t>Process by which a DNA sequence is copied to produce a complementary mRNA strand. </a:t>
            </a:r>
          </a:p>
          <a:p>
            <a:pPr eaLnBrk="1" hangingPunct="1">
              <a:buFontTx/>
              <a:buNone/>
            </a:pPr>
            <a:endParaRPr lang="en-US" altLang="en-US" sz="1800" smtClean="0">
              <a:latin typeface="Comic Sans MS" panose="030F0702030302020204" pitchFamily="66" charset="0"/>
            </a:endParaRPr>
          </a:p>
          <a:p>
            <a:pPr eaLnBrk="1" hangingPunct="1">
              <a:buFontTx/>
              <a:buNone/>
            </a:pPr>
            <a:r>
              <a:rPr lang="en-US" altLang="en-US" sz="1800" smtClean="0">
                <a:latin typeface="Comic Sans MS" panose="030F0702030302020204" pitchFamily="66" charset="0"/>
              </a:rPr>
              <a:t>In other words, it is the transfer of genetic information from DNA into RNA. </a:t>
            </a:r>
          </a:p>
          <a:p>
            <a:pPr eaLnBrk="1" hangingPunct="1">
              <a:buFontTx/>
              <a:buNone/>
            </a:pPr>
            <a:endParaRPr lang="en-US" altLang="en-US" sz="1800" smtClean="0">
              <a:latin typeface="Comic Sans MS" panose="030F0702030302020204" pitchFamily="66" charset="0"/>
            </a:endParaRPr>
          </a:p>
          <a:p>
            <a:pPr eaLnBrk="1" hangingPunct="1">
              <a:buFontTx/>
              <a:buNone/>
            </a:pPr>
            <a:r>
              <a:rPr lang="en-US" altLang="en-US" sz="1800" smtClean="0">
                <a:latin typeface="Comic Sans MS" panose="030F0702030302020204" pitchFamily="66" charset="0"/>
              </a:rPr>
              <a:t>Like </a:t>
            </a:r>
            <a:r>
              <a:rPr lang="en-US" altLang="en-US" sz="1800" smtClean="0">
                <a:latin typeface="Comic Sans MS" panose="030F0702030302020204" pitchFamily="66" charset="0"/>
                <a:hlinkClick r:id="rId3"/>
              </a:rPr>
              <a:t>replication</a:t>
            </a:r>
            <a:r>
              <a:rPr lang="en-US" altLang="en-US" sz="1800" smtClean="0">
                <a:latin typeface="Comic Sans MS" panose="030F0702030302020204" pitchFamily="66" charset="0"/>
              </a:rPr>
              <a:t>, but making RNA.</a:t>
            </a:r>
          </a:p>
          <a:p>
            <a:pPr eaLnBrk="1" hangingPunct="1">
              <a:buFontTx/>
              <a:buNone/>
            </a:pPr>
            <a:endParaRPr lang="en-US" altLang="en-US" sz="1800" smtClean="0">
              <a:latin typeface="Comic Sans MS" panose="030F0702030302020204" pitchFamily="66" charset="0"/>
            </a:endParaRPr>
          </a:p>
          <a:p>
            <a:pPr eaLnBrk="1" hangingPunct="1">
              <a:buFontTx/>
              <a:buNone/>
            </a:pPr>
            <a:r>
              <a:rPr lang="en-US" altLang="en-US" sz="1800" smtClean="0">
                <a:latin typeface="Comic Sans MS" panose="030F0702030302020204" pitchFamily="66" charset="0"/>
              </a:rPr>
              <a:t>Beginning of the process that ultimately leads to the translation of the genetic code (via mRNA) into a </a:t>
            </a:r>
            <a:r>
              <a:rPr lang="en-US" altLang="en-US" sz="1800" smtClean="0">
                <a:latin typeface="Comic Sans MS" panose="030F0702030302020204" pitchFamily="66" charset="0"/>
                <a:hlinkClick r:id="rId4"/>
              </a:rPr>
              <a:t>protein</a:t>
            </a:r>
            <a:r>
              <a:rPr lang="en-US" altLang="en-US" sz="1800" smtClean="0">
                <a:latin typeface="Comic Sans MS" panose="030F0702030302020204" pitchFamily="66" charset="0"/>
              </a:rPr>
              <a:t>. </a:t>
            </a:r>
          </a:p>
          <a:p>
            <a:pPr eaLnBrk="1" hangingPunct="1">
              <a:buFontTx/>
              <a:buNone/>
            </a:pPr>
            <a:endParaRPr lang="en-US" altLang="en-US" sz="1800" smtClean="0">
              <a:latin typeface="Comic Sans MS" panose="030F0702030302020204" pitchFamily="66" charset="0"/>
            </a:endParaRPr>
          </a:p>
          <a:p>
            <a:pPr eaLnBrk="1" hangingPunct="1">
              <a:buFontTx/>
              <a:buNone/>
            </a:pPr>
            <a:endParaRPr lang="en-US" altLang="en-US" sz="1800" smtClean="0">
              <a:latin typeface="Comic Sans MS" panose="030F0702030302020204" pitchFamily="66" charset="0"/>
            </a:endParaRPr>
          </a:p>
        </p:txBody>
      </p:sp>
      <p:pic>
        <p:nvPicPr>
          <p:cNvPr id="22532" name="Picture 4" descr="DNA_transcription_NHumGenomeInstWikiC"/>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267200" y="277813"/>
            <a:ext cx="4724400" cy="384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5"/>
          <p:cNvSpPr txBox="1">
            <a:spLocks noChangeArrowheads="1"/>
          </p:cNvSpPr>
          <p:nvPr/>
        </p:nvSpPr>
        <p:spPr bwMode="auto">
          <a:xfrm>
            <a:off x="6629400" y="64611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6"/>
              </a:rPr>
              <a:t>Transcription</a:t>
            </a:r>
            <a:r>
              <a:rPr lang="en-US" sz="1000">
                <a:latin typeface="Comic Sans MS" panose="030F0702030302020204" pitchFamily="66" charset="0"/>
              </a:rPr>
              <a:t>, National Human Genome Research Institute.</a:t>
            </a:r>
          </a:p>
        </p:txBody>
      </p:sp>
      <p:sp>
        <p:nvSpPr>
          <p:cNvPr id="22534" name="Text Box 5"/>
          <p:cNvSpPr txBox="1">
            <a:spLocks noChangeArrowheads="1"/>
          </p:cNvSpPr>
          <p:nvPr/>
        </p:nvSpPr>
        <p:spPr bwMode="auto">
          <a:xfrm>
            <a:off x="0" y="65833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
        <p:nvSpPr>
          <p:cNvPr id="7" name="TextBox 6"/>
          <p:cNvSpPr txBox="1"/>
          <p:nvPr/>
        </p:nvSpPr>
        <p:spPr>
          <a:xfrm>
            <a:off x="4953000" y="4418013"/>
            <a:ext cx="3886200" cy="1868487"/>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tIns="0">
            <a:spAutoFit/>
          </a:bodyPr>
          <a:lstStyle/>
          <a:p>
            <a:pPr algn="ctr" eaLnBrk="1" hangingPunct="1">
              <a:defRPr/>
            </a:pPr>
            <a:endParaRPr lang="en-US" sz="1050" b="1" dirty="0">
              <a:solidFill>
                <a:srgbClr val="FF0000"/>
              </a:solidFill>
              <a:latin typeface="Comic Sans MS" pitchFamily="66" charset="0"/>
            </a:endParaRPr>
          </a:p>
          <a:p>
            <a:pPr algn="ctr" eaLnBrk="1" hangingPunct="1">
              <a:defRPr/>
            </a:pPr>
            <a:r>
              <a:rPr lang="en-US" sz="2400" b="1" dirty="0">
                <a:solidFill>
                  <a:srgbClr val="FF0000"/>
                </a:solidFill>
                <a:latin typeface="Comic Sans MS" pitchFamily="66" charset="0"/>
              </a:rPr>
              <a:t>REVIEW</a:t>
            </a:r>
          </a:p>
          <a:p>
            <a:pPr algn="ctr" eaLnBrk="1" hangingPunct="1">
              <a:defRPr/>
            </a:pPr>
            <a:endParaRPr lang="en-US" sz="1000" b="1" dirty="0">
              <a:solidFill>
                <a:srgbClr val="FF0000"/>
              </a:solidFill>
              <a:latin typeface="Comic Sans MS" pitchFamily="66" charset="0"/>
            </a:endParaRPr>
          </a:p>
          <a:p>
            <a:pPr algn="ctr" eaLnBrk="1" hangingPunct="1">
              <a:defRPr/>
            </a:pPr>
            <a:r>
              <a:rPr lang="en-US" b="1" dirty="0">
                <a:solidFill>
                  <a:srgbClr val="006600"/>
                </a:solidFill>
                <a:latin typeface="Comic Sans MS" pitchFamily="66" charset="0"/>
              </a:rPr>
              <a:t>Transcription Animations</a:t>
            </a:r>
          </a:p>
          <a:p>
            <a:pPr algn="ctr" eaLnBrk="1" hangingPunct="1">
              <a:defRPr/>
            </a:pPr>
            <a:r>
              <a:rPr lang="en-US" sz="900" b="1" dirty="0">
                <a:latin typeface="Comic Sans MS" pitchFamily="66" charset="0"/>
              </a:rPr>
              <a:t> </a:t>
            </a:r>
            <a:endParaRPr lang="en-US" sz="700" b="1" dirty="0">
              <a:latin typeface="Comic Sans MS" pitchFamily="66" charset="0"/>
            </a:endParaRPr>
          </a:p>
          <a:p>
            <a:pPr marL="342900" indent="-342900" algn="ctr" eaLnBrk="1" hangingPunct="1">
              <a:buFontTx/>
              <a:buAutoNum type="arabicPeriod"/>
              <a:defRPr/>
            </a:pPr>
            <a:r>
              <a:rPr lang="en-US" sz="1400" b="1" dirty="0">
                <a:latin typeface="Comic Sans MS" pitchFamily="66" charset="0"/>
                <a:hlinkClick r:id="rId9"/>
              </a:rPr>
              <a:t>mRNA Synthesis</a:t>
            </a:r>
            <a:r>
              <a:rPr lang="en-US" sz="1400" b="1" dirty="0">
                <a:latin typeface="Comic Sans MS" pitchFamily="66" charset="0"/>
              </a:rPr>
              <a:t> </a:t>
            </a:r>
            <a:r>
              <a:rPr lang="en-US" sz="1200" dirty="0">
                <a:latin typeface="Comic Sans MS" pitchFamily="66" charset="0"/>
              </a:rPr>
              <a:t>from McGraw-Hill</a:t>
            </a:r>
          </a:p>
          <a:p>
            <a:pPr algn="ctr" eaLnBrk="1" hangingPunct="1">
              <a:defRPr/>
            </a:pPr>
            <a:r>
              <a:rPr lang="en-US" sz="1400" b="1" dirty="0">
                <a:latin typeface="Comic Sans MS" pitchFamily="66" charset="0"/>
              </a:rPr>
              <a:t>2. </a:t>
            </a:r>
            <a:r>
              <a:rPr lang="en-US" sz="1400" b="1" dirty="0">
                <a:latin typeface="Comic Sans MS" pitchFamily="66" charset="0"/>
                <a:hlinkClick r:id="rId10"/>
              </a:rPr>
              <a:t>Transcription</a:t>
            </a:r>
            <a:r>
              <a:rPr lang="en-US" sz="1400" b="1" dirty="0">
                <a:latin typeface="Comic Sans MS" pitchFamily="66" charset="0"/>
              </a:rPr>
              <a:t> </a:t>
            </a:r>
            <a:r>
              <a:rPr lang="en-US" sz="1200" dirty="0">
                <a:latin typeface="Comic Sans MS" pitchFamily="66" charset="0"/>
              </a:rPr>
              <a:t>from WH  Freeman</a:t>
            </a:r>
          </a:p>
          <a:p>
            <a:pPr marL="228600" indent="-228600" algn="ctr" eaLnBrk="1" hangingPunct="1">
              <a:buFontTx/>
              <a:buAutoNum type="arabicPeriod"/>
              <a:defRPr/>
            </a:pPr>
            <a:endParaRPr lang="en-US" sz="1200" dirty="0">
              <a:latin typeface="Comic Sans MS" pitchFamily="66" charset="0"/>
            </a:endParaRPr>
          </a:p>
          <a:p>
            <a:pPr algn="ctr" eaLnBrk="1" hangingPunct="1">
              <a:defRPr/>
            </a:pPr>
            <a:endParaRPr lang="en-US" sz="700" dirty="0"/>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6079</TotalTime>
  <Words>1696</Words>
  <Application>Microsoft Macintosh PowerPoint</Application>
  <PresentationFormat>On-screen Show (4:3)</PresentationFormat>
  <Paragraphs>278</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Chromosomes &amp; Genes</vt:lpstr>
      <vt:lpstr>Nucleic Acid: DNA Structure</vt:lpstr>
      <vt:lpstr>Nucleic Acids: RNA Structure</vt:lpstr>
      <vt:lpstr>Types of RNA</vt:lpstr>
      <vt:lpstr>Nucleic Acid Structure</vt:lpstr>
      <vt:lpstr>PowerPoint Presentation</vt:lpstr>
      <vt:lpstr>Transcription</vt:lpstr>
      <vt:lpstr>Translation</vt:lpstr>
      <vt:lpstr>Translation</vt:lpstr>
      <vt:lpstr>PowerPoint Presentation</vt:lpstr>
      <vt:lpstr>Transcription + Translation = Gene Expression</vt:lpstr>
      <vt:lpstr>Replication, Transcription, Translation</vt:lpstr>
      <vt:lpstr>PowerPoint Presentation</vt:lpstr>
      <vt:lpstr>Hereditary Diseases are due to DNA mutations</vt:lpstr>
      <vt:lpstr>Cystic fibrosis (CF) is the most common, fatal genetic disease in the US.   Causes the body to produce thick mucus that clogs the lungs, leads to infection, and blocks the pancreas from delivering digestive enzymes to the intestine.  Results from mutations in a single gene: Cystic Fibrosis Transmembrane Regulator (CFTR) gene.   In normal cells, the CFTR channel protein allows cells to release chloride and other ions.   In people with CF, this protein is defective and the cells are not able to release the chloride, resulting in an improper salt balance in the cells and thick, sticky mucus.   Medical research is focusing on ways to cure CF by correcting the defective gene, or correcting the defective protein.  </vt:lpstr>
      <vt:lpstr>Most common inherited blood disorder in the United States.   In the US, sickle cell disease is most prevalent among African Americans.   Caused by a mutation in the hemoglobin-Beta gene found on chromosome 11.   Hemoglobin transports oxygen from the lungs to other parts of the body.   Red blood cells with normal hemoglobin (hemoglobin-A) are smooth and round and easily flow through blood vessels.  People with this disease have abnormal hemoglobin molecules that stick to one another and cause red blood cells to become sickle shaped and pile up, rather than flow, causing blockages and damaging vital organs and tissue.  People who only carry the sickle cell trait typically don't get the disease, but can pass the defective gene on to their children. </vt:lpstr>
      <vt:lpstr>PowerPoint Presentation</vt:lpstr>
      <vt:lpstr>PowerPoint Presentation</vt:lpstr>
      <vt:lpstr>PowerPoint Presentation</vt:lpstr>
      <vt:lpstr>Are you feeling blinded by science?  Do yourself a favor. Use the…                 Virtual Cell Biology                        Classroom (VCBC)  !  The VCBC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Transcription &amp; Translation Lecture PowerPoint</dc:title>
  <dc:creator>Tami Port</dc:creator>
  <cp:keywords>genetic transcription powerpoint, genetic translation ppt, transcription translation lecture ppt</cp:keywords>
  <cp:lastModifiedBy>Voicemail</cp:lastModifiedBy>
  <cp:revision>66</cp:revision>
  <dcterms:created xsi:type="dcterms:W3CDTF">2011-08-26T19:44:24Z</dcterms:created>
  <dcterms:modified xsi:type="dcterms:W3CDTF">2016-03-02T15:39:03Z</dcterms:modified>
  <cp:category>Cell Biology Lecture PowerPoint</cp:category>
</cp:coreProperties>
</file>