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2" r:id="rId2"/>
    <p:sldId id="293" r:id="rId3"/>
    <p:sldId id="256" r:id="rId4"/>
    <p:sldId id="290" r:id="rId5"/>
    <p:sldId id="294" r:id="rId6"/>
    <p:sldId id="287" r:id="rId7"/>
    <p:sldId id="267" r:id="rId8"/>
    <p:sldId id="286" r:id="rId9"/>
    <p:sldId id="288" r:id="rId10"/>
    <p:sldId id="289" r:id="rId11"/>
    <p:sldId id="280" r:id="rId12"/>
    <p:sldId id="281" r:id="rId13"/>
    <p:sldId id="273" r:id="rId14"/>
    <p:sldId id="291" r:id="rId15"/>
    <p:sldId id="268" r:id="rId16"/>
    <p:sldId id="284" r:id="rId17"/>
    <p:sldId id="285" r:id="rId18"/>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CCCC"/>
    <a:srgbClr val="990000"/>
    <a:srgbClr val="339966"/>
    <a:srgbClr val="6600CC"/>
    <a:srgbClr val="FF3300"/>
    <a:srgbClr val="00CC99"/>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6" autoAdjust="0"/>
    <p:restoredTop sz="94660"/>
  </p:normalViewPr>
  <p:slideViewPr>
    <p:cSldViewPr>
      <p:cViewPr varScale="1">
        <p:scale>
          <a:sx n="102" d="100"/>
          <a:sy n="102" d="100"/>
        </p:scale>
        <p:origin x="-11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sz="quarter"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ChangeArrowheads="1"/>
          </p:cNvSpPr>
          <p:nvPr>
            <p:ph type="ftr" sz="quarter" idx="2"/>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3" name="Rectangle 5"/>
          <p:cNvSpPr>
            <a:spLocks noGrp="1" noChangeArrowheads="1"/>
          </p:cNvSpPr>
          <p:nvPr>
            <p:ph type="sldNum" sz="quarter" idx="3"/>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CF66D7D-A762-4246-B4C2-BA1E4751B1EB}" type="slidenum">
              <a:rPr lang="en-US"/>
              <a:pPr>
                <a:defRPr/>
              </a:pPr>
              <a:t>‹#›</a:t>
            </a:fld>
            <a:endParaRPr lang="en-US"/>
          </a:p>
        </p:txBody>
      </p:sp>
    </p:spTree>
    <p:extLst>
      <p:ext uri="{BB962C8B-B14F-4D97-AF65-F5344CB8AC3E}">
        <p14:creationId xmlns:p14="http://schemas.microsoft.com/office/powerpoint/2010/main" val="379085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E7D2C18-2068-432C-B45F-455BEBCEB349}" type="slidenum">
              <a:rPr lang="en-US"/>
              <a:pPr>
                <a:defRPr/>
              </a:pPr>
              <a:t>‹#›</a:t>
            </a:fld>
            <a:endParaRPr lang="en-US"/>
          </a:p>
        </p:txBody>
      </p:sp>
    </p:spTree>
    <p:extLst>
      <p:ext uri="{BB962C8B-B14F-4D97-AF65-F5344CB8AC3E}">
        <p14:creationId xmlns:p14="http://schemas.microsoft.com/office/powerpoint/2010/main" val="396328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DCAA3D-9922-484E-A4F5-C6589C485708}" type="slidenum">
              <a:rPr lang="en-US" altLang="en-US" smtClean="0">
                <a:cs typeface="Arial" charset="0"/>
              </a:rPr>
              <a:pPr eaLnBrk="1" hangingPunct="1"/>
              <a:t>1</a:t>
            </a:fld>
            <a:endParaRPr lang="en-US" altLang="en-US" smtClean="0">
              <a:cs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extLst>
      <p:ext uri="{BB962C8B-B14F-4D97-AF65-F5344CB8AC3E}">
        <p14:creationId xmlns:p14="http://schemas.microsoft.com/office/powerpoint/2010/main" val="3598172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pPr eaLnBrk="1" hangingPunct="1"/>
            <a:endParaRPr lang="en-US" altLang="en-US" smtClean="0"/>
          </a:p>
        </p:txBody>
      </p:sp>
      <p:sp>
        <p:nvSpPr>
          <p:cNvPr id="27652"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9F3891-1523-4FAC-A7B4-938EDBD76176}" type="slidenum">
              <a:rPr lang="en-US" altLang="en-US" smtClean="0"/>
              <a:pPr eaLnBrk="1" hangingPunct="1"/>
              <a:t>10</a:t>
            </a:fld>
            <a:endParaRPr lang="en-US" altLang="en-US" smtClean="0"/>
          </a:p>
        </p:txBody>
      </p:sp>
    </p:spTree>
    <p:extLst>
      <p:ext uri="{BB962C8B-B14F-4D97-AF65-F5344CB8AC3E}">
        <p14:creationId xmlns:p14="http://schemas.microsoft.com/office/powerpoint/2010/main" val="2143612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83DCCF-1209-4768-A466-B64AF95F39A3}" type="slidenum">
              <a:rPr lang="en-US" altLang="en-US" smtClean="0"/>
              <a:pPr eaLnBrk="1" hangingPunct="1"/>
              <a:t>11</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54951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9D54E5-32FF-470D-AD0E-3D17414D4B44}" type="slidenum">
              <a:rPr lang="en-US" altLang="en-US" smtClean="0"/>
              <a:pPr eaLnBrk="1" hangingPunct="1"/>
              <a:t>12</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30264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699CF5-45C3-468B-B792-BFFCF097BD5B}" type="slidenum">
              <a:rPr lang="en-US" altLang="en-US" smtClean="0"/>
              <a:pPr eaLnBrk="1" hangingPunct="1"/>
              <a:t>13</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15271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smtClean="0"/>
          </a:p>
        </p:txBody>
      </p:sp>
      <p:sp>
        <p:nvSpPr>
          <p:cNvPr id="3174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67341D-17BA-4864-9B29-1F6906F24062}" type="slidenum">
              <a:rPr lang="en-US" altLang="en-US" smtClean="0"/>
              <a:pPr eaLnBrk="1" hangingPunct="1"/>
              <a:t>14</a:t>
            </a:fld>
            <a:endParaRPr lang="en-US" altLang="en-US" smtClean="0"/>
          </a:p>
        </p:txBody>
      </p:sp>
    </p:spTree>
    <p:extLst>
      <p:ext uri="{BB962C8B-B14F-4D97-AF65-F5344CB8AC3E}">
        <p14:creationId xmlns:p14="http://schemas.microsoft.com/office/powerpoint/2010/main" val="1853952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98A85F-D0B7-4017-869B-DB6A15736854}" type="slidenum">
              <a:rPr lang="en-US" altLang="en-US" smtClean="0"/>
              <a:pPr eaLnBrk="1" hangingPunct="1"/>
              <a:t>15</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8895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17575" eaLnBrk="0" hangingPunct="0">
              <a:defRPr>
                <a:solidFill>
                  <a:schemeClr val="tx1"/>
                </a:solidFill>
                <a:latin typeface="Arial" charset="0"/>
              </a:defRPr>
            </a:lvl1pPr>
            <a:lvl2pPr marL="742950" indent="-285750" defTabSz="917575" eaLnBrk="0" hangingPunct="0">
              <a:defRPr>
                <a:solidFill>
                  <a:schemeClr val="tx1"/>
                </a:solidFill>
                <a:latin typeface="Arial" charset="0"/>
              </a:defRPr>
            </a:lvl2pPr>
            <a:lvl3pPr marL="1143000" indent="-228600" defTabSz="917575" eaLnBrk="0" hangingPunct="0">
              <a:defRPr>
                <a:solidFill>
                  <a:schemeClr val="tx1"/>
                </a:solidFill>
                <a:latin typeface="Arial" charset="0"/>
              </a:defRPr>
            </a:lvl3pPr>
            <a:lvl4pPr marL="1600200" indent="-228600" defTabSz="917575" eaLnBrk="0" hangingPunct="0">
              <a:defRPr>
                <a:solidFill>
                  <a:schemeClr val="tx1"/>
                </a:solidFill>
                <a:latin typeface="Arial" charset="0"/>
              </a:defRPr>
            </a:lvl4pPr>
            <a:lvl5pPr marL="2057400" indent="-228600" defTabSz="917575" eaLnBrk="0" hangingPunct="0">
              <a:defRPr>
                <a:solidFill>
                  <a:schemeClr val="tx1"/>
                </a:solidFill>
                <a:latin typeface="Arial" charset="0"/>
              </a:defRPr>
            </a:lvl5pPr>
            <a:lvl6pPr marL="2514600" indent="-228600" defTabSz="917575" eaLnBrk="0" fontAlgn="base" hangingPunct="0">
              <a:spcBef>
                <a:spcPct val="0"/>
              </a:spcBef>
              <a:spcAft>
                <a:spcPct val="0"/>
              </a:spcAft>
              <a:defRPr>
                <a:solidFill>
                  <a:schemeClr val="tx1"/>
                </a:solidFill>
                <a:latin typeface="Arial" charset="0"/>
              </a:defRPr>
            </a:lvl6pPr>
            <a:lvl7pPr marL="2971800" indent="-228600" defTabSz="917575" eaLnBrk="0" fontAlgn="base" hangingPunct="0">
              <a:spcBef>
                <a:spcPct val="0"/>
              </a:spcBef>
              <a:spcAft>
                <a:spcPct val="0"/>
              </a:spcAft>
              <a:defRPr>
                <a:solidFill>
                  <a:schemeClr val="tx1"/>
                </a:solidFill>
                <a:latin typeface="Arial" charset="0"/>
              </a:defRPr>
            </a:lvl7pPr>
            <a:lvl8pPr marL="3429000" indent="-228600" defTabSz="917575" eaLnBrk="0" fontAlgn="base" hangingPunct="0">
              <a:spcBef>
                <a:spcPct val="0"/>
              </a:spcBef>
              <a:spcAft>
                <a:spcPct val="0"/>
              </a:spcAft>
              <a:defRPr>
                <a:solidFill>
                  <a:schemeClr val="tx1"/>
                </a:solidFill>
                <a:latin typeface="Arial" charset="0"/>
              </a:defRPr>
            </a:lvl8pPr>
            <a:lvl9pPr marL="3886200" indent="-228600" defTabSz="917575" eaLnBrk="0" fontAlgn="base" hangingPunct="0">
              <a:spcBef>
                <a:spcPct val="0"/>
              </a:spcBef>
              <a:spcAft>
                <a:spcPct val="0"/>
              </a:spcAft>
              <a:defRPr>
                <a:solidFill>
                  <a:schemeClr val="tx1"/>
                </a:solidFill>
                <a:latin typeface="Arial" charset="0"/>
              </a:defRPr>
            </a:lvl9pPr>
          </a:lstStyle>
          <a:p>
            <a:pPr eaLnBrk="1" hangingPunct="1"/>
            <a:fld id="{BBAFA911-C891-4ABF-9FF0-1488B983FCD8}" type="slidenum">
              <a:rPr lang="en-US" altLang="en-US" smtClean="0"/>
              <a:pPr eaLnBrk="1" hangingPunct="1"/>
              <a:t>16</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86734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F7304E-AD8E-409D-ADB8-7211E1E662C1}" type="slidenum">
              <a:rPr lang="en-US" altLang="en-US" smtClean="0"/>
              <a:pPr eaLnBrk="1" hangingPunct="1"/>
              <a:t>17</a:t>
            </a:fld>
            <a:endParaRPr lang="en-US" altLang="en-US" smtClean="0"/>
          </a:p>
        </p:txBody>
      </p:sp>
      <p:sp>
        <p:nvSpPr>
          <p:cNvPr id="34819" name="Rectangle 2"/>
          <p:cNvSpPr>
            <a:spLocks noGrp="1" noRot="1" noChangeAspect="1" noChangeArrowheads="1" noTextEdit="1"/>
          </p:cNvSpPr>
          <p:nvPr>
            <p:ph type="sldImg"/>
          </p:nvPr>
        </p:nvSpPr>
        <p:spPr>
          <a:xfrm>
            <a:off x="1160463" y="682625"/>
            <a:ext cx="4537075" cy="3403600"/>
          </a:xfrm>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575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DA3A96-EF96-4286-8D2D-49DC15F76842}" type="slidenum">
              <a:rPr lang="en-US" altLang="en-US" smtClean="0"/>
              <a:pPr eaLnBrk="1" hangingPunct="1"/>
              <a:t>2</a:t>
            </a:fld>
            <a:endParaRPr lang="en-US" altLang="en-US" smtClean="0"/>
          </a:p>
        </p:txBody>
      </p:sp>
      <p:sp>
        <p:nvSpPr>
          <p:cNvPr id="20483" name="Rectangle 2"/>
          <p:cNvSpPr>
            <a:spLocks noGrp="1" noRot="1" noChangeAspect="1" noChangeArrowheads="1" noTextEdit="1"/>
          </p:cNvSpPr>
          <p:nvPr>
            <p:ph type="sldImg"/>
          </p:nvPr>
        </p:nvSpPr>
        <p:spPr>
          <a:xfrm>
            <a:off x="1160463" y="681038"/>
            <a:ext cx="4537075" cy="3403600"/>
          </a:xfrm>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17866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F7B68A-A035-4B2E-B285-B184B85DCEC6}" type="slidenum">
              <a:rPr lang="en-US" altLang="en-US" smtClean="0"/>
              <a:pPr eaLnBrk="1" hangingPunct="1"/>
              <a:t>3</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45277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693706-31E8-4BDC-8B0E-B630A4A54CDF}" type="slidenum">
              <a:rPr lang="en-US" altLang="en-US" smtClean="0"/>
              <a:pPr eaLnBrk="1" hangingPunct="1"/>
              <a:t>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69090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5470" eaLnBrk="0" hangingPunct="0">
              <a:defRPr>
                <a:solidFill>
                  <a:schemeClr val="tx1"/>
                </a:solidFill>
                <a:latin typeface="Arial" charset="0"/>
                <a:ea typeface="ＭＳ Ｐゴシック" charset="0"/>
              </a:defRPr>
            </a:lvl1pPr>
            <a:lvl2pPr marL="720067" indent="-276949" defTabSz="915470" eaLnBrk="0" hangingPunct="0">
              <a:defRPr>
                <a:solidFill>
                  <a:schemeClr val="tx1"/>
                </a:solidFill>
                <a:latin typeface="Arial" charset="0"/>
                <a:ea typeface="ＭＳ Ｐゴシック" charset="0"/>
              </a:defRPr>
            </a:lvl2pPr>
            <a:lvl3pPr marL="1107796" indent="-221559" defTabSz="915470" eaLnBrk="0" hangingPunct="0">
              <a:defRPr>
                <a:solidFill>
                  <a:schemeClr val="tx1"/>
                </a:solidFill>
                <a:latin typeface="Arial" charset="0"/>
                <a:ea typeface="ＭＳ Ｐゴシック" charset="0"/>
              </a:defRPr>
            </a:lvl3pPr>
            <a:lvl4pPr marL="1550914" indent="-221559" defTabSz="915470" eaLnBrk="0" hangingPunct="0">
              <a:defRPr>
                <a:solidFill>
                  <a:schemeClr val="tx1"/>
                </a:solidFill>
                <a:latin typeface="Arial" charset="0"/>
                <a:ea typeface="ＭＳ Ｐゴシック" charset="0"/>
              </a:defRPr>
            </a:lvl4pPr>
            <a:lvl5pPr marL="1994032" indent="-221559" defTabSz="915470" eaLnBrk="0" hangingPunct="0">
              <a:defRPr>
                <a:solidFill>
                  <a:schemeClr val="tx1"/>
                </a:solidFill>
                <a:latin typeface="Arial" charset="0"/>
                <a:ea typeface="ＭＳ Ｐゴシック" charset="0"/>
              </a:defRPr>
            </a:lvl5pPr>
            <a:lvl6pPr marL="2437150" indent="-221559" defTabSz="915470" eaLnBrk="0" fontAlgn="base" hangingPunct="0">
              <a:spcBef>
                <a:spcPct val="0"/>
              </a:spcBef>
              <a:spcAft>
                <a:spcPct val="0"/>
              </a:spcAft>
              <a:defRPr>
                <a:solidFill>
                  <a:schemeClr val="tx1"/>
                </a:solidFill>
                <a:latin typeface="Arial" charset="0"/>
                <a:ea typeface="ＭＳ Ｐゴシック" charset="0"/>
              </a:defRPr>
            </a:lvl6pPr>
            <a:lvl7pPr marL="2880269" indent="-221559" defTabSz="915470" eaLnBrk="0" fontAlgn="base" hangingPunct="0">
              <a:spcBef>
                <a:spcPct val="0"/>
              </a:spcBef>
              <a:spcAft>
                <a:spcPct val="0"/>
              </a:spcAft>
              <a:defRPr>
                <a:solidFill>
                  <a:schemeClr val="tx1"/>
                </a:solidFill>
                <a:latin typeface="Arial" charset="0"/>
                <a:ea typeface="ＭＳ Ｐゴシック" charset="0"/>
              </a:defRPr>
            </a:lvl7pPr>
            <a:lvl8pPr marL="3323387" indent="-221559" defTabSz="915470" eaLnBrk="0" fontAlgn="base" hangingPunct="0">
              <a:spcBef>
                <a:spcPct val="0"/>
              </a:spcBef>
              <a:spcAft>
                <a:spcPct val="0"/>
              </a:spcAft>
              <a:defRPr>
                <a:solidFill>
                  <a:schemeClr val="tx1"/>
                </a:solidFill>
                <a:latin typeface="Arial" charset="0"/>
                <a:ea typeface="ＭＳ Ｐゴシック" charset="0"/>
              </a:defRPr>
            </a:lvl8pPr>
            <a:lvl9pPr marL="3766505" indent="-221559" defTabSz="91547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CE5A211-4BCB-D743-B90E-0CF91B780400}" type="slidenum">
              <a:rPr lang="en-US" smtClean="0"/>
              <a:pPr eaLnBrk="1" hangingPunct="1">
                <a:defRPr/>
              </a:pPr>
              <a:t>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dirty="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D2ADEA-DF84-43BF-A060-432A206793E4}" type="slidenum">
              <a:rPr lang="en-US" altLang="en-US" smtClean="0"/>
              <a:pPr eaLnBrk="1" hangingPunct="1"/>
              <a:t>6</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14005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EE7852-AA55-466C-8735-894F667EE9EB}" type="slidenum">
              <a:rPr lang="en-US" altLang="en-US" smtClean="0"/>
              <a:pPr eaLnBrk="1" hangingPunct="1"/>
              <a:t>7</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61671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C31CE33-A61C-4E51-B990-AAC01FD38B0B}" type="slidenum">
              <a:rPr lang="en-US" altLang="en-US" smtClean="0"/>
              <a:pPr eaLnBrk="1" hangingPunct="1"/>
              <a:t>8</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1889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pPr eaLnBrk="1" hangingPunct="1"/>
            <a:endParaRPr lang="en-US" altLang="en-US" smtClean="0"/>
          </a:p>
        </p:txBody>
      </p:sp>
      <p:sp>
        <p:nvSpPr>
          <p:cNvPr id="2662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23F118-4BB8-4D9D-AD57-D69923C7F9D1}" type="slidenum">
              <a:rPr lang="en-US" altLang="en-US" smtClean="0"/>
              <a:pPr eaLnBrk="1" hangingPunct="1"/>
              <a:t>9</a:t>
            </a:fld>
            <a:endParaRPr lang="en-US" altLang="en-US" smtClean="0"/>
          </a:p>
        </p:txBody>
      </p:sp>
    </p:spTree>
    <p:extLst>
      <p:ext uri="{BB962C8B-B14F-4D97-AF65-F5344CB8AC3E}">
        <p14:creationId xmlns:p14="http://schemas.microsoft.com/office/powerpoint/2010/main" val="2805571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4FB4B7-8E28-43C4-979C-205077C60AD4}" type="slidenum">
              <a:rPr lang="en-US"/>
              <a:pPr>
                <a:defRPr/>
              </a:pPr>
              <a:t>‹#›</a:t>
            </a:fld>
            <a:endParaRPr lang="en-US"/>
          </a:p>
        </p:txBody>
      </p:sp>
    </p:spTree>
    <p:extLst>
      <p:ext uri="{BB962C8B-B14F-4D97-AF65-F5344CB8AC3E}">
        <p14:creationId xmlns:p14="http://schemas.microsoft.com/office/powerpoint/2010/main" val="278139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D29EB9-9F4A-4B2E-A815-F860023A1338}" type="slidenum">
              <a:rPr lang="en-US"/>
              <a:pPr>
                <a:defRPr/>
              </a:pPr>
              <a:t>‹#›</a:t>
            </a:fld>
            <a:endParaRPr lang="en-US"/>
          </a:p>
        </p:txBody>
      </p:sp>
    </p:spTree>
    <p:extLst>
      <p:ext uri="{BB962C8B-B14F-4D97-AF65-F5344CB8AC3E}">
        <p14:creationId xmlns:p14="http://schemas.microsoft.com/office/powerpoint/2010/main" val="171615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DA3B92-A340-42EF-97DF-00AE0AD27F47}" type="slidenum">
              <a:rPr lang="en-US"/>
              <a:pPr>
                <a:defRPr/>
              </a:pPr>
              <a:t>‹#›</a:t>
            </a:fld>
            <a:endParaRPr lang="en-US"/>
          </a:p>
        </p:txBody>
      </p:sp>
    </p:spTree>
    <p:extLst>
      <p:ext uri="{BB962C8B-B14F-4D97-AF65-F5344CB8AC3E}">
        <p14:creationId xmlns:p14="http://schemas.microsoft.com/office/powerpoint/2010/main" val="205048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873E6F-0CC9-4BFA-B812-F221576F7C82}" type="slidenum">
              <a:rPr lang="en-US"/>
              <a:pPr>
                <a:defRPr/>
              </a:pPr>
              <a:t>‹#›</a:t>
            </a:fld>
            <a:endParaRPr lang="en-US"/>
          </a:p>
        </p:txBody>
      </p:sp>
    </p:spTree>
    <p:extLst>
      <p:ext uri="{BB962C8B-B14F-4D97-AF65-F5344CB8AC3E}">
        <p14:creationId xmlns:p14="http://schemas.microsoft.com/office/powerpoint/2010/main" val="1108579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930EA06-CBF4-4141-866D-EEDC09CC5F85}" type="slidenum">
              <a:rPr lang="en-US"/>
              <a:pPr>
                <a:defRPr/>
              </a:pPr>
              <a:t>‹#›</a:t>
            </a:fld>
            <a:endParaRPr lang="en-US"/>
          </a:p>
        </p:txBody>
      </p:sp>
    </p:spTree>
    <p:extLst>
      <p:ext uri="{BB962C8B-B14F-4D97-AF65-F5344CB8AC3E}">
        <p14:creationId xmlns:p14="http://schemas.microsoft.com/office/powerpoint/2010/main" val="1976570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2A0F7A7-B3CD-416C-BC01-4577EA39E569}" type="slidenum">
              <a:rPr lang="en-US"/>
              <a:pPr>
                <a:defRPr/>
              </a:pPr>
              <a:t>‹#›</a:t>
            </a:fld>
            <a:endParaRPr lang="en-US"/>
          </a:p>
        </p:txBody>
      </p:sp>
    </p:spTree>
    <p:extLst>
      <p:ext uri="{BB962C8B-B14F-4D97-AF65-F5344CB8AC3E}">
        <p14:creationId xmlns:p14="http://schemas.microsoft.com/office/powerpoint/2010/main" val="162307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7E7710-CB8B-43E0-9B00-C73748F0CA77}" type="slidenum">
              <a:rPr lang="en-US"/>
              <a:pPr>
                <a:defRPr/>
              </a:pPr>
              <a:t>‹#›</a:t>
            </a:fld>
            <a:endParaRPr lang="en-US"/>
          </a:p>
        </p:txBody>
      </p:sp>
    </p:spTree>
    <p:extLst>
      <p:ext uri="{BB962C8B-B14F-4D97-AF65-F5344CB8AC3E}">
        <p14:creationId xmlns:p14="http://schemas.microsoft.com/office/powerpoint/2010/main" val="18867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C77076-A9E9-4796-92EF-0CEB86254414}" type="slidenum">
              <a:rPr lang="en-US"/>
              <a:pPr>
                <a:defRPr/>
              </a:pPr>
              <a:t>‹#›</a:t>
            </a:fld>
            <a:endParaRPr lang="en-US"/>
          </a:p>
        </p:txBody>
      </p:sp>
    </p:spTree>
    <p:extLst>
      <p:ext uri="{BB962C8B-B14F-4D97-AF65-F5344CB8AC3E}">
        <p14:creationId xmlns:p14="http://schemas.microsoft.com/office/powerpoint/2010/main" val="966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EBEE2D-7EBD-48B6-AF62-C801FC6D8089}" type="slidenum">
              <a:rPr lang="en-US"/>
              <a:pPr>
                <a:defRPr/>
              </a:pPr>
              <a:t>‹#›</a:t>
            </a:fld>
            <a:endParaRPr lang="en-US"/>
          </a:p>
        </p:txBody>
      </p:sp>
    </p:spTree>
    <p:extLst>
      <p:ext uri="{BB962C8B-B14F-4D97-AF65-F5344CB8AC3E}">
        <p14:creationId xmlns:p14="http://schemas.microsoft.com/office/powerpoint/2010/main" val="300326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2C05C9F-03E7-40B4-BF48-6A6D70119B8D}" type="slidenum">
              <a:rPr lang="en-US"/>
              <a:pPr>
                <a:defRPr/>
              </a:pPr>
              <a:t>‹#›</a:t>
            </a:fld>
            <a:endParaRPr lang="en-US"/>
          </a:p>
        </p:txBody>
      </p:sp>
    </p:spTree>
    <p:extLst>
      <p:ext uri="{BB962C8B-B14F-4D97-AF65-F5344CB8AC3E}">
        <p14:creationId xmlns:p14="http://schemas.microsoft.com/office/powerpoint/2010/main" val="1819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F66B46-EB97-4E8C-92BC-C38B520E92A6}" type="slidenum">
              <a:rPr lang="en-US"/>
              <a:pPr>
                <a:defRPr/>
              </a:pPr>
              <a:t>‹#›</a:t>
            </a:fld>
            <a:endParaRPr lang="en-US"/>
          </a:p>
        </p:txBody>
      </p:sp>
    </p:spTree>
    <p:extLst>
      <p:ext uri="{BB962C8B-B14F-4D97-AF65-F5344CB8AC3E}">
        <p14:creationId xmlns:p14="http://schemas.microsoft.com/office/powerpoint/2010/main" val="85165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3764B5-E58A-4171-B73C-D9473EB2040B}" type="slidenum">
              <a:rPr lang="en-US"/>
              <a:pPr>
                <a:defRPr/>
              </a:pPr>
              <a:t>‹#›</a:t>
            </a:fld>
            <a:endParaRPr lang="en-US"/>
          </a:p>
        </p:txBody>
      </p:sp>
    </p:spTree>
    <p:extLst>
      <p:ext uri="{BB962C8B-B14F-4D97-AF65-F5344CB8AC3E}">
        <p14:creationId xmlns:p14="http://schemas.microsoft.com/office/powerpoint/2010/main" val="29091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74D4BD-294B-41DE-B83A-996BC719C89C}" type="slidenum">
              <a:rPr lang="en-US"/>
              <a:pPr>
                <a:defRPr/>
              </a:pPr>
              <a:t>‹#›</a:t>
            </a:fld>
            <a:endParaRPr lang="en-US"/>
          </a:p>
        </p:txBody>
      </p:sp>
    </p:spTree>
    <p:extLst>
      <p:ext uri="{BB962C8B-B14F-4D97-AF65-F5344CB8AC3E}">
        <p14:creationId xmlns:p14="http://schemas.microsoft.com/office/powerpoint/2010/main" val="122506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B9E1CD-5AF8-4B71-9BFD-8A91AF241E01}" type="slidenum">
              <a:rPr lang="en-US"/>
              <a:pPr>
                <a:defRPr/>
              </a:pPr>
              <a:t>‹#›</a:t>
            </a:fld>
            <a:endParaRPr lang="en-US"/>
          </a:p>
        </p:txBody>
      </p:sp>
    </p:spTree>
    <p:extLst>
      <p:ext uri="{BB962C8B-B14F-4D97-AF65-F5344CB8AC3E}">
        <p14:creationId xmlns:p14="http://schemas.microsoft.com/office/powerpoint/2010/main" val="29895150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6A48465-6858-424F-9D9E-D78F667AAB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mailto:info@scienceprofonline.com" TargetMode="External"/><Relationship Id="rId8"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hyperlink" Target="http://www.scienceprofonline.com/" TargetMode="External"/><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ceprofonline.com/microbiology/electron-microscope-transmission-scanning.html" TargetMode="External"/><Relationship Id="rId4" Type="http://schemas.openxmlformats.org/officeDocument/2006/relationships/image" Target="../media/image17.jpeg"/><Relationship Id="rId5" Type="http://schemas.openxmlformats.org/officeDocument/2006/relationships/hyperlink" Target="http://phil.cdc.gov/phil/home.asp" TargetMode="External"/><Relationship Id="rId6" Type="http://schemas.openxmlformats.org/officeDocument/2006/relationships/hyperlink" Target="http://en.wikipedia.org/wiki/File:SEM_blood_cells.jpg" TargetMode="External"/><Relationship Id="rId7" Type="http://schemas.openxmlformats.org/officeDocument/2006/relationships/image" Target="../media/image18.jpg"/><Relationship Id="rId8" Type="http://schemas.openxmlformats.org/officeDocument/2006/relationships/hyperlink" Target="http://www.scienceprofonline.com/" TargetMode="External"/><Relationship Id="rId9" Type="http://schemas.openxmlformats.org/officeDocument/2006/relationships/image" Target="../media/image19.jpeg"/><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profonline.com/cell-biology/how-to-prepare-wet-mount-slide-eukaryotic-cells.html" TargetMode="External"/><Relationship Id="rId4" Type="http://schemas.openxmlformats.org/officeDocument/2006/relationships/image" Target="../media/image20.jpeg"/><Relationship Id="rId5" Type="http://schemas.openxmlformats.org/officeDocument/2006/relationships/image" Target="../media/image21.jpeg"/><Relationship Id="rId6" Type="http://schemas.openxmlformats.org/officeDocument/2006/relationships/image" Target="../media/image22.jpeg"/><Relationship Id="rId7"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www.scienceprofonline.com/cell-biology/how-to-prepare-wet-mount-slide-eukaryotic-cells.html" TargetMode="External"/><Relationship Id="rId4" Type="http://schemas.openxmlformats.org/officeDocument/2006/relationships/image" Target="../media/image23.jpeg"/><Relationship Id="rId5" Type="http://schemas.openxmlformats.org/officeDocument/2006/relationships/hyperlink" Target="http://www.scienceprofonline.com/science-image-libr/sci-image-libr-general-biology-micrographs.html" TargetMode="External"/><Relationship Id="rId6" Type="http://schemas.openxmlformats.org/officeDocument/2006/relationships/hyperlink" Target="http://en.wikipedia.org/wiki/File:Elodea_canadensis2_ies.jpg" TargetMode="External"/><Relationship Id="rId7" Type="http://schemas.openxmlformats.org/officeDocument/2006/relationships/image" Target="../media/image24.jpeg"/><Relationship Id="rId8" Type="http://schemas.openxmlformats.org/officeDocument/2006/relationships/image" Target="../media/image25.jpeg"/><Relationship Id="rId9" Type="http://schemas.openxmlformats.org/officeDocument/2006/relationships/image" Target="../media/image26.jpeg"/><Relationship Id="rId10"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4" Type="http://schemas.openxmlformats.org/officeDocument/2006/relationships/hyperlink" Target="http://youtu.be/jLpBmm5XuSk" TargetMode="External"/><Relationship Id="rId5" Type="http://schemas.openxmlformats.org/officeDocument/2006/relationships/hyperlink" Target="http://youtu.be/b6_SuhG_VPM" TargetMode="External"/><Relationship Id="rId6" Type="http://schemas.openxmlformats.org/officeDocument/2006/relationships/hyperlink" Target="http://youtu.be/i2x3MKSJez4" TargetMode="External"/><Relationship Id="rId7" Type="http://schemas.openxmlformats.org/officeDocument/2006/relationships/hyperlink" Target="http://youtu.be/PrX3h-AflZI" TargetMode="External"/><Relationship Id="rId8" Type="http://schemas.openxmlformats.org/officeDocument/2006/relationships/hyperlink" Target="http://www.juggernart.com/games/free-online-skill-games/amoeba.html" TargetMode="External"/><Relationship Id="rId9" Type="http://schemas.openxmlformats.org/officeDocument/2006/relationships/hyperlink" Target="http://sciencespot.net/Media/micromaniarvw.pdf" TargetMode="External"/><Relationship Id="rId10" Type="http://schemas.openxmlformats.org/officeDocument/2006/relationships/hyperlink" Target="http://www.youtube.com/watch?v=kB6vgZi99gw" TargetMode="External"/><Relationship Id="rId11"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4" Type="http://schemas.openxmlformats.org/officeDocument/2006/relationships/hyperlink" Target="http://www.giantmicrobes.com/us/products/whitebloodcell.html" TargetMode="External"/><Relationship Id="rId5" Type="http://schemas.openxmlformats.org/officeDocument/2006/relationships/hyperlink" Target="http://commons.wikimedia.org/wiki/File:Average_prokaryote_cell-_unlabled.svg" TargetMode="External"/><Relationship Id="rId6" Type="http://schemas.openxmlformats.org/officeDocument/2006/relationships/image" Target="../media/image28.jpeg"/><Relationship Id="rId7" Type="http://schemas.openxmlformats.org/officeDocument/2006/relationships/image" Target="../media/image29.png"/><Relationship Id="rId8" Type="http://schemas.openxmlformats.org/officeDocument/2006/relationships/image" Target="../media/image30.pn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scienceprofonline.com/cell-biology/how-to-prepare-wet-mount-slide-eukaryotic-cells.html" TargetMode="External"/><Relationship Id="rId4" Type="http://schemas.openxmlformats.org/officeDocument/2006/relationships/hyperlink" Target="http://www.scienceprofonline.com/cell-biology/plant-cell-parts-functions-diagrams.html" TargetMode="External"/><Relationship Id="rId5" Type="http://schemas.openxmlformats.org/officeDocument/2006/relationships/hyperlink" Target="http://www.scienceprofonline.com/cell-biology/animal-cell-parts-functions-diagrams.html" TargetMode="External"/><Relationship Id="rId6" Type="http://schemas.openxmlformats.org/officeDocument/2006/relationships/hyperlink" Target="http://www.scienceprofonline.com/microbiology/how-to-use-compound-microscope.html" TargetMode="External"/><Relationship Id="rId7" Type="http://schemas.openxmlformats.org/officeDocument/2006/relationships/image" Target="../media/image4.jpeg"/><Relationship Id="rId8" Type="http://schemas.openxmlformats.org/officeDocument/2006/relationships/hyperlink" Target="http://en.wikipedia.org/wiki/File:Chimp_Brain_in_a_jar.jpg"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jpeg"/><Relationship Id="rId6" Type="http://schemas.openxmlformats.org/officeDocument/2006/relationships/hyperlink" Target="http://en.wikipedia.org/wiki/File:Jan_Verkolje_-_Antonie_van_Leeuwenhoek.jpg" TargetMode="External"/><Relationship Id="rId7" Type="http://schemas.openxmlformats.org/officeDocument/2006/relationships/hyperlink" Target="http://en.wikipedia.org/wiki/File:Leeuwenhoek_Microscope.png" TargetMode="External"/><Relationship Id="rId8" Type="http://schemas.openxmlformats.org/officeDocument/2006/relationships/hyperlink" Target="http://images.google.com/imgres?imgurl=http://education.jlab.org/qa/atom_model_02.gif&amp;imgrefurl=http://education.jlab.org/qa/atom_model.html&amp;h=294&amp;w=294&amp;sz=15&amp;tbnid=h9aEmwLGmNqaUM:&amp;tbnh=115&amp;tbnw=115&amp;prev=/images?q=atom+and+image&amp;start=1&amp;sa=X&amp;oi=images&amp;ct=image&amp;cd=1" TargetMode="External"/><Relationship Id="rId9" Type="http://schemas.openxmlformats.org/officeDocument/2006/relationships/image" Target="../media/image8.jpeg"/><Relationship Id="rId10"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profonline.com/microbiology/how-to-use-compound-microscope.html" TargetMode="External"/><Relationship Id="rId4" Type="http://schemas.openxmlformats.org/officeDocument/2006/relationships/hyperlink" Target="http://en.wikipedia.org/wiki/File:US_Navy_030903-N-2143T-001_Aviation_Structural_Mechanic_Airman_John_Watkins_uses_a_magnifying_glass_to_check_for_defects.jpg" TargetMode="External"/><Relationship Id="rId5" Type="http://schemas.openxmlformats.org/officeDocument/2006/relationships/hyperlink" Target="http://en.wikipedia.org/wiki/File:Optical_microscope_nikon_alphaphot_+.jpg" TargetMode="External"/><Relationship Id="rId6" Type="http://schemas.openxmlformats.org/officeDocument/2006/relationships/image" Target="../media/image9.jpeg"/><Relationship Id="rId7" Type="http://schemas.openxmlformats.org/officeDocument/2006/relationships/image" Target="../media/image10.jpeg"/><Relationship Id="rId8"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hyperlink" Target="http://en.wikipedia.org/wiki/File:Optical_microscope_nikon_alphaphot_+.jpg"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hyperlink" Target="http://en.wikipedia.org/wiki/File:Optical_microscope_nikon_alphaphot_+.jpg"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spcAft>
                <a:spcPts val="100"/>
              </a:spcAft>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spcAft>
                <a:spcPts val="100"/>
              </a:spcAft>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spcAft>
                <a:spcPts val="100"/>
              </a:spcAft>
            </a:pPr>
            <a:r>
              <a:rPr lang="en-US" altLang="en-US" sz="1200">
                <a:latin typeface="Comic Sans MS" pitchFamily="66" charset="0"/>
              </a:rPr>
              <a:t>	</a:t>
            </a:r>
          </a:p>
          <a:p>
            <a:pPr eaLnBrk="1" hangingPunct="1">
              <a:lnSpc>
                <a:spcPct val="80000"/>
              </a:lnSpc>
              <a:spcBef>
                <a:spcPct val="20000"/>
              </a:spcBef>
              <a:spcAft>
                <a:spcPts val="100"/>
              </a:spcAft>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spcAft>
                <a:spcPts val="100"/>
              </a:spcAft>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510213"/>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7"/>
              </a:rPr>
              <a:t>info@scienceprofonline.com</a:t>
            </a:r>
            <a:endParaRPr lang="en-US" altLang="en-US" sz="1200">
              <a:latin typeface="Comic Sans MS" pitchFamily="66" charset="0"/>
              <a:cs typeface="Arial" charset="0"/>
            </a:endParaRPr>
          </a:p>
        </p:txBody>
      </p:sp>
      <p:sp>
        <p:nvSpPr>
          <p:cNvPr id="9"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609600" y="381000"/>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b="1">
                <a:solidFill>
                  <a:srgbClr val="339966"/>
                </a:solidFill>
                <a:latin typeface="Comic Sans MS" pitchFamily="66" charset="0"/>
              </a:rPr>
              <a:t>Scanning Power Objective Lens</a:t>
            </a:r>
            <a:endParaRPr lang="en-US" altLang="en-US" sz="3200" b="1">
              <a:solidFill>
                <a:srgbClr val="339966"/>
              </a:solidFill>
            </a:endParaRPr>
          </a:p>
        </p:txBody>
      </p:sp>
      <p:sp>
        <p:nvSpPr>
          <p:cNvPr id="10243"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Microscope objective lenses, T. Port</a:t>
            </a:r>
            <a:endParaRPr lang="en-US" altLang="en-US" sz="1000">
              <a:latin typeface="Comic Sans MS" pitchFamily="66" charset="0"/>
            </a:endParaRPr>
          </a:p>
        </p:txBody>
      </p:sp>
      <p:pic>
        <p:nvPicPr>
          <p:cNvPr id="4" name="Picture 3"/>
          <p:cNvPicPr>
            <a:picLocks noChangeAspect="1"/>
          </p:cNvPicPr>
          <p:nvPr/>
        </p:nvPicPr>
        <p:blipFill>
          <a:blip r:embed="rId3"/>
          <a:stretch>
            <a:fillRect/>
          </a:stretch>
        </p:blipFill>
        <p:spPr>
          <a:xfrm>
            <a:off x="4127500" y="1660525"/>
            <a:ext cx="4343400" cy="3733800"/>
          </a:xfrm>
          <a:prstGeom prst="rect">
            <a:avLst/>
          </a:prstGeom>
          <a:ln>
            <a:noFill/>
          </a:ln>
          <a:effectLst>
            <a:outerShdw blurRad="292100" dist="139700" dir="2700000" algn="tl" rotWithShape="0">
              <a:srgbClr val="333333">
                <a:alpha val="65000"/>
              </a:srgbClr>
            </a:outerShdw>
          </a:effectLst>
        </p:spPr>
      </p:pic>
      <p:sp>
        <p:nvSpPr>
          <p:cNvPr id="10245" name="Text Box 4"/>
          <p:cNvSpPr txBox="1">
            <a:spLocks noChangeArrowheads="1"/>
          </p:cNvSpPr>
          <p:nvPr/>
        </p:nvSpPr>
        <p:spPr bwMode="auto">
          <a:xfrm>
            <a:off x="381000" y="1724025"/>
            <a:ext cx="3429000" cy="369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en-US" altLang="en-US">
                <a:latin typeface="Comic Sans MS" pitchFamily="66" charset="0"/>
              </a:rPr>
              <a:t>Red band around it.</a:t>
            </a:r>
          </a:p>
          <a:p>
            <a:pPr eaLnBrk="1" hangingPunct="1">
              <a:spcBef>
                <a:spcPct val="50000"/>
              </a:spcBef>
              <a:buFont typeface="Arial" charset="0"/>
              <a:buChar char="•"/>
            </a:pPr>
            <a:endParaRPr lang="en-US" altLang="en-US">
              <a:latin typeface="Comic Sans MS" pitchFamily="66" charset="0"/>
            </a:endParaRPr>
          </a:p>
          <a:p>
            <a:pPr eaLnBrk="1" hangingPunct="1">
              <a:spcBef>
                <a:spcPct val="50000"/>
              </a:spcBef>
              <a:buFont typeface="Arial" charset="0"/>
              <a:buChar char="•"/>
            </a:pPr>
            <a:r>
              <a:rPr lang="en-US" altLang="en-US">
                <a:latin typeface="Comic Sans MS" pitchFamily="66" charset="0"/>
              </a:rPr>
              <a:t>Magnifies objects 4x.</a:t>
            </a:r>
          </a:p>
          <a:p>
            <a:pPr eaLnBrk="1" hangingPunct="1">
              <a:spcBef>
                <a:spcPct val="50000"/>
              </a:spcBef>
              <a:buFont typeface="Arial" charset="0"/>
              <a:buChar char="•"/>
            </a:pPr>
            <a:endParaRPr lang="en-US" altLang="en-US">
              <a:latin typeface="Comic Sans MS" pitchFamily="66" charset="0"/>
            </a:endParaRPr>
          </a:p>
          <a:p>
            <a:pPr eaLnBrk="1" hangingPunct="1">
              <a:spcBef>
                <a:spcPct val="50000"/>
              </a:spcBef>
              <a:buFont typeface="Arial" charset="0"/>
              <a:buChar char="•"/>
            </a:pPr>
            <a:r>
              <a:rPr lang="en-US" altLang="en-US" b="1" i="1">
                <a:latin typeface="Comic Sans MS" pitchFamily="66" charset="0"/>
              </a:rPr>
              <a:t>Q: </a:t>
            </a:r>
            <a:r>
              <a:rPr lang="en-US" altLang="en-US" i="1">
                <a:latin typeface="Comic Sans MS" pitchFamily="66" charset="0"/>
              </a:rPr>
              <a:t>What is the Total Magnification?  </a:t>
            </a:r>
            <a:r>
              <a:rPr lang="en-US" altLang="en-US">
                <a:latin typeface="Comic Sans MS" pitchFamily="66" charset="0"/>
              </a:rPr>
              <a:t>____ TM</a:t>
            </a:r>
          </a:p>
          <a:p>
            <a:pPr eaLnBrk="1" hangingPunct="1">
              <a:spcBef>
                <a:spcPct val="50000"/>
              </a:spcBef>
              <a:buFont typeface="Arial" charset="0"/>
              <a:buChar char="•"/>
            </a:pPr>
            <a:endParaRPr lang="en-US" altLang="en-US">
              <a:latin typeface="Comic Sans MS" pitchFamily="66" charset="0"/>
            </a:endParaRPr>
          </a:p>
          <a:p>
            <a:pPr eaLnBrk="1" hangingPunct="1">
              <a:spcBef>
                <a:spcPct val="50000"/>
              </a:spcBef>
              <a:buFont typeface="Arial" charset="0"/>
              <a:buChar char="•"/>
            </a:pPr>
            <a:r>
              <a:rPr lang="en-US" altLang="en-US">
                <a:latin typeface="Comic Sans MS" pitchFamily="66" charset="0"/>
              </a:rPr>
              <a:t>We will only use this lens in today’s lab. It is not useful for looking at bacteria. </a:t>
            </a:r>
          </a:p>
        </p:txBody>
      </p:sp>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pPr eaLnBrk="1" hangingPunct="1"/>
            <a:r>
              <a:rPr lang="en-US" altLang="en-US" sz="3200" b="1" smtClean="0">
                <a:solidFill>
                  <a:srgbClr val="339966"/>
                </a:solidFill>
                <a:latin typeface="Comic Sans MS" pitchFamily="66" charset="0"/>
              </a:rPr>
              <a:t>Low Power Objective Lens</a:t>
            </a:r>
          </a:p>
        </p:txBody>
      </p:sp>
      <p:sp>
        <p:nvSpPr>
          <p:cNvPr id="11267" name="Text Box 4"/>
          <p:cNvSpPr txBox="1">
            <a:spLocks noChangeArrowheads="1"/>
          </p:cNvSpPr>
          <p:nvPr/>
        </p:nvSpPr>
        <p:spPr bwMode="auto">
          <a:xfrm>
            <a:off x="304800" y="1752600"/>
            <a:ext cx="37338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en-US" altLang="en-US">
                <a:latin typeface="Comic Sans MS" pitchFamily="66" charset="0"/>
              </a:rPr>
              <a:t>Has yellow band around it.</a:t>
            </a:r>
          </a:p>
          <a:p>
            <a:pPr eaLnBrk="1" hangingPunct="1">
              <a:spcBef>
                <a:spcPct val="50000"/>
              </a:spcBef>
              <a:buFont typeface="Arial" charset="0"/>
              <a:buChar char="•"/>
            </a:pPr>
            <a:endParaRPr lang="en-US" altLang="en-US" sz="1000">
              <a:latin typeface="Comic Sans MS" pitchFamily="66" charset="0"/>
            </a:endParaRPr>
          </a:p>
          <a:p>
            <a:pPr eaLnBrk="1" hangingPunct="1">
              <a:spcBef>
                <a:spcPct val="50000"/>
              </a:spcBef>
              <a:buFont typeface="Arial" charset="0"/>
              <a:buChar char="•"/>
            </a:pPr>
            <a:r>
              <a:rPr lang="en-US" altLang="en-US">
                <a:latin typeface="Comic Sans MS" pitchFamily="66" charset="0"/>
              </a:rPr>
              <a:t>Magnifies objects 10x.</a:t>
            </a:r>
          </a:p>
          <a:p>
            <a:pPr eaLnBrk="1" hangingPunct="1">
              <a:spcBef>
                <a:spcPct val="50000"/>
              </a:spcBef>
              <a:buFont typeface="Arial" charset="0"/>
              <a:buChar char="•"/>
            </a:pPr>
            <a:endParaRPr lang="en-US" altLang="en-US" sz="1000">
              <a:latin typeface="Comic Sans MS" pitchFamily="66" charset="0"/>
            </a:endParaRPr>
          </a:p>
          <a:p>
            <a:pPr eaLnBrk="1" hangingPunct="1">
              <a:spcBef>
                <a:spcPct val="50000"/>
              </a:spcBef>
              <a:buFont typeface="Arial" charset="0"/>
              <a:buChar char="•"/>
            </a:pPr>
            <a:r>
              <a:rPr lang="en-US" altLang="en-US" b="1" i="1">
                <a:latin typeface="Comic Sans MS" pitchFamily="66" charset="0"/>
              </a:rPr>
              <a:t>Q: </a:t>
            </a:r>
            <a:r>
              <a:rPr lang="en-US" altLang="en-US" i="1">
                <a:latin typeface="Comic Sans MS" pitchFamily="66" charset="0"/>
              </a:rPr>
              <a:t>What is the Total Magnification?  </a:t>
            </a:r>
            <a:r>
              <a:rPr lang="en-US" altLang="en-US">
                <a:latin typeface="Comic Sans MS" pitchFamily="66" charset="0"/>
              </a:rPr>
              <a:t>____ TM</a:t>
            </a:r>
          </a:p>
          <a:p>
            <a:pPr eaLnBrk="1" hangingPunct="1">
              <a:spcBef>
                <a:spcPct val="50000"/>
              </a:spcBef>
              <a:buFont typeface="Arial" charset="0"/>
              <a:buChar char="•"/>
            </a:pPr>
            <a:endParaRPr lang="en-US" altLang="en-US" sz="1000">
              <a:latin typeface="Comic Sans MS" pitchFamily="66" charset="0"/>
            </a:endParaRPr>
          </a:p>
          <a:p>
            <a:pPr eaLnBrk="1" hangingPunct="1">
              <a:spcBef>
                <a:spcPct val="50000"/>
              </a:spcBef>
              <a:buFont typeface="Arial" charset="0"/>
              <a:buChar char="•"/>
            </a:pPr>
            <a:r>
              <a:rPr lang="en-US" altLang="en-US">
                <a:latin typeface="Comic Sans MS" pitchFamily="66" charset="0"/>
              </a:rPr>
              <a:t>Start with this lens when looking at a bacterial smear.</a:t>
            </a:r>
          </a:p>
          <a:p>
            <a:pPr eaLnBrk="1" hangingPunct="1">
              <a:spcBef>
                <a:spcPct val="50000"/>
              </a:spcBef>
              <a:buFont typeface="Arial" charset="0"/>
              <a:buChar char="•"/>
            </a:pPr>
            <a:endParaRPr lang="en-US" altLang="en-US" sz="1000">
              <a:latin typeface="Comic Sans MS" pitchFamily="66" charset="0"/>
            </a:endParaRPr>
          </a:p>
          <a:p>
            <a:pPr eaLnBrk="1" hangingPunct="1">
              <a:spcBef>
                <a:spcPct val="50000"/>
              </a:spcBef>
              <a:buFont typeface="Arial" charset="0"/>
              <a:buChar char="•"/>
            </a:pPr>
            <a:r>
              <a:rPr lang="en-US" altLang="en-US" b="1" i="1">
                <a:latin typeface="Comic Sans MS" pitchFamily="66" charset="0"/>
              </a:rPr>
              <a:t>Q: </a:t>
            </a:r>
            <a:r>
              <a:rPr lang="en-US" altLang="en-US" i="1">
                <a:latin typeface="Comic Sans MS" pitchFamily="66" charset="0"/>
              </a:rPr>
              <a:t>What does the term </a:t>
            </a:r>
            <a:r>
              <a:rPr lang="en-US" altLang="en-US" b="1" i="1">
                <a:latin typeface="Comic Sans MS" pitchFamily="66" charset="0"/>
              </a:rPr>
              <a:t>parfocal</a:t>
            </a:r>
            <a:r>
              <a:rPr lang="en-US" altLang="en-US" i="1">
                <a:latin typeface="Comic Sans MS" pitchFamily="66" charset="0"/>
              </a:rPr>
              <a:t> mean?</a:t>
            </a:r>
          </a:p>
        </p:txBody>
      </p:sp>
      <p:pic>
        <p:nvPicPr>
          <p:cNvPr id="3" name="Picture 2"/>
          <p:cNvPicPr>
            <a:picLocks noChangeAspect="1"/>
          </p:cNvPicPr>
          <p:nvPr/>
        </p:nvPicPr>
        <p:blipFill>
          <a:blip r:embed="rId3"/>
          <a:stretch>
            <a:fillRect/>
          </a:stretch>
        </p:blipFill>
        <p:spPr>
          <a:xfrm>
            <a:off x="4419600" y="1752600"/>
            <a:ext cx="4156075" cy="3810000"/>
          </a:xfrm>
          <a:prstGeom prst="rect">
            <a:avLst/>
          </a:prstGeom>
          <a:ln>
            <a:noFill/>
          </a:ln>
          <a:effectLst>
            <a:outerShdw blurRad="292100" dist="139700" dir="2700000" algn="tl" rotWithShape="0">
              <a:srgbClr val="333333">
                <a:alpha val="65000"/>
              </a:srgbClr>
            </a:outerShdw>
          </a:effectLst>
        </p:spPr>
      </p:pic>
      <p:sp>
        <p:nvSpPr>
          <p:cNvPr id="11269"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Microscope objective lenses, T. Port</a:t>
            </a:r>
            <a:endParaRPr lang="en-US" altLang="en-US" sz="1000">
              <a:latin typeface="Comic Sans MS" pitchFamily="66" charset="0"/>
            </a:endParaRPr>
          </a:p>
        </p:txBody>
      </p:sp>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pPr eaLnBrk="1" hangingPunct="1"/>
            <a:r>
              <a:rPr lang="en-US" altLang="en-US" sz="3200" b="1" smtClean="0">
                <a:solidFill>
                  <a:srgbClr val="339966"/>
                </a:solidFill>
                <a:latin typeface="Comic Sans MS" pitchFamily="66" charset="0"/>
              </a:rPr>
              <a:t>High Dry Objective Lens</a:t>
            </a:r>
          </a:p>
        </p:txBody>
      </p:sp>
      <p:sp>
        <p:nvSpPr>
          <p:cNvPr id="12291" name="Text Box 4"/>
          <p:cNvSpPr txBox="1">
            <a:spLocks noChangeArrowheads="1"/>
          </p:cNvSpPr>
          <p:nvPr/>
        </p:nvSpPr>
        <p:spPr bwMode="auto">
          <a:xfrm>
            <a:off x="228600" y="1722438"/>
            <a:ext cx="3733800" cy="383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en-US" altLang="en-US">
                <a:latin typeface="Comic Sans MS" pitchFamily="66" charset="0"/>
              </a:rPr>
              <a:t>Has blue band around it.</a:t>
            </a:r>
          </a:p>
          <a:p>
            <a:pPr eaLnBrk="1" hangingPunct="1">
              <a:spcBef>
                <a:spcPct val="50000"/>
              </a:spcBef>
              <a:buFont typeface="Arial" charset="0"/>
              <a:buChar char="•"/>
            </a:pPr>
            <a:endParaRPr lang="en-US" altLang="en-US">
              <a:latin typeface="Comic Sans MS" pitchFamily="66" charset="0"/>
            </a:endParaRPr>
          </a:p>
          <a:p>
            <a:pPr eaLnBrk="1" hangingPunct="1">
              <a:spcBef>
                <a:spcPct val="50000"/>
              </a:spcBef>
              <a:buFont typeface="Arial" charset="0"/>
              <a:buChar char="•"/>
            </a:pPr>
            <a:r>
              <a:rPr lang="en-US" altLang="en-US">
                <a:latin typeface="Comic Sans MS" pitchFamily="66" charset="0"/>
              </a:rPr>
              <a:t>Magnifies objects 40x.</a:t>
            </a:r>
          </a:p>
          <a:p>
            <a:pPr eaLnBrk="1" hangingPunct="1">
              <a:spcBef>
                <a:spcPct val="50000"/>
              </a:spcBef>
              <a:buFont typeface="Arial" charset="0"/>
              <a:buChar char="•"/>
            </a:pPr>
            <a:endParaRPr lang="en-US" altLang="en-US">
              <a:latin typeface="Comic Sans MS" pitchFamily="66" charset="0"/>
            </a:endParaRPr>
          </a:p>
          <a:p>
            <a:pPr eaLnBrk="1" hangingPunct="1">
              <a:spcBef>
                <a:spcPct val="50000"/>
              </a:spcBef>
              <a:buFont typeface="Arial" charset="0"/>
              <a:buChar char="•"/>
            </a:pPr>
            <a:r>
              <a:rPr lang="en-US" altLang="en-US" b="1" i="1">
                <a:latin typeface="Comic Sans MS" pitchFamily="66" charset="0"/>
              </a:rPr>
              <a:t>Q: </a:t>
            </a:r>
            <a:r>
              <a:rPr lang="en-US" altLang="en-US" i="1">
                <a:latin typeface="Comic Sans MS" pitchFamily="66" charset="0"/>
              </a:rPr>
              <a:t>What is the Total Magnification?  </a:t>
            </a:r>
            <a:r>
              <a:rPr lang="en-US" altLang="en-US">
                <a:latin typeface="Comic Sans MS" pitchFamily="66" charset="0"/>
              </a:rPr>
              <a:t>____ TM</a:t>
            </a:r>
          </a:p>
          <a:p>
            <a:pPr eaLnBrk="1" hangingPunct="1">
              <a:spcBef>
                <a:spcPct val="50000"/>
              </a:spcBef>
              <a:buFont typeface="Arial" charset="0"/>
              <a:buChar char="•"/>
            </a:pPr>
            <a:endParaRPr lang="en-US" altLang="en-US">
              <a:latin typeface="Comic Sans MS" pitchFamily="66" charset="0"/>
            </a:endParaRPr>
          </a:p>
          <a:p>
            <a:pPr eaLnBrk="1" hangingPunct="1">
              <a:buFont typeface="Arial" charset="0"/>
              <a:buChar char="•"/>
            </a:pPr>
            <a:r>
              <a:rPr lang="en-US" altLang="en-US">
                <a:latin typeface="Comic Sans MS" pitchFamily="66" charset="0"/>
              </a:rPr>
              <a:t>Switch to this lens after getting your specimen in focus at 100xTM.</a:t>
            </a:r>
          </a:p>
          <a:p>
            <a:pPr eaLnBrk="1" hangingPunct="1">
              <a:buFont typeface="Arial" charset="0"/>
              <a:buChar char="•"/>
            </a:pPr>
            <a:endParaRPr lang="en-US" altLang="en-US"/>
          </a:p>
        </p:txBody>
      </p:sp>
      <p:pic>
        <p:nvPicPr>
          <p:cNvPr id="3" name="Picture 2"/>
          <p:cNvPicPr>
            <a:picLocks noChangeAspect="1"/>
          </p:cNvPicPr>
          <p:nvPr/>
        </p:nvPicPr>
        <p:blipFill>
          <a:blip r:embed="rId3"/>
          <a:stretch>
            <a:fillRect/>
          </a:stretch>
        </p:blipFill>
        <p:spPr>
          <a:xfrm>
            <a:off x="4114800" y="1733550"/>
            <a:ext cx="4470400" cy="3733800"/>
          </a:xfrm>
          <a:prstGeom prst="rect">
            <a:avLst/>
          </a:prstGeom>
          <a:ln>
            <a:noFill/>
          </a:ln>
          <a:effectLst>
            <a:outerShdw blurRad="292100" dist="139700" dir="2700000" algn="tl" rotWithShape="0">
              <a:srgbClr val="333333">
                <a:alpha val="65000"/>
              </a:srgbClr>
            </a:outerShdw>
          </a:effectLst>
        </p:spPr>
      </p:pic>
      <p:sp>
        <p:nvSpPr>
          <p:cNvPr id="12293"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Microscope objective lenses, T. Port</a:t>
            </a:r>
            <a:endParaRPr lang="en-US" altLang="en-US" sz="1000">
              <a:latin typeface="Comic Sans MS" pitchFamily="66" charset="0"/>
            </a:endParaRPr>
          </a:p>
        </p:txBody>
      </p:sp>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sz="half" idx="1"/>
          </p:nvPr>
        </p:nvSpPr>
        <p:spPr>
          <a:xfrm>
            <a:off x="228600" y="1019175"/>
            <a:ext cx="3648075" cy="5006975"/>
          </a:xfrm>
        </p:spPr>
        <p:txBody>
          <a:bodyPr/>
          <a:lstStyle/>
          <a:p>
            <a:pPr eaLnBrk="1" hangingPunct="1">
              <a:defRPr/>
            </a:pPr>
            <a:r>
              <a:rPr lang="en-US" sz="1600" dirty="0" smtClean="0">
                <a:latin typeface="Comic Sans MS" pitchFamily="66" charset="0"/>
              </a:rPr>
              <a:t>Many microscopic images in your textbook were obtained using </a:t>
            </a:r>
            <a:r>
              <a:rPr lang="en-US" sz="1600" dirty="0" smtClean="0">
                <a:latin typeface="Comic Sans MS" pitchFamily="66" charset="0"/>
                <a:hlinkClick r:id="rId3"/>
              </a:rPr>
              <a:t>electron microscopes</a:t>
            </a:r>
            <a:r>
              <a:rPr lang="en-US" sz="1600" dirty="0" smtClean="0">
                <a:latin typeface="Comic Sans MS" pitchFamily="66" charset="0"/>
              </a:rPr>
              <a:t>.</a:t>
            </a:r>
          </a:p>
          <a:p>
            <a:pPr eaLnBrk="1" hangingPunct="1">
              <a:defRPr/>
            </a:pPr>
            <a:endParaRPr lang="en-US" sz="2000" dirty="0" smtClean="0">
              <a:latin typeface="Comic Sans MS" pitchFamily="66" charset="0"/>
            </a:endParaRPr>
          </a:p>
          <a:p>
            <a:pPr eaLnBrk="1" hangingPunct="1">
              <a:defRPr/>
            </a:pPr>
            <a:r>
              <a:rPr lang="en-US" sz="1600" dirty="0" smtClean="0">
                <a:latin typeface="Comic Sans MS" pitchFamily="66" charset="0"/>
              </a:rPr>
              <a:t>Electron beam wavelengths are shorter than light wavelengths, so better resolving power.</a:t>
            </a:r>
          </a:p>
          <a:p>
            <a:pPr marL="0" indent="0" eaLnBrk="1" hangingPunct="1">
              <a:buFontTx/>
              <a:buNone/>
              <a:defRPr/>
            </a:pPr>
            <a:endParaRPr lang="en-US" sz="2000" dirty="0" smtClean="0">
              <a:latin typeface="Comic Sans MS" pitchFamily="66" charset="0"/>
            </a:endParaRPr>
          </a:p>
          <a:p>
            <a:pPr eaLnBrk="1" hangingPunct="1">
              <a:defRPr/>
            </a:pPr>
            <a:r>
              <a:rPr lang="en-US" sz="1600" b="1" i="1" dirty="0" smtClean="0">
                <a:latin typeface="Comic Sans MS" pitchFamily="66" charset="0"/>
              </a:rPr>
              <a:t>Q: </a:t>
            </a:r>
            <a:r>
              <a:rPr lang="en-US" sz="1600" i="1" dirty="0" smtClean="0">
                <a:latin typeface="Comic Sans MS" pitchFamily="66" charset="0"/>
              </a:rPr>
              <a:t>What is </a:t>
            </a:r>
            <a:r>
              <a:rPr lang="en-US" sz="1600" b="1" i="1" dirty="0" smtClean="0">
                <a:latin typeface="Comic Sans MS" pitchFamily="66" charset="0"/>
              </a:rPr>
              <a:t>resolution</a:t>
            </a:r>
            <a:r>
              <a:rPr lang="en-US" sz="1600" i="1" dirty="0" smtClean="0">
                <a:latin typeface="Comic Sans MS" pitchFamily="66" charset="0"/>
              </a:rPr>
              <a:t>, in the context of microscopy?</a:t>
            </a:r>
          </a:p>
          <a:p>
            <a:pPr eaLnBrk="1" hangingPunct="1">
              <a:defRPr/>
            </a:pPr>
            <a:endParaRPr lang="en-US" sz="2000" dirty="0" smtClean="0">
              <a:latin typeface="Comic Sans MS" pitchFamily="66" charset="0"/>
            </a:endParaRPr>
          </a:p>
          <a:p>
            <a:pPr eaLnBrk="1" hangingPunct="1">
              <a:defRPr/>
            </a:pPr>
            <a:r>
              <a:rPr lang="en-US" sz="1600" b="1" dirty="0" smtClean="0">
                <a:latin typeface="Comic Sans MS" pitchFamily="66" charset="0"/>
              </a:rPr>
              <a:t>Transmission Electron Microscope (TEM): </a:t>
            </a:r>
            <a:r>
              <a:rPr lang="en-US" sz="1600" dirty="0" smtClean="0">
                <a:latin typeface="Comic Sans MS" pitchFamily="66" charset="0"/>
              </a:rPr>
              <a:t>2-D image</a:t>
            </a:r>
            <a:endParaRPr lang="en-US" sz="1800" b="1" dirty="0" smtClean="0">
              <a:latin typeface="Comic Sans MS" pitchFamily="66" charset="0"/>
            </a:endParaRPr>
          </a:p>
          <a:p>
            <a:pPr eaLnBrk="1" hangingPunct="1">
              <a:defRPr/>
            </a:pPr>
            <a:endParaRPr lang="en-US" sz="1800" b="1" dirty="0" smtClean="0">
              <a:latin typeface="Comic Sans MS" pitchFamily="66" charset="0"/>
            </a:endParaRPr>
          </a:p>
          <a:p>
            <a:pPr eaLnBrk="1" hangingPunct="1">
              <a:defRPr/>
            </a:pPr>
            <a:r>
              <a:rPr lang="en-US" sz="1600" b="1" dirty="0" smtClean="0">
                <a:latin typeface="Comic Sans MS" pitchFamily="66" charset="0"/>
              </a:rPr>
              <a:t>Scanning Electron Microscope (SEM): </a:t>
            </a:r>
            <a:r>
              <a:rPr lang="en-US" sz="1600" dirty="0" smtClean="0">
                <a:latin typeface="Comic Sans MS" pitchFamily="66" charset="0"/>
              </a:rPr>
              <a:t>3-D image</a:t>
            </a:r>
          </a:p>
        </p:txBody>
      </p:sp>
      <p:sp>
        <p:nvSpPr>
          <p:cNvPr id="13315" name="Text Box 5"/>
          <p:cNvSpPr txBox="1">
            <a:spLocks noChangeArrowheads="1"/>
          </p:cNvSpPr>
          <p:nvPr/>
        </p:nvSpPr>
        <p:spPr bwMode="auto">
          <a:xfrm>
            <a:off x="228600" y="228600"/>
            <a:ext cx="8229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200" b="1">
                <a:solidFill>
                  <a:srgbClr val="339966"/>
                </a:solidFill>
                <a:latin typeface="Comic Sans MS" pitchFamily="66" charset="0"/>
              </a:rPr>
              <a:t>Microscopy</a:t>
            </a:r>
            <a:r>
              <a:rPr lang="en-US" altLang="en-US" sz="3200">
                <a:solidFill>
                  <a:srgbClr val="339966"/>
                </a:solidFill>
                <a:latin typeface="Comic Sans MS" pitchFamily="66" charset="0"/>
              </a:rPr>
              <a:t>:</a:t>
            </a:r>
            <a:r>
              <a:rPr lang="en-US" altLang="en-US" sz="2400">
                <a:solidFill>
                  <a:srgbClr val="339966"/>
                </a:solidFill>
                <a:latin typeface="Comic Sans MS" pitchFamily="66" charset="0"/>
              </a:rPr>
              <a:t> </a:t>
            </a:r>
            <a:r>
              <a:rPr lang="en-US" altLang="en-US" sz="2800" b="1">
                <a:latin typeface="Comic Sans MS" pitchFamily="66" charset="0"/>
              </a:rPr>
              <a:t>Electron Microscopes</a:t>
            </a:r>
          </a:p>
        </p:txBody>
      </p:sp>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560943" y="520987"/>
            <a:ext cx="2170693" cy="21727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317" name="Text Box 6"/>
          <p:cNvSpPr txBox="1">
            <a:spLocks noChangeArrowheads="1"/>
          </p:cNvSpPr>
          <p:nvPr/>
        </p:nvSpPr>
        <p:spPr bwMode="auto">
          <a:xfrm>
            <a:off x="0" y="6303963"/>
            <a:ext cx="402950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Images: </a:t>
            </a:r>
            <a:r>
              <a:rPr lang="en-US" altLang="en-US" sz="1000" dirty="0"/>
              <a:t>Poliovirus, taken with TEM, </a:t>
            </a:r>
            <a:r>
              <a:rPr lang="en-US" altLang="en-US" sz="1000" dirty="0">
                <a:hlinkClick r:id="rId5"/>
              </a:rPr>
              <a:t>PHIL</a:t>
            </a:r>
            <a:r>
              <a:rPr lang="en-US" altLang="en-US" sz="1000" dirty="0"/>
              <a:t> #1875, </a:t>
            </a:r>
            <a:r>
              <a:rPr lang="en-US" altLang="en-US" sz="1000" dirty="0">
                <a:hlinkClick r:id="rId6"/>
              </a:rPr>
              <a:t>Blood cells</a:t>
            </a:r>
            <a:r>
              <a:rPr lang="en-US" altLang="en-US" sz="1000" dirty="0"/>
              <a:t>,  taken with SEM, National Cancer Institute; </a:t>
            </a:r>
            <a:r>
              <a:rPr lang="en-US" altLang="en-US" sz="1000" dirty="0" smtClean="0"/>
              <a:t>Transmission </a:t>
            </a:r>
            <a:r>
              <a:rPr lang="en-US" altLang="en-US" sz="1000" dirty="0"/>
              <a:t>electron microscope,  </a:t>
            </a:r>
            <a:r>
              <a:rPr lang="en-US" altLang="en-US" sz="1000" dirty="0" smtClean="0"/>
              <a:t>Public Health Image Library, image #14236.</a:t>
            </a:r>
            <a:endParaRPr lang="en-US" altLang="en-US" sz="1000" dirty="0">
              <a:latin typeface="Comic Sans MS" pitchFamily="66" charset="0"/>
            </a:endParaRPr>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40150" y="2676711"/>
            <a:ext cx="2754444" cy="351325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9" name="Text Box 7"/>
          <p:cNvSpPr txBox="1">
            <a:spLocks noChangeArrowheads="1"/>
          </p:cNvSpPr>
          <p:nvPr/>
        </p:nvSpPr>
        <p:spPr bwMode="auto">
          <a:xfrm>
            <a:off x="464820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pic>
        <p:nvPicPr>
          <p:cNvPr id="10" name="Picture 9"/>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4029502" y="1066800"/>
            <a:ext cx="2272704" cy="223368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83100" y="711200"/>
            <a:ext cx="4191000" cy="1143000"/>
          </a:xfrm>
        </p:spPr>
        <p:txBody>
          <a:bodyPr/>
          <a:lstStyle/>
          <a:p>
            <a:r>
              <a:rPr lang="en-US" altLang="en-US" sz="4000" b="1" smtClean="0">
                <a:solidFill>
                  <a:srgbClr val="009999"/>
                </a:solidFill>
                <a:latin typeface="Comic Sans MS" pitchFamily="66" charset="0"/>
                <a:hlinkClick r:id="rId3"/>
              </a:rPr>
              <a:t>How to make </a:t>
            </a:r>
            <a:br>
              <a:rPr lang="en-US" altLang="en-US" sz="4000" b="1" smtClean="0">
                <a:solidFill>
                  <a:srgbClr val="009999"/>
                </a:solidFill>
                <a:latin typeface="Comic Sans MS" pitchFamily="66" charset="0"/>
                <a:hlinkClick r:id="rId3"/>
              </a:rPr>
            </a:br>
            <a:r>
              <a:rPr lang="en-US" altLang="en-US" sz="4000" b="1" smtClean="0">
                <a:solidFill>
                  <a:srgbClr val="009999"/>
                </a:solidFill>
                <a:latin typeface="Comic Sans MS" pitchFamily="66" charset="0"/>
                <a:hlinkClick r:id="rId3"/>
              </a:rPr>
              <a:t>a wet mount</a:t>
            </a:r>
            <a:endParaRPr lang="en-US" altLang="en-US" sz="4000" b="1" smtClean="0">
              <a:solidFill>
                <a:srgbClr val="009999"/>
              </a:solidFill>
              <a:latin typeface="Comic Sans MS" pitchFamily="66"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rot="617806">
            <a:off x="2895600" y="2321257"/>
            <a:ext cx="3175000" cy="23812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486400" y="3810000"/>
            <a:ext cx="29464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12"/>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rot="21024448">
            <a:off x="524301" y="762000"/>
            <a:ext cx="2971800" cy="2228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342"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Wet mount procedure</a:t>
            </a:r>
            <a:r>
              <a:rPr lang="en-US" altLang="en-US" sz="1000"/>
              <a:t>, T. Port</a:t>
            </a:r>
            <a:endParaRPr lang="en-US" altLang="en-US" sz="1000">
              <a:latin typeface="Comic Sans MS" pitchFamily="66" charset="0"/>
            </a:endParaRP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174625"/>
            <a:ext cx="8229600" cy="723900"/>
          </a:xfrm>
        </p:spPr>
        <p:txBody>
          <a:bodyPr/>
          <a:lstStyle/>
          <a:p>
            <a:pPr algn="l" eaLnBrk="1" hangingPunct="1"/>
            <a:r>
              <a:rPr lang="en-US" altLang="en-US" sz="3600" b="1" smtClean="0">
                <a:solidFill>
                  <a:srgbClr val="339966"/>
                </a:solidFill>
                <a:latin typeface="Comic Sans MS" pitchFamily="66" charset="0"/>
              </a:rPr>
              <a:t>Procedure</a:t>
            </a:r>
            <a:r>
              <a:rPr lang="en-US" altLang="en-US" sz="2800" b="1" smtClean="0"/>
              <a:t> </a:t>
            </a:r>
            <a:br>
              <a:rPr lang="en-US" altLang="en-US" sz="2800" b="1" smtClean="0"/>
            </a:br>
            <a:endParaRPr lang="en-US" altLang="en-US" sz="2400" smtClean="0"/>
          </a:p>
        </p:txBody>
      </p:sp>
      <p:sp>
        <p:nvSpPr>
          <p:cNvPr id="15363" name="Rectangle 3"/>
          <p:cNvSpPr>
            <a:spLocks noGrp="1" noChangeArrowheads="1"/>
          </p:cNvSpPr>
          <p:nvPr>
            <p:ph type="body" sz="half" idx="1"/>
          </p:nvPr>
        </p:nvSpPr>
        <p:spPr>
          <a:xfrm>
            <a:off x="152400" y="674688"/>
            <a:ext cx="4343400" cy="5789612"/>
          </a:xfrm>
        </p:spPr>
        <p:txBody>
          <a:bodyPr/>
          <a:lstStyle/>
          <a:p>
            <a:pPr eaLnBrk="1" hangingPunct="1">
              <a:lnSpc>
                <a:spcPct val="80000"/>
              </a:lnSpc>
              <a:buFontTx/>
              <a:buNone/>
              <a:defRPr/>
            </a:pPr>
            <a:r>
              <a:rPr lang="en-US" sz="1600" b="1" dirty="0" smtClean="0">
                <a:latin typeface="Comic Sans MS" pitchFamily="66" charset="0"/>
              </a:rPr>
              <a:t>1. </a:t>
            </a:r>
            <a:r>
              <a:rPr lang="en-US" sz="1400" b="1" dirty="0" smtClean="0">
                <a:latin typeface="Comic Sans MS" pitchFamily="66" charset="0"/>
                <a:hlinkClick r:id="rId3"/>
              </a:rPr>
              <a:t>How to make a wet mount</a:t>
            </a:r>
            <a:endParaRPr lang="en-US" sz="1400" b="1" dirty="0" smtClean="0">
              <a:latin typeface="Comic Sans MS" pitchFamily="66" charset="0"/>
            </a:endParaRPr>
          </a:p>
          <a:p>
            <a:pPr eaLnBrk="1" hangingPunct="1">
              <a:lnSpc>
                <a:spcPct val="80000"/>
              </a:lnSpc>
              <a:buFontTx/>
              <a:buNone/>
              <a:defRPr/>
            </a:pPr>
            <a:endParaRPr lang="en-US" sz="1400" b="1" dirty="0" smtClean="0">
              <a:latin typeface="Comic Sans MS" pitchFamily="66" charset="0"/>
            </a:endParaRPr>
          </a:p>
          <a:p>
            <a:pPr eaLnBrk="1" hangingPunct="1">
              <a:lnSpc>
                <a:spcPct val="80000"/>
              </a:lnSpc>
              <a:buFontTx/>
              <a:buNone/>
              <a:defRPr/>
            </a:pPr>
            <a:r>
              <a:rPr lang="en-US" sz="1400" b="1" dirty="0" smtClean="0">
                <a:latin typeface="Comic Sans MS" pitchFamily="66" charset="0"/>
              </a:rPr>
              <a:t>2. Letter “e”</a:t>
            </a:r>
          </a:p>
          <a:p>
            <a:pPr eaLnBrk="1" hangingPunct="1">
              <a:lnSpc>
                <a:spcPct val="80000"/>
              </a:lnSpc>
              <a:buFontTx/>
              <a:buChar char="-"/>
              <a:defRPr/>
            </a:pPr>
            <a:r>
              <a:rPr lang="en-US" sz="1400" dirty="0" smtClean="0">
                <a:latin typeface="Comic Sans MS" pitchFamily="66" charset="0"/>
              </a:rPr>
              <a:t>What happens to the “e” when you look at it through the lens?</a:t>
            </a:r>
          </a:p>
          <a:p>
            <a:pPr eaLnBrk="1" hangingPunct="1">
              <a:lnSpc>
                <a:spcPct val="80000"/>
              </a:lnSpc>
              <a:buFontTx/>
              <a:buChar char="-"/>
              <a:defRPr/>
            </a:pPr>
            <a:r>
              <a:rPr lang="en-US" sz="1400" dirty="0" smtClean="0">
                <a:latin typeface="Comic Sans MS" pitchFamily="66" charset="0"/>
              </a:rPr>
              <a:t>What happens to your view of the “e” when your increase magnification?</a:t>
            </a:r>
          </a:p>
          <a:p>
            <a:pPr marL="0" indent="0" eaLnBrk="1" hangingPunct="1">
              <a:lnSpc>
                <a:spcPct val="80000"/>
              </a:lnSpc>
              <a:buFontTx/>
              <a:buNone/>
              <a:defRPr/>
            </a:pPr>
            <a:endParaRPr lang="en-US" sz="1400" dirty="0" smtClean="0">
              <a:latin typeface="Comic Sans MS" pitchFamily="66" charset="0"/>
            </a:endParaRPr>
          </a:p>
          <a:p>
            <a:pPr eaLnBrk="1" hangingPunct="1">
              <a:lnSpc>
                <a:spcPct val="80000"/>
              </a:lnSpc>
              <a:buFontTx/>
              <a:buNone/>
              <a:defRPr/>
            </a:pPr>
            <a:r>
              <a:rPr lang="en-US" sz="1400" b="1" dirty="0" smtClean="0">
                <a:latin typeface="Comic Sans MS" pitchFamily="66" charset="0"/>
                <a:cs typeface="Arial" charset="0"/>
              </a:rPr>
              <a:t>3. Onion</a:t>
            </a:r>
          </a:p>
          <a:p>
            <a:pPr eaLnBrk="1" hangingPunct="1">
              <a:lnSpc>
                <a:spcPct val="80000"/>
              </a:lnSpc>
              <a:buFontTx/>
              <a:buChar char="-"/>
              <a:defRPr/>
            </a:pPr>
            <a:r>
              <a:rPr lang="en-US" sz="1400" dirty="0" smtClean="0">
                <a:latin typeface="Comic Sans MS" pitchFamily="66" charset="0"/>
                <a:cs typeface="Arial" charset="0"/>
              </a:rPr>
              <a:t>Wet mount, use stain</a:t>
            </a:r>
          </a:p>
          <a:p>
            <a:pPr eaLnBrk="1" hangingPunct="1">
              <a:lnSpc>
                <a:spcPct val="80000"/>
              </a:lnSpc>
              <a:buFontTx/>
              <a:buChar char="-"/>
              <a:defRPr/>
            </a:pPr>
            <a:r>
              <a:rPr lang="en-US" sz="1400" dirty="0" smtClean="0">
                <a:latin typeface="Comic Sans MS" pitchFamily="66" charset="0"/>
                <a:cs typeface="Arial" charset="0"/>
              </a:rPr>
              <a:t>Note nucleus and cell wall</a:t>
            </a:r>
          </a:p>
          <a:p>
            <a:pPr eaLnBrk="1" hangingPunct="1">
              <a:lnSpc>
                <a:spcPct val="80000"/>
              </a:lnSpc>
              <a:buFontTx/>
              <a:buChar char="-"/>
              <a:defRPr/>
            </a:pPr>
            <a:r>
              <a:rPr lang="en-US" sz="1400" i="1" dirty="0" smtClean="0">
                <a:latin typeface="Comic Sans MS" pitchFamily="66" charset="0"/>
                <a:cs typeface="Arial" charset="0"/>
              </a:rPr>
              <a:t>View video tutorial</a:t>
            </a:r>
          </a:p>
          <a:p>
            <a:pPr marL="0" indent="0" eaLnBrk="1" hangingPunct="1">
              <a:lnSpc>
                <a:spcPct val="80000"/>
              </a:lnSpc>
              <a:buFontTx/>
              <a:buNone/>
              <a:defRPr/>
            </a:pPr>
            <a:r>
              <a:rPr lang="en-US" sz="1400" dirty="0">
                <a:latin typeface="Comic Sans MS" pitchFamily="66" charset="0"/>
                <a:cs typeface="Arial" charset="0"/>
              </a:rPr>
              <a:t> </a:t>
            </a:r>
            <a:r>
              <a:rPr lang="en-US" sz="1400" dirty="0" smtClean="0">
                <a:latin typeface="Comic Sans MS" pitchFamily="66" charset="0"/>
                <a:cs typeface="Arial" charset="0"/>
              </a:rPr>
              <a:t>     </a:t>
            </a:r>
            <a:endParaRPr lang="en-US" sz="1400" dirty="0" smtClean="0">
              <a:latin typeface="Comic Sans MS" pitchFamily="66" charset="0"/>
            </a:endParaRPr>
          </a:p>
          <a:p>
            <a:pPr eaLnBrk="1" hangingPunct="1">
              <a:lnSpc>
                <a:spcPct val="80000"/>
              </a:lnSpc>
              <a:buFontTx/>
              <a:buNone/>
              <a:defRPr/>
            </a:pPr>
            <a:r>
              <a:rPr lang="en-US" sz="1400" b="1" dirty="0" smtClean="0">
                <a:latin typeface="Comic Sans MS" pitchFamily="66" charset="0"/>
                <a:cs typeface="Arial" charset="0"/>
              </a:rPr>
              <a:t>4.</a:t>
            </a:r>
            <a:r>
              <a:rPr lang="en-US" sz="1400" b="1" i="1" dirty="0" smtClean="0">
                <a:latin typeface="Comic Sans MS" pitchFamily="66" charset="0"/>
                <a:cs typeface="Arial" charset="0"/>
              </a:rPr>
              <a:t> </a:t>
            </a:r>
            <a:r>
              <a:rPr lang="en-US" sz="1400" b="1" dirty="0" smtClean="0">
                <a:latin typeface="Comic Sans MS" pitchFamily="66" charset="0"/>
                <a:cs typeface="Arial" charset="0"/>
              </a:rPr>
              <a:t> Elodea </a:t>
            </a:r>
          </a:p>
          <a:p>
            <a:pPr eaLnBrk="1" hangingPunct="1">
              <a:lnSpc>
                <a:spcPct val="80000"/>
              </a:lnSpc>
              <a:buFontTx/>
              <a:buNone/>
              <a:defRPr/>
            </a:pPr>
            <a:r>
              <a:rPr lang="en-US" sz="1400" dirty="0" smtClean="0">
                <a:latin typeface="Comic Sans MS" pitchFamily="66" charset="0"/>
                <a:cs typeface="Arial" charset="0"/>
              </a:rPr>
              <a:t>- 	Wet mount NO stain</a:t>
            </a:r>
          </a:p>
          <a:p>
            <a:pPr eaLnBrk="1" hangingPunct="1">
              <a:lnSpc>
                <a:spcPct val="80000"/>
              </a:lnSpc>
              <a:buFontTx/>
              <a:buNone/>
              <a:defRPr/>
            </a:pPr>
            <a:r>
              <a:rPr lang="en-US" sz="1400" dirty="0" smtClean="0">
                <a:latin typeface="Comic Sans MS" pitchFamily="66" charset="0"/>
                <a:cs typeface="Arial" charset="0"/>
              </a:rPr>
              <a:t>-     Depth of field		</a:t>
            </a:r>
          </a:p>
          <a:p>
            <a:pPr eaLnBrk="1" hangingPunct="1">
              <a:lnSpc>
                <a:spcPct val="80000"/>
              </a:lnSpc>
              <a:buFontTx/>
              <a:buChar char="-"/>
              <a:defRPr/>
            </a:pPr>
            <a:r>
              <a:rPr lang="en-US" sz="1400" dirty="0" smtClean="0">
                <a:latin typeface="Comic Sans MS" pitchFamily="66" charset="0"/>
                <a:cs typeface="Arial" charset="0"/>
              </a:rPr>
              <a:t>2 layers of cells</a:t>
            </a:r>
          </a:p>
          <a:p>
            <a:pPr eaLnBrk="1" hangingPunct="1">
              <a:lnSpc>
                <a:spcPct val="80000"/>
              </a:lnSpc>
              <a:buFontTx/>
              <a:buChar char="-"/>
              <a:defRPr/>
            </a:pPr>
            <a:r>
              <a:rPr lang="en-US" sz="1400" dirty="0" smtClean="0">
                <a:latin typeface="Comic Sans MS" pitchFamily="66" charset="0"/>
                <a:cs typeface="Arial" charset="0"/>
              </a:rPr>
              <a:t>Note cell wall, chloroplasts streaming</a:t>
            </a:r>
          </a:p>
          <a:p>
            <a:pPr eaLnBrk="1" hangingPunct="1">
              <a:lnSpc>
                <a:spcPct val="80000"/>
              </a:lnSpc>
              <a:buFontTx/>
              <a:buChar char="-"/>
              <a:defRPr/>
            </a:pPr>
            <a:r>
              <a:rPr lang="en-US" sz="1400" i="1" dirty="0" smtClean="0">
                <a:latin typeface="Comic Sans MS" pitchFamily="66" charset="0"/>
                <a:cs typeface="Arial" charset="0"/>
              </a:rPr>
              <a:t>View video tutorial</a:t>
            </a:r>
          </a:p>
          <a:p>
            <a:pPr marL="0" indent="0" eaLnBrk="1" hangingPunct="1">
              <a:lnSpc>
                <a:spcPct val="80000"/>
              </a:lnSpc>
              <a:buFontTx/>
              <a:buNone/>
              <a:defRPr/>
            </a:pPr>
            <a:r>
              <a:rPr lang="en-US" sz="1400" dirty="0">
                <a:latin typeface="Comic Sans MS" pitchFamily="66" charset="0"/>
                <a:cs typeface="Arial" charset="0"/>
              </a:rPr>
              <a:t> </a:t>
            </a:r>
            <a:r>
              <a:rPr lang="en-US" sz="1400" dirty="0" smtClean="0">
                <a:latin typeface="Comic Sans MS" pitchFamily="66" charset="0"/>
                <a:cs typeface="Arial" charset="0"/>
              </a:rPr>
              <a:t>      </a:t>
            </a:r>
            <a:endParaRPr lang="en-US" sz="1400" b="1" dirty="0" smtClean="0">
              <a:latin typeface="Comic Sans MS" pitchFamily="66" charset="0"/>
              <a:cs typeface="Arial" charset="0"/>
            </a:endParaRPr>
          </a:p>
          <a:p>
            <a:pPr eaLnBrk="1" hangingPunct="1">
              <a:lnSpc>
                <a:spcPct val="80000"/>
              </a:lnSpc>
              <a:buFontTx/>
              <a:buNone/>
              <a:defRPr/>
            </a:pPr>
            <a:r>
              <a:rPr lang="en-US" sz="1400" b="1" dirty="0" smtClean="0">
                <a:latin typeface="Comic Sans MS" pitchFamily="66" charset="0"/>
                <a:cs typeface="Arial" charset="0"/>
              </a:rPr>
              <a:t>5. Cheek cell</a:t>
            </a:r>
          </a:p>
          <a:p>
            <a:pPr eaLnBrk="1" hangingPunct="1">
              <a:lnSpc>
                <a:spcPct val="80000"/>
              </a:lnSpc>
              <a:buFontTx/>
              <a:buChar char="-"/>
              <a:defRPr/>
            </a:pPr>
            <a:r>
              <a:rPr lang="en-US" sz="1400" dirty="0" smtClean="0">
                <a:latin typeface="Comic Sans MS" pitchFamily="66" charset="0"/>
                <a:cs typeface="Arial" charset="0"/>
              </a:rPr>
              <a:t>Wet mount using </a:t>
            </a:r>
            <a:r>
              <a:rPr lang="en-US" sz="1400" dirty="0" err="1" smtClean="0">
                <a:latin typeface="Comic Sans MS" pitchFamily="66" charset="0"/>
                <a:cs typeface="Arial" charset="0"/>
              </a:rPr>
              <a:t>NaCl</a:t>
            </a:r>
            <a:r>
              <a:rPr lang="en-US" sz="1400" dirty="0" smtClean="0">
                <a:latin typeface="Comic Sans MS" pitchFamily="66" charset="0"/>
                <a:cs typeface="Arial" charset="0"/>
              </a:rPr>
              <a:t> &amp; Methylene blue.</a:t>
            </a:r>
          </a:p>
          <a:p>
            <a:pPr eaLnBrk="1" hangingPunct="1">
              <a:lnSpc>
                <a:spcPct val="80000"/>
              </a:lnSpc>
              <a:buFontTx/>
              <a:buChar char="-"/>
              <a:defRPr/>
            </a:pPr>
            <a:r>
              <a:rPr lang="en-US" sz="1400" dirty="0" smtClean="0">
                <a:latin typeface="Comic Sans MS" pitchFamily="66" charset="0"/>
                <a:cs typeface="Arial" charset="0"/>
              </a:rPr>
              <a:t>Contrast!</a:t>
            </a:r>
          </a:p>
          <a:p>
            <a:pPr eaLnBrk="1" hangingPunct="1">
              <a:lnSpc>
                <a:spcPct val="80000"/>
              </a:lnSpc>
              <a:buFontTx/>
              <a:buChar char="-"/>
              <a:defRPr/>
            </a:pPr>
            <a:r>
              <a:rPr lang="en-US" sz="1400" i="1" dirty="0" smtClean="0">
                <a:latin typeface="Comic Sans MS" pitchFamily="66" charset="0"/>
                <a:cs typeface="Arial" charset="0"/>
              </a:rPr>
              <a:t>View video tutorial</a:t>
            </a:r>
          </a:p>
          <a:p>
            <a:pPr marL="0" indent="0" eaLnBrk="1" hangingPunct="1">
              <a:lnSpc>
                <a:spcPct val="80000"/>
              </a:lnSpc>
              <a:buFontTx/>
              <a:buNone/>
              <a:defRPr/>
            </a:pPr>
            <a:r>
              <a:rPr lang="en-US" sz="1400" i="1" dirty="0" smtClean="0">
                <a:latin typeface="Comic Sans MS" pitchFamily="66" charset="0"/>
                <a:cs typeface="Arial" charset="0"/>
              </a:rPr>
              <a:t>       </a:t>
            </a:r>
            <a:endParaRPr lang="en-US" sz="1400" dirty="0" smtClean="0">
              <a:cs typeface="Arial" charset="0"/>
            </a:endParaRPr>
          </a:p>
        </p:txBody>
      </p:sp>
      <p:sp>
        <p:nvSpPr>
          <p:cNvPr id="15364" name="Text Box 25"/>
          <p:cNvSpPr txBox="1">
            <a:spLocks noChangeArrowheads="1"/>
          </p:cNvSpPr>
          <p:nvPr/>
        </p:nvSpPr>
        <p:spPr bwMode="auto">
          <a:xfrm>
            <a:off x="1295400" y="39624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tLang="en-US"/>
          </a:p>
        </p:txBody>
      </p:sp>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rot="20848764">
            <a:off x="4695633" y="647347"/>
            <a:ext cx="1232623" cy="19787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6" name="Text Box 6"/>
          <p:cNvSpPr txBox="1">
            <a:spLocks noChangeArrowheads="1"/>
          </p:cNvSpPr>
          <p:nvPr/>
        </p:nvSpPr>
        <p:spPr bwMode="auto">
          <a:xfrm>
            <a:off x="5102225" y="6464300"/>
            <a:ext cx="40417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Onion cells, Elodea cells &amp; Cheek cells, </a:t>
            </a:r>
            <a:r>
              <a:rPr lang="en-US" altLang="en-US" sz="1000">
                <a:hlinkClick r:id="rId5"/>
              </a:rPr>
              <a:t>SPO General Microbiology Microscopic Images</a:t>
            </a:r>
            <a:r>
              <a:rPr lang="en-US" altLang="en-US" sz="1000"/>
              <a:t>; </a:t>
            </a:r>
            <a:r>
              <a:rPr lang="en-US" altLang="en-US" sz="1000">
                <a:hlinkClick r:id="rId6"/>
              </a:rPr>
              <a:t>Elodea plant</a:t>
            </a:r>
            <a:r>
              <a:rPr lang="en-US" altLang="en-US" sz="1000"/>
              <a:t>, Frank Vincentz</a:t>
            </a:r>
            <a:endParaRPr lang="en-US" altLang="en-US" sz="1000">
              <a:latin typeface="Comic Sans MS" pitchFamily="66" charset="0"/>
            </a:endParaRPr>
          </a:p>
        </p:txBody>
      </p:sp>
      <p:pic>
        <p:nvPicPr>
          <p:cNvPr id="3" name="Picture 2"/>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248400" y="597916"/>
            <a:ext cx="2526781" cy="23937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rot="5400000">
            <a:off x="6273799" y="3621628"/>
            <a:ext cx="2514600" cy="24881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4" name="Picture 13"/>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4800600" y="2362200"/>
            <a:ext cx="2590799" cy="249241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10"/>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76200" y="76200"/>
            <a:ext cx="6172200" cy="6324600"/>
          </a:xfrm>
        </p:spPr>
        <p:txBody>
          <a:bodyPr/>
          <a:lstStyle/>
          <a:p>
            <a:pPr eaLnBrk="1" hangingPunct="1">
              <a:buFontTx/>
              <a:buNone/>
              <a:defRPr/>
            </a:pPr>
            <a:r>
              <a:rPr lang="en-US" sz="5400" b="1" dirty="0" smtClean="0">
                <a:solidFill>
                  <a:srgbClr val="339966"/>
                </a:solidFill>
                <a:latin typeface="Comic Sans MS" pitchFamily="66" charset="0"/>
              </a:rPr>
              <a:t> </a:t>
            </a:r>
            <a:r>
              <a:rPr lang="en-US" sz="4000" b="1" dirty="0" smtClean="0">
                <a:solidFill>
                  <a:srgbClr val="339966"/>
                </a:solidFill>
                <a:latin typeface="Comic Sans MS" pitchFamily="66" charset="0"/>
              </a:rPr>
              <a:t>Confused?</a:t>
            </a:r>
          </a:p>
          <a:p>
            <a:pPr eaLnBrk="1" hangingPunct="1">
              <a:buFontTx/>
              <a:buNone/>
              <a:defRPr/>
            </a:pPr>
            <a:endParaRPr lang="en-US" sz="100" b="1" dirty="0" smtClean="0">
              <a:latin typeface="Comic Sans MS" pitchFamily="66" charset="0"/>
            </a:endParaRPr>
          </a:p>
          <a:p>
            <a:pPr eaLnBrk="1" hangingPunct="1">
              <a:buFontTx/>
              <a:buNone/>
              <a:defRPr/>
            </a:pPr>
            <a:r>
              <a:rPr lang="en-US" sz="2400" dirty="0" smtClean="0">
                <a:latin typeface="Comic Sans MS" pitchFamily="66" charset="0"/>
              </a:rPr>
              <a:t>   </a:t>
            </a:r>
            <a:r>
              <a:rPr lang="en-US" sz="1600" dirty="0" smtClean="0">
                <a:latin typeface="Comic Sans MS" pitchFamily="66" charset="0"/>
              </a:rPr>
              <a:t>Here are links to fun resources that further explain use of the microscope:</a:t>
            </a:r>
          </a:p>
          <a:p>
            <a:pPr algn="ctr" eaLnBrk="1" hangingPunct="1">
              <a:buFontTx/>
              <a:buNone/>
              <a:defRPr/>
            </a:pPr>
            <a:endParaRPr lang="en-US" sz="400" dirty="0" smtClean="0">
              <a:latin typeface="Comic Sans MS" pitchFamily="66" charset="0"/>
            </a:endParaRPr>
          </a:p>
          <a:p>
            <a:pPr eaLnBrk="1" hangingPunct="1">
              <a:defRPr/>
            </a:pPr>
            <a:r>
              <a:rPr lang="en-US" sz="1600" b="1" dirty="0" smtClean="0">
                <a:latin typeface="Comic Sans MS" pitchFamily="66" charset="0"/>
              </a:rPr>
              <a:t>Microscopy Laboratory </a:t>
            </a:r>
            <a:r>
              <a:rPr lang="en-US" sz="1400" dirty="0" smtClean="0">
                <a:latin typeface="Comic Sans MS" pitchFamily="66" charset="0"/>
              </a:rPr>
              <a:t>Main Page</a:t>
            </a:r>
            <a:r>
              <a:rPr lang="en-US" sz="1050" dirty="0" smtClean="0">
                <a:latin typeface="Comic Sans MS" pitchFamily="66" charset="0"/>
              </a:rPr>
              <a:t> </a:t>
            </a:r>
            <a:r>
              <a:rPr lang="en-US" sz="1100" dirty="0" smtClean="0">
                <a:latin typeface="Comic Sans MS" pitchFamily="66" charset="0"/>
              </a:rPr>
              <a:t>on the Virtual Microbiology Classroom of </a:t>
            </a:r>
            <a:r>
              <a:rPr lang="en-US" sz="1200" dirty="0" smtClean="0">
                <a:latin typeface="Comic Sans MS" pitchFamily="66" charset="0"/>
                <a:hlinkClick r:id="rId3"/>
              </a:rPr>
              <a:t>Science Prof Online</a:t>
            </a:r>
            <a:r>
              <a:rPr lang="en-US" sz="1100" dirty="0" smtClean="0">
                <a:latin typeface="Comic Sans MS" pitchFamily="66" charset="0"/>
              </a:rPr>
              <a:t>.</a:t>
            </a:r>
          </a:p>
          <a:p>
            <a:pPr marL="0" indent="0" eaLnBrk="1" hangingPunct="1">
              <a:buFontTx/>
              <a:buNone/>
              <a:defRPr/>
            </a:pPr>
            <a:endParaRPr lang="en-US" sz="800" dirty="0" smtClean="0">
              <a:latin typeface="Comic Sans MS" pitchFamily="66" charset="0"/>
            </a:endParaRPr>
          </a:p>
          <a:p>
            <a:pPr eaLnBrk="1" hangingPunct="1">
              <a:defRPr/>
            </a:pPr>
            <a:r>
              <a:rPr lang="en-US" sz="1600" dirty="0" smtClean="0">
                <a:latin typeface="Comic Sans MS" pitchFamily="66" charset="0"/>
                <a:hlinkClick r:id="rId4"/>
              </a:rPr>
              <a:t>Compound </a:t>
            </a:r>
            <a:r>
              <a:rPr lang="en-US" sz="1600" dirty="0">
                <a:latin typeface="Comic Sans MS" pitchFamily="66" charset="0"/>
                <a:hlinkClick r:id="rId4"/>
              </a:rPr>
              <a:t>Microscope </a:t>
            </a:r>
            <a:r>
              <a:rPr lang="en-US" sz="1600" dirty="0" smtClean="0">
                <a:latin typeface="Comic Sans MS" pitchFamily="66" charset="0"/>
                <a:hlinkClick r:id="rId4"/>
              </a:rPr>
              <a:t> Parts and Use</a:t>
            </a:r>
            <a:r>
              <a:rPr lang="en-US" sz="1600" dirty="0" smtClean="0">
                <a:latin typeface="Comic Sans MS" pitchFamily="66" charset="0"/>
              </a:rPr>
              <a:t> </a:t>
            </a:r>
            <a:r>
              <a:rPr lang="en-US" sz="1100" dirty="0" smtClean="0">
                <a:latin typeface="Comic Sans MS" pitchFamily="66" charset="0"/>
              </a:rPr>
              <a:t>video</a:t>
            </a:r>
            <a:r>
              <a:rPr lang="en-US" sz="1600" dirty="0" smtClean="0">
                <a:latin typeface="Comic Sans MS" pitchFamily="66" charset="0"/>
              </a:rPr>
              <a:t> </a:t>
            </a:r>
            <a:r>
              <a:rPr lang="en-US" sz="1100" dirty="0" smtClean="0">
                <a:latin typeface="Comic Sans MS" pitchFamily="66" charset="0"/>
              </a:rPr>
              <a:t>from Science </a:t>
            </a:r>
            <a:r>
              <a:rPr lang="en-US" sz="1100" dirty="0" err="1" smtClean="0">
                <a:latin typeface="Comic Sans MS" pitchFamily="66" charset="0"/>
              </a:rPr>
              <a:t>ProfOnline</a:t>
            </a:r>
            <a:r>
              <a:rPr lang="en-US" sz="1100" dirty="0" smtClean="0">
                <a:latin typeface="Comic Sans MS" pitchFamily="66" charset="0"/>
              </a:rPr>
              <a:t>.</a:t>
            </a:r>
          </a:p>
          <a:p>
            <a:pPr eaLnBrk="1" hangingPunct="1">
              <a:defRPr/>
            </a:pPr>
            <a:endParaRPr lang="en-US" sz="800" dirty="0">
              <a:latin typeface="Comic Sans MS" pitchFamily="66" charset="0"/>
            </a:endParaRPr>
          </a:p>
          <a:p>
            <a:pPr eaLnBrk="1" hangingPunct="1">
              <a:defRPr/>
            </a:pPr>
            <a:r>
              <a:rPr lang="en-US" sz="1600" dirty="0" smtClean="0">
                <a:latin typeface="Comic Sans MS" pitchFamily="66" charset="0"/>
                <a:hlinkClick r:id="rId5"/>
              </a:rPr>
              <a:t>How to Make a Wet Mount of an Elodea Plant Cell</a:t>
            </a:r>
            <a:r>
              <a:rPr lang="en-US" sz="1600" dirty="0" smtClean="0">
                <a:latin typeface="Comic Sans MS" pitchFamily="66" charset="0"/>
              </a:rPr>
              <a:t> </a:t>
            </a:r>
            <a:r>
              <a:rPr lang="en-US" sz="1100" dirty="0" smtClean="0">
                <a:latin typeface="Comic Sans MS" pitchFamily="66" charset="0"/>
              </a:rPr>
              <a:t>video </a:t>
            </a:r>
            <a:r>
              <a:rPr lang="en-US" sz="1100" dirty="0">
                <a:latin typeface="Comic Sans MS" pitchFamily="66" charset="0"/>
              </a:rPr>
              <a:t>from </a:t>
            </a:r>
            <a:r>
              <a:rPr lang="en-US" sz="1100" dirty="0" err="1">
                <a:latin typeface="Comic Sans MS" pitchFamily="66" charset="0"/>
              </a:rPr>
              <a:t>ScienceProfOnline</a:t>
            </a:r>
            <a:r>
              <a:rPr lang="en-US" sz="1100" dirty="0">
                <a:latin typeface="Comic Sans MS" pitchFamily="66" charset="0"/>
              </a:rPr>
              <a:t>.</a:t>
            </a:r>
          </a:p>
          <a:p>
            <a:pPr eaLnBrk="1" hangingPunct="1">
              <a:defRPr/>
            </a:pPr>
            <a:endParaRPr lang="en-US" sz="1600" dirty="0" smtClean="0">
              <a:latin typeface="Comic Sans MS" pitchFamily="66" charset="0"/>
              <a:hlinkClick r:id="rId6"/>
            </a:endParaRPr>
          </a:p>
          <a:p>
            <a:pPr eaLnBrk="1" hangingPunct="1">
              <a:defRPr/>
            </a:pPr>
            <a:r>
              <a:rPr lang="en-US" sz="1600" dirty="0" smtClean="0">
                <a:latin typeface="Comic Sans MS" pitchFamily="66" charset="0"/>
                <a:hlinkClick r:id="rId7"/>
              </a:rPr>
              <a:t>How to Make a Wet Mount of an Onion Epithelial Cell</a:t>
            </a:r>
            <a:r>
              <a:rPr lang="en-US" sz="1600" dirty="0" smtClean="0">
                <a:latin typeface="Comic Sans MS" pitchFamily="66" charset="0"/>
              </a:rPr>
              <a:t> </a:t>
            </a:r>
            <a:r>
              <a:rPr lang="en-US" sz="1100" dirty="0" smtClean="0">
                <a:latin typeface="Comic Sans MS" pitchFamily="66" charset="0"/>
              </a:rPr>
              <a:t>video </a:t>
            </a:r>
            <a:r>
              <a:rPr lang="en-US" sz="1100" dirty="0">
                <a:latin typeface="Comic Sans MS" pitchFamily="66" charset="0"/>
              </a:rPr>
              <a:t>from </a:t>
            </a:r>
            <a:r>
              <a:rPr lang="en-US" sz="1100" dirty="0" err="1">
                <a:latin typeface="Comic Sans MS" pitchFamily="66" charset="0"/>
              </a:rPr>
              <a:t>ScienceProfOnline</a:t>
            </a:r>
            <a:r>
              <a:rPr lang="en-US" sz="1100" dirty="0">
                <a:latin typeface="Comic Sans MS" pitchFamily="66" charset="0"/>
              </a:rPr>
              <a:t>.</a:t>
            </a:r>
            <a:endParaRPr lang="en-US" sz="1600" dirty="0">
              <a:latin typeface="Comic Sans MS" pitchFamily="66" charset="0"/>
            </a:endParaRPr>
          </a:p>
          <a:p>
            <a:pPr eaLnBrk="1" hangingPunct="1">
              <a:defRPr/>
            </a:pPr>
            <a:endParaRPr lang="en-US" sz="800" dirty="0" smtClean="0">
              <a:latin typeface="Comic Sans MS" pitchFamily="66" charset="0"/>
              <a:hlinkClick r:id="rId6"/>
            </a:endParaRPr>
          </a:p>
          <a:p>
            <a:pPr eaLnBrk="1" hangingPunct="1">
              <a:defRPr/>
            </a:pPr>
            <a:r>
              <a:rPr lang="en-US" sz="1600" dirty="0" smtClean="0">
                <a:latin typeface="Comic Sans MS" pitchFamily="66" charset="0"/>
                <a:hlinkClick r:id="rId6"/>
              </a:rPr>
              <a:t>How to Make a Wet Mount of a Cheek Cell</a:t>
            </a:r>
            <a:r>
              <a:rPr lang="en-US" sz="1600" dirty="0" smtClean="0">
                <a:latin typeface="Comic Sans MS" pitchFamily="66" charset="0"/>
              </a:rPr>
              <a:t> </a:t>
            </a:r>
            <a:r>
              <a:rPr lang="en-US" sz="1100" dirty="0" smtClean="0">
                <a:latin typeface="Comic Sans MS" pitchFamily="66" charset="0"/>
              </a:rPr>
              <a:t>video from </a:t>
            </a:r>
            <a:r>
              <a:rPr lang="en-US" sz="1100" dirty="0" err="1" smtClean="0">
                <a:latin typeface="Comic Sans MS" pitchFamily="66" charset="0"/>
              </a:rPr>
              <a:t>ScienceProfOnline</a:t>
            </a:r>
            <a:r>
              <a:rPr lang="en-US" sz="1100" dirty="0" smtClean="0">
                <a:latin typeface="Comic Sans MS" pitchFamily="66" charset="0"/>
              </a:rPr>
              <a:t>.</a:t>
            </a:r>
          </a:p>
          <a:p>
            <a:pPr eaLnBrk="1" hangingPunct="1">
              <a:defRPr/>
            </a:pPr>
            <a:endParaRPr lang="en-US" sz="800" dirty="0">
              <a:latin typeface="Comic Sans MS" pitchFamily="66" charset="0"/>
            </a:endParaRPr>
          </a:p>
          <a:p>
            <a:pPr eaLnBrk="1" hangingPunct="1">
              <a:defRPr/>
            </a:pPr>
            <a:r>
              <a:rPr lang="en-US" sz="1600" dirty="0" smtClean="0">
                <a:latin typeface="Comic Sans MS" pitchFamily="66" charset="0"/>
              </a:rPr>
              <a:t>Play </a:t>
            </a:r>
            <a:r>
              <a:rPr lang="en-US" sz="1600" dirty="0" smtClean="0">
                <a:latin typeface="Comic Sans MS" pitchFamily="66" charset="0"/>
                <a:hlinkClick r:id="rId8"/>
              </a:rPr>
              <a:t>Amoeba</a:t>
            </a:r>
            <a:r>
              <a:rPr lang="en-US" sz="1600" dirty="0" smtClean="0">
                <a:latin typeface="Comic Sans MS" pitchFamily="66" charset="0"/>
              </a:rPr>
              <a:t>, </a:t>
            </a:r>
            <a:r>
              <a:rPr lang="en-US" sz="1100" dirty="0" smtClean="0">
                <a:latin typeface="Comic Sans MS" pitchFamily="66" charset="0"/>
              </a:rPr>
              <a:t>a video game where you are an amoeba that eats and grows.</a:t>
            </a:r>
          </a:p>
          <a:p>
            <a:pPr eaLnBrk="1" hangingPunct="1">
              <a:defRPr/>
            </a:pPr>
            <a:endParaRPr lang="en-US" sz="800" dirty="0">
              <a:latin typeface="Comic Sans MS" pitchFamily="66" charset="0"/>
            </a:endParaRPr>
          </a:p>
          <a:p>
            <a:pPr eaLnBrk="1" hangingPunct="1">
              <a:defRPr/>
            </a:pPr>
            <a:r>
              <a:rPr lang="en-US" sz="1600" dirty="0" smtClean="0">
                <a:latin typeface="Comic Sans MS" pitchFamily="66" charset="0"/>
                <a:hlinkClick r:id="rId9"/>
              </a:rPr>
              <a:t>Microscope Mania </a:t>
            </a:r>
            <a:r>
              <a:rPr lang="en-US" sz="1100" dirty="0" smtClean="0">
                <a:latin typeface="Comic Sans MS" pitchFamily="66" charset="0"/>
              </a:rPr>
              <a:t>crossword puzzle.</a:t>
            </a:r>
          </a:p>
          <a:p>
            <a:pPr eaLnBrk="1" hangingPunct="1">
              <a:defRPr/>
            </a:pPr>
            <a:endParaRPr lang="en-US" sz="800" dirty="0">
              <a:latin typeface="Comic Sans MS" pitchFamily="66" charset="0"/>
            </a:endParaRPr>
          </a:p>
          <a:p>
            <a:pPr eaLnBrk="1" hangingPunct="1">
              <a:defRPr/>
            </a:pPr>
            <a:r>
              <a:rPr lang="en-US" sz="1600" dirty="0" smtClean="0">
                <a:latin typeface="Comic Sans MS" pitchFamily="66" charset="0"/>
                <a:hlinkClick r:id="rId10"/>
              </a:rPr>
              <a:t>Microscopic Pond Life</a:t>
            </a:r>
            <a:r>
              <a:rPr lang="en-US" sz="1100" dirty="0" smtClean="0">
                <a:latin typeface="Comic Sans MS" pitchFamily="66" charset="0"/>
              </a:rPr>
              <a:t>, an extremely cool collection of videos of a variety of microscopic pond life to the tune of Radiohead’s “Kid A”. </a:t>
            </a:r>
            <a:endParaRPr lang="en-US" sz="400" dirty="0" smtClean="0">
              <a:latin typeface="Comic Sans MS" pitchFamily="66" charset="0"/>
            </a:endParaRPr>
          </a:p>
          <a:p>
            <a:pPr eaLnBrk="1" hangingPunct="1">
              <a:defRPr/>
            </a:pPr>
            <a:endParaRPr lang="en-US" sz="1100" dirty="0" smtClean="0">
              <a:latin typeface="Comic Sans MS" pitchFamily="66" charset="0"/>
            </a:endParaRPr>
          </a:p>
          <a:p>
            <a:pPr eaLnBrk="1" hangingPunct="1">
              <a:defRPr/>
            </a:pPr>
            <a:endParaRPr lang="en-US" sz="1050" dirty="0" smtClean="0">
              <a:latin typeface="Comic Sans MS" pitchFamily="66" charset="0"/>
            </a:endParaRPr>
          </a:p>
        </p:txBody>
      </p:sp>
      <p:pic>
        <p:nvPicPr>
          <p:cNvPr id="16387" name="Picture 8" descr="MC900229685[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56475" y="307975"/>
            <a:ext cx="1617663"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9"/>
          <p:cNvSpPr>
            <a:spLocks noChangeArrowheads="1" noChangeShapeType="1" noTextEdit="1"/>
          </p:cNvSpPr>
          <p:nvPr/>
        </p:nvSpPr>
        <p:spPr bwMode="auto">
          <a:xfrm rot="2903607">
            <a:off x="5829672" y="1723187"/>
            <a:ext cx="2904173" cy="753337"/>
          </a:xfrm>
          <a:prstGeom prst="rect">
            <a:avLst/>
          </a:prstGeom>
        </p:spPr>
        <p:txBody>
          <a:bodyPr wrap="none" fromWordArt="1">
            <a:prstTxWarp prst="textPlain">
              <a:avLst>
                <a:gd name="adj" fmla="val 52736"/>
              </a:avLst>
            </a:prstTxWarp>
          </a:bodyPr>
          <a:lstStyle/>
          <a:p>
            <a:pPr algn="ctr">
              <a:defRPr/>
            </a:pPr>
            <a:r>
              <a:rPr lang="en-US" b="1" i="1" kern="10" dirty="0">
                <a:ln w="9525">
                  <a:solidFill>
                    <a:srgbClr val="000000"/>
                  </a:solidFill>
                  <a:round/>
                  <a:headEnd/>
                  <a:tailEnd/>
                </a:ln>
                <a:solidFill>
                  <a:srgbClr val="FFFFFF"/>
                </a:solidFill>
                <a:latin typeface="Comic Sans MS"/>
              </a:rPr>
              <a:t>Smart</a:t>
            </a:r>
            <a:r>
              <a:rPr lang="en-US" i="1" kern="10" dirty="0">
                <a:ln w="9525">
                  <a:solidFill>
                    <a:srgbClr val="000000"/>
                  </a:solidFill>
                  <a:round/>
                  <a:headEnd/>
                  <a:tailEnd/>
                </a:ln>
                <a:solidFill>
                  <a:srgbClr val="FFFFFF"/>
                </a:solidFill>
                <a:latin typeface="Comic Sans MS"/>
              </a:rPr>
              <a:t> Links</a:t>
            </a:r>
          </a:p>
        </p:txBody>
      </p:sp>
      <p:sp>
        <p:nvSpPr>
          <p:cNvPr id="2" name="TextBox 1"/>
          <p:cNvSpPr txBox="1"/>
          <p:nvPr/>
        </p:nvSpPr>
        <p:spPr>
          <a:xfrm>
            <a:off x="76200" y="6613525"/>
            <a:ext cx="3581400" cy="254000"/>
          </a:xfrm>
          <a:prstGeom prst="rect">
            <a:avLst/>
          </a:prstGeom>
          <a:noFill/>
        </p:spPr>
        <p:txBody>
          <a:bodyPr>
            <a:spAutoFit/>
          </a:bodyPr>
          <a:lstStyle/>
          <a:p>
            <a:pPr>
              <a:defRPr/>
            </a:pPr>
            <a:r>
              <a:rPr lang="en-US" sz="1050" dirty="0"/>
              <a:t> (You must be in PPT slideshow view to click on links.)</a:t>
            </a:r>
          </a:p>
        </p:txBody>
      </p:sp>
      <p:sp>
        <p:nvSpPr>
          <p:cNvPr id="7" name="Text Box 7"/>
          <p:cNvSpPr txBox="1">
            <a:spLocks noChangeArrowheads="1"/>
          </p:cNvSpPr>
          <p:nvPr/>
        </p:nvSpPr>
        <p:spPr bwMode="auto">
          <a:xfrm>
            <a:off x="4675909" y="6623050"/>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04800" y="381000"/>
            <a:ext cx="8534400" cy="4038600"/>
          </a:xfrm>
        </p:spPr>
        <p:txBody>
          <a:bodyPr/>
          <a:lstStyle/>
          <a:p>
            <a:pPr algn="r" eaLnBrk="1" hangingPunct="1"/>
            <a:r>
              <a:rPr lang="en-US" altLang="en-US" sz="2400" b="1" i="1" dirty="0" smtClean="0">
                <a:solidFill>
                  <a:srgbClr val="FF0000"/>
                </a:solidFill>
              </a:rPr>
              <a:t>         </a:t>
            </a:r>
            <a:r>
              <a:rPr lang="en-US" altLang="en-US" sz="2800" b="1" dirty="0" smtClean="0">
                <a:solidFill>
                  <a:srgbClr val="009900"/>
                </a:solidFill>
                <a:latin typeface="Comic Sans MS" pitchFamily="66" charset="0"/>
              </a:rPr>
              <a:t>Are microbes intimidating you?</a:t>
            </a:r>
            <a:r>
              <a:rPr lang="en-US" altLang="en-US" sz="2800" i="1" dirty="0" smtClean="0">
                <a:solidFill>
                  <a:srgbClr val="009900"/>
                </a:solidFill>
                <a:latin typeface="Comic Sans MS" pitchFamily="66" charset="0"/>
              </a:rPr>
              <a:t/>
            </a:r>
            <a:br>
              <a:rPr lang="en-US" altLang="en-US" sz="2800" i="1" dirty="0" smtClean="0">
                <a:solidFill>
                  <a:srgbClr val="009900"/>
                </a:solidFill>
                <a:latin typeface="Comic Sans MS" pitchFamily="66" charset="0"/>
              </a:rPr>
            </a:br>
            <a:r>
              <a:rPr lang="en-US" altLang="en-US" sz="2400" i="1" dirty="0" smtClean="0">
                <a:solidFill>
                  <a:srgbClr val="FF0000"/>
                </a:solidFill>
              </a:rPr>
              <a:t/>
            </a:r>
            <a:br>
              <a:rPr lang="en-US" altLang="en-US" sz="2400" i="1" dirty="0" smtClean="0">
                <a:solidFill>
                  <a:srgbClr val="FF0000"/>
                </a:solidFill>
              </a:rPr>
            </a:br>
            <a:r>
              <a:rPr lang="en-US" altLang="en-US" sz="2000" i="1" dirty="0" smtClean="0">
                <a:solidFill>
                  <a:srgbClr val="B2B2B2"/>
                </a:solidFill>
                <a:latin typeface="Comic Sans MS" pitchFamily="66" charset="0"/>
              </a:rPr>
              <a:t>Do yourself a favor. Use the…</a:t>
            </a:r>
            <a:r>
              <a:rPr lang="en-US" altLang="en-US" sz="2800" i="1" dirty="0" smtClean="0">
                <a:latin typeface="Comic Sans MS" pitchFamily="66" charset="0"/>
              </a:rPr>
              <a:t> </a:t>
            </a:r>
            <a:r>
              <a:rPr lang="en-US" altLang="en-US" sz="2000" i="1" dirty="0" smtClean="0">
                <a:latin typeface="Comic Sans MS" pitchFamily="66" charset="0"/>
              </a:rPr>
              <a:t/>
            </a:r>
            <a:br>
              <a:rPr lang="en-US" altLang="en-US" sz="2000" i="1" dirty="0" smtClean="0">
                <a:latin typeface="Comic Sans MS" pitchFamily="66" charset="0"/>
              </a:rPr>
            </a:br>
            <a:r>
              <a:rPr lang="en-US" altLang="en-US" sz="3200" dirty="0" smtClean="0">
                <a:solidFill>
                  <a:srgbClr val="996600"/>
                </a:solidFill>
                <a:latin typeface="Comic Sans MS" pitchFamily="66" charset="0"/>
              </a:rPr>
              <a:t/>
            </a:r>
            <a:br>
              <a:rPr lang="en-US" altLang="en-US" sz="3200" dirty="0" smtClean="0">
                <a:solidFill>
                  <a:srgbClr val="996600"/>
                </a:solidFill>
                <a:latin typeface="Comic Sans MS" pitchFamily="66" charset="0"/>
              </a:rPr>
            </a:br>
            <a:r>
              <a:rPr lang="en-US" altLang="en-US" sz="3200" dirty="0" smtClean="0">
                <a:solidFill>
                  <a:srgbClr val="996600"/>
                </a:solidFill>
                <a:latin typeface="Comic Sans MS" pitchFamily="66" charset="0"/>
              </a:rPr>
              <a:t>              </a:t>
            </a:r>
            <a:r>
              <a:rPr lang="en-US" altLang="en-US" sz="4000" b="1" dirty="0" smtClean="0">
                <a:solidFill>
                  <a:schemeClr val="accent2"/>
                </a:solidFill>
                <a:latin typeface="Comic Sans MS" pitchFamily="66" charset="0"/>
              </a:rPr>
              <a:t>Virtual Microbiology                        Classroom </a:t>
            </a:r>
            <a:r>
              <a:rPr lang="en-US" altLang="en-US" sz="2000" i="1" dirty="0" smtClean="0">
                <a:solidFill>
                  <a:schemeClr val="accent2"/>
                </a:solidFill>
                <a:latin typeface="Comic Sans MS" pitchFamily="66" charset="0"/>
              </a:rPr>
              <a:t>(</a:t>
            </a:r>
            <a:r>
              <a:rPr lang="en-US" altLang="en-US" sz="2000" i="1" dirty="0" smtClean="0">
                <a:solidFill>
                  <a:schemeClr val="tx1"/>
                </a:solidFill>
                <a:latin typeface="Comic Sans MS" pitchFamily="66" charset="0"/>
              </a:rPr>
              <a:t>VMC</a:t>
            </a:r>
            <a:r>
              <a:rPr lang="en-US" altLang="en-US" sz="2000" i="1" dirty="0" smtClean="0">
                <a:solidFill>
                  <a:schemeClr val="accent2"/>
                </a:solidFill>
                <a:latin typeface="Comic Sans MS" pitchFamily="66" charset="0"/>
              </a:rPr>
              <a:t>)</a:t>
            </a:r>
            <a:r>
              <a:rPr lang="en-US" altLang="en-US" sz="4000" b="1" dirty="0" smtClean="0">
                <a:solidFill>
                  <a:schemeClr val="accent2"/>
                </a:solidFill>
                <a:latin typeface="Comic Sans MS" pitchFamily="66" charset="0"/>
              </a:rPr>
              <a:t> !</a:t>
            </a:r>
            <a:r>
              <a:rPr lang="en-US" altLang="en-US" sz="4000" b="1" dirty="0" smtClean="0">
                <a:solidFill>
                  <a:schemeClr val="accent2"/>
                </a:solidFill>
              </a:rPr>
              <a:t/>
            </a:r>
            <a:br>
              <a:rPr lang="en-US" altLang="en-US" sz="4000" b="1" dirty="0" smtClean="0">
                <a:solidFill>
                  <a:schemeClr val="accent2"/>
                </a:solidFill>
              </a:rPr>
            </a:br>
            <a:r>
              <a:rPr lang="en-US" altLang="en-US" sz="2400" b="1" dirty="0" smtClean="0"/>
              <a:t/>
            </a:r>
            <a:br>
              <a:rPr lang="en-US" altLang="en-US" sz="2400" b="1" dirty="0" smtClean="0"/>
            </a:br>
            <a:r>
              <a:rPr lang="en-US" altLang="en-US" sz="2400" dirty="0" smtClean="0">
                <a:latin typeface="Comic Sans MS" pitchFamily="66" charset="0"/>
              </a:rPr>
              <a:t>The VMC is full of resources to help you succeed, including:</a:t>
            </a:r>
          </a:p>
        </p:txBody>
      </p:sp>
      <p:sp>
        <p:nvSpPr>
          <p:cNvPr id="17411" name="Rectangle 3"/>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altLang="en-US" sz="1800" smtClean="0">
                <a:latin typeface="Comic Sans MS" pitchFamily="66" charset="0"/>
              </a:rPr>
              <a:t>practice test questions</a:t>
            </a:r>
          </a:p>
          <a:p>
            <a:pPr marL="609600" indent="-609600" algn="l" eaLnBrk="1" hangingPunct="1">
              <a:buFontTx/>
              <a:buChar char="•"/>
            </a:pPr>
            <a:r>
              <a:rPr lang="en-US" altLang="en-US" sz="1800" smtClean="0">
                <a:latin typeface="Comic Sans MS" pitchFamily="66" charset="0"/>
              </a:rPr>
              <a:t>review questions</a:t>
            </a:r>
          </a:p>
          <a:p>
            <a:pPr marL="609600" indent="-609600" algn="l" eaLnBrk="1" hangingPunct="1">
              <a:buFontTx/>
              <a:buChar char="•"/>
            </a:pPr>
            <a:r>
              <a:rPr lang="en-US" altLang="en-US" sz="1800" smtClean="0">
                <a:latin typeface="Comic Sans MS" pitchFamily="66" charset="0"/>
              </a:rPr>
              <a:t>study guides and learning objectives</a:t>
            </a:r>
          </a:p>
        </p:txBody>
      </p:sp>
      <p:sp>
        <p:nvSpPr>
          <p:cNvPr id="17412" name="Text Box 4"/>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VMC by going to the Science Prof Online website </a:t>
            </a:r>
            <a:r>
              <a:rPr lang="en-US" altLang="en-US" sz="1600" b="1">
                <a:solidFill>
                  <a:srgbClr val="000000"/>
                </a:solidFill>
                <a:latin typeface="Comic Sans MS" pitchFamily="66" charset="0"/>
                <a:hlinkClick r:id="rId3"/>
              </a:rPr>
              <a:t>www.ScienceProfOnline.com</a:t>
            </a:r>
            <a:endParaRPr lang="en-US" altLang="en-US" sz="1600" b="1">
              <a:solidFill>
                <a:srgbClr val="000000"/>
              </a:solidFill>
              <a:latin typeface="Comic Sans MS" pitchFamily="66" charset="0"/>
            </a:endParaRPr>
          </a:p>
        </p:txBody>
      </p:sp>
      <p:sp>
        <p:nvSpPr>
          <p:cNvPr id="17413" name="Rectangle 7"/>
          <p:cNvSpPr>
            <a:spLocks noChangeArrowheads="1"/>
          </p:cNvSpPr>
          <p:nvPr/>
        </p:nvSpPr>
        <p:spPr bwMode="auto">
          <a:xfrm>
            <a:off x="0" y="6613525"/>
            <a:ext cx="4541838"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White blood cell</a:t>
            </a:r>
            <a:r>
              <a:rPr lang="en-US" altLang="en-US" sz="1000">
                <a:latin typeface="Comic Sans MS" pitchFamily="66" charset="0"/>
              </a:rPr>
              <a:t>,  Giant Microbes; </a:t>
            </a:r>
            <a:r>
              <a:rPr lang="en-US" altLang="en-US" sz="1000">
                <a:latin typeface="Comic Sans MS" pitchFamily="66" charset="0"/>
                <a:hlinkClick r:id="rId5"/>
              </a:rPr>
              <a:t>Prokaryotic cell</a:t>
            </a:r>
            <a:r>
              <a:rPr lang="en-US" altLang="en-US" sz="1000">
                <a:latin typeface="Comic Sans MS" pitchFamily="66" charset="0"/>
              </a:rPr>
              <a:t>, Mariana Ruiz</a:t>
            </a:r>
          </a:p>
        </p:txBody>
      </p:sp>
      <p:pic>
        <p:nvPicPr>
          <p:cNvPr id="17414" name="Picture 8" descr="Prokaryote_cell_unlabeled_Ruiz"/>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375" y="533400"/>
            <a:ext cx="2981325"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639763"/>
          </a:xfrm>
        </p:spPr>
        <p:txBody>
          <a:bodyPr/>
          <a:lstStyle/>
          <a:p>
            <a:pPr eaLnBrk="1" hangingPunct="1"/>
            <a:r>
              <a:rPr lang="en-US" altLang="en-US" sz="4000" b="1" smtClean="0">
                <a:solidFill>
                  <a:srgbClr val="339966"/>
                </a:solidFill>
                <a:latin typeface="Comic Sans MS" pitchFamily="66" charset="0"/>
              </a:rPr>
              <a:t>Laboratory</a:t>
            </a:r>
            <a:endParaRPr lang="en-US" altLang="en-US" sz="2400" smtClean="0">
              <a:solidFill>
                <a:srgbClr val="339966"/>
              </a:solidFill>
              <a:latin typeface="Comic Sans MS" pitchFamily="66" charset="0"/>
            </a:endParaRPr>
          </a:p>
        </p:txBody>
      </p:sp>
      <p:sp>
        <p:nvSpPr>
          <p:cNvPr id="89091" name="Rectangle 3"/>
          <p:cNvSpPr>
            <a:spLocks noGrp="1" noChangeArrowheads="1"/>
          </p:cNvSpPr>
          <p:nvPr>
            <p:ph type="body" sz="half" idx="1"/>
          </p:nvPr>
        </p:nvSpPr>
        <p:spPr>
          <a:xfrm>
            <a:off x="381000" y="1219200"/>
            <a:ext cx="8458200" cy="4953000"/>
          </a:xfrm>
        </p:spPr>
        <p:txBody>
          <a:bodyPr/>
          <a:lstStyle/>
          <a:p>
            <a:pPr eaLnBrk="1" hangingPunct="1">
              <a:lnSpc>
                <a:spcPct val="80000"/>
              </a:lnSpc>
              <a:buFontTx/>
              <a:buNone/>
              <a:defRPr/>
            </a:pPr>
            <a:r>
              <a:rPr lang="en-US" sz="1200" b="1" dirty="0" smtClean="0">
                <a:latin typeface="Comic Sans MS" pitchFamily="66" charset="0"/>
              </a:rPr>
              <a:t>LAB MEETS 1x WEEKLY</a:t>
            </a:r>
          </a:p>
          <a:p>
            <a:pPr eaLnBrk="1" hangingPunct="1">
              <a:lnSpc>
                <a:spcPct val="80000"/>
              </a:lnSpc>
              <a:buFontTx/>
              <a:buNone/>
              <a:defRPr/>
            </a:pPr>
            <a:endParaRPr lang="en-US" sz="600" b="1" dirty="0" smtClean="0">
              <a:latin typeface="Comic Sans MS" pitchFamily="66" charset="0"/>
            </a:endParaRPr>
          </a:p>
          <a:p>
            <a:pPr eaLnBrk="1" hangingPunct="1">
              <a:lnSpc>
                <a:spcPct val="80000"/>
              </a:lnSpc>
              <a:defRPr/>
            </a:pPr>
            <a:r>
              <a:rPr lang="en-US" sz="1200" dirty="0" smtClean="0">
                <a:latin typeface="Comic Sans MS" pitchFamily="66" charset="0"/>
              </a:rPr>
              <a:t>Be on time. 10 minutes after the start of lab, the doors may be locked.  </a:t>
            </a:r>
          </a:p>
          <a:p>
            <a:pPr eaLnBrk="1" hangingPunct="1">
              <a:lnSpc>
                <a:spcPct val="80000"/>
              </a:lnSpc>
              <a:buFontTx/>
              <a:buNone/>
              <a:defRPr/>
            </a:pPr>
            <a:endParaRPr lang="en-US" sz="1200" dirty="0" smtClean="0">
              <a:latin typeface="Comic Sans MS" pitchFamily="66" charset="0"/>
            </a:endParaRPr>
          </a:p>
          <a:p>
            <a:pPr eaLnBrk="1" hangingPunct="1">
              <a:lnSpc>
                <a:spcPct val="80000"/>
              </a:lnSpc>
              <a:buFontTx/>
              <a:buNone/>
              <a:defRPr/>
            </a:pPr>
            <a:r>
              <a:rPr lang="en-US" sz="1200" b="1" dirty="0" smtClean="0">
                <a:latin typeface="Comic Sans MS" pitchFamily="66" charset="0"/>
              </a:rPr>
              <a:t>LAB REQUIREMENTS:</a:t>
            </a:r>
          </a:p>
          <a:p>
            <a:pPr eaLnBrk="1" hangingPunct="1">
              <a:lnSpc>
                <a:spcPct val="80000"/>
              </a:lnSpc>
              <a:buFontTx/>
              <a:buNone/>
              <a:defRPr/>
            </a:pPr>
            <a:endParaRPr lang="en-US" sz="600" b="1" dirty="0" smtClean="0">
              <a:latin typeface="Comic Sans MS" pitchFamily="66" charset="0"/>
            </a:endParaRPr>
          </a:p>
          <a:p>
            <a:pPr eaLnBrk="1" hangingPunct="1">
              <a:lnSpc>
                <a:spcPct val="80000"/>
              </a:lnSpc>
              <a:buFontTx/>
              <a:buNone/>
              <a:defRPr/>
            </a:pPr>
            <a:r>
              <a:rPr lang="en-US" sz="1200" dirty="0" smtClean="0">
                <a:latin typeface="Comic Sans MS" pitchFamily="66" charset="0"/>
                <a:cs typeface="Arial" charset="0"/>
              </a:rPr>
              <a:t>•	Y</a:t>
            </a:r>
            <a:r>
              <a:rPr lang="en-US" sz="1200" dirty="0" smtClean="0">
                <a:latin typeface="Comic Sans MS" pitchFamily="66" charset="0"/>
              </a:rPr>
              <a:t>ou must have the following to participate in lab: </a:t>
            </a:r>
          </a:p>
          <a:p>
            <a:pPr eaLnBrk="1" hangingPunct="1">
              <a:lnSpc>
                <a:spcPct val="80000"/>
              </a:lnSpc>
              <a:buFontTx/>
              <a:buNone/>
              <a:defRPr/>
            </a:pPr>
            <a:endParaRPr lang="en-US" sz="200" dirty="0" smtClean="0">
              <a:latin typeface="Comic Sans MS" pitchFamily="66" charset="0"/>
            </a:endParaRPr>
          </a:p>
          <a:p>
            <a:pPr eaLnBrk="1" hangingPunct="1">
              <a:lnSpc>
                <a:spcPct val="80000"/>
              </a:lnSpc>
              <a:buFontTx/>
              <a:buNone/>
              <a:defRPr/>
            </a:pPr>
            <a:r>
              <a:rPr lang="en-US" sz="1200" dirty="0" smtClean="0">
                <a:latin typeface="Comic Sans MS" pitchFamily="66" charset="0"/>
              </a:rPr>
              <a:t>	</a:t>
            </a:r>
            <a:r>
              <a:rPr lang="en-US" sz="1200" i="1" dirty="0" smtClean="0">
                <a:latin typeface="Comic Sans MS" pitchFamily="66" charset="0"/>
              </a:rPr>
              <a:t>- Goggles </a:t>
            </a:r>
            <a:r>
              <a:rPr lang="en-US" sz="1100" i="1" dirty="0" smtClean="0">
                <a:latin typeface="Comic Sans MS" pitchFamily="66" charset="0"/>
              </a:rPr>
              <a:t>(We have those in lab for you)</a:t>
            </a:r>
          </a:p>
          <a:p>
            <a:pPr eaLnBrk="1" hangingPunct="1">
              <a:lnSpc>
                <a:spcPct val="80000"/>
              </a:lnSpc>
              <a:buFontTx/>
              <a:buNone/>
              <a:defRPr/>
            </a:pPr>
            <a:r>
              <a:rPr lang="en-US" sz="1200" i="1" dirty="0" smtClean="0">
                <a:latin typeface="Comic Sans MS" pitchFamily="66" charset="0"/>
              </a:rPr>
              <a:t>	- Lab coat </a:t>
            </a:r>
            <a:r>
              <a:rPr lang="en-US" sz="1100" i="1" dirty="0" smtClean="0">
                <a:latin typeface="Comic Sans MS" pitchFamily="66" charset="0"/>
              </a:rPr>
              <a:t>(We have those in lab for you)</a:t>
            </a:r>
          </a:p>
          <a:p>
            <a:pPr eaLnBrk="1" hangingPunct="1">
              <a:lnSpc>
                <a:spcPct val="80000"/>
              </a:lnSpc>
              <a:buFontTx/>
              <a:buNone/>
              <a:defRPr/>
            </a:pPr>
            <a:r>
              <a:rPr lang="en-US" sz="1200" i="1" dirty="0" smtClean="0">
                <a:latin typeface="Comic Sans MS" pitchFamily="66" charset="0"/>
              </a:rPr>
              <a:t>	- </a:t>
            </a:r>
            <a:r>
              <a:rPr lang="en-US" sz="1200" b="1" i="1" dirty="0" smtClean="0">
                <a:latin typeface="Comic Sans MS" pitchFamily="66" charset="0"/>
              </a:rPr>
              <a:t>Shoes that completely cover feet, long pants</a:t>
            </a:r>
            <a:r>
              <a:rPr lang="en-US" sz="1200" i="1" dirty="0" smtClean="0">
                <a:latin typeface="Comic Sans MS" pitchFamily="66" charset="0"/>
              </a:rPr>
              <a:t> </a:t>
            </a:r>
            <a:r>
              <a:rPr lang="en-US" sz="1100" i="1" dirty="0" smtClean="0">
                <a:latin typeface="Comic Sans MS" pitchFamily="66" charset="0"/>
              </a:rPr>
              <a:t>(No shorts or capris), </a:t>
            </a:r>
          </a:p>
          <a:p>
            <a:pPr eaLnBrk="1" hangingPunct="1">
              <a:lnSpc>
                <a:spcPct val="80000"/>
              </a:lnSpc>
              <a:buFontTx/>
              <a:buNone/>
              <a:defRPr/>
            </a:pPr>
            <a:r>
              <a:rPr lang="en-US" sz="1100" i="1" dirty="0">
                <a:latin typeface="Comic Sans MS" pitchFamily="66" charset="0"/>
              </a:rPr>
              <a:t> </a:t>
            </a:r>
            <a:r>
              <a:rPr lang="en-US" sz="1100" i="1" dirty="0" smtClean="0">
                <a:latin typeface="Comic Sans MS" pitchFamily="66" charset="0"/>
              </a:rPr>
              <a:t>         &amp; </a:t>
            </a:r>
            <a:r>
              <a:rPr lang="en-US" sz="1200" b="1" i="1" dirty="0" smtClean="0">
                <a:latin typeface="Comic Sans MS" pitchFamily="66" charset="0"/>
              </a:rPr>
              <a:t>long hair up</a:t>
            </a:r>
            <a:r>
              <a:rPr lang="en-US" sz="1100" i="1" dirty="0" smtClean="0">
                <a:latin typeface="Comic Sans MS" pitchFamily="66" charset="0"/>
              </a:rPr>
              <a:t>.</a:t>
            </a:r>
          </a:p>
          <a:p>
            <a:pPr eaLnBrk="1" hangingPunct="1">
              <a:lnSpc>
                <a:spcPct val="80000"/>
              </a:lnSpc>
              <a:buFontTx/>
              <a:buNone/>
              <a:defRPr/>
            </a:pPr>
            <a:endParaRPr lang="en-US" sz="1200" b="1" i="1" dirty="0" smtClean="0">
              <a:latin typeface="Comic Sans MS" pitchFamily="66" charset="0"/>
            </a:endParaRPr>
          </a:p>
          <a:p>
            <a:pPr eaLnBrk="1" hangingPunct="1">
              <a:lnSpc>
                <a:spcPct val="80000"/>
              </a:lnSpc>
              <a:buFontTx/>
              <a:buNone/>
              <a:defRPr/>
            </a:pPr>
            <a:r>
              <a:rPr lang="en-US" sz="1200" b="1" dirty="0" smtClean="0">
                <a:latin typeface="Comic Sans MS" pitchFamily="66" charset="0"/>
              </a:rPr>
              <a:t>LAB QUIZ &amp; REPORT:</a:t>
            </a:r>
          </a:p>
          <a:p>
            <a:pPr eaLnBrk="1" hangingPunct="1">
              <a:lnSpc>
                <a:spcPct val="80000"/>
              </a:lnSpc>
              <a:buFontTx/>
              <a:buNone/>
              <a:defRPr/>
            </a:pPr>
            <a:endParaRPr lang="en-US" sz="600" b="1" dirty="0" smtClean="0">
              <a:latin typeface="Comic Sans MS" pitchFamily="66" charset="0"/>
            </a:endParaRPr>
          </a:p>
          <a:p>
            <a:pPr eaLnBrk="1" hangingPunct="1">
              <a:lnSpc>
                <a:spcPct val="80000"/>
              </a:lnSpc>
              <a:buFontTx/>
              <a:buNone/>
              <a:defRPr/>
            </a:pPr>
            <a:r>
              <a:rPr lang="en-US" sz="1600" dirty="0" smtClean="0">
                <a:latin typeface="Comic Sans MS" pitchFamily="66" charset="0"/>
                <a:cs typeface="Arial" charset="0"/>
              </a:rPr>
              <a:t>•</a:t>
            </a:r>
            <a:r>
              <a:rPr lang="en-US" sz="1200" dirty="0" smtClean="0">
                <a:latin typeface="Comic Sans MS" pitchFamily="66" charset="0"/>
                <a:cs typeface="Arial" charset="0"/>
              </a:rPr>
              <a:t>	Each week there will be an open-book lab quiz available on Moodle. It must be completed before lab. The quiz will cover information from that week’s lab (i.e. the upcoming lab). This is how I assess whether or not you are prepared to safely participate in lab.</a:t>
            </a:r>
          </a:p>
          <a:p>
            <a:pPr eaLnBrk="1" hangingPunct="1">
              <a:lnSpc>
                <a:spcPct val="80000"/>
              </a:lnSpc>
              <a:buFontTx/>
              <a:buNone/>
              <a:defRPr/>
            </a:pPr>
            <a:endParaRPr lang="en-US" sz="1200" dirty="0" smtClean="0">
              <a:latin typeface="Comic Sans MS" pitchFamily="66" charset="0"/>
              <a:cs typeface="Arial" charset="0"/>
            </a:endParaRPr>
          </a:p>
          <a:p>
            <a:pPr eaLnBrk="1" hangingPunct="1">
              <a:lnSpc>
                <a:spcPct val="80000"/>
              </a:lnSpc>
              <a:buFontTx/>
              <a:buNone/>
              <a:defRPr/>
            </a:pPr>
            <a:r>
              <a:rPr lang="en-US" sz="1600" dirty="0" smtClean="0">
                <a:latin typeface="Comic Sans MS" pitchFamily="66" charset="0"/>
                <a:cs typeface="Arial" charset="0"/>
              </a:rPr>
              <a:t>•	</a:t>
            </a:r>
            <a:r>
              <a:rPr lang="en-US" sz="1200" dirty="0" smtClean="0">
                <a:latin typeface="Comic Sans MS" pitchFamily="66" charset="0"/>
                <a:cs typeface="Arial" charset="0"/>
              </a:rPr>
              <a:t>Each Lab Project has an associated Lab Report. See Moodle syllabus for schedule of due dates for homework.</a:t>
            </a:r>
          </a:p>
          <a:p>
            <a:pPr eaLnBrk="1" hangingPunct="1">
              <a:lnSpc>
                <a:spcPct val="80000"/>
              </a:lnSpc>
              <a:buFontTx/>
              <a:buNone/>
              <a:defRPr/>
            </a:pPr>
            <a:endParaRPr lang="en-US" sz="1200" b="1" i="1" dirty="0" smtClean="0">
              <a:latin typeface="Comic Sans MS" pitchFamily="66" charset="0"/>
            </a:endParaRPr>
          </a:p>
          <a:p>
            <a:pPr eaLnBrk="1" hangingPunct="1">
              <a:lnSpc>
                <a:spcPct val="80000"/>
              </a:lnSpc>
              <a:buFontTx/>
              <a:buNone/>
              <a:defRPr/>
            </a:pPr>
            <a:r>
              <a:rPr lang="en-US" sz="1200" b="1" dirty="0" smtClean="0">
                <a:latin typeface="Comic Sans MS" pitchFamily="66" charset="0"/>
              </a:rPr>
              <a:t>WHERE IS THE LAB MANUAL?</a:t>
            </a:r>
          </a:p>
          <a:p>
            <a:pPr eaLnBrk="1" hangingPunct="1">
              <a:lnSpc>
                <a:spcPct val="80000"/>
              </a:lnSpc>
              <a:buFontTx/>
              <a:buNone/>
              <a:defRPr/>
            </a:pPr>
            <a:endParaRPr lang="en-US" sz="600" b="1" dirty="0" smtClean="0">
              <a:latin typeface="Comic Sans MS" pitchFamily="66" charset="0"/>
            </a:endParaRPr>
          </a:p>
          <a:p>
            <a:pPr eaLnBrk="1" hangingPunct="1">
              <a:lnSpc>
                <a:spcPct val="80000"/>
              </a:lnSpc>
              <a:buFontTx/>
              <a:buNone/>
              <a:defRPr/>
            </a:pPr>
            <a:r>
              <a:rPr lang="en-US" sz="1600" dirty="0" smtClean="0">
                <a:latin typeface="Comic Sans MS" pitchFamily="66" charset="0"/>
                <a:cs typeface="Arial" charset="0"/>
              </a:rPr>
              <a:t>•	</a:t>
            </a:r>
            <a:r>
              <a:rPr lang="en-US" sz="1200" dirty="0" smtClean="0">
                <a:latin typeface="Comic Sans MS" pitchFamily="66" charset="0"/>
              </a:rPr>
              <a:t>The links to the Laboratory material are on Moodle.</a:t>
            </a:r>
          </a:p>
          <a:p>
            <a:pPr eaLnBrk="1" hangingPunct="1">
              <a:lnSpc>
                <a:spcPct val="80000"/>
              </a:lnSpc>
              <a:buFontTx/>
              <a:buNone/>
              <a:defRPr/>
            </a:pPr>
            <a:endParaRPr lang="en-US" sz="1200" dirty="0" smtClean="0">
              <a:latin typeface="Comic Sans MS" pitchFamily="66" charset="0"/>
            </a:endParaRPr>
          </a:p>
          <a:p>
            <a:pPr eaLnBrk="1" hangingPunct="1">
              <a:lnSpc>
                <a:spcPct val="80000"/>
              </a:lnSpc>
              <a:buFontTx/>
              <a:buNone/>
              <a:defRPr/>
            </a:pPr>
            <a:endParaRPr lang="en-US" sz="1200" dirty="0" smtClean="0">
              <a:latin typeface="Comic Sans MS" pitchFamily="66" charset="0"/>
            </a:endParaRPr>
          </a:p>
          <a:p>
            <a:pPr eaLnBrk="1" hangingPunct="1">
              <a:lnSpc>
                <a:spcPct val="80000"/>
              </a:lnSpc>
              <a:buFontTx/>
              <a:buNone/>
              <a:defRPr/>
            </a:pPr>
            <a:r>
              <a:rPr lang="en-US" sz="1200" b="1" dirty="0" smtClean="0">
                <a:latin typeface="Comic Sans MS" pitchFamily="66" charset="0"/>
              </a:rPr>
              <a:t>IT IS NOT ALWAYS POSSIBLE TO MAKE UP LABORATORY SESSIONS</a:t>
            </a:r>
            <a:r>
              <a:rPr lang="en-US" sz="1200" dirty="0" smtClean="0">
                <a:latin typeface="Comic Sans MS" pitchFamily="66" charset="0"/>
              </a:rPr>
              <a:t>:  </a:t>
            </a:r>
          </a:p>
          <a:p>
            <a:pPr marL="0" indent="0" eaLnBrk="1" hangingPunct="1">
              <a:lnSpc>
                <a:spcPct val="80000"/>
              </a:lnSpc>
              <a:buFontTx/>
              <a:buNone/>
              <a:defRPr/>
            </a:pPr>
            <a:endParaRPr lang="en-US" sz="600" dirty="0" smtClean="0">
              <a:latin typeface="Comic Sans MS" pitchFamily="66" charset="0"/>
            </a:endParaRPr>
          </a:p>
          <a:p>
            <a:pPr eaLnBrk="1" hangingPunct="1">
              <a:lnSpc>
                <a:spcPct val="80000"/>
              </a:lnSpc>
              <a:buFontTx/>
              <a:buNone/>
              <a:defRPr/>
            </a:pPr>
            <a:endParaRPr lang="en-US" sz="1400" dirty="0" smtClean="0">
              <a:latin typeface="Comic Sans MS" pitchFamily="66" charset="0"/>
            </a:endParaRPr>
          </a:p>
        </p:txBody>
      </p:sp>
      <p:pic>
        <p:nvPicPr>
          <p:cNvPr id="3076" name="Picture 4" descr="MCj0303725000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324600" y="228600"/>
            <a:ext cx="2667000" cy="26495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 The Muppets Beaker &amp; Dr. Bunsen Honeydew</a:t>
            </a:r>
          </a:p>
        </p:txBody>
      </p:sp>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57200" y="1581150"/>
            <a:ext cx="3886200" cy="3619500"/>
          </a:xfrm>
        </p:spPr>
        <p:txBody>
          <a:bodyPr/>
          <a:lstStyle/>
          <a:p>
            <a:pPr eaLnBrk="1" hangingPunct="1">
              <a:defRPr/>
            </a:pPr>
            <a:r>
              <a:rPr lang="en-US" sz="2400" dirty="0" smtClean="0">
                <a:latin typeface="Comic Sans MS" pitchFamily="66" charset="0"/>
              </a:rPr>
              <a:t>Laboratory </a:t>
            </a:r>
            <a:br>
              <a:rPr lang="en-US" sz="2400" dirty="0" smtClean="0">
                <a:latin typeface="Comic Sans MS" pitchFamily="66" charset="0"/>
              </a:rPr>
            </a:br>
            <a:r>
              <a:rPr lang="en-US" sz="2400" dirty="0" smtClean="0">
                <a:latin typeface="Comic Sans MS" pitchFamily="66" charset="0"/>
              </a:rPr>
              <a:t>Exercise 1</a:t>
            </a:r>
            <a:r>
              <a:rPr lang="en-US" sz="3600" dirty="0" smtClean="0">
                <a:latin typeface="Comic Sans MS" pitchFamily="66" charset="0"/>
              </a:rPr>
              <a:t/>
            </a:r>
            <a:br>
              <a:rPr lang="en-US" sz="3600" dirty="0" smtClean="0">
                <a:latin typeface="Comic Sans MS" pitchFamily="66" charset="0"/>
              </a:rPr>
            </a:br>
            <a:r>
              <a:rPr lang="en-US" sz="2000" b="1" dirty="0" smtClean="0">
                <a:latin typeface="Comic Sans MS" pitchFamily="66" charset="0"/>
              </a:rPr>
              <a:t/>
            </a:r>
            <a:br>
              <a:rPr lang="en-US" sz="2000" b="1" dirty="0" smtClean="0">
                <a:latin typeface="Comic Sans MS" pitchFamily="66" charset="0"/>
              </a:rPr>
            </a:br>
            <a:r>
              <a:rPr lang="en-US" sz="2800" b="1" dirty="0" smtClean="0">
                <a:latin typeface="Comic Sans MS" pitchFamily="66" charset="0"/>
              </a:rPr>
              <a:t>How to Use a Compound Microscope</a:t>
            </a:r>
            <a:br>
              <a:rPr lang="en-US" sz="2800" b="1" dirty="0" smtClean="0">
                <a:latin typeface="Comic Sans MS" pitchFamily="66" charset="0"/>
              </a:rPr>
            </a:br>
            <a:r>
              <a:rPr lang="en-US" sz="2800" b="1" dirty="0" smtClean="0">
                <a:latin typeface="Comic Sans MS" pitchFamily="66" charset="0"/>
              </a:rPr>
              <a:t/>
            </a:r>
            <a:br>
              <a:rPr lang="en-US" sz="2800" b="1" dirty="0" smtClean="0">
                <a:latin typeface="Comic Sans MS" pitchFamily="66" charset="0"/>
              </a:rPr>
            </a:br>
            <a:r>
              <a:rPr lang="en-US" sz="2400" b="1" dirty="0" smtClean="0">
                <a:solidFill>
                  <a:schemeClr val="tx1">
                    <a:lumMod val="50000"/>
                    <a:lumOff val="50000"/>
                  </a:schemeClr>
                </a:solidFill>
                <a:latin typeface="Comic Sans MS" pitchFamily="66" charset="0"/>
              </a:rPr>
              <a:t>Basic Microscopy</a:t>
            </a:r>
            <a:r>
              <a:rPr lang="en-US" sz="2000" dirty="0" smtClean="0"/>
              <a:t/>
            </a:r>
            <a:br>
              <a:rPr lang="en-US" sz="2000" dirty="0" smtClean="0"/>
            </a:br>
            <a:endParaRPr lang="en-US" sz="2800" b="1" dirty="0" smtClean="0"/>
          </a:p>
        </p:txBody>
      </p:sp>
      <p:pic>
        <p:nvPicPr>
          <p:cNvPr id="409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338" y="838200"/>
            <a:ext cx="426243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0"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The Far Side by Gary Larson</a:t>
            </a:r>
          </a:p>
        </p:txBody>
      </p:sp>
      <p:sp>
        <p:nvSpPr>
          <p:cNvPr id="6"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8458200" cy="762000"/>
          </a:xfrm>
        </p:spPr>
        <p:txBody>
          <a:bodyPr/>
          <a:lstStyle/>
          <a:p>
            <a:pPr eaLnBrk="1" hangingPunct="1"/>
            <a:r>
              <a:rPr lang="en-US" altLang="en-US" sz="2800" b="1" smtClean="0">
                <a:solidFill>
                  <a:srgbClr val="990000"/>
                </a:solidFill>
                <a:latin typeface="Comic Sans MS" pitchFamily="66" charset="0"/>
              </a:rPr>
              <a:t>What am I going to learn from Lab Topic #1? </a:t>
            </a:r>
            <a:endParaRPr lang="en-US" altLang="en-US" sz="3600" b="1" smtClean="0">
              <a:solidFill>
                <a:srgbClr val="990000"/>
              </a:solidFill>
              <a:latin typeface="Comic Sans MS" pitchFamily="66" charset="0"/>
            </a:endParaRPr>
          </a:p>
        </p:txBody>
      </p:sp>
      <p:sp>
        <p:nvSpPr>
          <p:cNvPr id="5123" name="Rectangle 3"/>
          <p:cNvSpPr>
            <a:spLocks noGrp="1" noChangeArrowheads="1"/>
          </p:cNvSpPr>
          <p:nvPr>
            <p:ph type="body" sz="half" idx="1"/>
          </p:nvPr>
        </p:nvSpPr>
        <p:spPr>
          <a:xfrm>
            <a:off x="228600" y="1600200"/>
            <a:ext cx="4572000" cy="4525963"/>
          </a:xfrm>
        </p:spPr>
        <p:txBody>
          <a:bodyPr/>
          <a:lstStyle/>
          <a:p>
            <a:pPr eaLnBrk="1" hangingPunct="1"/>
            <a:r>
              <a:rPr lang="en-US" altLang="en-US" sz="2000" smtClean="0">
                <a:latin typeface="Comic Sans MS" pitchFamily="66" charset="0"/>
              </a:rPr>
              <a:t>How to make a </a:t>
            </a:r>
            <a:r>
              <a:rPr lang="en-US" altLang="en-US" sz="2000" smtClean="0">
                <a:latin typeface="Comic Sans MS" pitchFamily="66" charset="0"/>
                <a:hlinkClick r:id="rId3"/>
              </a:rPr>
              <a:t>wet mount slide</a:t>
            </a:r>
            <a:r>
              <a:rPr lang="en-US" altLang="en-US" sz="2000" smtClean="0">
                <a:latin typeface="Comic Sans MS" pitchFamily="66" charset="0"/>
              </a:rPr>
              <a:t> </a:t>
            </a:r>
            <a:r>
              <a:rPr lang="en-US" altLang="en-US" sz="1400" smtClean="0">
                <a:latin typeface="Comic Sans MS" pitchFamily="66" charset="0"/>
              </a:rPr>
              <a:t>(Sweeeet)</a:t>
            </a:r>
            <a:r>
              <a:rPr lang="en-US" altLang="en-US" sz="2000" smtClean="0">
                <a:latin typeface="Comic Sans MS" pitchFamily="66" charset="0"/>
              </a:rPr>
              <a:t>!</a:t>
            </a:r>
          </a:p>
          <a:p>
            <a:pPr eaLnBrk="1" hangingPunct="1"/>
            <a:endParaRPr lang="en-US" altLang="en-US" sz="1200" smtClean="0">
              <a:latin typeface="Comic Sans MS" pitchFamily="66" charset="0"/>
            </a:endParaRPr>
          </a:p>
          <a:p>
            <a:pPr eaLnBrk="1" hangingPunct="1"/>
            <a:endParaRPr lang="en-US" altLang="en-US" sz="1200" smtClean="0">
              <a:latin typeface="Comic Sans MS" pitchFamily="66" charset="0"/>
            </a:endParaRPr>
          </a:p>
          <a:p>
            <a:pPr eaLnBrk="1" hangingPunct="1"/>
            <a:r>
              <a:rPr lang="en-US" altLang="en-US" sz="2000" smtClean="0">
                <a:latin typeface="Comic Sans MS" pitchFamily="66" charset="0"/>
              </a:rPr>
              <a:t>How to microscopically view wet mounted </a:t>
            </a:r>
            <a:r>
              <a:rPr lang="en-US" altLang="en-US" sz="2000" smtClean="0">
                <a:latin typeface="Comic Sans MS" pitchFamily="66" charset="0"/>
                <a:hlinkClick r:id="rId4"/>
              </a:rPr>
              <a:t>plant cells</a:t>
            </a:r>
            <a:r>
              <a:rPr lang="en-US" altLang="en-US" sz="2000" smtClean="0">
                <a:latin typeface="Comic Sans MS" pitchFamily="66" charset="0"/>
              </a:rPr>
              <a:t> &amp; </a:t>
            </a:r>
            <a:r>
              <a:rPr lang="en-US" altLang="en-US" sz="2000" smtClean="0">
                <a:latin typeface="Comic Sans MS" pitchFamily="66" charset="0"/>
                <a:hlinkClick r:id="rId5"/>
              </a:rPr>
              <a:t>animal cells</a:t>
            </a:r>
            <a:r>
              <a:rPr lang="en-US" altLang="en-US" sz="2000" smtClean="0">
                <a:latin typeface="Comic Sans MS" pitchFamily="66" charset="0"/>
              </a:rPr>
              <a:t>.</a:t>
            </a:r>
          </a:p>
          <a:p>
            <a:pPr eaLnBrk="1" hangingPunct="1"/>
            <a:endParaRPr lang="en-US" altLang="en-US" sz="2000" smtClean="0">
              <a:latin typeface="Comic Sans MS" pitchFamily="66" charset="0"/>
            </a:endParaRPr>
          </a:p>
          <a:p>
            <a:pPr eaLnBrk="1" hangingPunct="1"/>
            <a:r>
              <a:rPr lang="en-US" altLang="en-US" sz="2000" smtClean="0">
                <a:latin typeface="Comic Sans MS" pitchFamily="66" charset="0"/>
              </a:rPr>
              <a:t>How to use and maintain a </a:t>
            </a:r>
            <a:r>
              <a:rPr lang="en-US" altLang="en-US" sz="2000" smtClean="0">
                <a:latin typeface="Comic Sans MS" pitchFamily="66" charset="0"/>
                <a:hlinkClick r:id="rId6"/>
              </a:rPr>
              <a:t>compound light microscope</a:t>
            </a:r>
            <a:r>
              <a:rPr lang="en-US" altLang="en-US" sz="2000" smtClean="0">
                <a:latin typeface="Comic Sans MS" pitchFamily="66" charset="0"/>
              </a:rPr>
              <a:t>.</a:t>
            </a:r>
          </a:p>
          <a:p>
            <a:pPr eaLnBrk="1" hangingPunct="1"/>
            <a:endParaRPr lang="en-US" altLang="en-US" sz="1200" smtClean="0">
              <a:latin typeface="Comic Sans MS" pitchFamily="66" charset="0"/>
            </a:endParaRPr>
          </a:p>
          <a:p>
            <a:pPr eaLnBrk="1" hangingPunct="1"/>
            <a:endParaRPr lang="en-US" altLang="en-US" sz="1200" smtClean="0">
              <a:latin typeface="Comic Sans MS" pitchFamily="66" charset="0"/>
            </a:endParaRPr>
          </a:p>
          <a:p>
            <a:pPr eaLnBrk="1" hangingPunct="1"/>
            <a:endParaRPr lang="en-US" altLang="en-US" sz="1200" smtClean="0">
              <a:latin typeface="Comic Sans MS" pitchFamily="66" charset="0"/>
            </a:endParaRPr>
          </a:p>
          <a:p>
            <a:pPr eaLnBrk="1" hangingPunct="1"/>
            <a:r>
              <a:rPr lang="en-US" altLang="en-US" sz="2000" smtClean="0">
                <a:latin typeface="Comic Sans MS" pitchFamily="66" charset="0"/>
              </a:rPr>
              <a:t>How to protect yourself from other people’s bodily fluids </a:t>
            </a:r>
            <a:r>
              <a:rPr lang="en-US" altLang="en-US" sz="2000" smtClean="0">
                <a:latin typeface="Comic Sans MS" pitchFamily="66" charset="0"/>
                <a:sym typeface="Wingdings" pitchFamily="2" charset="2"/>
              </a:rPr>
              <a:t></a:t>
            </a:r>
            <a:r>
              <a:rPr lang="en-US" altLang="en-US" sz="2000" smtClean="0">
                <a:latin typeface="Comic Sans MS" pitchFamily="66" charset="0"/>
              </a:rPr>
              <a:t>.</a:t>
            </a:r>
          </a:p>
          <a:p>
            <a:pPr eaLnBrk="1" hangingPunct="1"/>
            <a:endParaRPr lang="en-US" altLang="en-US" sz="1200" smtClean="0">
              <a:latin typeface="Comic Sans MS" pitchFamily="66" charset="0"/>
            </a:endParaRPr>
          </a:p>
          <a:p>
            <a:pPr eaLnBrk="1" hangingPunct="1">
              <a:lnSpc>
                <a:spcPct val="90000"/>
              </a:lnSpc>
              <a:buFontTx/>
              <a:buNone/>
            </a:pPr>
            <a:endParaRPr lang="en-US" altLang="en-US" sz="2800" i="1" smtClean="0"/>
          </a:p>
          <a:p>
            <a:pPr eaLnBrk="1" hangingPunct="1">
              <a:lnSpc>
                <a:spcPct val="90000"/>
              </a:lnSpc>
              <a:buFontTx/>
              <a:buNone/>
            </a:pPr>
            <a:endParaRPr lang="en-US" altLang="en-US" sz="2000" i="1" smtClean="0">
              <a:solidFill>
                <a:schemeClr val="accent2"/>
              </a:solidFill>
            </a:endParaRPr>
          </a:p>
        </p:txBody>
      </p:sp>
      <p:pic>
        <p:nvPicPr>
          <p:cNvPr id="2" name="Picture 1"/>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105400" y="1524000"/>
            <a:ext cx="3429001" cy="39224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5"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8"/>
              </a:rPr>
              <a:t>Chimp brain in a jar</a:t>
            </a:r>
            <a:r>
              <a:rPr lang="en-US" altLang="en-US" sz="1000">
                <a:latin typeface="Comic Sans MS" pitchFamily="66" charset="0"/>
              </a:rPr>
              <a:t>, Gaetan Lee</a:t>
            </a:r>
          </a:p>
        </p:txBody>
      </p:sp>
      <p:sp>
        <p:nvSpPr>
          <p:cNvPr id="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9"/>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31800" y="152400"/>
            <a:ext cx="8382000" cy="1096963"/>
          </a:xfrm>
        </p:spPr>
        <p:txBody>
          <a:bodyPr/>
          <a:lstStyle/>
          <a:p>
            <a:pPr eaLnBrk="1" hangingPunct="1">
              <a:defRPr/>
            </a:pPr>
            <a:r>
              <a:rPr lang="en-US" sz="3200" b="1" dirty="0" smtClean="0">
                <a:solidFill>
                  <a:srgbClr val="FF6600"/>
                </a:solidFill>
                <a:latin typeface="Comic Sans MS" charset="0"/>
                <a:cs typeface="+mj-cs"/>
              </a:rPr>
              <a:t>Anton </a:t>
            </a:r>
            <a:r>
              <a:rPr lang="en-US" sz="3200" b="1" dirty="0">
                <a:solidFill>
                  <a:srgbClr val="FF6600"/>
                </a:solidFill>
                <a:latin typeface="Comic Sans MS" charset="0"/>
                <a:cs typeface="+mj-cs"/>
              </a:rPr>
              <a:t>van </a:t>
            </a:r>
            <a:r>
              <a:rPr lang="en-US" sz="3200" b="1" dirty="0" smtClean="0">
                <a:solidFill>
                  <a:srgbClr val="FF6600"/>
                </a:solidFill>
                <a:latin typeface="Comic Sans MS" charset="0"/>
                <a:cs typeface="+mj-cs"/>
              </a:rPr>
              <a:t>Leeuwenhoek’s </a:t>
            </a:r>
            <a:r>
              <a:rPr lang="ja-JP" altLang="en-US" sz="3200" b="1" dirty="0">
                <a:solidFill>
                  <a:srgbClr val="FF6600"/>
                </a:solidFill>
                <a:latin typeface="Comic Sans MS" charset="0"/>
                <a:cs typeface="+mj-cs"/>
              </a:rPr>
              <a:t>“</a:t>
            </a:r>
            <a:r>
              <a:rPr lang="en-US" sz="3200" b="1" dirty="0">
                <a:solidFill>
                  <a:srgbClr val="FF6600"/>
                </a:solidFill>
                <a:latin typeface="Comic Sans MS" charset="0"/>
                <a:cs typeface="+mj-cs"/>
              </a:rPr>
              <a:t>Animalcules</a:t>
            </a:r>
            <a:r>
              <a:rPr lang="ja-JP" altLang="en-US" sz="2800" b="1" dirty="0">
                <a:solidFill>
                  <a:srgbClr val="FF6600"/>
                </a:solidFill>
                <a:latin typeface="Comic Sans MS" charset="0"/>
                <a:cs typeface="+mj-cs"/>
              </a:rPr>
              <a:t>”</a:t>
            </a:r>
            <a:r>
              <a:rPr lang="en-US" sz="3200" b="1" dirty="0">
                <a:solidFill>
                  <a:srgbClr val="FF6600"/>
                </a:solidFill>
                <a:latin typeface="Times New Roman" charset="0"/>
                <a:cs typeface="+mj-cs"/>
              </a:rPr>
              <a:t> </a:t>
            </a:r>
            <a:r>
              <a:rPr lang="en-US" sz="3200" b="1" dirty="0" smtClean="0">
                <a:solidFill>
                  <a:srgbClr val="FF6600"/>
                </a:solidFill>
                <a:latin typeface="Times New Roman" charset="0"/>
                <a:cs typeface="+mj-cs"/>
              </a:rPr>
              <a:t/>
            </a:r>
            <a:br>
              <a:rPr lang="en-US" sz="3200" b="1" dirty="0" smtClean="0">
                <a:solidFill>
                  <a:srgbClr val="FF6600"/>
                </a:solidFill>
                <a:latin typeface="Times New Roman" charset="0"/>
                <a:cs typeface="+mj-cs"/>
              </a:rPr>
            </a:br>
            <a:r>
              <a:rPr lang="en-US" sz="1200" i="1" dirty="0" smtClean="0">
                <a:latin typeface="Comic Sans MS" charset="0"/>
                <a:cs typeface="+mj-cs"/>
              </a:rPr>
              <a:t>(</a:t>
            </a:r>
            <a:r>
              <a:rPr lang="en-US" sz="1200" i="1" dirty="0">
                <a:latin typeface="Comic Sans MS" charset="0"/>
                <a:cs typeface="+mj-cs"/>
              </a:rPr>
              <a:t>Pronounced Lay</a:t>
            </a:r>
            <a:r>
              <a:rPr lang="en-US" sz="1200" i="1" dirty="0" smtClean="0">
                <a:latin typeface="Comic Sans MS" charset="0"/>
                <a:cs typeface="+mj-cs"/>
              </a:rPr>
              <a:t>-</a:t>
            </a:r>
            <a:r>
              <a:rPr lang="en-US" sz="1200" i="1" dirty="0" err="1">
                <a:latin typeface="Comic Sans MS" charset="0"/>
              </a:rPr>
              <a:t>v</a:t>
            </a:r>
            <a:r>
              <a:rPr lang="en-US" sz="1200" i="1" dirty="0" err="1" smtClean="0">
                <a:latin typeface="Comic Sans MS" charset="0"/>
                <a:cs typeface="+mj-cs"/>
              </a:rPr>
              <a:t>en</a:t>
            </a:r>
            <a:r>
              <a:rPr lang="en-US" sz="1200" i="1" dirty="0">
                <a:latin typeface="Comic Sans MS" charset="0"/>
                <a:cs typeface="+mj-cs"/>
              </a:rPr>
              <a:t>-hook)</a:t>
            </a:r>
          </a:p>
        </p:txBody>
      </p:sp>
      <p:sp>
        <p:nvSpPr>
          <p:cNvPr id="6147" name="Rectangle 3"/>
          <p:cNvSpPr>
            <a:spLocks noGrp="1" noChangeArrowheads="1"/>
          </p:cNvSpPr>
          <p:nvPr>
            <p:ph type="body" sz="half" idx="1"/>
          </p:nvPr>
        </p:nvSpPr>
        <p:spPr>
          <a:xfrm>
            <a:off x="381000" y="1524000"/>
            <a:ext cx="3886200" cy="4648200"/>
          </a:xfrm>
        </p:spPr>
        <p:txBody>
          <a:bodyPr/>
          <a:lstStyle/>
          <a:p>
            <a:pPr marL="0" indent="0" eaLnBrk="1" hangingPunct="1">
              <a:lnSpc>
                <a:spcPct val="80000"/>
              </a:lnSpc>
              <a:buNone/>
              <a:defRPr/>
            </a:pPr>
            <a:endParaRPr lang="en-US" sz="600" dirty="0">
              <a:latin typeface="Arial" charset="0"/>
              <a:cs typeface="+mn-cs"/>
            </a:endParaRPr>
          </a:p>
          <a:p>
            <a:pPr eaLnBrk="1" hangingPunct="1">
              <a:lnSpc>
                <a:spcPct val="80000"/>
              </a:lnSpc>
              <a:buFont typeface="Wingdings" charset="0"/>
              <a:buChar char="Ø"/>
              <a:defRPr/>
            </a:pPr>
            <a:r>
              <a:rPr lang="en-US" sz="1600" dirty="0">
                <a:latin typeface="Comic Sans MS" charset="0"/>
                <a:cs typeface="+mn-cs"/>
              </a:rPr>
              <a:t>As a </a:t>
            </a:r>
            <a:r>
              <a:rPr lang="en-US" sz="1600" i="1" dirty="0" smtClean="0">
                <a:latin typeface="Comic Sans MS" charset="0"/>
              </a:rPr>
              <a:t>draper</a:t>
            </a:r>
            <a:r>
              <a:rPr lang="en-US" sz="1600" dirty="0" smtClean="0">
                <a:latin typeface="Comic Sans MS" charset="0"/>
              </a:rPr>
              <a:t> </a:t>
            </a:r>
            <a:r>
              <a:rPr lang="en-US" sz="1200" dirty="0" smtClean="0">
                <a:latin typeface="Comic Sans MS" charset="0"/>
              </a:rPr>
              <a:t>(merchant who sells cloth and dry goods)</a:t>
            </a:r>
            <a:r>
              <a:rPr lang="en-US" sz="1600" dirty="0" smtClean="0">
                <a:latin typeface="Comic Sans MS" charset="0"/>
                <a:cs typeface="+mn-cs"/>
              </a:rPr>
              <a:t>, he used </a:t>
            </a:r>
            <a:r>
              <a:rPr lang="en-US" sz="1600" dirty="0">
                <a:latin typeface="Comic Sans MS" charset="0"/>
                <a:cs typeface="+mn-cs"/>
              </a:rPr>
              <a:t>lenses to examine cloth.  </a:t>
            </a:r>
            <a:r>
              <a:rPr lang="en-US" sz="1600" dirty="0" smtClean="0">
                <a:latin typeface="Comic Sans MS" charset="0"/>
                <a:cs typeface="+mn-cs"/>
              </a:rPr>
              <a:t>This probably led </a:t>
            </a:r>
            <a:r>
              <a:rPr lang="en-US" sz="1600" dirty="0">
                <a:latin typeface="Comic Sans MS" charset="0"/>
                <a:cs typeface="+mn-cs"/>
              </a:rPr>
              <a:t>to his interest in lens making. </a:t>
            </a:r>
            <a:endParaRPr lang="en-US" sz="1600" dirty="0" smtClean="0">
              <a:latin typeface="Comic Sans MS" charset="0"/>
              <a:cs typeface="+mn-cs"/>
            </a:endParaRPr>
          </a:p>
          <a:p>
            <a:pPr marL="0" indent="0" eaLnBrk="1" hangingPunct="1">
              <a:lnSpc>
                <a:spcPct val="80000"/>
              </a:lnSpc>
              <a:buNone/>
              <a:defRPr/>
            </a:pPr>
            <a:endParaRPr lang="en-US" sz="1600" dirty="0">
              <a:latin typeface="Comic Sans MS" charset="0"/>
              <a:cs typeface="+mn-cs"/>
            </a:endParaRPr>
          </a:p>
          <a:p>
            <a:pPr eaLnBrk="1" hangingPunct="1">
              <a:lnSpc>
                <a:spcPct val="80000"/>
              </a:lnSpc>
              <a:buFont typeface="Wingdings" charset="0"/>
              <a:buChar char="Ø"/>
              <a:defRPr/>
            </a:pPr>
            <a:r>
              <a:rPr lang="en-US" sz="1600" dirty="0">
                <a:latin typeface="Comic Sans MS" charset="0"/>
                <a:cs typeface="+mn-cs"/>
              </a:rPr>
              <a:t>He assembled hundreds of microscopes, some of which magnified objects 270 times. </a:t>
            </a:r>
            <a:endParaRPr lang="en-US" sz="1600" dirty="0" smtClean="0">
              <a:latin typeface="Comic Sans MS" charset="0"/>
              <a:cs typeface="+mn-cs"/>
            </a:endParaRPr>
          </a:p>
          <a:p>
            <a:pPr marL="0" indent="0" eaLnBrk="1" hangingPunct="1">
              <a:lnSpc>
                <a:spcPct val="80000"/>
              </a:lnSpc>
              <a:buNone/>
              <a:defRPr/>
            </a:pPr>
            <a:endParaRPr lang="en-US" sz="1600" dirty="0">
              <a:latin typeface="Comic Sans MS" charset="0"/>
              <a:cs typeface="+mn-cs"/>
            </a:endParaRPr>
          </a:p>
          <a:p>
            <a:pPr eaLnBrk="1" hangingPunct="1">
              <a:lnSpc>
                <a:spcPct val="80000"/>
              </a:lnSpc>
              <a:buFont typeface="Wingdings" charset="0"/>
              <a:buChar char="Ø"/>
              <a:defRPr/>
            </a:pPr>
            <a:r>
              <a:rPr lang="en-US" sz="1600" dirty="0">
                <a:latin typeface="Comic Sans MS" charset="0"/>
                <a:cs typeface="+mn-cs"/>
              </a:rPr>
              <a:t>As he looked at things with his microscopes, he discovered </a:t>
            </a:r>
            <a:r>
              <a:rPr lang="ja-JP" altLang="en-US" sz="1600" dirty="0">
                <a:latin typeface="Comic Sans MS" charset="0"/>
                <a:cs typeface="+mn-cs"/>
              </a:rPr>
              <a:t>“</a:t>
            </a:r>
            <a:r>
              <a:rPr lang="en-US" sz="1600" dirty="0">
                <a:latin typeface="Comic Sans MS" charset="0"/>
                <a:cs typeface="+mn-cs"/>
              </a:rPr>
              <a:t>micro</a:t>
            </a:r>
            <a:r>
              <a:rPr lang="ja-JP" altLang="en-US" sz="1600" dirty="0">
                <a:latin typeface="Comic Sans MS" charset="0"/>
                <a:cs typeface="+mn-cs"/>
              </a:rPr>
              <a:t>”</a:t>
            </a:r>
            <a:r>
              <a:rPr lang="en-US" sz="1600" dirty="0">
                <a:latin typeface="Comic Sans MS" charset="0"/>
                <a:cs typeface="+mn-cs"/>
              </a:rPr>
              <a:t> organisms - organisms so tiny that they were invisible to the naked eye</a:t>
            </a:r>
            <a:r>
              <a:rPr lang="en-US" sz="1600" dirty="0" smtClean="0">
                <a:latin typeface="Comic Sans MS" charset="0"/>
                <a:cs typeface="+mn-cs"/>
              </a:rPr>
              <a:t>.</a:t>
            </a:r>
            <a:endParaRPr lang="en-US" sz="1600" dirty="0" smtClean="0">
              <a:latin typeface="Comic Sans MS" charset="0"/>
              <a:cs typeface="+mn-cs"/>
            </a:endParaRPr>
          </a:p>
          <a:p>
            <a:pPr marL="0" indent="0" eaLnBrk="1" hangingPunct="1">
              <a:lnSpc>
                <a:spcPct val="80000"/>
              </a:lnSpc>
              <a:buNone/>
              <a:defRPr/>
            </a:pPr>
            <a:endParaRPr lang="en-US" sz="1600" dirty="0">
              <a:latin typeface="Comic Sans MS" charset="0"/>
              <a:cs typeface="+mn-cs"/>
            </a:endParaRPr>
          </a:p>
          <a:p>
            <a:pPr eaLnBrk="1" hangingPunct="1">
              <a:lnSpc>
                <a:spcPct val="80000"/>
              </a:lnSpc>
              <a:buFont typeface="Wingdings" charset="0"/>
              <a:buChar char="Ø"/>
              <a:defRPr/>
            </a:pPr>
            <a:r>
              <a:rPr lang="en-US" sz="1600" dirty="0">
                <a:latin typeface="Comic Sans MS" charset="0"/>
                <a:cs typeface="+mn-cs"/>
              </a:rPr>
              <a:t>He called these tiny living organisms </a:t>
            </a:r>
            <a:r>
              <a:rPr lang="ja-JP" altLang="en-US" sz="1600" dirty="0">
                <a:latin typeface="Comic Sans MS" charset="0"/>
                <a:cs typeface="+mn-cs"/>
              </a:rPr>
              <a:t>“</a:t>
            </a:r>
            <a:r>
              <a:rPr lang="en-US" sz="1600" dirty="0">
                <a:latin typeface="Comic Sans MS" charset="0"/>
                <a:cs typeface="+mn-cs"/>
              </a:rPr>
              <a:t>animalcules</a:t>
            </a:r>
            <a:r>
              <a:rPr lang="ja-JP" altLang="en-US" sz="1600" dirty="0">
                <a:latin typeface="Comic Sans MS" charset="0"/>
                <a:cs typeface="+mn-cs"/>
              </a:rPr>
              <a:t>”</a:t>
            </a:r>
            <a:r>
              <a:rPr lang="en-US" sz="1600" dirty="0">
                <a:latin typeface="Comic Sans MS" charset="0"/>
                <a:cs typeface="+mn-cs"/>
              </a:rPr>
              <a:t>. He first described </a:t>
            </a:r>
            <a:r>
              <a:rPr lang="en-US" sz="1600" dirty="0" smtClean="0">
                <a:latin typeface="Comic Sans MS" charset="0"/>
                <a:cs typeface="+mn-cs"/>
              </a:rPr>
              <a:t>bacteria, protozoans and many cells of the human body.</a:t>
            </a:r>
          </a:p>
          <a:p>
            <a:pPr marL="0" indent="0" eaLnBrk="1" hangingPunct="1">
              <a:lnSpc>
                <a:spcPct val="80000"/>
              </a:lnSpc>
              <a:buNone/>
              <a:defRPr/>
            </a:pPr>
            <a:endParaRPr lang="en-US" sz="1600" dirty="0">
              <a:latin typeface="Comic Sans MS" charset="0"/>
            </a:endParaRPr>
          </a:p>
        </p:txBody>
      </p:sp>
      <p:pic>
        <p:nvPicPr>
          <p:cNvPr id="25603" name="Picture 145" descr="leeuwenhoekPortraitbyVerkolje"/>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800600" y="1524000"/>
            <a:ext cx="3902075" cy="41664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604" name="Picture 6" descr="Lecuwehhoe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1750" y="-110429675"/>
            <a:ext cx="15525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21" descr="Lecuwehhoe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1750" y="-110429675"/>
            <a:ext cx="15525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48" descr="wertherJoacpoLeeuwenhoekMicroscopeReplicaPubDom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343400"/>
            <a:ext cx="1825625"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149"/>
          <p:cNvSpPr txBox="1">
            <a:spLocks noChangeArrowheads="1"/>
          </p:cNvSpPr>
          <p:nvPr/>
        </p:nvSpPr>
        <p:spPr bwMode="auto">
          <a:xfrm>
            <a:off x="0" y="6308725"/>
            <a:ext cx="33528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defRPr/>
            </a:pPr>
            <a:r>
              <a:rPr lang="en-US" sz="1000" smtClean="0">
                <a:latin typeface="Comic Sans MS" charset="0"/>
                <a:cs typeface="+mn-cs"/>
              </a:rPr>
              <a:t>Images: </a:t>
            </a:r>
            <a:r>
              <a:rPr lang="en-US" sz="1000" smtClean="0">
                <a:latin typeface="Comic Sans MS" charset="0"/>
                <a:cs typeface="+mn-cs"/>
                <a:hlinkClick r:id="rId6"/>
              </a:rPr>
              <a:t>Leeuwenhoek portrait</a:t>
            </a:r>
            <a:r>
              <a:rPr lang="en-US" sz="1000" smtClean="0">
                <a:latin typeface="Comic Sans MS" charset="0"/>
                <a:cs typeface="+mn-cs"/>
              </a:rPr>
              <a:t> 1680, Jan Verkolje (I);. </a:t>
            </a:r>
            <a:r>
              <a:rPr lang="en-US" sz="1000" smtClean="0">
                <a:latin typeface="Comic Sans MS" charset="0"/>
                <a:cs typeface="+mn-cs"/>
                <a:hlinkClick r:id="rId7"/>
              </a:rPr>
              <a:t>Replica of Leeuwenhoek microscope</a:t>
            </a:r>
            <a:r>
              <a:rPr lang="en-US" sz="1000" smtClean="0">
                <a:latin typeface="Comic Sans MS" charset="0"/>
                <a:cs typeface="+mn-cs"/>
              </a:rPr>
              <a:t>, Jacopo Werther; Man with scope, source unknown </a:t>
            </a:r>
          </a:p>
        </p:txBody>
      </p:sp>
      <p:pic>
        <p:nvPicPr>
          <p:cNvPr id="25608" name="Picture 151" descr="Everett showing how to use the microscope">
            <a:hlinkClick r:id="rId8"/>
          </p:cNvPr>
          <p:cNvPicPr>
            <a:picLocks noGrp="1" noChangeAspect="1" noChangeArrowheads="1"/>
          </p:cNvPicPr>
          <p:nvPr>
            <p:ph sz="quarter" idx="3"/>
          </p:nvPr>
        </p:nvPicPr>
        <p:blipFill>
          <a:blip r:embed="rId9">
            <a:extLst>
              <a:ext uri="{28A0092B-C50C-407E-A947-70E740481C1C}">
                <a14:useLocalDpi xmlns:a14="http://schemas.microsoft.com/office/drawing/2010/main" val="0"/>
              </a:ext>
            </a:extLst>
          </a:blip>
          <a:srcRect/>
          <a:stretch>
            <a:fillRect/>
          </a:stretch>
        </p:blipFill>
        <p:spPr>
          <a:xfrm>
            <a:off x="5638800" y="5029200"/>
            <a:ext cx="1343025" cy="1066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4" name="Text Box 154"/>
          <p:cNvSpPr txBox="1">
            <a:spLocks noChangeArrowheads="1"/>
          </p:cNvSpPr>
          <p:nvPr/>
        </p:nvSpPr>
        <p:spPr bwMode="auto">
          <a:xfrm>
            <a:off x="5029200" y="1676400"/>
            <a:ext cx="1143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defRPr/>
            </a:pPr>
            <a:r>
              <a:rPr lang="en-US" sz="1000" dirty="0" smtClean="0">
                <a:solidFill>
                  <a:schemeClr val="bg1"/>
                </a:solidFill>
                <a:latin typeface="Comic Sans MS" charset="0"/>
                <a:cs typeface="+mn-cs"/>
              </a:rPr>
              <a:t>1632 - 1723</a:t>
            </a:r>
          </a:p>
        </p:txBody>
      </p:sp>
      <p:sp>
        <p:nvSpPr>
          <p:cNvPr id="12" name="Text Box 7"/>
          <p:cNvSpPr txBox="1">
            <a:spLocks noChangeArrowheads="1"/>
          </p:cNvSpPr>
          <p:nvPr/>
        </p:nvSpPr>
        <p:spPr bwMode="auto">
          <a:xfrm>
            <a:off x="4684248"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dirty="0">
                <a:latin typeface="Comic Sans MS" charset="0"/>
              </a:rPr>
              <a:t>From the Virtual </a:t>
            </a:r>
            <a:r>
              <a:rPr lang="en-US" sz="1000" dirty="0" smtClean="0">
                <a:latin typeface="Comic Sans MS" charset="0"/>
              </a:rPr>
              <a:t>Biology </a:t>
            </a:r>
            <a:r>
              <a:rPr lang="en-US" sz="1000" dirty="0">
                <a:latin typeface="Comic Sans MS" charset="0"/>
              </a:rPr>
              <a:t>Classroom on </a:t>
            </a:r>
            <a:r>
              <a:rPr lang="en-US" sz="1000" dirty="0">
                <a:latin typeface="Comic Sans MS" charset="0"/>
                <a:hlinkClick r:id="rId10"/>
              </a:rPr>
              <a:t>ScienceProfOnline.com</a:t>
            </a:r>
            <a:endParaRPr lang="en-US" sz="1000" dirty="0">
              <a:latin typeface="Comic Sans MS" charset="0"/>
            </a:endParaRPr>
          </a:p>
        </p:txBody>
      </p:sp>
    </p:spTree>
    <p:extLst>
      <p:ext uri="{BB962C8B-B14F-4D97-AF65-F5344CB8AC3E}">
        <p14:creationId xmlns:p14="http://schemas.microsoft.com/office/powerpoint/2010/main" val="39145634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6700" y="249238"/>
            <a:ext cx="8229600" cy="609600"/>
          </a:xfrm>
        </p:spPr>
        <p:txBody>
          <a:bodyPr/>
          <a:lstStyle/>
          <a:p>
            <a:pPr algn="l" eaLnBrk="1" hangingPunct="1"/>
            <a:r>
              <a:rPr lang="en-US" altLang="en-US" sz="3200" b="1" smtClean="0">
                <a:solidFill>
                  <a:srgbClr val="339966"/>
                </a:solidFill>
                <a:latin typeface="Comic Sans MS" pitchFamily="66" charset="0"/>
              </a:rPr>
              <a:t>Compound Light Microscope</a:t>
            </a:r>
          </a:p>
        </p:txBody>
      </p:sp>
      <p:sp>
        <p:nvSpPr>
          <p:cNvPr id="30723" name="Rectangle 3"/>
          <p:cNvSpPr>
            <a:spLocks noGrp="1" noChangeArrowheads="1"/>
          </p:cNvSpPr>
          <p:nvPr>
            <p:ph type="body" sz="half" idx="1"/>
          </p:nvPr>
        </p:nvSpPr>
        <p:spPr>
          <a:xfrm>
            <a:off x="187325" y="1054100"/>
            <a:ext cx="5867400" cy="5638800"/>
          </a:xfrm>
        </p:spPr>
        <p:txBody>
          <a:bodyPr/>
          <a:lstStyle/>
          <a:p>
            <a:pPr marL="0" indent="0" eaLnBrk="1" hangingPunct="1">
              <a:lnSpc>
                <a:spcPct val="80000"/>
              </a:lnSpc>
              <a:buFontTx/>
              <a:buNone/>
              <a:defRPr/>
            </a:pPr>
            <a:r>
              <a:rPr lang="en-US" sz="2000" b="1" dirty="0" smtClean="0">
                <a:latin typeface="Comic Sans MS" pitchFamily="66" charset="0"/>
              </a:rPr>
              <a:t>The “Compound” Part</a:t>
            </a:r>
          </a:p>
          <a:p>
            <a:pPr marL="0" indent="0" eaLnBrk="1" hangingPunct="1">
              <a:lnSpc>
                <a:spcPct val="80000"/>
              </a:lnSpc>
              <a:buFontTx/>
              <a:buNone/>
              <a:defRPr/>
            </a:pPr>
            <a:endParaRPr lang="en-US" sz="600" b="1" dirty="0" smtClean="0">
              <a:latin typeface="Comic Sans MS" pitchFamily="66" charset="0"/>
            </a:endParaRPr>
          </a:p>
          <a:p>
            <a:pPr eaLnBrk="1" hangingPunct="1">
              <a:lnSpc>
                <a:spcPct val="80000"/>
              </a:lnSpc>
              <a:buFont typeface="Arial" pitchFamily="34" charset="0"/>
              <a:buChar char="•"/>
              <a:defRPr/>
            </a:pPr>
            <a:r>
              <a:rPr lang="en-US" sz="1600" b="1" dirty="0" smtClean="0">
                <a:latin typeface="Comic Sans MS" pitchFamily="66" charset="0"/>
              </a:rPr>
              <a:t>Simple microscopes</a:t>
            </a:r>
            <a:r>
              <a:rPr lang="en-US" sz="1600" dirty="0" smtClean="0">
                <a:latin typeface="Comic Sans MS" pitchFamily="66" charset="0"/>
              </a:rPr>
              <a:t> have single magnifying</a:t>
            </a:r>
            <a:r>
              <a:rPr lang="en-US" sz="1800" dirty="0" smtClean="0">
                <a:latin typeface="Comic Sans MS" pitchFamily="66" charset="0"/>
              </a:rPr>
              <a:t> </a:t>
            </a:r>
            <a:r>
              <a:rPr lang="en-US" sz="1600" dirty="0" smtClean="0">
                <a:latin typeface="Comic Sans MS" pitchFamily="66" charset="0"/>
              </a:rPr>
              <a:t>lens </a:t>
            </a:r>
            <a:r>
              <a:rPr lang="en-US" sz="1200" dirty="0" smtClean="0">
                <a:latin typeface="Comic Sans MS" pitchFamily="66" charset="0"/>
              </a:rPr>
              <a:t>(like a magnifying glass).</a:t>
            </a:r>
          </a:p>
          <a:p>
            <a:pPr eaLnBrk="1" hangingPunct="1">
              <a:lnSpc>
                <a:spcPct val="80000"/>
              </a:lnSpc>
              <a:buFont typeface="Arial" pitchFamily="34" charset="0"/>
              <a:buChar char="•"/>
              <a:defRPr/>
            </a:pPr>
            <a:endParaRPr lang="en-US" sz="1600" dirty="0" smtClean="0">
              <a:latin typeface="Comic Sans MS" pitchFamily="66" charset="0"/>
            </a:endParaRPr>
          </a:p>
          <a:p>
            <a:pPr eaLnBrk="1" hangingPunct="1">
              <a:lnSpc>
                <a:spcPct val="80000"/>
              </a:lnSpc>
              <a:buFont typeface="Arial" pitchFamily="34" charset="0"/>
              <a:buChar char="•"/>
              <a:defRPr/>
            </a:pPr>
            <a:r>
              <a:rPr lang="en-US" sz="1600" b="1" dirty="0" smtClean="0">
                <a:latin typeface="Comic Sans MS" pitchFamily="66" charset="0"/>
                <a:hlinkClick r:id="rId3"/>
              </a:rPr>
              <a:t>Compound microscopes</a:t>
            </a:r>
            <a:r>
              <a:rPr lang="en-US" sz="1600" dirty="0" smtClean="0">
                <a:latin typeface="Comic Sans MS" pitchFamily="66" charset="0"/>
              </a:rPr>
              <a:t> have </a:t>
            </a:r>
            <a:r>
              <a:rPr lang="en-US" sz="1600" i="1" dirty="0" smtClean="0">
                <a:latin typeface="Comic Sans MS" pitchFamily="66" charset="0"/>
              </a:rPr>
              <a:t>two sets of lenses </a:t>
            </a:r>
            <a:r>
              <a:rPr lang="en-US" sz="1600" dirty="0" smtClean="0">
                <a:latin typeface="Comic Sans MS" pitchFamily="66" charset="0"/>
              </a:rPr>
              <a:t>for magnification.</a:t>
            </a:r>
          </a:p>
          <a:p>
            <a:pPr eaLnBrk="1" hangingPunct="1">
              <a:lnSpc>
                <a:spcPct val="80000"/>
              </a:lnSpc>
              <a:buFont typeface="Arial" pitchFamily="34" charset="0"/>
              <a:buChar char="•"/>
              <a:defRPr/>
            </a:pPr>
            <a:endParaRPr lang="en-US" sz="1600" dirty="0" smtClean="0">
              <a:latin typeface="Comic Sans MS" pitchFamily="66" charset="0"/>
            </a:endParaRPr>
          </a:p>
          <a:p>
            <a:pPr eaLnBrk="1" hangingPunct="1">
              <a:lnSpc>
                <a:spcPct val="80000"/>
              </a:lnSpc>
              <a:buFont typeface="Arial" pitchFamily="34" charset="0"/>
              <a:buChar char="•"/>
              <a:defRPr/>
            </a:pPr>
            <a:r>
              <a:rPr lang="en-US" sz="1600" dirty="0" smtClean="0">
                <a:latin typeface="Comic Sans MS" pitchFamily="66" charset="0"/>
              </a:rPr>
              <a:t>Lens closer to the eye = </a:t>
            </a:r>
            <a:r>
              <a:rPr lang="en-US" sz="1600" b="1" dirty="0" smtClean="0">
                <a:latin typeface="Comic Sans MS" pitchFamily="66" charset="0"/>
              </a:rPr>
              <a:t>ocular lens </a:t>
            </a:r>
            <a:r>
              <a:rPr lang="en-US" sz="1200" dirty="0" smtClean="0">
                <a:latin typeface="Comic Sans MS" pitchFamily="66" charset="0"/>
              </a:rPr>
              <a:t>(magnifying power of 10x).</a:t>
            </a:r>
          </a:p>
          <a:p>
            <a:pPr eaLnBrk="1" hangingPunct="1">
              <a:lnSpc>
                <a:spcPct val="80000"/>
              </a:lnSpc>
              <a:buFont typeface="Arial" pitchFamily="34" charset="0"/>
              <a:buChar char="•"/>
              <a:defRPr/>
            </a:pPr>
            <a:endParaRPr lang="en-US" sz="1200" dirty="0" smtClean="0">
              <a:latin typeface="Comic Sans MS" pitchFamily="66" charset="0"/>
            </a:endParaRPr>
          </a:p>
          <a:p>
            <a:pPr eaLnBrk="1" hangingPunct="1">
              <a:lnSpc>
                <a:spcPct val="80000"/>
              </a:lnSpc>
              <a:buFont typeface="Arial" pitchFamily="34" charset="0"/>
              <a:buChar char="•"/>
              <a:defRPr/>
            </a:pPr>
            <a:r>
              <a:rPr lang="en-US" sz="1600" dirty="0" smtClean="0">
                <a:latin typeface="Comic Sans MS" pitchFamily="66" charset="0"/>
              </a:rPr>
              <a:t>Lenses closer to the object being viewed = </a:t>
            </a:r>
            <a:r>
              <a:rPr lang="en-US" sz="1600" b="1" dirty="0" smtClean="0">
                <a:latin typeface="Comic Sans MS" pitchFamily="66" charset="0"/>
              </a:rPr>
              <a:t>objective lens</a:t>
            </a:r>
            <a:r>
              <a:rPr lang="en-US" sz="1600" dirty="0" smtClean="0">
                <a:latin typeface="Comic Sans MS" pitchFamily="66" charset="0"/>
              </a:rPr>
              <a:t>. </a:t>
            </a:r>
            <a:r>
              <a:rPr lang="en-US" sz="1200" dirty="0" smtClean="0">
                <a:latin typeface="Comic Sans MS" pitchFamily="66" charset="0"/>
              </a:rPr>
              <a:t>(Most light microscopes used in biology have three or four objective lenses).</a:t>
            </a:r>
          </a:p>
          <a:p>
            <a:pPr eaLnBrk="1" hangingPunct="1">
              <a:lnSpc>
                <a:spcPct val="80000"/>
              </a:lnSpc>
              <a:buFontTx/>
              <a:buNone/>
              <a:defRPr/>
            </a:pPr>
            <a:endParaRPr lang="en-US" sz="1600" i="1" dirty="0" smtClean="0"/>
          </a:p>
          <a:p>
            <a:pPr eaLnBrk="1" hangingPunct="1">
              <a:lnSpc>
                <a:spcPct val="80000"/>
              </a:lnSpc>
              <a:buFontTx/>
              <a:buNone/>
              <a:defRPr/>
            </a:pPr>
            <a:endParaRPr lang="en-US" sz="1600" b="1" i="1" dirty="0" smtClean="0">
              <a:solidFill>
                <a:srgbClr val="9900FF"/>
              </a:solidFill>
            </a:endParaRPr>
          </a:p>
          <a:p>
            <a:pPr marL="0" indent="0" eaLnBrk="1" hangingPunct="1">
              <a:lnSpc>
                <a:spcPct val="80000"/>
              </a:lnSpc>
              <a:buFontTx/>
              <a:buNone/>
              <a:defRPr/>
            </a:pPr>
            <a:r>
              <a:rPr lang="en-US" sz="2000" b="1" dirty="0" smtClean="0">
                <a:latin typeface="Comic Sans MS" pitchFamily="66" charset="0"/>
              </a:rPr>
              <a:t>The “Light” Part</a:t>
            </a:r>
          </a:p>
          <a:p>
            <a:pPr eaLnBrk="1" hangingPunct="1">
              <a:lnSpc>
                <a:spcPct val="80000"/>
              </a:lnSpc>
              <a:buFont typeface="Arial" pitchFamily="34" charset="0"/>
              <a:buChar char="•"/>
              <a:defRPr/>
            </a:pPr>
            <a:endParaRPr lang="en-US" sz="600" dirty="0" smtClean="0">
              <a:latin typeface="Comic Sans MS" pitchFamily="66" charset="0"/>
            </a:endParaRPr>
          </a:p>
          <a:p>
            <a:pPr eaLnBrk="1" hangingPunct="1">
              <a:lnSpc>
                <a:spcPct val="80000"/>
              </a:lnSpc>
              <a:buFont typeface="Arial" pitchFamily="34" charset="0"/>
              <a:buChar char="•"/>
              <a:defRPr/>
            </a:pPr>
            <a:r>
              <a:rPr lang="en-US" sz="1800" b="1" dirty="0" smtClean="0">
                <a:latin typeface="Comic Sans MS" pitchFamily="66" charset="0"/>
              </a:rPr>
              <a:t>Bri</a:t>
            </a:r>
            <a:r>
              <a:rPr lang="en-US" sz="1600" b="1" dirty="0" smtClean="0">
                <a:latin typeface="Comic Sans MS" pitchFamily="66" charset="0"/>
              </a:rPr>
              <a:t>ght-field light </a:t>
            </a:r>
            <a:r>
              <a:rPr lang="en-US" sz="1600" dirty="0" smtClean="0">
                <a:latin typeface="Comic Sans MS" pitchFamily="66" charset="0"/>
              </a:rPr>
              <a:t>microscopes produce a dark image against brighter, backlit background. </a:t>
            </a:r>
          </a:p>
          <a:p>
            <a:pPr eaLnBrk="1" hangingPunct="1">
              <a:lnSpc>
                <a:spcPct val="80000"/>
              </a:lnSpc>
              <a:buFont typeface="Arial" pitchFamily="34" charset="0"/>
              <a:buChar char="•"/>
              <a:defRPr/>
            </a:pPr>
            <a:endParaRPr lang="en-US" sz="1600" dirty="0" smtClean="0">
              <a:latin typeface="Comic Sans MS" pitchFamily="66" charset="0"/>
            </a:endParaRPr>
          </a:p>
          <a:p>
            <a:pPr eaLnBrk="1" hangingPunct="1">
              <a:lnSpc>
                <a:spcPct val="80000"/>
              </a:lnSpc>
              <a:buFont typeface="Arial" pitchFamily="34" charset="0"/>
              <a:buChar char="•"/>
              <a:defRPr/>
            </a:pPr>
            <a:r>
              <a:rPr lang="en-US" sz="1600" dirty="0" smtClean="0">
                <a:latin typeface="Comic Sans MS" pitchFamily="66" charset="0"/>
              </a:rPr>
              <a:t>Provide a 2-D image.</a:t>
            </a:r>
          </a:p>
          <a:p>
            <a:pPr eaLnBrk="1" hangingPunct="1">
              <a:lnSpc>
                <a:spcPct val="80000"/>
              </a:lnSpc>
              <a:buFont typeface="Arial" pitchFamily="34" charset="0"/>
              <a:buChar char="•"/>
              <a:defRPr/>
            </a:pPr>
            <a:endParaRPr lang="en-US" sz="1600" dirty="0" smtClean="0">
              <a:latin typeface="Comic Sans MS" pitchFamily="66" charset="0"/>
            </a:endParaRPr>
          </a:p>
          <a:p>
            <a:pPr eaLnBrk="1" hangingPunct="1">
              <a:lnSpc>
                <a:spcPct val="80000"/>
              </a:lnSpc>
              <a:buFont typeface="Arial" pitchFamily="34" charset="0"/>
              <a:buChar char="•"/>
              <a:defRPr/>
            </a:pPr>
            <a:r>
              <a:rPr lang="en-US" sz="1600" dirty="0" smtClean="0">
                <a:latin typeface="Comic Sans MS" pitchFamily="66" charset="0"/>
              </a:rPr>
              <a:t>Commonly used to view stained cells.</a:t>
            </a:r>
          </a:p>
          <a:p>
            <a:pPr eaLnBrk="1" hangingPunct="1">
              <a:lnSpc>
                <a:spcPct val="80000"/>
              </a:lnSpc>
              <a:buFontTx/>
              <a:buNone/>
              <a:defRPr/>
            </a:pPr>
            <a:endParaRPr lang="en-US" sz="1800" dirty="0" smtClean="0"/>
          </a:p>
          <a:p>
            <a:pPr lvl="1" eaLnBrk="1" hangingPunct="1">
              <a:lnSpc>
                <a:spcPct val="80000"/>
              </a:lnSpc>
              <a:buFontTx/>
              <a:buNone/>
              <a:defRPr/>
            </a:pPr>
            <a:endParaRPr lang="en-US" sz="1800" i="1" dirty="0" smtClean="0">
              <a:latin typeface="Comic Sans MS" pitchFamily="66" charset="0"/>
              <a:cs typeface="Arial" charset="0"/>
            </a:endParaRPr>
          </a:p>
        </p:txBody>
      </p:sp>
      <p:sp>
        <p:nvSpPr>
          <p:cNvPr id="6148" name="Text Box 6"/>
          <p:cNvSpPr txBox="1">
            <a:spLocks noChangeArrowheads="1"/>
          </p:cNvSpPr>
          <p:nvPr/>
        </p:nvSpPr>
        <p:spPr bwMode="auto">
          <a:xfrm>
            <a:off x="5791200" y="6457950"/>
            <a:ext cx="3352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latin typeface="Comic Sans MS" pitchFamily="66" charset="0"/>
                <a:hlinkClick r:id="rId4"/>
              </a:rPr>
              <a:t>Magnifying lamp </a:t>
            </a:r>
            <a:r>
              <a:rPr lang="en-US" altLang="en-US" sz="1000">
                <a:latin typeface="Comic Sans MS" pitchFamily="66" charset="0"/>
              </a:rPr>
              <a:t>use to look for part defects, US Navy; </a:t>
            </a:r>
            <a:r>
              <a:rPr lang="en-US" altLang="en-US" sz="1000">
                <a:hlinkClick r:id="rId5"/>
              </a:rPr>
              <a:t>Compound light microscope</a:t>
            </a:r>
            <a:r>
              <a:rPr lang="en-US" altLang="en-US" sz="1000"/>
              <a:t>, Moisey</a:t>
            </a:r>
            <a:endParaRPr lang="en-US" altLang="en-US" sz="1000">
              <a:latin typeface="Comic Sans MS" pitchFamily="66" charset="0"/>
            </a:endParaRPr>
          </a:p>
        </p:txBody>
      </p:sp>
      <p:pic>
        <p:nvPicPr>
          <p:cNvPr id="2" name="Picture 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rot="21271773">
            <a:off x="6524043" y="343414"/>
            <a:ext cx="1852207"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Content Placeholder 2"/>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bwMode="auto">
          <a:xfrm rot="852254">
            <a:off x="6378922" y="2873543"/>
            <a:ext cx="2057495" cy="30019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152400"/>
            <a:ext cx="8229600" cy="609600"/>
          </a:xfrm>
        </p:spPr>
        <p:txBody>
          <a:bodyPr/>
          <a:lstStyle/>
          <a:p>
            <a:pPr eaLnBrk="1" hangingPunct="1"/>
            <a:r>
              <a:rPr lang="en-US" altLang="en-US" sz="3600" b="1" smtClean="0">
                <a:solidFill>
                  <a:srgbClr val="339966"/>
                </a:solidFill>
                <a:latin typeface="Comic Sans MS" pitchFamily="66" charset="0"/>
              </a:rPr>
              <a:t>Your Microscope</a:t>
            </a:r>
          </a:p>
        </p:txBody>
      </p:sp>
      <p:sp>
        <p:nvSpPr>
          <p:cNvPr id="30723" name="Rectangle 3"/>
          <p:cNvSpPr>
            <a:spLocks noGrp="1" noChangeArrowheads="1"/>
          </p:cNvSpPr>
          <p:nvPr>
            <p:ph type="body" sz="half" idx="1"/>
          </p:nvPr>
        </p:nvSpPr>
        <p:spPr>
          <a:xfrm>
            <a:off x="171450" y="974725"/>
            <a:ext cx="6640513" cy="5638800"/>
          </a:xfrm>
        </p:spPr>
        <p:txBody>
          <a:bodyPr/>
          <a:lstStyle/>
          <a:p>
            <a:pPr eaLnBrk="1" hangingPunct="1">
              <a:lnSpc>
                <a:spcPct val="80000"/>
              </a:lnSpc>
              <a:buFontTx/>
              <a:buNone/>
              <a:defRPr/>
            </a:pPr>
            <a:r>
              <a:rPr lang="en-US" sz="1600" b="1" dirty="0" smtClean="0">
                <a:latin typeface="Comic Sans MS" pitchFamily="66" charset="0"/>
              </a:rPr>
              <a:t>Take Care of Your Scope:</a:t>
            </a:r>
            <a:r>
              <a:rPr lang="en-US" sz="1400" b="1" dirty="0" smtClean="0">
                <a:latin typeface="Comic Sans MS" pitchFamily="66" charset="0"/>
              </a:rPr>
              <a:t> </a:t>
            </a:r>
          </a:p>
          <a:p>
            <a:pPr eaLnBrk="1" hangingPunct="1">
              <a:lnSpc>
                <a:spcPct val="80000"/>
              </a:lnSpc>
              <a:buFontTx/>
              <a:buNone/>
              <a:defRPr/>
            </a:pPr>
            <a:endParaRPr lang="en-US" sz="600" b="1" dirty="0" smtClean="0">
              <a:latin typeface="Comic Sans MS" pitchFamily="66" charset="0"/>
            </a:endParaRPr>
          </a:p>
          <a:p>
            <a:pPr lvl="1" eaLnBrk="1" hangingPunct="1">
              <a:lnSpc>
                <a:spcPct val="80000"/>
              </a:lnSpc>
              <a:buFont typeface="Arial" pitchFamily="34" charset="0"/>
              <a:buChar char="•"/>
              <a:defRPr/>
            </a:pPr>
            <a:r>
              <a:rPr lang="en-US" sz="1400" dirty="0" smtClean="0">
                <a:latin typeface="Comic Sans MS" pitchFamily="66" charset="0"/>
              </a:rPr>
              <a:t>It is </a:t>
            </a:r>
            <a:r>
              <a:rPr lang="en-US" sz="1400" b="1" dirty="0" smtClean="0">
                <a:latin typeface="Comic Sans MS" pitchFamily="66" charset="0"/>
              </a:rPr>
              <a:t>your responsibility</a:t>
            </a:r>
            <a:r>
              <a:rPr lang="en-US" sz="1400" dirty="0" smtClean="0">
                <a:latin typeface="Comic Sans MS" pitchFamily="66" charset="0"/>
              </a:rPr>
              <a:t> to take care of your scope and learn to use it properly.</a:t>
            </a:r>
          </a:p>
          <a:p>
            <a:pPr lvl="1" eaLnBrk="1" hangingPunct="1">
              <a:lnSpc>
                <a:spcPct val="80000"/>
              </a:lnSpc>
              <a:buFont typeface="Arial" pitchFamily="34" charset="0"/>
              <a:buChar char="•"/>
              <a:defRPr/>
            </a:pPr>
            <a:r>
              <a:rPr lang="en-US" sz="1400" dirty="0" smtClean="0">
                <a:latin typeface="Comic Sans MS" pitchFamily="66" charset="0"/>
              </a:rPr>
              <a:t>I randomly check scopes to see if they are put away correctly. If yours is not, I may subtract points from your lab grade. </a:t>
            </a:r>
          </a:p>
          <a:p>
            <a:pPr eaLnBrk="1" hangingPunct="1">
              <a:lnSpc>
                <a:spcPct val="80000"/>
              </a:lnSpc>
              <a:buFontTx/>
              <a:buNone/>
              <a:defRPr/>
            </a:pPr>
            <a:endParaRPr lang="en-US" sz="1400" dirty="0" smtClean="0">
              <a:latin typeface="Comic Sans MS" pitchFamily="66" charset="0"/>
            </a:endParaRPr>
          </a:p>
          <a:p>
            <a:pPr eaLnBrk="1" hangingPunct="1">
              <a:lnSpc>
                <a:spcPct val="80000"/>
              </a:lnSpc>
              <a:buFontTx/>
              <a:buNone/>
              <a:defRPr/>
            </a:pPr>
            <a:r>
              <a:rPr lang="en-US" sz="1600" b="1" dirty="0" smtClean="0">
                <a:latin typeface="Comic Sans MS" pitchFamily="66" charset="0"/>
              </a:rPr>
              <a:t>Microscope Log:</a:t>
            </a:r>
            <a:endParaRPr lang="en-US" sz="600" b="1" dirty="0" smtClean="0">
              <a:latin typeface="Comic Sans MS" pitchFamily="66" charset="0"/>
            </a:endParaRPr>
          </a:p>
          <a:p>
            <a:pPr marL="0" indent="0" eaLnBrk="1" hangingPunct="1">
              <a:lnSpc>
                <a:spcPct val="80000"/>
              </a:lnSpc>
              <a:buFontTx/>
              <a:buNone/>
              <a:defRPr/>
            </a:pPr>
            <a:r>
              <a:rPr lang="en-US" sz="1400" dirty="0" smtClean="0">
                <a:latin typeface="Comic Sans MS" pitchFamily="66" charset="0"/>
              </a:rPr>
              <a:t>	</a:t>
            </a:r>
            <a:r>
              <a:rPr lang="en-US" sz="600" dirty="0" smtClean="0">
                <a:latin typeface="Comic Sans MS" pitchFamily="66" charset="0"/>
              </a:rPr>
              <a:t>	</a:t>
            </a:r>
            <a:endParaRPr lang="en-US" sz="1400" dirty="0" smtClean="0">
              <a:latin typeface="Comic Sans MS" pitchFamily="66" charset="0"/>
            </a:endParaRPr>
          </a:p>
          <a:p>
            <a:pPr lvl="1" eaLnBrk="1" hangingPunct="1">
              <a:lnSpc>
                <a:spcPct val="80000"/>
              </a:lnSpc>
              <a:buFont typeface="Arial" pitchFamily="34" charset="0"/>
              <a:buChar char="•"/>
              <a:defRPr/>
            </a:pPr>
            <a:r>
              <a:rPr lang="en-US" sz="1400" dirty="0" smtClean="0">
                <a:latin typeface="Comic Sans MS" pitchFamily="66" charset="0"/>
              </a:rPr>
              <a:t>If you get your scope out and find that it has not been put away properly, make an entry in the </a:t>
            </a:r>
            <a:r>
              <a:rPr lang="en-US" sz="1400" b="1" dirty="0" smtClean="0">
                <a:latin typeface="Comic Sans MS" pitchFamily="66" charset="0"/>
              </a:rPr>
              <a:t>microscope log.</a:t>
            </a:r>
            <a:r>
              <a:rPr lang="en-US" sz="1400" dirty="0" smtClean="0">
                <a:latin typeface="Comic Sans MS" pitchFamily="66" charset="0"/>
              </a:rPr>
              <a:t> </a:t>
            </a:r>
          </a:p>
          <a:p>
            <a:pPr eaLnBrk="1" hangingPunct="1">
              <a:lnSpc>
                <a:spcPct val="80000"/>
              </a:lnSpc>
              <a:buFontTx/>
              <a:buNone/>
              <a:defRPr/>
            </a:pPr>
            <a:endParaRPr lang="en-US" sz="1400" i="1" dirty="0" smtClean="0">
              <a:latin typeface="Comic Sans MS" pitchFamily="66" charset="0"/>
            </a:endParaRPr>
          </a:p>
          <a:p>
            <a:pPr eaLnBrk="1" hangingPunct="1">
              <a:lnSpc>
                <a:spcPct val="80000"/>
              </a:lnSpc>
              <a:buFontTx/>
              <a:buNone/>
              <a:defRPr/>
            </a:pPr>
            <a:r>
              <a:rPr lang="en-US" sz="1600" b="1" dirty="0" smtClean="0">
                <a:latin typeface="Comic Sans MS" pitchFamily="66" charset="0"/>
              </a:rPr>
              <a:t>Getting Scope Out:</a:t>
            </a:r>
          </a:p>
          <a:p>
            <a:pPr eaLnBrk="1" hangingPunct="1">
              <a:lnSpc>
                <a:spcPct val="80000"/>
              </a:lnSpc>
              <a:buFontTx/>
              <a:buNone/>
              <a:defRPr/>
            </a:pPr>
            <a:endParaRPr lang="en-US" sz="600" b="1" dirty="0" smtClean="0">
              <a:latin typeface="Comic Sans MS" pitchFamily="66" charset="0"/>
            </a:endParaRPr>
          </a:p>
          <a:p>
            <a:pPr lvl="1" eaLnBrk="1" hangingPunct="1">
              <a:lnSpc>
                <a:spcPct val="80000"/>
              </a:lnSpc>
              <a:buFontTx/>
              <a:buChar char="•"/>
              <a:defRPr/>
            </a:pPr>
            <a:r>
              <a:rPr lang="en-US" sz="1400" dirty="0" smtClean="0">
                <a:latin typeface="Comic Sans MS" pitchFamily="66" charset="0"/>
              </a:rPr>
              <a:t>The scope that you use is numbered to correspond to your seat number, on edge of lab bench in front of you. 	</a:t>
            </a:r>
          </a:p>
          <a:p>
            <a:pPr lvl="1" eaLnBrk="1" hangingPunct="1">
              <a:lnSpc>
                <a:spcPct val="80000"/>
              </a:lnSpc>
              <a:buFontTx/>
              <a:buChar char="•"/>
              <a:defRPr/>
            </a:pPr>
            <a:r>
              <a:rPr lang="en-US" sz="1400" dirty="0" smtClean="0">
                <a:latin typeface="Comic Sans MS" pitchFamily="66" charset="0"/>
              </a:rPr>
              <a:t>When transporting your scope, always hold it with one hand under the </a:t>
            </a:r>
            <a:r>
              <a:rPr lang="en-US" sz="1400" b="1" dirty="0" smtClean="0">
                <a:latin typeface="Comic Sans MS" pitchFamily="66" charset="0"/>
              </a:rPr>
              <a:t>base</a:t>
            </a:r>
            <a:r>
              <a:rPr lang="en-US" sz="1400" dirty="0" smtClean="0">
                <a:latin typeface="Comic Sans MS" pitchFamily="66" charset="0"/>
              </a:rPr>
              <a:t>, and one hand around the </a:t>
            </a:r>
            <a:r>
              <a:rPr lang="en-US" sz="1400" b="1" dirty="0" smtClean="0">
                <a:latin typeface="Comic Sans MS" pitchFamily="66" charset="0"/>
              </a:rPr>
              <a:t>arm</a:t>
            </a:r>
            <a:r>
              <a:rPr lang="en-US" sz="1400" dirty="0" smtClean="0">
                <a:latin typeface="Comic Sans MS" pitchFamily="66" charset="0"/>
              </a:rPr>
              <a:t>.</a:t>
            </a:r>
          </a:p>
          <a:p>
            <a:pPr eaLnBrk="1" hangingPunct="1">
              <a:lnSpc>
                <a:spcPct val="80000"/>
              </a:lnSpc>
              <a:buFontTx/>
              <a:buChar char="-"/>
              <a:defRPr/>
            </a:pPr>
            <a:endParaRPr lang="en-US" sz="1600" dirty="0" smtClean="0">
              <a:latin typeface="Comic Sans MS" pitchFamily="66" charset="0"/>
            </a:endParaRPr>
          </a:p>
          <a:p>
            <a:pPr marL="0" indent="0" eaLnBrk="1" hangingPunct="1">
              <a:lnSpc>
                <a:spcPct val="80000"/>
              </a:lnSpc>
              <a:buFontTx/>
              <a:buNone/>
              <a:defRPr/>
            </a:pPr>
            <a:r>
              <a:rPr lang="en-US" sz="1600" b="1" dirty="0" smtClean="0">
                <a:latin typeface="Comic Sans MS" pitchFamily="66" charset="0"/>
              </a:rPr>
              <a:t>Putting Scope Away:</a:t>
            </a:r>
          </a:p>
          <a:p>
            <a:pPr marL="0" indent="0" eaLnBrk="1" hangingPunct="1">
              <a:lnSpc>
                <a:spcPct val="80000"/>
              </a:lnSpc>
              <a:buFontTx/>
              <a:buNone/>
              <a:defRPr/>
            </a:pPr>
            <a:endParaRPr lang="en-US" sz="600" b="1" dirty="0" smtClean="0">
              <a:latin typeface="Comic Sans MS" pitchFamily="66" charset="0"/>
            </a:endParaRPr>
          </a:p>
          <a:p>
            <a:pPr lvl="1" eaLnBrk="1" hangingPunct="1">
              <a:lnSpc>
                <a:spcPct val="80000"/>
              </a:lnSpc>
              <a:buFont typeface="Arial" pitchFamily="34" charset="0"/>
              <a:buChar char="•"/>
              <a:defRPr/>
            </a:pPr>
            <a:r>
              <a:rPr lang="en-US" sz="1400" dirty="0" smtClean="0">
                <a:latin typeface="Comic Sans MS" pitchFamily="66" charset="0"/>
                <a:cs typeface="Arial" charset="0"/>
              </a:rPr>
              <a:t>Clean stage if it is oily, and use lens paper to clean lenses.</a:t>
            </a:r>
          </a:p>
          <a:p>
            <a:pPr lvl="1" eaLnBrk="1" hangingPunct="1">
              <a:lnSpc>
                <a:spcPct val="80000"/>
              </a:lnSpc>
              <a:buFont typeface="Arial" pitchFamily="34" charset="0"/>
              <a:buChar char="•"/>
              <a:defRPr/>
            </a:pPr>
            <a:r>
              <a:rPr lang="en-US" sz="1400" b="1" dirty="0" smtClean="0">
                <a:latin typeface="Comic Sans MS" pitchFamily="66" charset="0"/>
                <a:cs typeface="Arial" charset="0"/>
              </a:rPr>
              <a:t>Shortest objective lens </a:t>
            </a:r>
            <a:r>
              <a:rPr lang="en-US" sz="1100" dirty="0" smtClean="0">
                <a:latin typeface="Comic Sans MS" pitchFamily="66" charset="0"/>
                <a:cs typeface="Arial" charset="0"/>
              </a:rPr>
              <a:t>(the one with the red band) </a:t>
            </a:r>
            <a:r>
              <a:rPr lang="en-US" sz="1400" dirty="0" smtClean="0">
                <a:latin typeface="Comic Sans MS" pitchFamily="66" charset="0"/>
                <a:cs typeface="Arial" charset="0"/>
              </a:rPr>
              <a:t>should be pointing down toward stage.</a:t>
            </a:r>
          </a:p>
          <a:p>
            <a:pPr lvl="1" eaLnBrk="1" hangingPunct="1">
              <a:lnSpc>
                <a:spcPct val="80000"/>
              </a:lnSpc>
              <a:buFont typeface="Arial" pitchFamily="34" charset="0"/>
              <a:buChar char="•"/>
              <a:defRPr/>
            </a:pPr>
            <a:r>
              <a:rPr lang="en-US" sz="1400" dirty="0" smtClean="0">
                <a:latin typeface="Comic Sans MS" pitchFamily="66" charset="0"/>
                <a:cs typeface="Arial" charset="0"/>
              </a:rPr>
              <a:t>Use course focus to position stage </a:t>
            </a:r>
            <a:r>
              <a:rPr lang="en-US" sz="1400" b="1" dirty="0" smtClean="0">
                <a:latin typeface="Comic Sans MS" pitchFamily="66" charset="0"/>
                <a:cs typeface="Arial" charset="0"/>
              </a:rPr>
              <a:t>as low as it can go</a:t>
            </a:r>
            <a:r>
              <a:rPr lang="en-US" sz="1400" i="1" dirty="0" smtClean="0">
                <a:latin typeface="Comic Sans MS" pitchFamily="66" charset="0"/>
                <a:cs typeface="Arial" charset="0"/>
              </a:rPr>
              <a:t>.</a:t>
            </a:r>
          </a:p>
          <a:p>
            <a:pPr lvl="1" eaLnBrk="1" hangingPunct="1">
              <a:lnSpc>
                <a:spcPct val="80000"/>
              </a:lnSpc>
              <a:buFont typeface="Arial" pitchFamily="34" charset="0"/>
              <a:buChar char="•"/>
              <a:defRPr/>
            </a:pPr>
            <a:r>
              <a:rPr lang="en-US" sz="1400" dirty="0" smtClean="0">
                <a:latin typeface="Comic Sans MS" pitchFamily="66" charset="0"/>
              </a:rPr>
              <a:t>Always put scope back in numbered parking spot in scope cabinet.</a:t>
            </a:r>
            <a:r>
              <a:rPr lang="en-US" sz="1200" dirty="0" smtClean="0"/>
              <a:t>	</a:t>
            </a:r>
          </a:p>
          <a:p>
            <a:pPr lvl="1" eaLnBrk="1" hangingPunct="1">
              <a:lnSpc>
                <a:spcPct val="80000"/>
              </a:lnSpc>
              <a:buFont typeface="Arial" pitchFamily="34" charset="0"/>
              <a:buChar char="•"/>
              <a:defRPr/>
            </a:pPr>
            <a:endParaRPr lang="en-US" sz="1200" dirty="0" smtClean="0"/>
          </a:p>
          <a:p>
            <a:pPr lvl="1" algn="ctr" eaLnBrk="1" hangingPunct="1">
              <a:lnSpc>
                <a:spcPct val="80000"/>
              </a:lnSpc>
              <a:buFontTx/>
              <a:buNone/>
              <a:defRPr/>
            </a:pPr>
            <a:r>
              <a:rPr lang="en-US" sz="1400" b="1" dirty="0" smtClean="0">
                <a:solidFill>
                  <a:srgbClr val="339966"/>
                </a:solidFill>
                <a:latin typeface="Comic Sans MS" pitchFamily="66" charset="0"/>
                <a:cs typeface="Arial" charset="0"/>
              </a:rPr>
              <a:t>** Now everyone get out their scope **</a:t>
            </a:r>
            <a:endParaRPr lang="en-US" sz="1400" b="1" i="1" dirty="0" smtClean="0">
              <a:solidFill>
                <a:srgbClr val="339966"/>
              </a:solidFill>
              <a:cs typeface="Arial" charset="0"/>
            </a:endParaRPr>
          </a:p>
          <a:p>
            <a:pPr lvl="1" eaLnBrk="1" hangingPunct="1">
              <a:lnSpc>
                <a:spcPct val="80000"/>
              </a:lnSpc>
              <a:buFontTx/>
              <a:buNone/>
              <a:defRPr/>
            </a:pPr>
            <a:endParaRPr lang="en-US" sz="1400" i="1" dirty="0" smtClean="0">
              <a:cs typeface="Arial" charset="0"/>
            </a:endParaRPr>
          </a:p>
        </p:txBody>
      </p:sp>
      <p:sp>
        <p:nvSpPr>
          <p:cNvPr id="7172" name="Text Box 6"/>
          <p:cNvSpPr txBox="1">
            <a:spLocks noChangeArrowheads="1"/>
          </p:cNvSpPr>
          <p:nvPr/>
        </p:nvSpPr>
        <p:spPr bwMode="auto">
          <a:xfrm>
            <a:off x="7620000" y="5646738"/>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400" b="1"/>
              <a:t>BASE</a:t>
            </a:r>
          </a:p>
        </p:txBody>
      </p:sp>
      <p:sp>
        <p:nvSpPr>
          <p:cNvPr id="7173" name="Text Box 7"/>
          <p:cNvSpPr txBox="1">
            <a:spLocks noChangeArrowheads="1"/>
          </p:cNvSpPr>
          <p:nvPr/>
        </p:nvSpPr>
        <p:spPr bwMode="auto">
          <a:xfrm>
            <a:off x="6811963" y="143986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400" b="1"/>
              <a:t>ARM</a:t>
            </a:r>
          </a:p>
        </p:txBody>
      </p:sp>
      <p:pic>
        <p:nvPicPr>
          <p:cNvPr id="717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937375" y="1981200"/>
            <a:ext cx="1981200" cy="3001963"/>
          </a:xfrm>
        </p:spPr>
      </p:pic>
      <p:sp>
        <p:nvSpPr>
          <p:cNvPr id="7175" name="Line 9"/>
          <p:cNvSpPr>
            <a:spLocks noChangeShapeType="1"/>
          </p:cNvSpPr>
          <p:nvPr/>
        </p:nvSpPr>
        <p:spPr bwMode="auto">
          <a:xfrm>
            <a:off x="7053263" y="1752600"/>
            <a:ext cx="381000" cy="1143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Line 8"/>
          <p:cNvSpPr>
            <a:spLocks noChangeShapeType="1"/>
          </p:cNvSpPr>
          <p:nvPr/>
        </p:nvSpPr>
        <p:spPr bwMode="auto">
          <a:xfrm flipV="1">
            <a:off x="8001000" y="48768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7"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4"/>
              </a:rPr>
              <a:t>Compound light microscope</a:t>
            </a:r>
            <a:r>
              <a:rPr lang="en-US" altLang="en-US" sz="1000"/>
              <a:t>, Moisey</a:t>
            </a:r>
            <a:endParaRPr lang="en-US" altLang="en-US" sz="1000">
              <a:latin typeface="Comic Sans MS" pitchFamily="66" charset="0"/>
            </a:endParaRPr>
          </a:p>
        </p:txBody>
      </p:sp>
      <p:sp>
        <p:nvSpPr>
          <p:cNvPr id="11"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229600" cy="990600"/>
          </a:xfrm>
        </p:spPr>
        <p:txBody>
          <a:bodyPr/>
          <a:lstStyle/>
          <a:p>
            <a:pPr eaLnBrk="1" hangingPunct="1"/>
            <a:r>
              <a:rPr lang="en-US" altLang="en-US" sz="3600" b="1" smtClean="0">
                <a:solidFill>
                  <a:srgbClr val="339966"/>
                </a:solidFill>
                <a:latin typeface="Comic Sans MS" pitchFamily="66" charset="0"/>
              </a:rPr>
              <a:t>Parts of a Compound Light Microscope</a:t>
            </a:r>
          </a:p>
        </p:txBody>
      </p:sp>
      <p:pic>
        <p:nvPicPr>
          <p:cNvPr id="8195"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359025" y="1447800"/>
            <a:ext cx="4343400" cy="4926013"/>
          </a:xfrm>
        </p:spPr>
      </p:pic>
      <p:sp>
        <p:nvSpPr>
          <p:cNvPr id="8196"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4"/>
              </a:rPr>
              <a:t>Compound light microscope</a:t>
            </a:r>
            <a:r>
              <a:rPr lang="en-US" altLang="en-US" sz="1000"/>
              <a:t>, Moisey</a:t>
            </a:r>
            <a:endParaRPr lang="en-US" altLang="en-US" sz="1000">
              <a:latin typeface="Comic Sans MS" pitchFamily="66" charset="0"/>
            </a:endParaRPr>
          </a:p>
        </p:txBody>
      </p:sp>
      <p:cxnSp>
        <p:nvCxnSpPr>
          <p:cNvPr id="6" name="Straight Arrow Connector 5"/>
          <p:cNvCxnSpPr/>
          <p:nvPr/>
        </p:nvCxnSpPr>
        <p:spPr>
          <a:xfrm flipH="1">
            <a:off x="6337300" y="1752600"/>
            <a:ext cx="12461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397500" y="2895600"/>
            <a:ext cx="21859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6216650" y="3311525"/>
            <a:ext cx="20081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180013" y="4754563"/>
            <a:ext cx="247491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842000" y="3743325"/>
            <a:ext cx="17018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213350" y="4114800"/>
            <a:ext cx="22494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827213" y="3184525"/>
            <a:ext cx="1017587"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600200" y="4473575"/>
            <a:ext cx="838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5842000" y="5715000"/>
            <a:ext cx="17018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498600" y="1828800"/>
            <a:ext cx="1676400" cy="11699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724" name="Left Brace 30723"/>
          <p:cNvSpPr/>
          <p:nvPr/>
        </p:nvSpPr>
        <p:spPr>
          <a:xfrm rot="10800000">
            <a:off x="5670550" y="2947988"/>
            <a:ext cx="546100" cy="642937"/>
          </a:xfrm>
          <a:prstGeom prst="leftBrace">
            <a:avLst>
              <a:gd name="adj1" fmla="val 3339"/>
              <a:gd name="adj2" fmla="val 3938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04800" y="1447800"/>
            <a:ext cx="3200400" cy="4525963"/>
          </a:xfrm>
        </p:spPr>
        <p:txBody>
          <a:bodyPr/>
          <a:lstStyle/>
          <a:p>
            <a:pPr eaLnBrk="1" hangingPunct="1">
              <a:buFont typeface="Wingdings" pitchFamily="2" charset="2"/>
              <a:buChar char="v"/>
              <a:defRPr/>
            </a:pPr>
            <a:r>
              <a:rPr lang="en-US" sz="1400" dirty="0" smtClean="0">
                <a:latin typeface="Comic Sans MS" pitchFamily="66" charset="0"/>
              </a:rPr>
              <a:t>Ocular lens magnifies the specimen 10x. </a:t>
            </a:r>
          </a:p>
          <a:p>
            <a:pPr eaLnBrk="1" hangingPunct="1">
              <a:buFont typeface="Wingdings" pitchFamily="2" charset="2"/>
              <a:buChar char="v"/>
              <a:defRPr/>
            </a:pPr>
            <a:endParaRPr lang="en-US" sz="1400" dirty="0" smtClean="0">
              <a:latin typeface="Comic Sans MS" pitchFamily="66" charset="0"/>
            </a:endParaRPr>
          </a:p>
          <a:p>
            <a:pPr eaLnBrk="1" hangingPunct="1">
              <a:buFont typeface="Wingdings" pitchFamily="2" charset="2"/>
              <a:buChar char="v"/>
              <a:defRPr/>
            </a:pPr>
            <a:r>
              <a:rPr lang="en-US" sz="1400" dirty="0" smtClean="0">
                <a:latin typeface="Comic Sans MS" pitchFamily="66" charset="0"/>
              </a:rPr>
              <a:t>You will always be looking through the ocular and objective lens simultaneously, so multiply ocular magnification x objective power to calculate the Total Magnification (</a:t>
            </a:r>
            <a:r>
              <a:rPr lang="en-US" sz="1400" dirty="0" err="1" smtClean="0">
                <a:latin typeface="Comic Sans MS" pitchFamily="66" charset="0"/>
              </a:rPr>
              <a:t>xTM</a:t>
            </a:r>
            <a:r>
              <a:rPr lang="en-US" sz="1400" dirty="0" smtClean="0">
                <a:latin typeface="Comic Sans MS" pitchFamily="66" charset="0"/>
              </a:rPr>
              <a:t>).</a:t>
            </a:r>
          </a:p>
          <a:p>
            <a:pPr eaLnBrk="1" hangingPunct="1">
              <a:buFont typeface="Wingdings" pitchFamily="2" charset="2"/>
              <a:buChar char="v"/>
              <a:defRPr/>
            </a:pPr>
            <a:endParaRPr lang="en-US" sz="1400" dirty="0" smtClean="0">
              <a:latin typeface="Comic Sans MS" pitchFamily="66" charset="0"/>
            </a:endParaRPr>
          </a:p>
          <a:p>
            <a:pPr eaLnBrk="1" hangingPunct="1">
              <a:buFont typeface="Wingdings" pitchFamily="2" charset="2"/>
              <a:buChar char="v"/>
              <a:defRPr/>
            </a:pPr>
            <a:r>
              <a:rPr lang="en-US" sz="1400" dirty="0" smtClean="0">
                <a:latin typeface="Comic Sans MS" pitchFamily="66" charset="0"/>
              </a:rPr>
              <a:t>Rotary nosepiece of your microscope has four objective lenses attached.</a:t>
            </a:r>
          </a:p>
          <a:p>
            <a:pPr marL="0" indent="0" eaLnBrk="1" hangingPunct="1">
              <a:buFontTx/>
              <a:buNone/>
              <a:defRPr/>
            </a:pPr>
            <a:endParaRPr lang="en-US" sz="1400" dirty="0" smtClean="0">
              <a:latin typeface="Comic Sans MS" pitchFamily="66" charset="0"/>
            </a:endParaRPr>
          </a:p>
          <a:p>
            <a:pPr eaLnBrk="1" hangingPunct="1">
              <a:buFont typeface="Wingdings" pitchFamily="2" charset="2"/>
              <a:buChar char="v"/>
              <a:defRPr/>
            </a:pPr>
            <a:r>
              <a:rPr lang="en-US" sz="1400" dirty="0" smtClean="0">
                <a:latin typeface="Comic Sans MS" pitchFamily="66" charset="0"/>
              </a:rPr>
              <a:t>Shortest lens </a:t>
            </a:r>
            <a:r>
              <a:rPr lang="en-US" sz="1050" dirty="0" smtClean="0">
                <a:latin typeface="Comic Sans MS" pitchFamily="66" charset="0"/>
              </a:rPr>
              <a:t>(red band) </a:t>
            </a:r>
            <a:r>
              <a:rPr lang="en-US" sz="1400" dirty="0" smtClean="0">
                <a:latin typeface="Comic Sans MS" pitchFamily="66" charset="0"/>
              </a:rPr>
              <a:t>should have been pointing down when your scopes were last put away.</a:t>
            </a:r>
          </a:p>
        </p:txBody>
      </p:sp>
      <p:sp>
        <p:nvSpPr>
          <p:cNvPr id="9219" name="Rectangle 4"/>
          <p:cNvSpPr>
            <a:spLocks noChangeArrowheads="1"/>
          </p:cNvSpPr>
          <p:nvPr/>
        </p:nvSpPr>
        <p:spPr bwMode="auto">
          <a:xfrm>
            <a:off x="609600" y="381000"/>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b="1">
                <a:solidFill>
                  <a:srgbClr val="339966"/>
                </a:solidFill>
                <a:latin typeface="Comic Sans MS" pitchFamily="66" charset="0"/>
              </a:rPr>
              <a:t>Magnification &amp; The Objective Lenses</a:t>
            </a:r>
            <a:endParaRPr lang="en-US" altLang="en-US" sz="3200" b="1">
              <a:solidFill>
                <a:srgbClr val="339966"/>
              </a:solidFill>
            </a:endParaRPr>
          </a:p>
        </p:txBody>
      </p:sp>
      <p:pic>
        <p:nvPicPr>
          <p:cNvPr id="7" name="Picture 6"/>
          <p:cNvPicPr>
            <a:picLocks noChangeAspect="1"/>
          </p:cNvPicPr>
          <p:nvPr/>
        </p:nvPicPr>
        <p:blipFill>
          <a:blip r:embed="rId3"/>
          <a:stretch>
            <a:fillRect/>
          </a:stretch>
        </p:blipFill>
        <p:spPr>
          <a:xfrm>
            <a:off x="3767138" y="1447800"/>
            <a:ext cx="4729162" cy="4378325"/>
          </a:xfrm>
          <a:prstGeom prst="rect">
            <a:avLst/>
          </a:prstGeom>
          <a:ln>
            <a:noFill/>
          </a:ln>
          <a:effectLst>
            <a:outerShdw blurRad="292100" dist="139700" dir="2700000" algn="tl" rotWithShape="0">
              <a:srgbClr val="333333">
                <a:alpha val="65000"/>
              </a:srgbClr>
            </a:outerShdw>
          </a:effectLst>
        </p:spPr>
      </p:pic>
      <p:sp>
        <p:nvSpPr>
          <p:cNvPr id="9221"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Microscope objective lenses, T. Port</a:t>
            </a:r>
            <a:endParaRPr lang="en-US" altLang="en-US" sz="1000">
              <a:latin typeface="Comic Sans MS" pitchFamily="66" charset="0"/>
            </a:endParaRP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4"/>
              </a:rPr>
              <a:t>ScienceProfOnline.com</a:t>
            </a:r>
            <a:endParaRPr lang="en-US" altLang="en-US" sz="100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ab1 Microscope and Simple Stain">
  <a:themeElements>
    <a:clrScheme name="Lab1 Microscope and Simple Sta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b1 Microscope and Simple Sta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b1 Microscope and Simple Sta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b1 Microscope and Simple Sta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b1 Microscope and Simple Sta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b1 Microscope and Simple Sta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b1 Microscope and Simple Sta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b1 Microscope and Simple Sta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b1 Microscope and Simple Sta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b1 Microscope and Simple Sta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b1 Microscope and Simple Sta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b1 Microscope and Simple Sta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b1 Microscope and Simple Sta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b1 Microscope and Simple Sta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Lab1 Microscope and Simple Stain</Template>
  <TotalTime>8927</TotalTime>
  <Words>1608</Words>
  <Application>Microsoft Macintosh PowerPoint</Application>
  <PresentationFormat>On-screen Show (4:3)</PresentationFormat>
  <Paragraphs>265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Lab1 Microscope and Simple Stain</vt:lpstr>
      <vt:lpstr>PowerPoint Presentation</vt:lpstr>
      <vt:lpstr>Laboratory</vt:lpstr>
      <vt:lpstr>Laboratory  Exercise 1  How to Use a Compound Microscope  Basic Microscopy </vt:lpstr>
      <vt:lpstr>What am I going to learn from Lab Topic #1? </vt:lpstr>
      <vt:lpstr>Anton van Leeuwenhoek’s “Animalcules”  (Pronounced Lay-ven-hook)</vt:lpstr>
      <vt:lpstr>Compound Light Microscope</vt:lpstr>
      <vt:lpstr>Your Microscope</vt:lpstr>
      <vt:lpstr>Parts of a Compound Light Microscope</vt:lpstr>
      <vt:lpstr>PowerPoint Presentation</vt:lpstr>
      <vt:lpstr>PowerPoint Presentation</vt:lpstr>
      <vt:lpstr>Low Power Objective Lens</vt:lpstr>
      <vt:lpstr>High Dry Objective Lens</vt:lpstr>
      <vt:lpstr>PowerPoint Presentation</vt:lpstr>
      <vt:lpstr>How to make  a wet mount</vt:lpstr>
      <vt:lpstr>Procedure  </vt:lpstr>
      <vt:lpstr>PowerPoint Presentation</vt:lpstr>
      <vt:lpstr>         Are microbes intimidating you?  Do yourself a favor. Use the…                 Virtual Microbiology                        Classroom (VMC) !  The VMC is full of resources to help you succeed, including:</vt:lpstr>
    </vt:vector>
  </TitlesOfParts>
  <Company>Online Education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Microscopy Lab PowerPoint</dc:title>
  <dc:creator>Tami Port</dc:creator>
  <cp:keywords>how to use microscope, basic microscopy, use of microscope powerpoint, microscope lab exercise,how to use microscope lab exercise, microscopy lab exercise</cp:keywords>
  <cp:lastModifiedBy>Voicemail</cp:lastModifiedBy>
  <cp:revision>88</cp:revision>
  <dcterms:created xsi:type="dcterms:W3CDTF">2009-01-06T21:45:18Z</dcterms:created>
  <dcterms:modified xsi:type="dcterms:W3CDTF">2015-02-15T00:27:32Z</dcterms:modified>
  <cp:category>Microbiology Lab PowerPoint</cp:category>
</cp:coreProperties>
</file>