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 id="2147483707" r:id="rId3"/>
  </p:sldMasterIdLst>
  <p:notesMasterIdLst>
    <p:notesMasterId r:id="rId45"/>
  </p:notesMasterIdLst>
  <p:sldIdLst>
    <p:sldId id="360" r:id="rId4"/>
    <p:sldId id="260" r:id="rId5"/>
    <p:sldId id="262" r:id="rId6"/>
    <p:sldId id="263" r:id="rId7"/>
    <p:sldId id="265" r:id="rId8"/>
    <p:sldId id="351" r:id="rId9"/>
    <p:sldId id="357" r:id="rId10"/>
    <p:sldId id="352" r:id="rId11"/>
    <p:sldId id="356" r:id="rId12"/>
    <p:sldId id="358" r:id="rId13"/>
    <p:sldId id="359" r:id="rId14"/>
    <p:sldId id="363" r:id="rId15"/>
    <p:sldId id="362" r:id="rId16"/>
    <p:sldId id="365" r:id="rId17"/>
    <p:sldId id="366" r:id="rId18"/>
    <p:sldId id="367" r:id="rId19"/>
    <p:sldId id="376" r:id="rId20"/>
    <p:sldId id="377" r:id="rId21"/>
    <p:sldId id="389" r:id="rId22"/>
    <p:sldId id="383" r:id="rId23"/>
    <p:sldId id="386" r:id="rId24"/>
    <p:sldId id="381" r:id="rId25"/>
    <p:sldId id="372" r:id="rId26"/>
    <p:sldId id="373" r:id="rId27"/>
    <p:sldId id="374" r:id="rId28"/>
    <p:sldId id="371" r:id="rId29"/>
    <p:sldId id="369" r:id="rId30"/>
    <p:sldId id="375" r:id="rId31"/>
    <p:sldId id="297" r:id="rId32"/>
    <p:sldId id="307" r:id="rId33"/>
    <p:sldId id="308" r:id="rId34"/>
    <p:sldId id="309" r:id="rId35"/>
    <p:sldId id="310" r:id="rId36"/>
    <p:sldId id="312" r:id="rId37"/>
    <p:sldId id="331" r:id="rId38"/>
    <p:sldId id="313" r:id="rId39"/>
    <p:sldId id="314" r:id="rId40"/>
    <p:sldId id="315" r:id="rId41"/>
    <p:sldId id="388" r:id="rId42"/>
    <p:sldId id="380" r:id="rId43"/>
    <p:sldId id="379"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3D4"/>
    <a:srgbClr val="6B22AE"/>
    <a:srgbClr val="AE118B"/>
    <a:srgbClr val="DB19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5" d="100"/>
          <a:sy n="95" d="100"/>
        </p:scale>
        <p:origin x="-1592" y="-80"/>
      </p:cViewPr>
      <p:guideLst>
        <p:guide orient="horz" pos="2160"/>
        <p:guide pos="2880"/>
      </p:guideLst>
    </p:cSldViewPr>
  </p:slideViewPr>
  <p:notesTextViewPr>
    <p:cViewPr>
      <p:scale>
        <a:sx n="1" d="1"/>
        <a:sy n="1" d="1"/>
      </p:scale>
      <p:origin x="0" y="0"/>
    </p:cViewPr>
  </p:notesTextViewPr>
  <p:sorterViewPr>
    <p:cViewPr>
      <p:scale>
        <a:sx n="100" d="100"/>
        <a:sy n="100" d="100"/>
      </p:scale>
      <p:origin x="0" y="-2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6E55259-C8EF-944D-BEA0-6E563E8FFB8D}" type="datetimeFigureOut">
              <a:rPr lang="en-US"/>
              <a:pPr>
                <a:defRPr/>
              </a:pPr>
              <a:t>3/2/16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15CDAFE-048A-1C42-A65A-249DCE30E209}" type="slidenum">
              <a:rPr lang="en-US"/>
              <a:pPr>
                <a:defRPr/>
              </a:pPr>
              <a:t>‹#›</a:t>
            </a:fld>
            <a:endParaRPr lang="en-US"/>
          </a:p>
        </p:txBody>
      </p:sp>
    </p:spTree>
    <p:extLst>
      <p:ext uri="{BB962C8B-B14F-4D97-AF65-F5344CB8AC3E}">
        <p14:creationId xmlns:p14="http://schemas.microsoft.com/office/powerpoint/2010/main" val="12317949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fld id="{7E1C1499-0BBD-0D4C-B03A-73E1DD758E5B}" type="slidenum">
              <a:rPr lang="en-US">
                <a:latin typeface="Arial" charset="0"/>
                <a:cs typeface="Arial" charset="0"/>
              </a:rPr>
              <a:pPr fontAlgn="base">
                <a:spcBef>
                  <a:spcPct val="0"/>
                </a:spcBef>
                <a:spcAft>
                  <a:spcPct val="0"/>
                </a:spcAft>
              </a:pPr>
              <a:t>1</a:t>
            </a:fld>
            <a:endParaRPr lang="en-US">
              <a:latin typeface="Arial" charset="0"/>
              <a:cs typeface="Arial"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Welcome to Science Prof Online PowerPoint Resources!</a:t>
            </a:r>
          </a:p>
          <a:p>
            <a:pPr>
              <a:spcBef>
                <a:spcPct val="0"/>
              </a:spcBef>
            </a:pPr>
            <a:r>
              <a:rPr lang="en-US">
                <a:latin typeface="Calibri" charset="0"/>
              </a:rPr>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15CDAFE-048A-1C42-A65A-249DCE30E209}" type="slidenum">
              <a:rPr lang="en-US" smtClean="0"/>
              <a:pPr>
                <a:defRPr/>
              </a:pPr>
              <a:t>4</a:t>
            </a:fld>
            <a:endParaRPr lang="en-US"/>
          </a:p>
        </p:txBody>
      </p:sp>
    </p:spTree>
    <p:extLst>
      <p:ext uri="{BB962C8B-B14F-4D97-AF65-F5344CB8AC3E}">
        <p14:creationId xmlns:p14="http://schemas.microsoft.com/office/powerpoint/2010/main" val="258839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r>
              <a:rPr lang="en-US">
                <a:latin typeface="Calibri" charset="0"/>
              </a:rPr>
              <a:t>Biology 99</a:t>
            </a:r>
          </a:p>
        </p:txBody>
      </p:sp>
      <p:sp>
        <p:nvSpPr>
          <p:cNvPr id="7065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r>
              <a:rPr lang="en-US">
                <a:latin typeface="Calibri" charset="0"/>
              </a:rPr>
              <a:t>Overview - Tissues &amp; Organ Systems</a:t>
            </a:r>
          </a:p>
        </p:txBody>
      </p:sp>
      <p:sp>
        <p:nvSpPr>
          <p:cNvPr id="7065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fld id="{3E21E164-5C2E-AA44-9D35-5149A67314ED}" type="slidenum">
              <a:rPr lang="en-US">
                <a:latin typeface="Calibri" charset="0"/>
              </a:rPr>
              <a:pPr fontAlgn="base">
                <a:spcBef>
                  <a:spcPct val="0"/>
                </a:spcBef>
                <a:spcAft>
                  <a:spcPct val="0"/>
                </a:spcAft>
              </a:pPr>
              <a:t>13</a:t>
            </a:fld>
            <a:endParaRPr lang="en-US">
              <a:latin typeface="Calibri" charset="0"/>
            </a:endParaRPr>
          </a:p>
        </p:txBody>
      </p:sp>
      <p:sp>
        <p:nvSpPr>
          <p:cNvPr id="706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solidFill>
                  <a:srgbClr val="000000"/>
                </a:solidFill>
                <a:latin typeface="Calibri" charset="0"/>
              </a:rPr>
              <a:t>Figure: 19-09</a:t>
            </a:r>
          </a:p>
          <a:p>
            <a:pPr>
              <a:spcBef>
                <a:spcPct val="0"/>
              </a:spcBef>
            </a:pPr>
            <a:endParaRPr lang="en-US">
              <a:solidFill>
                <a:srgbClr val="000000"/>
              </a:solidFill>
              <a:latin typeface="Calibri" charset="0"/>
            </a:endParaRPr>
          </a:p>
          <a:p>
            <a:pPr>
              <a:spcBef>
                <a:spcPct val="0"/>
              </a:spcBef>
            </a:pPr>
            <a:r>
              <a:rPr lang="en-US">
                <a:solidFill>
                  <a:srgbClr val="000000"/>
                </a:solidFill>
                <a:latin typeface="Calibri" charset="0"/>
              </a:rPr>
              <a:t>Title:</a:t>
            </a:r>
          </a:p>
          <a:p>
            <a:pPr>
              <a:spcBef>
                <a:spcPct val="0"/>
              </a:spcBef>
            </a:pPr>
            <a:r>
              <a:rPr lang="en-US">
                <a:solidFill>
                  <a:srgbClr val="000000"/>
                </a:solidFill>
                <a:latin typeface="Calibri" charset="0"/>
              </a:rPr>
              <a:t>A nerve cell.</a:t>
            </a:r>
          </a:p>
          <a:p>
            <a:pPr>
              <a:spcBef>
                <a:spcPct val="0"/>
              </a:spcBef>
            </a:pPr>
            <a:endParaRPr lang="en-US">
              <a:solidFill>
                <a:srgbClr val="000000"/>
              </a:solidFill>
              <a:latin typeface="Calibri" charset="0"/>
            </a:endParaRPr>
          </a:p>
          <a:p>
            <a:pPr>
              <a:spcBef>
                <a:spcPct val="0"/>
              </a:spcBef>
            </a:pPr>
            <a:r>
              <a:rPr lang="en-US">
                <a:solidFill>
                  <a:srgbClr val="000000"/>
                </a:solidFill>
                <a:latin typeface="Calibri" charset="0"/>
              </a:rPr>
              <a:t>Caption:</a:t>
            </a:r>
          </a:p>
          <a:p>
            <a:pPr>
              <a:spcBef>
                <a:spcPct val="0"/>
              </a:spcBef>
            </a:pPr>
            <a:r>
              <a:rPr lang="en-US">
                <a:solidFill>
                  <a:srgbClr val="000000"/>
                </a:solidFill>
                <a:latin typeface="Calibri" charset="0"/>
              </a:rPr>
              <a:t>A nerve cell has four major parts, each specialized for a specific function. Nerve cells vary tremendously in shape, depending on their functions in the nervous system.</a:t>
            </a:r>
          </a:p>
          <a:p>
            <a:pPr>
              <a:spcBef>
                <a:spcPct val="0"/>
              </a:spcBef>
            </a:pPr>
            <a:endParaRPr lang="en-US">
              <a:solidFill>
                <a:srgbClr val="000000"/>
              </a:solidFill>
              <a:latin typeface="Calibri" charset="0"/>
            </a:endParaRPr>
          </a:p>
          <a:p>
            <a:pPr>
              <a:spcBef>
                <a:spcPct val="0"/>
              </a:spcBef>
            </a:pPr>
            <a:endParaRPr lang="en-US">
              <a:solidFill>
                <a:srgbClr val="000000"/>
              </a:solidFill>
              <a:latin typeface="Calibri" charset="0"/>
            </a:endParaRPr>
          </a:p>
          <a:p>
            <a:pPr>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r>
              <a:rPr lang="en-US">
                <a:latin typeface="Calibri" charset="0"/>
              </a:rPr>
              <a:t>Biology 99</a:t>
            </a:r>
          </a:p>
        </p:txBody>
      </p:sp>
      <p:sp>
        <p:nvSpPr>
          <p:cNvPr id="7373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r>
              <a:rPr lang="en-US">
                <a:latin typeface="Calibri" charset="0"/>
              </a:rPr>
              <a:t>Overview - Tissues &amp; Organ Systems</a:t>
            </a:r>
          </a:p>
        </p:txBody>
      </p:sp>
      <p:sp>
        <p:nvSpPr>
          <p:cNvPr id="737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fld id="{90CCC59F-05E0-AA42-9B33-93C2ECBB2075}" type="slidenum">
              <a:rPr lang="en-US">
                <a:latin typeface="Calibri" charset="0"/>
              </a:rPr>
              <a:pPr fontAlgn="base">
                <a:spcBef>
                  <a:spcPct val="0"/>
                </a:spcBef>
                <a:spcAft>
                  <a:spcPct val="0"/>
                </a:spcAft>
              </a:pPr>
              <a:t>18</a:t>
            </a:fld>
            <a:endParaRPr lang="en-US">
              <a:latin typeface="Calibri" charset="0"/>
            </a:endParaRPr>
          </a:p>
        </p:txBody>
      </p:sp>
      <p:sp>
        <p:nvSpPr>
          <p:cNvPr id="7373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1200">
                <a:latin typeface="Times" charset="0"/>
              </a:rPr>
              <a:t>Biology 99</a:t>
            </a:r>
          </a:p>
        </p:txBody>
      </p:sp>
      <p:sp>
        <p:nvSpPr>
          <p:cNvPr id="73733"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1200">
                <a:latin typeface="Times" charset="0"/>
              </a:rPr>
              <a:t>Overview - Tissues &amp; Organ Systems</a:t>
            </a:r>
          </a:p>
        </p:txBody>
      </p:sp>
      <p:sp>
        <p:nvSpPr>
          <p:cNvPr id="737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a:fld id="{1D82FBEF-DB89-8049-AE4B-C43F8A0D815D}" type="slidenum">
              <a:rPr lang="en-US" sz="1200">
                <a:latin typeface="Times" charset="0"/>
              </a:rPr>
              <a:pPr algn="r"/>
              <a:t>18</a:t>
            </a:fld>
            <a:endParaRPr lang="en-US" sz="1200">
              <a:latin typeface="Times" charset="0"/>
            </a:endParaRPr>
          </a:p>
        </p:txBody>
      </p:sp>
      <p:sp>
        <p:nvSpPr>
          <p:cNvPr id="737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solidFill>
                  <a:srgbClr val="000000"/>
                </a:solidFill>
                <a:latin typeface="Calibri" charset="0"/>
              </a:rPr>
              <a:t>Figure: 19-06b</a:t>
            </a:r>
          </a:p>
          <a:p>
            <a:pPr>
              <a:spcBef>
                <a:spcPct val="0"/>
              </a:spcBef>
            </a:pPr>
            <a:endParaRPr lang="en-US">
              <a:solidFill>
                <a:srgbClr val="000000"/>
              </a:solidFill>
              <a:latin typeface="Calibri" charset="0"/>
            </a:endParaRPr>
          </a:p>
          <a:p>
            <a:pPr>
              <a:spcBef>
                <a:spcPct val="0"/>
              </a:spcBef>
            </a:pPr>
            <a:r>
              <a:rPr lang="en-US">
                <a:solidFill>
                  <a:srgbClr val="000000"/>
                </a:solidFill>
                <a:latin typeface="Calibri" charset="0"/>
              </a:rPr>
              <a:t>Title:</a:t>
            </a:r>
          </a:p>
          <a:p>
            <a:pPr>
              <a:spcBef>
                <a:spcPct val="0"/>
              </a:spcBef>
            </a:pPr>
            <a:r>
              <a:rPr lang="en-US">
                <a:solidFill>
                  <a:srgbClr val="000000"/>
                </a:solidFill>
                <a:latin typeface="Calibri" charset="0"/>
              </a:rPr>
              <a:t>Adipose tissue.</a:t>
            </a:r>
          </a:p>
          <a:p>
            <a:pPr>
              <a:spcBef>
                <a:spcPct val="0"/>
              </a:spcBef>
            </a:pPr>
            <a:endParaRPr lang="en-US">
              <a:solidFill>
                <a:srgbClr val="000000"/>
              </a:solidFill>
              <a:latin typeface="Calibri" charset="0"/>
            </a:endParaRPr>
          </a:p>
          <a:p>
            <a:pPr>
              <a:spcBef>
                <a:spcPct val="0"/>
              </a:spcBef>
            </a:pPr>
            <a:r>
              <a:rPr lang="en-US">
                <a:solidFill>
                  <a:srgbClr val="000000"/>
                </a:solidFill>
                <a:latin typeface="Calibri" charset="0"/>
              </a:rPr>
              <a:t>Caption:</a:t>
            </a:r>
          </a:p>
          <a:p>
            <a:pPr>
              <a:spcBef>
                <a:spcPct val="0"/>
              </a:spcBef>
            </a:pPr>
            <a:r>
              <a:rPr lang="en-US">
                <a:solidFill>
                  <a:srgbClr val="000000"/>
                </a:solidFill>
                <a:latin typeface="Calibri" charset="0"/>
              </a:rPr>
              <a:t>(b) A hooded seal at 4 days of age has doubled her birth weight by drinking mother</a:t>
            </a:r>
            <a:r>
              <a:rPr lang="ja-JP" altLang="en-US">
                <a:solidFill>
                  <a:srgbClr val="000000"/>
                </a:solidFill>
                <a:latin typeface="Calibri" charset="0"/>
              </a:rPr>
              <a:t>’</a:t>
            </a:r>
            <a:r>
              <a:rPr lang="en-US" altLang="ja-JP">
                <a:solidFill>
                  <a:srgbClr val="000000"/>
                </a:solidFill>
                <a:latin typeface="Calibri" charset="0"/>
              </a:rPr>
              <a:t>s milk that consists of 61% fat. At 100 pounds, she is almost too fat to move. The fat will feed and insulate the pup as the ice floes break up and she dives into icy water to learn to hunt and feed on her own. </a:t>
            </a:r>
          </a:p>
          <a:p>
            <a:pPr>
              <a:spcBef>
                <a:spcPct val="0"/>
              </a:spcBef>
            </a:pPr>
            <a:endParaRPr lang="en-US">
              <a:solidFill>
                <a:srgbClr val="000000"/>
              </a:solidFill>
              <a:latin typeface="Calibri" charset="0"/>
            </a:endParaRPr>
          </a:p>
          <a:p>
            <a:pPr>
              <a:spcBef>
                <a:spcPct val="0"/>
              </a:spcBef>
            </a:pPr>
            <a:endParaRPr lang="en-US">
              <a:solidFill>
                <a:srgbClr val="000000"/>
              </a:solidFill>
              <a:latin typeface="Calibri" charset="0"/>
            </a:endParaRPr>
          </a:p>
          <a:p>
            <a:pPr>
              <a:spcBef>
                <a:spcPct val="0"/>
              </a:spcBef>
            </a:pP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r>
              <a:rPr lang="en-US">
                <a:latin typeface="Calibri" charset="0"/>
              </a:rPr>
              <a:t>Biology 99</a:t>
            </a:r>
          </a:p>
        </p:txBody>
      </p:sp>
      <p:sp>
        <p:nvSpPr>
          <p:cNvPr id="7373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r>
              <a:rPr lang="en-US">
                <a:latin typeface="Calibri" charset="0"/>
              </a:rPr>
              <a:t>Overview - Tissues &amp; Organ Systems</a:t>
            </a:r>
          </a:p>
        </p:txBody>
      </p:sp>
      <p:sp>
        <p:nvSpPr>
          <p:cNvPr id="737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fld id="{90CCC59F-05E0-AA42-9B33-93C2ECBB2075}" type="slidenum">
              <a:rPr lang="en-US">
                <a:latin typeface="Calibri" charset="0"/>
              </a:rPr>
              <a:pPr fontAlgn="base">
                <a:spcBef>
                  <a:spcPct val="0"/>
                </a:spcBef>
                <a:spcAft>
                  <a:spcPct val="0"/>
                </a:spcAft>
              </a:pPr>
              <a:t>19</a:t>
            </a:fld>
            <a:endParaRPr lang="en-US">
              <a:latin typeface="Calibri" charset="0"/>
            </a:endParaRPr>
          </a:p>
        </p:txBody>
      </p:sp>
      <p:sp>
        <p:nvSpPr>
          <p:cNvPr id="7373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1200">
                <a:latin typeface="Times" charset="0"/>
              </a:rPr>
              <a:t>Biology 99</a:t>
            </a:r>
          </a:p>
        </p:txBody>
      </p:sp>
      <p:sp>
        <p:nvSpPr>
          <p:cNvPr id="73733"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1200">
                <a:latin typeface="Times" charset="0"/>
              </a:rPr>
              <a:t>Overview - Tissues &amp; Organ Systems</a:t>
            </a:r>
          </a:p>
        </p:txBody>
      </p:sp>
      <p:sp>
        <p:nvSpPr>
          <p:cNvPr id="737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a:fld id="{1D82FBEF-DB89-8049-AE4B-C43F8A0D815D}" type="slidenum">
              <a:rPr lang="en-US" sz="1200">
                <a:latin typeface="Times" charset="0"/>
              </a:rPr>
              <a:pPr algn="r"/>
              <a:t>19</a:t>
            </a:fld>
            <a:endParaRPr lang="en-US" sz="1200">
              <a:latin typeface="Times" charset="0"/>
            </a:endParaRPr>
          </a:p>
        </p:txBody>
      </p:sp>
      <p:sp>
        <p:nvSpPr>
          <p:cNvPr id="737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solidFill>
                  <a:srgbClr val="000000"/>
                </a:solidFill>
                <a:latin typeface="Calibri" charset="0"/>
              </a:rPr>
              <a:t>Figure: 19-06b</a:t>
            </a:r>
          </a:p>
          <a:p>
            <a:pPr>
              <a:spcBef>
                <a:spcPct val="0"/>
              </a:spcBef>
            </a:pPr>
            <a:endParaRPr lang="en-US">
              <a:solidFill>
                <a:srgbClr val="000000"/>
              </a:solidFill>
              <a:latin typeface="Calibri" charset="0"/>
            </a:endParaRPr>
          </a:p>
          <a:p>
            <a:pPr>
              <a:spcBef>
                <a:spcPct val="0"/>
              </a:spcBef>
            </a:pPr>
            <a:r>
              <a:rPr lang="en-US">
                <a:solidFill>
                  <a:srgbClr val="000000"/>
                </a:solidFill>
                <a:latin typeface="Calibri" charset="0"/>
              </a:rPr>
              <a:t>Title:</a:t>
            </a:r>
          </a:p>
          <a:p>
            <a:pPr>
              <a:spcBef>
                <a:spcPct val="0"/>
              </a:spcBef>
            </a:pPr>
            <a:r>
              <a:rPr lang="en-US">
                <a:solidFill>
                  <a:srgbClr val="000000"/>
                </a:solidFill>
                <a:latin typeface="Calibri" charset="0"/>
              </a:rPr>
              <a:t>Adipose tissue.</a:t>
            </a:r>
          </a:p>
          <a:p>
            <a:pPr>
              <a:spcBef>
                <a:spcPct val="0"/>
              </a:spcBef>
            </a:pPr>
            <a:endParaRPr lang="en-US">
              <a:solidFill>
                <a:srgbClr val="000000"/>
              </a:solidFill>
              <a:latin typeface="Calibri" charset="0"/>
            </a:endParaRPr>
          </a:p>
          <a:p>
            <a:pPr>
              <a:spcBef>
                <a:spcPct val="0"/>
              </a:spcBef>
            </a:pPr>
            <a:r>
              <a:rPr lang="en-US">
                <a:solidFill>
                  <a:srgbClr val="000000"/>
                </a:solidFill>
                <a:latin typeface="Calibri" charset="0"/>
              </a:rPr>
              <a:t>Caption:</a:t>
            </a:r>
          </a:p>
          <a:p>
            <a:pPr>
              <a:spcBef>
                <a:spcPct val="0"/>
              </a:spcBef>
            </a:pPr>
            <a:r>
              <a:rPr lang="en-US">
                <a:solidFill>
                  <a:srgbClr val="000000"/>
                </a:solidFill>
                <a:latin typeface="Calibri" charset="0"/>
              </a:rPr>
              <a:t>(b) A hooded seal at 4 days of age has doubled her birth weight by drinking mother</a:t>
            </a:r>
            <a:r>
              <a:rPr lang="ja-JP" altLang="en-US">
                <a:solidFill>
                  <a:srgbClr val="000000"/>
                </a:solidFill>
                <a:latin typeface="Calibri" charset="0"/>
              </a:rPr>
              <a:t>’</a:t>
            </a:r>
            <a:r>
              <a:rPr lang="en-US" altLang="ja-JP">
                <a:solidFill>
                  <a:srgbClr val="000000"/>
                </a:solidFill>
                <a:latin typeface="Calibri" charset="0"/>
              </a:rPr>
              <a:t>s milk that consists of 61% fat. At 100 pounds, she is almost too fat to move. The fat will feed and insulate the pup as the ice floes break up and she dives into icy water to learn to hunt and feed on her own. </a:t>
            </a:r>
          </a:p>
          <a:p>
            <a:pPr>
              <a:spcBef>
                <a:spcPct val="0"/>
              </a:spcBef>
            </a:pPr>
            <a:endParaRPr lang="en-US">
              <a:solidFill>
                <a:srgbClr val="000000"/>
              </a:solidFill>
              <a:latin typeface="Calibri" charset="0"/>
            </a:endParaRPr>
          </a:p>
          <a:p>
            <a:pPr>
              <a:spcBef>
                <a:spcPct val="0"/>
              </a:spcBef>
            </a:pPr>
            <a:endParaRPr lang="en-US">
              <a:solidFill>
                <a:srgbClr val="000000"/>
              </a:solidFill>
              <a:latin typeface="Calibri" charset="0"/>
            </a:endParaRPr>
          </a:p>
          <a:p>
            <a:pPr>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r>
              <a:rPr lang="en-US">
                <a:latin typeface="Calibri" charset="0"/>
              </a:rPr>
              <a:t>Biology 99</a:t>
            </a:r>
          </a:p>
        </p:txBody>
      </p:sp>
      <p:sp>
        <p:nvSpPr>
          <p:cNvPr id="7168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r>
              <a:rPr lang="en-US">
                <a:latin typeface="Calibri" charset="0"/>
              </a:rPr>
              <a:t>Overview - Tissues &amp; Organ Systems</a:t>
            </a:r>
          </a:p>
        </p:txBody>
      </p:sp>
      <p:sp>
        <p:nvSpPr>
          <p:cNvPr id="7168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fld id="{C622D0A6-75B6-DB4A-9780-F8805C96F917}" type="slidenum">
              <a:rPr lang="en-US">
                <a:latin typeface="Calibri" charset="0"/>
              </a:rPr>
              <a:pPr fontAlgn="base">
                <a:spcBef>
                  <a:spcPct val="0"/>
                </a:spcBef>
                <a:spcAft>
                  <a:spcPct val="0"/>
                </a:spcAft>
              </a:pPr>
              <a:t>24</a:t>
            </a:fld>
            <a:endParaRPr lang="en-US">
              <a:latin typeface="Calibri" charset="0"/>
            </a:endParaRPr>
          </a:p>
        </p:txBody>
      </p:sp>
      <p:sp>
        <p:nvSpPr>
          <p:cNvPr id="7168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1200">
                <a:latin typeface="Times" charset="0"/>
              </a:rPr>
              <a:t>Biology 99</a:t>
            </a:r>
          </a:p>
        </p:txBody>
      </p:sp>
      <p:sp>
        <p:nvSpPr>
          <p:cNvPr id="71685"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1200">
                <a:latin typeface="Times" charset="0"/>
              </a:rPr>
              <a:t>Overview - Tissues &amp; Organ Systems</a:t>
            </a:r>
          </a:p>
        </p:txBody>
      </p:sp>
      <p:sp>
        <p:nvSpPr>
          <p:cNvPr id="716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a:fld id="{1CBC6805-793D-D949-B770-975E700F1D42}" type="slidenum">
              <a:rPr lang="en-US" sz="1200">
                <a:latin typeface="Times" charset="0"/>
              </a:rPr>
              <a:pPr algn="r"/>
              <a:t>24</a:t>
            </a:fld>
            <a:endParaRPr lang="en-US" sz="1200">
              <a:latin typeface="Times" charset="0"/>
            </a:endParaRPr>
          </a:p>
        </p:txBody>
      </p:sp>
      <p:sp>
        <p:nvSpPr>
          <p:cNvPr id="716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solidFill>
                  <a:srgbClr val="000000"/>
                </a:solidFill>
                <a:latin typeface="Calibri" charset="0"/>
              </a:rPr>
              <a:t>Figure: 19-05</a:t>
            </a:r>
          </a:p>
          <a:p>
            <a:pPr>
              <a:spcBef>
                <a:spcPct val="0"/>
              </a:spcBef>
            </a:pPr>
            <a:endParaRPr lang="en-US">
              <a:solidFill>
                <a:srgbClr val="000000"/>
              </a:solidFill>
              <a:latin typeface="Calibri" charset="0"/>
            </a:endParaRPr>
          </a:p>
          <a:p>
            <a:pPr>
              <a:spcBef>
                <a:spcPct val="0"/>
              </a:spcBef>
            </a:pPr>
            <a:r>
              <a:rPr lang="en-US">
                <a:solidFill>
                  <a:srgbClr val="000000"/>
                </a:solidFill>
                <a:latin typeface="Calibri" charset="0"/>
              </a:rPr>
              <a:t>Title:</a:t>
            </a:r>
          </a:p>
          <a:p>
            <a:pPr>
              <a:spcBef>
                <a:spcPct val="0"/>
              </a:spcBef>
            </a:pPr>
            <a:r>
              <a:rPr lang="en-US">
                <a:solidFill>
                  <a:srgbClr val="000000"/>
                </a:solidFill>
                <a:latin typeface="Calibri" charset="0"/>
              </a:rPr>
              <a:t>Bone consists of cells embedded in a hard matrix.</a:t>
            </a:r>
          </a:p>
          <a:p>
            <a:pPr>
              <a:spcBef>
                <a:spcPct val="0"/>
              </a:spcBef>
            </a:pPr>
            <a:endParaRPr lang="en-US">
              <a:solidFill>
                <a:srgbClr val="000000"/>
              </a:solidFill>
              <a:latin typeface="Calibri" charset="0"/>
            </a:endParaRPr>
          </a:p>
          <a:p>
            <a:pPr>
              <a:spcBef>
                <a:spcPct val="0"/>
              </a:spcBef>
            </a:pPr>
            <a:r>
              <a:rPr lang="en-US">
                <a:solidFill>
                  <a:srgbClr val="000000"/>
                </a:solidFill>
                <a:latin typeface="Calibri" charset="0"/>
              </a:rPr>
              <a:t>Caption:</a:t>
            </a:r>
          </a:p>
          <a:p>
            <a:pPr>
              <a:spcBef>
                <a:spcPct val="0"/>
              </a:spcBef>
            </a:pPr>
            <a:r>
              <a:rPr lang="en-US">
                <a:solidFill>
                  <a:srgbClr val="000000"/>
                </a:solidFill>
                <a:latin typeface="Calibri" charset="0"/>
              </a:rPr>
              <a:t>Concentric circles of bone, deposited around a central canal that contains a blood vessel, are clearly visible in this micrograph. Bone cells appear as dark spots trapped in small chambers within the hard matrix that the cells themselves deposit.</a:t>
            </a:r>
          </a:p>
          <a:p>
            <a:pPr>
              <a:spcBef>
                <a:spcPct val="0"/>
              </a:spcBef>
            </a:pPr>
            <a:endParaRPr lang="en-US">
              <a:solidFill>
                <a:srgbClr val="000000"/>
              </a:solidFill>
              <a:latin typeface="Calibri" charset="0"/>
            </a:endParaRPr>
          </a:p>
          <a:p>
            <a:pPr>
              <a:spcBef>
                <a:spcPct val="0"/>
              </a:spcBef>
            </a:pPr>
            <a:endParaRPr lang="en-US">
              <a:solidFill>
                <a:srgbClr val="000000"/>
              </a:solidFill>
              <a:latin typeface="Calibri" charset="0"/>
            </a:endParaRPr>
          </a:p>
          <a:p>
            <a:pPr>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r>
              <a:rPr lang="en-US">
                <a:latin typeface="Calibri" charset="0"/>
              </a:rPr>
              <a:t>Biology 99</a:t>
            </a:r>
          </a:p>
        </p:txBody>
      </p:sp>
      <p:sp>
        <p:nvSpPr>
          <p:cNvPr id="7270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r>
              <a:rPr lang="en-US">
                <a:latin typeface="Calibri" charset="0"/>
              </a:rPr>
              <a:t>Overview - Tissues &amp; Organ Systems</a:t>
            </a:r>
          </a:p>
        </p:txBody>
      </p:sp>
      <p:sp>
        <p:nvSpPr>
          <p:cNvPr id="727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fld id="{D7F65685-B2B1-3D4F-AE66-E9C3E98BCF2C}" type="slidenum">
              <a:rPr lang="en-US">
                <a:latin typeface="Calibri" charset="0"/>
              </a:rPr>
              <a:pPr fontAlgn="base">
                <a:spcBef>
                  <a:spcPct val="0"/>
                </a:spcBef>
                <a:spcAft>
                  <a:spcPct val="0"/>
                </a:spcAft>
              </a:pPr>
              <a:t>25</a:t>
            </a:fld>
            <a:endParaRPr lang="en-US">
              <a:latin typeface="Calibri" charset="0"/>
            </a:endParaRPr>
          </a:p>
        </p:txBody>
      </p:sp>
      <p:sp>
        <p:nvSpPr>
          <p:cNvPr id="7270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1200">
                <a:latin typeface="Times" charset="0"/>
              </a:rPr>
              <a:t>Biology 99</a:t>
            </a:r>
          </a:p>
        </p:txBody>
      </p:sp>
      <p:sp>
        <p:nvSpPr>
          <p:cNvPr id="72709"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1200">
                <a:latin typeface="Times" charset="0"/>
              </a:rPr>
              <a:t>Overview - Tissues &amp; Organ Systems</a:t>
            </a:r>
          </a:p>
        </p:txBody>
      </p:sp>
      <p:sp>
        <p:nvSpPr>
          <p:cNvPr id="727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a:fld id="{AB4DB0B6-6BC9-C248-897F-7CAFDB059B64}" type="slidenum">
              <a:rPr lang="en-US" sz="1200">
                <a:latin typeface="Times" charset="0"/>
              </a:rPr>
              <a:pPr algn="r"/>
              <a:t>25</a:t>
            </a:fld>
            <a:endParaRPr lang="en-US" sz="1200">
              <a:latin typeface="Times" charset="0"/>
            </a:endParaRPr>
          </a:p>
        </p:txBody>
      </p:sp>
      <p:sp>
        <p:nvSpPr>
          <p:cNvPr id="727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scienceprofonline.com/"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scienceprofonline.com/"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scienceprofonline.com/"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scienceprofonline.com/"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scienceprofonline.com/"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scienceprofonline.com/"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scienceprofonline.com/"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scienceprofonline.com/"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p:cNvGrpSpPr>
            <a:grpSpLocks/>
          </p:cNvGrpSpPr>
          <p:nvPr/>
        </p:nvGrpSpPr>
        <p:grpSpPr bwMode="auto">
          <a:xfrm>
            <a:off x="203200" y="0"/>
            <a:ext cx="3778250" cy="6858000"/>
            <a:chOff x="203200" y="0"/>
            <a:chExt cx="3778250" cy="6858001"/>
          </a:xfrm>
        </p:grpSpPr>
        <p:sp>
          <p:nvSpPr>
            <p:cNvPr id="5" name="Freeform 6"/>
            <p:cNvSpPr>
              <a:spLocks/>
            </p:cNvSpPr>
            <p:nvPr/>
          </p:nvSpPr>
          <p:spPr bwMode="auto">
            <a:xfrm>
              <a:off x="641350" y="0"/>
              <a:ext cx="1365250" cy="3971925"/>
            </a:xfrm>
            <a:custGeom>
              <a:avLst/>
              <a:gdLst>
                <a:gd name="T0" fmla="*/ 0 w 860"/>
                <a:gd name="T1" fmla="*/ 2445 h 2502"/>
                <a:gd name="T2" fmla="*/ 228 w 860"/>
                <a:gd name="T3" fmla="*/ 2502 h 2502"/>
                <a:gd name="T4" fmla="*/ 860 w 860"/>
                <a:gd name="T5" fmla="*/ 0 h 2502"/>
                <a:gd name="T6" fmla="*/ 620 w 860"/>
                <a:gd name="T7" fmla="*/ 0 h 2502"/>
                <a:gd name="T8" fmla="*/ 0 w 860"/>
                <a:gd name="T9" fmla="*/ 2445 h 2502"/>
              </a:gdLst>
              <a:ahLst/>
              <a:cxnLst>
                <a:cxn ang="0">
                  <a:pos x="T0" y="T1"/>
                </a:cxn>
                <a:cxn ang="0">
                  <a:pos x="T2" y="T3"/>
                </a:cxn>
                <a:cxn ang="0">
                  <a:pos x="T4" y="T5"/>
                </a:cxn>
                <a:cxn ang="0">
                  <a:pos x="T6" y="T7"/>
                </a:cxn>
                <a:cxn ang="0">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03200" y="3771900"/>
            <a:ext cx="361950" cy="90488"/>
          </a:xfrm>
          <a:custGeom>
            <a:avLst/>
            <a:gdLst>
              <a:gd name="T0" fmla="*/ 228 w 228"/>
              <a:gd name="T1" fmla="*/ 57 h 57"/>
              <a:gd name="T2" fmla="*/ 0 w 228"/>
              <a:gd name="T3" fmla="*/ 0 h 57"/>
              <a:gd name="T4" fmla="*/ 222 w 228"/>
              <a:gd name="T5" fmla="*/ 54 h 57"/>
              <a:gd name="T6" fmla="*/ 228 w 228"/>
              <a:gd name="T7" fmla="*/ 57 h 57"/>
            </a:gdLst>
            <a:ahLst/>
            <a:cxnLst>
              <a:cxn ang="0">
                <a:pos x="T0" y="T1"/>
              </a:cxn>
              <a:cxn ang="0">
                <a:pos x="T2" y="T3"/>
              </a:cxn>
              <a:cxn ang="0">
                <a:pos x="T4" y="T5"/>
              </a:cxn>
              <a:cxn ang="0">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p:cNvSpPr>
            <a:spLocks/>
          </p:cNvSpPr>
          <p:nvPr/>
        </p:nvSpPr>
        <p:spPr bwMode="auto">
          <a:xfrm>
            <a:off x="560388" y="3867150"/>
            <a:ext cx="61912" cy="80963"/>
          </a:xfrm>
          <a:custGeom>
            <a:avLst/>
            <a:gdLst>
              <a:gd name="T0" fmla="*/ 0 w 39"/>
              <a:gd name="T1" fmla="*/ 0 h 51"/>
              <a:gd name="T2" fmla="*/ 39 w 39"/>
              <a:gd name="T3" fmla="*/ 51 h 51"/>
              <a:gd name="T4" fmla="*/ 3 w 39"/>
              <a:gd name="T5" fmla="*/ 0 h 51"/>
              <a:gd name="T6" fmla="*/ 0 w 39"/>
              <a:gd name="T7" fmla="*/ 0 h 51"/>
            </a:gdLst>
            <a:ahLst/>
            <a:cxnLst>
              <a:cxn ang="0">
                <a:pos x="T0" y="T1"/>
              </a:cxn>
              <a:cxn ang="0">
                <a:pos x="T2" y="T3"/>
              </a:cxn>
              <a:cxn ang="0">
                <a:pos x="T4" y="T5"/>
              </a:cxn>
              <a:cxn ang="0">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a:xfrm>
            <a:off x="7326313" y="6116638"/>
            <a:ext cx="857250" cy="365125"/>
          </a:xfrm>
        </p:spPr>
        <p:txBody>
          <a:bodyPr/>
          <a:lstStyle>
            <a:lvl1pPr>
              <a:defRPr/>
            </a:lvl1pPr>
          </a:lstStyle>
          <a:p>
            <a:pPr>
              <a:defRPr/>
            </a:pPr>
            <a:fld id="{3972A638-74F0-B047-AD52-A81D92018807}" type="datetimeFigureOut">
              <a:rPr lang="en-US"/>
              <a:pPr>
                <a:defRPr/>
              </a:pPr>
              <a:t>3/2/16</a:t>
            </a:fld>
            <a:endParaRPr lang="en-US"/>
          </a:p>
        </p:txBody>
      </p:sp>
      <p:sp>
        <p:nvSpPr>
          <p:cNvPr id="14" name="Footer Placeholder 4"/>
          <p:cNvSpPr>
            <a:spLocks noGrp="1"/>
          </p:cNvSpPr>
          <p:nvPr>
            <p:ph type="ftr" sz="quarter" idx="11"/>
          </p:nvPr>
        </p:nvSpPr>
        <p:spPr>
          <a:xfrm>
            <a:off x="3624263" y="6116638"/>
            <a:ext cx="3608387" cy="365125"/>
          </a:xfrm>
        </p:spPr>
        <p:txBody>
          <a:bodyPr/>
          <a:lstStyle>
            <a:lvl1pPr>
              <a:defRPr/>
            </a:lvl1pPr>
          </a:lstStyle>
          <a:p>
            <a:pPr>
              <a:defRPr/>
            </a:pPr>
            <a:endParaRPr lang="en-US"/>
          </a:p>
        </p:txBody>
      </p:sp>
      <p:sp>
        <p:nvSpPr>
          <p:cNvPr id="15" name="Slide Number Placeholder 5"/>
          <p:cNvSpPr>
            <a:spLocks noGrp="1"/>
          </p:cNvSpPr>
          <p:nvPr>
            <p:ph type="sldNum" sz="quarter" idx="12"/>
          </p:nvPr>
        </p:nvSpPr>
        <p:spPr>
          <a:xfrm>
            <a:off x="8275638" y="6116638"/>
            <a:ext cx="411162" cy="365125"/>
          </a:xfrm>
        </p:spPr>
        <p:txBody>
          <a:bodyPr/>
          <a:lstStyle>
            <a:lvl1pPr>
              <a:defRPr/>
            </a:lvl1pPr>
          </a:lstStyle>
          <a:p>
            <a:pPr>
              <a:defRPr/>
            </a:pPr>
            <a:fld id="{6C8B6692-A898-4A44-AC34-591199CAD4C6}" type="slidenum">
              <a:rPr lang="en-US"/>
              <a:pPr>
                <a:defRPr/>
              </a:pPr>
              <a:t>‹#›</a:t>
            </a:fld>
            <a:endParaRPr lang="en-US"/>
          </a:p>
        </p:txBody>
      </p:sp>
    </p:spTree>
    <p:extLst>
      <p:ext uri="{BB962C8B-B14F-4D97-AF65-F5344CB8AC3E}">
        <p14:creationId xmlns:p14="http://schemas.microsoft.com/office/powerpoint/2010/main" val="331508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EAA11C-A89F-1248-A0C1-30B0629131E5}" type="datetimeFigureOut">
              <a:rPr lang="en-US"/>
              <a:pPr>
                <a:defRPr/>
              </a:pPr>
              <a:t>3/2/16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DAF693-6522-8947-B3B1-93240B99C8CB}" type="slidenum">
              <a:rPr lang="en-US"/>
              <a:pPr>
                <a:defRPr/>
              </a:pPr>
              <a:t>‹#›</a:t>
            </a:fld>
            <a:endParaRPr lang="en-US"/>
          </a:p>
        </p:txBody>
      </p:sp>
    </p:spTree>
    <p:extLst>
      <p:ext uri="{BB962C8B-B14F-4D97-AF65-F5344CB8AC3E}">
        <p14:creationId xmlns:p14="http://schemas.microsoft.com/office/powerpoint/2010/main" val="3469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F3591F-4D1B-BB4A-9476-E486CF30F4F9}" type="datetimeFigureOut">
              <a:rPr lang="en-US"/>
              <a:pPr>
                <a:defRPr/>
              </a:pPr>
              <a:t>3/2/16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72E4E4-F350-AC48-9F01-770C2431B2E1}" type="slidenum">
              <a:rPr lang="en-US"/>
              <a:pPr>
                <a:defRPr/>
              </a:pPr>
              <a:t>‹#›</a:t>
            </a:fld>
            <a:endParaRPr lang="en-US"/>
          </a:p>
        </p:txBody>
      </p:sp>
    </p:spTree>
    <p:extLst>
      <p:ext uri="{BB962C8B-B14F-4D97-AF65-F5344CB8AC3E}">
        <p14:creationId xmlns:p14="http://schemas.microsoft.com/office/powerpoint/2010/main" val="152664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solidFill>
                  <a:srgbClr val="92D050"/>
                </a:solidFill>
                <a:effectLst/>
                <a:latin typeface="+mn-lt"/>
                <a:ea typeface="+mn-ea"/>
                <a:cs typeface="+mn-cs"/>
              </a:rPr>
              <a:t>“</a:t>
            </a:r>
          </a:p>
        </p:txBody>
      </p:sp>
      <p:sp>
        <p:nvSpPr>
          <p:cNvPr id="6" name="TextBox 5"/>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solidFill>
                  <a:srgbClr val="92D050"/>
                </a:solidFill>
                <a:effectLst/>
                <a:latin typeface="+mn-lt"/>
                <a:ea typeface="+mn-ea"/>
                <a:cs typeface="+mn-cs"/>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A990C09D-BAA4-0840-9DAC-7BE46931F975}" type="datetimeFigureOut">
              <a:rPr lang="en-US"/>
              <a:pPr>
                <a:defRPr/>
              </a:pPr>
              <a:t>3/2/16</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EB36E3E4-B449-6E41-A260-DBBC2C887E9A}" type="slidenum">
              <a:rPr lang="en-US"/>
              <a:pPr>
                <a:defRPr/>
              </a:pPr>
              <a:t>‹#›</a:t>
            </a:fld>
            <a:endParaRPr lang="en-US"/>
          </a:p>
        </p:txBody>
      </p:sp>
    </p:spTree>
    <p:extLst>
      <p:ext uri="{BB962C8B-B14F-4D97-AF65-F5344CB8AC3E}">
        <p14:creationId xmlns:p14="http://schemas.microsoft.com/office/powerpoint/2010/main" val="339625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438A7B-9303-F447-B53C-AA5D3D2F80A6}" type="datetimeFigureOut">
              <a:rPr lang="en-US"/>
              <a:pPr>
                <a:defRPr/>
              </a:pPr>
              <a:t>3/2/16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74D150-7558-1648-BC6B-D357B427E55B}" type="slidenum">
              <a:rPr lang="en-US"/>
              <a:pPr>
                <a:defRPr/>
              </a:pPr>
              <a:t>‹#›</a:t>
            </a:fld>
            <a:endParaRPr lang="en-US"/>
          </a:p>
        </p:txBody>
      </p:sp>
    </p:spTree>
    <p:extLst>
      <p:ext uri="{BB962C8B-B14F-4D97-AF65-F5344CB8AC3E}">
        <p14:creationId xmlns:p14="http://schemas.microsoft.com/office/powerpoint/2010/main" val="92805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solidFill>
                  <a:srgbClr val="92D050"/>
                </a:solidFill>
                <a:effectLst/>
                <a:latin typeface="+mn-lt"/>
                <a:ea typeface="+mn-ea"/>
                <a:cs typeface="+mn-cs"/>
              </a:rPr>
              <a:t>“</a:t>
            </a:r>
          </a:p>
        </p:txBody>
      </p:sp>
      <p:sp>
        <p:nvSpPr>
          <p:cNvPr id="6" name="TextBox 5"/>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solidFill>
                  <a:srgbClr val="92D050"/>
                </a:solidFill>
                <a:effectLst/>
                <a:latin typeface="+mn-lt"/>
                <a:ea typeface="+mn-ea"/>
                <a:cs typeface="+mn-cs"/>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EEA0CD6F-CA93-D04A-8D38-01A21A28CB8F}" type="datetimeFigureOut">
              <a:rPr lang="en-US"/>
              <a:pPr>
                <a:defRPr/>
              </a:pPr>
              <a:t>3/2/16</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3A5E7CE6-98FA-9D41-BEF1-C450FE6D9B18}" type="slidenum">
              <a:rPr lang="en-US"/>
              <a:pPr>
                <a:defRPr/>
              </a:pPr>
              <a:t>‹#›</a:t>
            </a:fld>
            <a:endParaRPr lang="en-US"/>
          </a:p>
        </p:txBody>
      </p:sp>
    </p:spTree>
    <p:extLst>
      <p:ext uri="{BB962C8B-B14F-4D97-AF65-F5344CB8AC3E}">
        <p14:creationId xmlns:p14="http://schemas.microsoft.com/office/powerpoint/2010/main" val="3304278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39E78FBB-D8A9-F048-8A07-D0DF19F94B3F}" type="datetimeFigureOut">
              <a:rPr lang="en-US"/>
              <a:pPr>
                <a:defRPr/>
              </a:pPr>
              <a:t>3/2/16</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F4A22D03-2650-A545-B1DC-87D6057C9127}" type="slidenum">
              <a:rPr lang="en-US"/>
              <a:pPr>
                <a:defRPr/>
              </a:pPr>
              <a:t>‹#›</a:t>
            </a:fld>
            <a:endParaRPr lang="en-US"/>
          </a:p>
        </p:txBody>
      </p:sp>
    </p:spTree>
    <p:extLst>
      <p:ext uri="{BB962C8B-B14F-4D97-AF65-F5344CB8AC3E}">
        <p14:creationId xmlns:p14="http://schemas.microsoft.com/office/powerpoint/2010/main" val="788865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F84B357-4E60-2E44-876A-CCC2F23DA12E}" type="datetimeFigureOut">
              <a:rPr lang="en-US"/>
              <a:pPr>
                <a:defRPr/>
              </a:pPr>
              <a:t>3/2/16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746367-9C3E-884D-9119-72585B463A84}" type="slidenum">
              <a:rPr lang="en-US"/>
              <a:pPr>
                <a:defRPr/>
              </a:pPr>
              <a:t>‹#›</a:t>
            </a:fld>
            <a:endParaRPr lang="en-US"/>
          </a:p>
        </p:txBody>
      </p:sp>
    </p:spTree>
    <p:extLst>
      <p:ext uri="{BB962C8B-B14F-4D97-AF65-F5344CB8AC3E}">
        <p14:creationId xmlns:p14="http://schemas.microsoft.com/office/powerpoint/2010/main" val="2226268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00E6EB3-B320-EE4C-9C0A-3F396AAF6BD0}" type="datetimeFigureOut">
              <a:rPr lang="en-US"/>
              <a:pPr>
                <a:defRPr/>
              </a:pPr>
              <a:t>3/2/16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2D7113-BB2B-A44B-BC60-4E53C3191EE4}" type="slidenum">
              <a:rPr lang="en-US"/>
              <a:pPr>
                <a:defRPr/>
              </a:pPr>
              <a:t>‹#›</a:t>
            </a:fld>
            <a:endParaRPr lang="en-US"/>
          </a:p>
        </p:txBody>
      </p:sp>
    </p:spTree>
    <p:extLst>
      <p:ext uri="{BB962C8B-B14F-4D97-AF65-F5344CB8AC3E}">
        <p14:creationId xmlns:p14="http://schemas.microsoft.com/office/powerpoint/2010/main" val="869092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4100" y="1325563"/>
            <a:ext cx="808990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2106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806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06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a:xfrm>
            <a:off x="2609850" y="3905250"/>
            <a:ext cx="6210300" cy="468313"/>
          </a:xfrm>
          <a:prstGeom prst="rect">
            <a:avLst/>
          </a:prstGeom>
        </p:spPr>
        <p:txBody>
          <a:bodyPr anchor="ctr"/>
          <a:lst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fontAlgn="auto">
              <a:spcAft>
                <a:spcPts val="0"/>
              </a:spcAft>
              <a:defRPr/>
            </a:pPr>
            <a:endParaRPr lang="en-US" sz="2800" dirty="0">
              <a:solidFill>
                <a:prstClr val="black"/>
              </a:solidFill>
            </a:endParaRPr>
          </a:p>
        </p:txBody>
      </p:sp>
      <p:sp>
        <p:nvSpPr>
          <p:cNvPr id="8" name="Title 1"/>
          <p:cNvSpPr>
            <a:spLocks noGrp="1"/>
          </p:cNvSpPr>
          <p:nvPr>
            <p:ph type="title"/>
          </p:nvPr>
        </p:nvSpPr>
        <p:spPr>
          <a:xfrm>
            <a:off x="1257300" y="2103437"/>
            <a:ext cx="7886700" cy="13255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6425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3775" y="6108700"/>
            <a:ext cx="857250" cy="365125"/>
          </a:xfrm>
        </p:spPr>
        <p:txBody>
          <a:bodyPr/>
          <a:lstStyle>
            <a:lvl1pPr>
              <a:defRPr/>
            </a:lvl1pPr>
          </a:lstStyle>
          <a:p>
            <a:pPr>
              <a:defRPr/>
            </a:pPr>
            <a:fld id="{83D93DA9-A559-3241-9FD0-F1E2031330B0}" type="datetimeFigureOut">
              <a:rPr lang="en-US"/>
              <a:pPr>
                <a:defRPr/>
              </a:pPr>
              <a:t>3/2/16</a:t>
            </a:fld>
            <a:endParaRPr lang="en-US"/>
          </a:p>
        </p:txBody>
      </p:sp>
      <p:sp>
        <p:nvSpPr>
          <p:cNvPr id="5" name="Footer Placeholder 4"/>
          <p:cNvSpPr>
            <a:spLocks noGrp="1"/>
          </p:cNvSpPr>
          <p:nvPr>
            <p:ph type="ftr" sz="quarter" idx="11"/>
          </p:nvPr>
        </p:nvSpPr>
        <p:spPr>
          <a:xfrm>
            <a:off x="1973263" y="6108700"/>
            <a:ext cx="5313362"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258175" y="6108700"/>
            <a:ext cx="428625" cy="365125"/>
          </a:xfrm>
        </p:spPr>
        <p:txBody>
          <a:bodyPr/>
          <a:lstStyle>
            <a:lvl1pPr>
              <a:defRPr/>
            </a:lvl1pPr>
          </a:lstStyle>
          <a:p>
            <a:pPr>
              <a:defRPr/>
            </a:pPr>
            <a:fld id="{BE6C5BEA-FB0F-7B43-A82F-3058A9845DDC}" type="slidenum">
              <a:rPr lang="en-US"/>
              <a:pPr>
                <a:defRPr/>
              </a:pPr>
              <a:t>‹#›</a:t>
            </a:fld>
            <a:endParaRPr lang="en-US"/>
          </a:p>
        </p:txBody>
      </p:sp>
    </p:spTree>
    <p:extLst>
      <p:ext uri="{BB962C8B-B14F-4D97-AF65-F5344CB8AC3E}">
        <p14:creationId xmlns:p14="http://schemas.microsoft.com/office/powerpoint/2010/main" val="151110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98425" y="6480175"/>
            <a:ext cx="5518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000">
                <a:solidFill>
                  <a:srgbClr val="000000"/>
                </a:solidFill>
                <a:cs typeface="Verdana" charset="0"/>
              </a:rPr>
              <a:t>From the  Virtual Anatomy and Physiology Classroom on </a:t>
            </a:r>
            <a:r>
              <a:rPr lang="en-US" sz="1000">
                <a:solidFill>
                  <a:srgbClr val="000000"/>
                </a:solidFill>
                <a:cs typeface="Verdana" charset="0"/>
                <a:hlinkClick r:id="rId2"/>
              </a:rPr>
              <a:t>ScienceProfOnline.com</a:t>
            </a:r>
            <a:endParaRPr lang="en-US" sz="1000">
              <a:solidFill>
                <a:srgbClr val="000000"/>
              </a:solidFill>
              <a:cs typeface="Verdana" charset="0"/>
            </a:endParaRPr>
          </a:p>
        </p:txBody>
      </p:sp>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9" name="Content Placeholder 11"/>
          <p:cNvSpPr>
            <a:spLocks noGrp="1"/>
          </p:cNvSpPr>
          <p:nvPr>
            <p:ph sz="quarter" idx="1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765590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98425" y="6480175"/>
            <a:ext cx="5518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000">
                <a:solidFill>
                  <a:srgbClr val="000000"/>
                </a:solidFill>
                <a:cs typeface="Verdana" charset="0"/>
              </a:rPr>
              <a:t>From the  Virtual Anatomy and Physiology Classroom on </a:t>
            </a:r>
            <a:r>
              <a:rPr lang="en-US" sz="1000">
                <a:solidFill>
                  <a:srgbClr val="000000"/>
                </a:solidFill>
                <a:cs typeface="Verdana" charset="0"/>
                <a:hlinkClick r:id="rId2"/>
              </a:rPr>
              <a:t>ScienceProfOnline.com</a:t>
            </a:r>
            <a:endParaRPr lang="en-US" sz="1000">
              <a:solidFill>
                <a:srgbClr val="000000"/>
              </a:solidFill>
              <a:cs typeface="Verdana" charset="0"/>
            </a:endParaRPr>
          </a:p>
        </p:txBody>
      </p:sp>
      <p:sp>
        <p:nvSpPr>
          <p:cNvPr id="5" name="TextBox 7"/>
          <p:cNvSpPr txBox="1">
            <a:spLocks noChangeArrowheads="1"/>
          </p:cNvSpPr>
          <p:nvPr userDrawn="1"/>
        </p:nvSpPr>
        <p:spPr bwMode="auto">
          <a:xfrm>
            <a:off x="4584700" y="1562100"/>
            <a:ext cx="422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1400">
                <a:solidFill>
                  <a:srgbClr val="000000"/>
                </a:solidFill>
                <a:cs typeface="Verdana" charset="0"/>
              </a:rPr>
              <a:t>Text here</a:t>
            </a:r>
          </a:p>
        </p:txBody>
      </p:sp>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9" name="Content Placeholder 11"/>
          <p:cNvSpPr>
            <a:spLocks noGrp="1"/>
          </p:cNvSpPr>
          <p:nvPr>
            <p:ph sz="quarter" idx="1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566156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98425" y="6480175"/>
            <a:ext cx="5518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000">
                <a:solidFill>
                  <a:srgbClr val="000000"/>
                </a:solidFill>
                <a:cs typeface="Verdana" charset="0"/>
              </a:rPr>
              <a:t>From the  Virtual Anatomy and Physiology Classroom on </a:t>
            </a:r>
            <a:r>
              <a:rPr lang="en-US" sz="1000">
                <a:solidFill>
                  <a:srgbClr val="000000"/>
                </a:solidFill>
                <a:cs typeface="Verdana" charset="0"/>
                <a:hlinkClick r:id="rId2"/>
              </a:rPr>
              <a:t>ScienceProfOnline.com</a:t>
            </a:r>
            <a:endParaRPr lang="en-US" sz="1000">
              <a:solidFill>
                <a:srgbClr val="000000"/>
              </a:solidFill>
              <a:cs typeface="Verdana" charset="0"/>
            </a:endParaRPr>
          </a:p>
        </p:txBody>
      </p:sp>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9" name="Content Placeholder 11"/>
          <p:cNvSpPr>
            <a:spLocks noGrp="1"/>
          </p:cNvSpPr>
          <p:nvPr>
            <p:ph sz="quarter" idx="1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851630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5" name="Rectangle 4"/>
          <p:cNvSpPr/>
          <p:nvPr userDrawn="1"/>
        </p:nvSpPr>
        <p:spPr>
          <a:xfrm>
            <a:off x="215900" y="6384925"/>
            <a:ext cx="4140200" cy="207963"/>
          </a:xfrm>
          <a:prstGeom prst="rect">
            <a:avLst/>
          </a:prstGeom>
        </p:spPr>
        <p:txBody>
          <a:bodyPr>
            <a:spAutoFit/>
          </a:bodyPr>
          <a:lstStyle/>
          <a:p>
            <a:pPr fontAlgn="auto">
              <a:spcBef>
                <a:spcPct val="50000"/>
              </a:spcBef>
              <a:spcAft>
                <a:spcPts val="0"/>
              </a:spcAft>
              <a:defRPr/>
            </a:pPr>
            <a:r>
              <a:rPr lang="en-US" sz="750" dirty="0">
                <a:solidFill>
                  <a:prstClr val="black"/>
                </a:solidFill>
                <a:latin typeface="Verdana" panose="020B0604030504040204" pitchFamily="34" charset="0"/>
                <a:ea typeface="Verdana" panose="020B0604030504040204" pitchFamily="34" charset="0"/>
                <a:cs typeface="Verdana" panose="020B0604030504040204" pitchFamily="34" charset="0"/>
              </a:rPr>
              <a:t>From the  Virtual Anatomy and Physiology Classroom on </a:t>
            </a:r>
            <a:r>
              <a:rPr lang="en-US" sz="75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2"/>
              </a:rPr>
              <a:t>ScienceProfOnline.com</a:t>
            </a:r>
            <a:endParaRPr lang="en-US" sz="75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a:xfrm>
            <a:off x="629841" y="457200"/>
            <a:ext cx="2949178" cy="1600200"/>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Tree>
    <p:extLst>
      <p:ext uri="{BB962C8B-B14F-4D97-AF65-F5344CB8AC3E}">
        <p14:creationId xmlns:p14="http://schemas.microsoft.com/office/powerpoint/2010/main" val="3831699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10" name="Group 6"/>
          <p:cNvGrpSpPr>
            <a:grpSpLocks/>
          </p:cNvGrpSpPr>
          <p:nvPr userDrawn="1"/>
        </p:nvGrpSpPr>
        <p:grpSpPr bwMode="auto">
          <a:xfrm>
            <a:off x="7935913" y="73025"/>
            <a:ext cx="1041400" cy="2338388"/>
            <a:chOff x="10581613" y="73742"/>
            <a:chExt cx="1388935" cy="2338388"/>
          </a:xfrm>
        </p:grpSpPr>
        <p:pic>
          <p:nvPicPr>
            <p:cNvPr id="1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2030" y="141890"/>
              <a:ext cx="788518" cy="81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9"/>
            <p:cNvSpPr>
              <a:spLocks noChangeArrowheads="1" noChangeShapeType="1" noTextEdit="1"/>
            </p:cNvSpPr>
            <p:nvPr/>
          </p:nvSpPr>
          <p:spPr bwMode="auto">
            <a:xfrm rot="2876946">
              <a:off x="9759653" y="895702"/>
              <a:ext cx="2338388" cy="694468"/>
            </a:xfrm>
            <a:prstGeom prst="rect">
              <a:avLst/>
            </a:prstGeom>
            <a:solidFill>
              <a:schemeClr val="accent6">
                <a:lumMod val="40000"/>
                <a:lumOff val="60000"/>
              </a:schemeClr>
            </a:solidFill>
          </p:spPr>
          <p:txBody>
            <a:bodyPr wrap="none" fromWordArt="1">
              <a:prstTxWarp prst="textPlain">
                <a:avLst>
                  <a:gd name="adj" fmla="val 52736"/>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1350" i="1" kern="10" dirty="0">
                  <a:ln w="9525">
                    <a:solidFill>
                      <a:srgbClr val="000000"/>
                    </a:solidFill>
                    <a:round/>
                    <a:headEnd/>
                    <a:tailEnd/>
                  </a:ln>
                  <a:solidFill>
                    <a:srgbClr val="FFFFFF"/>
                  </a:solidFill>
                  <a:latin typeface="Comic Sans MS"/>
                </a:rPr>
                <a:t> ____  ____</a:t>
              </a:r>
            </a:p>
          </p:txBody>
        </p:sp>
      </p:grpSp>
      <p:sp>
        <p:nvSpPr>
          <p:cNvPr id="13" name="Rectangle 12"/>
          <p:cNvSpPr/>
          <p:nvPr userDrawn="1"/>
        </p:nvSpPr>
        <p:spPr>
          <a:xfrm>
            <a:off x="417513" y="141288"/>
            <a:ext cx="4572000" cy="1177925"/>
          </a:xfrm>
          <a:prstGeom prst="rect">
            <a:avLst/>
          </a:prstGeom>
          <a:ln>
            <a:solidFill>
              <a:schemeClr val="accent6">
                <a:lumMod val="50000"/>
              </a:schemeClr>
            </a:solidFill>
          </a:ln>
        </p:spPr>
        <p:txBody>
          <a:bodyPr>
            <a:spAutoFit/>
          </a:bodyPr>
          <a:lstStyle/>
          <a:p>
            <a:pPr defTabSz="342900" fontAlgn="auto">
              <a:spcBef>
                <a:spcPts val="0"/>
              </a:spcBef>
              <a:spcAft>
                <a:spcPts val="0"/>
              </a:spcAft>
              <a:defRPr/>
            </a:pPr>
            <a:r>
              <a:rPr lang="en-US" sz="3000" b="1" dirty="0">
                <a:solidFill>
                  <a:srgbClr val="8BB434"/>
                </a:solidFill>
                <a:latin typeface="Comic Sans MS" pitchFamily="66" charset="0"/>
                <a:ea typeface="+mn-ea"/>
                <a:cs typeface="+mn-cs"/>
              </a:rPr>
              <a:t>Confused?</a:t>
            </a:r>
            <a:endParaRPr lang="en-US" sz="2100" b="1" dirty="0">
              <a:solidFill>
                <a:srgbClr val="8BB434"/>
              </a:solidFill>
              <a:latin typeface="Comic Sans MS" pitchFamily="66" charset="0"/>
              <a:ea typeface="+mn-ea"/>
              <a:cs typeface="+mn-cs"/>
            </a:endParaRPr>
          </a:p>
          <a:p>
            <a:pPr defTabSz="342900" fontAlgn="auto">
              <a:spcBef>
                <a:spcPts val="0"/>
              </a:spcBef>
              <a:spcAft>
                <a:spcPts val="0"/>
              </a:spcAft>
              <a:defRPr/>
            </a:pPr>
            <a:r>
              <a:rPr lang="en-US" dirty="0">
                <a:solidFill>
                  <a:prstClr val="black"/>
                </a:solidFill>
                <a:latin typeface="Comic Sans MS" pitchFamily="66" charset="0"/>
                <a:ea typeface="+mn-ea"/>
                <a:cs typeface="+mn-cs"/>
              </a:rPr>
              <a:t>   </a:t>
            </a:r>
            <a:r>
              <a:rPr lang="en-US" sz="1350" dirty="0">
                <a:solidFill>
                  <a:prstClr val="black"/>
                </a:solidFill>
                <a:latin typeface="Comic Sans MS" pitchFamily="66" charset="0"/>
                <a:ea typeface="+mn-ea"/>
                <a:cs typeface="+mn-cs"/>
              </a:rPr>
              <a:t>Here are links to fun resources that further explain </a:t>
            </a:r>
          </a:p>
          <a:p>
            <a:pPr defTabSz="342900" fontAlgn="auto">
              <a:spcBef>
                <a:spcPts val="0"/>
              </a:spcBef>
              <a:spcAft>
                <a:spcPts val="0"/>
              </a:spcAft>
              <a:defRPr/>
            </a:pPr>
            <a:r>
              <a:rPr lang="en-US" sz="1350" dirty="0">
                <a:solidFill>
                  <a:prstClr val="black"/>
                </a:solidFill>
                <a:latin typeface="Comic Sans MS" pitchFamily="66" charset="0"/>
                <a:ea typeface="+mn-ea"/>
                <a:cs typeface="+mn-cs"/>
              </a:rPr>
              <a:t>    XXXXXXXXX:</a:t>
            </a:r>
          </a:p>
          <a:p>
            <a:pPr defTabSz="342900" fontAlgn="auto">
              <a:spcBef>
                <a:spcPts val="0"/>
              </a:spcBef>
              <a:spcAft>
                <a:spcPts val="0"/>
              </a:spcAft>
              <a:defRPr/>
            </a:pPr>
            <a:endParaRPr lang="en-US" sz="900" dirty="0">
              <a:solidFill>
                <a:prstClr val="black"/>
              </a:solidFill>
              <a:latin typeface="Comic Sans MS" pitchFamily="66" charset="0"/>
              <a:ea typeface="+mn-ea"/>
              <a:cs typeface="+mn-cs"/>
            </a:endParaRPr>
          </a:p>
        </p:txBody>
      </p:sp>
      <p:sp>
        <p:nvSpPr>
          <p:cNvPr id="14" name="TextBox 1"/>
          <p:cNvSpPr txBox="1"/>
          <p:nvPr userDrawn="1"/>
        </p:nvSpPr>
        <p:spPr>
          <a:xfrm>
            <a:off x="6562725" y="6475413"/>
            <a:ext cx="2686050" cy="214312"/>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788" dirty="0">
                <a:solidFill>
                  <a:srgbClr val="C00000"/>
                </a:solidFill>
              </a:rPr>
              <a:t> (You must be in PPT slideshow view to click on links</a:t>
            </a:r>
            <a:r>
              <a:rPr lang="en-US" sz="788" dirty="0">
                <a:solidFill>
                  <a:prstClr val="black"/>
                </a:solidFill>
              </a:rPr>
              <a:t>.)</a:t>
            </a:r>
          </a:p>
        </p:txBody>
      </p:sp>
      <p:sp>
        <p:nvSpPr>
          <p:cNvPr id="17" name="Text Placeholder 16"/>
          <p:cNvSpPr>
            <a:spLocks noGrp="1"/>
          </p:cNvSpPr>
          <p:nvPr>
            <p:ph type="body" sz="quarter" idx="10"/>
          </p:nvPr>
        </p:nvSpPr>
        <p:spPr>
          <a:xfrm>
            <a:off x="417910" y="2501900"/>
            <a:ext cx="2144816" cy="481932"/>
          </a:xfrm>
        </p:spPr>
        <p:txBody>
          <a:bodyPr/>
          <a:lstStyle>
            <a:lvl1pPr marL="0" indent="0">
              <a:buNone/>
              <a:defRPr sz="900" b="0" baseline="0"/>
            </a:lvl1pPr>
          </a:lstStyle>
          <a:p>
            <a:pPr lvl="0"/>
            <a:r>
              <a:rPr lang="en-US" smtClean="0"/>
              <a:t>Click to edit Master text styles</a:t>
            </a:r>
          </a:p>
        </p:txBody>
      </p:sp>
      <p:sp>
        <p:nvSpPr>
          <p:cNvPr id="18" name="Text Placeholder 16"/>
          <p:cNvSpPr>
            <a:spLocks noGrp="1"/>
          </p:cNvSpPr>
          <p:nvPr>
            <p:ph type="body" sz="quarter" idx="11"/>
          </p:nvPr>
        </p:nvSpPr>
        <p:spPr>
          <a:xfrm>
            <a:off x="417787" y="3440364"/>
            <a:ext cx="2144816" cy="481932"/>
          </a:xfrm>
        </p:spPr>
        <p:txBody>
          <a:bodyPr/>
          <a:lstStyle>
            <a:lvl1pPr marL="0" indent="0">
              <a:buNone/>
              <a:defRPr sz="900" b="0" baseline="0"/>
            </a:lvl1pPr>
          </a:lstStyle>
          <a:p>
            <a:pPr lvl="0"/>
            <a:r>
              <a:rPr lang="en-US" smtClean="0"/>
              <a:t>Click to edit Master text styles</a:t>
            </a:r>
          </a:p>
        </p:txBody>
      </p:sp>
      <p:sp>
        <p:nvSpPr>
          <p:cNvPr id="19" name="Text Placeholder 16"/>
          <p:cNvSpPr>
            <a:spLocks noGrp="1"/>
          </p:cNvSpPr>
          <p:nvPr>
            <p:ph type="body" sz="quarter" idx="12"/>
          </p:nvPr>
        </p:nvSpPr>
        <p:spPr>
          <a:xfrm>
            <a:off x="417787" y="4373453"/>
            <a:ext cx="2144816" cy="481932"/>
          </a:xfrm>
        </p:spPr>
        <p:txBody>
          <a:bodyPr/>
          <a:lstStyle>
            <a:lvl1pPr marL="0" indent="0">
              <a:buNone/>
              <a:defRPr sz="900" b="0" baseline="0"/>
            </a:lvl1pPr>
          </a:lstStyle>
          <a:p>
            <a:pPr lvl="0"/>
            <a:r>
              <a:rPr lang="en-US" smtClean="0"/>
              <a:t>Click to edit Master text styles</a:t>
            </a:r>
          </a:p>
        </p:txBody>
      </p:sp>
      <p:sp>
        <p:nvSpPr>
          <p:cNvPr id="20" name="Text Placeholder 16"/>
          <p:cNvSpPr>
            <a:spLocks noGrp="1"/>
          </p:cNvSpPr>
          <p:nvPr>
            <p:ph type="body" sz="quarter" idx="13"/>
          </p:nvPr>
        </p:nvSpPr>
        <p:spPr>
          <a:xfrm>
            <a:off x="417787" y="5306542"/>
            <a:ext cx="2144816" cy="481932"/>
          </a:xfrm>
        </p:spPr>
        <p:txBody>
          <a:bodyPr/>
          <a:lstStyle>
            <a:lvl1pPr marL="0" indent="0">
              <a:buNone/>
              <a:defRPr sz="900" b="0" baseline="0"/>
            </a:lvl1pPr>
          </a:lstStyle>
          <a:p>
            <a:pPr lvl="0"/>
            <a:r>
              <a:rPr lang="en-US" smtClean="0"/>
              <a:t>Click to edit Master text styles</a:t>
            </a:r>
          </a:p>
        </p:txBody>
      </p:sp>
      <p:sp>
        <p:nvSpPr>
          <p:cNvPr id="22" name="Content Placeholder 21"/>
          <p:cNvSpPr>
            <a:spLocks noGrp="1"/>
          </p:cNvSpPr>
          <p:nvPr>
            <p:ph sz="quarter" idx="14"/>
          </p:nvPr>
        </p:nvSpPr>
        <p:spPr>
          <a:xfrm>
            <a:off x="2703910" y="2501900"/>
            <a:ext cx="6274594" cy="482600"/>
          </a:xfrm>
        </p:spPr>
        <p:txBody>
          <a:bodyPr>
            <a:normAutofit/>
          </a:bodyPr>
          <a:lstStyle>
            <a:lvl1pPr marL="0" indent="0">
              <a:buNone/>
              <a:defRPr sz="900" baseline="0"/>
            </a:lvl1pPr>
          </a:lstStyle>
          <a:p>
            <a:pPr lvl="0"/>
            <a:r>
              <a:rPr lang="en-US" smtClean="0"/>
              <a:t>Click to edit Master text styles</a:t>
            </a:r>
          </a:p>
        </p:txBody>
      </p:sp>
      <p:sp>
        <p:nvSpPr>
          <p:cNvPr id="23" name="Content Placeholder 21"/>
          <p:cNvSpPr>
            <a:spLocks noGrp="1"/>
          </p:cNvSpPr>
          <p:nvPr>
            <p:ph sz="quarter" idx="15"/>
          </p:nvPr>
        </p:nvSpPr>
        <p:spPr>
          <a:xfrm>
            <a:off x="2703909" y="3461583"/>
            <a:ext cx="6274594" cy="482600"/>
          </a:xfrm>
        </p:spPr>
        <p:txBody>
          <a:bodyPr>
            <a:normAutofit/>
          </a:bodyPr>
          <a:lstStyle>
            <a:lvl1pPr marL="0" indent="0">
              <a:buNone/>
              <a:defRPr sz="900" baseline="0"/>
            </a:lvl1pPr>
          </a:lstStyle>
          <a:p>
            <a:pPr lvl="0"/>
            <a:r>
              <a:rPr lang="en-US" smtClean="0"/>
              <a:t>Click to edit Master text styles</a:t>
            </a:r>
          </a:p>
        </p:txBody>
      </p:sp>
      <p:sp>
        <p:nvSpPr>
          <p:cNvPr id="24" name="Content Placeholder 21"/>
          <p:cNvSpPr>
            <a:spLocks noGrp="1"/>
          </p:cNvSpPr>
          <p:nvPr>
            <p:ph sz="quarter" idx="16"/>
          </p:nvPr>
        </p:nvSpPr>
        <p:spPr>
          <a:xfrm>
            <a:off x="2703909" y="4372785"/>
            <a:ext cx="6274594" cy="482600"/>
          </a:xfrm>
        </p:spPr>
        <p:txBody>
          <a:bodyPr>
            <a:normAutofit/>
          </a:bodyPr>
          <a:lstStyle>
            <a:lvl1pPr marL="0" indent="0">
              <a:buNone/>
              <a:defRPr sz="900" baseline="0"/>
            </a:lvl1pPr>
          </a:lstStyle>
          <a:p>
            <a:pPr lvl="0"/>
            <a:r>
              <a:rPr lang="en-US" smtClean="0"/>
              <a:t>Click to edit Master text styles</a:t>
            </a:r>
          </a:p>
        </p:txBody>
      </p:sp>
      <p:sp>
        <p:nvSpPr>
          <p:cNvPr id="25" name="Content Placeholder 21"/>
          <p:cNvSpPr>
            <a:spLocks noGrp="1"/>
          </p:cNvSpPr>
          <p:nvPr>
            <p:ph sz="quarter" idx="17"/>
          </p:nvPr>
        </p:nvSpPr>
        <p:spPr>
          <a:xfrm>
            <a:off x="2703908" y="5283987"/>
            <a:ext cx="6274594" cy="482600"/>
          </a:xfrm>
        </p:spPr>
        <p:txBody>
          <a:bodyPr>
            <a:normAutofit/>
          </a:bodyPr>
          <a:lstStyle>
            <a:lvl1pPr marL="0" indent="0">
              <a:buNone/>
              <a:defRPr sz="900" baseline="0"/>
            </a:lvl1pPr>
          </a:lstStyle>
          <a:p>
            <a:pPr lvl="0"/>
            <a:r>
              <a:rPr lang="en-US" smtClean="0"/>
              <a:t>Click to edit Master text styles</a:t>
            </a:r>
          </a:p>
        </p:txBody>
      </p:sp>
    </p:spTree>
    <p:extLst>
      <p:ext uri="{BB962C8B-B14F-4D97-AF65-F5344CB8AC3E}">
        <p14:creationId xmlns:p14="http://schemas.microsoft.com/office/powerpoint/2010/main" val="3398832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220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FB356CC-3ADF-A64F-933F-C4401640DB8D}" type="datetimeFigureOut">
              <a:rPr lang="en-US"/>
              <a:pPr>
                <a:defRPr/>
              </a:pPr>
              <a:t>3/2/16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B73088-C8D0-AA43-AE69-3084E144FA83}" type="slidenum">
              <a:rPr lang="en-US"/>
              <a:pPr>
                <a:defRPr/>
              </a:pPr>
              <a:t>‹#›</a:t>
            </a:fld>
            <a:endParaRPr lang="en-US"/>
          </a:p>
        </p:txBody>
      </p:sp>
    </p:spTree>
    <p:extLst>
      <p:ext uri="{BB962C8B-B14F-4D97-AF65-F5344CB8AC3E}">
        <p14:creationId xmlns:p14="http://schemas.microsoft.com/office/powerpoint/2010/main" val="77540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A21EDCB-CE3C-4545-98F2-0DB0EF65A865}" type="datetimeFigureOut">
              <a:rPr lang="en-US"/>
              <a:pPr>
                <a:defRPr/>
              </a:pPr>
              <a:t>3/2/16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078772-0B99-CE4E-B377-6EB020D948E9}" type="slidenum">
              <a:rPr lang="en-US"/>
              <a:pPr>
                <a:defRPr/>
              </a:pPr>
              <a:t>‹#›</a:t>
            </a:fld>
            <a:endParaRPr lang="en-US"/>
          </a:p>
        </p:txBody>
      </p:sp>
    </p:spTree>
    <p:extLst>
      <p:ext uri="{BB962C8B-B14F-4D97-AF65-F5344CB8AC3E}">
        <p14:creationId xmlns:p14="http://schemas.microsoft.com/office/powerpoint/2010/main" val="4190899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651D49-9D7E-5449-8ECC-13F135758B7B}" type="datetimeFigureOut">
              <a:rPr lang="en-US"/>
              <a:pPr>
                <a:defRPr/>
              </a:pPr>
              <a:t>3/2/16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46B1EA-2721-1249-B17E-F31631665697}" type="slidenum">
              <a:rPr lang="en-US"/>
              <a:pPr>
                <a:defRPr/>
              </a:pPr>
              <a:t>‹#›</a:t>
            </a:fld>
            <a:endParaRPr lang="en-US"/>
          </a:p>
        </p:txBody>
      </p:sp>
    </p:spTree>
    <p:extLst>
      <p:ext uri="{BB962C8B-B14F-4D97-AF65-F5344CB8AC3E}">
        <p14:creationId xmlns:p14="http://schemas.microsoft.com/office/powerpoint/2010/main" val="3623868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65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8CEF21-7823-7F49-864B-9C9AFA6E437A}" type="datetimeFigureOut">
              <a:rPr lang="en-US"/>
              <a:pPr>
                <a:defRPr/>
              </a:pPr>
              <a:t>3/2/16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397798-C006-0C41-84BE-6F7F00C57360}" type="slidenum">
              <a:rPr lang="en-US"/>
              <a:pPr>
                <a:defRPr/>
              </a:pPr>
              <a:t>‹#›</a:t>
            </a:fld>
            <a:endParaRPr lang="en-US"/>
          </a:p>
        </p:txBody>
      </p:sp>
    </p:spTree>
    <p:extLst>
      <p:ext uri="{BB962C8B-B14F-4D97-AF65-F5344CB8AC3E}">
        <p14:creationId xmlns:p14="http://schemas.microsoft.com/office/powerpoint/2010/main" val="431859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DE1CFB-941C-FB49-87B4-B08945A3DD12}" type="datetimeFigureOut">
              <a:rPr lang="en-US"/>
              <a:pPr>
                <a:defRPr/>
              </a:pPr>
              <a:t>3/2/16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9A4C99-FAD4-414C-BFC8-831AD08DC840}" type="slidenum">
              <a:rPr lang="en-US"/>
              <a:pPr>
                <a:defRPr/>
              </a:pPr>
              <a:t>‹#›</a:t>
            </a:fld>
            <a:endParaRPr lang="en-US"/>
          </a:p>
        </p:txBody>
      </p:sp>
    </p:spTree>
    <p:extLst>
      <p:ext uri="{BB962C8B-B14F-4D97-AF65-F5344CB8AC3E}">
        <p14:creationId xmlns:p14="http://schemas.microsoft.com/office/powerpoint/2010/main" val="694166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1010694-DCA8-A34B-AE08-EA2EA465A6AC}" type="datetimeFigureOut">
              <a:rPr lang="en-US"/>
              <a:pPr>
                <a:defRPr/>
              </a:pPr>
              <a:t>3/2/16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45F64-D0D0-7449-9CEA-1B1CDAD1705B}" type="slidenum">
              <a:rPr lang="en-US"/>
              <a:pPr>
                <a:defRPr/>
              </a:pPr>
              <a:t>‹#›</a:t>
            </a:fld>
            <a:endParaRPr lang="en-US"/>
          </a:p>
        </p:txBody>
      </p:sp>
    </p:spTree>
    <p:extLst>
      <p:ext uri="{BB962C8B-B14F-4D97-AF65-F5344CB8AC3E}">
        <p14:creationId xmlns:p14="http://schemas.microsoft.com/office/powerpoint/2010/main" val="3023057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3455BA8-6922-DD4E-BE5A-2CDFE332A63A}" type="datetimeFigureOut">
              <a:rPr lang="en-US"/>
              <a:pPr>
                <a:defRPr/>
              </a:pPr>
              <a:t>3/2/16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966D6D-9724-5943-98AF-6915CE9D4000}" type="slidenum">
              <a:rPr lang="en-US"/>
              <a:pPr>
                <a:defRPr/>
              </a:pPr>
              <a:t>‹#›</a:t>
            </a:fld>
            <a:endParaRPr lang="en-US"/>
          </a:p>
        </p:txBody>
      </p:sp>
    </p:spTree>
    <p:extLst>
      <p:ext uri="{BB962C8B-B14F-4D97-AF65-F5344CB8AC3E}">
        <p14:creationId xmlns:p14="http://schemas.microsoft.com/office/powerpoint/2010/main" val="26671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4100" y="1325563"/>
            <a:ext cx="808990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2106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684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06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a:xfrm>
            <a:off x="2609850" y="3905250"/>
            <a:ext cx="6210300" cy="468313"/>
          </a:xfrm>
          <a:prstGeom prst="rect">
            <a:avLst/>
          </a:prstGeom>
        </p:spPr>
        <p:txBody>
          <a:bodyPr anchor="ctr"/>
          <a:lst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fontAlgn="auto">
              <a:spcAft>
                <a:spcPts val="0"/>
              </a:spcAft>
              <a:defRPr/>
            </a:pPr>
            <a:endParaRPr lang="en-US" sz="2800" dirty="0">
              <a:solidFill>
                <a:prstClr val="black"/>
              </a:solidFill>
            </a:endParaRPr>
          </a:p>
        </p:txBody>
      </p:sp>
      <p:sp>
        <p:nvSpPr>
          <p:cNvPr id="8" name="Title 1"/>
          <p:cNvSpPr>
            <a:spLocks noGrp="1"/>
          </p:cNvSpPr>
          <p:nvPr>
            <p:ph type="title"/>
          </p:nvPr>
        </p:nvSpPr>
        <p:spPr>
          <a:xfrm>
            <a:off x="1257300" y="2103437"/>
            <a:ext cx="7886700" cy="13255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40557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98425" y="6480175"/>
            <a:ext cx="5518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000">
                <a:solidFill>
                  <a:srgbClr val="000000"/>
                </a:solidFill>
                <a:cs typeface="Verdana" charset="0"/>
              </a:rPr>
              <a:t>From the  Virtual Anatomy and Physiology Classroom on </a:t>
            </a:r>
            <a:r>
              <a:rPr lang="en-US" sz="1000">
                <a:solidFill>
                  <a:srgbClr val="000000"/>
                </a:solidFill>
                <a:cs typeface="Verdana" charset="0"/>
                <a:hlinkClick r:id="rId2"/>
              </a:rPr>
              <a:t>ScienceProfOnline.com</a:t>
            </a:r>
            <a:endParaRPr lang="en-US" sz="1000">
              <a:solidFill>
                <a:srgbClr val="000000"/>
              </a:solidFill>
              <a:cs typeface="Verdana" charset="0"/>
            </a:endParaRPr>
          </a:p>
        </p:txBody>
      </p:sp>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9" name="Content Placeholder 11"/>
          <p:cNvSpPr>
            <a:spLocks noGrp="1"/>
          </p:cNvSpPr>
          <p:nvPr>
            <p:ph sz="quarter" idx="1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095572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98425" y="6480175"/>
            <a:ext cx="5518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000">
                <a:solidFill>
                  <a:srgbClr val="000000"/>
                </a:solidFill>
                <a:cs typeface="Verdana" charset="0"/>
              </a:rPr>
              <a:t>From the  Virtual Anatomy and Physiology Classroom on </a:t>
            </a:r>
            <a:r>
              <a:rPr lang="en-US" sz="1000">
                <a:solidFill>
                  <a:srgbClr val="000000"/>
                </a:solidFill>
                <a:cs typeface="Verdana" charset="0"/>
                <a:hlinkClick r:id="rId2"/>
              </a:rPr>
              <a:t>ScienceProfOnline.com</a:t>
            </a:r>
            <a:endParaRPr lang="en-US" sz="1000">
              <a:solidFill>
                <a:srgbClr val="000000"/>
              </a:solidFill>
              <a:cs typeface="Verdana" charset="0"/>
            </a:endParaRPr>
          </a:p>
        </p:txBody>
      </p:sp>
      <p:sp>
        <p:nvSpPr>
          <p:cNvPr id="5" name="TextBox 7"/>
          <p:cNvSpPr txBox="1">
            <a:spLocks noChangeArrowheads="1"/>
          </p:cNvSpPr>
          <p:nvPr userDrawn="1"/>
        </p:nvSpPr>
        <p:spPr bwMode="auto">
          <a:xfrm>
            <a:off x="4584700" y="1562100"/>
            <a:ext cx="422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1400">
                <a:solidFill>
                  <a:srgbClr val="000000"/>
                </a:solidFill>
                <a:cs typeface="Verdana" charset="0"/>
              </a:rPr>
              <a:t>Text here</a:t>
            </a:r>
          </a:p>
        </p:txBody>
      </p:sp>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9" name="Content Placeholder 11"/>
          <p:cNvSpPr>
            <a:spLocks noGrp="1"/>
          </p:cNvSpPr>
          <p:nvPr>
            <p:ph sz="quarter" idx="1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211403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98425" y="6480175"/>
            <a:ext cx="5518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000">
                <a:solidFill>
                  <a:srgbClr val="000000"/>
                </a:solidFill>
                <a:cs typeface="Verdana" charset="0"/>
              </a:rPr>
              <a:t>From the  Virtual Anatomy and Physiology Classroom on </a:t>
            </a:r>
            <a:r>
              <a:rPr lang="en-US" sz="1000">
                <a:solidFill>
                  <a:srgbClr val="000000"/>
                </a:solidFill>
                <a:cs typeface="Verdana" charset="0"/>
                <a:hlinkClick r:id="rId2"/>
              </a:rPr>
              <a:t>ScienceProfOnline.com</a:t>
            </a:r>
            <a:endParaRPr lang="en-US" sz="1000">
              <a:solidFill>
                <a:srgbClr val="000000"/>
              </a:solidFill>
              <a:cs typeface="Verdana" charset="0"/>
            </a:endParaRPr>
          </a:p>
        </p:txBody>
      </p:sp>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9" name="Content Placeholder 11"/>
          <p:cNvSpPr>
            <a:spLocks noGrp="1"/>
          </p:cNvSpPr>
          <p:nvPr>
            <p:ph sz="quarter" idx="1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743106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5" name="Rectangle 4"/>
          <p:cNvSpPr/>
          <p:nvPr userDrawn="1"/>
        </p:nvSpPr>
        <p:spPr>
          <a:xfrm>
            <a:off x="215900" y="6384925"/>
            <a:ext cx="4140200" cy="207963"/>
          </a:xfrm>
          <a:prstGeom prst="rect">
            <a:avLst/>
          </a:prstGeom>
        </p:spPr>
        <p:txBody>
          <a:bodyPr>
            <a:spAutoFit/>
          </a:bodyPr>
          <a:lstStyle/>
          <a:p>
            <a:pPr fontAlgn="auto">
              <a:spcBef>
                <a:spcPct val="50000"/>
              </a:spcBef>
              <a:spcAft>
                <a:spcPts val="0"/>
              </a:spcAft>
              <a:defRPr/>
            </a:pPr>
            <a:r>
              <a:rPr lang="en-US" sz="750" dirty="0">
                <a:solidFill>
                  <a:prstClr val="black"/>
                </a:solidFill>
                <a:latin typeface="Verdana" panose="020B0604030504040204" pitchFamily="34" charset="0"/>
                <a:ea typeface="Verdana" panose="020B0604030504040204" pitchFamily="34" charset="0"/>
                <a:cs typeface="Verdana" panose="020B0604030504040204" pitchFamily="34" charset="0"/>
              </a:rPr>
              <a:t>From the  Virtual Anatomy and Physiology Classroom on </a:t>
            </a:r>
            <a:r>
              <a:rPr lang="en-US" sz="75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2"/>
              </a:rPr>
              <a:t>ScienceProfOnline.com</a:t>
            </a:r>
            <a:endParaRPr lang="en-US" sz="75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a:xfrm>
            <a:off x="629841" y="457200"/>
            <a:ext cx="2949178" cy="1600200"/>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Tree>
    <p:extLst>
      <p:ext uri="{BB962C8B-B14F-4D97-AF65-F5344CB8AC3E}">
        <p14:creationId xmlns:p14="http://schemas.microsoft.com/office/powerpoint/2010/main" val="1431015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10" name="Group 6"/>
          <p:cNvGrpSpPr>
            <a:grpSpLocks/>
          </p:cNvGrpSpPr>
          <p:nvPr userDrawn="1"/>
        </p:nvGrpSpPr>
        <p:grpSpPr bwMode="auto">
          <a:xfrm>
            <a:off x="7935913" y="73025"/>
            <a:ext cx="1041400" cy="2338388"/>
            <a:chOff x="10581613" y="73742"/>
            <a:chExt cx="1388935" cy="2338388"/>
          </a:xfrm>
        </p:grpSpPr>
        <p:pic>
          <p:nvPicPr>
            <p:cNvPr id="1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2030" y="141890"/>
              <a:ext cx="788518" cy="81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9"/>
            <p:cNvSpPr>
              <a:spLocks noChangeArrowheads="1" noChangeShapeType="1" noTextEdit="1"/>
            </p:cNvSpPr>
            <p:nvPr/>
          </p:nvSpPr>
          <p:spPr bwMode="auto">
            <a:xfrm rot="2876946">
              <a:off x="9759653" y="895702"/>
              <a:ext cx="2338388" cy="694468"/>
            </a:xfrm>
            <a:prstGeom prst="rect">
              <a:avLst/>
            </a:prstGeom>
            <a:solidFill>
              <a:schemeClr val="accent6">
                <a:lumMod val="40000"/>
                <a:lumOff val="60000"/>
              </a:schemeClr>
            </a:solidFill>
          </p:spPr>
          <p:txBody>
            <a:bodyPr wrap="none" fromWordArt="1">
              <a:prstTxWarp prst="textPlain">
                <a:avLst>
                  <a:gd name="adj" fmla="val 52736"/>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1350" i="1" kern="10" dirty="0">
                  <a:ln w="9525">
                    <a:solidFill>
                      <a:srgbClr val="000000"/>
                    </a:solidFill>
                    <a:round/>
                    <a:headEnd/>
                    <a:tailEnd/>
                  </a:ln>
                  <a:solidFill>
                    <a:srgbClr val="FFFFFF"/>
                  </a:solidFill>
                  <a:latin typeface="Comic Sans MS"/>
                </a:rPr>
                <a:t> ____  ____</a:t>
              </a:r>
            </a:p>
          </p:txBody>
        </p:sp>
      </p:grpSp>
      <p:sp>
        <p:nvSpPr>
          <p:cNvPr id="13" name="Rectangle 12"/>
          <p:cNvSpPr/>
          <p:nvPr userDrawn="1"/>
        </p:nvSpPr>
        <p:spPr>
          <a:xfrm>
            <a:off x="417513" y="141288"/>
            <a:ext cx="4572000" cy="1177925"/>
          </a:xfrm>
          <a:prstGeom prst="rect">
            <a:avLst/>
          </a:prstGeom>
          <a:ln>
            <a:solidFill>
              <a:schemeClr val="accent6">
                <a:lumMod val="50000"/>
              </a:schemeClr>
            </a:solidFill>
          </a:ln>
        </p:spPr>
        <p:txBody>
          <a:bodyPr>
            <a:spAutoFit/>
          </a:bodyPr>
          <a:lstStyle/>
          <a:p>
            <a:pPr defTabSz="342900" fontAlgn="auto">
              <a:spcBef>
                <a:spcPts val="0"/>
              </a:spcBef>
              <a:spcAft>
                <a:spcPts val="0"/>
              </a:spcAft>
              <a:defRPr/>
            </a:pPr>
            <a:r>
              <a:rPr lang="en-US" sz="3000" b="1" dirty="0">
                <a:solidFill>
                  <a:srgbClr val="8BB434"/>
                </a:solidFill>
                <a:latin typeface="Comic Sans MS" pitchFamily="66" charset="0"/>
                <a:ea typeface="+mn-ea"/>
                <a:cs typeface="+mn-cs"/>
              </a:rPr>
              <a:t>Confused?</a:t>
            </a:r>
            <a:endParaRPr lang="en-US" sz="2100" b="1" dirty="0">
              <a:solidFill>
                <a:srgbClr val="8BB434"/>
              </a:solidFill>
              <a:latin typeface="Comic Sans MS" pitchFamily="66" charset="0"/>
              <a:ea typeface="+mn-ea"/>
              <a:cs typeface="+mn-cs"/>
            </a:endParaRPr>
          </a:p>
          <a:p>
            <a:pPr defTabSz="342900" fontAlgn="auto">
              <a:spcBef>
                <a:spcPts val="0"/>
              </a:spcBef>
              <a:spcAft>
                <a:spcPts val="0"/>
              </a:spcAft>
              <a:defRPr/>
            </a:pPr>
            <a:r>
              <a:rPr lang="en-US" dirty="0">
                <a:solidFill>
                  <a:prstClr val="black"/>
                </a:solidFill>
                <a:latin typeface="Comic Sans MS" pitchFamily="66" charset="0"/>
                <a:ea typeface="+mn-ea"/>
                <a:cs typeface="+mn-cs"/>
              </a:rPr>
              <a:t>   </a:t>
            </a:r>
            <a:r>
              <a:rPr lang="en-US" sz="1350" dirty="0">
                <a:solidFill>
                  <a:prstClr val="black"/>
                </a:solidFill>
                <a:latin typeface="Comic Sans MS" pitchFamily="66" charset="0"/>
                <a:ea typeface="+mn-ea"/>
                <a:cs typeface="+mn-cs"/>
              </a:rPr>
              <a:t>Here are links to fun resources that further explain </a:t>
            </a:r>
          </a:p>
          <a:p>
            <a:pPr defTabSz="342900" fontAlgn="auto">
              <a:spcBef>
                <a:spcPts val="0"/>
              </a:spcBef>
              <a:spcAft>
                <a:spcPts val="0"/>
              </a:spcAft>
              <a:defRPr/>
            </a:pPr>
            <a:r>
              <a:rPr lang="en-US" sz="1350" dirty="0">
                <a:solidFill>
                  <a:prstClr val="black"/>
                </a:solidFill>
                <a:latin typeface="Comic Sans MS" pitchFamily="66" charset="0"/>
                <a:ea typeface="+mn-ea"/>
                <a:cs typeface="+mn-cs"/>
              </a:rPr>
              <a:t>    XXXXXXXXX:</a:t>
            </a:r>
          </a:p>
          <a:p>
            <a:pPr defTabSz="342900" fontAlgn="auto">
              <a:spcBef>
                <a:spcPts val="0"/>
              </a:spcBef>
              <a:spcAft>
                <a:spcPts val="0"/>
              </a:spcAft>
              <a:defRPr/>
            </a:pPr>
            <a:endParaRPr lang="en-US" sz="900" dirty="0">
              <a:solidFill>
                <a:prstClr val="black"/>
              </a:solidFill>
              <a:latin typeface="Comic Sans MS" pitchFamily="66" charset="0"/>
              <a:ea typeface="+mn-ea"/>
              <a:cs typeface="+mn-cs"/>
            </a:endParaRPr>
          </a:p>
        </p:txBody>
      </p:sp>
      <p:sp>
        <p:nvSpPr>
          <p:cNvPr id="14" name="TextBox 1"/>
          <p:cNvSpPr txBox="1"/>
          <p:nvPr userDrawn="1"/>
        </p:nvSpPr>
        <p:spPr>
          <a:xfrm>
            <a:off x="6562725" y="6475413"/>
            <a:ext cx="2686050" cy="214312"/>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788" dirty="0">
                <a:solidFill>
                  <a:srgbClr val="C00000"/>
                </a:solidFill>
              </a:rPr>
              <a:t> (You must be in PPT slideshow view to click on links</a:t>
            </a:r>
            <a:r>
              <a:rPr lang="en-US" sz="788" dirty="0">
                <a:solidFill>
                  <a:prstClr val="black"/>
                </a:solidFill>
              </a:rPr>
              <a:t>.)</a:t>
            </a:r>
          </a:p>
        </p:txBody>
      </p:sp>
      <p:sp>
        <p:nvSpPr>
          <p:cNvPr id="17" name="Text Placeholder 16"/>
          <p:cNvSpPr>
            <a:spLocks noGrp="1"/>
          </p:cNvSpPr>
          <p:nvPr>
            <p:ph type="body" sz="quarter" idx="10"/>
          </p:nvPr>
        </p:nvSpPr>
        <p:spPr>
          <a:xfrm>
            <a:off x="417910" y="2501900"/>
            <a:ext cx="2144816" cy="481932"/>
          </a:xfrm>
        </p:spPr>
        <p:txBody>
          <a:bodyPr/>
          <a:lstStyle>
            <a:lvl1pPr marL="0" indent="0">
              <a:buNone/>
              <a:defRPr sz="900" b="0" baseline="0"/>
            </a:lvl1pPr>
          </a:lstStyle>
          <a:p>
            <a:pPr lvl="0"/>
            <a:r>
              <a:rPr lang="en-US" smtClean="0"/>
              <a:t>Click to edit Master text styles</a:t>
            </a:r>
          </a:p>
        </p:txBody>
      </p:sp>
      <p:sp>
        <p:nvSpPr>
          <p:cNvPr id="18" name="Text Placeholder 16"/>
          <p:cNvSpPr>
            <a:spLocks noGrp="1"/>
          </p:cNvSpPr>
          <p:nvPr>
            <p:ph type="body" sz="quarter" idx="11"/>
          </p:nvPr>
        </p:nvSpPr>
        <p:spPr>
          <a:xfrm>
            <a:off x="417787" y="3440364"/>
            <a:ext cx="2144816" cy="481932"/>
          </a:xfrm>
        </p:spPr>
        <p:txBody>
          <a:bodyPr/>
          <a:lstStyle>
            <a:lvl1pPr marL="0" indent="0">
              <a:buNone/>
              <a:defRPr sz="900" b="0" baseline="0"/>
            </a:lvl1pPr>
          </a:lstStyle>
          <a:p>
            <a:pPr lvl="0"/>
            <a:r>
              <a:rPr lang="en-US" smtClean="0"/>
              <a:t>Click to edit Master text styles</a:t>
            </a:r>
          </a:p>
        </p:txBody>
      </p:sp>
      <p:sp>
        <p:nvSpPr>
          <p:cNvPr id="19" name="Text Placeholder 16"/>
          <p:cNvSpPr>
            <a:spLocks noGrp="1"/>
          </p:cNvSpPr>
          <p:nvPr>
            <p:ph type="body" sz="quarter" idx="12"/>
          </p:nvPr>
        </p:nvSpPr>
        <p:spPr>
          <a:xfrm>
            <a:off x="417787" y="4373453"/>
            <a:ext cx="2144816" cy="481932"/>
          </a:xfrm>
        </p:spPr>
        <p:txBody>
          <a:bodyPr/>
          <a:lstStyle>
            <a:lvl1pPr marL="0" indent="0">
              <a:buNone/>
              <a:defRPr sz="900" b="0" baseline="0"/>
            </a:lvl1pPr>
          </a:lstStyle>
          <a:p>
            <a:pPr lvl="0"/>
            <a:r>
              <a:rPr lang="en-US" smtClean="0"/>
              <a:t>Click to edit Master text styles</a:t>
            </a:r>
          </a:p>
        </p:txBody>
      </p:sp>
      <p:sp>
        <p:nvSpPr>
          <p:cNvPr id="20" name="Text Placeholder 16"/>
          <p:cNvSpPr>
            <a:spLocks noGrp="1"/>
          </p:cNvSpPr>
          <p:nvPr>
            <p:ph type="body" sz="quarter" idx="13"/>
          </p:nvPr>
        </p:nvSpPr>
        <p:spPr>
          <a:xfrm>
            <a:off x="417787" y="5306542"/>
            <a:ext cx="2144816" cy="481932"/>
          </a:xfrm>
        </p:spPr>
        <p:txBody>
          <a:bodyPr/>
          <a:lstStyle>
            <a:lvl1pPr marL="0" indent="0">
              <a:buNone/>
              <a:defRPr sz="900" b="0" baseline="0"/>
            </a:lvl1pPr>
          </a:lstStyle>
          <a:p>
            <a:pPr lvl="0"/>
            <a:r>
              <a:rPr lang="en-US" smtClean="0"/>
              <a:t>Click to edit Master text styles</a:t>
            </a:r>
          </a:p>
        </p:txBody>
      </p:sp>
      <p:sp>
        <p:nvSpPr>
          <p:cNvPr id="22" name="Content Placeholder 21"/>
          <p:cNvSpPr>
            <a:spLocks noGrp="1"/>
          </p:cNvSpPr>
          <p:nvPr>
            <p:ph sz="quarter" idx="14"/>
          </p:nvPr>
        </p:nvSpPr>
        <p:spPr>
          <a:xfrm>
            <a:off x="2703910" y="2501900"/>
            <a:ext cx="6274594" cy="482600"/>
          </a:xfrm>
        </p:spPr>
        <p:txBody>
          <a:bodyPr>
            <a:normAutofit/>
          </a:bodyPr>
          <a:lstStyle>
            <a:lvl1pPr marL="0" indent="0">
              <a:buNone/>
              <a:defRPr sz="900" baseline="0"/>
            </a:lvl1pPr>
          </a:lstStyle>
          <a:p>
            <a:pPr lvl="0"/>
            <a:r>
              <a:rPr lang="en-US" smtClean="0"/>
              <a:t>Click to edit Master text styles</a:t>
            </a:r>
          </a:p>
        </p:txBody>
      </p:sp>
      <p:sp>
        <p:nvSpPr>
          <p:cNvPr id="23" name="Content Placeholder 21"/>
          <p:cNvSpPr>
            <a:spLocks noGrp="1"/>
          </p:cNvSpPr>
          <p:nvPr>
            <p:ph sz="quarter" idx="15"/>
          </p:nvPr>
        </p:nvSpPr>
        <p:spPr>
          <a:xfrm>
            <a:off x="2703909" y="3461583"/>
            <a:ext cx="6274594" cy="482600"/>
          </a:xfrm>
        </p:spPr>
        <p:txBody>
          <a:bodyPr>
            <a:normAutofit/>
          </a:bodyPr>
          <a:lstStyle>
            <a:lvl1pPr marL="0" indent="0">
              <a:buNone/>
              <a:defRPr sz="900" baseline="0"/>
            </a:lvl1pPr>
          </a:lstStyle>
          <a:p>
            <a:pPr lvl="0"/>
            <a:r>
              <a:rPr lang="en-US" smtClean="0"/>
              <a:t>Click to edit Master text styles</a:t>
            </a:r>
          </a:p>
        </p:txBody>
      </p:sp>
      <p:sp>
        <p:nvSpPr>
          <p:cNvPr id="24" name="Content Placeholder 21"/>
          <p:cNvSpPr>
            <a:spLocks noGrp="1"/>
          </p:cNvSpPr>
          <p:nvPr>
            <p:ph sz="quarter" idx="16"/>
          </p:nvPr>
        </p:nvSpPr>
        <p:spPr>
          <a:xfrm>
            <a:off x="2703909" y="4372785"/>
            <a:ext cx="6274594" cy="482600"/>
          </a:xfrm>
        </p:spPr>
        <p:txBody>
          <a:bodyPr>
            <a:normAutofit/>
          </a:bodyPr>
          <a:lstStyle>
            <a:lvl1pPr marL="0" indent="0">
              <a:buNone/>
              <a:defRPr sz="900" baseline="0"/>
            </a:lvl1pPr>
          </a:lstStyle>
          <a:p>
            <a:pPr lvl="0"/>
            <a:r>
              <a:rPr lang="en-US" smtClean="0"/>
              <a:t>Click to edit Master text styles</a:t>
            </a:r>
          </a:p>
        </p:txBody>
      </p:sp>
      <p:sp>
        <p:nvSpPr>
          <p:cNvPr id="25" name="Content Placeholder 21"/>
          <p:cNvSpPr>
            <a:spLocks noGrp="1"/>
          </p:cNvSpPr>
          <p:nvPr>
            <p:ph sz="quarter" idx="17"/>
          </p:nvPr>
        </p:nvSpPr>
        <p:spPr>
          <a:xfrm>
            <a:off x="2703908" y="5283987"/>
            <a:ext cx="6274594" cy="482600"/>
          </a:xfrm>
        </p:spPr>
        <p:txBody>
          <a:bodyPr>
            <a:normAutofit/>
          </a:bodyPr>
          <a:lstStyle>
            <a:lvl1pPr marL="0" indent="0">
              <a:buNone/>
              <a:defRPr sz="900" baseline="0"/>
            </a:lvl1pPr>
          </a:lstStyle>
          <a:p>
            <a:pPr lvl="0"/>
            <a:r>
              <a:rPr lang="en-US" smtClean="0"/>
              <a:t>Click to edit Master text styles</a:t>
            </a:r>
          </a:p>
        </p:txBody>
      </p:sp>
    </p:spTree>
    <p:extLst>
      <p:ext uri="{BB962C8B-B14F-4D97-AF65-F5344CB8AC3E}">
        <p14:creationId xmlns:p14="http://schemas.microsoft.com/office/powerpoint/2010/main" val="215540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4D1D638-CA3D-E748-B84C-D92FB6F7347C}" type="datetimeFigureOut">
              <a:rPr lang="en-US"/>
              <a:pPr>
                <a:defRPr/>
              </a:pPr>
              <a:t>3/2/16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116BB1-8DA2-B04E-8485-B05636D8BF19}" type="slidenum">
              <a:rPr lang="en-US"/>
              <a:pPr>
                <a:defRPr/>
              </a:pPr>
              <a:t>‹#›</a:t>
            </a:fld>
            <a:endParaRPr lang="en-US"/>
          </a:p>
        </p:txBody>
      </p:sp>
    </p:spTree>
    <p:extLst>
      <p:ext uri="{BB962C8B-B14F-4D97-AF65-F5344CB8AC3E}">
        <p14:creationId xmlns:p14="http://schemas.microsoft.com/office/powerpoint/2010/main" val="334209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330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DC4657A-1C39-F542-B6D7-39008A43E132}" type="datetimeFigureOut">
              <a:rPr lang="en-US"/>
              <a:pPr>
                <a:defRPr/>
              </a:pPr>
              <a:t>3/2/16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CD18B9-848B-054E-9FF1-83CD10D545F5}" type="slidenum">
              <a:rPr lang="en-US"/>
              <a:pPr>
                <a:defRPr/>
              </a:pPr>
              <a:t>‹#›</a:t>
            </a:fld>
            <a:endParaRPr lang="en-US"/>
          </a:p>
        </p:txBody>
      </p:sp>
    </p:spTree>
    <p:extLst>
      <p:ext uri="{BB962C8B-B14F-4D97-AF65-F5344CB8AC3E}">
        <p14:creationId xmlns:p14="http://schemas.microsoft.com/office/powerpoint/2010/main" val="2101371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D61BE6B-C3A9-3D45-91C4-548F654A6257}" type="datetimeFigureOut">
              <a:rPr lang="en-US"/>
              <a:pPr>
                <a:defRPr/>
              </a:pPr>
              <a:t>3/2/16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5392B0-159E-D64E-AAA4-B5F8BF41C119}" type="slidenum">
              <a:rPr lang="en-US"/>
              <a:pPr>
                <a:defRPr/>
              </a:pPr>
              <a:t>‹#›</a:t>
            </a:fld>
            <a:endParaRPr lang="en-US"/>
          </a:p>
        </p:txBody>
      </p:sp>
    </p:spTree>
    <p:extLst>
      <p:ext uri="{BB962C8B-B14F-4D97-AF65-F5344CB8AC3E}">
        <p14:creationId xmlns:p14="http://schemas.microsoft.com/office/powerpoint/2010/main" val="1443678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47A643-FA7E-BB45-B850-C4BEFD07450C}" type="datetimeFigureOut">
              <a:rPr lang="en-US"/>
              <a:pPr>
                <a:defRPr/>
              </a:pPr>
              <a:t>3/2/16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052C85-0060-9144-B9EA-3A5348EBC589}" type="slidenum">
              <a:rPr lang="en-US"/>
              <a:pPr>
                <a:defRPr/>
              </a:pPr>
              <a:t>‹#›</a:t>
            </a:fld>
            <a:endParaRPr lang="en-US"/>
          </a:p>
        </p:txBody>
      </p:sp>
    </p:spTree>
    <p:extLst>
      <p:ext uri="{BB962C8B-B14F-4D97-AF65-F5344CB8AC3E}">
        <p14:creationId xmlns:p14="http://schemas.microsoft.com/office/powerpoint/2010/main" val="1514601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586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FB61CD-EBBB-7040-AC22-79927EC36CC5}" type="datetimeFigureOut">
              <a:rPr lang="en-US"/>
              <a:pPr>
                <a:defRPr/>
              </a:pPr>
              <a:t>3/2/16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18A01C-EADA-704C-B533-CB02FE179C95}" type="slidenum">
              <a:rPr lang="en-US"/>
              <a:pPr>
                <a:defRPr/>
              </a:pPr>
              <a:t>‹#›</a:t>
            </a:fld>
            <a:endParaRPr lang="en-US"/>
          </a:p>
        </p:txBody>
      </p:sp>
    </p:spTree>
    <p:extLst>
      <p:ext uri="{BB962C8B-B14F-4D97-AF65-F5344CB8AC3E}">
        <p14:creationId xmlns:p14="http://schemas.microsoft.com/office/powerpoint/2010/main" val="1209880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E527D09-2101-4048-AE0B-3A38169CEAA7}" type="datetimeFigureOut">
              <a:rPr lang="en-US"/>
              <a:pPr>
                <a:defRPr/>
              </a:pPr>
              <a:t>3/2/16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C2E051-23D6-7647-8421-26871A600844}" type="slidenum">
              <a:rPr lang="en-US"/>
              <a:pPr>
                <a:defRPr/>
              </a:pPr>
              <a:t>‹#›</a:t>
            </a:fld>
            <a:endParaRPr lang="en-US"/>
          </a:p>
        </p:txBody>
      </p:sp>
    </p:spTree>
    <p:extLst>
      <p:ext uri="{BB962C8B-B14F-4D97-AF65-F5344CB8AC3E}">
        <p14:creationId xmlns:p14="http://schemas.microsoft.com/office/powerpoint/2010/main" val="325570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D0C09E1-389B-BB4A-ADC1-7FC4ABE7DB4C}" type="datetimeFigureOut">
              <a:rPr lang="en-US"/>
              <a:pPr>
                <a:defRPr/>
              </a:pPr>
              <a:t>3/2/16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88897B-87D5-5D46-88A7-CB10DD9B127D}" type="slidenum">
              <a:rPr lang="en-US"/>
              <a:pPr>
                <a:defRPr/>
              </a:pPr>
              <a:t>‹#›</a:t>
            </a:fld>
            <a:endParaRPr lang="en-US"/>
          </a:p>
        </p:txBody>
      </p:sp>
    </p:spTree>
    <p:extLst>
      <p:ext uri="{BB962C8B-B14F-4D97-AF65-F5344CB8AC3E}">
        <p14:creationId xmlns:p14="http://schemas.microsoft.com/office/powerpoint/2010/main" val="17194718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fld id="{621820A6-3BE4-4943-9EBF-6E50F2C4D4E6}" type="datetimeFigureOut">
              <a:rPr lang="en-US"/>
              <a:pPr>
                <a:defRPr/>
              </a:pPr>
              <a:t>3/2/16</a:t>
            </a:fld>
            <a:endParaRPr lang="en-US"/>
          </a:p>
        </p:txBody>
      </p:sp>
      <p:sp>
        <p:nvSpPr>
          <p:cNvPr id="5" name="Footer Placeholder 4"/>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tint val="75000"/>
                  </a:schemeClr>
                </a:solidFill>
              </a:defRPr>
            </a:lvl1pPr>
          </a:lstStyle>
          <a:p>
            <a:pPr>
              <a:defRPr/>
            </a:pPr>
            <a:fld id="{296ACC88-3AA2-7843-BC13-FB78DD4E73E9}" type="slidenum">
              <a:rPr lang="en-US"/>
              <a:pPr>
                <a:defRPr/>
              </a:pPr>
              <a:t>‹#›</a:t>
            </a:fld>
            <a:endParaRPr lang="en-US"/>
          </a:p>
        </p:txBody>
      </p:sp>
    </p:spTree>
    <p:extLst>
      <p:ext uri="{BB962C8B-B14F-4D97-AF65-F5344CB8AC3E}">
        <p14:creationId xmlns:p14="http://schemas.microsoft.com/office/powerpoint/2010/main" val="280123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94A7AD6-5822-2340-AD32-9CA882BEFADB}" type="datetimeFigureOut">
              <a:rPr lang="en-US"/>
              <a:pPr>
                <a:defRPr/>
              </a:pPr>
              <a:t>3/2/16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0CF8293-6233-0E43-8C47-9EC51A8AD543}" type="slidenum">
              <a:rPr lang="en-US"/>
              <a:pPr>
                <a:defRPr/>
              </a:pPr>
              <a:t>‹#›</a:t>
            </a:fld>
            <a:endParaRPr lang="en-US"/>
          </a:p>
        </p:txBody>
      </p:sp>
    </p:spTree>
    <p:extLst>
      <p:ext uri="{BB962C8B-B14F-4D97-AF65-F5344CB8AC3E}">
        <p14:creationId xmlns:p14="http://schemas.microsoft.com/office/powerpoint/2010/main" val="382308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B26FCCB-1411-6942-B033-BB9B35DBD6E1}" type="datetimeFigureOut">
              <a:rPr lang="en-US"/>
              <a:pPr>
                <a:defRPr/>
              </a:pPr>
              <a:t>3/2/16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1E3ED3-BD31-524A-AAC5-5DA03B02AB8A}" type="slidenum">
              <a:rPr lang="en-US"/>
              <a:pPr>
                <a:defRPr/>
              </a:pPr>
              <a:t>‹#›</a:t>
            </a:fld>
            <a:endParaRPr lang="en-US"/>
          </a:p>
        </p:txBody>
      </p:sp>
    </p:spTree>
    <p:extLst>
      <p:ext uri="{BB962C8B-B14F-4D97-AF65-F5344CB8AC3E}">
        <p14:creationId xmlns:p14="http://schemas.microsoft.com/office/powerpoint/2010/main" val="207433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7737E8-DBA9-4448-A502-25914574955D}" type="datetimeFigureOut">
              <a:rPr lang="en-US"/>
              <a:pPr>
                <a:defRPr/>
              </a:pPr>
              <a:t>3/2/16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4604CF9-9D0B-D449-ABFD-74098E4922E9}" type="slidenum">
              <a:rPr lang="en-US"/>
              <a:pPr>
                <a:defRPr/>
              </a:pPr>
              <a:t>‹#›</a:t>
            </a:fld>
            <a:endParaRPr lang="en-US"/>
          </a:p>
        </p:txBody>
      </p:sp>
    </p:spTree>
    <p:extLst>
      <p:ext uri="{BB962C8B-B14F-4D97-AF65-F5344CB8AC3E}">
        <p14:creationId xmlns:p14="http://schemas.microsoft.com/office/powerpoint/2010/main" val="410491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6A17C6-85FA-DC4D-97A4-23E73A77CA92}" type="datetimeFigureOut">
              <a:rPr lang="en-US"/>
              <a:pPr>
                <a:defRPr/>
              </a:pPr>
              <a:t>3/2/16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2E66E2-8241-1248-9EAB-E1ECD7233152}" type="slidenum">
              <a:rPr lang="en-US"/>
              <a:pPr>
                <a:defRPr/>
              </a:pPr>
              <a:t>‹#›</a:t>
            </a:fld>
            <a:endParaRPr lang="en-US"/>
          </a:p>
        </p:txBody>
      </p:sp>
    </p:spTree>
    <p:extLst>
      <p:ext uri="{BB962C8B-B14F-4D97-AF65-F5344CB8AC3E}">
        <p14:creationId xmlns:p14="http://schemas.microsoft.com/office/powerpoint/2010/main" val="119273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CC5F5D-9005-AE40-8125-2067283D2FF7}" type="datetimeFigureOut">
              <a:rPr lang="en-US"/>
              <a:pPr>
                <a:defRPr/>
              </a:pPr>
              <a:t>3/2/16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87C4DF-34CF-554F-9552-A13473DCBD55}" type="slidenum">
              <a:rPr lang="en-US"/>
              <a:pPr>
                <a:defRPr/>
              </a:pPr>
              <a:t>‹#›</a:t>
            </a:fld>
            <a:endParaRPr lang="en-US"/>
          </a:p>
        </p:txBody>
      </p:sp>
    </p:spTree>
    <p:extLst>
      <p:ext uri="{BB962C8B-B14F-4D97-AF65-F5344CB8AC3E}">
        <p14:creationId xmlns:p14="http://schemas.microsoft.com/office/powerpoint/2010/main" val="23080626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Relationship Id="rId17" Type="http://schemas.openxmlformats.org/officeDocument/2006/relationships/theme" Target="../theme/theme3.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3"/>
          <p:cNvGrpSpPr>
            <a:grpSpLocks/>
          </p:cNvGrpSpPr>
          <p:nvPr/>
        </p:nvGrpSpPr>
        <p:grpSpPr bwMode="auto">
          <a:xfrm>
            <a:off x="0" y="0"/>
            <a:ext cx="2132013" cy="6858000"/>
            <a:chOff x="0" y="0"/>
            <a:chExt cx="2132013" cy="6858001"/>
          </a:xfrm>
        </p:grpSpPr>
        <p:sp>
          <p:nvSpPr>
            <p:cNvPr id="1032" name="Freeform 6"/>
            <p:cNvSpPr>
              <a:spLocks/>
            </p:cNvSpPr>
            <p:nvPr/>
          </p:nvSpPr>
          <p:spPr bwMode="auto">
            <a:xfrm>
              <a:off x="0" y="0"/>
              <a:ext cx="1073150" cy="5291138"/>
            </a:xfrm>
            <a:custGeom>
              <a:avLst/>
              <a:gdLst>
                <a:gd name="T0" fmla="*/ 0 w 676"/>
                <a:gd name="T1" fmla="*/ 3132 h 3333"/>
                <a:gd name="T2" fmla="*/ 0 w 676"/>
                <a:gd name="T3" fmla="*/ 3312 h 3333"/>
                <a:gd name="T4" fmla="*/ 126 w 676"/>
                <a:gd name="T5" fmla="*/ 3333 h 3333"/>
                <a:gd name="T6" fmla="*/ 676 w 676"/>
                <a:gd name="T7" fmla="*/ 0 h 3333"/>
                <a:gd name="T8" fmla="*/ 514 w 676"/>
                <a:gd name="T9" fmla="*/ 0 h 3333"/>
                <a:gd name="T10" fmla="*/ 0 w 676"/>
                <a:gd name="T11" fmla="*/ 3132 h 3333"/>
              </a:gdLst>
              <a:ahLst/>
              <a:cxnLst>
                <a:cxn ang="0">
                  <a:pos x="T0" y="T1"/>
                </a:cxn>
                <a:cxn ang="0">
                  <a:pos x="T2" y="T3"/>
                </a:cxn>
                <a:cxn ang="0">
                  <a:pos x="T4" y="T5"/>
                </a:cxn>
                <a:cxn ang="0">
                  <a:pos x="T6" y="T7"/>
                </a:cxn>
                <a:cxn ang="0">
                  <a:pos x="T8" y="T9"/>
                </a:cxn>
                <a:cxn ang="0">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fontAlgn="auto">
              <a:spcBef>
                <a:spcPts val="0"/>
              </a:spcBef>
              <a:spcAft>
                <a:spcPts val="0"/>
              </a:spcAft>
              <a:defRPr sz="1000" b="0" i="0" smtClean="0">
                <a:solidFill>
                  <a:srgbClr val="92D050"/>
                </a:solidFill>
                <a:effectLst/>
                <a:latin typeface="+mn-lt"/>
                <a:ea typeface="+mn-ea"/>
                <a:cs typeface="+mn-cs"/>
              </a:defRPr>
            </a:lvl1pPr>
          </a:lstStyle>
          <a:p>
            <a:pPr>
              <a:defRPr/>
            </a:pPr>
            <a:fld id="{746E4242-4D23-3B4E-9D7E-76BF5C6F1DCA}" type="datetimeFigureOut">
              <a:rPr lang="en-US"/>
              <a:pPr>
                <a:defRPr/>
              </a:pPr>
              <a:t>3/2/16</a:t>
            </a:fld>
            <a:endParaRPr lang="en-US"/>
          </a:p>
        </p:txBody>
      </p:sp>
      <p:sp>
        <p:nvSpPr>
          <p:cNvPr id="5" name="Footer Placeholder 4"/>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fontAlgn="auto">
              <a:spcBef>
                <a:spcPts val="0"/>
              </a:spcBef>
              <a:spcAft>
                <a:spcPts val="0"/>
              </a:spcAft>
              <a:defRPr sz="1000" b="0" i="0">
                <a:solidFill>
                  <a:srgbClr val="92D050"/>
                </a:solidFill>
                <a:effectLst/>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fontAlgn="auto">
              <a:spcBef>
                <a:spcPts val="0"/>
              </a:spcBef>
              <a:spcAft>
                <a:spcPts val="0"/>
              </a:spcAft>
              <a:defRPr sz="1000" b="0" i="0" smtClean="0">
                <a:solidFill>
                  <a:srgbClr val="92D050"/>
                </a:solidFill>
                <a:effectLst/>
                <a:latin typeface="+mn-lt"/>
                <a:ea typeface="+mn-ea"/>
                <a:cs typeface="+mn-cs"/>
              </a:defRPr>
            </a:lvl1pPr>
          </a:lstStyle>
          <a:p>
            <a:pPr>
              <a:defRPr/>
            </a:pPr>
            <a:fld id="{0E278E51-A184-4443-9BF7-353B725D2E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74" r:id="rId12"/>
    <p:sldLayoutId id="2147483756" r:id="rId13"/>
    <p:sldLayoutId id="2147483775" r:id="rId14"/>
    <p:sldLayoutId id="2147483757" r:id="rId15"/>
    <p:sldLayoutId id="2147483758" r:id="rId16"/>
    <p:sldLayoutId id="2147483759" r:id="rId17"/>
  </p:sldLayoutIdLst>
  <p:txStyles>
    <p:titleStyle>
      <a:lvl1pPr algn="ctr" defTabSz="457200" rtl="0" fontAlgn="base">
        <a:spcBef>
          <a:spcPct val="0"/>
        </a:spcBef>
        <a:spcAft>
          <a:spcPct val="0"/>
        </a:spcAft>
        <a:defRPr sz="4000" kern="1200">
          <a:ln w="3175" cmpd="sng">
            <a:noFill/>
          </a:ln>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000">
          <a:solidFill>
            <a:schemeClr val="tx1"/>
          </a:solidFill>
          <a:latin typeface="Georgia" charset="0"/>
          <a:ea typeface="ＭＳ Ｐゴシック" charset="0"/>
          <a:cs typeface="ＭＳ Ｐゴシック" charset="0"/>
        </a:defRPr>
      </a:lvl2pPr>
      <a:lvl3pPr algn="ctr" defTabSz="457200" rtl="0" fontAlgn="base">
        <a:spcBef>
          <a:spcPct val="0"/>
        </a:spcBef>
        <a:spcAft>
          <a:spcPct val="0"/>
        </a:spcAft>
        <a:defRPr sz="4000">
          <a:solidFill>
            <a:schemeClr val="tx1"/>
          </a:solidFill>
          <a:latin typeface="Georgia" charset="0"/>
          <a:ea typeface="ＭＳ Ｐゴシック" charset="0"/>
          <a:cs typeface="ＭＳ Ｐゴシック" charset="0"/>
        </a:defRPr>
      </a:lvl3pPr>
      <a:lvl4pPr algn="ctr" defTabSz="457200" rtl="0" fontAlgn="base">
        <a:spcBef>
          <a:spcPct val="0"/>
        </a:spcBef>
        <a:spcAft>
          <a:spcPct val="0"/>
        </a:spcAft>
        <a:defRPr sz="4000">
          <a:solidFill>
            <a:schemeClr val="tx1"/>
          </a:solidFill>
          <a:latin typeface="Georgia" charset="0"/>
          <a:ea typeface="ＭＳ Ｐゴシック" charset="0"/>
          <a:cs typeface="ＭＳ Ｐゴシック" charset="0"/>
        </a:defRPr>
      </a:lvl4pPr>
      <a:lvl5pPr algn="ctr" defTabSz="457200" rtl="0" fontAlgn="base">
        <a:spcBef>
          <a:spcPct val="0"/>
        </a:spcBef>
        <a:spcAft>
          <a:spcPct val="0"/>
        </a:spcAft>
        <a:defRPr sz="4000">
          <a:solidFill>
            <a:schemeClr val="tx1"/>
          </a:solidFill>
          <a:latin typeface="Georgia"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rgbClr val="00632C"/>
        </a:buClr>
        <a:buSzPct val="145000"/>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ts val="600"/>
        </a:spcAft>
        <a:buClr>
          <a:srgbClr val="00632C"/>
        </a:buClr>
        <a:buSzPct val="145000"/>
        <a:buFont typeface="Arial" charset="0"/>
        <a:buChar char="•"/>
        <a:defRPr sz="2000" kern="1200">
          <a:solidFill>
            <a:schemeClr val="tx1"/>
          </a:solidFill>
          <a:latin typeface="+mn-lt"/>
          <a:ea typeface="ＭＳ Ｐゴシック" charset="0"/>
          <a:cs typeface="+mn-cs"/>
        </a:defRPr>
      </a:lvl2pPr>
      <a:lvl3pPr marL="1200150" indent="-285750" algn="l" defTabSz="457200" rtl="0" fontAlgn="base">
        <a:spcBef>
          <a:spcPct val="20000"/>
        </a:spcBef>
        <a:spcAft>
          <a:spcPts val="600"/>
        </a:spcAft>
        <a:buClr>
          <a:srgbClr val="00632C"/>
        </a:buClr>
        <a:buSzPct val="145000"/>
        <a:buFont typeface="Arial" charset="0"/>
        <a:buChar char="•"/>
        <a:defRPr kern="1200">
          <a:solidFill>
            <a:schemeClr val="tx1"/>
          </a:solidFill>
          <a:latin typeface="+mn-lt"/>
          <a:ea typeface="ＭＳ Ｐゴシック" charset="0"/>
          <a:cs typeface="+mn-cs"/>
        </a:defRPr>
      </a:lvl3pPr>
      <a:lvl4pPr marL="1543050" indent="-171450" algn="l" defTabSz="457200" rtl="0" fontAlgn="base">
        <a:spcBef>
          <a:spcPct val="20000"/>
        </a:spcBef>
        <a:spcAft>
          <a:spcPts val="600"/>
        </a:spcAft>
        <a:buClr>
          <a:srgbClr val="00632C"/>
        </a:buClr>
        <a:buSzPct val="145000"/>
        <a:buFont typeface="Arial" charset="0"/>
        <a:buChar char="•"/>
        <a:defRPr sz="1600" kern="1200">
          <a:solidFill>
            <a:schemeClr val="tx1"/>
          </a:solidFill>
          <a:latin typeface="+mn-lt"/>
          <a:ea typeface="ＭＳ Ｐゴシック" charset="0"/>
          <a:cs typeface="+mn-cs"/>
        </a:defRPr>
      </a:lvl4pPr>
      <a:lvl5pPr marL="2000250" indent="-171450" algn="l" defTabSz="457200" rtl="0" fontAlgn="base">
        <a:spcBef>
          <a:spcPct val="20000"/>
        </a:spcBef>
        <a:spcAft>
          <a:spcPts val="600"/>
        </a:spcAft>
        <a:buClr>
          <a:srgbClr val="00632C"/>
        </a:buClr>
        <a:buSzPct val="145000"/>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ea typeface="+mn-ea"/>
                <a:cs typeface="+mn-cs"/>
              </a:defRPr>
            </a:lvl1pPr>
          </a:lstStyle>
          <a:p>
            <a:pPr>
              <a:defRPr/>
            </a:pPr>
            <a:fld id="{46DB5122-CF77-3249-954B-B335D722533A}" type="datetimeFigureOut">
              <a:rPr lang="en-US"/>
              <a:pPr>
                <a:defRPr/>
              </a:pPr>
              <a:t>3/2/16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ea typeface="+mn-ea"/>
                <a:cs typeface="+mn-cs"/>
              </a:defRPr>
            </a:lvl1pPr>
          </a:lstStyle>
          <a:p>
            <a:pPr>
              <a:defRPr/>
            </a:pPr>
            <a:fld id="{B24D53E9-4A47-844F-9544-A47B24C866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60" r:id="rId9"/>
    <p:sldLayoutId id="2147483761" r:id="rId10"/>
    <p:sldLayoutId id="2147483762" r:id="rId11"/>
    <p:sldLayoutId id="2147483784" r:id="rId12"/>
    <p:sldLayoutId id="2147483763" r:id="rId13"/>
    <p:sldLayoutId id="2147483764" r:id="rId14"/>
    <p:sldLayoutId id="2147483765" r:id="rId15"/>
  </p:sldLayoutIdLst>
  <p:txStyles>
    <p:titleStyle>
      <a:lvl1pPr algn="l" rtl="0" fontAlgn="base">
        <a:lnSpc>
          <a:spcPct val="90000"/>
        </a:lnSpc>
        <a:spcBef>
          <a:spcPct val="0"/>
        </a:spcBef>
        <a:spcAft>
          <a:spcPct val="0"/>
        </a:spcAft>
        <a:defRPr sz="3600" kern="1200">
          <a:solidFill>
            <a:schemeClr val="tx1"/>
          </a:solidFill>
          <a:latin typeface="Verdana" panose="020B0604030504040204" pitchFamily="34" charset="0"/>
          <a:ea typeface="ＭＳ Ｐゴシック" charset="0"/>
          <a:cs typeface="Verdana" panose="020B0604030504040204" pitchFamily="34" charset="0"/>
        </a:defRPr>
      </a:lvl1pPr>
      <a:lvl2pPr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2pPr>
      <a:lvl3pPr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3pPr>
      <a:lvl4pPr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4pPr>
      <a:lvl5pPr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5pPr>
      <a:lvl6pPr marL="457200"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6pPr>
      <a:lvl7pPr marL="914400"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7pPr>
      <a:lvl8pPr marL="1371600"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8pPr>
      <a:lvl9pPr marL="1828800"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Verdana" panose="020B0604030504040204" pitchFamily="34" charset="0"/>
          <a:ea typeface="ＭＳ Ｐゴシック" charset="0"/>
          <a:cs typeface="Verdana" panose="020B0604030504040204" pitchFamily="34"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ea typeface="+mn-ea"/>
                <a:cs typeface="+mn-cs"/>
              </a:defRPr>
            </a:lvl1pPr>
          </a:lstStyle>
          <a:p>
            <a:pPr>
              <a:defRPr/>
            </a:pPr>
            <a:fld id="{B502DDFB-C946-8341-B058-6B74ACD907F4}" type="datetimeFigureOut">
              <a:rPr lang="en-US"/>
              <a:pPr>
                <a:defRPr/>
              </a:pPr>
              <a:t>3/2/16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ea typeface="+mn-ea"/>
                <a:cs typeface="+mn-cs"/>
              </a:defRPr>
            </a:lvl1pPr>
          </a:lstStyle>
          <a:p>
            <a:pPr>
              <a:defRPr/>
            </a:pPr>
            <a:fld id="{57919CFD-F814-0C47-975D-E400841E51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66" r:id="rId9"/>
    <p:sldLayoutId id="2147483767" r:id="rId10"/>
    <p:sldLayoutId id="2147483768" r:id="rId11"/>
    <p:sldLayoutId id="2147483793" r:id="rId12"/>
    <p:sldLayoutId id="2147483769" r:id="rId13"/>
    <p:sldLayoutId id="2147483770" r:id="rId14"/>
    <p:sldLayoutId id="2147483771" r:id="rId15"/>
    <p:sldLayoutId id="2147483794" r:id="rId16"/>
  </p:sldLayoutIdLst>
  <p:txStyles>
    <p:titleStyle>
      <a:lvl1pPr algn="l" rtl="0" fontAlgn="base">
        <a:lnSpc>
          <a:spcPct val="90000"/>
        </a:lnSpc>
        <a:spcBef>
          <a:spcPct val="0"/>
        </a:spcBef>
        <a:spcAft>
          <a:spcPct val="0"/>
        </a:spcAft>
        <a:defRPr sz="3600" kern="1200">
          <a:solidFill>
            <a:schemeClr val="tx1"/>
          </a:solidFill>
          <a:latin typeface="Verdana" panose="020B0604030504040204" pitchFamily="34" charset="0"/>
          <a:ea typeface="ＭＳ Ｐゴシック" charset="0"/>
          <a:cs typeface="Verdana" panose="020B0604030504040204" pitchFamily="34" charset="0"/>
        </a:defRPr>
      </a:lvl1pPr>
      <a:lvl2pPr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2pPr>
      <a:lvl3pPr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3pPr>
      <a:lvl4pPr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4pPr>
      <a:lvl5pPr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5pPr>
      <a:lvl6pPr marL="457200"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6pPr>
      <a:lvl7pPr marL="914400"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7pPr>
      <a:lvl8pPr marL="1371600"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8pPr>
      <a:lvl9pPr marL="1828800" algn="l" rtl="0" fontAlgn="base">
        <a:lnSpc>
          <a:spcPct val="90000"/>
        </a:lnSpc>
        <a:spcBef>
          <a:spcPct val="0"/>
        </a:spcBef>
        <a:spcAft>
          <a:spcPct val="0"/>
        </a:spcAft>
        <a:defRPr sz="3600">
          <a:solidFill>
            <a:schemeClr val="tx1"/>
          </a:solidFill>
          <a:latin typeface="Verdana" charset="0"/>
          <a:ea typeface="ＭＳ Ｐゴシック" charset="0"/>
          <a:cs typeface="Verdana"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Verdana" panose="020B0604030504040204" pitchFamily="34" charset="0"/>
          <a:ea typeface="ＭＳ Ｐゴシック" charset="0"/>
          <a:cs typeface="Verdana" panose="020B0604030504040204" pitchFamily="34"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4.jpeg"/><Relationship Id="rId3" Type="http://schemas.openxmlformats.org/officeDocument/2006/relationships/hyperlink" Target="http://shandersen.wikispaces.com/Homeostasi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s://www.youtube.com/watch?v=3XEoz_rf40A" TargetMode="External"/><Relationship Id="rId1" Type="http://schemas.openxmlformats.org/officeDocument/2006/relationships/slideLayout" Target="../slideLayouts/slideLayout43.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7.jpeg"/><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hyperlink" Target="http://commons.wikimedia.org/wiki/File:Red_White_Blood_cells.png" TargetMode="Externa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43.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scienceprofonline.com/" TargetMode="Externa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hyperlink" Target="http://commons.wikimedia.org/wiki/File:Red_White_Blood_cells.png" TargetMode="Externa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hyperlink" Target="http://commons.wikimedia.org/wiki/File:Red_White_Blood_cells.png" TargetMode="External"/><Relationship Id="rId1" Type="http://schemas.openxmlformats.org/officeDocument/2006/relationships/slideLayout" Target="../slideLayouts/slideLayout35.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 Id="rId3"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xml"/><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7.png"/><Relationship Id="rId3" Type="http://schemas.openxmlformats.org/officeDocument/2006/relationships/hyperlink" Target="http://commons.wikimedia.org/wiki/File:Red_White_Blood_cells.p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35.xml"/><Relationship Id="rId2"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hyperlink" Target="http://commons.wikimedia.org/wiki/File:423_Table_04_02_Summary_of_Epithelial_Tissue_CellsN.jpg" TargetMode="Externa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40.png"/><Relationship Id="rId3" Type="http://schemas.openxmlformats.org/officeDocument/2006/relationships/hyperlink" Target="http://www.smm.org/tissue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bio156.aznetwork.com/animated!/chapter19/" TargetMode="External"/><Relationship Id="rId4" Type="http://schemas.openxmlformats.org/officeDocument/2006/relationships/hyperlink" Target="http://en.wikipedia.org/wiki/Tissue_(biology)" TargetMode="External"/><Relationship Id="rId5" Type="http://schemas.openxmlformats.org/officeDocument/2006/relationships/hyperlink" Target="http://www.smm.org/tissues/" TargetMode="External"/><Relationship Id="rId6" Type="http://schemas.openxmlformats.org/officeDocument/2006/relationships/hyperlink" Target="http://www.zoology.ubc.ca/~biomania/tutorial/tuthisto/outline.htm" TargetMode="External"/><Relationship Id="rId7" Type="http://schemas.openxmlformats.org/officeDocument/2006/relationships/hyperlink" Target="http://video.nationalgeographic.com/video/101-videos/human-body-sci" TargetMode="External"/><Relationship Id="rId8" Type="http://schemas.openxmlformats.org/officeDocument/2006/relationships/image" Target="../media/image41.wm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48.xml"/><Relationship Id="rId2"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35.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3.jpeg"/><Relationship Id="rId3" Type="http://schemas.openxmlformats.org/officeDocument/2006/relationships/hyperlink" Target="http://shandersen.wikispaces.com/Homeostas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ChangeArrowheads="1"/>
          </p:cNvSpPr>
          <p:nvPr/>
        </p:nvSpPr>
        <p:spPr bwMode="auto">
          <a:xfrm>
            <a:off x="2743200" y="147638"/>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charset="0"/>
              </a:rPr>
              <a:t>About </a:t>
            </a:r>
            <a:r>
              <a:rPr lang="en-US" sz="2800" b="1">
                <a:solidFill>
                  <a:schemeClr val="tx2"/>
                </a:solidFill>
                <a:latin typeface="Comic Sans MS" charset="0"/>
                <a:hlinkClick r:id="rId4"/>
              </a:rPr>
              <a:t>Science Prof Online</a:t>
            </a:r>
            <a:r>
              <a:rPr lang="en-US" sz="2800" b="1">
                <a:solidFill>
                  <a:schemeClr val="tx2"/>
                </a:solidFill>
                <a:latin typeface="Comic Sans MS" charset="0"/>
              </a:rPr>
              <a:t> </a:t>
            </a:r>
          </a:p>
          <a:p>
            <a:pPr algn="ctr"/>
            <a:r>
              <a:rPr lang="en-US" sz="2800" b="1">
                <a:solidFill>
                  <a:schemeClr val="tx2"/>
                </a:solidFill>
                <a:latin typeface="Comic Sans MS" charset="0"/>
              </a:rPr>
              <a:t>PowerPoint Resources</a:t>
            </a:r>
          </a:p>
        </p:txBody>
      </p:sp>
      <p:sp>
        <p:nvSpPr>
          <p:cNvPr id="27651" name="Rectangle 3"/>
          <p:cNvSpPr>
            <a:spLocks noChangeArrowheads="1"/>
          </p:cNvSpPr>
          <p:nvPr/>
        </p:nvSpPr>
        <p:spPr bwMode="auto">
          <a:xfrm>
            <a:off x="788988" y="1611313"/>
            <a:ext cx="8355012"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FontTx/>
              <a:buChar char="•"/>
            </a:pPr>
            <a:r>
              <a:rPr lang="en-US" sz="1400" b="1">
                <a:latin typeface="Comic Sans MS" charset="0"/>
              </a:rPr>
              <a:t> </a:t>
            </a:r>
            <a:r>
              <a:rPr lang="en-US" sz="1200">
                <a:solidFill>
                  <a:srgbClr val="000000"/>
                </a:solidFill>
                <a:latin typeface="Comic Sans MS"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nSpc>
                <a:spcPct val="80000"/>
              </a:lnSpc>
              <a:spcBef>
                <a:spcPct val="20000"/>
              </a:spcBef>
              <a:buFontTx/>
              <a:buChar char="•"/>
            </a:pPr>
            <a:endParaRPr lang="en-US" sz="1200">
              <a:solidFill>
                <a:srgbClr val="000000"/>
              </a:solidFill>
              <a:latin typeface="Comic Sans MS" charset="0"/>
            </a:endParaRPr>
          </a:p>
          <a:p>
            <a:pPr>
              <a:lnSpc>
                <a:spcPct val="80000"/>
              </a:lnSpc>
              <a:spcBef>
                <a:spcPct val="20000"/>
              </a:spcBef>
              <a:buFontTx/>
              <a:buChar char="•"/>
            </a:pPr>
            <a:r>
              <a:rPr lang="en-US" sz="1200">
                <a:solidFill>
                  <a:srgbClr val="000000"/>
                </a:solidFill>
                <a:latin typeface="Comic Sans MS"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a:lnSpc>
                <a:spcPct val="80000"/>
              </a:lnSpc>
              <a:spcBef>
                <a:spcPct val="20000"/>
              </a:spcBef>
              <a:buFontTx/>
              <a:buChar char="•"/>
            </a:pPr>
            <a:endParaRPr lang="en-US" sz="1200">
              <a:solidFill>
                <a:srgbClr val="000000"/>
              </a:solidFill>
              <a:latin typeface="Comic Sans MS" charset="0"/>
            </a:endParaRPr>
          </a:p>
          <a:p>
            <a:pPr>
              <a:lnSpc>
                <a:spcPct val="80000"/>
              </a:lnSpc>
              <a:spcBef>
                <a:spcPct val="20000"/>
              </a:spcBef>
              <a:buFontTx/>
              <a:buChar char="•"/>
            </a:pPr>
            <a:r>
              <a:rPr lang="en-US" sz="1200">
                <a:solidFill>
                  <a:srgbClr val="000000"/>
                </a:solidFill>
                <a:latin typeface="Comic Sans MS" charset="0"/>
              </a:rPr>
              <a:t> Many SPO PowerPoints are available in a variety of formats, such as fully editable PowerPoint files, as well as uneditable versions in smaller file sizes, such as PowerPoint Shows and Portable Document Format (.pdf), for ease of printing.</a:t>
            </a:r>
          </a:p>
          <a:p>
            <a:pPr>
              <a:lnSpc>
                <a:spcPct val="80000"/>
              </a:lnSpc>
              <a:spcBef>
                <a:spcPct val="20000"/>
              </a:spcBef>
              <a:buFontTx/>
              <a:buChar char="•"/>
            </a:pPr>
            <a:endParaRPr lang="en-US" sz="1200">
              <a:solidFill>
                <a:srgbClr val="000000"/>
              </a:solidFill>
              <a:latin typeface="Comic Sans MS" charset="0"/>
            </a:endParaRPr>
          </a:p>
          <a:p>
            <a:pPr>
              <a:lnSpc>
                <a:spcPct val="80000"/>
              </a:lnSpc>
              <a:spcBef>
                <a:spcPct val="20000"/>
              </a:spcBef>
              <a:buFontTx/>
              <a:buChar char="•"/>
            </a:pPr>
            <a:r>
              <a:rPr lang="en-US" sz="1200">
                <a:solidFill>
                  <a:srgbClr val="000000"/>
                </a:solidFill>
                <a:latin typeface="Comic Sans MS" charset="0"/>
              </a:rPr>
              <a:t> Images used on this resource, and on the SPO website are, wherever possible, credited and linked to their source. Any words underlined and appearing in blue are links that can be clicked on for more information. PowerPoints must be viewed in </a:t>
            </a:r>
            <a:r>
              <a:rPr lang="en-US" sz="1200" i="1">
                <a:solidFill>
                  <a:srgbClr val="000000"/>
                </a:solidFill>
                <a:latin typeface="Comic Sans MS" charset="0"/>
              </a:rPr>
              <a:t>slide show mode </a:t>
            </a:r>
            <a:r>
              <a:rPr lang="en-US" sz="1200">
                <a:solidFill>
                  <a:srgbClr val="000000"/>
                </a:solidFill>
                <a:latin typeface="Comic Sans MS" charset="0"/>
              </a:rPr>
              <a:t>to use the hyperlinks directly.</a:t>
            </a:r>
          </a:p>
          <a:p>
            <a:pPr>
              <a:lnSpc>
                <a:spcPct val="80000"/>
              </a:lnSpc>
              <a:spcBef>
                <a:spcPct val="20000"/>
              </a:spcBef>
            </a:pPr>
            <a:endParaRPr lang="en-US" sz="1200">
              <a:solidFill>
                <a:srgbClr val="000000"/>
              </a:solidFill>
              <a:latin typeface="Comic Sans MS" charset="0"/>
            </a:endParaRPr>
          </a:p>
          <a:p>
            <a:pPr>
              <a:lnSpc>
                <a:spcPct val="80000"/>
              </a:lnSpc>
              <a:spcBef>
                <a:spcPct val="20000"/>
              </a:spcBef>
              <a:buFontTx/>
              <a:buChar char="•"/>
            </a:pPr>
            <a:r>
              <a:rPr lang="en-US" sz="1200">
                <a:solidFill>
                  <a:srgbClr val="000000"/>
                </a:solidFill>
                <a:latin typeface="Comic Sans MS" charset="0"/>
              </a:rPr>
              <a:t> Several helpful links to fun and interactive learning tools are included throughout the PPT and on the Smart Links slide, near the end of each presentation. You must be in </a:t>
            </a:r>
            <a:r>
              <a:rPr lang="en-US" sz="1200" i="1">
                <a:solidFill>
                  <a:srgbClr val="000000"/>
                </a:solidFill>
                <a:latin typeface="Comic Sans MS" charset="0"/>
              </a:rPr>
              <a:t>slide show mode </a:t>
            </a:r>
            <a:r>
              <a:rPr lang="en-US" sz="1200">
                <a:solidFill>
                  <a:srgbClr val="000000"/>
                </a:solidFill>
                <a:latin typeface="Comic Sans MS" charset="0"/>
              </a:rPr>
              <a:t>to utilize hyperlinks and animations.</a:t>
            </a:r>
          </a:p>
          <a:p>
            <a:pPr>
              <a:lnSpc>
                <a:spcPct val="80000"/>
              </a:lnSpc>
              <a:spcBef>
                <a:spcPct val="20000"/>
              </a:spcBef>
            </a:pPr>
            <a:r>
              <a:rPr lang="en-US" sz="1200">
                <a:solidFill>
                  <a:srgbClr val="000000"/>
                </a:solidFill>
                <a:latin typeface="Comic Sans MS" charset="0"/>
              </a:rPr>
              <a:t>	</a:t>
            </a:r>
          </a:p>
          <a:p>
            <a:pPr>
              <a:lnSpc>
                <a:spcPct val="80000"/>
              </a:lnSpc>
              <a:spcBef>
                <a:spcPct val="20000"/>
              </a:spcBef>
              <a:buFontTx/>
              <a:buChar char="•"/>
            </a:pPr>
            <a:r>
              <a:rPr lang="en-US" sz="1200">
                <a:solidFill>
                  <a:srgbClr val="000000"/>
                </a:solidFill>
                <a:latin typeface="Comic Sans MS" charset="0"/>
              </a:rPr>
              <a:t>This digital resource is licensed under Creative Commons</a:t>
            </a:r>
          </a:p>
          <a:p>
            <a:pPr>
              <a:lnSpc>
                <a:spcPct val="80000"/>
              </a:lnSpc>
              <a:spcBef>
                <a:spcPct val="20000"/>
              </a:spcBef>
            </a:pPr>
            <a:r>
              <a:rPr lang="en-US" sz="1200">
                <a:solidFill>
                  <a:srgbClr val="000000"/>
                </a:solidFill>
                <a:latin typeface="Comic Sans MS" charset="0"/>
              </a:rPr>
              <a:t> </a:t>
            </a:r>
            <a:r>
              <a:rPr lang="en-US" sz="1100">
                <a:solidFill>
                  <a:srgbClr val="000000"/>
                </a:solidFill>
                <a:latin typeface="Comic Sans MS" charset="0"/>
              </a:rPr>
              <a:t>Attribution-ShareAlike 3.0:</a:t>
            </a:r>
            <a:r>
              <a:rPr lang="en-US" sz="1100" b="1">
                <a:solidFill>
                  <a:srgbClr val="000000"/>
                </a:solidFill>
                <a:latin typeface="Comic Sans MS" charset="0"/>
                <a:hlinkClick r:id="rId5"/>
              </a:rPr>
              <a:t>http://creativecommons.org/licenses</a:t>
            </a:r>
            <a:r>
              <a:rPr lang="en-US" sz="1100" b="1">
                <a:latin typeface="Comic Sans MS" charset="0"/>
                <a:hlinkClick r:id="rId5"/>
              </a:rPr>
              <a:t>/by-sa/3.0/</a:t>
            </a:r>
            <a:r>
              <a:rPr lang="en-US" sz="1100" b="1">
                <a:latin typeface="Comic Sans MS" charset="0"/>
              </a:rPr>
              <a:t>	                 </a:t>
            </a:r>
            <a:endParaRPr lang="en-US" sz="1200" b="1">
              <a:latin typeface="Comic Sans MS" charset="0"/>
            </a:endParaRPr>
          </a:p>
        </p:txBody>
      </p:sp>
      <p:sp>
        <p:nvSpPr>
          <p:cNvPr id="27652" name="Text Box 5"/>
          <p:cNvSpPr txBox="1">
            <a:spLocks noChangeArrowheads="1"/>
          </p:cNvSpPr>
          <p:nvPr/>
        </p:nvSpPr>
        <p:spPr bwMode="auto">
          <a:xfrm>
            <a:off x="2714625" y="5507038"/>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nSpc>
                <a:spcPct val="80000"/>
              </a:lnSpc>
              <a:spcBef>
                <a:spcPct val="20000"/>
              </a:spcBef>
            </a:pPr>
            <a:r>
              <a:rPr lang="en-US" sz="1200">
                <a:latin typeface="Comic Sans MS" charset="0"/>
                <a:cs typeface="Arial" charset="0"/>
              </a:rPr>
              <a:t>Alicia Cepaitis, MS</a:t>
            </a:r>
          </a:p>
          <a:p>
            <a:pPr>
              <a:lnSpc>
                <a:spcPct val="80000"/>
              </a:lnSpc>
              <a:spcBef>
                <a:spcPct val="20000"/>
              </a:spcBef>
            </a:pPr>
            <a:r>
              <a:rPr lang="en-US" sz="1200">
                <a:latin typeface="Comic Sans MS" charset="0"/>
                <a:cs typeface="Arial" charset="0"/>
              </a:rPr>
              <a:t>Chief Creative Nerd</a:t>
            </a:r>
          </a:p>
          <a:p>
            <a:pPr>
              <a:lnSpc>
                <a:spcPct val="80000"/>
              </a:lnSpc>
              <a:spcBef>
                <a:spcPct val="20000"/>
              </a:spcBef>
            </a:pPr>
            <a:r>
              <a:rPr lang="en-US" sz="1200">
                <a:latin typeface="Comic Sans MS" charset="0"/>
                <a:cs typeface="Arial" charset="0"/>
              </a:rPr>
              <a:t>Science Prof Online</a:t>
            </a:r>
          </a:p>
          <a:p>
            <a:pPr>
              <a:lnSpc>
                <a:spcPct val="80000"/>
              </a:lnSpc>
              <a:spcBef>
                <a:spcPct val="20000"/>
              </a:spcBef>
            </a:pPr>
            <a:r>
              <a:rPr lang="en-US" sz="1200">
                <a:latin typeface="Comic Sans MS" charset="0"/>
                <a:cs typeface="Arial" charset="0"/>
              </a:rPr>
              <a:t>Online Education Resources, LLC</a:t>
            </a:r>
          </a:p>
          <a:p>
            <a:pPr>
              <a:lnSpc>
                <a:spcPct val="80000"/>
              </a:lnSpc>
              <a:spcBef>
                <a:spcPct val="20000"/>
              </a:spcBef>
            </a:pPr>
            <a:r>
              <a:rPr lang="en-US" sz="1200">
                <a:latin typeface="Comic Sans MS" charset="0"/>
                <a:cs typeface="Arial" charset="0"/>
                <a:hlinkClick r:id="rId6"/>
              </a:rPr>
              <a:t>alicia@scienceprofonline.com</a:t>
            </a:r>
            <a:endParaRPr lang="en-US" sz="1200">
              <a:latin typeface="Comic Sans MS" charset="0"/>
              <a:cs typeface="Arial" charset="0"/>
            </a:endParaRPr>
          </a:p>
        </p:txBody>
      </p:sp>
      <p:sp>
        <p:nvSpPr>
          <p:cNvPr id="27653" name="Rectangle 6"/>
          <p:cNvSpPr>
            <a:spLocks noChangeArrowheads="1"/>
          </p:cNvSpPr>
          <p:nvPr/>
        </p:nvSpPr>
        <p:spPr bwMode="auto">
          <a:xfrm>
            <a:off x="4994275" y="6611938"/>
            <a:ext cx="41497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solidFill>
                  <a:srgbClr val="000000"/>
                </a:solidFill>
                <a:latin typeface="Comic Sans MS" charset="0"/>
              </a:rPr>
              <a:t>From the </a:t>
            </a:r>
            <a:r>
              <a:rPr lang="en-US" sz="1000">
                <a:solidFill>
                  <a:srgbClr val="000000"/>
                </a:solidFill>
                <a:latin typeface="Comic Sans MS" charset="0"/>
                <a:hlinkClick r:id="rId7"/>
              </a:rPr>
              <a:t>Virtual Cell Biology Classroom</a:t>
            </a:r>
            <a:r>
              <a:rPr lang="en-US" sz="1000">
                <a:solidFill>
                  <a:srgbClr val="000000"/>
                </a:solidFill>
                <a:latin typeface="Comic Sans MS" charset="0"/>
              </a:rPr>
              <a:t> on </a:t>
            </a:r>
            <a:r>
              <a:rPr lang="en-US" sz="1000">
                <a:solidFill>
                  <a:srgbClr val="000000"/>
                </a:solidFill>
                <a:latin typeface="Comic Sans MS" charset="0"/>
                <a:hlinkClick r:id="rId8"/>
              </a:rPr>
              <a:t>ScienceProfOnline.com</a:t>
            </a:r>
            <a:endParaRPr lang="en-US" sz="1000">
              <a:solidFill>
                <a:srgbClr val="000000"/>
              </a:solidFill>
              <a:latin typeface="Comic Sans MS" charset="0"/>
            </a:endParaRPr>
          </a:p>
        </p:txBody>
      </p:sp>
      <p:sp>
        <p:nvSpPr>
          <p:cNvPr id="27654" name="Text Box 14"/>
          <p:cNvSpPr txBox="1">
            <a:spLocks noChangeArrowheads="1"/>
          </p:cNvSpPr>
          <p:nvPr/>
        </p:nvSpPr>
        <p:spPr bwMode="auto">
          <a:xfrm>
            <a:off x="0" y="6611938"/>
            <a:ext cx="30765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1000">
                <a:solidFill>
                  <a:srgbClr val="000000"/>
                </a:solidFill>
                <a:latin typeface="Comic Sans MS" charset="0"/>
                <a:cs typeface="Arial" charset="0"/>
              </a:rPr>
              <a:t>Image: Compound microscope objectives, T. Port</a:t>
            </a:r>
          </a:p>
        </p:txBody>
      </p:sp>
      <p:sp>
        <p:nvSpPr>
          <p:cNvPr id="27655" name="Text Box 8"/>
          <p:cNvSpPr txBox="1">
            <a:spLocks noChangeArrowheads="1"/>
          </p:cNvSpPr>
          <p:nvPr/>
        </p:nvSpPr>
        <p:spPr bwMode="auto">
          <a:xfrm>
            <a:off x="6477000" y="50593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nSpc>
                <a:spcPct val="80000"/>
              </a:lnSpc>
              <a:spcBef>
                <a:spcPct val="20000"/>
              </a:spcBef>
            </a:pPr>
            <a:r>
              <a:rPr lang="en-US" sz="1200">
                <a:latin typeface="Comic Sans MS" charset="0"/>
                <a:cs typeface="Arial" charset="0"/>
              </a:rPr>
              <a:t>Tami Port, MS</a:t>
            </a:r>
          </a:p>
          <a:p>
            <a:pPr>
              <a:lnSpc>
                <a:spcPct val="80000"/>
              </a:lnSpc>
              <a:spcBef>
                <a:spcPct val="20000"/>
              </a:spcBef>
            </a:pPr>
            <a:r>
              <a:rPr lang="en-US" sz="1200">
                <a:latin typeface="Comic Sans MS" charset="0"/>
                <a:cs typeface="Arial" charset="0"/>
              </a:rPr>
              <a:t>Creator of Science Prof Online</a:t>
            </a:r>
          </a:p>
          <a:p>
            <a:pPr>
              <a:lnSpc>
                <a:spcPct val="80000"/>
              </a:lnSpc>
              <a:spcBef>
                <a:spcPct val="20000"/>
              </a:spcBef>
            </a:pPr>
            <a:r>
              <a:rPr lang="en-US" sz="1200">
                <a:latin typeface="Comic Sans MS" charset="0"/>
                <a:cs typeface="Arial" charset="0"/>
              </a:rPr>
              <a:t>Chief Executive Nerd</a:t>
            </a:r>
          </a:p>
          <a:p>
            <a:pPr>
              <a:lnSpc>
                <a:spcPct val="80000"/>
              </a:lnSpc>
              <a:spcBef>
                <a:spcPct val="20000"/>
              </a:spcBef>
            </a:pPr>
            <a:r>
              <a:rPr lang="en-US" sz="1200">
                <a:latin typeface="Comic Sans MS" charset="0"/>
                <a:cs typeface="Arial" charset="0"/>
              </a:rPr>
              <a:t>Science Prof Online</a:t>
            </a:r>
          </a:p>
          <a:p>
            <a:pPr>
              <a:lnSpc>
                <a:spcPct val="80000"/>
              </a:lnSpc>
              <a:spcBef>
                <a:spcPct val="20000"/>
              </a:spcBef>
            </a:pPr>
            <a:r>
              <a:rPr lang="en-US" sz="1200">
                <a:latin typeface="Comic Sans MS" charset="0"/>
                <a:cs typeface="Arial" charset="0"/>
              </a:rPr>
              <a:t>Online Education Resources, LLC</a:t>
            </a:r>
          </a:p>
          <a:p>
            <a:pPr>
              <a:lnSpc>
                <a:spcPct val="80000"/>
              </a:lnSpc>
              <a:spcBef>
                <a:spcPct val="20000"/>
              </a:spcBef>
            </a:pPr>
            <a:r>
              <a:rPr lang="en-US" sz="1200">
                <a:latin typeface="Comic Sans MS" charset="0"/>
                <a:cs typeface="Arial" charset="0"/>
                <a:hlinkClick r:id="rId9"/>
              </a:rPr>
              <a:t>info@scienceprofonline.com</a:t>
            </a:r>
            <a:endParaRPr lang="en-US" sz="1200">
              <a:latin typeface="Comic Sans MS"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Muscle Tissue:  </a:t>
            </a:r>
            <a:r>
              <a:rPr lang="en-US">
                <a:solidFill>
                  <a:srgbClr val="EEF3D4"/>
                </a:solidFill>
                <a:latin typeface="Comic Sans MS" charset="0"/>
                <a:ea typeface="ＭＳ Ｐゴシック" charset="0"/>
                <a:cs typeface="Comic Sans MS" charset="0"/>
              </a:rPr>
              <a:t>1c. Cardiac</a:t>
            </a:r>
            <a:endParaRPr lang="en-US" sz="2800">
              <a:solidFill>
                <a:srgbClr val="EEF3D4"/>
              </a:solidFill>
              <a:latin typeface="Comic Sans MS" charset="0"/>
              <a:ea typeface="ＭＳ Ｐゴシック" charset="0"/>
              <a:cs typeface="Comic Sans MS" charset="0"/>
            </a:endParaRPr>
          </a:p>
        </p:txBody>
      </p:sp>
      <p:pic>
        <p:nvPicPr>
          <p:cNvPr id="36867" name="Picture 4" descr="FG04_14b"/>
          <p:cNvPicPr>
            <a:picLocks noChangeAspect="1" noChangeArrowheads="1"/>
          </p:cNvPicPr>
          <p:nvPr/>
        </p:nvPicPr>
        <p:blipFill>
          <a:blip r:embed="rId2">
            <a:extLst>
              <a:ext uri="{28A0092B-C50C-407E-A947-70E740481C1C}">
                <a14:useLocalDpi xmlns:a14="http://schemas.microsoft.com/office/drawing/2010/main" val="0"/>
              </a:ext>
            </a:extLst>
          </a:blip>
          <a:srcRect t="19974" b="19975"/>
          <a:stretch>
            <a:fillRect/>
          </a:stretch>
        </p:blipFill>
        <p:spPr bwMode="auto">
          <a:xfrm>
            <a:off x="0" y="579438"/>
            <a:ext cx="6176963"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txBox="1">
            <a:spLocks noChangeArrowheads="1"/>
          </p:cNvSpPr>
          <p:nvPr/>
        </p:nvSpPr>
        <p:spPr>
          <a:xfrm>
            <a:off x="6616700" y="1016000"/>
            <a:ext cx="2312988" cy="5414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b="1" dirty="0" smtClean="0">
                <a:solidFill>
                  <a:schemeClr val="accent2"/>
                </a:solidFill>
                <a:latin typeface="Comic Sans MS"/>
                <a:cs typeface="Comic Sans MS"/>
              </a:rPr>
              <a:t>Cardiac muscle </a:t>
            </a:r>
            <a:r>
              <a:rPr lang="en-US" sz="2400" b="1" dirty="0">
                <a:solidFill>
                  <a:schemeClr val="accent2"/>
                </a:solidFill>
                <a:latin typeface="Comic Sans MS"/>
                <a:cs typeface="Comic Sans MS"/>
              </a:rPr>
              <a:t>tissue:</a:t>
            </a:r>
          </a:p>
          <a:p>
            <a:pPr fontAlgn="auto">
              <a:spcAft>
                <a:spcPts val="0"/>
              </a:spcAft>
              <a:buFontTx/>
              <a:buChar char="•"/>
              <a:defRPr/>
            </a:pPr>
            <a:r>
              <a:rPr lang="en-US" sz="1800" dirty="0">
                <a:latin typeface="Comic Sans MS"/>
                <a:cs typeface="Comic Sans MS"/>
              </a:rPr>
              <a:t> </a:t>
            </a:r>
            <a:r>
              <a:rPr lang="en-US" sz="1800" dirty="0" smtClean="0">
                <a:latin typeface="Comic Sans MS"/>
                <a:cs typeface="Comic Sans MS"/>
              </a:rPr>
              <a:t>striated, branched cells</a:t>
            </a:r>
          </a:p>
          <a:p>
            <a:pPr fontAlgn="auto">
              <a:spcAft>
                <a:spcPts val="0"/>
              </a:spcAft>
              <a:buFontTx/>
              <a:buChar char="•"/>
              <a:defRPr/>
            </a:pPr>
            <a:r>
              <a:rPr lang="en-US" sz="1800" dirty="0" smtClean="0">
                <a:latin typeface="Comic Sans MS"/>
                <a:cs typeface="Comic Sans MS"/>
              </a:rPr>
              <a:t>contraction is involuntary </a:t>
            </a:r>
            <a:r>
              <a:rPr lang="en-US" sz="1400" dirty="0" smtClean="0">
                <a:latin typeface="Comic Sans MS"/>
                <a:cs typeface="Comic Sans MS"/>
              </a:rPr>
              <a:t>(You don’t consciously control.)</a:t>
            </a:r>
            <a:endParaRPr lang="en-US" sz="1400" dirty="0">
              <a:latin typeface="Comic Sans MS"/>
              <a:cs typeface="Comic Sans MS"/>
            </a:endParaRPr>
          </a:p>
          <a:p>
            <a:pPr fontAlgn="auto">
              <a:spcAft>
                <a:spcPts val="0"/>
              </a:spcAft>
              <a:defRPr/>
            </a:pPr>
            <a:r>
              <a:rPr lang="en-US" sz="1800" dirty="0" smtClean="0">
                <a:latin typeface="Comic Sans MS"/>
                <a:cs typeface="Comic Sans MS"/>
              </a:rPr>
              <a:t>connections </a:t>
            </a:r>
            <a:r>
              <a:rPr lang="en-US" sz="1800" dirty="0">
                <a:latin typeface="Comic Sans MS"/>
                <a:cs typeface="Comic Sans MS"/>
              </a:rPr>
              <a:t>between cardiac muscle cells allow coordination of the heart beat. </a:t>
            </a:r>
            <a:endParaRPr lang="en-US" sz="1800" dirty="0" smtClean="0">
              <a:latin typeface="Comic Sans MS"/>
              <a:cs typeface="Comic Sans MS"/>
            </a:endParaRPr>
          </a:p>
          <a:p>
            <a:pPr fontAlgn="auto">
              <a:spcAft>
                <a:spcPts val="0"/>
              </a:spcAft>
              <a:defRPr/>
            </a:pPr>
            <a:r>
              <a:rPr lang="en-US" sz="1800" dirty="0" smtClean="0">
                <a:solidFill>
                  <a:schemeClr val="bg2">
                    <a:lumMod val="50000"/>
                  </a:schemeClr>
                </a:solidFill>
                <a:latin typeface="Comic Sans MS"/>
                <a:cs typeface="Comic Sans MS"/>
              </a:rPr>
              <a:t>Fibrillation </a:t>
            </a:r>
            <a:r>
              <a:rPr lang="en-US" sz="1800" dirty="0">
                <a:solidFill>
                  <a:schemeClr val="bg2">
                    <a:lumMod val="50000"/>
                  </a:schemeClr>
                </a:solidFill>
                <a:latin typeface="Comic Sans MS"/>
                <a:cs typeface="Comic Sans MS"/>
              </a:rPr>
              <a:t>is a deadly condition where heart cells are not beating in sync.</a:t>
            </a:r>
          </a:p>
          <a:p>
            <a:pPr fontAlgn="auto">
              <a:spcAft>
                <a:spcPts val="0"/>
              </a:spcAft>
              <a:buFontTx/>
              <a:buChar char="-"/>
              <a:defRPr/>
            </a:pPr>
            <a:endParaRPr lang="en-US" sz="25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Muscle Tissue:  </a:t>
            </a:r>
            <a:r>
              <a:rPr lang="en-US" sz="2800">
                <a:solidFill>
                  <a:srgbClr val="EEF3D4"/>
                </a:solidFill>
                <a:latin typeface="Comic Sans MS" charset="0"/>
                <a:ea typeface="ＭＳ Ｐゴシック" charset="0"/>
                <a:cs typeface="Comic Sans MS" charset="0"/>
              </a:rPr>
              <a:t>1c. Cardiac</a:t>
            </a:r>
          </a:p>
        </p:txBody>
      </p:sp>
      <p:pic>
        <p:nvPicPr>
          <p:cNvPr id="37890" name="Picture 5" descr="Cardiac_musc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8963" y="749300"/>
            <a:ext cx="5546725"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076325" y="2679700"/>
            <a:ext cx="152241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33" tIns="41116" rIns="82233" bIns="41116" anchor="ct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b="1">
                <a:solidFill>
                  <a:srgbClr val="AE118B"/>
                </a:solidFill>
                <a:latin typeface="Comic Sans MS" charset="0"/>
                <a:cs typeface="Comic Sans MS" charset="0"/>
              </a:rPr>
              <a:t>Muscle fiber</a:t>
            </a:r>
          </a:p>
          <a:p>
            <a:pPr algn="ctr"/>
            <a:r>
              <a:rPr lang="en-US" sz="1400">
                <a:latin typeface="Comic Sans MS" charset="0"/>
                <a:cs typeface="Comic Sans MS" charset="0"/>
              </a:rPr>
              <a:t>(See how it branches for communication!)</a:t>
            </a:r>
          </a:p>
        </p:txBody>
      </p:sp>
      <p:sp>
        <p:nvSpPr>
          <p:cNvPr id="37892" name="AutoShape 7"/>
          <p:cNvSpPr>
            <a:spLocks/>
          </p:cNvSpPr>
          <p:nvPr/>
        </p:nvSpPr>
        <p:spPr bwMode="auto">
          <a:xfrm>
            <a:off x="2687638" y="3395663"/>
            <a:ext cx="360362" cy="441325"/>
          </a:xfrm>
          <a:prstGeom prst="leftBrace">
            <a:avLst>
              <a:gd name="adj1" fmla="val 25429"/>
              <a:gd name="adj2" fmla="val 50639"/>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2263" tIns="41131" rIns="82263" bIns="41131" anchor="ctr"/>
          <a:lstStyle/>
          <a:p>
            <a:endParaRPr lang="en-US">
              <a:latin typeface="Calibri" charset="0"/>
            </a:endParaRPr>
          </a:p>
        </p:txBody>
      </p:sp>
      <p:sp>
        <p:nvSpPr>
          <p:cNvPr id="9" name="Text Box 3"/>
          <p:cNvSpPr txBox="1">
            <a:spLocks noChangeArrowheads="1"/>
          </p:cNvSpPr>
          <p:nvPr/>
        </p:nvSpPr>
        <p:spPr bwMode="auto">
          <a:xfrm>
            <a:off x="266700" y="1263650"/>
            <a:ext cx="15224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33" tIns="41116" rIns="82233" bIns="41116" anchor="ct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b="1">
                <a:solidFill>
                  <a:srgbClr val="AE118B"/>
                </a:solidFill>
                <a:latin typeface="Comic Sans MS" charset="0"/>
                <a:cs typeface="Comic Sans MS" charset="0"/>
              </a:rPr>
              <a:t>Nuclei</a:t>
            </a:r>
          </a:p>
        </p:txBody>
      </p:sp>
      <p:cxnSp>
        <p:nvCxnSpPr>
          <p:cNvPr id="10" name="Straight Arrow Connector 9"/>
          <p:cNvCxnSpPr/>
          <p:nvPr/>
        </p:nvCxnSpPr>
        <p:spPr>
          <a:xfrm>
            <a:off x="1470025" y="1443038"/>
            <a:ext cx="3783013" cy="70961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497013" y="1430338"/>
            <a:ext cx="4398962" cy="212566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896" name="TextBox 18"/>
          <p:cNvSpPr txBox="1">
            <a:spLocks noChangeArrowheads="1"/>
          </p:cNvSpPr>
          <p:nvPr/>
        </p:nvSpPr>
        <p:spPr bwMode="auto">
          <a:xfrm>
            <a:off x="6564313" y="6596063"/>
            <a:ext cx="2579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a:r>
              <a:rPr lang="en-US" sz="1100">
                <a:latin typeface="Comic Sans MS" charset="0"/>
                <a:cs typeface="Comic Sans MS" charset="0"/>
              </a:rPr>
              <a:t>Image: </a:t>
            </a:r>
            <a:r>
              <a:rPr lang="en-US" sz="1100">
                <a:latin typeface="Comic Sans MS" charset="0"/>
                <a:cs typeface="Comic Sans MS" charset="0"/>
                <a:hlinkClick r:id="rId3"/>
              </a:rPr>
              <a:t>Cardiacl muscle</a:t>
            </a:r>
            <a:endParaRPr lang="en-US" sz="1100">
              <a:latin typeface="Comic Sans MS" charset="0"/>
              <a:cs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sz="quarter" idx="13"/>
          </p:nvPr>
        </p:nvSpPr>
        <p:spPr>
          <a:gradFill/>
        </p:spPr>
        <p:txBody>
          <a:bodyPr/>
          <a:lstStyle/>
          <a:p>
            <a:r>
              <a:rPr lang="en-US" sz="2800" dirty="0" smtClean="0">
                <a:latin typeface="Comic Sans MS" charset="0"/>
                <a:ea typeface="ＭＳ Ｐゴシック" charset="0"/>
                <a:cs typeface="Comic Sans MS" charset="0"/>
              </a:rPr>
              <a:t>2. Nervous Tissue</a:t>
            </a:r>
            <a:endParaRPr lang="en-US" sz="2800" dirty="0">
              <a:solidFill>
                <a:srgbClr val="EEF3D4"/>
              </a:solidFill>
              <a:latin typeface="Comic Sans MS" charset="0"/>
              <a:ea typeface="ＭＳ Ｐゴシック" charset="0"/>
              <a:cs typeface="Comic Sans MS" charset="0"/>
            </a:endParaRPr>
          </a:p>
        </p:txBody>
      </p:sp>
      <p:pic>
        <p:nvPicPr>
          <p:cNvPr id="38914" name="Picture 4" descr="FG04_15"/>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18645" b="18629"/>
          <a:stretch>
            <a:fillRect/>
          </a:stretch>
        </p:blipFill>
        <p:spPr>
          <a:xfrm>
            <a:off x="481013" y="735013"/>
            <a:ext cx="5575300" cy="5427662"/>
          </a:xfrm>
        </p:spPr>
      </p:pic>
      <p:sp>
        <p:nvSpPr>
          <p:cNvPr id="8" name="Rectangle 7"/>
          <p:cNvSpPr>
            <a:spLocks noChangeArrowheads="1"/>
          </p:cNvSpPr>
          <p:nvPr/>
        </p:nvSpPr>
        <p:spPr bwMode="auto">
          <a:xfrm>
            <a:off x="6724650" y="1057275"/>
            <a:ext cx="2071688"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spAutoFit/>
          </a:bodyPr>
          <a:lstStyle/>
          <a:p>
            <a:pPr marL="342900" indent="-342900" fontAlgn="auto">
              <a:spcBef>
                <a:spcPct val="30000"/>
              </a:spcBef>
              <a:spcAft>
                <a:spcPts val="0"/>
              </a:spcAft>
              <a:buFont typeface="Arial"/>
              <a:buChar char="•"/>
              <a:defRPr/>
            </a:pPr>
            <a:r>
              <a:rPr lang="en-US" dirty="0">
                <a:latin typeface="Comic Sans MS"/>
                <a:ea typeface="+mn-ea"/>
                <a:cs typeface="Comic Sans MS"/>
              </a:rPr>
              <a:t>used for communication throughout the body</a:t>
            </a:r>
          </a:p>
          <a:p>
            <a:pPr marL="342900" indent="-342900" fontAlgn="auto">
              <a:spcBef>
                <a:spcPct val="30000"/>
              </a:spcBef>
              <a:spcAft>
                <a:spcPts val="0"/>
              </a:spcAft>
              <a:buFont typeface="Arial"/>
              <a:buChar char="•"/>
              <a:defRPr/>
            </a:pPr>
            <a:endParaRPr lang="en-US" sz="1000" dirty="0">
              <a:latin typeface="Comic Sans MS"/>
              <a:ea typeface="+mn-ea"/>
              <a:cs typeface="Comic Sans MS"/>
            </a:endParaRPr>
          </a:p>
          <a:p>
            <a:pPr marL="342900" indent="-342900" fontAlgn="auto">
              <a:spcBef>
                <a:spcPct val="30000"/>
              </a:spcBef>
              <a:spcAft>
                <a:spcPts val="0"/>
              </a:spcAft>
              <a:buFont typeface="Arial"/>
              <a:buChar char="•"/>
              <a:defRPr/>
            </a:pPr>
            <a:r>
              <a:rPr lang="en-US" b="1" i="1" dirty="0">
                <a:solidFill>
                  <a:schemeClr val="bg2">
                    <a:lumMod val="50000"/>
                  </a:schemeClr>
                </a:solidFill>
                <a:latin typeface="Comic Sans MS"/>
                <a:ea typeface="+mn-ea"/>
                <a:cs typeface="Comic Sans MS"/>
              </a:rPr>
              <a:t>nerve cells </a:t>
            </a:r>
            <a:r>
              <a:rPr lang="en-US" dirty="0">
                <a:latin typeface="Comic Sans MS"/>
                <a:ea typeface="+mn-ea"/>
                <a:cs typeface="Comic Sans MS"/>
              </a:rPr>
              <a:t>are called </a:t>
            </a:r>
            <a:r>
              <a:rPr lang="en-US" sz="2000" dirty="0">
                <a:solidFill>
                  <a:srgbClr val="767171"/>
                </a:solidFill>
                <a:latin typeface="Comic Sans MS"/>
                <a:ea typeface="+mn-ea"/>
                <a:cs typeface="Comic Sans MS"/>
              </a:rPr>
              <a:t>neurons</a:t>
            </a:r>
          </a:p>
          <a:p>
            <a:pPr marL="342900" indent="-342900" fontAlgn="auto">
              <a:spcBef>
                <a:spcPct val="30000"/>
              </a:spcBef>
              <a:spcAft>
                <a:spcPts val="0"/>
              </a:spcAft>
              <a:buFont typeface="Arial"/>
              <a:buChar char="•"/>
              <a:defRPr/>
            </a:pPr>
            <a:endParaRPr lang="en-US" sz="1000" dirty="0">
              <a:solidFill>
                <a:srgbClr val="767171"/>
              </a:solidFill>
              <a:latin typeface="Comic Sans MS"/>
              <a:ea typeface="+mn-ea"/>
              <a:cs typeface="Comic Sans MS"/>
            </a:endParaRPr>
          </a:p>
          <a:p>
            <a:pPr marL="342900" indent="-342900" fontAlgn="auto">
              <a:spcBef>
                <a:spcPct val="30000"/>
              </a:spcBef>
              <a:spcAft>
                <a:spcPts val="0"/>
              </a:spcAft>
              <a:buFont typeface="Arial"/>
              <a:buChar char="•"/>
              <a:defRPr/>
            </a:pPr>
            <a:r>
              <a:rPr lang="en-US" dirty="0">
                <a:solidFill>
                  <a:srgbClr val="000000"/>
                </a:solidFill>
                <a:latin typeface="Comic Sans MS"/>
                <a:ea typeface="+mn-ea"/>
                <a:cs typeface="Comic Sans MS"/>
              </a:rPr>
              <a:t>nerve cells vary in shape, depending on their functions in the nervous system</a:t>
            </a:r>
            <a:r>
              <a:rPr lang="en-US" dirty="0">
                <a:solidFill>
                  <a:srgbClr val="660066"/>
                </a:solidFill>
                <a:latin typeface="Calibri" charset="0"/>
                <a:ea typeface="+mn-ea"/>
                <a:cs typeface="+mn-cs"/>
              </a:rPr>
              <a: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360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Oval 4"/>
          <p:cNvSpPr>
            <a:spLocks noChangeArrowheads="1"/>
          </p:cNvSpPr>
          <p:nvPr/>
        </p:nvSpPr>
        <p:spPr bwMode="auto">
          <a:xfrm>
            <a:off x="2055813" y="1852613"/>
            <a:ext cx="890587" cy="8921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2269" tIns="41134" rIns="82269" bIns="41134" anchor="ctr"/>
          <a:lstStyle/>
          <a:p>
            <a:endParaRPr lang="en-US">
              <a:latin typeface="Calibri" charset="0"/>
            </a:endParaRPr>
          </a:p>
        </p:txBody>
      </p:sp>
      <p:sp>
        <p:nvSpPr>
          <p:cNvPr id="35844" name="Text Box 5"/>
          <p:cNvSpPr txBox="1">
            <a:spLocks noChangeArrowheads="1"/>
          </p:cNvSpPr>
          <p:nvPr/>
        </p:nvSpPr>
        <p:spPr bwMode="auto">
          <a:xfrm>
            <a:off x="3429000" y="1447800"/>
            <a:ext cx="24669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nchor="ct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2000" b="1" dirty="0">
                <a:solidFill>
                  <a:srgbClr val="AE118B"/>
                </a:solidFill>
                <a:latin typeface="Calibri" charset="0"/>
              </a:rPr>
              <a:t>Dendrites</a:t>
            </a:r>
            <a:r>
              <a:rPr lang="en-US" sz="2000" dirty="0">
                <a:latin typeface="Calibri" charset="0"/>
              </a:rPr>
              <a:t> receive signals from other neurons.</a:t>
            </a:r>
          </a:p>
        </p:txBody>
      </p:sp>
      <p:sp>
        <p:nvSpPr>
          <p:cNvPr id="39940" name="Line 6"/>
          <p:cNvSpPr>
            <a:spLocks noChangeShapeType="1"/>
          </p:cNvSpPr>
          <p:nvPr/>
        </p:nvSpPr>
        <p:spPr bwMode="auto">
          <a:xfrm flipV="1">
            <a:off x="2900363" y="1738313"/>
            <a:ext cx="485775" cy="33178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39941" name="Text Box 7"/>
          <p:cNvSpPr txBox="1">
            <a:spLocks noChangeArrowheads="1"/>
          </p:cNvSpPr>
          <p:nvPr/>
        </p:nvSpPr>
        <p:spPr bwMode="auto">
          <a:xfrm>
            <a:off x="3311525" y="3554413"/>
            <a:ext cx="10033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91" tIns="41095" rIns="82191" bIns="41095" anchor="ct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2000" b="1" dirty="0">
                <a:solidFill>
                  <a:srgbClr val="030430"/>
                </a:solidFill>
                <a:latin typeface="Calibri" charset="0"/>
              </a:rPr>
              <a:t>Nucleus</a:t>
            </a:r>
          </a:p>
        </p:txBody>
      </p:sp>
      <p:sp>
        <p:nvSpPr>
          <p:cNvPr id="39942" name="Line 8"/>
          <p:cNvSpPr>
            <a:spLocks noChangeShapeType="1"/>
          </p:cNvSpPr>
          <p:nvPr/>
        </p:nvSpPr>
        <p:spPr bwMode="auto">
          <a:xfrm>
            <a:off x="2330450" y="3292475"/>
            <a:ext cx="1027113" cy="412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39943" name="AutoShape 9"/>
          <p:cNvSpPr>
            <a:spLocks/>
          </p:cNvSpPr>
          <p:nvPr/>
        </p:nvSpPr>
        <p:spPr bwMode="auto">
          <a:xfrm rot="-5400000">
            <a:off x="2089944" y="4152106"/>
            <a:ext cx="206375" cy="1370013"/>
          </a:xfrm>
          <a:prstGeom prst="leftBrace">
            <a:avLst>
              <a:gd name="adj1" fmla="val 2766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2269" tIns="41134" rIns="82269" bIns="41134" anchor="ctr"/>
          <a:lstStyle/>
          <a:p>
            <a:endParaRPr lang="en-US">
              <a:latin typeface="Calibri" charset="0"/>
            </a:endParaRPr>
          </a:p>
        </p:txBody>
      </p:sp>
      <p:sp>
        <p:nvSpPr>
          <p:cNvPr id="39944" name="Text Box 10"/>
          <p:cNvSpPr txBox="1">
            <a:spLocks noChangeArrowheads="1"/>
          </p:cNvSpPr>
          <p:nvPr/>
        </p:nvSpPr>
        <p:spPr bwMode="auto">
          <a:xfrm>
            <a:off x="1781175" y="5133975"/>
            <a:ext cx="253523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nchor="ct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2000" b="1" dirty="0">
                <a:solidFill>
                  <a:srgbClr val="AE118B"/>
                </a:solidFill>
                <a:latin typeface="Calibri" charset="0"/>
              </a:rPr>
              <a:t>The cell body</a:t>
            </a:r>
            <a:r>
              <a:rPr lang="en-US" dirty="0">
                <a:solidFill>
                  <a:srgbClr val="AE118B"/>
                </a:solidFill>
                <a:latin typeface="Calibri" charset="0"/>
              </a:rPr>
              <a:t> </a:t>
            </a:r>
            <a:r>
              <a:rPr lang="en-US" dirty="0">
                <a:latin typeface="Calibri" charset="0"/>
              </a:rPr>
              <a:t>maintains the cell</a:t>
            </a:r>
            <a:r>
              <a:rPr lang="ja-JP" altLang="en-US" dirty="0">
                <a:latin typeface="Calibri" charset="0"/>
              </a:rPr>
              <a:t>’</a:t>
            </a:r>
            <a:r>
              <a:rPr lang="en-US" altLang="ja-JP" dirty="0">
                <a:latin typeface="Calibri" charset="0"/>
              </a:rPr>
              <a:t>s integrity.</a:t>
            </a:r>
            <a:endParaRPr lang="en-US" dirty="0">
              <a:latin typeface="Calibri" charset="0"/>
            </a:endParaRPr>
          </a:p>
        </p:txBody>
      </p:sp>
      <p:sp>
        <p:nvSpPr>
          <p:cNvPr id="39945" name="Line 11"/>
          <p:cNvSpPr>
            <a:spLocks noChangeShapeType="1"/>
          </p:cNvSpPr>
          <p:nvPr/>
        </p:nvSpPr>
        <p:spPr bwMode="auto">
          <a:xfrm>
            <a:off x="2205038" y="4940300"/>
            <a:ext cx="136525" cy="2746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35851" name="Text Box 12"/>
          <p:cNvSpPr txBox="1">
            <a:spLocks noChangeArrowheads="1"/>
          </p:cNvSpPr>
          <p:nvPr/>
        </p:nvSpPr>
        <p:spPr bwMode="auto">
          <a:xfrm>
            <a:off x="4724400" y="4267200"/>
            <a:ext cx="2293938"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nchor="ct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2000" b="1" dirty="0">
                <a:solidFill>
                  <a:srgbClr val="AE118B"/>
                </a:solidFill>
                <a:latin typeface="Calibri" charset="0"/>
              </a:rPr>
              <a:t>Synaptic terminals </a:t>
            </a:r>
            <a:r>
              <a:rPr lang="en-US" sz="2000" dirty="0">
                <a:latin typeface="Calibri" charset="0"/>
              </a:rPr>
              <a:t>on the axon transmit the signal to other cells.</a:t>
            </a:r>
          </a:p>
        </p:txBody>
      </p:sp>
      <p:sp>
        <p:nvSpPr>
          <p:cNvPr id="39947" name="Line 14"/>
          <p:cNvSpPr>
            <a:spLocks noChangeShapeType="1"/>
          </p:cNvSpPr>
          <p:nvPr/>
        </p:nvSpPr>
        <p:spPr bwMode="auto">
          <a:xfrm flipH="1" flipV="1">
            <a:off x="6858000" y="4953000"/>
            <a:ext cx="698500" cy="1968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39948" name="Line 17"/>
          <p:cNvSpPr>
            <a:spLocks noChangeShapeType="1"/>
          </p:cNvSpPr>
          <p:nvPr/>
        </p:nvSpPr>
        <p:spPr bwMode="auto">
          <a:xfrm flipH="1" flipV="1">
            <a:off x="6781800" y="4876800"/>
            <a:ext cx="10668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39949" name="Oval 18"/>
          <p:cNvSpPr>
            <a:spLocks noChangeArrowheads="1"/>
          </p:cNvSpPr>
          <p:nvPr/>
        </p:nvSpPr>
        <p:spPr bwMode="auto">
          <a:xfrm>
            <a:off x="7537450" y="4940300"/>
            <a:ext cx="274638" cy="27463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2269" tIns="41134" rIns="82269" bIns="41134" anchor="ctr"/>
          <a:lstStyle/>
          <a:p>
            <a:endParaRPr lang="en-US">
              <a:latin typeface="Calibri" charset="0"/>
            </a:endParaRPr>
          </a:p>
        </p:txBody>
      </p:sp>
      <p:sp>
        <p:nvSpPr>
          <p:cNvPr id="39950" name="Oval 19"/>
          <p:cNvSpPr>
            <a:spLocks noChangeArrowheads="1"/>
          </p:cNvSpPr>
          <p:nvPr/>
        </p:nvSpPr>
        <p:spPr bwMode="auto">
          <a:xfrm>
            <a:off x="7854950" y="4927600"/>
            <a:ext cx="274638" cy="2730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2269" tIns="41134" rIns="82269" bIns="41134" anchor="ctr"/>
          <a:lstStyle/>
          <a:p>
            <a:endParaRPr lang="en-US">
              <a:latin typeface="Calibri" charset="0"/>
            </a:endParaRPr>
          </a:p>
        </p:txBody>
      </p:sp>
      <p:sp>
        <p:nvSpPr>
          <p:cNvPr id="35856" name="Text Box 22"/>
          <p:cNvSpPr txBox="1">
            <a:spLocks noChangeArrowheads="1"/>
          </p:cNvSpPr>
          <p:nvPr/>
        </p:nvSpPr>
        <p:spPr bwMode="auto">
          <a:xfrm>
            <a:off x="5029200" y="3124200"/>
            <a:ext cx="26130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nchor="ct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2000" b="1" dirty="0">
                <a:solidFill>
                  <a:srgbClr val="AE118B"/>
                </a:solidFill>
                <a:latin typeface="Calibri" charset="0"/>
              </a:rPr>
              <a:t>The axon</a:t>
            </a:r>
            <a:r>
              <a:rPr lang="en-US" sz="2000" dirty="0">
                <a:solidFill>
                  <a:srgbClr val="AE118B"/>
                </a:solidFill>
                <a:latin typeface="Calibri" charset="0"/>
              </a:rPr>
              <a:t> </a:t>
            </a:r>
            <a:r>
              <a:rPr lang="en-US" sz="2000" dirty="0">
                <a:latin typeface="Calibri" charset="0"/>
              </a:rPr>
              <a:t>carries electrical signals to other cells.</a:t>
            </a:r>
          </a:p>
        </p:txBody>
      </p:sp>
      <p:sp>
        <p:nvSpPr>
          <p:cNvPr id="39952" name="Line 23"/>
          <p:cNvSpPr>
            <a:spLocks noChangeShapeType="1"/>
          </p:cNvSpPr>
          <p:nvPr/>
        </p:nvSpPr>
        <p:spPr bwMode="auto">
          <a:xfrm flipH="1" flipV="1">
            <a:off x="3975100" y="3087688"/>
            <a:ext cx="958850" cy="2746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39953" name="Line 24"/>
          <p:cNvSpPr>
            <a:spLocks noChangeShapeType="1"/>
          </p:cNvSpPr>
          <p:nvPr/>
        </p:nvSpPr>
        <p:spPr bwMode="auto">
          <a:xfrm>
            <a:off x="6989763" y="3773488"/>
            <a:ext cx="958850" cy="342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39954" name="Rectangle 29"/>
          <p:cNvSpPr>
            <a:spLocks noChangeArrowheads="1"/>
          </p:cNvSpPr>
          <p:nvPr/>
        </p:nvSpPr>
        <p:spPr bwMode="auto">
          <a:xfrm>
            <a:off x="0" y="0"/>
            <a:ext cx="91440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spAutoFit/>
          </a:bodyPr>
          <a:lstStyle/>
          <a:p>
            <a:pPr algn="ctr">
              <a:spcBef>
                <a:spcPct val="30000"/>
              </a:spcBef>
            </a:pPr>
            <a:r>
              <a:rPr lang="en-US" sz="2800" b="1">
                <a:solidFill>
                  <a:schemeClr val="folHlink"/>
                </a:solidFill>
                <a:latin typeface="Comic Sans MS" charset="0"/>
                <a:cs typeface="Comic Sans MS" charset="0"/>
              </a:rPr>
              <a:t>A nerve cell has four major parts,</a:t>
            </a:r>
          </a:p>
          <a:p>
            <a:pPr algn="ctr">
              <a:spcBef>
                <a:spcPct val="30000"/>
              </a:spcBef>
            </a:pPr>
            <a:r>
              <a:rPr lang="en-US" sz="2800">
                <a:solidFill>
                  <a:srgbClr val="000000"/>
                </a:solidFill>
                <a:latin typeface="Comic Sans MS" charset="0"/>
                <a:cs typeface="Comic Sans MS" charset="0"/>
              </a:rPr>
              <a:t> each specialized for a specific function.</a:t>
            </a:r>
            <a:r>
              <a:rPr lang="en-US" sz="2000">
                <a:solidFill>
                  <a:srgbClr val="000000"/>
                </a:solidFill>
                <a:latin typeface="Comic Sans MS" charset="0"/>
                <a:cs typeface="Comic Sans MS" charset="0"/>
              </a:rPr>
              <a:t> </a:t>
            </a:r>
          </a:p>
        </p:txBody>
      </p:sp>
      <p:sp>
        <p:nvSpPr>
          <p:cNvPr id="2" name="TextBox 1"/>
          <p:cNvSpPr txBox="1"/>
          <p:nvPr/>
        </p:nvSpPr>
        <p:spPr>
          <a:xfrm>
            <a:off x="1550736" y="6029158"/>
            <a:ext cx="5922210" cy="369332"/>
          </a:xfrm>
          <a:prstGeom prst="rect">
            <a:avLst/>
          </a:prstGeom>
          <a:noFill/>
        </p:spPr>
        <p:txBody>
          <a:bodyPr wrap="square" rtlCol="0">
            <a:spAutoFit/>
          </a:bodyPr>
          <a:lstStyle/>
          <a:p>
            <a:r>
              <a:rPr lang="en-US" dirty="0" smtClean="0">
                <a:latin typeface="Comic Sans MS"/>
                <a:cs typeface="Comic Sans MS"/>
              </a:rPr>
              <a:t>WATCH THIS: </a:t>
            </a:r>
            <a:r>
              <a:rPr lang="en-US" dirty="0" smtClean="0">
                <a:latin typeface="Comic Sans MS"/>
                <a:cs typeface="Comic Sans MS"/>
                <a:hlinkClick r:id="rId4"/>
              </a:rPr>
              <a:t>Schoolhouse Rock! Telegraph line</a:t>
            </a:r>
            <a:endParaRPr lang="en-US"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3. Connective Tissue</a:t>
            </a:r>
          </a:p>
        </p:txBody>
      </p:sp>
      <p:sp>
        <p:nvSpPr>
          <p:cNvPr id="4" name="Rectangle 3"/>
          <p:cNvSpPr txBox="1">
            <a:spLocks noChangeArrowheads="1"/>
          </p:cNvSpPr>
          <p:nvPr/>
        </p:nvSpPr>
        <p:spPr>
          <a:xfrm>
            <a:off x="673100" y="615950"/>
            <a:ext cx="7677150" cy="7318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dirty="0" smtClean="0">
                <a:solidFill>
                  <a:schemeClr val="accent6">
                    <a:lumMod val="50000"/>
                  </a:schemeClr>
                </a:solidFill>
                <a:latin typeface="Comic Sans MS"/>
                <a:cs typeface="Comic Sans MS"/>
              </a:rPr>
              <a:t>Cushions </a:t>
            </a:r>
            <a:r>
              <a:rPr lang="en-US" dirty="0">
                <a:solidFill>
                  <a:schemeClr val="accent6">
                    <a:lumMod val="50000"/>
                  </a:schemeClr>
                </a:solidFill>
                <a:latin typeface="Comic Sans MS"/>
                <a:cs typeface="Comic Sans MS"/>
              </a:rPr>
              <a:t>and </a:t>
            </a:r>
            <a:r>
              <a:rPr lang="en-US" dirty="0" smtClean="0">
                <a:solidFill>
                  <a:schemeClr val="accent6">
                    <a:lumMod val="50000"/>
                  </a:schemeClr>
                </a:solidFill>
                <a:latin typeface="Comic Sans MS"/>
                <a:cs typeface="Comic Sans MS"/>
              </a:rPr>
              <a:t>Protects </a:t>
            </a:r>
            <a:r>
              <a:rPr lang="en-US" dirty="0">
                <a:solidFill>
                  <a:schemeClr val="accent6">
                    <a:lumMod val="50000"/>
                  </a:schemeClr>
                </a:solidFill>
                <a:latin typeface="Comic Sans MS"/>
                <a:cs typeface="Comic Sans MS"/>
              </a:rPr>
              <a:t>Body </a:t>
            </a:r>
            <a:r>
              <a:rPr lang="en-US" dirty="0" smtClean="0">
                <a:solidFill>
                  <a:schemeClr val="accent6">
                    <a:lumMod val="50000"/>
                  </a:schemeClr>
                </a:solidFill>
                <a:latin typeface="Comic Sans MS"/>
                <a:cs typeface="Comic Sans MS"/>
              </a:rPr>
              <a:t>Parts</a:t>
            </a:r>
          </a:p>
        </p:txBody>
      </p:sp>
      <p:sp>
        <p:nvSpPr>
          <p:cNvPr id="40963" name="Rectangle 3"/>
          <p:cNvSpPr txBox="1">
            <a:spLocks noChangeArrowheads="1"/>
          </p:cNvSpPr>
          <p:nvPr/>
        </p:nvSpPr>
        <p:spPr bwMode="auto">
          <a:xfrm>
            <a:off x="422275" y="1287463"/>
            <a:ext cx="84661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nSpc>
                <a:spcPct val="90000"/>
              </a:lnSpc>
              <a:spcBef>
                <a:spcPts val="1000"/>
              </a:spcBef>
              <a:buFont typeface="Arial" charset="0"/>
              <a:buNone/>
            </a:pPr>
            <a:r>
              <a:rPr lang="en-US" sz="2400" b="1">
                <a:latin typeface="Comic Sans MS" charset="0"/>
                <a:ea typeface="Verdana" charset="0"/>
              </a:rPr>
              <a:t>Main Components of Connective Tissues:</a:t>
            </a:r>
          </a:p>
          <a:p>
            <a:pPr>
              <a:lnSpc>
                <a:spcPct val="90000"/>
              </a:lnSpc>
              <a:spcBef>
                <a:spcPts val="1000"/>
              </a:spcBef>
              <a:buFont typeface="Arial" charset="0"/>
              <a:buChar char="•"/>
            </a:pPr>
            <a:r>
              <a:rPr lang="en-US" sz="2000">
                <a:latin typeface="Comic Sans MS" charset="0"/>
                <a:ea typeface="Verdana" charset="0"/>
              </a:rPr>
              <a:t> </a:t>
            </a:r>
            <a:r>
              <a:rPr lang="en-US">
                <a:latin typeface="Comic Sans MS" charset="0"/>
                <a:ea typeface="Verdana" charset="0"/>
              </a:rPr>
              <a:t>loosely associated cells (</a:t>
            </a:r>
            <a:r>
              <a:rPr lang="en-US">
                <a:solidFill>
                  <a:srgbClr val="767171"/>
                </a:solidFill>
                <a:latin typeface="Comic Sans MS" charset="0"/>
                <a:ea typeface="Verdana" charset="0"/>
              </a:rPr>
              <a:t>fibroblasts</a:t>
            </a:r>
            <a:r>
              <a:rPr lang="en-US">
                <a:latin typeface="Comic Sans MS" charset="0"/>
                <a:ea typeface="Verdana" charset="0"/>
              </a:rPr>
              <a:t>).</a:t>
            </a:r>
          </a:p>
          <a:p>
            <a:pPr>
              <a:lnSpc>
                <a:spcPct val="90000"/>
              </a:lnSpc>
              <a:spcBef>
                <a:spcPts val="1000"/>
              </a:spcBef>
              <a:buFont typeface="Arial" charset="0"/>
              <a:buChar char="•"/>
            </a:pPr>
            <a:r>
              <a:rPr lang="en-US">
                <a:latin typeface="Comic Sans MS" charset="0"/>
                <a:ea typeface="Verdana" charset="0"/>
              </a:rPr>
              <a:t> surrounded by an extracellular/ intercellular matrix of </a:t>
            </a:r>
            <a:r>
              <a:rPr lang="en-US">
                <a:solidFill>
                  <a:srgbClr val="767171"/>
                </a:solidFill>
                <a:latin typeface="Comic Sans MS" charset="0"/>
                <a:ea typeface="Verdana" charset="0"/>
              </a:rPr>
              <a:t>ground substance</a:t>
            </a:r>
            <a:r>
              <a:rPr lang="en-US">
                <a:latin typeface="Comic Sans MS" charset="0"/>
                <a:ea typeface="Verdana" charset="0"/>
              </a:rPr>
              <a:t> and protein </a:t>
            </a:r>
            <a:r>
              <a:rPr lang="en-US">
                <a:solidFill>
                  <a:srgbClr val="767171"/>
                </a:solidFill>
                <a:latin typeface="Comic Sans MS" charset="0"/>
                <a:ea typeface="Verdana" charset="0"/>
              </a:rPr>
              <a:t>fibers</a:t>
            </a:r>
          </a:p>
          <a:p>
            <a:pPr>
              <a:lnSpc>
                <a:spcPct val="90000"/>
              </a:lnSpc>
              <a:spcBef>
                <a:spcPts val="1000"/>
              </a:spcBef>
              <a:buFont typeface="Arial" charset="0"/>
              <a:buChar char="•"/>
            </a:pPr>
            <a:endParaRPr lang="en-US" sz="2400">
              <a:latin typeface="Calibri" charset="0"/>
              <a:cs typeface="Verdana" charset="0"/>
            </a:endParaRPr>
          </a:p>
        </p:txBody>
      </p:sp>
      <p:pic>
        <p:nvPicPr>
          <p:cNvPr id="7" name="Picture 18" descr="FG04_11b"/>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19194" b="19194"/>
          <a:stretch>
            <a:fillRect/>
          </a:stretch>
        </p:blipFill>
        <p:spPr>
          <a:xfrm>
            <a:off x="4716463" y="2913063"/>
            <a:ext cx="4427537" cy="2571750"/>
          </a:xfrm>
        </p:spPr>
      </p:pic>
      <p:pic>
        <p:nvPicPr>
          <p:cNvPr id="8" name="Picture 20" descr="FG04_09a"/>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t="23959" b="23964"/>
          <a:stretch>
            <a:fillRect/>
          </a:stretch>
        </p:blipFill>
        <p:spPr>
          <a:xfrm>
            <a:off x="0" y="2914650"/>
            <a:ext cx="4584700" cy="2511425"/>
          </a:xfrm>
        </p:spPr>
      </p:pic>
      <p:sp>
        <p:nvSpPr>
          <p:cNvPr id="9" name="Text Box 21"/>
          <p:cNvSpPr txBox="1">
            <a:spLocks noChangeArrowheads="1"/>
          </p:cNvSpPr>
          <p:nvPr/>
        </p:nvSpPr>
        <p:spPr bwMode="auto">
          <a:xfrm>
            <a:off x="519113" y="5591175"/>
            <a:ext cx="378301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221" tIns="41110" rIns="82221" bIns="4111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457200" indent="-457200" algn="ctr" eaLnBrk="1" fontAlgn="auto" hangingPunct="1">
              <a:spcBef>
                <a:spcPts val="0"/>
              </a:spcBef>
              <a:spcAft>
                <a:spcPts val="0"/>
              </a:spcAft>
              <a:buFontTx/>
              <a:buAutoNum type="alphaLcPeriod"/>
              <a:defRPr/>
            </a:pPr>
            <a:r>
              <a:rPr lang="en-US" sz="2000" u="sng" dirty="0" smtClean="0">
                <a:latin typeface="Comic Sans MS"/>
                <a:cs typeface="Comic Sans MS"/>
              </a:rPr>
              <a:t>Fibrous </a:t>
            </a:r>
            <a:r>
              <a:rPr lang="en-US" sz="2000" u="sng" dirty="0">
                <a:latin typeface="Comic Sans MS"/>
                <a:cs typeface="Comic Sans MS"/>
              </a:rPr>
              <a:t>Connective Tissue:</a:t>
            </a:r>
            <a:r>
              <a:rPr lang="en-US" dirty="0">
                <a:latin typeface="Comic Sans MS"/>
                <a:cs typeface="Comic Sans MS"/>
              </a:rPr>
              <a:t> </a:t>
            </a:r>
          </a:p>
          <a:p>
            <a:pPr algn="ctr" eaLnBrk="1" fontAlgn="auto" hangingPunct="1">
              <a:spcBef>
                <a:spcPts val="0"/>
              </a:spcBef>
              <a:spcAft>
                <a:spcPts val="0"/>
              </a:spcAft>
              <a:defRPr/>
            </a:pPr>
            <a:r>
              <a:rPr lang="en-US" dirty="0" smtClean="0">
                <a:solidFill>
                  <a:schemeClr val="folHlink"/>
                </a:solidFill>
                <a:latin typeface="Comic Sans MS"/>
                <a:cs typeface="Comic Sans MS"/>
              </a:rPr>
              <a:t> </a:t>
            </a:r>
            <a:r>
              <a:rPr lang="en-US" dirty="0" err="1" smtClean="0">
                <a:solidFill>
                  <a:schemeClr val="folHlink"/>
                </a:solidFill>
                <a:latin typeface="Comic Sans MS"/>
                <a:cs typeface="Comic Sans MS"/>
              </a:rPr>
              <a:t>i</a:t>
            </a:r>
            <a:r>
              <a:rPr lang="en-US" dirty="0" smtClean="0">
                <a:solidFill>
                  <a:schemeClr val="folHlink"/>
                </a:solidFill>
                <a:latin typeface="Comic Sans MS"/>
                <a:cs typeface="Comic Sans MS"/>
              </a:rPr>
              <a:t>. Loose </a:t>
            </a:r>
            <a:r>
              <a:rPr lang="en-US" sz="1600" i="1" dirty="0" smtClean="0">
                <a:solidFill>
                  <a:schemeClr val="folHlink"/>
                </a:solidFill>
                <a:latin typeface="Comic Sans MS"/>
                <a:cs typeface="Comic Sans MS"/>
              </a:rPr>
              <a:t>and</a:t>
            </a:r>
            <a:r>
              <a:rPr lang="en-US" dirty="0" smtClean="0">
                <a:solidFill>
                  <a:schemeClr val="folHlink"/>
                </a:solidFill>
                <a:latin typeface="Comic Sans MS"/>
                <a:cs typeface="Comic Sans MS"/>
              </a:rPr>
              <a:t> </a:t>
            </a:r>
            <a:r>
              <a:rPr lang="en-US" dirty="0" err="1" smtClean="0">
                <a:solidFill>
                  <a:schemeClr val="folHlink"/>
                </a:solidFill>
                <a:latin typeface="Comic Sans MS"/>
                <a:cs typeface="Comic Sans MS"/>
              </a:rPr>
              <a:t>ii.Dense</a:t>
            </a:r>
            <a:endParaRPr lang="en-US" dirty="0">
              <a:solidFill>
                <a:schemeClr val="folHlink"/>
              </a:solidFill>
              <a:latin typeface="Comic Sans MS"/>
              <a:cs typeface="Comic Sans MS"/>
            </a:endParaRPr>
          </a:p>
        </p:txBody>
      </p:sp>
      <p:sp>
        <p:nvSpPr>
          <p:cNvPr id="10" name="Text Box 22"/>
          <p:cNvSpPr txBox="1">
            <a:spLocks noChangeArrowheads="1"/>
          </p:cNvSpPr>
          <p:nvPr/>
        </p:nvSpPr>
        <p:spPr bwMode="auto">
          <a:xfrm>
            <a:off x="4603750" y="5599113"/>
            <a:ext cx="45402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21" tIns="41110" rIns="82221" bIns="41110">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dirty="0">
                <a:latin typeface="Comic Sans MS" charset="0"/>
                <a:cs typeface="Comic Sans MS" charset="0"/>
              </a:rPr>
              <a:t>b. </a:t>
            </a:r>
            <a:r>
              <a:rPr lang="en-US" sz="2000" u="sng" dirty="0">
                <a:latin typeface="Comic Sans MS" charset="0"/>
                <a:cs typeface="Comic Sans MS" charset="0"/>
              </a:rPr>
              <a:t>Specialized Connective Tissue:</a:t>
            </a:r>
            <a:r>
              <a:rPr lang="en-US" dirty="0">
                <a:latin typeface="Comic Sans MS" charset="0"/>
                <a:cs typeface="Comic Sans MS" charset="0"/>
              </a:rPr>
              <a:t> </a:t>
            </a:r>
          </a:p>
          <a:p>
            <a:pPr algn="ctr"/>
            <a:r>
              <a:rPr lang="en-US" dirty="0">
                <a:solidFill>
                  <a:schemeClr val="folHlink"/>
                </a:solidFill>
                <a:latin typeface="Comic Sans MS" charset="0"/>
                <a:cs typeface="Comic Sans MS" charset="0"/>
              </a:rPr>
              <a:t>   </a:t>
            </a:r>
            <a:r>
              <a:rPr lang="en-US" dirty="0" err="1">
                <a:solidFill>
                  <a:schemeClr val="folHlink"/>
                </a:solidFill>
                <a:latin typeface="Comic Sans MS" charset="0"/>
                <a:cs typeface="Comic Sans MS" charset="0"/>
              </a:rPr>
              <a:t>i</a:t>
            </a:r>
            <a:r>
              <a:rPr lang="en-US" dirty="0">
                <a:solidFill>
                  <a:schemeClr val="folHlink"/>
                </a:solidFill>
                <a:latin typeface="Comic Sans MS" charset="0"/>
                <a:cs typeface="Comic Sans MS" charset="0"/>
              </a:rPr>
              <a:t>. </a:t>
            </a:r>
            <a:r>
              <a:rPr lang="en-US" dirty="0" smtClean="0">
                <a:solidFill>
                  <a:schemeClr val="folHlink"/>
                </a:solidFill>
                <a:latin typeface="Comic Sans MS" charset="0"/>
                <a:cs typeface="Comic Sans MS" charset="0"/>
              </a:rPr>
              <a:t>Bone, </a:t>
            </a:r>
            <a:r>
              <a:rPr lang="en-US" dirty="0">
                <a:solidFill>
                  <a:schemeClr val="folHlink"/>
                </a:solidFill>
                <a:latin typeface="Comic Sans MS" charset="0"/>
                <a:cs typeface="Comic Sans MS" charset="0"/>
              </a:rPr>
              <a:t>ii. </a:t>
            </a:r>
            <a:r>
              <a:rPr lang="en-US" dirty="0" smtClean="0">
                <a:solidFill>
                  <a:schemeClr val="folHlink"/>
                </a:solidFill>
                <a:latin typeface="Comic Sans MS" charset="0"/>
                <a:cs typeface="Comic Sans MS" charset="0"/>
              </a:rPr>
              <a:t>Cartilage </a:t>
            </a:r>
            <a:r>
              <a:rPr lang="en-US" sz="1600" i="1" dirty="0">
                <a:solidFill>
                  <a:schemeClr val="folHlink"/>
                </a:solidFill>
                <a:latin typeface="Comic Sans MS" charset="0"/>
                <a:cs typeface="Comic Sans MS" charset="0"/>
              </a:rPr>
              <a:t>and</a:t>
            </a:r>
            <a:r>
              <a:rPr lang="en-US" dirty="0">
                <a:solidFill>
                  <a:schemeClr val="folHlink"/>
                </a:solidFill>
                <a:latin typeface="Comic Sans MS" charset="0"/>
                <a:cs typeface="Comic Sans MS" charset="0"/>
              </a:rPr>
              <a:t> iii. Blood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3a</a:t>
            </a:r>
            <a:r>
              <a:rPr lang="en-US" sz="1800">
                <a:latin typeface="Comic Sans MS" charset="0"/>
                <a:ea typeface="ＭＳ Ｐゴシック" charset="0"/>
                <a:cs typeface="Comic Sans MS" charset="0"/>
              </a:rPr>
              <a:t>i</a:t>
            </a:r>
            <a:r>
              <a:rPr lang="en-US" sz="2800">
                <a:latin typeface="Comic Sans MS" charset="0"/>
                <a:ea typeface="ＭＳ Ｐゴシック" charset="0"/>
                <a:cs typeface="Comic Sans MS" charset="0"/>
              </a:rPr>
              <a:t>. </a:t>
            </a:r>
            <a:r>
              <a:rPr lang="en-US" sz="2800">
                <a:solidFill>
                  <a:srgbClr val="EEF3D4"/>
                </a:solidFill>
                <a:latin typeface="Comic Sans MS" charset="0"/>
                <a:ea typeface="ＭＳ Ｐゴシック" charset="0"/>
                <a:cs typeface="Comic Sans MS" charset="0"/>
              </a:rPr>
              <a:t>Loose</a:t>
            </a:r>
            <a:r>
              <a:rPr lang="en-US" sz="2800">
                <a:latin typeface="Comic Sans MS" charset="0"/>
                <a:ea typeface="ＭＳ Ｐゴシック" charset="0"/>
                <a:cs typeface="Comic Sans MS" charset="0"/>
              </a:rPr>
              <a:t> Fibrous Connective Tissue</a:t>
            </a:r>
          </a:p>
        </p:txBody>
      </p:sp>
      <p:pic>
        <p:nvPicPr>
          <p:cNvPr id="8" name="Picture 20" descr="FG04_09a"/>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t="23959" b="23964"/>
          <a:stretch>
            <a:fillRect/>
          </a:stretch>
        </p:blipFill>
        <p:spPr>
          <a:xfrm>
            <a:off x="168275" y="585788"/>
            <a:ext cx="8975725" cy="4706937"/>
          </a:xfrm>
        </p:spPr>
      </p:pic>
      <p:sp>
        <p:nvSpPr>
          <p:cNvPr id="11" name="Text Box 4"/>
          <p:cNvSpPr txBox="1">
            <a:spLocks noChangeArrowheads="1"/>
          </p:cNvSpPr>
          <p:nvPr/>
        </p:nvSpPr>
        <p:spPr bwMode="auto">
          <a:xfrm>
            <a:off x="1327150" y="5467350"/>
            <a:ext cx="67262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69" tIns="41134" rIns="82269" bIns="41134">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b="1">
                <a:solidFill>
                  <a:srgbClr val="FF6600"/>
                </a:solidFill>
                <a:latin typeface="Comic Sans MS" charset="0"/>
                <a:cs typeface="Comic Sans MS" charset="0"/>
              </a:rPr>
              <a:t>Loose array of cells in a matrix of ground substance and randomly placed protein fibers.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3a</a:t>
            </a:r>
            <a:r>
              <a:rPr lang="en-US" sz="2000">
                <a:latin typeface="Comic Sans MS" charset="0"/>
                <a:ea typeface="ＭＳ Ｐゴシック" charset="0"/>
                <a:cs typeface="Comic Sans MS" charset="0"/>
              </a:rPr>
              <a:t>i</a:t>
            </a:r>
            <a:r>
              <a:rPr lang="en-US" sz="2800">
                <a:latin typeface="Comic Sans MS" charset="0"/>
                <a:ea typeface="ＭＳ Ｐゴシック" charset="0"/>
                <a:cs typeface="Comic Sans MS" charset="0"/>
              </a:rPr>
              <a:t>. </a:t>
            </a:r>
            <a:r>
              <a:rPr lang="en-US" sz="2800">
                <a:solidFill>
                  <a:srgbClr val="EEF3D4"/>
                </a:solidFill>
                <a:latin typeface="Comic Sans MS" charset="0"/>
                <a:ea typeface="ＭＳ Ｐゴシック" charset="0"/>
                <a:cs typeface="Comic Sans MS" charset="0"/>
              </a:rPr>
              <a:t>Loose</a:t>
            </a:r>
            <a:r>
              <a:rPr lang="en-US" sz="2800">
                <a:latin typeface="Comic Sans MS" charset="0"/>
                <a:ea typeface="ＭＳ Ｐゴシック" charset="0"/>
                <a:cs typeface="Comic Sans MS" charset="0"/>
              </a:rPr>
              <a:t> Fibrous Connective Tissue: </a:t>
            </a:r>
            <a:r>
              <a:rPr lang="en-US">
                <a:solidFill>
                  <a:srgbClr val="EEF3D4"/>
                </a:solidFill>
                <a:latin typeface="Comic Sans MS" charset="0"/>
                <a:ea typeface="ＭＳ Ｐゴシック" charset="0"/>
                <a:cs typeface="Comic Sans MS" charset="0"/>
              </a:rPr>
              <a:t>Areolar</a:t>
            </a:r>
          </a:p>
        </p:txBody>
      </p:sp>
      <p:pic>
        <p:nvPicPr>
          <p:cNvPr id="43010" name="Picture 3" descr="mesothelial cells, areolar connec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6213" y="1146175"/>
            <a:ext cx="6750050" cy="5062538"/>
          </a:xfrm>
        </p:spPr>
      </p:pic>
      <p:sp>
        <p:nvSpPr>
          <p:cNvPr id="43011" name="Text Box 4"/>
          <p:cNvSpPr txBox="1">
            <a:spLocks noChangeArrowheads="1"/>
          </p:cNvSpPr>
          <p:nvPr/>
        </p:nvSpPr>
        <p:spPr bwMode="auto">
          <a:xfrm>
            <a:off x="377825" y="2757488"/>
            <a:ext cx="1154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2400" b="1">
                <a:latin typeface="Comic Sans MS" charset="0"/>
                <a:cs typeface="Comic Sans MS" charset="0"/>
              </a:rPr>
              <a:t>elastin</a:t>
            </a:r>
          </a:p>
        </p:txBody>
      </p:sp>
      <p:sp>
        <p:nvSpPr>
          <p:cNvPr id="43012" name="Text Box 5"/>
          <p:cNvSpPr txBox="1">
            <a:spLocks noChangeArrowheads="1"/>
          </p:cNvSpPr>
          <p:nvPr/>
        </p:nvSpPr>
        <p:spPr bwMode="auto">
          <a:xfrm>
            <a:off x="3152775" y="2538413"/>
            <a:ext cx="133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2400" b="1">
                <a:latin typeface="Comic Sans MS" charset="0"/>
                <a:cs typeface="Comic Sans MS" charset="0"/>
              </a:rPr>
              <a:t>collagen</a:t>
            </a:r>
          </a:p>
        </p:txBody>
      </p:sp>
      <p:sp>
        <p:nvSpPr>
          <p:cNvPr id="43013" name="Line 6"/>
          <p:cNvSpPr>
            <a:spLocks noChangeShapeType="1"/>
          </p:cNvSpPr>
          <p:nvPr/>
        </p:nvSpPr>
        <p:spPr bwMode="auto">
          <a:xfrm>
            <a:off x="1028700" y="3221038"/>
            <a:ext cx="138113" cy="66833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4" name="Line 7"/>
          <p:cNvSpPr>
            <a:spLocks noChangeShapeType="1"/>
          </p:cNvSpPr>
          <p:nvPr/>
        </p:nvSpPr>
        <p:spPr bwMode="auto">
          <a:xfrm flipV="1">
            <a:off x="4170363" y="2152650"/>
            <a:ext cx="561975" cy="508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5" name="Text Box 8"/>
          <p:cNvSpPr txBox="1">
            <a:spLocks noChangeArrowheads="1"/>
          </p:cNvSpPr>
          <p:nvPr/>
        </p:nvSpPr>
        <p:spPr bwMode="auto">
          <a:xfrm>
            <a:off x="3071813" y="5413375"/>
            <a:ext cx="86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2400" b="1">
                <a:latin typeface="Comic Sans MS" charset="0"/>
                <a:cs typeface="Comic Sans MS" charset="0"/>
              </a:rPr>
              <a:t>cells</a:t>
            </a:r>
          </a:p>
        </p:txBody>
      </p:sp>
      <p:sp>
        <p:nvSpPr>
          <p:cNvPr id="43016" name="Line 9"/>
          <p:cNvSpPr>
            <a:spLocks noChangeShapeType="1"/>
          </p:cNvSpPr>
          <p:nvPr/>
        </p:nvSpPr>
        <p:spPr bwMode="auto">
          <a:xfrm flipV="1">
            <a:off x="3910013" y="5184775"/>
            <a:ext cx="91440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7" name="Line 11"/>
          <p:cNvSpPr>
            <a:spLocks noChangeShapeType="1"/>
          </p:cNvSpPr>
          <p:nvPr/>
        </p:nvSpPr>
        <p:spPr bwMode="auto">
          <a:xfrm flipV="1">
            <a:off x="3605213" y="4346575"/>
            <a:ext cx="685800"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8" name="Line 12"/>
          <p:cNvSpPr>
            <a:spLocks noChangeShapeType="1"/>
          </p:cNvSpPr>
          <p:nvPr/>
        </p:nvSpPr>
        <p:spPr bwMode="auto">
          <a:xfrm flipH="1" flipV="1">
            <a:off x="1624013" y="5337175"/>
            <a:ext cx="1447800" cy="304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0" name="TextBox 2"/>
          <p:cNvSpPr txBox="1">
            <a:spLocks noChangeArrowheads="1"/>
          </p:cNvSpPr>
          <p:nvPr/>
        </p:nvSpPr>
        <p:spPr bwMode="auto">
          <a:xfrm>
            <a:off x="7031038" y="1163638"/>
            <a:ext cx="189865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1400">
                <a:latin typeface="Comic Sans MS" charset="0"/>
                <a:cs typeface="Comic Sans MS" charset="0"/>
              </a:rPr>
              <a:t>Areolar tissue is found in many locations in the body.</a:t>
            </a:r>
          </a:p>
          <a:p>
            <a:pPr algn="ctr"/>
            <a:endParaRPr lang="en-US" sz="1400">
              <a:latin typeface="Comic Sans MS" charset="0"/>
              <a:cs typeface="Comic Sans MS" charset="0"/>
            </a:endParaRPr>
          </a:p>
          <a:p>
            <a:pPr algn="ctr"/>
            <a:r>
              <a:rPr lang="en-US" sz="1400">
                <a:latin typeface="Comic Sans MS" charset="0"/>
                <a:cs typeface="Comic Sans MS" charset="0"/>
              </a:rPr>
              <a:t>Areolar tissue is found in skin; both the dermis and sub-cutaneous layers, where it binds the outer layers of the skin to the muscles beneath.</a:t>
            </a:r>
          </a:p>
          <a:p>
            <a:pPr algn="ctr"/>
            <a:endParaRPr lang="en-US" sz="1400">
              <a:latin typeface="Comic Sans MS" charset="0"/>
              <a:cs typeface="Comic Sans MS" charset="0"/>
            </a:endParaRPr>
          </a:p>
          <a:p>
            <a:pPr algn="ctr"/>
            <a:r>
              <a:rPr lang="en-US" sz="1400">
                <a:latin typeface="Comic Sans MS" charset="0"/>
                <a:cs typeface="Comic Sans MS" charset="0"/>
              </a:rPr>
              <a:t>Areolar tissue is also found in or around mucous membranes, and around blood vessels, nerves, and the organs of the body.</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3a</a:t>
            </a:r>
            <a:r>
              <a:rPr lang="en-US" sz="2000">
                <a:latin typeface="Comic Sans MS" charset="0"/>
                <a:ea typeface="ＭＳ Ｐゴシック" charset="0"/>
                <a:cs typeface="Comic Sans MS" charset="0"/>
              </a:rPr>
              <a:t>i</a:t>
            </a:r>
            <a:r>
              <a:rPr lang="en-US" sz="2800">
                <a:latin typeface="Comic Sans MS" charset="0"/>
                <a:ea typeface="ＭＳ Ｐゴシック" charset="0"/>
                <a:cs typeface="Comic Sans MS" charset="0"/>
              </a:rPr>
              <a:t>. </a:t>
            </a:r>
            <a:r>
              <a:rPr lang="en-US" sz="2800">
                <a:solidFill>
                  <a:srgbClr val="EEF3D4"/>
                </a:solidFill>
                <a:latin typeface="Comic Sans MS" charset="0"/>
                <a:ea typeface="ＭＳ Ｐゴシック" charset="0"/>
                <a:cs typeface="Comic Sans MS" charset="0"/>
              </a:rPr>
              <a:t>Loose</a:t>
            </a:r>
            <a:r>
              <a:rPr lang="en-US" sz="2800">
                <a:latin typeface="Comic Sans MS" charset="0"/>
                <a:ea typeface="ＭＳ Ｐゴシック" charset="0"/>
                <a:cs typeface="Comic Sans MS" charset="0"/>
              </a:rPr>
              <a:t> Fibrous Connective Tissue: </a:t>
            </a:r>
            <a:r>
              <a:rPr lang="en-US" sz="2800">
                <a:solidFill>
                  <a:srgbClr val="EEF3D4"/>
                </a:solidFill>
                <a:latin typeface="Comic Sans MS" charset="0"/>
                <a:ea typeface="ＭＳ Ｐゴシック" charset="0"/>
                <a:cs typeface="Comic Sans MS" charset="0"/>
              </a:rPr>
              <a:t>Adipose</a:t>
            </a:r>
            <a:r>
              <a:rPr lang="en-US" sz="2800">
                <a:latin typeface="Comic Sans MS" charset="0"/>
                <a:ea typeface="ＭＳ Ｐゴシック" charset="0"/>
                <a:cs typeface="Comic Sans MS" charset="0"/>
              </a:rPr>
              <a:t> </a:t>
            </a:r>
            <a:r>
              <a:rPr lang="en-US">
                <a:latin typeface="Comic Sans MS" charset="0"/>
                <a:ea typeface="ＭＳ Ｐゴシック" charset="0"/>
                <a:cs typeface="Comic Sans MS" charset="0"/>
              </a:rPr>
              <a:t>(Fat)</a:t>
            </a:r>
          </a:p>
        </p:txBody>
      </p:sp>
      <p:sp>
        <p:nvSpPr>
          <p:cNvPr id="44034" name="TextBox 2"/>
          <p:cNvSpPr txBox="1">
            <a:spLocks noChangeArrowheads="1"/>
          </p:cNvSpPr>
          <p:nvPr/>
        </p:nvSpPr>
        <p:spPr bwMode="auto">
          <a:xfrm>
            <a:off x="6329363" y="6596063"/>
            <a:ext cx="28146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a:r>
              <a:rPr lang="en-US" sz="1100">
                <a:latin typeface="Comic Sans MS" charset="0"/>
                <a:cs typeface="Comic Sans MS" charset="0"/>
              </a:rPr>
              <a:t>Image: </a:t>
            </a:r>
            <a:r>
              <a:rPr lang="en-US" sz="1100">
                <a:latin typeface="Comic Sans MS" charset="0"/>
                <a:cs typeface="Comic Sans MS" charset="0"/>
                <a:hlinkClick r:id="rId2"/>
              </a:rPr>
              <a:t>Formed elements of blood</a:t>
            </a:r>
            <a:r>
              <a:rPr lang="en-US" sz="1100">
                <a:latin typeface="Comic Sans MS" charset="0"/>
                <a:cs typeface="Comic Sans MS" charset="0"/>
              </a:rPr>
              <a:t>, Wiki</a:t>
            </a:r>
          </a:p>
        </p:txBody>
      </p:sp>
      <p:pic>
        <p:nvPicPr>
          <p:cNvPr id="44035" name="Picture 4" descr="FG04_09b"/>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t="27954" b="26631"/>
          <a:stretch>
            <a:fillRect/>
          </a:stretch>
        </p:blipFill>
        <p:spPr>
          <a:xfrm>
            <a:off x="147638" y="717550"/>
            <a:ext cx="8902700" cy="4510088"/>
          </a:xfrm>
        </p:spPr>
      </p:pic>
      <p:sp>
        <p:nvSpPr>
          <p:cNvPr id="9" name="Text Box 4"/>
          <p:cNvSpPr txBox="1">
            <a:spLocks noChangeArrowheads="1"/>
          </p:cNvSpPr>
          <p:nvPr/>
        </p:nvSpPr>
        <p:spPr bwMode="auto">
          <a:xfrm>
            <a:off x="481013" y="5335588"/>
            <a:ext cx="82359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69" tIns="41134" rIns="82269" bIns="41134">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a:solidFill>
                  <a:srgbClr val="660066"/>
                </a:solidFill>
                <a:latin typeface="Comic Sans MS" charset="0"/>
                <a:cs typeface="Comic Sans MS" charset="0"/>
              </a:rPr>
              <a:t>Adipocytes, bulging with fat droplets made of triglyceride molecules, have little space between them.</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9"/>
          <p:cNvSpPr>
            <a:spLocks noChangeArrowheads="1"/>
          </p:cNvSpPr>
          <p:nvPr/>
        </p:nvSpPr>
        <p:spPr bwMode="auto">
          <a:xfrm>
            <a:off x="0" y="4860925"/>
            <a:ext cx="9144000" cy="19970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82263" tIns="41131" rIns="82263" bIns="41131" anchor="ctr"/>
          <a:lstStyle/>
          <a:p>
            <a:endParaRPr lang="en-US">
              <a:latin typeface="Calibri" charset="0"/>
            </a:endParaRPr>
          </a:p>
        </p:txBody>
      </p:sp>
      <p:pic>
        <p:nvPicPr>
          <p:cNvPr id="542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1588"/>
            <a:ext cx="7243763"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40" name="Rectangle 8"/>
          <p:cNvSpPr>
            <a:spLocks noChangeArrowheads="1"/>
          </p:cNvSpPr>
          <p:nvPr/>
        </p:nvSpPr>
        <p:spPr bwMode="auto">
          <a:xfrm>
            <a:off x="0" y="0"/>
            <a:ext cx="3494088" cy="2195513"/>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82263" tIns="41131" rIns="82263" bIns="41131" anchor="ctr"/>
          <a:lstStyle/>
          <a:p>
            <a:pPr algn="ctr"/>
            <a:r>
              <a:rPr lang="en-US" sz="2400" dirty="0">
                <a:solidFill>
                  <a:srgbClr val="7030A0"/>
                </a:solidFill>
                <a:latin typeface="Comic Sans MS" charset="0"/>
                <a:cs typeface="Comic Sans MS" charset="0"/>
              </a:rPr>
              <a:t>Fat is important </a:t>
            </a:r>
          </a:p>
          <a:p>
            <a:pPr algn="ctr"/>
            <a:r>
              <a:rPr lang="en-US" sz="2400" dirty="0">
                <a:solidFill>
                  <a:srgbClr val="7030A0"/>
                </a:solidFill>
                <a:latin typeface="Comic Sans MS" charset="0"/>
                <a:cs typeface="Comic Sans MS" charset="0"/>
              </a:rPr>
              <a:t>for insulation, </a:t>
            </a:r>
          </a:p>
          <a:p>
            <a:pPr algn="ctr"/>
            <a:r>
              <a:rPr lang="en-US" sz="2400" dirty="0">
                <a:solidFill>
                  <a:srgbClr val="7030A0"/>
                </a:solidFill>
                <a:latin typeface="Comic Sans MS" charset="0"/>
                <a:cs typeface="Comic Sans MS" charset="0"/>
              </a:rPr>
              <a:t>cushioning and </a:t>
            </a:r>
          </a:p>
          <a:p>
            <a:pPr algn="ctr"/>
            <a:r>
              <a:rPr lang="en-US" sz="2400" dirty="0">
                <a:solidFill>
                  <a:srgbClr val="7030A0"/>
                </a:solidFill>
                <a:latin typeface="Comic Sans MS" charset="0"/>
                <a:cs typeface="Comic Sans MS" charset="0"/>
              </a:rPr>
              <a:t>energy reserves.</a:t>
            </a:r>
          </a:p>
        </p:txBody>
      </p:sp>
      <p:sp>
        <p:nvSpPr>
          <p:cNvPr id="449541" name="Rectangle 6"/>
          <p:cNvSpPr>
            <a:spLocks noChangeArrowheads="1"/>
          </p:cNvSpPr>
          <p:nvPr/>
        </p:nvSpPr>
        <p:spPr bwMode="auto">
          <a:xfrm>
            <a:off x="266700" y="5207000"/>
            <a:ext cx="87042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33" tIns="41116" rIns="82233" bIns="41116">
            <a:spAutoFit/>
          </a:bodyPr>
          <a:lstStyle/>
          <a:p>
            <a:pPr algn="ctr">
              <a:spcBef>
                <a:spcPct val="30000"/>
              </a:spcBef>
            </a:pPr>
            <a:r>
              <a:rPr lang="en-US">
                <a:solidFill>
                  <a:srgbClr val="0000FF"/>
                </a:solidFill>
                <a:latin typeface="Comic Sans MS" charset="0"/>
                <a:cs typeface="Comic Sans MS" charset="0"/>
              </a:rPr>
              <a:t>A hooded seal at 4 days of age. At 100 pounds, she is almost too fat to move. Fat from her mother</a:t>
            </a:r>
            <a:r>
              <a:rPr lang="ja-JP" altLang="en-US">
                <a:solidFill>
                  <a:srgbClr val="0000FF"/>
                </a:solidFill>
                <a:latin typeface="Comic Sans MS" charset="0"/>
                <a:cs typeface="Comic Sans MS" charset="0"/>
              </a:rPr>
              <a:t>’</a:t>
            </a:r>
            <a:r>
              <a:rPr lang="en-US" altLang="ja-JP">
                <a:solidFill>
                  <a:srgbClr val="0000FF"/>
                </a:solidFill>
                <a:latin typeface="Comic Sans MS" charset="0"/>
                <a:cs typeface="Comic Sans MS" charset="0"/>
              </a:rPr>
              <a:t>s milk will feed and insulate the pup as she dives into icy water to learn to hunt and feed.</a:t>
            </a:r>
            <a:endParaRPr lang="en-US">
              <a:solidFill>
                <a:srgbClr val="0000FF"/>
              </a:solidFill>
              <a:latin typeface="Comic Sans MS" charset="0"/>
              <a:cs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387" b="2462"/>
          <a:stretch/>
        </p:blipFill>
        <p:spPr bwMode="auto">
          <a:xfrm>
            <a:off x="896364" y="559885"/>
            <a:ext cx="3662267" cy="37046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49541" name="Rectangle 6"/>
          <p:cNvSpPr>
            <a:spLocks noChangeArrowheads="1"/>
          </p:cNvSpPr>
          <p:nvPr/>
        </p:nvSpPr>
        <p:spPr bwMode="auto">
          <a:xfrm>
            <a:off x="1096211" y="4565315"/>
            <a:ext cx="2887579" cy="218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82233" tIns="41116" rIns="82233" bIns="41116">
            <a:spAutoFit/>
          </a:bodyPr>
          <a:lstStyle/>
          <a:p>
            <a:pPr algn="ctr">
              <a:spcBef>
                <a:spcPct val="30000"/>
              </a:spcBef>
            </a:pPr>
            <a:r>
              <a:rPr lang="en-US" dirty="0" smtClean="0">
                <a:solidFill>
                  <a:srgbClr val="008000"/>
                </a:solidFill>
                <a:latin typeface="Comic Sans MS" charset="0"/>
                <a:cs typeface="Comic Sans MS" charset="0"/>
              </a:rPr>
              <a:t>MY SON: </a:t>
            </a:r>
          </a:p>
          <a:p>
            <a:pPr algn="ctr">
              <a:spcBef>
                <a:spcPct val="30000"/>
              </a:spcBef>
            </a:pPr>
            <a:r>
              <a:rPr lang="en-US" dirty="0" smtClean="0">
                <a:solidFill>
                  <a:srgbClr val="008000"/>
                </a:solidFill>
                <a:latin typeface="Comic Sans MS" charset="0"/>
                <a:cs typeface="Comic Sans MS" charset="0"/>
              </a:rPr>
              <a:t>Lots of </a:t>
            </a:r>
            <a:r>
              <a:rPr lang="en-US" u="sng" dirty="0" smtClean="0">
                <a:solidFill>
                  <a:srgbClr val="008000"/>
                </a:solidFill>
                <a:latin typeface="Comic Sans MS" charset="0"/>
                <a:cs typeface="Comic Sans MS" charset="0"/>
              </a:rPr>
              <a:t>adipose tissue </a:t>
            </a:r>
            <a:r>
              <a:rPr lang="en-US" dirty="0" smtClean="0">
                <a:solidFill>
                  <a:srgbClr val="008000"/>
                </a:solidFill>
                <a:latin typeface="Comic Sans MS" charset="0"/>
                <a:cs typeface="Comic Sans MS" charset="0"/>
              </a:rPr>
              <a:t>as a chubby </a:t>
            </a:r>
            <a:r>
              <a:rPr lang="en-US" dirty="0" err="1" smtClean="0">
                <a:solidFill>
                  <a:srgbClr val="008000"/>
                </a:solidFill>
                <a:latin typeface="Comic Sans MS" charset="0"/>
                <a:cs typeface="Comic Sans MS" charset="0"/>
              </a:rPr>
              <a:t>li’l</a:t>
            </a:r>
            <a:r>
              <a:rPr lang="en-US" dirty="0" smtClean="0">
                <a:solidFill>
                  <a:srgbClr val="008000"/>
                </a:solidFill>
                <a:latin typeface="Comic Sans MS" charset="0"/>
                <a:cs typeface="Comic Sans MS" charset="0"/>
              </a:rPr>
              <a:t> baby. He needed it for energy reserves to grow into  a skinny young man!</a:t>
            </a:r>
          </a:p>
          <a:p>
            <a:pPr algn="ctr">
              <a:spcBef>
                <a:spcPct val="30000"/>
              </a:spcBef>
            </a:pPr>
            <a:endParaRPr lang="en-US" dirty="0">
              <a:solidFill>
                <a:srgbClr val="008000"/>
              </a:solidFill>
              <a:latin typeface="Comic Sans MS" charset="0"/>
              <a:cs typeface="Comic Sans MS" charset="0"/>
            </a:endParaRPr>
          </a:p>
        </p:txBody>
      </p:sp>
      <p:pic>
        <p:nvPicPr>
          <p:cNvPr id="2" name="Picture 1" descr="IMG_0615.jpg"/>
          <p:cNvPicPr>
            <a:picLocks noChangeAspect="1"/>
          </p:cNvPicPr>
          <p:nvPr/>
        </p:nvPicPr>
        <p:blipFill rotWithShape="1">
          <a:blip r:embed="rId4" cstate="print">
            <a:extLst>
              <a:ext uri="{28A0092B-C50C-407E-A947-70E740481C1C}">
                <a14:useLocalDpi xmlns:a14="http://schemas.microsoft.com/office/drawing/2010/main" val="0"/>
              </a:ext>
            </a:extLst>
          </a:blip>
          <a:srcRect l="23067" t="3999" r="-45"/>
          <a:stretch/>
        </p:blipFill>
        <p:spPr>
          <a:xfrm>
            <a:off x="5148847" y="534737"/>
            <a:ext cx="3353469" cy="58018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50139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001713" y="168275"/>
            <a:ext cx="7704137" cy="1981200"/>
          </a:xfrm>
        </p:spPr>
        <p:txBody>
          <a:bodyPr/>
          <a:lstStyle/>
          <a:p>
            <a:r>
              <a:rPr lang="en-US" sz="4400">
                <a:ln>
                  <a:noFill/>
                </a:ln>
                <a:latin typeface="Comic Sans MS" charset="0"/>
                <a:cs typeface="Comic Sans MS" charset="0"/>
              </a:rPr>
              <a:t>Human Body Tissues</a:t>
            </a:r>
          </a:p>
        </p:txBody>
      </p:sp>
      <p:sp>
        <p:nvSpPr>
          <p:cNvPr id="28674" name="Rectangle 3"/>
          <p:cNvSpPr>
            <a:spLocks noChangeArrowheads="1"/>
          </p:cNvSpPr>
          <p:nvPr/>
        </p:nvSpPr>
        <p:spPr bwMode="auto">
          <a:xfrm>
            <a:off x="0" y="6611938"/>
            <a:ext cx="5329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000">
                <a:solidFill>
                  <a:srgbClr val="000000"/>
                </a:solidFill>
                <a:cs typeface="Verdana" charset="0"/>
              </a:rPr>
              <a:t>From the  Virtual Anatomy and Physiology Classroom on </a:t>
            </a:r>
            <a:r>
              <a:rPr lang="en-US" sz="1000">
                <a:solidFill>
                  <a:srgbClr val="000000"/>
                </a:solidFill>
                <a:cs typeface="Verdana" charset="0"/>
                <a:hlinkClick r:id="rId2"/>
              </a:rPr>
              <a:t>ScienceProfOnline.com</a:t>
            </a:r>
            <a:endParaRPr lang="en-US" sz="1000">
              <a:solidFill>
                <a:srgbClr val="000000"/>
              </a:solidFill>
              <a:cs typeface="Verdana"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074" y="2814331"/>
            <a:ext cx="3831730" cy="2873798"/>
          </a:xfrm>
          <a:prstGeom prst="ellipse">
            <a:avLst/>
          </a:prstGeom>
          <a:ln>
            <a:noFill/>
          </a:ln>
          <a:effectLst>
            <a:softEdge rad="112500"/>
          </a:effectLst>
        </p:spPr>
      </p:pic>
      <p:sp>
        <p:nvSpPr>
          <p:cNvPr id="6" name="Donut 5"/>
          <p:cNvSpPr/>
          <p:nvPr/>
        </p:nvSpPr>
        <p:spPr>
          <a:xfrm>
            <a:off x="2447925" y="2097088"/>
            <a:ext cx="4678363" cy="4306887"/>
          </a:xfrm>
          <a:prstGeom prst="donut">
            <a:avLst>
              <a:gd name="adj" fmla="val 86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Diagonal Stripe 8"/>
          <p:cNvSpPr/>
          <p:nvPr/>
        </p:nvSpPr>
        <p:spPr>
          <a:xfrm>
            <a:off x="3313113" y="2689225"/>
            <a:ext cx="2832100" cy="3200400"/>
          </a:xfrm>
          <a:prstGeom prst="diagStripe">
            <a:avLst>
              <a:gd name="adj" fmla="val 8665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1"/>
          <p:cNvSpPr>
            <a:spLocks noGrp="1"/>
          </p:cNvSpPr>
          <p:nvPr>
            <p:ph sz="quarter" idx="13"/>
          </p:nvPr>
        </p:nvSpPr>
        <p:spPr>
          <a:gradFill/>
        </p:spPr>
        <p:txBody>
          <a:bodyPr/>
          <a:lstStyle/>
          <a:p>
            <a:r>
              <a:rPr lang="en-US" sz="2800" dirty="0" smtClean="0">
                <a:latin typeface="Comic Sans MS" charset="0"/>
                <a:ea typeface="ＭＳ Ｐゴシック" charset="0"/>
                <a:cs typeface="Comic Sans MS" charset="0"/>
              </a:rPr>
              <a:t>3a</a:t>
            </a:r>
            <a:r>
              <a:rPr lang="en-US" sz="2000" dirty="0" smtClean="0">
                <a:latin typeface="Comic Sans MS" charset="0"/>
                <a:ea typeface="ＭＳ Ｐゴシック" charset="0"/>
                <a:cs typeface="Comic Sans MS" charset="0"/>
              </a:rPr>
              <a:t>ii</a:t>
            </a:r>
            <a:r>
              <a:rPr lang="en-US" sz="2800" dirty="0" smtClean="0">
                <a:latin typeface="Comic Sans MS" charset="0"/>
                <a:ea typeface="ＭＳ Ｐゴシック" charset="0"/>
                <a:cs typeface="Comic Sans MS" charset="0"/>
              </a:rPr>
              <a:t>. </a:t>
            </a:r>
            <a:r>
              <a:rPr lang="en-US" sz="2800" dirty="0" smtClean="0">
                <a:solidFill>
                  <a:srgbClr val="EEF3D4"/>
                </a:solidFill>
                <a:latin typeface="Comic Sans MS" charset="0"/>
                <a:ea typeface="ＭＳ Ｐゴシック" charset="0"/>
                <a:cs typeface="Comic Sans MS" charset="0"/>
              </a:rPr>
              <a:t>Dense</a:t>
            </a:r>
            <a:r>
              <a:rPr lang="en-US" sz="2800" dirty="0" smtClean="0">
                <a:latin typeface="Comic Sans MS" charset="0"/>
                <a:ea typeface="ＭＳ Ｐゴシック" charset="0"/>
                <a:cs typeface="Comic Sans MS" charset="0"/>
              </a:rPr>
              <a:t> </a:t>
            </a:r>
            <a:r>
              <a:rPr lang="en-US" sz="2800" dirty="0">
                <a:latin typeface="Comic Sans MS" charset="0"/>
                <a:ea typeface="ＭＳ Ｐゴシック" charset="0"/>
                <a:cs typeface="Comic Sans MS" charset="0"/>
              </a:rPr>
              <a:t>Fibrous Connective Tissue: </a:t>
            </a:r>
            <a:endParaRPr lang="en-US" sz="2800" dirty="0">
              <a:solidFill>
                <a:srgbClr val="EEF3D4"/>
              </a:solidFill>
              <a:latin typeface="Comic Sans MS" charset="0"/>
              <a:ea typeface="ＭＳ Ｐゴシック" charset="0"/>
              <a:cs typeface="Comic Sans MS" charset="0"/>
            </a:endParaRPr>
          </a:p>
        </p:txBody>
      </p:sp>
      <p:sp>
        <p:nvSpPr>
          <p:cNvPr id="44034" name="TextBox 2"/>
          <p:cNvSpPr txBox="1">
            <a:spLocks noChangeArrowheads="1"/>
          </p:cNvSpPr>
          <p:nvPr/>
        </p:nvSpPr>
        <p:spPr bwMode="auto">
          <a:xfrm>
            <a:off x="6329363" y="6596063"/>
            <a:ext cx="28146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a:r>
              <a:rPr lang="en-US" sz="1100">
                <a:latin typeface="Comic Sans MS" charset="0"/>
                <a:cs typeface="Comic Sans MS" charset="0"/>
              </a:rPr>
              <a:t>Image: </a:t>
            </a:r>
            <a:r>
              <a:rPr lang="en-US" sz="1100">
                <a:latin typeface="Comic Sans MS" charset="0"/>
                <a:cs typeface="Comic Sans MS" charset="0"/>
                <a:hlinkClick r:id="rId2"/>
              </a:rPr>
              <a:t>Formed elements of blood</a:t>
            </a:r>
            <a:r>
              <a:rPr lang="en-US" sz="1100">
                <a:latin typeface="Comic Sans MS" charset="0"/>
                <a:cs typeface="Comic Sans MS" charset="0"/>
              </a:rPr>
              <a:t>, Wiki</a:t>
            </a:r>
          </a:p>
        </p:txBody>
      </p:sp>
      <p:pic>
        <p:nvPicPr>
          <p:cNvPr id="6" name="Picture 2" descr="FG04_09c"/>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19358" b="23087"/>
          <a:stretch/>
        </p:blipFill>
        <p:spPr>
          <a:xfrm>
            <a:off x="0" y="789753"/>
            <a:ext cx="9144000" cy="4215384"/>
          </a:xfrm>
          <a:noFill/>
        </p:spPr>
      </p:pic>
      <p:sp>
        <p:nvSpPr>
          <p:cNvPr id="7" name="Rectangle 4"/>
          <p:cNvSpPr>
            <a:spLocks noChangeArrowheads="1"/>
          </p:cNvSpPr>
          <p:nvPr/>
        </p:nvSpPr>
        <p:spPr bwMode="auto">
          <a:xfrm>
            <a:off x="0" y="5190039"/>
            <a:ext cx="9144000" cy="94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69" tIns="41134" rIns="82269" bIns="41134">
            <a:spAutoFit/>
          </a:bodyPr>
          <a:lstStyle/>
          <a:p>
            <a:pPr algn="ctr"/>
            <a:r>
              <a:rPr lang="en-US" sz="2000" dirty="0">
                <a:solidFill>
                  <a:srgbClr val="990099"/>
                </a:solidFill>
                <a:latin typeface="Comic Sans MS"/>
                <a:cs typeface="Comic Sans MS"/>
              </a:rPr>
              <a:t>Cells in a matrix with densely packed protein fibers</a:t>
            </a:r>
          </a:p>
          <a:p>
            <a:pPr algn="ctr"/>
            <a:r>
              <a:rPr lang="en-US" dirty="0">
                <a:latin typeface="Comic Sans MS"/>
                <a:cs typeface="Comic Sans MS"/>
              </a:rPr>
              <a:t>May be irregular fibers (dermis)  </a:t>
            </a:r>
          </a:p>
          <a:p>
            <a:pPr algn="ctr"/>
            <a:r>
              <a:rPr lang="en-US" dirty="0">
                <a:latin typeface="Comic Sans MS"/>
                <a:cs typeface="Comic Sans MS"/>
              </a:rPr>
              <a:t>or regular arrayed fibers (tendons, ligaments)</a:t>
            </a:r>
            <a:endParaRPr lang="en-US" sz="1200" dirty="0">
              <a:latin typeface="Comic Sans MS"/>
              <a:cs typeface="Comic Sans MS"/>
            </a:endParaRPr>
          </a:p>
        </p:txBody>
      </p:sp>
    </p:spTree>
    <p:extLst>
      <p:ext uri="{BB962C8B-B14F-4D97-AF65-F5344CB8AC3E}">
        <p14:creationId xmlns:p14="http://schemas.microsoft.com/office/powerpoint/2010/main" val="25574377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thick skin, epi+sweat duct, 20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28738" y="1"/>
            <a:ext cx="6519862" cy="6296526"/>
          </a:xfrm>
          <a:noFill/>
        </p:spPr>
      </p:pic>
      <p:sp>
        <p:nvSpPr>
          <p:cNvPr id="43010" name="Line 3"/>
          <p:cNvSpPr>
            <a:spLocks noChangeShapeType="1"/>
          </p:cNvSpPr>
          <p:nvPr/>
        </p:nvSpPr>
        <p:spPr bwMode="auto">
          <a:xfrm flipH="1">
            <a:off x="6243052" y="3137570"/>
            <a:ext cx="1564523" cy="69916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1" name="Text Box 4"/>
          <p:cNvSpPr txBox="1">
            <a:spLocks noChangeArrowheads="1"/>
          </p:cNvSpPr>
          <p:nvPr/>
        </p:nvSpPr>
        <p:spPr bwMode="auto">
          <a:xfrm>
            <a:off x="7951160" y="2438400"/>
            <a:ext cx="9997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omic Sans MS"/>
                <a:cs typeface="Comic Sans MS"/>
              </a:rPr>
              <a:t>Loose</a:t>
            </a:r>
          </a:p>
          <a:p>
            <a:pPr algn="ctr" eaLnBrk="1" hangingPunct="1"/>
            <a:r>
              <a:rPr lang="en-US" b="1" dirty="0">
                <a:latin typeface="Comic Sans MS"/>
                <a:cs typeface="Comic Sans MS"/>
              </a:rPr>
              <a:t>CT</a:t>
            </a:r>
          </a:p>
        </p:txBody>
      </p:sp>
      <p:sp>
        <p:nvSpPr>
          <p:cNvPr id="43012" name="Text Box 5"/>
          <p:cNvSpPr txBox="1">
            <a:spLocks noChangeArrowheads="1"/>
          </p:cNvSpPr>
          <p:nvPr/>
        </p:nvSpPr>
        <p:spPr bwMode="auto">
          <a:xfrm>
            <a:off x="7943939" y="4648200"/>
            <a:ext cx="10618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omic Sans MS"/>
                <a:cs typeface="Comic Sans MS"/>
              </a:rPr>
              <a:t>Dense</a:t>
            </a:r>
          </a:p>
          <a:p>
            <a:pPr algn="ctr" eaLnBrk="1" hangingPunct="1"/>
            <a:r>
              <a:rPr lang="en-US" b="1" dirty="0">
                <a:latin typeface="Comic Sans MS"/>
                <a:cs typeface="Comic Sans MS"/>
              </a:rPr>
              <a:t>CT</a:t>
            </a:r>
          </a:p>
        </p:txBody>
      </p:sp>
      <p:sp>
        <p:nvSpPr>
          <p:cNvPr id="43013" name="Rectangle 6"/>
          <p:cNvSpPr>
            <a:spLocks noGrp="1"/>
          </p:cNvSpPr>
          <p:nvPr>
            <p:ph type="title"/>
          </p:nvPr>
        </p:nvSpPr>
        <p:spPr>
          <a:xfrm>
            <a:off x="0" y="0"/>
            <a:ext cx="9144000" cy="838200"/>
          </a:xfrm>
          <a:solidFill>
            <a:schemeClr val="bg1"/>
          </a:solidFill>
        </p:spPr>
        <p:txBody>
          <a:bodyPr/>
          <a:lstStyle/>
          <a:p>
            <a:pPr algn="ctr" eaLnBrk="1" hangingPunct="1"/>
            <a:r>
              <a:rPr lang="en-US" sz="3200" b="1" dirty="0">
                <a:latin typeface="Comic Sans MS"/>
                <a:cs typeface="Comic Sans MS"/>
              </a:rPr>
              <a:t>Compare </a:t>
            </a:r>
            <a:r>
              <a:rPr lang="en-US" sz="3200" b="1" dirty="0" smtClean="0">
                <a:latin typeface="Comic Sans MS"/>
                <a:cs typeface="Comic Sans MS"/>
              </a:rPr>
              <a:t>Loose </a:t>
            </a:r>
            <a:r>
              <a:rPr lang="en-US" sz="3200" b="1">
                <a:latin typeface="Comic Sans MS"/>
                <a:cs typeface="Comic Sans MS"/>
              </a:rPr>
              <a:t>to </a:t>
            </a:r>
            <a:r>
              <a:rPr lang="en-US" sz="3200" b="1" dirty="0">
                <a:latin typeface="Comic Sans MS"/>
                <a:cs typeface="Comic Sans MS"/>
              </a:rPr>
              <a:t>D</a:t>
            </a:r>
            <a:r>
              <a:rPr lang="en-US" sz="3200" b="1" smtClean="0">
                <a:latin typeface="Comic Sans MS"/>
                <a:cs typeface="Comic Sans MS"/>
              </a:rPr>
              <a:t>ense </a:t>
            </a:r>
            <a:r>
              <a:rPr lang="en-US" sz="3200" b="1" dirty="0" smtClean="0">
                <a:latin typeface="Comic Sans MS"/>
                <a:cs typeface="Comic Sans MS"/>
              </a:rPr>
              <a:t>CT in </a:t>
            </a:r>
            <a:r>
              <a:rPr lang="en-US" sz="3200" b="1" dirty="0">
                <a:latin typeface="Comic Sans MS"/>
                <a:cs typeface="Comic Sans MS"/>
              </a:rPr>
              <a:t>the </a:t>
            </a:r>
            <a:r>
              <a:rPr lang="en-US" sz="3200" b="1" dirty="0" smtClean="0">
                <a:latin typeface="Comic Sans MS"/>
                <a:cs typeface="Comic Sans MS"/>
              </a:rPr>
              <a:t>Dermis</a:t>
            </a:r>
            <a:endParaRPr lang="en-US" sz="3200" b="1" dirty="0">
              <a:latin typeface="Comic Sans MS"/>
              <a:cs typeface="Comic Sans MS"/>
            </a:endParaRPr>
          </a:p>
        </p:txBody>
      </p:sp>
      <p:sp>
        <p:nvSpPr>
          <p:cNvPr id="43014" name="Line 7"/>
          <p:cNvSpPr>
            <a:spLocks noChangeShapeType="1"/>
          </p:cNvSpPr>
          <p:nvPr/>
        </p:nvSpPr>
        <p:spPr bwMode="auto">
          <a:xfrm flipH="1">
            <a:off x="6202947" y="5257800"/>
            <a:ext cx="1645653" cy="30346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869016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3b. Specialized Connective Tissue: </a:t>
            </a:r>
            <a:r>
              <a:rPr lang="en-US">
                <a:solidFill>
                  <a:srgbClr val="EEF3D4"/>
                </a:solidFill>
                <a:latin typeface="Comic Sans MS" charset="0"/>
                <a:ea typeface="ＭＳ Ｐゴシック" charset="0"/>
                <a:cs typeface="Comic Sans MS" charset="0"/>
              </a:rPr>
              <a:t>Bone, Cartilage, Blood</a:t>
            </a:r>
          </a:p>
        </p:txBody>
      </p:sp>
      <p:sp>
        <p:nvSpPr>
          <p:cNvPr id="8" name="Rectangle 3"/>
          <p:cNvSpPr txBox="1">
            <a:spLocks noChangeArrowheads="1"/>
          </p:cNvSpPr>
          <p:nvPr/>
        </p:nvSpPr>
        <p:spPr>
          <a:xfrm>
            <a:off x="6500813" y="3028950"/>
            <a:ext cx="1908175" cy="514350"/>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6000" dirty="0" smtClean="0">
                <a:latin typeface="Comic Sans MS"/>
                <a:cs typeface="Comic Sans MS"/>
              </a:rPr>
              <a:t>iii. Blood</a:t>
            </a:r>
            <a:r>
              <a:rPr lang="en-US" sz="3200" dirty="0" smtClean="0">
                <a:latin typeface="Comic Sans MS"/>
                <a:cs typeface="Comic Sans MS"/>
              </a:rPr>
              <a:t>	</a:t>
            </a:r>
            <a:endParaRPr lang="en-US" sz="3200" dirty="0">
              <a:latin typeface="Comic Sans MS"/>
              <a:cs typeface="Comic Sans MS"/>
            </a:endParaRPr>
          </a:p>
        </p:txBody>
      </p:sp>
      <p:pic>
        <p:nvPicPr>
          <p:cNvPr id="47107" name="Picture 11" descr="FG04_11b"/>
          <p:cNvPicPr>
            <a:picLocks noChangeAspect="1" noChangeArrowheads="1"/>
          </p:cNvPicPr>
          <p:nvPr/>
        </p:nvPicPr>
        <p:blipFill>
          <a:blip r:embed="rId2">
            <a:extLst>
              <a:ext uri="{28A0092B-C50C-407E-A947-70E740481C1C}">
                <a14:useLocalDpi xmlns:a14="http://schemas.microsoft.com/office/drawing/2010/main" val="0"/>
              </a:ext>
            </a:extLst>
          </a:blip>
          <a:srcRect t="19627" b="19627"/>
          <a:stretch>
            <a:fillRect/>
          </a:stretch>
        </p:blipFill>
        <p:spPr bwMode="auto">
          <a:xfrm>
            <a:off x="1898650" y="3676650"/>
            <a:ext cx="5386388"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1412875" y="3114675"/>
            <a:ext cx="16478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lnSpc>
                <a:spcPct val="90000"/>
              </a:lnSpc>
              <a:spcBef>
                <a:spcPts val="1000"/>
              </a:spcBef>
              <a:buFont typeface="Arial" charset="0"/>
              <a:buNone/>
            </a:pPr>
            <a:r>
              <a:rPr lang="en-US" sz="2400">
                <a:latin typeface="Comic Sans MS" charset="0"/>
                <a:ea typeface="Verdana" charset="0"/>
              </a:rPr>
              <a:t>i. Bone	</a:t>
            </a:r>
          </a:p>
        </p:txBody>
      </p:sp>
      <p:sp>
        <p:nvSpPr>
          <p:cNvPr id="12" name="Rectangle 3"/>
          <p:cNvSpPr txBox="1">
            <a:spLocks noChangeArrowheads="1"/>
          </p:cNvSpPr>
          <p:nvPr/>
        </p:nvSpPr>
        <p:spPr bwMode="auto">
          <a:xfrm>
            <a:off x="1443038" y="5846763"/>
            <a:ext cx="18859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lnSpc>
                <a:spcPct val="90000"/>
              </a:lnSpc>
              <a:spcBef>
                <a:spcPts val="1000"/>
              </a:spcBef>
              <a:buFont typeface="Arial" charset="0"/>
              <a:buNone/>
            </a:pPr>
            <a:r>
              <a:rPr lang="en-US" sz="2400">
                <a:latin typeface="Comic Sans MS" charset="0"/>
                <a:ea typeface="Verdana" charset="0"/>
              </a:rPr>
              <a:t> ii.Cartilage</a:t>
            </a:r>
          </a:p>
        </p:txBody>
      </p:sp>
      <p:pic>
        <p:nvPicPr>
          <p:cNvPr id="47110" name="Picture 4" descr="FG04_1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t="32008" b="31036"/>
          <a:stretch>
            <a:fillRect/>
          </a:stretch>
        </p:blipFill>
        <p:spPr>
          <a:xfrm>
            <a:off x="187325" y="641350"/>
            <a:ext cx="4103688" cy="2419350"/>
          </a:xfrm>
        </p:spPr>
      </p:pic>
      <p:pic>
        <p:nvPicPr>
          <p:cNvPr id="47111" name="Picture 13" descr="Red_White_Blood_cell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3325" y="649288"/>
            <a:ext cx="385603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Box 14"/>
          <p:cNvSpPr txBox="1">
            <a:spLocks noChangeArrowheads="1"/>
          </p:cNvSpPr>
          <p:nvPr/>
        </p:nvSpPr>
        <p:spPr bwMode="auto">
          <a:xfrm>
            <a:off x="6329363" y="6596063"/>
            <a:ext cx="28146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a:r>
              <a:rPr lang="en-US" sz="1100">
                <a:latin typeface="Comic Sans MS" charset="0"/>
                <a:cs typeface="Comic Sans MS" charset="0"/>
              </a:rPr>
              <a:t>Image: </a:t>
            </a:r>
            <a:r>
              <a:rPr lang="en-US" sz="1100">
                <a:latin typeface="Comic Sans MS" charset="0"/>
                <a:cs typeface="Comic Sans MS" charset="0"/>
                <a:hlinkClick r:id="rId5"/>
              </a:rPr>
              <a:t>Formed elements of blood</a:t>
            </a:r>
            <a:r>
              <a:rPr lang="en-US" sz="1100">
                <a:latin typeface="Comic Sans MS" charset="0"/>
                <a:cs typeface="Comic Sans MS" charset="0"/>
              </a:rPr>
              <a:t>, Wiki</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Specialized Connective Tissue:</a:t>
            </a:r>
            <a:r>
              <a:rPr lang="en-US" sz="2800">
                <a:solidFill>
                  <a:srgbClr val="EEF3D4"/>
                </a:solidFill>
                <a:latin typeface="Comic Sans MS" charset="0"/>
                <a:ea typeface="ＭＳ Ｐゴシック" charset="0"/>
                <a:cs typeface="Comic Sans MS" charset="0"/>
              </a:rPr>
              <a:t> 3b</a:t>
            </a:r>
            <a:r>
              <a:rPr lang="en-US" sz="2000">
                <a:solidFill>
                  <a:srgbClr val="EEF3D4"/>
                </a:solidFill>
                <a:latin typeface="Comic Sans MS" charset="0"/>
                <a:ea typeface="ＭＳ Ｐゴシック" charset="0"/>
                <a:cs typeface="Comic Sans MS" charset="0"/>
              </a:rPr>
              <a:t>i</a:t>
            </a:r>
            <a:r>
              <a:rPr lang="en-US" sz="2800">
                <a:solidFill>
                  <a:srgbClr val="EEF3D4"/>
                </a:solidFill>
                <a:latin typeface="Comic Sans MS" charset="0"/>
                <a:ea typeface="ＭＳ Ｐゴシック" charset="0"/>
                <a:cs typeface="Comic Sans MS" charset="0"/>
              </a:rPr>
              <a:t>. Bone</a:t>
            </a:r>
          </a:p>
        </p:txBody>
      </p:sp>
      <p:pic>
        <p:nvPicPr>
          <p:cNvPr id="48130" name="Picture 4" descr="FG04_1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32008" b="31036"/>
          <a:stretch>
            <a:fillRect/>
          </a:stretch>
        </p:blipFill>
        <p:spPr>
          <a:xfrm>
            <a:off x="93579" y="2004595"/>
            <a:ext cx="9050421" cy="3484563"/>
          </a:xfrm>
        </p:spPr>
      </p:pic>
      <p:sp>
        <p:nvSpPr>
          <p:cNvPr id="12" name="Rectangle 7"/>
          <p:cNvSpPr>
            <a:spLocks noChangeArrowheads="1"/>
          </p:cNvSpPr>
          <p:nvPr/>
        </p:nvSpPr>
        <p:spPr bwMode="auto">
          <a:xfrm>
            <a:off x="230188" y="681038"/>
            <a:ext cx="870743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spAutoFit/>
          </a:bodyPr>
          <a:lstStyle/>
          <a:p>
            <a:pPr algn="ctr" fontAlgn="auto">
              <a:spcBef>
                <a:spcPct val="30000"/>
              </a:spcBef>
              <a:spcAft>
                <a:spcPts val="0"/>
              </a:spcAft>
              <a:defRPr/>
            </a:pPr>
            <a:r>
              <a:rPr lang="en-US" sz="2400" b="1" dirty="0">
                <a:solidFill>
                  <a:srgbClr val="000000"/>
                </a:solidFill>
                <a:latin typeface="Comic Sans MS"/>
                <a:ea typeface="+mn-ea"/>
                <a:cs typeface="Comic Sans MS"/>
              </a:rPr>
              <a:t>Cross Section of Bone Tissue</a:t>
            </a:r>
          </a:p>
          <a:p>
            <a:pPr algn="ctr" fontAlgn="auto">
              <a:spcBef>
                <a:spcPct val="30000"/>
              </a:spcBef>
              <a:spcAft>
                <a:spcPts val="0"/>
              </a:spcAft>
              <a:defRPr/>
            </a:pPr>
            <a:r>
              <a:rPr lang="en-US" dirty="0">
                <a:solidFill>
                  <a:schemeClr val="accent2">
                    <a:lumMod val="50000"/>
                  </a:schemeClr>
                </a:solidFill>
                <a:latin typeface="Comic Sans MS"/>
                <a:ea typeface="+mn-ea"/>
                <a:cs typeface="Comic Sans MS"/>
              </a:rPr>
              <a:t>Bone cells (</a:t>
            </a:r>
            <a:r>
              <a:rPr lang="en-US" b="1" dirty="0">
                <a:solidFill>
                  <a:srgbClr val="767171"/>
                </a:solidFill>
                <a:latin typeface="Comic Sans MS"/>
                <a:ea typeface="+mn-ea"/>
                <a:cs typeface="Comic Sans MS"/>
              </a:rPr>
              <a:t>osteocytes</a:t>
            </a:r>
            <a:r>
              <a:rPr lang="en-US" dirty="0">
                <a:solidFill>
                  <a:schemeClr val="accent2">
                    <a:lumMod val="50000"/>
                  </a:schemeClr>
                </a:solidFill>
                <a:latin typeface="Comic Sans MS"/>
                <a:ea typeface="+mn-ea"/>
                <a:cs typeface="Comic Sans MS"/>
              </a:rPr>
              <a:t>) are trapped in a mineralized matrix of </a:t>
            </a:r>
          </a:p>
          <a:p>
            <a:pPr algn="ctr" fontAlgn="auto">
              <a:spcBef>
                <a:spcPct val="30000"/>
              </a:spcBef>
              <a:spcAft>
                <a:spcPts val="0"/>
              </a:spcAft>
              <a:defRPr/>
            </a:pPr>
            <a:r>
              <a:rPr lang="en-US" dirty="0">
                <a:solidFill>
                  <a:schemeClr val="accent2">
                    <a:lumMod val="50000"/>
                  </a:schemeClr>
                </a:solidFill>
                <a:latin typeface="Comic Sans MS"/>
                <a:ea typeface="+mn-ea"/>
                <a:cs typeface="Comic Sans MS"/>
              </a:rPr>
              <a:t>calcium phosphate Ca</a:t>
            </a:r>
            <a:r>
              <a:rPr lang="en-US" baseline="-25000" dirty="0">
                <a:solidFill>
                  <a:schemeClr val="accent2">
                    <a:lumMod val="50000"/>
                  </a:schemeClr>
                </a:solidFill>
                <a:latin typeface="Comic Sans MS"/>
                <a:ea typeface="+mn-ea"/>
                <a:cs typeface="Comic Sans MS"/>
              </a:rPr>
              <a:t>3</a:t>
            </a:r>
            <a:r>
              <a:rPr lang="en-US" dirty="0">
                <a:solidFill>
                  <a:schemeClr val="accent2">
                    <a:lumMod val="50000"/>
                  </a:schemeClr>
                </a:solidFill>
                <a:latin typeface="Comic Sans MS"/>
                <a:ea typeface="+mn-ea"/>
                <a:cs typeface="Comic Sans MS"/>
              </a:rPr>
              <a:t>(PO</a:t>
            </a:r>
            <a:r>
              <a:rPr lang="en-US" baseline="-25000" dirty="0">
                <a:solidFill>
                  <a:schemeClr val="accent2">
                    <a:lumMod val="50000"/>
                  </a:schemeClr>
                </a:solidFill>
                <a:latin typeface="Comic Sans MS"/>
                <a:ea typeface="+mn-ea"/>
                <a:cs typeface="Comic Sans MS"/>
              </a:rPr>
              <a:t>4</a:t>
            </a:r>
            <a:r>
              <a:rPr lang="en-US" dirty="0">
                <a:solidFill>
                  <a:schemeClr val="accent2">
                    <a:lumMod val="50000"/>
                  </a:schemeClr>
                </a:solidFill>
                <a:latin typeface="Comic Sans MS"/>
                <a:ea typeface="+mn-ea"/>
                <a:cs typeface="Comic Sans MS"/>
              </a:rPr>
              <a:t>)</a:t>
            </a:r>
            <a:r>
              <a:rPr lang="en-US" baseline="-25000" dirty="0">
                <a:solidFill>
                  <a:schemeClr val="accent2">
                    <a:lumMod val="50000"/>
                  </a:schemeClr>
                </a:solidFill>
                <a:latin typeface="Comic Sans MS"/>
                <a:ea typeface="+mn-ea"/>
                <a:cs typeface="Comic Sans MS"/>
              </a:rPr>
              <a:t>2</a:t>
            </a:r>
            <a:r>
              <a:rPr lang="en-US" dirty="0">
                <a:solidFill>
                  <a:schemeClr val="accent2">
                    <a:lumMod val="50000"/>
                  </a:schemeClr>
                </a:solidFill>
                <a:latin typeface="Comic Sans MS"/>
                <a:ea typeface="+mn-ea"/>
                <a:cs typeface="Comic Sans MS"/>
              </a:rPr>
              <a:t>.</a:t>
            </a:r>
          </a:p>
        </p:txBody>
      </p:sp>
      <p:sp>
        <p:nvSpPr>
          <p:cNvPr id="13" name="Rectangle 9"/>
          <p:cNvSpPr>
            <a:spLocks noChangeArrowheads="1"/>
          </p:cNvSpPr>
          <p:nvPr/>
        </p:nvSpPr>
        <p:spPr bwMode="auto">
          <a:xfrm>
            <a:off x="519113" y="5613400"/>
            <a:ext cx="806926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69" tIns="41134" rIns="82269" bIns="41134">
            <a:spAutoFit/>
          </a:bodyPr>
          <a:lstStyle/>
          <a:p>
            <a:pPr algn="ctr">
              <a:spcBef>
                <a:spcPct val="30000"/>
              </a:spcBef>
            </a:pPr>
            <a:r>
              <a:rPr lang="en-US" sz="2000">
                <a:latin typeface="Comic Sans MS" charset="0"/>
                <a:cs typeface="Comic Sans MS" charset="0"/>
              </a:rPr>
              <a:t>Bone cells appear as dark spots in small chambers </a:t>
            </a:r>
            <a:r>
              <a:rPr lang="en-US">
                <a:latin typeface="Comic Sans MS" charset="0"/>
                <a:cs typeface="Comic Sans MS" charset="0"/>
              </a:rPr>
              <a:t>(lacunae) </a:t>
            </a:r>
            <a:r>
              <a:rPr lang="en-US" sz="2000">
                <a:latin typeface="Comic Sans MS" charset="0"/>
                <a:cs typeface="Comic Sans MS" charset="0"/>
              </a:rPr>
              <a:t>within the hard matrix that the cells themselves have secreted.</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3765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 Box 4"/>
          <p:cNvSpPr txBox="1">
            <a:spLocks noChangeArrowheads="1"/>
          </p:cNvSpPr>
          <p:nvPr/>
        </p:nvSpPr>
        <p:spPr bwMode="auto">
          <a:xfrm>
            <a:off x="1179513" y="6219825"/>
            <a:ext cx="17319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233" tIns="41116" rIns="82233" bIns="41116" anchor="ct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a:latin typeface="Calibri" charset="0"/>
              </a:rPr>
              <a:t>central canal for </a:t>
            </a:r>
          </a:p>
          <a:p>
            <a:r>
              <a:rPr lang="en-US">
                <a:latin typeface="Calibri" charset="0"/>
              </a:rPr>
              <a:t>blood vessel</a:t>
            </a:r>
          </a:p>
        </p:txBody>
      </p:sp>
      <p:sp>
        <p:nvSpPr>
          <p:cNvPr id="49155" name="Line 5"/>
          <p:cNvSpPr>
            <a:spLocks noChangeShapeType="1"/>
          </p:cNvSpPr>
          <p:nvPr/>
        </p:nvSpPr>
        <p:spPr bwMode="auto">
          <a:xfrm flipH="1">
            <a:off x="1576388" y="5145088"/>
            <a:ext cx="547687" cy="1098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49156" name="Text Box 6"/>
          <p:cNvSpPr txBox="1">
            <a:spLocks noChangeArrowheads="1"/>
          </p:cNvSpPr>
          <p:nvPr/>
        </p:nvSpPr>
        <p:spPr bwMode="auto">
          <a:xfrm>
            <a:off x="3152775" y="6118225"/>
            <a:ext cx="131286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233" tIns="41116" rIns="82233" bIns="41116" anchor="ct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2200">
                <a:solidFill>
                  <a:srgbClr val="C00000"/>
                </a:solidFill>
                <a:latin typeface="Calibri" charset="0"/>
              </a:rPr>
              <a:t>bone cells</a:t>
            </a:r>
          </a:p>
          <a:p>
            <a:endParaRPr lang="en-US" sz="2200">
              <a:solidFill>
                <a:srgbClr val="C00000"/>
              </a:solidFill>
              <a:latin typeface="Calibri" charset="0"/>
            </a:endParaRPr>
          </a:p>
        </p:txBody>
      </p:sp>
      <p:sp>
        <p:nvSpPr>
          <p:cNvPr id="49157" name="Line 7"/>
          <p:cNvSpPr>
            <a:spLocks noChangeShapeType="1"/>
          </p:cNvSpPr>
          <p:nvPr/>
        </p:nvSpPr>
        <p:spPr bwMode="auto">
          <a:xfrm>
            <a:off x="3357563" y="4665663"/>
            <a:ext cx="307975" cy="1525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49158" name="Line 8"/>
          <p:cNvSpPr>
            <a:spLocks noChangeShapeType="1"/>
          </p:cNvSpPr>
          <p:nvPr/>
        </p:nvSpPr>
        <p:spPr bwMode="auto">
          <a:xfrm>
            <a:off x="2432050" y="4562475"/>
            <a:ext cx="1217613" cy="15954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49159" name="Text Box 9"/>
          <p:cNvSpPr txBox="1">
            <a:spLocks noChangeArrowheads="1"/>
          </p:cNvSpPr>
          <p:nvPr/>
        </p:nvSpPr>
        <p:spPr bwMode="auto">
          <a:xfrm>
            <a:off x="4783138" y="6219825"/>
            <a:ext cx="15763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33" tIns="41116" rIns="82233" bIns="41116" anchor="ct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a:latin typeface="Calibri" charset="0"/>
              </a:rPr>
              <a:t>concentric bone matrix</a:t>
            </a:r>
          </a:p>
        </p:txBody>
      </p:sp>
      <p:sp>
        <p:nvSpPr>
          <p:cNvPr id="49160" name="AutoShape 10"/>
          <p:cNvSpPr>
            <a:spLocks/>
          </p:cNvSpPr>
          <p:nvPr/>
        </p:nvSpPr>
        <p:spPr bwMode="auto">
          <a:xfrm rot="5400000">
            <a:off x="5413375" y="4410075"/>
            <a:ext cx="273050" cy="3289300"/>
          </a:xfrm>
          <a:prstGeom prst="rightBrace">
            <a:avLst>
              <a:gd name="adj1" fmla="val 10049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lIns="82263" tIns="41131" rIns="82263" bIns="41131" anchor="ctr"/>
          <a:lstStyle/>
          <a:p>
            <a:endParaRPr lang="en-US">
              <a:latin typeface="Calibri" charset="0"/>
            </a:endParaRPr>
          </a:p>
        </p:txBody>
      </p:sp>
      <p:sp>
        <p:nvSpPr>
          <p:cNvPr id="439306" name="Rectangle 14"/>
          <p:cNvSpPr>
            <a:spLocks noChangeArrowheads="1"/>
          </p:cNvSpPr>
          <p:nvPr/>
        </p:nvSpPr>
        <p:spPr bwMode="auto">
          <a:xfrm>
            <a:off x="914400" y="228600"/>
            <a:ext cx="73580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33" tIns="41116" rIns="82233" bIns="41116">
            <a:spAutoFit/>
          </a:bodyPr>
          <a:lstStyle/>
          <a:p>
            <a:pPr algn="ctr">
              <a:spcBef>
                <a:spcPct val="30000"/>
              </a:spcBef>
            </a:pPr>
            <a:r>
              <a:rPr lang="en-US" sz="2400">
                <a:solidFill>
                  <a:schemeClr val="bg1"/>
                </a:solidFill>
                <a:latin typeface="Comic Sans MS" charset="0"/>
                <a:cs typeface="Comic Sans MS" charset="0"/>
              </a:rPr>
              <a:t>Concentric circles of bone, deposited around a central canal that contains a blood vessel, are clearly visible in this micrograph.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FG06_0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12959" t="2" r="11113" b="-17"/>
          <a:stretch>
            <a:fillRect/>
          </a:stretch>
        </p:blipFill>
        <p:spPr>
          <a:xfrm>
            <a:off x="1646238" y="0"/>
            <a:ext cx="7497762" cy="6600825"/>
          </a:xfrm>
        </p:spPr>
      </p:pic>
      <p:sp>
        <p:nvSpPr>
          <p:cNvPr id="50178" name="Rectangle 7"/>
          <p:cNvSpPr>
            <a:spLocks noChangeArrowheads="1"/>
          </p:cNvSpPr>
          <p:nvPr/>
        </p:nvSpPr>
        <p:spPr bwMode="auto">
          <a:xfrm>
            <a:off x="0" y="0"/>
            <a:ext cx="2105025"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33" tIns="41116" rIns="82233" bIns="41116">
            <a:spAutoFit/>
          </a:bodyPr>
          <a:lstStyle/>
          <a:p>
            <a:pPr algn="ctr"/>
            <a:r>
              <a:rPr lang="en-US" sz="2900" b="1">
                <a:latin typeface="Comic Sans MS" charset="0"/>
                <a:cs typeface="Comic Sans MS" charset="0"/>
              </a:rPr>
              <a:t>The Human Skeleton</a:t>
            </a:r>
          </a:p>
          <a:p>
            <a:pPr algn="ctr"/>
            <a:endParaRPr lang="en-US" sz="2900">
              <a:latin typeface="Comic Sans MS" charset="0"/>
              <a:cs typeface="Comic Sans MS" charset="0"/>
            </a:endParaRPr>
          </a:p>
          <a:p>
            <a:pPr algn="ctr"/>
            <a:r>
              <a:rPr lang="en-US" sz="2800">
                <a:latin typeface="Comic Sans MS" charset="0"/>
                <a:cs typeface="Comic Sans MS" charset="0"/>
              </a:rPr>
              <a:t>Anatomy of Bone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Specialized Connective Tissue:</a:t>
            </a:r>
            <a:r>
              <a:rPr lang="en-US" sz="2800">
                <a:solidFill>
                  <a:srgbClr val="EEF3D4"/>
                </a:solidFill>
                <a:latin typeface="Comic Sans MS" charset="0"/>
                <a:ea typeface="ＭＳ Ｐゴシック" charset="0"/>
                <a:cs typeface="Comic Sans MS" charset="0"/>
              </a:rPr>
              <a:t> 3b</a:t>
            </a:r>
            <a:r>
              <a:rPr lang="en-US" sz="1800">
                <a:latin typeface="Verdana" charset="0"/>
                <a:ea typeface="ＭＳ Ｐゴシック" charset="0"/>
                <a:cs typeface="Verdana" charset="0"/>
              </a:rPr>
              <a:t>ii</a:t>
            </a:r>
            <a:r>
              <a:rPr lang="en-US" sz="2800">
                <a:solidFill>
                  <a:srgbClr val="EEF3D4"/>
                </a:solidFill>
                <a:latin typeface="Comic Sans MS" charset="0"/>
                <a:ea typeface="ＭＳ Ｐゴシック" charset="0"/>
                <a:cs typeface="Comic Sans MS" charset="0"/>
              </a:rPr>
              <a:t>. </a:t>
            </a:r>
            <a:r>
              <a:rPr lang="en-US" sz="2800">
                <a:solidFill>
                  <a:srgbClr val="FFFF00"/>
                </a:solidFill>
                <a:latin typeface="Comic Sans MS" charset="0"/>
                <a:ea typeface="ＭＳ Ｐゴシック" charset="0"/>
                <a:cs typeface="Comic Sans MS" charset="0"/>
              </a:rPr>
              <a:t>Cartilage</a:t>
            </a:r>
          </a:p>
        </p:txBody>
      </p:sp>
      <p:pic>
        <p:nvPicPr>
          <p:cNvPr id="51202" name="Picture 11" descr="FG04_11b"/>
          <p:cNvPicPr>
            <a:picLocks noChangeAspect="1" noChangeArrowheads="1"/>
          </p:cNvPicPr>
          <p:nvPr/>
        </p:nvPicPr>
        <p:blipFill>
          <a:blip r:embed="rId2">
            <a:extLst>
              <a:ext uri="{28A0092B-C50C-407E-A947-70E740481C1C}">
                <a14:useLocalDpi xmlns:a14="http://schemas.microsoft.com/office/drawing/2010/main" val="0"/>
              </a:ext>
            </a:extLst>
          </a:blip>
          <a:srcRect t="19627" b="19627"/>
          <a:stretch>
            <a:fillRect/>
          </a:stretch>
        </p:blipFill>
        <p:spPr bwMode="auto">
          <a:xfrm>
            <a:off x="2667000" y="758825"/>
            <a:ext cx="6194425"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241300" y="1733550"/>
            <a:ext cx="2173288" cy="1928813"/>
          </a:xfrm>
          <a:prstGeom prst="rect">
            <a:avLst/>
          </a:prstGeom>
          <a:solidFill>
            <a:srgbClr val="FFFFFF"/>
          </a:solidFill>
          <a:ln w="19050">
            <a:noFill/>
            <a:miter lim="800000"/>
            <a:headEnd/>
            <a:tailEnd/>
          </a:ln>
          <a:effectLst/>
        </p:spPr>
        <p:txBody>
          <a:bodyPr lIns="82269" tIns="41134" rIns="82269" bIns="41134">
            <a:spAutoFit/>
          </a:bodyPr>
          <a:lstStyle/>
          <a:p>
            <a:pPr marL="0" lvl="1" algn="ctr" fontAlgn="auto">
              <a:spcBef>
                <a:spcPts val="0"/>
              </a:spcBef>
              <a:spcAft>
                <a:spcPts val="0"/>
              </a:spcAft>
              <a:defRPr/>
            </a:pPr>
            <a:r>
              <a:rPr lang="en-US" sz="2000" dirty="0">
                <a:solidFill>
                  <a:srgbClr val="660066"/>
                </a:solidFill>
                <a:effectLst>
                  <a:outerShdw blurRad="38100" dist="38100" dir="2700000" algn="tl">
                    <a:srgbClr val="DDDDDD"/>
                  </a:outerShdw>
                </a:effectLst>
                <a:latin typeface="Comic Sans MS"/>
                <a:ea typeface="+mn-ea"/>
                <a:cs typeface="Comic Sans MS"/>
              </a:rPr>
              <a:t>Cartilage cells are called </a:t>
            </a:r>
            <a:r>
              <a:rPr lang="en-US" sz="2000" b="1" i="1" dirty="0">
                <a:solidFill>
                  <a:srgbClr val="660066"/>
                </a:solidFill>
                <a:effectLst>
                  <a:outerShdw blurRad="38100" dist="38100" dir="2700000" algn="tl">
                    <a:srgbClr val="DDDDDD"/>
                  </a:outerShdw>
                </a:effectLst>
                <a:latin typeface="Comic Sans MS"/>
                <a:ea typeface="+mn-ea"/>
                <a:cs typeface="Comic Sans MS"/>
              </a:rPr>
              <a:t>chondrocytes</a:t>
            </a:r>
            <a:r>
              <a:rPr lang="en-US" sz="2000" dirty="0">
                <a:solidFill>
                  <a:srgbClr val="660066"/>
                </a:solidFill>
                <a:effectLst>
                  <a:outerShdw blurRad="38100" dist="38100" dir="2700000" algn="tl">
                    <a:srgbClr val="DDDDDD"/>
                  </a:outerShdw>
                </a:effectLst>
                <a:latin typeface="Comic Sans MS"/>
                <a:ea typeface="+mn-ea"/>
                <a:cs typeface="Comic Sans MS"/>
              </a:rPr>
              <a:t>, in </a:t>
            </a:r>
          </a:p>
          <a:p>
            <a:pPr marL="0" lvl="1" algn="ctr" fontAlgn="auto">
              <a:spcBef>
                <a:spcPts val="0"/>
              </a:spcBef>
              <a:spcAft>
                <a:spcPts val="0"/>
              </a:spcAft>
              <a:defRPr/>
            </a:pPr>
            <a:r>
              <a:rPr lang="en-US" sz="2000" dirty="0">
                <a:solidFill>
                  <a:srgbClr val="660066"/>
                </a:solidFill>
                <a:effectLst>
                  <a:outerShdw blurRad="38100" dist="38100" dir="2700000" algn="tl">
                    <a:srgbClr val="DDDDDD"/>
                  </a:outerShdw>
                </a:effectLst>
                <a:latin typeface="Comic Sans MS"/>
                <a:ea typeface="+mn-ea"/>
                <a:cs typeface="Comic Sans MS"/>
              </a:rPr>
              <a:t> small cavities (lacunae) .</a:t>
            </a:r>
          </a:p>
          <a:p>
            <a:pPr marL="0" lvl="1" fontAlgn="auto">
              <a:spcBef>
                <a:spcPts val="0"/>
              </a:spcBef>
              <a:spcAft>
                <a:spcPts val="0"/>
              </a:spcAft>
              <a:defRPr/>
            </a:pPr>
            <a:endParaRPr lang="en-US" sz="2000" dirty="0">
              <a:solidFill>
                <a:srgbClr val="660066"/>
              </a:solidFill>
              <a:effectLst>
                <a:outerShdw blurRad="38100" dist="38100" dir="2700000" algn="tl">
                  <a:srgbClr val="DDDDDD"/>
                </a:outerShdw>
              </a:effectLst>
              <a:latin typeface="Comic Sans MS"/>
              <a:ea typeface="+mn-ea"/>
              <a:cs typeface="Comic Sans MS"/>
            </a:endParaRPr>
          </a:p>
        </p:txBody>
      </p:sp>
      <p:sp>
        <p:nvSpPr>
          <p:cNvPr id="11" name="Rectangle 5"/>
          <p:cNvSpPr>
            <a:spLocks noChangeArrowheads="1"/>
          </p:cNvSpPr>
          <p:nvPr/>
        </p:nvSpPr>
        <p:spPr bwMode="auto">
          <a:xfrm>
            <a:off x="187325" y="3673475"/>
            <a:ext cx="2208213" cy="1928813"/>
          </a:xfrm>
          <a:prstGeom prst="rect">
            <a:avLst/>
          </a:prstGeom>
          <a:solidFill>
            <a:srgbClr val="FFFFFF"/>
          </a:solidFill>
          <a:ln w="19050">
            <a:noFill/>
            <a:miter lim="800000"/>
            <a:headEnd/>
            <a:tailEnd/>
          </a:ln>
          <a:effectLst/>
        </p:spPr>
        <p:txBody>
          <a:bodyPr lIns="82269" tIns="41134" rIns="82269" bIns="41134">
            <a:spAutoFit/>
          </a:bodyPr>
          <a:lstStyle/>
          <a:p>
            <a:pPr marL="0" lvl="1" algn="ctr" fontAlgn="auto">
              <a:spcBef>
                <a:spcPts val="0"/>
              </a:spcBef>
              <a:spcAft>
                <a:spcPts val="0"/>
              </a:spcAft>
              <a:defRPr/>
            </a:pPr>
            <a:r>
              <a:rPr lang="en-US" sz="2000" dirty="0">
                <a:solidFill>
                  <a:srgbClr val="660066"/>
                </a:solidFill>
                <a:effectLst>
                  <a:outerShdw blurRad="38100" dist="38100" dir="2700000" algn="tl">
                    <a:srgbClr val="DDDDDD"/>
                  </a:outerShdw>
                </a:effectLst>
                <a:latin typeface="Comic Sans MS"/>
                <a:ea typeface="+mn-ea"/>
                <a:cs typeface="Comic Sans MS"/>
              </a:rPr>
              <a:t>These cells are in a rubbery matrix of elastic protein fibers for flexibility.</a:t>
            </a:r>
          </a:p>
          <a:p>
            <a:pPr marL="342900" lvl="1" indent="-342900" algn="ctr" fontAlgn="auto">
              <a:spcBef>
                <a:spcPts val="0"/>
              </a:spcBef>
              <a:spcAft>
                <a:spcPts val="0"/>
              </a:spcAft>
              <a:buFontTx/>
              <a:buChar char="-"/>
              <a:defRPr/>
            </a:pPr>
            <a:endParaRPr lang="en-US" sz="2000" dirty="0">
              <a:solidFill>
                <a:srgbClr val="660066"/>
              </a:solidFill>
              <a:effectLst>
                <a:outerShdw blurRad="38100" dist="38100" dir="2700000" algn="tl">
                  <a:srgbClr val="DDDDDD"/>
                </a:outerShdw>
              </a:effectLst>
              <a:latin typeface="Comic Sans MS"/>
              <a:ea typeface="+mn-ea"/>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4800" y="1036638"/>
            <a:ext cx="6519863" cy="4883150"/>
          </a:xfrm>
        </p:spPr>
      </p:pic>
      <p:sp>
        <p:nvSpPr>
          <p:cNvPr id="52226" name="Line 3"/>
          <p:cNvSpPr>
            <a:spLocks noChangeShapeType="1"/>
          </p:cNvSpPr>
          <p:nvPr/>
        </p:nvSpPr>
        <p:spPr bwMode="auto">
          <a:xfrm flipH="1">
            <a:off x="5200650" y="2246313"/>
            <a:ext cx="2111375" cy="4413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27" name="Text Box 4"/>
          <p:cNvSpPr txBox="1">
            <a:spLocks noChangeArrowheads="1"/>
          </p:cNvSpPr>
          <p:nvPr/>
        </p:nvSpPr>
        <p:spPr bwMode="auto">
          <a:xfrm>
            <a:off x="7332663" y="2117725"/>
            <a:ext cx="1433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b="1">
                <a:latin typeface="Comic Sans MS" charset="0"/>
                <a:cs typeface="Comic Sans MS" charset="0"/>
              </a:rPr>
              <a:t>Fibroblast</a:t>
            </a:r>
          </a:p>
        </p:txBody>
      </p:sp>
      <p:sp>
        <p:nvSpPr>
          <p:cNvPr id="52228" name="Text Box 5"/>
          <p:cNvSpPr txBox="1">
            <a:spLocks noChangeArrowheads="1"/>
          </p:cNvSpPr>
          <p:nvPr/>
        </p:nvSpPr>
        <p:spPr bwMode="auto">
          <a:xfrm>
            <a:off x="7232650" y="3157538"/>
            <a:ext cx="16573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b="1">
                <a:latin typeface="Comic Sans MS" charset="0"/>
                <a:cs typeface="Comic Sans MS" charset="0"/>
              </a:rPr>
              <a:t>Matrix: ground substance </a:t>
            </a:r>
          </a:p>
          <a:p>
            <a:pPr algn="ctr"/>
            <a:r>
              <a:rPr lang="en-US" sz="2000" b="1">
                <a:latin typeface="Comic Sans MS" charset="0"/>
                <a:cs typeface="Comic Sans MS" charset="0"/>
              </a:rPr>
              <a:t>&amp; protein fubers</a:t>
            </a:r>
          </a:p>
        </p:txBody>
      </p:sp>
      <p:sp>
        <p:nvSpPr>
          <p:cNvPr id="52229" name="Line 7"/>
          <p:cNvSpPr>
            <a:spLocks noChangeShapeType="1"/>
          </p:cNvSpPr>
          <p:nvPr/>
        </p:nvSpPr>
        <p:spPr bwMode="auto">
          <a:xfrm flipH="1">
            <a:off x="5867400" y="3700463"/>
            <a:ext cx="1447800"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0" name="Rectangle 11"/>
          <p:cNvSpPr>
            <a:spLocks noChangeArrowheads="1"/>
          </p:cNvSpPr>
          <p:nvPr/>
        </p:nvSpPr>
        <p:spPr bwMode="auto">
          <a:xfrm>
            <a:off x="8208963" y="103188"/>
            <a:ext cx="800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latin typeface="Comic Sans MS" charset="0"/>
                <a:cs typeface="Comic Sans MS" charset="0"/>
              </a:rPr>
              <a:t>* Lab</a:t>
            </a:r>
          </a:p>
        </p:txBody>
      </p:sp>
      <p:sp>
        <p:nvSpPr>
          <p:cNvPr id="52231" name="Content Placeholder 2"/>
          <p:cNvSpPr>
            <a:spLocks noGrp="1"/>
          </p:cNvSpPr>
          <p:nvPr>
            <p:ph sz="quarter" idx="13"/>
          </p:nvPr>
        </p:nvSpPr>
        <p:spPr>
          <a:gradFill/>
        </p:spPr>
        <p:txBody>
          <a:bodyPr/>
          <a:lstStyle/>
          <a:p>
            <a:endParaRPr lang="en-US">
              <a:latin typeface="Verdana" charset="0"/>
              <a:ea typeface="ＭＳ Ｐゴシック" charset="0"/>
              <a:cs typeface="Verdana" charset="0"/>
            </a:endParaRPr>
          </a:p>
        </p:txBody>
      </p:sp>
      <p:sp>
        <p:nvSpPr>
          <p:cNvPr id="52232" name="Content Placeholder 3"/>
          <p:cNvSpPr>
            <a:spLocks noGrp="1"/>
          </p:cNvSpPr>
          <p:nvPr>
            <p:ph sz="quarter" idx="13"/>
          </p:nvPr>
        </p:nvSpPr>
        <p:spPr>
          <a:gradFill/>
        </p:spPr>
        <p:txBody>
          <a:bodyPr/>
          <a:lstStyle/>
          <a:p>
            <a:r>
              <a:rPr lang="en-US">
                <a:latin typeface="Comic Sans MS" charset="0"/>
                <a:ea typeface="ＭＳ Ｐゴシック" charset="0"/>
                <a:cs typeface="Comic Sans MS" charset="0"/>
              </a:rPr>
              <a:t>Specialized Connective Tissue:</a:t>
            </a:r>
            <a:r>
              <a:rPr lang="en-US">
                <a:solidFill>
                  <a:srgbClr val="EEF3D4"/>
                </a:solidFill>
                <a:latin typeface="Comic Sans MS" charset="0"/>
                <a:ea typeface="ＭＳ Ｐゴシック" charset="0"/>
                <a:cs typeface="Comic Sans MS" charset="0"/>
              </a:rPr>
              <a:t> 3b</a:t>
            </a:r>
            <a:r>
              <a:rPr lang="en-US" sz="1800">
                <a:solidFill>
                  <a:srgbClr val="EEF3D4"/>
                </a:solidFill>
                <a:latin typeface="Comic Sans MS" charset="0"/>
                <a:ea typeface="ＭＳ Ｐゴシック" charset="0"/>
                <a:cs typeface="Comic Sans MS" charset="0"/>
              </a:rPr>
              <a:t>ii</a:t>
            </a:r>
            <a:r>
              <a:rPr lang="en-US">
                <a:solidFill>
                  <a:srgbClr val="EEF3D4"/>
                </a:solidFill>
                <a:latin typeface="Comic Sans MS" charset="0"/>
                <a:ea typeface="ＭＳ Ｐゴシック" charset="0"/>
                <a:cs typeface="Comic Sans MS" charset="0"/>
              </a:rPr>
              <a:t>. </a:t>
            </a:r>
            <a:r>
              <a:rPr lang="en-US">
                <a:solidFill>
                  <a:srgbClr val="FFFF00"/>
                </a:solidFill>
                <a:latin typeface="Comic Sans MS" charset="0"/>
                <a:ea typeface="ＭＳ Ｐゴシック" charset="0"/>
                <a:cs typeface="Comic Sans MS" charset="0"/>
              </a:rPr>
              <a:t>Cartilage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rtlCol="0"/>
          <a:lstStyle/>
          <a:p>
            <a:pPr fontAlgn="auto">
              <a:spcAft>
                <a:spcPts val="0"/>
              </a:spcAft>
              <a:buFont typeface="Arial" panose="020B0604020202020204" pitchFamily="34" charset="0"/>
              <a:buNone/>
              <a:defRPr/>
            </a:pPr>
            <a:r>
              <a:rPr lang="en-US" sz="2800" dirty="0" smtClean="0">
                <a:latin typeface="Comic Sans MS"/>
                <a:cs typeface="Comic Sans MS"/>
              </a:rPr>
              <a:t>Specialized Connective Tissue: </a:t>
            </a:r>
            <a:r>
              <a:rPr lang="en-US" dirty="0" smtClean="0">
                <a:solidFill>
                  <a:srgbClr val="EEF3D4"/>
                </a:solidFill>
                <a:latin typeface="Comic Sans MS"/>
                <a:cs typeface="Comic Sans MS"/>
              </a:rPr>
              <a:t>3b</a:t>
            </a:r>
            <a:r>
              <a:rPr lang="en-US" sz="1800" dirty="0" smtClean="0">
                <a:solidFill>
                  <a:srgbClr val="EEF3D4"/>
                </a:solidFill>
                <a:latin typeface="Comic Sans MS"/>
                <a:cs typeface="Comic Sans MS"/>
              </a:rPr>
              <a:t>iii</a:t>
            </a:r>
            <a:r>
              <a:rPr lang="en-US" dirty="0" smtClean="0">
                <a:solidFill>
                  <a:srgbClr val="EEF3D4"/>
                </a:solidFill>
                <a:latin typeface="Comic Sans MS"/>
                <a:cs typeface="Comic Sans MS"/>
              </a:rPr>
              <a:t>. </a:t>
            </a:r>
            <a:r>
              <a:rPr lang="en-US" dirty="0" smtClean="0">
                <a:solidFill>
                  <a:schemeClr val="accent2">
                    <a:lumMod val="20000"/>
                    <a:lumOff val="80000"/>
                  </a:schemeClr>
                </a:solidFill>
                <a:latin typeface="Comic Sans MS"/>
                <a:cs typeface="Comic Sans MS"/>
              </a:rPr>
              <a:t>Blood</a:t>
            </a:r>
            <a:endParaRPr lang="en-US" sz="2800" dirty="0">
              <a:solidFill>
                <a:schemeClr val="accent2">
                  <a:lumMod val="20000"/>
                  <a:lumOff val="80000"/>
                </a:schemeClr>
              </a:solidFill>
              <a:latin typeface="Comic Sans MS"/>
              <a:cs typeface="Comic Sans MS"/>
            </a:endParaRPr>
          </a:p>
        </p:txBody>
      </p:sp>
      <p:sp>
        <p:nvSpPr>
          <p:cNvPr id="6" name="Rectangle 5"/>
          <p:cNvSpPr>
            <a:spLocks noChangeArrowheads="1"/>
          </p:cNvSpPr>
          <p:nvPr/>
        </p:nvSpPr>
        <p:spPr bwMode="auto">
          <a:xfrm>
            <a:off x="895350" y="5465763"/>
            <a:ext cx="7412038" cy="82232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82233" tIns="41116" rIns="82233" bIns="41116">
            <a:spAutoFit/>
          </a:bodyPr>
          <a:lstStyle/>
          <a:p>
            <a:pPr algn="ctr">
              <a:spcBef>
                <a:spcPct val="30000"/>
              </a:spcBef>
            </a:pPr>
            <a:r>
              <a:rPr lang="en-US" sz="2400">
                <a:solidFill>
                  <a:srgbClr val="CC0000"/>
                </a:solidFill>
                <a:latin typeface="Comic Sans MS" charset="0"/>
                <a:cs typeface="Comic Sans MS" charset="0"/>
              </a:rPr>
              <a:t>Blood cells arise from bone marrow, so blood is classified as a connective tissue.  </a:t>
            </a:r>
          </a:p>
        </p:txBody>
      </p:sp>
      <p:pic>
        <p:nvPicPr>
          <p:cNvPr id="53251" name="Picture 7" descr="Red_White_Blood_cell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188" y="769938"/>
            <a:ext cx="86391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2"/>
          <p:cNvSpPr txBox="1">
            <a:spLocks noChangeArrowheads="1"/>
          </p:cNvSpPr>
          <p:nvPr/>
        </p:nvSpPr>
        <p:spPr bwMode="auto">
          <a:xfrm>
            <a:off x="6329363" y="6596063"/>
            <a:ext cx="28146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a:r>
              <a:rPr lang="en-US" sz="1100">
                <a:latin typeface="Comic Sans MS" charset="0"/>
                <a:cs typeface="Comic Sans MS" charset="0"/>
              </a:rPr>
              <a:t>Image: </a:t>
            </a:r>
            <a:r>
              <a:rPr lang="en-US" sz="1100">
                <a:latin typeface="Comic Sans MS" charset="0"/>
                <a:cs typeface="Comic Sans MS" charset="0"/>
                <a:hlinkClick r:id="rId3"/>
              </a:rPr>
              <a:t>Formed elements of blood</a:t>
            </a:r>
            <a:r>
              <a:rPr lang="en-US" sz="1100">
                <a:latin typeface="Comic Sans MS" charset="0"/>
                <a:cs typeface="Comic Sans MS" charset="0"/>
              </a:rPr>
              <a:t>, Wiki</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sz="quarter" idx="13"/>
          </p:nvPr>
        </p:nvSpPr>
        <p:spPr>
          <a:gradFill/>
        </p:spPr>
        <p:txBody>
          <a:bodyPr>
            <a:normAutofit lnSpcReduction="10000"/>
          </a:bodyPr>
          <a:lstStyle/>
          <a:p>
            <a:r>
              <a:rPr lang="en-US" sz="3200">
                <a:latin typeface="Comic Sans MS" charset="0"/>
                <a:ea typeface="ＭＳ Ｐゴシック" charset="0"/>
                <a:cs typeface="Comic Sans MS" charset="0"/>
              </a:rPr>
              <a:t>4. Epithelial Tissue</a:t>
            </a:r>
          </a:p>
        </p:txBody>
      </p:sp>
      <p:sp>
        <p:nvSpPr>
          <p:cNvPr id="5" name="Rectangle 4"/>
          <p:cNvSpPr/>
          <p:nvPr/>
        </p:nvSpPr>
        <p:spPr>
          <a:xfrm>
            <a:off x="2568575" y="554038"/>
            <a:ext cx="400685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299" name="Rectangle 9"/>
          <p:cNvSpPr>
            <a:spLocks noChangeArrowheads="1"/>
          </p:cNvSpPr>
          <p:nvPr/>
        </p:nvSpPr>
        <p:spPr bwMode="auto">
          <a:xfrm>
            <a:off x="6173788" y="6524625"/>
            <a:ext cx="2520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cs typeface="Verdana" charset="0"/>
              </a:rPr>
              <a:t>Image credit: http://www.ck12.org</a:t>
            </a:r>
            <a:r>
              <a:rPr lang="en-US" sz="800">
                <a:cs typeface="Verdana" charset="0"/>
              </a:rPr>
              <a:t>/</a:t>
            </a:r>
          </a:p>
        </p:txBody>
      </p:sp>
      <p:sp>
        <p:nvSpPr>
          <p:cNvPr id="55300" name="Content Placeholder 1"/>
          <p:cNvSpPr>
            <a:spLocks noGrp="1"/>
          </p:cNvSpPr>
          <p:nvPr>
            <p:ph idx="4294967295"/>
          </p:nvPr>
        </p:nvSpPr>
        <p:spPr>
          <a:xfrm>
            <a:off x="284163" y="698500"/>
            <a:ext cx="8859837" cy="923925"/>
          </a:xfrm>
        </p:spPr>
        <p:txBody>
          <a:bodyPr/>
          <a:lstStyle/>
          <a:p>
            <a:r>
              <a:rPr lang="en-US" sz="2000">
                <a:latin typeface="Comic Sans MS" charset="0"/>
                <a:cs typeface="Comic Sans MS" charset="0"/>
              </a:rPr>
              <a:t>Cells that line or cover all internal and external body surfaces.</a:t>
            </a:r>
          </a:p>
          <a:p>
            <a:r>
              <a:rPr lang="en-US" sz="2000">
                <a:latin typeface="Comic Sans MS" charset="0"/>
                <a:cs typeface="Comic Sans MS" charset="0"/>
              </a:rPr>
              <a:t>Cell structure and function varies depending on where it is in the body.</a:t>
            </a:r>
          </a:p>
          <a:p>
            <a:endParaRPr lang="en-US" sz="2000">
              <a:latin typeface="Comic Sans MS" charset="0"/>
              <a:cs typeface="Comic Sans MS" charset="0"/>
            </a:endParaRPr>
          </a:p>
        </p:txBody>
      </p:sp>
      <p:pic>
        <p:nvPicPr>
          <p:cNvPr id="55301" name="Picture 2" descr="q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100" y="1806575"/>
            <a:ext cx="8188325"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Cells</a:t>
            </a:r>
          </a:p>
        </p:txBody>
      </p:sp>
      <p:sp>
        <p:nvSpPr>
          <p:cNvPr id="5" name="TextBox 4"/>
          <p:cNvSpPr txBox="1"/>
          <p:nvPr/>
        </p:nvSpPr>
        <p:spPr>
          <a:xfrm>
            <a:off x="319088" y="733425"/>
            <a:ext cx="3856037" cy="5324475"/>
          </a:xfrm>
          <a:prstGeom prst="rect">
            <a:avLst/>
          </a:prstGeom>
          <a:noFill/>
        </p:spPr>
        <p:txBody>
          <a:bodyPr>
            <a:spAutoFit/>
          </a:bodyPr>
          <a:lstStyle/>
          <a:p>
            <a:pPr marL="285750" indent="-285750" fontAlgn="auto">
              <a:spcBef>
                <a:spcPts val="0"/>
              </a:spcBef>
              <a:spcAft>
                <a:spcPts val="0"/>
              </a:spcAft>
              <a:buFont typeface="Arial" panose="020B0604020202020204" pitchFamily="34" charset="0"/>
              <a:buChar char="•"/>
              <a:defRPr/>
            </a:pPr>
            <a:r>
              <a:rPr lang="en-US" dirty="0">
                <a:solidFill>
                  <a:prstClr val="black"/>
                </a:solidFill>
                <a:latin typeface="Comic Sans MS"/>
                <a:ea typeface="Verdana" panose="020B0604030504040204" pitchFamily="34" charset="0"/>
                <a:cs typeface="Comic Sans MS"/>
              </a:rPr>
              <a:t>Cell are the building blocks of the human body.  </a:t>
            </a:r>
          </a:p>
          <a:p>
            <a:pPr fontAlgn="auto">
              <a:spcBef>
                <a:spcPts val="0"/>
              </a:spcBef>
              <a:spcAft>
                <a:spcPts val="0"/>
              </a:spcAft>
              <a:defRPr/>
            </a:pPr>
            <a:endParaRPr lang="en-US" dirty="0">
              <a:solidFill>
                <a:prstClr val="black"/>
              </a:solidFill>
              <a:latin typeface="Comic Sans MS"/>
              <a:ea typeface="Verdana" panose="020B0604030504040204" pitchFamily="34" charset="0"/>
              <a:cs typeface="Comic Sans MS"/>
            </a:endParaRPr>
          </a:p>
          <a:p>
            <a:pPr marL="285750" indent="-285750" fontAlgn="auto">
              <a:spcBef>
                <a:spcPts val="0"/>
              </a:spcBef>
              <a:spcAft>
                <a:spcPts val="0"/>
              </a:spcAft>
              <a:buFont typeface="Arial" panose="020B0604020202020204" pitchFamily="34" charset="0"/>
              <a:buChar char="•"/>
              <a:defRPr/>
            </a:pPr>
            <a:r>
              <a:rPr lang="en-US" dirty="0">
                <a:solidFill>
                  <a:prstClr val="black"/>
                </a:solidFill>
                <a:latin typeface="Comic Sans MS"/>
                <a:ea typeface="Verdana" panose="020B0604030504040204" pitchFamily="34" charset="0"/>
                <a:cs typeface="Comic Sans MS"/>
              </a:rPr>
              <a:t>There are ~ 100 trillion cells in an adult body.</a:t>
            </a:r>
          </a:p>
          <a:p>
            <a:pPr fontAlgn="auto">
              <a:spcBef>
                <a:spcPts val="0"/>
              </a:spcBef>
              <a:spcAft>
                <a:spcPts val="0"/>
              </a:spcAft>
              <a:defRPr/>
            </a:pPr>
            <a:endParaRPr lang="en-US" dirty="0">
              <a:solidFill>
                <a:prstClr val="black"/>
              </a:solidFill>
              <a:latin typeface="Comic Sans MS"/>
              <a:ea typeface="Verdana" panose="020B0604030504040204" pitchFamily="34" charset="0"/>
              <a:cs typeface="Comic Sans MS"/>
            </a:endParaRPr>
          </a:p>
          <a:p>
            <a:pPr marL="285750" indent="-285750" fontAlgn="auto">
              <a:spcBef>
                <a:spcPts val="0"/>
              </a:spcBef>
              <a:spcAft>
                <a:spcPts val="0"/>
              </a:spcAft>
              <a:buFont typeface="Arial" panose="020B0604020202020204" pitchFamily="34" charset="0"/>
              <a:buChar char="•"/>
              <a:defRPr/>
            </a:pPr>
            <a:r>
              <a:rPr lang="en-US" dirty="0">
                <a:solidFill>
                  <a:prstClr val="black"/>
                </a:solidFill>
                <a:latin typeface="Comic Sans MS"/>
                <a:ea typeface="Verdana" panose="020B0604030504040204" pitchFamily="34" charset="0"/>
                <a:cs typeface="Comic Sans MS"/>
              </a:rPr>
              <a:t>Our cells can be categorized into over 200 different types. </a:t>
            </a:r>
          </a:p>
          <a:p>
            <a:pPr marL="285750" indent="-285750" fontAlgn="auto">
              <a:spcBef>
                <a:spcPts val="0"/>
              </a:spcBef>
              <a:spcAft>
                <a:spcPts val="0"/>
              </a:spcAft>
              <a:buFont typeface="Arial" panose="020B0604020202020204" pitchFamily="34" charset="0"/>
              <a:buChar char="•"/>
              <a:defRPr/>
            </a:pPr>
            <a:endParaRPr lang="en-US" dirty="0">
              <a:solidFill>
                <a:prstClr val="black"/>
              </a:solidFill>
              <a:latin typeface="Comic Sans MS"/>
              <a:ea typeface="Verdana" panose="020B0604030504040204" pitchFamily="34" charset="0"/>
              <a:cs typeface="Comic Sans MS"/>
            </a:endParaRPr>
          </a:p>
          <a:p>
            <a:pPr marL="285750" indent="-285750" fontAlgn="auto">
              <a:spcBef>
                <a:spcPts val="0"/>
              </a:spcBef>
              <a:spcAft>
                <a:spcPts val="0"/>
              </a:spcAft>
              <a:buFont typeface="Arial" panose="020B0604020202020204" pitchFamily="34" charset="0"/>
              <a:buChar char="•"/>
              <a:defRPr/>
            </a:pPr>
            <a:r>
              <a:rPr lang="en-US" dirty="0">
                <a:solidFill>
                  <a:prstClr val="black"/>
                </a:solidFill>
                <a:latin typeface="Comic Sans MS"/>
                <a:ea typeface="Verdana" panose="020B0604030504040204" pitchFamily="34" charset="0"/>
                <a:cs typeface="Comic Sans MS"/>
              </a:rPr>
              <a:t>Cells are joined together as different types of tissues that make up functional units of the human body.</a:t>
            </a:r>
          </a:p>
          <a:p>
            <a:pPr marL="285750" indent="-285750" fontAlgn="auto">
              <a:spcBef>
                <a:spcPts val="0"/>
              </a:spcBef>
              <a:spcAft>
                <a:spcPts val="0"/>
              </a:spcAft>
              <a:buFont typeface="Arial" panose="020B0604020202020204" pitchFamily="34" charset="0"/>
              <a:buChar char="•"/>
              <a:defRPr/>
            </a:pPr>
            <a:endParaRPr lang="en-US" dirty="0">
              <a:solidFill>
                <a:prstClr val="black"/>
              </a:solidFill>
              <a:latin typeface="Comic Sans MS"/>
              <a:ea typeface="Verdana" panose="020B0604030504040204" pitchFamily="34" charset="0"/>
              <a:cs typeface="Comic Sans MS"/>
            </a:endParaRPr>
          </a:p>
          <a:p>
            <a:pPr marL="285750" indent="-285750" fontAlgn="auto">
              <a:spcBef>
                <a:spcPts val="0"/>
              </a:spcBef>
              <a:spcAft>
                <a:spcPts val="0"/>
              </a:spcAft>
              <a:buFont typeface="Arial" panose="020B0604020202020204" pitchFamily="34" charset="0"/>
              <a:buChar char="•"/>
              <a:defRPr/>
            </a:pPr>
            <a:r>
              <a:rPr lang="en-US" dirty="0">
                <a:solidFill>
                  <a:prstClr val="black"/>
                </a:solidFill>
                <a:latin typeface="Comic Sans MS"/>
                <a:ea typeface="Verdana" panose="020B0604030504040204" pitchFamily="34" charset="0"/>
                <a:cs typeface="Comic Sans MS"/>
              </a:rPr>
              <a:t>A cell all by itself rare in the human body even though cells are commonly shown as individuals in many images.</a:t>
            </a:r>
          </a:p>
          <a:p>
            <a:pPr marL="285750" indent="-285750" fontAlgn="auto">
              <a:spcBef>
                <a:spcPts val="0"/>
              </a:spcBef>
              <a:spcAft>
                <a:spcPts val="0"/>
              </a:spcAft>
              <a:buFont typeface="Arial" panose="020B0604020202020204" pitchFamily="34" charset="0"/>
              <a:buChar char="•"/>
              <a:defRPr/>
            </a:pPr>
            <a:endParaRPr lang="en-US" sz="1600" dirty="0">
              <a:solidFill>
                <a:prstClr val="black"/>
              </a:solidFill>
              <a:latin typeface="Comic Sans MS"/>
              <a:ea typeface="Verdana" panose="020B0604030504040204" pitchFamily="34" charset="0"/>
              <a:cs typeface="Comic Sans MS"/>
            </a:endParaRPr>
          </a:p>
        </p:txBody>
      </p:sp>
      <p:pic>
        <p:nvPicPr>
          <p:cNvPr id="296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9113" y="736600"/>
            <a:ext cx="4598987"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sz="quarter" idx="13"/>
          </p:nvPr>
        </p:nvSpPr>
        <p:spPr>
          <a:gradFill/>
        </p:spPr>
        <p:txBody>
          <a:bodyPr>
            <a:normAutofit lnSpcReduction="10000"/>
          </a:bodyPr>
          <a:lstStyle/>
          <a:p>
            <a:r>
              <a:rPr lang="en-US" sz="3200">
                <a:latin typeface="Comic Sans MS" charset="0"/>
                <a:ea typeface="ＭＳ Ｐゴシック" charset="0"/>
                <a:cs typeface="Comic Sans MS" charset="0"/>
              </a:rPr>
              <a:t>Epithelial Tissue Characteristics</a:t>
            </a:r>
          </a:p>
        </p:txBody>
      </p:sp>
      <p:sp>
        <p:nvSpPr>
          <p:cNvPr id="5" name="Rectangle 4"/>
          <p:cNvSpPr/>
          <p:nvPr/>
        </p:nvSpPr>
        <p:spPr>
          <a:xfrm>
            <a:off x="2568575" y="554038"/>
            <a:ext cx="400685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23" name="Rectangle 9"/>
          <p:cNvSpPr>
            <a:spLocks noChangeArrowheads="1"/>
          </p:cNvSpPr>
          <p:nvPr/>
        </p:nvSpPr>
        <p:spPr bwMode="auto">
          <a:xfrm>
            <a:off x="6173788" y="6524625"/>
            <a:ext cx="2520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cs typeface="Verdana" charset="0"/>
              </a:rPr>
              <a:t>Image credit: http://www.ck12.org</a:t>
            </a:r>
            <a:r>
              <a:rPr lang="en-US" sz="800">
                <a:cs typeface="Verdana" charset="0"/>
              </a:rPr>
              <a:t>/</a:t>
            </a: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558800"/>
            <a:ext cx="913765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4"/>
          <p:cNvSpPr>
            <a:spLocks noChangeArrowheads="1"/>
          </p:cNvSpPr>
          <p:nvPr/>
        </p:nvSpPr>
        <p:spPr bwMode="auto">
          <a:xfrm>
            <a:off x="173038" y="801688"/>
            <a:ext cx="87153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21" tIns="41110" rIns="82221" bIns="41110">
            <a:spAutoFit/>
          </a:bodyPr>
          <a:lstStyle/>
          <a:p>
            <a:pPr algn="ctr"/>
            <a:r>
              <a:rPr lang="en-US" sz="2500">
                <a:solidFill>
                  <a:srgbClr val="FF0000"/>
                </a:solidFill>
                <a:latin typeface="Comic Sans MS" charset="0"/>
                <a:cs typeface="Comic Sans MS" charset="0"/>
              </a:rPr>
              <a:t>Free surface, Basement membrane, Tightly packed cells</a:t>
            </a:r>
          </a:p>
        </p:txBody>
      </p:sp>
      <p:sp>
        <p:nvSpPr>
          <p:cNvPr id="14" name="Rectangle 3"/>
          <p:cNvSpPr>
            <a:spLocks noChangeArrowheads="1"/>
          </p:cNvSpPr>
          <p:nvPr/>
        </p:nvSpPr>
        <p:spPr bwMode="auto">
          <a:xfrm>
            <a:off x="355600" y="4687888"/>
            <a:ext cx="85963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spAutoFit/>
          </a:bodyPr>
          <a:lstStyle/>
          <a:p>
            <a:pPr algn="ctr">
              <a:spcBef>
                <a:spcPct val="30000"/>
              </a:spcBef>
            </a:pPr>
            <a:r>
              <a:rPr lang="en-US" sz="2900">
                <a:solidFill>
                  <a:srgbClr val="6600CC"/>
                </a:solidFill>
                <a:latin typeface="Calibri" charset="0"/>
              </a:rPr>
              <a:t>Function: Often form barriers.</a:t>
            </a:r>
          </a:p>
          <a:p>
            <a:pPr algn="ctr">
              <a:spcBef>
                <a:spcPct val="30000"/>
              </a:spcBef>
            </a:pPr>
            <a:endParaRPr lang="en-US" sz="1400">
              <a:solidFill>
                <a:srgbClr val="6600CC"/>
              </a:solidFill>
              <a:latin typeface="Calibri" charset="0"/>
            </a:endParaRPr>
          </a:p>
          <a:p>
            <a:pPr algn="ctr">
              <a:spcBef>
                <a:spcPct val="30000"/>
              </a:spcBef>
            </a:pPr>
            <a:r>
              <a:rPr lang="en-US" sz="2200" i="1">
                <a:solidFill>
                  <a:srgbClr val="000000"/>
                </a:solidFill>
                <a:latin typeface="Calibri" charset="0"/>
              </a:rPr>
              <a:t>Example: </a:t>
            </a:r>
            <a:r>
              <a:rPr lang="en-US" sz="2200">
                <a:solidFill>
                  <a:srgbClr val="000000"/>
                </a:solidFill>
                <a:latin typeface="Calibri" charset="0"/>
              </a:rPr>
              <a:t>Elongated epithelial cells bearing cilia line the passage to the lungs and tubes of the reproductive organs.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sz="quarter" idx="13"/>
          </p:nvPr>
        </p:nvSpPr>
        <p:spPr>
          <a:gradFill/>
        </p:spPr>
        <p:txBody>
          <a:bodyPr>
            <a:normAutofit lnSpcReduction="10000"/>
          </a:bodyPr>
          <a:lstStyle/>
          <a:p>
            <a:r>
              <a:rPr lang="en-US" sz="3200">
                <a:latin typeface="Comic Sans MS" charset="0"/>
                <a:ea typeface="ＭＳ Ｐゴシック" charset="0"/>
                <a:cs typeface="Comic Sans MS" charset="0"/>
              </a:rPr>
              <a:t>4. Epithelial Tissue Characteristics</a:t>
            </a:r>
          </a:p>
        </p:txBody>
      </p:sp>
      <p:sp>
        <p:nvSpPr>
          <p:cNvPr id="5" name="Rectangle 4"/>
          <p:cNvSpPr/>
          <p:nvPr/>
        </p:nvSpPr>
        <p:spPr>
          <a:xfrm>
            <a:off x="2568575" y="554038"/>
            <a:ext cx="400685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3"/>
          <p:cNvSpPr txBox="1">
            <a:spLocks noChangeArrowheads="1"/>
          </p:cNvSpPr>
          <p:nvPr/>
        </p:nvSpPr>
        <p:spPr>
          <a:xfrm>
            <a:off x="238125" y="3336925"/>
            <a:ext cx="3705225" cy="1341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spcAft>
                <a:spcPts val="0"/>
              </a:spcAft>
              <a:buFont typeface="Arial" panose="020B0604020202020204" pitchFamily="34" charset="0"/>
              <a:buAutoNum type="alphaLcPeriod"/>
              <a:defRPr/>
            </a:pPr>
            <a:r>
              <a:rPr lang="en-US" sz="1800" b="1" dirty="0" smtClean="0">
                <a:solidFill>
                  <a:srgbClr val="CC0000"/>
                </a:solidFill>
                <a:latin typeface="Comic Sans MS"/>
                <a:cs typeface="Comic Sans MS"/>
              </a:rPr>
              <a:t>Classified by Layers</a:t>
            </a:r>
          </a:p>
          <a:p>
            <a:pPr fontAlgn="auto">
              <a:spcAft>
                <a:spcPts val="0"/>
              </a:spcAft>
              <a:defRPr/>
            </a:pPr>
            <a:r>
              <a:rPr lang="en-US" sz="1600" dirty="0">
                <a:latin typeface="Comic Sans MS"/>
                <a:cs typeface="Comic Sans MS"/>
              </a:rPr>
              <a:t>i</a:t>
            </a:r>
            <a:r>
              <a:rPr lang="en-US" sz="1600" dirty="0" smtClean="0">
                <a:latin typeface="Comic Sans MS"/>
                <a:cs typeface="Comic Sans MS"/>
              </a:rPr>
              <a:t>. </a:t>
            </a:r>
            <a:r>
              <a:rPr lang="en-US" sz="1600" i="1" dirty="0" smtClean="0">
                <a:latin typeface="Comic Sans MS"/>
                <a:cs typeface="Comic Sans MS"/>
              </a:rPr>
              <a:t>Simple </a:t>
            </a:r>
            <a:r>
              <a:rPr lang="en-US" sz="1600" dirty="0" smtClean="0">
                <a:latin typeface="Comic Sans MS"/>
                <a:cs typeface="Comic Sans MS"/>
              </a:rPr>
              <a:t>- single layer of cells</a:t>
            </a:r>
          </a:p>
          <a:p>
            <a:pPr fontAlgn="auto">
              <a:spcAft>
                <a:spcPts val="0"/>
              </a:spcAft>
              <a:defRPr/>
            </a:pPr>
            <a:r>
              <a:rPr lang="en-US" sz="1600" dirty="0" smtClean="0">
                <a:latin typeface="Comic Sans MS"/>
                <a:cs typeface="Comic Sans MS"/>
              </a:rPr>
              <a:t>ii. </a:t>
            </a:r>
            <a:r>
              <a:rPr lang="en-US" sz="1600" i="1" dirty="0" smtClean="0">
                <a:latin typeface="Comic Sans MS"/>
                <a:cs typeface="Comic Sans MS"/>
              </a:rPr>
              <a:t>Stratified </a:t>
            </a:r>
            <a:r>
              <a:rPr lang="en-US" sz="1600" dirty="0" smtClean="0">
                <a:latin typeface="Comic Sans MS"/>
                <a:cs typeface="Comic Sans MS"/>
              </a:rPr>
              <a:t>- many layers of cells</a:t>
            </a:r>
          </a:p>
        </p:txBody>
      </p:sp>
      <p:sp>
        <p:nvSpPr>
          <p:cNvPr id="57348" name="Rectangle 3"/>
          <p:cNvSpPr txBox="1">
            <a:spLocks noChangeArrowheads="1"/>
          </p:cNvSpPr>
          <p:nvPr/>
        </p:nvSpPr>
        <p:spPr bwMode="auto">
          <a:xfrm>
            <a:off x="271463" y="760413"/>
            <a:ext cx="3417887"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spcBef>
                <a:spcPct val="20000"/>
              </a:spcBef>
              <a:buFont typeface="Arial" charset="0"/>
              <a:buChar char="•"/>
            </a:pPr>
            <a:r>
              <a:rPr lang="en-US">
                <a:latin typeface="Comic Sans MS" charset="0"/>
                <a:cs typeface="Comic Sans MS" charset="0"/>
              </a:rPr>
              <a:t>Barrier between body tissues</a:t>
            </a:r>
          </a:p>
          <a:p>
            <a:pPr>
              <a:spcBef>
                <a:spcPct val="20000"/>
              </a:spcBef>
              <a:buFont typeface="Arial" charset="0"/>
              <a:buChar char="•"/>
            </a:pPr>
            <a:r>
              <a:rPr lang="en-US">
                <a:latin typeface="Comic Sans MS" charset="0"/>
                <a:cs typeface="Comic Sans MS" charset="0"/>
              </a:rPr>
              <a:t>Tightly bound cells</a:t>
            </a:r>
          </a:p>
          <a:p>
            <a:pPr>
              <a:spcBef>
                <a:spcPct val="20000"/>
              </a:spcBef>
              <a:buFont typeface="Arial" charset="0"/>
              <a:buChar char="•"/>
            </a:pPr>
            <a:r>
              <a:rPr lang="en-US">
                <a:latin typeface="Comic Sans MS" charset="0"/>
                <a:cs typeface="Comic Sans MS" charset="0"/>
              </a:rPr>
              <a:t>One free surface and one bound surface</a:t>
            </a:r>
          </a:p>
          <a:p>
            <a:pPr>
              <a:spcBef>
                <a:spcPct val="20000"/>
              </a:spcBef>
              <a:buFont typeface="Arial" charset="0"/>
              <a:buChar char="•"/>
            </a:pPr>
            <a:r>
              <a:rPr lang="en-US">
                <a:latin typeface="Comic Sans MS" charset="0"/>
                <a:cs typeface="Comic Sans MS" charset="0"/>
              </a:rPr>
              <a:t>Attached to a basement membrane</a:t>
            </a:r>
          </a:p>
        </p:txBody>
      </p:sp>
      <p:pic>
        <p:nvPicPr>
          <p:cNvPr id="57349" name="Picture 2" descr="glandular-epithelium-tissu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0338" y="769938"/>
            <a:ext cx="4900612"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271463" y="4840288"/>
            <a:ext cx="3632200" cy="1341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800" b="1" dirty="0">
                <a:latin typeface="Comic Sans MS"/>
                <a:cs typeface="Comic Sans MS"/>
              </a:rPr>
              <a:t>b</a:t>
            </a:r>
            <a:r>
              <a:rPr lang="en-US" sz="1800" b="1" dirty="0" smtClean="0">
                <a:latin typeface="Comic Sans MS"/>
                <a:cs typeface="Comic Sans MS"/>
              </a:rPr>
              <a:t>. </a:t>
            </a:r>
            <a:r>
              <a:rPr lang="en-US" sz="1800" b="1" dirty="0" smtClean="0">
                <a:solidFill>
                  <a:srgbClr val="3366FF"/>
                </a:solidFill>
                <a:latin typeface="Comic Sans MS"/>
                <a:cs typeface="Comic Sans MS"/>
              </a:rPr>
              <a:t>Classified by Cell Shape</a:t>
            </a:r>
          </a:p>
          <a:p>
            <a:pPr fontAlgn="auto">
              <a:spcAft>
                <a:spcPts val="0"/>
              </a:spcAft>
              <a:defRPr/>
            </a:pPr>
            <a:r>
              <a:rPr lang="en-US" sz="1600" dirty="0">
                <a:latin typeface="Comic Sans MS"/>
                <a:cs typeface="Comic Sans MS"/>
              </a:rPr>
              <a:t>i</a:t>
            </a:r>
            <a:r>
              <a:rPr lang="en-US" sz="1600" dirty="0" smtClean="0">
                <a:latin typeface="Comic Sans MS"/>
                <a:cs typeface="Comic Sans MS"/>
              </a:rPr>
              <a:t>. </a:t>
            </a:r>
            <a:r>
              <a:rPr lang="en-US" sz="1600" i="1" dirty="0" smtClean="0">
                <a:latin typeface="Comic Sans MS"/>
                <a:cs typeface="Comic Sans MS"/>
              </a:rPr>
              <a:t>Squamous </a:t>
            </a:r>
            <a:r>
              <a:rPr lang="en-US" sz="1600" dirty="0" smtClean="0">
                <a:latin typeface="Comic Sans MS"/>
                <a:cs typeface="Comic Sans MS"/>
              </a:rPr>
              <a:t>– flattened cells</a:t>
            </a:r>
          </a:p>
          <a:p>
            <a:pPr fontAlgn="auto">
              <a:spcAft>
                <a:spcPts val="0"/>
              </a:spcAft>
              <a:defRPr/>
            </a:pPr>
            <a:r>
              <a:rPr lang="en-US" sz="1600" dirty="0" smtClean="0">
                <a:latin typeface="Comic Sans MS"/>
                <a:cs typeface="Comic Sans MS"/>
              </a:rPr>
              <a:t>ii. </a:t>
            </a:r>
            <a:r>
              <a:rPr lang="en-US" sz="1600" i="1" dirty="0" smtClean="0">
                <a:latin typeface="Comic Sans MS"/>
                <a:cs typeface="Comic Sans MS"/>
              </a:rPr>
              <a:t>Cuboidal </a:t>
            </a:r>
            <a:r>
              <a:rPr lang="en-US" sz="1600" dirty="0" smtClean="0">
                <a:latin typeface="Comic Sans MS"/>
                <a:cs typeface="Comic Sans MS"/>
              </a:rPr>
              <a:t>– square cells</a:t>
            </a:r>
          </a:p>
          <a:p>
            <a:pPr fontAlgn="auto">
              <a:spcAft>
                <a:spcPts val="0"/>
              </a:spcAft>
              <a:defRPr/>
            </a:pPr>
            <a:r>
              <a:rPr lang="en-US" sz="1600" dirty="0" smtClean="0">
                <a:latin typeface="Comic Sans MS"/>
                <a:cs typeface="Comic Sans MS"/>
              </a:rPr>
              <a:t>iii. Columnar – tall cells</a:t>
            </a:r>
          </a:p>
          <a:p>
            <a:pPr fontAlgn="auto">
              <a:spcAft>
                <a:spcPts val="0"/>
              </a:spcAft>
              <a:defRPr/>
            </a:pPr>
            <a:endParaRPr lang="en-US" sz="24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rtlCol="0">
            <a:noAutofit/>
          </a:bodyPr>
          <a:lstStyle/>
          <a:p>
            <a:pPr fontAlgn="auto">
              <a:spcAft>
                <a:spcPts val="0"/>
              </a:spcAft>
              <a:buFont typeface="Arial" panose="020B0604020202020204" pitchFamily="34" charset="0"/>
              <a:buNone/>
              <a:defRPr/>
            </a:pPr>
            <a:r>
              <a:rPr lang="en-US" sz="3200" dirty="0" smtClean="0">
                <a:latin typeface="Comic Sans MS"/>
                <a:cs typeface="Comic Sans MS"/>
              </a:rPr>
              <a:t>4. Types of Epithelial Tissue by </a:t>
            </a:r>
            <a:r>
              <a:rPr lang="en-US" sz="3200" dirty="0" smtClean="0">
                <a:solidFill>
                  <a:schemeClr val="accent2">
                    <a:lumMod val="20000"/>
                    <a:lumOff val="80000"/>
                  </a:schemeClr>
                </a:solidFill>
                <a:latin typeface="Comic Sans MS"/>
                <a:cs typeface="Comic Sans MS"/>
              </a:rPr>
              <a:t>Layer</a:t>
            </a:r>
            <a:endParaRPr lang="en-US" sz="3200" dirty="0">
              <a:solidFill>
                <a:schemeClr val="accent2">
                  <a:lumMod val="20000"/>
                  <a:lumOff val="80000"/>
                </a:schemeClr>
              </a:solidFill>
              <a:latin typeface="Comic Sans MS"/>
              <a:cs typeface="Comic Sans MS"/>
            </a:endParaRPr>
          </a:p>
        </p:txBody>
      </p:sp>
      <p:sp>
        <p:nvSpPr>
          <p:cNvPr id="5" name="Rectangle 4"/>
          <p:cNvSpPr/>
          <p:nvPr/>
        </p:nvSpPr>
        <p:spPr>
          <a:xfrm>
            <a:off x="2568575" y="554038"/>
            <a:ext cx="400685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8163"/>
            <a:ext cx="91376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nvSpPr>
        <p:spPr bwMode="auto">
          <a:xfrm>
            <a:off x="279400" y="4467225"/>
            <a:ext cx="88646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spAutoFit/>
          </a:bodyPr>
          <a:lstStyle/>
          <a:p>
            <a:pPr algn="ctr">
              <a:spcBef>
                <a:spcPct val="30000"/>
              </a:spcBef>
            </a:pPr>
            <a:r>
              <a:rPr lang="en-US" sz="2000">
                <a:latin typeface="Comic Sans MS" charset="0"/>
                <a:cs typeface="Comic Sans MS" charset="0"/>
              </a:rPr>
              <a:t>4a</a:t>
            </a:r>
            <a:r>
              <a:rPr lang="en-US" sz="1600">
                <a:latin typeface="Comic Sans MS" charset="0"/>
                <a:cs typeface="Comic Sans MS" charset="0"/>
              </a:rPr>
              <a:t>i</a:t>
            </a:r>
            <a:r>
              <a:rPr lang="en-US" sz="2000">
                <a:latin typeface="Comic Sans MS" charset="0"/>
                <a:cs typeface="Comic Sans MS" charset="0"/>
              </a:rPr>
              <a:t>. </a:t>
            </a:r>
            <a:r>
              <a:rPr lang="en-US" sz="2400" b="1">
                <a:solidFill>
                  <a:srgbClr val="D60093"/>
                </a:solidFill>
                <a:latin typeface="Comic Sans MS" charset="0"/>
                <a:cs typeface="Comic Sans MS" charset="0"/>
              </a:rPr>
              <a:t>Simple Epithelium</a:t>
            </a:r>
            <a:r>
              <a:rPr lang="en-US" sz="2400">
                <a:solidFill>
                  <a:srgbClr val="D60093"/>
                </a:solidFill>
                <a:latin typeface="Comic Sans MS" charset="0"/>
                <a:cs typeface="Comic Sans MS" charset="0"/>
              </a:rPr>
              <a:t>: Single layer of cells</a:t>
            </a:r>
          </a:p>
          <a:p>
            <a:pPr algn="ctr">
              <a:spcBef>
                <a:spcPct val="30000"/>
              </a:spcBef>
            </a:pPr>
            <a:r>
              <a:rPr lang="en-US" sz="2000">
                <a:solidFill>
                  <a:srgbClr val="000000"/>
                </a:solidFill>
                <a:latin typeface="Comic Sans MS" charset="0"/>
                <a:cs typeface="Comic Sans MS" charset="0"/>
              </a:rPr>
              <a:t>Example: Lining of lungs and blood vessels </a:t>
            </a:r>
            <a:endParaRPr lang="en-US" sz="2000">
              <a:latin typeface="Comic Sans MS" charset="0"/>
              <a:cs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1"/>
          <p:cNvSpPr>
            <a:spLocks noGrp="1"/>
          </p:cNvSpPr>
          <p:nvPr>
            <p:ph sz="quarter" idx="13"/>
          </p:nvPr>
        </p:nvSpPr>
        <p:spPr>
          <a:gradFill/>
        </p:spPr>
        <p:txBody>
          <a:bodyPr>
            <a:normAutofit lnSpcReduction="10000"/>
          </a:bodyPr>
          <a:lstStyle/>
          <a:p>
            <a:r>
              <a:rPr lang="en-US" sz="3200">
                <a:latin typeface="Comic Sans MS" charset="0"/>
                <a:ea typeface="ＭＳ Ｐゴシック" charset="0"/>
                <a:cs typeface="Comic Sans MS" charset="0"/>
              </a:rPr>
              <a:t>Types of Epithelial Tissue by </a:t>
            </a:r>
            <a:r>
              <a:rPr lang="en-US" sz="3200">
                <a:solidFill>
                  <a:srgbClr val="FBE5D6"/>
                </a:solidFill>
                <a:latin typeface="Comic Sans MS" charset="0"/>
                <a:ea typeface="ＭＳ Ｐゴシック" charset="0"/>
                <a:cs typeface="Comic Sans MS" charset="0"/>
              </a:rPr>
              <a:t>Layer</a:t>
            </a:r>
          </a:p>
        </p:txBody>
      </p:sp>
      <p:sp>
        <p:nvSpPr>
          <p:cNvPr id="5" name="Rectangle 4"/>
          <p:cNvSpPr/>
          <p:nvPr/>
        </p:nvSpPr>
        <p:spPr>
          <a:xfrm>
            <a:off x="2568575" y="554038"/>
            <a:ext cx="400685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9395" name="Picture 3" descr="FG04_05c"/>
          <p:cNvPicPr>
            <a:picLocks noChangeAspect="1" noChangeArrowheads="1"/>
          </p:cNvPicPr>
          <p:nvPr/>
        </p:nvPicPr>
        <p:blipFill>
          <a:blip r:embed="rId2">
            <a:extLst>
              <a:ext uri="{28A0092B-C50C-407E-A947-70E740481C1C}">
                <a14:useLocalDpi xmlns:a14="http://schemas.microsoft.com/office/drawing/2010/main" val="0"/>
              </a:ext>
            </a:extLst>
          </a:blip>
          <a:srcRect t="26395" b="25471"/>
          <a:stretch>
            <a:fillRect/>
          </a:stretch>
        </p:blipFill>
        <p:spPr bwMode="auto">
          <a:xfrm>
            <a:off x="250825" y="717550"/>
            <a:ext cx="8701088"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4"/>
          <p:cNvSpPr txBox="1">
            <a:spLocks noChangeArrowheads="1"/>
          </p:cNvSpPr>
          <p:nvPr/>
        </p:nvSpPr>
        <p:spPr bwMode="auto">
          <a:xfrm>
            <a:off x="547688" y="5697538"/>
            <a:ext cx="8175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221" tIns="41110" rIns="82221" bIns="41110">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a:solidFill>
                  <a:srgbClr val="000000"/>
                </a:solidFill>
                <a:latin typeface="Comic Sans MS" charset="0"/>
                <a:cs typeface="Comic Sans MS" charset="0"/>
              </a:rPr>
              <a:t>4a</a:t>
            </a:r>
            <a:r>
              <a:rPr lang="en-US" sz="1600">
                <a:solidFill>
                  <a:srgbClr val="000000"/>
                </a:solidFill>
                <a:latin typeface="Comic Sans MS" charset="0"/>
                <a:cs typeface="Comic Sans MS" charset="0"/>
              </a:rPr>
              <a:t>ii</a:t>
            </a:r>
            <a:r>
              <a:rPr lang="en-US" sz="2000">
                <a:solidFill>
                  <a:srgbClr val="000000"/>
                </a:solidFill>
                <a:latin typeface="Comic Sans MS" charset="0"/>
                <a:cs typeface="Comic Sans MS" charset="0"/>
              </a:rPr>
              <a:t>. </a:t>
            </a:r>
            <a:r>
              <a:rPr lang="en-US" sz="2400" b="1">
                <a:solidFill>
                  <a:srgbClr val="6600CC"/>
                </a:solidFill>
                <a:latin typeface="Comic Sans MS" charset="0"/>
                <a:cs typeface="Comic Sans MS" charset="0"/>
              </a:rPr>
              <a:t>Stratified Epithelium: </a:t>
            </a:r>
            <a:r>
              <a:rPr lang="en-US" sz="2400">
                <a:solidFill>
                  <a:srgbClr val="6600CC"/>
                </a:solidFill>
                <a:latin typeface="Comic Sans MS" charset="0"/>
                <a:cs typeface="Comic Sans MS" charset="0"/>
              </a:rPr>
              <a:t>More than one layer of cells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rtlCol="0">
            <a:noAutofit/>
          </a:bodyPr>
          <a:lstStyle/>
          <a:p>
            <a:pPr fontAlgn="auto">
              <a:spcAft>
                <a:spcPts val="0"/>
              </a:spcAft>
              <a:buFont typeface="Arial" panose="020B0604020202020204" pitchFamily="34" charset="0"/>
              <a:buNone/>
              <a:defRPr/>
            </a:pPr>
            <a:r>
              <a:rPr lang="en-US" sz="3200" dirty="0" smtClean="0">
                <a:latin typeface="Comic Sans MS"/>
                <a:cs typeface="Comic Sans MS"/>
              </a:rPr>
              <a:t>4b. Types of Epithelial Tissue by </a:t>
            </a:r>
            <a:r>
              <a:rPr lang="en-US" sz="3200" dirty="0" smtClean="0">
                <a:solidFill>
                  <a:schemeClr val="accent6">
                    <a:lumMod val="20000"/>
                    <a:lumOff val="80000"/>
                  </a:schemeClr>
                </a:solidFill>
                <a:latin typeface="Comic Sans MS"/>
                <a:cs typeface="Comic Sans MS"/>
              </a:rPr>
              <a:t>Cell Shape</a:t>
            </a:r>
            <a:endParaRPr lang="en-US" sz="3200" dirty="0">
              <a:solidFill>
                <a:schemeClr val="accent6">
                  <a:lumMod val="20000"/>
                  <a:lumOff val="80000"/>
                </a:schemeClr>
              </a:solidFill>
              <a:latin typeface="Comic Sans MS"/>
              <a:cs typeface="Comic Sans MS"/>
            </a:endParaRPr>
          </a:p>
        </p:txBody>
      </p:sp>
      <p:sp>
        <p:nvSpPr>
          <p:cNvPr id="5" name="Rectangle 4"/>
          <p:cNvSpPr/>
          <p:nvPr/>
        </p:nvSpPr>
        <p:spPr>
          <a:xfrm>
            <a:off x="2568575" y="554038"/>
            <a:ext cx="400685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0419" name="Picture 4" descr="FG04_04a"/>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24075" b="23581"/>
          <a:stretch>
            <a:fillRect/>
          </a:stretch>
        </p:blipFill>
        <p:spPr>
          <a:xfrm>
            <a:off x="0" y="635000"/>
            <a:ext cx="4557713" cy="2290763"/>
          </a:xfrm>
        </p:spPr>
      </p:pic>
      <p:pic>
        <p:nvPicPr>
          <p:cNvPr id="11" name="Picture 8" descr="FG04_04b"/>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t="26492" b="23961"/>
          <a:stretch>
            <a:fillRect/>
          </a:stretch>
        </p:blipFill>
        <p:spPr>
          <a:xfrm>
            <a:off x="4548188" y="731838"/>
            <a:ext cx="4595812" cy="2232025"/>
          </a:xfrm>
        </p:spPr>
      </p:pic>
      <p:pic>
        <p:nvPicPr>
          <p:cNvPr id="12" name="Content Placeholder 11" descr="FG04_04c"/>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t="28291" b="26015"/>
          <a:stretch>
            <a:fillRect/>
          </a:stretch>
        </p:blipFill>
        <p:spPr>
          <a:xfrm>
            <a:off x="1797050" y="3608388"/>
            <a:ext cx="5594350" cy="2473325"/>
          </a:xfrm>
        </p:spPr>
      </p:pic>
      <p:sp>
        <p:nvSpPr>
          <p:cNvPr id="60422" name="Text Box 14"/>
          <p:cNvSpPr txBox="1">
            <a:spLocks noChangeArrowheads="1"/>
          </p:cNvSpPr>
          <p:nvPr/>
        </p:nvSpPr>
        <p:spPr bwMode="auto">
          <a:xfrm>
            <a:off x="571500" y="3030538"/>
            <a:ext cx="33924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221" tIns="41110" rIns="82221" bIns="41110">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1600">
                <a:latin typeface="Comic Sans MS" charset="0"/>
                <a:cs typeface="Comic Sans MS" charset="0"/>
              </a:rPr>
              <a:t>i</a:t>
            </a:r>
            <a:r>
              <a:rPr lang="en-US" sz="2000">
                <a:latin typeface="Comic Sans MS" charset="0"/>
                <a:cs typeface="Comic Sans MS" charset="0"/>
              </a:rPr>
              <a:t>. Squamous-flattened cells</a:t>
            </a:r>
          </a:p>
        </p:txBody>
      </p:sp>
      <p:sp>
        <p:nvSpPr>
          <p:cNvPr id="14" name="Text Box 15"/>
          <p:cNvSpPr txBox="1">
            <a:spLocks noChangeArrowheads="1"/>
          </p:cNvSpPr>
          <p:nvPr/>
        </p:nvSpPr>
        <p:spPr bwMode="auto">
          <a:xfrm>
            <a:off x="5568950" y="2990850"/>
            <a:ext cx="300355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221" tIns="41110" rIns="82221" bIns="41110">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2000">
                <a:latin typeface="Comic Sans MS" charset="0"/>
                <a:cs typeface="Comic Sans MS" charset="0"/>
              </a:rPr>
              <a:t>ii. Cuboidal- </a:t>
            </a:r>
            <a:r>
              <a:rPr lang="en-US">
                <a:latin typeface="Comic Sans MS" charset="0"/>
                <a:cs typeface="Comic Sans MS" charset="0"/>
              </a:rPr>
              <a:t>Square</a:t>
            </a:r>
            <a:r>
              <a:rPr lang="en-US" sz="2000">
                <a:latin typeface="Comic Sans MS" charset="0"/>
                <a:cs typeface="Comic Sans MS" charset="0"/>
              </a:rPr>
              <a:t> cells</a:t>
            </a:r>
          </a:p>
        </p:txBody>
      </p:sp>
      <p:sp>
        <p:nvSpPr>
          <p:cNvPr id="15" name="Text Box 16"/>
          <p:cNvSpPr txBox="1">
            <a:spLocks noChangeArrowheads="1"/>
          </p:cNvSpPr>
          <p:nvPr/>
        </p:nvSpPr>
        <p:spPr bwMode="auto">
          <a:xfrm>
            <a:off x="3754438" y="6057900"/>
            <a:ext cx="27749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221" tIns="41110" rIns="82221" bIns="41110">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r>
              <a:rPr lang="en-US" sz="2000">
                <a:latin typeface="Comic Sans MS" charset="0"/>
                <a:cs typeface="Comic Sans MS" charset="0"/>
              </a:rPr>
              <a:t>ii. Columnar- Tall cells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a:spLocks noGrp="1"/>
          </p:cNvSpPr>
          <p:nvPr>
            <p:ph sz="quarter" idx="13"/>
          </p:nvPr>
        </p:nvSpPr>
        <p:spPr>
          <a:gradFill/>
        </p:spPr>
        <p:txBody>
          <a:bodyPr>
            <a:normAutofit lnSpcReduction="10000"/>
          </a:bodyPr>
          <a:lstStyle/>
          <a:p>
            <a:r>
              <a:rPr lang="en-US" sz="3200">
                <a:latin typeface="Comic Sans MS" charset="0"/>
                <a:ea typeface="ＭＳ Ｐゴシック" charset="0"/>
                <a:cs typeface="Comic Sans MS" charset="0"/>
              </a:rPr>
              <a:t>4b. Types of Epithelial Tissue by </a:t>
            </a:r>
            <a:r>
              <a:rPr lang="en-US" sz="3200">
                <a:solidFill>
                  <a:srgbClr val="E2F0D9"/>
                </a:solidFill>
                <a:latin typeface="Comic Sans MS" charset="0"/>
                <a:ea typeface="ＭＳ Ｐゴシック" charset="0"/>
                <a:cs typeface="Comic Sans MS" charset="0"/>
              </a:rPr>
              <a:t>Cell Shape</a:t>
            </a:r>
          </a:p>
        </p:txBody>
      </p:sp>
      <p:sp>
        <p:nvSpPr>
          <p:cNvPr id="5" name="Rectangle 4"/>
          <p:cNvSpPr/>
          <p:nvPr/>
        </p:nvSpPr>
        <p:spPr>
          <a:xfrm>
            <a:off x="2568575" y="554038"/>
            <a:ext cx="400685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443" name="Picture 4" descr="FG04_04a"/>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25771" b="24313"/>
          <a:stretch>
            <a:fillRect/>
          </a:stretch>
        </p:blipFill>
        <p:spPr>
          <a:xfrm>
            <a:off x="173038" y="593725"/>
            <a:ext cx="8774112" cy="5064125"/>
          </a:xfrm>
        </p:spPr>
      </p:pic>
      <p:sp>
        <p:nvSpPr>
          <p:cNvPr id="61444" name="Text Box 14"/>
          <p:cNvSpPr txBox="1">
            <a:spLocks noChangeArrowheads="1"/>
          </p:cNvSpPr>
          <p:nvPr/>
        </p:nvSpPr>
        <p:spPr bwMode="auto">
          <a:xfrm>
            <a:off x="2152650" y="5819775"/>
            <a:ext cx="4838700" cy="422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21" tIns="41110" rIns="82221" bIns="41110">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b="1">
                <a:solidFill>
                  <a:srgbClr val="FF6600"/>
                </a:solidFill>
                <a:latin typeface="Comic Sans MS" charset="0"/>
                <a:cs typeface="Comic Sans MS" charset="0"/>
              </a:rPr>
              <a:t>i</a:t>
            </a:r>
            <a:r>
              <a:rPr lang="en-US" sz="2200" b="1">
                <a:solidFill>
                  <a:srgbClr val="FF6600"/>
                </a:solidFill>
                <a:latin typeface="Comic Sans MS" charset="0"/>
                <a:cs typeface="Comic Sans MS" charset="0"/>
              </a:rPr>
              <a:t>. Squamous = flattened cells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1"/>
          <p:cNvSpPr>
            <a:spLocks noGrp="1"/>
          </p:cNvSpPr>
          <p:nvPr>
            <p:ph sz="quarter" idx="13"/>
          </p:nvPr>
        </p:nvSpPr>
        <p:spPr>
          <a:gradFill/>
        </p:spPr>
        <p:txBody>
          <a:bodyPr>
            <a:normAutofit lnSpcReduction="10000"/>
          </a:bodyPr>
          <a:lstStyle/>
          <a:p>
            <a:r>
              <a:rPr lang="en-US" sz="3200" dirty="0">
                <a:latin typeface="Comic Sans MS" charset="0"/>
                <a:ea typeface="ＭＳ Ｐゴシック" charset="0"/>
                <a:cs typeface="Comic Sans MS" charset="0"/>
              </a:rPr>
              <a:t>4b. Types of Epithelial Tissue by </a:t>
            </a:r>
            <a:r>
              <a:rPr lang="en-US" sz="2800" dirty="0">
                <a:solidFill>
                  <a:srgbClr val="E2F0D9"/>
                </a:solidFill>
                <a:latin typeface="Comic Sans MS" charset="0"/>
                <a:ea typeface="ＭＳ Ｐゴシック" charset="0"/>
                <a:cs typeface="Comic Sans MS" charset="0"/>
              </a:rPr>
              <a:t>Cell Shape</a:t>
            </a:r>
            <a:r>
              <a:rPr lang="en-US" sz="2800" dirty="0">
                <a:latin typeface="Comic Sans MS" charset="0"/>
                <a:ea typeface="ＭＳ Ｐゴシック" charset="0"/>
                <a:cs typeface="Comic Sans MS" charset="0"/>
              </a:rPr>
              <a:t>  </a:t>
            </a:r>
            <a:endParaRPr lang="en-US" sz="2000" dirty="0">
              <a:solidFill>
                <a:srgbClr val="FFFF00"/>
              </a:solidFill>
              <a:latin typeface="Comic Sans MS" charset="0"/>
              <a:ea typeface="ＭＳ Ｐゴシック" charset="0"/>
              <a:cs typeface="Comic Sans MS" charset="0"/>
            </a:endParaRPr>
          </a:p>
        </p:txBody>
      </p:sp>
      <p:sp>
        <p:nvSpPr>
          <p:cNvPr id="5" name="Rectangle 4"/>
          <p:cNvSpPr/>
          <p:nvPr/>
        </p:nvSpPr>
        <p:spPr>
          <a:xfrm>
            <a:off x="2568575" y="554038"/>
            <a:ext cx="400685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Content Placeholder 6" descr="FG04_04b"/>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t="26553" b="25896"/>
          <a:stretch>
            <a:fillRect/>
          </a:stretch>
        </p:blipFill>
        <p:spPr>
          <a:xfrm>
            <a:off x="153988" y="654050"/>
            <a:ext cx="8850312" cy="5121275"/>
          </a:xfrm>
        </p:spPr>
      </p:pic>
      <p:sp>
        <p:nvSpPr>
          <p:cNvPr id="62468" name="Text Box 14"/>
          <p:cNvSpPr txBox="1">
            <a:spLocks noChangeArrowheads="1"/>
          </p:cNvSpPr>
          <p:nvPr/>
        </p:nvSpPr>
        <p:spPr bwMode="auto">
          <a:xfrm>
            <a:off x="1390650" y="5819775"/>
            <a:ext cx="4295775" cy="422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21" tIns="41110" rIns="82221" bIns="41110">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b="1">
                <a:solidFill>
                  <a:srgbClr val="FF6600"/>
                </a:solidFill>
                <a:latin typeface="Comic Sans MS" charset="0"/>
                <a:cs typeface="Comic Sans MS" charset="0"/>
              </a:rPr>
              <a:t>ii</a:t>
            </a:r>
            <a:r>
              <a:rPr lang="en-US" sz="2200" b="1">
                <a:solidFill>
                  <a:srgbClr val="FF6600"/>
                </a:solidFill>
                <a:latin typeface="Comic Sans MS" charset="0"/>
                <a:cs typeface="Comic Sans MS" charset="0"/>
              </a:rPr>
              <a:t>. Cuboidal = square cells</a:t>
            </a:r>
          </a:p>
        </p:txBody>
      </p:sp>
      <p:cxnSp>
        <p:nvCxnSpPr>
          <p:cNvPr id="11" name="Straight Arrow Connector 10"/>
          <p:cNvCxnSpPr/>
          <p:nvPr/>
        </p:nvCxnSpPr>
        <p:spPr>
          <a:xfrm flipH="1" flipV="1">
            <a:off x="5614988" y="4305300"/>
            <a:ext cx="1042987" cy="12700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2470" name="TextBox 13"/>
          <p:cNvSpPr txBox="1">
            <a:spLocks noChangeArrowheads="1"/>
          </p:cNvSpPr>
          <p:nvPr/>
        </p:nvSpPr>
        <p:spPr bwMode="auto">
          <a:xfrm>
            <a:off x="6323013" y="5588000"/>
            <a:ext cx="2554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1200">
                <a:latin typeface="Comic Sans MS" charset="0"/>
                <a:cs typeface="Comic Sans MS" charset="0"/>
              </a:rPr>
              <a:t>Basement membrane between cuboidal cells and connective tissue.</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1"/>
          <p:cNvSpPr>
            <a:spLocks noGrp="1"/>
          </p:cNvSpPr>
          <p:nvPr>
            <p:ph sz="quarter" idx="13"/>
          </p:nvPr>
        </p:nvSpPr>
        <p:spPr>
          <a:gradFill/>
        </p:spPr>
        <p:txBody>
          <a:bodyPr>
            <a:normAutofit lnSpcReduction="10000"/>
          </a:bodyPr>
          <a:lstStyle/>
          <a:p>
            <a:r>
              <a:rPr lang="en-US" sz="3200">
                <a:latin typeface="Comic Sans MS" charset="0"/>
                <a:ea typeface="ＭＳ Ｐゴシック" charset="0"/>
                <a:cs typeface="Comic Sans MS" charset="0"/>
              </a:rPr>
              <a:t>4b. Types of Epithelial Tissue by </a:t>
            </a:r>
            <a:r>
              <a:rPr lang="en-US" sz="3200">
                <a:solidFill>
                  <a:srgbClr val="E2F0D9"/>
                </a:solidFill>
                <a:latin typeface="Comic Sans MS" charset="0"/>
                <a:ea typeface="ＭＳ Ｐゴシック" charset="0"/>
                <a:cs typeface="Comic Sans MS" charset="0"/>
              </a:rPr>
              <a:t>Cell Shape</a:t>
            </a:r>
          </a:p>
        </p:txBody>
      </p:sp>
      <p:sp>
        <p:nvSpPr>
          <p:cNvPr id="5" name="Rectangle 4"/>
          <p:cNvSpPr/>
          <p:nvPr/>
        </p:nvSpPr>
        <p:spPr>
          <a:xfrm>
            <a:off x="2568575" y="554038"/>
            <a:ext cx="400685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491" name="Text Box 14"/>
          <p:cNvSpPr txBox="1">
            <a:spLocks noChangeArrowheads="1"/>
          </p:cNvSpPr>
          <p:nvPr/>
        </p:nvSpPr>
        <p:spPr bwMode="auto">
          <a:xfrm>
            <a:off x="2554288" y="5819775"/>
            <a:ext cx="4295775" cy="422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21" tIns="41110" rIns="82221" bIns="41110">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200" b="1">
                <a:solidFill>
                  <a:srgbClr val="FF6600"/>
                </a:solidFill>
                <a:latin typeface="Comic Sans MS" charset="0"/>
                <a:cs typeface="Comic Sans MS" charset="0"/>
              </a:rPr>
              <a:t>iii. Columnar = tall cells</a:t>
            </a:r>
          </a:p>
        </p:txBody>
      </p:sp>
      <p:pic>
        <p:nvPicPr>
          <p:cNvPr id="6" name="Picture 11" descr="FG04_04c"/>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t="28201" b="27458"/>
          <a:stretch>
            <a:fillRect/>
          </a:stretch>
        </p:blipFill>
        <p:spPr>
          <a:xfrm>
            <a:off x="161925" y="684213"/>
            <a:ext cx="8631238" cy="4978400"/>
          </a:xfr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rtlCol="0">
            <a:noAutofit/>
          </a:bodyPr>
          <a:lstStyle/>
          <a:p>
            <a:pPr fontAlgn="auto">
              <a:spcAft>
                <a:spcPts val="0"/>
              </a:spcAft>
              <a:buFont typeface="Arial" panose="020B0604020202020204" pitchFamily="34" charset="0"/>
              <a:buNone/>
              <a:defRPr/>
            </a:pPr>
            <a:r>
              <a:rPr lang="en-US" sz="2800" dirty="0" smtClean="0">
                <a:latin typeface="Comic Sans MS"/>
                <a:cs typeface="Comic Sans MS"/>
              </a:rPr>
              <a:t>Epithelial Tissue Terms Combine </a:t>
            </a:r>
            <a:r>
              <a:rPr lang="en-US" sz="2800" dirty="0" smtClean="0">
                <a:solidFill>
                  <a:schemeClr val="accent2">
                    <a:lumMod val="20000"/>
                    <a:lumOff val="80000"/>
                  </a:schemeClr>
                </a:solidFill>
                <a:latin typeface="Comic Sans MS"/>
                <a:cs typeface="Comic Sans MS"/>
              </a:rPr>
              <a:t>Layer</a:t>
            </a:r>
            <a:r>
              <a:rPr lang="en-US" sz="2800" dirty="0" smtClean="0">
                <a:latin typeface="Comic Sans MS"/>
                <a:cs typeface="Comic Sans MS"/>
              </a:rPr>
              <a:t> &amp; </a:t>
            </a:r>
            <a:r>
              <a:rPr lang="en-US" sz="2800" dirty="0" smtClean="0">
                <a:solidFill>
                  <a:srgbClr val="E2F0D9"/>
                </a:solidFill>
                <a:latin typeface="Comic Sans MS"/>
                <a:cs typeface="Comic Sans MS"/>
              </a:rPr>
              <a:t>Shape</a:t>
            </a:r>
            <a:endParaRPr lang="en-US" sz="2800" dirty="0">
              <a:solidFill>
                <a:srgbClr val="E2F0D9"/>
              </a:solidFill>
              <a:latin typeface="Comic Sans MS"/>
              <a:cs typeface="Comic Sans MS"/>
            </a:endParaRPr>
          </a:p>
        </p:txBody>
      </p:sp>
      <p:sp>
        <p:nvSpPr>
          <p:cNvPr id="5" name="Rectangle 4"/>
          <p:cNvSpPr/>
          <p:nvPr/>
        </p:nvSpPr>
        <p:spPr>
          <a:xfrm>
            <a:off x="2568575" y="554038"/>
            <a:ext cx="400685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4515" name="Picture 4" descr="FG04_05c"/>
          <p:cNvPicPr>
            <a:picLocks noChangeAspect="1" noChangeArrowheads="1"/>
          </p:cNvPicPr>
          <p:nvPr/>
        </p:nvPicPr>
        <p:blipFill>
          <a:blip r:embed="rId2">
            <a:extLst>
              <a:ext uri="{28A0092B-C50C-407E-A947-70E740481C1C}">
                <a14:useLocalDpi xmlns:a14="http://schemas.microsoft.com/office/drawing/2010/main" val="0"/>
              </a:ext>
            </a:extLst>
          </a:blip>
          <a:srcRect t="26631" b="27422"/>
          <a:stretch>
            <a:fillRect/>
          </a:stretch>
        </p:blipFill>
        <p:spPr bwMode="auto">
          <a:xfrm>
            <a:off x="173038" y="581025"/>
            <a:ext cx="8831262"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871663" y="5537200"/>
            <a:ext cx="5624512" cy="820738"/>
          </a:xfrm>
          <a:prstGeom prst="rect">
            <a:avLst/>
          </a:prstGeom>
          <a:noFill/>
          <a:ln w="19050">
            <a:noFill/>
            <a:miter lim="800000"/>
            <a:headEnd/>
            <a:tailEnd/>
          </a:ln>
          <a:effectLst/>
        </p:spPr>
        <p:txBody>
          <a:bodyPr wrap="none" lIns="82263" tIns="41131" rIns="82263" bIns="41131">
            <a:spAutoFit/>
          </a:bodyPr>
          <a:lstStyle/>
          <a:p>
            <a:pPr algn="ctr" fontAlgn="auto">
              <a:spcBef>
                <a:spcPts val="0"/>
              </a:spcBef>
              <a:spcAft>
                <a:spcPts val="0"/>
              </a:spcAft>
              <a:defRPr/>
            </a:pPr>
            <a:r>
              <a:rPr lang="en-US" sz="2400" b="1" dirty="0">
                <a:solidFill>
                  <a:srgbClr val="FF6600"/>
                </a:solidFill>
                <a:effectLst>
                  <a:outerShdw blurRad="38100" dist="38100" dir="2700000" algn="tl">
                    <a:srgbClr val="DDDDDD"/>
                  </a:outerShdw>
                </a:effectLst>
                <a:latin typeface="Comic Sans MS"/>
                <a:ea typeface="+mn-ea"/>
                <a:cs typeface="Comic Sans MS"/>
              </a:rPr>
              <a:t>Combining layering and shape terms:</a:t>
            </a:r>
          </a:p>
          <a:p>
            <a:pPr algn="ctr" fontAlgn="auto">
              <a:spcBef>
                <a:spcPts val="0"/>
              </a:spcBef>
              <a:spcAft>
                <a:spcPts val="0"/>
              </a:spcAft>
              <a:defRPr/>
            </a:pPr>
            <a:r>
              <a:rPr lang="en-US" sz="2400" dirty="0">
                <a:solidFill>
                  <a:srgbClr val="FF6600"/>
                </a:solidFill>
                <a:effectLst>
                  <a:outerShdw blurRad="38100" dist="38100" dir="2700000" algn="tl">
                    <a:srgbClr val="DDDDDD"/>
                  </a:outerShdw>
                </a:effectLst>
                <a:latin typeface="Comic Sans MS"/>
                <a:ea typeface="+mn-ea"/>
                <a:cs typeface="Comic Sans MS"/>
              </a:rPr>
              <a:t>Stratified Squamous Epithelium</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sz="quarter" idx="13"/>
          </p:nvPr>
        </p:nvSpPr>
        <p:spPr>
          <a:gradFill/>
        </p:spPr>
        <p:txBody>
          <a:bodyPr>
            <a:normAutofit lnSpcReduction="10000"/>
          </a:bodyPr>
          <a:lstStyle/>
          <a:p>
            <a:r>
              <a:rPr lang="en-US" sz="3200">
                <a:latin typeface="Comic Sans MS" charset="0"/>
                <a:ea typeface="ＭＳ Ｐゴシック" charset="0"/>
                <a:cs typeface="Comic Sans MS" charset="0"/>
              </a:rPr>
              <a:t>4. Epithelial Tissue</a:t>
            </a:r>
          </a:p>
        </p:txBody>
      </p:sp>
      <p:sp>
        <p:nvSpPr>
          <p:cNvPr id="5" name="Rectangle 4"/>
          <p:cNvSpPr/>
          <p:nvPr/>
        </p:nvSpPr>
        <p:spPr>
          <a:xfrm>
            <a:off x="2568575" y="554038"/>
            <a:ext cx="400685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299" name="Rectangle 9"/>
          <p:cNvSpPr>
            <a:spLocks noChangeArrowheads="1"/>
          </p:cNvSpPr>
          <p:nvPr/>
        </p:nvSpPr>
        <p:spPr bwMode="auto">
          <a:xfrm>
            <a:off x="6792074" y="6611779"/>
            <a:ext cx="23519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800" dirty="0" smtClean="0">
                <a:cs typeface="Verdana" charset="0"/>
              </a:rPr>
              <a:t>Image: </a:t>
            </a:r>
            <a:r>
              <a:rPr lang="en-US" sz="800" dirty="0" smtClean="0">
                <a:cs typeface="Verdana" charset="0"/>
                <a:hlinkClick r:id="rId2"/>
              </a:rPr>
              <a:t>Table of Epithelial Cell Types</a:t>
            </a:r>
            <a:r>
              <a:rPr lang="en-US" sz="800" dirty="0" smtClean="0">
                <a:cs typeface="Verdana" charset="0"/>
              </a:rPr>
              <a:t>, Wiki</a:t>
            </a:r>
            <a:endParaRPr lang="en-US" sz="800" dirty="0">
              <a:cs typeface="Verdana" charset="0"/>
            </a:endParaRPr>
          </a:p>
        </p:txBody>
      </p:sp>
      <p:pic>
        <p:nvPicPr>
          <p:cNvPr id="55301"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8947" y="588212"/>
            <a:ext cx="7312527" cy="586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7080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Tissue Definition</a:t>
            </a:r>
          </a:p>
        </p:txBody>
      </p:sp>
      <p:sp>
        <p:nvSpPr>
          <p:cNvPr id="30722" name="Rectangle 9"/>
          <p:cNvSpPr>
            <a:spLocks noChangeArrowheads="1"/>
          </p:cNvSpPr>
          <p:nvPr/>
        </p:nvSpPr>
        <p:spPr bwMode="auto">
          <a:xfrm>
            <a:off x="200025" y="977900"/>
            <a:ext cx="35718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en-US" sz="2000">
                <a:solidFill>
                  <a:srgbClr val="000000"/>
                </a:solidFill>
                <a:latin typeface="Comic Sans MS" charset="0"/>
                <a:ea typeface="Verdana" charset="0"/>
              </a:rPr>
              <a:t>Tissue = a group of cells that have similar structure and that function together as a unit.</a:t>
            </a:r>
          </a:p>
          <a:p>
            <a:pPr marL="285750" indent="-285750">
              <a:buFont typeface="Arial" charset="0"/>
              <a:buChar char="•"/>
            </a:pPr>
            <a:endParaRPr lang="en-US" sz="2000">
              <a:solidFill>
                <a:srgbClr val="000000"/>
              </a:solidFill>
              <a:latin typeface="Comic Sans MS" charset="0"/>
              <a:ea typeface="Verdana" charset="0"/>
            </a:endParaRPr>
          </a:p>
          <a:p>
            <a:pPr marL="285750" indent="-285750">
              <a:buFont typeface="Arial" charset="0"/>
              <a:buChar char="•"/>
            </a:pPr>
            <a:endParaRPr lang="en-US" sz="2000">
              <a:solidFill>
                <a:srgbClr val="000000"/>
              </a:solidFill>
              <a:latin typeface="Comic Sans MS" charset="0"/>
              <a:ea typeface="Verdana" charset="0"/>
            </a:endParaRPr>
          </a:p>
          <a:p>
            <a:pPr marL="285750" indent="-285750">
              <a:buFont typeface="Arial" charset="0"/>
              <a:buChar char="•"/>
            </a:pPr>
            <a:r>
              <a:rPr lang="en-US" sz="2000">
                <a:solidFill>
                  <a:srgbClr val="000000"/>
                </a:solidFill>
                <a:latin typeface="Comic Sans MS" charset="0"/>
                <a:ea typeface="Verdana" charset="0"/>
              </a:rPr>
              <a:t>Each tissue type has a very specific set of functions. </a:t>
            </a:r>
          </a:p>
          <a:p>
            <a:pPr marL="285750" indent="-285750">
              <a:buFont typeface="Arial" charset="0"/>
              <a:buChar char="•"/>
            </a:pPr>
            <a:endParaRPr lang="en-US" sz="2000">
              <a:solidFill>
                <a:srgbClr val="000000"/>
              </a:solidFill>
              <a:latin typeface="Comic Sans MS" charset="0"/>
              <a:ea typeface="Verdana" charset="0"/>
            </a:endParaRPr>
          </a:p>
          <a:p>
            <a:pPr marL="285750" indent="-285750">
              <a:buFont typeface="Arial" charset="0"/>
              <a:buChar char="•"/>
            </a:pPr>
            <a:endParaRPr lang="en-US" sz="2000">
              <a:solidFill>
                <a:srgbClr val="000000"/>
              </a:solidFill>
              <a:latin typeface="Comic Sans MS" charset="0"/>
              <a:ea typeface="Verdana" charset="0"/>
            </a:endParaRPr>
          </a:p>
          <a:p>
            <a:pPr marL="285750" indent="-285750">
              <a:buFont typeface="Arial" charset="0"/>
              <a:buChar char="•"/>
            </a:pPr>
            <a:r>
              <a:rPr lang="en-US" sz="2000">
                <a:solidFill>
                  <a:srgbClr val="000000"/>
                </a:solidFill>
                <a:latin typeface="Comic Sans MS" charset="0"/>
                <a:ea typeface="Verdana" charset="0"/>
              </a:rPr>
              <a:t>A nonliving material, called the intercellular matrix, fills the spaces between the cells. </a:t>
            </a:r>
          </a:p>
        </p:txBody>
      </p:sp>
      <p:pic>
        <p:nvPicPr>
          <p:cNvPr id="3072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538163"/>
            <a:ext cx="4945063"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3"/>
          <p:cNvSpPr txBox="1">
            <a:spLocks noChangeArrowheads="1"/>
          </p:cNvSpPr>
          <p:nvPr/>
        </p:nvSpPr>
        <p:spPr bwMode="auto">
          <a:xfrm>
            <a:off x="4483100" y="1270000"/>
            <a:ext cx="57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a:latin typeface="Comic Sans MS" charset="0"/>
                <a:cs typeface="Comic Sans MS" charset="0"/>
              </a:rPr>
              <a:t>1. </a:t>
            </a:r>
          </a:p>
        </p:txBody>
      </p:sp>
      <p:sp>
        <p:nvSpPr>
          <p:cNvPr id="30725" name="TextBox 6"/>
          <p:cNvSpPr txBox="1">
            <a:spLocks noChangeArrowheads="1"/>
          </p:cNvSpPr>
          <p:nvPr/>
        </p:nvSpPr>
        <p:spPr bwMode="auto">
          <a:xfrm>
            <a:off x="4116388" y="2538413"/>
            <a:ext cx="576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a:latin typeface="Comic Sans MS" charset="0"/>
                <a:cs typeface="Comic Sans MS" charset="0"/>
              </a:rPr>
              <a:t>2. </a:t>
            </a:r>
          </a:p>
        </p:txBody>
      </p:sp>
      <p:sp>
        <p:nvSpPr>
          <p:cNvPr id="30726" name="TextBox 7"/>
          <p:cNvSpPr txBox="1">
            <a:spLocks noChangeArrowheads="1"/>
          </p:cNvSpPr>
          <p:nvPr/>
        </p:nvSpPr>
        <p:spPr bwMode="auto">
          <a:xfrm>
            <a:off x="4057650" y="3943350"/>
            <a:ext cx="57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a:latin typeface="Comic Sans MS" charset="0"/>
                <a:cs typeface="Comic Sans MS" charset="0"/>
              </a:rPr>
              <a:t>3. </a:t>
            </a:r>
          </a:p>
        </p:txBody>
      </p:sp>
      <p:sp>
        <p:nvSpPr>
          <p:cNvPr id="30727" name="TextBox 8"/>
          <p:cNvSpPr txBox="1">
            <a:spLocks noChangeArrowheads="1"/>
          </p:cNvSpPr>
          <p:nvPr/>
        </p:nvSpPr>
        <p:spPr bwMode="auto">
          <a:xfrm>
            <a:off x="7810500" y="1306513"/>
            <a:ext cx="576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a:latin typeface="Comic Sans MS" charset="0"/>
                <a:cs typeface="Comic Sans MS" charset="0"/>
              </a:rPr>
              <a:t>4. </a:t>
            </a:r>
          </a:p>
        </p:txBody>
      </p:sp>
      <p:sp>
        <p:nvSpPr>
          <p:cNvPr id="30728" name="TextBox 10"/>
          <p:cNvSpPr txBox="1">
            <a:spLocks noChangeArrowheads="1"/>
          </p:cNvSpPr>
          <p:nvPr/>
        </p:nvSpPr>
        <p:spPr bwMode="auto">
          <a:xfrm>
            <a:off x="8329613" y="2635250"/>
            <a:ext cx="57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a:latin typeface="Comic Sans MS" charset="0"/>
                <a:cs typeface="Comic Sans MS" charset="0"/>
              </a:rPr>
              <a:t>5. </a:t>
            </a:r>
          </a:p>
        </p:txBody>
      </p:sp>
      <p:sp>
        <p:nvSpPr>
          <p:cNvPr id="30729" name="TextBox 11"/>
          <p:cNvSpPr txBox="1">
            <a:spLocks noChangeArrowheads="1"/>
          </p:cNvSpPr>
          <p:nvPr/>
        </p:nvSpPr>
        <p:spPr bwMode="auto">
          <a:xfrm>
            <a:off x="8405813" y="3962400"/>
            <a:ext cx="57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a:latin typeface="Comic Sans MS" charset="0"/>
                <a:cs typeface="Comic Sans MS" charset="0"/>
              </a:rPr>
              <a:t>6. </a:t>
            </a:r>
          </a:p>
        </p:txBody>
      </p:sp>
      <p:sp>
        <p:nvSpPr>
          <p:cNvPr id="30730" name="TextBox 13"/>
          <p:cNvSpPr txBox="1">
            <a:spLocks noChangeArrowheads="1"/>
          </p:cNvSpPr>
          <p:nvPr/>
        </p:nvSpPr>
        <p:spPr bwMode="auto">
          <a:xfrm>
            <a:off x="4252913" y="5732463"/>
            <a:ext cx="46355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1400">
                <a:latin typeface="Comic Sans MS" charset="0"/>
                <a:cs typeface="Comic Sans MS" charset="0"/>
              </a:rPr>
              <a:t>1. Connective, 2. Muscle (skeletal), 3. Epithelial, 4. Nervous, 5. Muscle (cardiac), 6. Muscle (smooth).</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Screen Shot 2014-11-09 at 4.49.5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938" y="749300"/>
            <a:ext cx="8253412"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TextBox 3"/>
          <p:cNvSpPr txBox="1">
            <a:spLocks noChangeArrowheads="1"/>
          </p:cNvSpPr>
          <p:nvPr/>
        </p:nvSpPr>
        <p:spPr bwMode="auto">
          <a:xfrm>
            <a:off x="935038" y="173038"/>
            <a:ext cx="7232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a:latin typeface="Comic Sans MS" charset="0"/>
                <a:cs typeface="Comic Sans MS" charset="0"/>
              </a:rPr>
              <a:t>Let’s Check Out the Interactive </a:t>
            </a:r>
            <a:r>
              <a:rPr lang="en-US" sz="2000" b="1">
                <a:latin typeface="Comic Sans MS" charset="0"/>
                <a:cs typeface="Comic Sans MS" charset="0"/>
                <a:hlinkClick r:id="rId3"/>
              </a:rPr>
              <a:t>Tissues of Life</a:t>
            </a:r>
            <a:r>
              <a:rPr lang="en-US" sz="2000" b="1">
                <a:latin typeface="Comic Sans MS" charset="0"/>
                <a:cs typeface="Comic Sans MS" charset="0"/>
              </a:rPr>
              <a:t> </a:t>
            </a:r>
            <a:r>
              <a:rPr lang="en-US" sz="2000">
                <a:latin typeface="Comic Sans MS" charset="0"/>
                <a:cs typeface="Comic Sans MS" charset="0"/>
              </a:rPr>
              <a:t>Website!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65100" y="160338"/>
            <a:ext cx="5208588" cy="6523873"/>
          </a:xfrm>
        </p:spPr>
        <p:txBody>
          <a:bodyPr rtlCol="0">
            <a:normAutofit lnSpcReduction="10000"/>
          </a:bodyPr>
          <a:lstStyle/>
          <a:p>
            <a:pPr algn="ctr" fontAlgn="auto">
              <a:spcAft>
                <a:spcPts val="0"/>
              </a:spcAft>
              <a:buFontTx/>
              <a:buNone/>
              <a:defRPr/>
            </a:pPr>
            <a:r>
              <a:rPr lang="en-US" sz="5400" b="1" dirty="0" smtClean="0">
                <a:solidFill>
                  <a:srgbClr val="33CC33"/>
                </a:solidFill>
                <a:latin typeface="Comic Sans MS" pitchFamily="66" charset="0"/>
                <a:ea typeface="Verdana" panose="020B0604030504040204" pitchFamily="34" charset="0"/>
              </a:rPr>
              <a:t> </a:t>
            </a:r>
            <a:r>
              <a:rPr lang="en-US" sz="4400" b="1" dirty="0" smtClean="0">
                <a:solidFill>
                  <a:srgbClr val="33CC33"/>
                </a:solidFill>
                <a:latin typeface="Comic Sans MS" pitchFamily="66" charset="0"/>
                <a:ea typeface="Verdana" panose="020B0604030504040204" pitchFamily="34" charset="0"/>
              </a:rPr>
              <a:t>Confused?</a:t>
            </a:r>
            <a:endParaRPr lang="en-US" b="1" dirty="0" smtClean="0">
              <a:latin typeface="Comic Sans MS" pitchFamily="66" charset="0"/>
              <a:ea typeface="Verdana" panose="020B0604030504040204" pitchFamily="34" charset="0"/>
            </a:endParaRPr>
          </a:p>
          <a:p>
            <a:pPr algn="ctr" fontAlgn="auto">
              <a:spcAft>
                <a:spcPts val="0"/>
              </a:spcAft>
              <a:buFontTx/>
              <a:buNone/>
              <a:defRPr/>
            </a:pPr>
            <a:r>
              <a:rPr lang="en-US" sz="1800" dirty="0" smtClean="0">
                <a:latin typeface="Comic Sans MS" pitchFamily="66" charset="0"/>
                <a:ea typeface="Verdana" panose="020B0604030504040204" pitchFamily="34" charset="0"/>
              </a:rPr>
              <a:t>    Here are some links to fun resources that further explain Human Tissues:</a:t>
            </a:r>
          </a:p>
          <a:p>
            <a:pPr fontAlgn="auto">
              <a:spcAft>
                <a:spcPts val="0"/>
              </a:spcAft>
              <a:buFont typeface="Arial" panose="020B0604020202020204" pitchFamily="34" charset="0"/>
              <a:buChar char="•"/>
              <a:defRPr/>
            </a:pPr>
            <a:endParaRPr lang="en-US" sz="600" dirty="0" smtClean="0">
              <a:latin typeface="Comic Sans MS" pitchFamily="66" charset="0"/>
              <a:ea typeface="Verdana" panose="020B0604030504040204" pitchFamily="34" charset="0"/>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hlinkClick r:id="rId3"/>
              </a:rPr>
              <a:t>Animation of Different Cell &amp; Tissue Types </a:t>
            </a:r>
            <a:r>
              <a:rPr lang="en-US" sz="1200" dirty="0" smtClean="0">
                <a:latin typeface="Comic Sans MS" pitchFamily="66" charset="0"/>
                <a:ea typeface="Verdana" panose="020B0604030504040204" pitchFamily="34" charset="0"/>
              </a:rPr>
              <a:t>from Paradise Valley Bio 156.</a:t>
            </a:r>
          </a:p>
          <a:p>
            <a:pPr marL="0" indent="0" fontAlgn="auto">
              <a:spcAft>
                <a:spcPts val="0"/>
              </a:spcAft>
              <a:buFont typeface="Arial" panose="020B0604020202020204" pitchFamily="34" charset="0"/>
              <a:buNone/>
              <a:defRPr/>
            </a:pPr>
            <a:endParaRPr lang="en-US" sz="1100" dirty="0" smtClean="0">
              <a:latin typeface="Comic Sans MS" pitchFamily="66" charset="0"/>
              <a:ea typeface="Verdana" panose="020B0604030504040204" pitchFamily="34" charset="0"/>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hlinkClick r:id="rId4"/>
              </a:rPr>
              <a:t>Tissues (biology)</a:t>
            </a:r>
            <a:r>
              <a:rPr lang="en-US" sz="1800" dirty="0" smtClean="0">
                <a:latin typeface="Comic Sans MS" pitchFamily="66" charset="0"/>
                <a:ea typeface="Verdana" panose="020B0604030504040204" pitchFamily="34" charset="0"/>
              </a:rPr>
              <a:t> </a:t>
            </a:r>
            <a:r>
              <a:rPr lang="en-US" sz="1100" dirty="0" smtClean="0">
                <a:latin typeface="Comic Sans MS" pitchFamily="66" charset="0"/>
                <a:ea typeface="Verdana" panose="020B0604030504040204" pitchFamily="34" charset="0"/>
              </a:rPr>
              <a:t>from Wikipedia.</a:t>
            </a:r>
          </a:p>
          <a:p>
            <a:pPr marL="0" indent="0" fontAlgn="auto">
              <a:spcAft>
                <a:spcPts val="0"/>
              </a:spcAft>
              <a:buFont typeface="Arial" panose="020B0604020202020204" pitchFamily="34" charset="0"/>
              <a:buNone/>
              <a:defRPr/>
            </a:pPr>
            <a:endParaRPr lang="en-US" sz="1100" dirty="0">
              <a:latin typeface="Comic Sans MS" pitchFamily="66" charset="0"/>
              <a:ea typeface="Verdana" panose="020B0604030504040204" pitchFamily="34" charset="0"/>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hlinkClick r:id="rId5"/>
              </a:rPr>
              <a:t>Tissues of Life Animated </a:t>
            </a:r>
            <a:r>
              <a:rPr lang="en-US" sz="1800" dirty="0">
                <a:latin typeface="Comic Sans MS" pitchFamily="66" charset="0"/>
                <a:ea typeface="Verdana" panose="020B0604030504040204" pitchFamily="34" charset="0"/>
                <a:hlinkClick r:id="rId5"/>
              </a:rPr>
              <a:t>Tutorial</a:t>
            </a:r>
            <a:r>
              <a:rPr lang="en-US" sz="1800" dirty="0">
                <a:latin typeface="Comic Sans MS" pitchFamily="66" charset="0"/>
                <a:ea typeface="Verdana" panose="020B0604030504040204" pitchFamily="34" charset="0"/>
              </a:rPr>
              <a:t> </a:t>
            </a:r>
            <a:r>
              <a:rPr lang="en-US" sz="1200" dirty="0" smtClean="0">
                <a:latin typeface="Comic Sans MS" pitchFamily="66" charset="0"/>
                <a:ea typeface="Verdana" panose="020B0604030504040204" pitchFamily="34" charset="0"/>
              </a:rPr>
              <a:t>from the </a:t>
            </a:r>
            <a:r>
              <a:rPr lang="en-US" sz="1200" dirty="0">
                <a:latin typeface="Comic Sans MS" pitchFamily="66" charset="0"/>
                <a:ea typeface="Verdana" panose="020B0604030504040204" pitchFamily="34" charset="0"/>
              </a:rPr>
              <a:t>Science Museum of </a:t>
            </a:r>
            <a:r>
              <a:rPr lang="en-US" sz="1200" dirty="0" smtClean="0">
                <a:latin typeface="Comic Sans MS" pitchFamily="66" charset="0"/>
                <a:ea typeface="Verdana" panose="020B0604030504040204" pitchFamily="34" charset="0"/>
              </a:rPr>
              <a:t>Minnesota, </a:t>
            </a:r>
            <a:r>
              <a:rPr lang="en-US" sz="1200" dirty="0">
                <a:latin typeface="Comic Sans MS" pitchFamily="66" charset="0"/>
                <a:ea typeface="Verdana" panose="020B0604030504040204" pitchFamily="34" charset="0"/>
              </a:rPr>
              <a:t>with tissues of the </a:t>
            </a:r>
            <a:r>
              <a:rPr lang="en-US" sz="1200" dirty="0" smtClean="0">
                <a:latin typeface="Comic Sans MS" pitchFamily="66" charset="0"/>
                <a:ea typeface="Verdana" panose="020B0604030504040204" pitchFamily="34" charset="0"/>
              </a:rPr>
              <a:t>body.  </a:t>
            </a:r>
            <a:r>
              <a:rPr lang="en-US" sz="1200" dirty="0">
                <a:latin typeface="Comic Sans MS" pitchFamily="66" charset="0"/>
                <a:ea typeface="Verdana" panose="020B0604030504040204" pitchFamily="34" charset="0"/>
              </a:rPr>
              <a:t>Includes games (“super healers” and “tissue invaders”), interviews with scientists who work with tissues, read the “Stem Cell Comic” and explore various tissue types. </a:t>
            </a:r>
            <a:endParaRPr lang="en-US" sz="1200" dirty="0" smtClean="0">
              <a:latin typeface="Comic Sans MS" pitchFamily="66" charset="0"/>
              <a:ea typeface="Verdana" panose="020B0604030504040204" pitchFamily="34" charset="0"/>
            </a:endParaRPr>
          </a:p>
          <a:p>
            <a:pPr marL="0" indent="0" fontAlgn="auto">
              <a:spcAft>
                <a:spcPts val="0"/>
              </a:spcAft>
              <a:buFont typeface="Arial" panose="020B0604020202020204" pitchFamily="34" charset="0"/>
              <a:buNone/>
              <a:defRPr/>
            </a:pPr>
            <a:endParaRPr lang="en-US" sz="1400" dirty="0" smtClean="0">
              <a:latin typeface="Comic Sans MS" pitchFamily="66" charset="0"/>
              <a:ea typeface="Verdana" panose="020B0604030504040204" pitchFamily="34" charset="0"/>
            </a:endParaRPr>
          </a:p>
          <a:p>
            <a:pPr fontAlgn="auto">
              <a:spcAft>
                <a:spcPts val="0"/>
              </a:spcAft>
              <a:buFont typeface="Arial" panose="020B0604020202020204" pitchFamily="34" charset="0"/>
              <a:buChar char="•"/>
              <a:defRPr/>
            </a:pPr>
            <a:r>
              <a:rPr lang="en-US" sz="1800" dirty="0">
                <a:latin typeface="Comic Sans MS" pitchFamily="66" charset="0"/>
                <a:ea typeface="Verdana" panose="020B0604030504040204" pitchFamily="34" charset="0"/>
                <a:hlinkClick r:id="rId6"/>
              </a:rPr>
              <a:t>Al’s Interactive Tutorial for Histology</a:t>
            </a:r>
            <a:r>
              <a:rPr lang="en-US" sz="1800" dirty="0">
                <a:latin typeface="Comic Sans MS" pitchFamily="66" charset="0"/>
                <a:ea typeface="Verdana" panose="020B0604030504040204" pitchFamily="34" charset="0"/>
              </a:rPr>
              <a:t> </a:t>
            </a:r>
            <a:r>
              <a:rPr lang="en-US" sz="1200" dirty="0" smtClean="0">
                <a:latin typeface="Comic Sans MS" pitchFamily="66" charset="0"/>
                <a:ea typeface="Verdana" panose="020B0604030504040204" pitchFamily="34" charset="0"/>
              </a:rPr>
              <a:t>from </a:t>
            </a:r>
            <a:r>
              <a:rPr lang="en-US" sz="1200" dirty="0">
                <a:latin typeface="Comic Sans MS" pitchFamily="66" charset="0"/>
                <a:ea typeface="Verdana" panose="020B0604030504040204" pitchFamily="34" charset="0"/>
              </a:rPr>
              <a:t>the University of British Colombia has a written tutorial with links to visuals on the right half of screen.  It provides good diagrams of different types of tissues, should you wish to elaborate on that topic</a:t>
            </a:r>
            <a:r>
              <a:rPr lang="en-US" sz="1200" dirty="0" smtClean="0">
                <a:latin typeface="Comic Sans MS" pitchFamily="66" charset="0"/>
                <a:ea typeface="Verdana" panose="020B0604030504040204" pitchFamily="34" charset="0"/>
              </a:rPr>
              <a:t>.</a:t>
            </a:r>
          </a:p>
          <a:p>
            <a:pPr marL="0" indent="0" fontAlgn="auto">
              <a:spcAft>
                <a:spcPts val="0"/>
              </a:spcAft>
              <a:buFont typeface="Arial" panose="020B0604020202020204" pitchFamily="34" charset="0"/>
              <a:buNone/>
              <a:defRPr/>
            </a:pPr>
            <a:endParaRPr lang="en-US" sz="1400" dirty="0" smtClean="0">
              <a:latin typeface="Comic Sans MS" pitchFamily="66" charset="0"/>
              <a:ea typeface="Verdana" panose="020B0604030504040204" pitchFamily="34" charset="0"/>
            </a:endParaRPr>
          </a:p>
          <a:p>
            <a:pPr fontAlgn="auto">
              <a:spcAft>
                <a:spcPts val="0"/>
              </a:spcAft>
              <a:defRPr/>
            </a:pPr>
            <a:r>
              <a:rPr lang="en-US" sz="1800" dirty="0">
                <a:latin typeface="Comic Sans MS" pitchFamily="66" charset="0"/>
                <a:ea typeface="Verdana" panose="020B0604030504040204" pitchFamily="34" charset="0"/>
                <a:hlinkClick r:id="rId7"/>
              </a:rPr>
              <a:t>Human Body 101 video </a:t>
            </a:r>
            <a:r>
              <a:rPr lang="en-US" sz="1100" dirty="0">
                <a:latin typeface="Comic Sans MS" pitchFamily="66" charset="0"/>
                <a:ea typeface="Verdana" panose="020B0604030504040204" pitchFamily="34" charset="0"/>
              </a:rPr>
              <a:t>from National Geographic</a:t>
            </a:r>
            <a:r>
              <a:rPr lang="en-US" sz="1400" dirty="0">
                <a:latin typeface="Comic Sans MS" pitchFamily="66" charset="0"/>
                <a:ea typeface="Verdana" panose="020B0604030504040204" pitchFamily="34" charset="0"/>
              </a:rPr>
              <a:t>.</a:t>
            </a:r>
            <a:endParaRPr lang="en-US" sz="1050" dirty="0">
              <a:latin typeface="Comic Sans MS" pitchFamily="66" charset="0"/>
              <a:ea typeface="Verdana" panose="020B0604030504040204" pitchFamily="34" charset="0"/>
            </a:endParaRPr>
          </a:p>
          <a:p>
            <a:pPr marL="0" indent="0" fontAlgn="auto">
              <a:spcAft>
                <a:spcPts val="0"/>
              </a:spcAft>
              <a:buFont typeface="Arial" panose="020B0604020202020204" pitchFamily="34" charset="0"/>
              <a:buNone/>
              <a:defRPr/>
            </a:pPr>
            <a:endParaRPr lang="en-US" sz="1400" dirty="0" smtClean="0">
              <a:latin typeface="Comic Sans MS" pitchFamily="66" charset="0"/>
              <a:ea typeface="Verdana" panose="020B0604030504040204" pitchFamily="34" charset="0"/>
            </a:endParaRPr>
          </a:p>
          <a:p>
            <a:pPr algn="ctr" fontAlgn="auto">
              <a:spcAft>
                <a:spcPts val="0"/>
              </a:spcAft>
              <a:buFontTx/>
              <a:buNone/>
              <a:defRPr/>
            </a:pPr>
            <a:r>
              <a:rPr lang="en-US" sz="1000" dirty="0" smtClean="0">
                <a:latin typeface="Comic Sans MS" pitchFamily="66" charset="0"/>
                <a:ea typeface="Verdana" panose="020B0604030504040204" pitchFamily="34" charset="0"/>
              </a:rPr>
              <a:t>  (You must be in PPT slideshow view to click on links.)</a:t>
            </a:r>
          </a:p>
        </p:txBody>
      </p:sp>
      <p:pic>
        <p:nvPicPr>
          <p:cNvPr id="67586" name="Picture 4" descr="MC90022968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667000"/>
            <a:ext cx="29718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WordArt 5"/>
          <p:cNvSpPr>
            <a:spLocks noChangeArrowheads="1" noChangeShapeType="1" noTextEdit="1"/>
          </p:cNvSpPr>
          <p:nvPr/>
        </p:nvSpPr>
        <p:spPr bwMode="auto">
          <a:xfrm>
            <a:off x="6019800" y="762000"/>
            <a:ext cx="2514600" cy="106680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FFFFFF"/>
                </a:solidFill>
                <a:latin typeface="Comic Sans MS"/>
                <a:ea typeface="Comic Sans MS"/>
                <a:cs typeface="Comic Sans MS"/>
              </a:rPr>
              <a:t>Smart Links</a:t>
            </a:r>
          </a:p>
        </p:txBody>
      </p:sp>
      <p:sp>
        <p:nvSpPr>
          <p:cNvPr id="67588" name="Text Box 5"/>
          <p:cNvSpPr txBox="1">
            <a:spLocks noChangeArrowheads="1"/>
          </p:cNvSpPr>
          <p:nvPr/>
        </p:nvSpPr>
        <p:spPr bwMode="auto">
          <a:xfrm>
            <a:off x="480060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a:spcBef>
                <a:spcPct val="50000"/>
              </a:spcBef>
            </a:pPr>
            <a:r>
              <a:rPr lang="en-US" sz="1000">
                <a:latin typeface="Comic Sans MS" charset="0"/>
              </a:rPr>
              <a:t>From the  </a:t>
            </a:r>
            <a:r>
              <a:rPr lang="en-US" sz="1000">
                <a:latin typeface="Comic Sans MS" charset="0"/>
                <a:hlinkClick r:id="rId9"/>
              </a:rPr>
              <a:t>Virtual Cell Biology Classroom</a:t>
            </a:r>
            <a:r>
              <a:rPr lang="en-US" sz="1000">
                <a:latin typeface="Comic Sans MS" charset="0"/>
              </a:rPr>
              <a:t> on </a:t>
            </a:r>
            <a:r>
              <a:rPr lang="en-US" sz="1000">
                <a:latin typeface="Comic Sans MS" charset="0"/>
                <a:hlinkClick r:id="rId10"/>
              </a:rPr>
              <a:t>ScienceProfOnline.com</a:t>
            </a:r>
            <a:endParaRPr lang="en-US" sz="10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Four Human Tissue Types</a:t>
            </a:r>
          </a:p>
        </p:txBody>
      </p:sp>
      <p:pic>
        <p:nvPicPr>
          <p:cNvPr id="31746" name="Picture 2" descr="https://dr282zn36sxxg.cloudfront.net/datastreams/f-d%3A74e5e4fe46558c8d93cc4dde43a0e992d816d86f6f709b575e73552d%2BIMAGE_THUMB_POSTCARD%2BIMAGE_THUMB_POSTC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611188"/>
            <a:ext cx="6935787"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68575" y="554038"/>
            <a:ext cx="400685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48" name="Rectangle 9"/>
          <p:cNvSpPr>
            <a:spLocks noChangeArrowheads="1"/>
          </p:cNvSpPr>
          <p:nvPr/>
        </p:nvSpPr>
        <p:spPr bwMode="auto">
          <a:xfrm>
            <a:off x="6173788" y="6524625"/>
            <a:ext cx="2520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cs typeface="Verdana" charset="0"/>
              </a:rPr>
              <a:t>Image credit: http://www.ck12.org</a:t>
            </a:r>
            <a:r>
              <a:rPr lang="en-US" sz="800" dirty="0">
                <a:cs typeface="Verdana" charset="0"/>
              </a:rPr>
              <a: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1. Muscle Tissue: </a:t>
            </a:r>
            <a:r>
              <a:rPr lang="en-US">
                <a:solidFill>
                  <a:srgbClr val="EEF3D4"/>
                </a:solidFill>
                <a:latin typeface="Comic Sans MS" charset="0"/>
                <a:ea typeface="ＭＳ Ｐゴシック" charset="0"/>
                <a:cs typeface="Comic Sans MS" charset="0"/>
              </a:rPr>
              <a:t>Smooth,  Skeletal,  Cardiac</a:t>
            </a:r>
          </a:p>
        </p:txBody>
      </p:sp>
      <p:sp>
        <p:nvSpPr>
          <p:cNvPr id="4" name="Rectangle 3"/>
          <p:cNvSpPr txBox="1">
            <a:spLocks noChangeArrowheads="1"/>
          </p:cNvSpPr>
          <p:nvPr/>
        </p:nvSpPr>
        <p:spPr>
          <a:xfrm>
            <a:off x="520700" y="3087688"/>
            <a:ext cx="3797300" cy="909637"/>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ts val="0"/>
              </a:spcBef>
              <a:spcAft>
                <a:spcPts val="0"/>
              </a:spcAft>
              <a:buFont typeface="Arial" panose="020B0604020202020204" pitchFamily="34" charset="0"/>
              <a:buNone/>
              <a:defRPr/>
            </a:pPr>
            <a:r>
              <a:rPr lang="en-US" sz="1600" b="1" dirty="0" smtClean="0">
                <a:solidFill>
                  <a:schemeClr val="accent2"/>
                </a:solidFill>
                <a:latin typeface="Comic Sans MS"/>
                <a:cs typeface="Comic Sans MS"/>
              </a:rPr>
              <a:t>1a. Smooth </a:t>
            </a:r>
            <a:r>
              <a:rPr lang="en-US" sz="1600" b="1" dirty="0">
                <a:solidFill>
                  <a:schemeClr val="accent2"/>
                </a:solidFill>
                <a:latin typeface="Comic Sans MS"/>
                <a:cs typeface="Comic Sans MS"/>
              </a:rPr>
              <a:t>muscle</a:t>
            </a:r>
            <a:r>
              <a:rPr lang="en-US" sz="1400" dirty="0">
                <a:solidFill>
                  <a:srgbClr val="FF6600"/>
                </a:solidFill>
                <a:latin typeface="Comic Sans MS"/>
                <a:cs typeface="Comic Sans MS"/>
              </a:rPr>
              <a:t>:</a:t>
            </a:r>
          </a:p>
          <a:p>
            <a:pPr marL="0" algn="ctr" fontAlgn="auto">
              <a:spcBef>
                <a:spcPts val="0"/>
              </a:spcBef>
              <a:spcAft>
                <a:spcPts val="0"/>
              </a:spcAft>
              <a:buFontTx/>
              <a:buChar char="•"/>
              <a:defRPr/>
            </a:pPr>
            <a:r>
              <a:rPr lang="en-US" sz="1200" dirty="0">
                <a:latin typeface="Comic Sans MS"/>
                <a:cs typeface="Comic Sans MS"/>
              </a:rPr>
              <a:t> non-striated </a:t>
            </a:r>
            <a:r>
              <a:rPr lang="en-US" sz="1050" dirty="0" smtClean="0">
                <a:latin typeface="Comic Sans MS"/>
                <a:cs typeface="Comic Sans MS"/>
              </a:rPr>
              <a:t>(no stripes)</a:t>
            </a:r>
            <a:endParaRPr lang="en-US" sz="1050" dirty="0">
              <a:latin typeface="Comic Sans MS"/>
              <a:cs typeface="Comic Sans MS"/>
            </a:endParaRPr>
          </a:p>
          <a:p>
            <a:pPr marL="0" algn="ctr" fontAlgn="auto">
              <a:spcBef>
                <a:spcPts val="0"/>
              </a:spcBef>
              <a:spcAft>
                <a:spcPts val="0"/>
              </a:spcAft>
              <a:buFontTx/>
              <a:buChar char="•"/>
              <a:defRPr/>
            </a:pPr>
            <a:r>
              <a:rPr lang="en-US" sz="1200" dirty="0">
                <a:latin typeface="Comic Sans MS"/>
                <a:cs typeface="Comic Sans MS"/>
              </a:rPr>
              <a:t> used for long, sustained contractions  </a:t>
            </a:r>
          </a:p>
          <a:p>
            <a:pPr marL="0" algn="ctr" fontAlgn="auto">
              <a:spcBef>
                <a:spcPts val="0"/>
              </a:spcBef>
              <a:spcAft>
                <a:spcPts val="0"/>
              </a:spcAft>
              <a:buFontTx/>
              <a:buChar char="•"/>
              <a:defRPr/>
            </a:pPr>
            <a:r>
              <a:rPr lang="en-US" sz="1200" dirty="0">
                <a:latin typeface="Comic Sans MS"/>
                <a:cs typeface="Comic Sans MS"/>
              </a:rPr>
              <a:t>E</a:t>
            </a:r>
            <a:r>
              <a:rPr lang="en-US" sz="1200" dirty="0" smtClean="0">
                <a:latin typeface="Comic Sans MS"/>
                <a:cs typeface="Comic Sans MS"/>
              </a:rPr>
              <a:t>xample: </a:t>
            </a:r>
            <a:r>
              <a:rPr lang="en-US" sz="1200" dirty="0">
                <a:latin typeface="Comic Sans MS"/>
                <a:cs typeface="Comic Sans MS"/>
              </a:rPr>
              <a:t>digestive tract, uterus</a:t>
            </a:r>
          </a:p>
          <a:p>
            <a:pPr fontAlgn="auto">
              <a:spcAft>
                <a:spcPts val="0"/>
              </a:spcAft>
              <a:buFontTx/>
              <a:buChar char="-"/>
              <a:defRPr/>
            </a:pPr>
            <a:endParaRPr lang="en-US" sz="2500" dirty="0">
              <a:latin typeface="Calibri" charset="0"/>
            </a:endParaRPr>
          </a:p>
        </p:txBody>
      </p:sp>
      <p:pic>
        <p:nvPicPr>
          <p:cNvPr id="32771" name="Picture 4" descr="FG04_14c"/>
          <p:cNvPicPr>
            <a:picLocks noChangeAspect="1" noChangeArrowheads="1"/>
          </p:cNvPicPr>
          <p:nvPr/>
        </p:nvPicPr>
        <p:blipFill>
          <a:blip r:embed="rId2">
            <a:extLst>
              <a:ext uri="{28A0092B-C50C-407E-A947-70E740481C1C}">
                <a14:useLocalDpi xmlns:a14="http://schemas.microsoft.com/office/drawing/2010/main" val="0"/>
              </a:ext>
            </a:extLst>
          </a:blip>
          <a:srcRect t="27534" b="30843"/>
          <a:stretch>
            <a:fillRect/>
          </a:stretch>
        </p:blipFill>
        <p:spPr bwMode="auto">
          <a:xfrm>
            <a:off x="147638" y="704850"/>
            <a:ext cx="456247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Content Placeholder 4" descr="FG04_14a"/>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t="18494" b="18616"/>
          <a:stretch>
            <a:fillRect/>
          </a:stretch>
        </p:blipFill>
        <p:spPr>
          <a:xfrm>
            <a:off x="4826000" y="681038"/>
            <a:ext cx="4103688" cy="2460625"/>
          </a:xfrm>
        </p:spPr>
      </p:pic>
      <p:sp>
        <p:nvSpPr>
          <p:cNvPr id="7" name="Rectangle 3"/>
          <p:cNvSpPr txBox="1">
            <a:spLocks noChangeArrowheads="1"/>
          </p:cNvSpPr>
          <p:nvPr/>
        </p:nvSpPr>
        <p:spPr>
          <a:xfrm>
            <a:off x="5186363" y="3248025"/>
            <a:ext cx="3636962" cy="842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ts val="0"/>
              </a:spcBef>
              <a:spcAft>
                <a:spcPts val="0"/>
              </a:spcAft>
              <a:buFont typeface="Arial" panose="020B0604020202020204" pitchFamily="34" charset="0"/>
              <a:buNone/>
              <a:defRPr/>
            </a:pPr>
            <a:r>
              <a:rPr lang="en-US" sz="1600" b="1" dirty="0" smtClean="0">
                <a:solidFill>
                  <a:schemeClr val="accent2"/>
                </a:solidFill>
                <a:latin typeface="Comic Sans MS"/>
                <a:cs typeface="Comic Sans MS"/>
              </a:rPr>
              <a:t>1b. Skeletal </a:t>
            </a:r>
            <a:r>
              <a:rPr lang="en-US" sz="1600" b="1" dirty="0">
                <a:solidFill>
                  <a:schemeClr val="accent2"/>
                </a:solidFill>
                <a:latin typeface="Comic Sans MS"/>
                <a:cs typeface="Comic Sans MS"/>
              </a:rPr>
              <a:t>muscle tissue:</a:t>
            </a:r>
          </a:p>
          <a:p>
            <a:pPr algn="ctr" fontAlgn="auto">
              <a:spcBef>
                <a:spcPts val="0"/>
              </a:spcBef>
              <a:spcAft>
                <a:spcPts val="0"/>
              </a:spcAft>
              <a:buFontTx/>
              <a:buChar char="•"/>
              <a:defRPr/>
            </a:pPr>
            <a:r>
              <a:rPr lang="en-US" sz="1200" dirty="0">
                <a:latin typeface="Comic Sans MS"/>
                <a:cs typeface="Comic Sans MS"/>
              </a:rPr>
              <a:t> </a:t>
            </a:r>
            <a:r>
              <a:rPr lang="en-US" sz="1200" dirty="0" smtClean="0">
                <a:latin typeface="Comic Sans MS"/>
                <a:cs typeface="Comic Sans MS"/>
              </a:rPr>
              <a:t>striated </a:t>
            </a:r>
            <a:r>
              <a:rPr lang="en-US" sz="1050" dirty="0" smtClean="0">
                <a:latin typeface="Comic Sans MS"/>
                <a:cs typeface="Comic Sans MS"/>
              </a:rPr>
              <a:t>(stripes)</a:t>
            </a:r>
            <a:r>
              <a:rPr lang="en-US" sz="1200" dirty="0" smtClean="0">
                <a:latin typeface="Comic Sans MS"/>
                <a:cs typeface="Comic Sans MS"/>
              </a:rPr>
              <a:t>, </a:t>
            </a:r>
            <a:r>
              <a:rPr lang="en-US" sz="1200" dirty="0">
                <a:latin typeface="Comic Sans MS"/>
                <a:cs typeface="Comic Sans MS"/>
              </a:rPr>
              <a:t>long cylindrical cells </a:t>
            </a:r>
          </a:p>
          <a:p>
            <a:pPr algn="ctr" fontAlgn="auto">
              <a:spcBef>
                <a:spcPts val="0"/>
              </a:spcBef>
              <a:spcAft>
                <a:spcPts val="0"/>
              </a:spcAft>
              <a:buFontTx/>
              <a:buChar char="•"/>
              <a:defRPr/>
            </a:pPr>
            <a:r>
              <a:rPr lang="en-US" sz="1200" dirty="0">
                <a:latin typeface="Comic Sans MS"/>
                <a:cs typeface="Comic Sans MS"/>
              </a:rPr>
              <a:t> </a:t>
            </a:r>
            <a:r>
              <a:rPr lang="en-US" sz="1200" dirty="0" smtClean="0">
                <a:latin typeface="Comic Sans MS"/>
                <a:cs typeface="Comic Sans MS"/>
              </a:rPr>
              <a:t>that </a:t>
            </a:r>
            <a:r>
              <a:rPr lang="en-US" sz="1200" dirty="0">
                <a:latin typeface="Comic Sans MS"/>
                <a:cs typeface="Comic Sans MS"/>
              </a:rPr>
              <a:t>contract voluntarily</a:t>
            </a:r>
          </a:p>
          <a:p>
            <a:pPr fontAlgn="auto">
              <a:spcAft>
                <a:spcPts val="0"/>
              </a:spcAft>
              <a:buFontTx/>
              <a:buChar char="-"/>
              <a:defRPr/>
            </a:pPr>
            <a:endParaRPr lang="en-US" sz="2500" dirty="0">
              <a:latin typeface="Calibri" charset="0"/>
            </a:endParaRPr>
          </a:p>
        </p:txBody>
      </p:sp>
      <p:pic>
        <p:nvPicPr>
          <p:cNvPr id="32774" name="Picture 4" descr="FG04_14b"/>
          <p:cNvPicPr>
            <a:picLocks noChangeAspect="1" noChangeArrowheads="1"/>
          </p:cNvPicPr>
          <p:nvPr/>
        </p:nvPicPr>
        <p:blipFill>
          <a:blip r:embed="rId4">
            <a:extLst>
              <a:ext uri="{28A0092B-C50C-407E-A947-70E740481C1C}">
                <a14:useLocalDpi xmlns:a14="http://schemas.microsoft.com/office/drawing/2010/main" val="0"/>
              </a:ext>
            </a:extLst>
          </a:blip>
          <a:srcRect t="20161" b="20526"/>
          <a:stretch>
            <a:fillRect/>
          </a:stretch>
        </p:blipFill>
        <p:spPr bwMode="auto">
          <a:xfrm>
            <a:off x="2379663" y="4000500"/>
            <a:ext cx="36353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6142038" y="4470400"/>
            <a:ext cx="2333625" cy="1731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ts val="0"/>
              </a:spcBef>
              <a:spcAft>
                <a:spcPts val="0"/>
              </a:spcAft>
              <a:buFont typeface="Arial" panose="020B0604020202020204" pitchFamily="34" charset="0"/>
              <a:buNone/>
              <a:defRPr/>
            </a:pPr>
            <a:r>
              <a:rPr lang="en-US" sz="1600" b="1" dirty="0" smtClean="0">
                <a:solidFill>
                  <a:schemeClr val="accent2"/>
                </a:solidFill>
                <a:latin typeface="Comic Sans MS"/>
                <a:cs typeface="Comic Sans MS"/>
              </a:rPr>
              <a:t>1c. Cardiac muscle </a:t>
            </a:r>
            <a:r>
              <a:rPr lang="en-US" sz="1600" b="1" dirty="0">
                <a:solidFill>
                  <a:schemeClr val="accent2"/>
                </a:solidFill>
                <a:latin typeface="Comic Sans MS"/>
                <a:cs typeface="Comic Sans MS"/>
              </a:rPr>
              <a:t>tissue:</a:t>
            </a:r>
          </a:p>
          <a:p>
            <a:pPr fontAlgn="auto">
              <a:spcBef>
                <a:spcPts val="0"/>
              </a:spcBef>
              <a:spcAft>
                <a:spcPts val="0"/>
              </a:spcAft>
              <a:buFontTx/>
              <a:buChar char="•"/>
              <a:defRPr/>
            </a:pPr>
            <a:r>
              <a:rPr lang="en-US" sz="1200" dirty="0" smtClean="0">
                <a:latin typeface="Comic Sans MS"/>
                <a:cs typeface="Comic Sans MS"/>
              </a:rPr>
              <a:t>striated</a:t>
            </a:r>
            <a:r>
              <a:rPr lang="en-US" sz="1200" dirty="0">
                <a:latin typeface="Comic Sans MS"/>
                <a:cs typeface="Comic Sans MS"/>
              </a:rPr>
              <a:t>, </a:t>
            </a:r>
            <a:r>
              <a:rPr lang="en-US" sz="1200" dirty="0" smtClean="0">
                <a:latin typeface="Comic Sans MS"/>
                <a:cs typeface="Comic Sans MS"/>
              </a:rPr>
              <a:t>like skeletal muscle, but branched</a:t>
            </a:r>
            <a:endParaRPr lang="en-US" sz="600" dirty="0">
              <a:latin typeface="Comic Sans MS"/>
              <a:cs typeface="Comic Sans MS"/>
            </a:endParaRPr>
          </a:p>
          <a:p>
            <a:pPr fontAlgn="auto">
              <a:spcBef>
                <a:spcPts val="0"/>
              </a:spcBef>
              <a:spcAft>
                <a:spcPts val="0"/>
              </a:spcAft>
              <a:buFontTx/>
              <a:buChar char="•"/>
              <a:defRPr/>
            </a:pPr>
            <a:r>
              <a:rPr lang="en-US" sz="1200" dirty="0" smtClean="0">
                <a:latin typeface="Comic Sans MS"/>
                <a:cs typeface="Comic Sans MS"/>
              </a:rPr>
              <a:t>connections </a:t>
            </a:r>
            <a:r>
              <a:rPr lang="en-US" sz="1200" dirty="0">
                <a:latin typeface="Comic Sans MS"/>
                <a:cs typeface="Comic Sans MS"/>
              </a:rPr>
              <a:t>between cardiac muscle cells allow coordination of the heart </a:t>
            </a:r>
            <a:r>
              <a:rPr lang="en-US" sz="1200" dirty="0" smtClean="0">
                <a:latin typeface="Comic Sans MS"/>
                <a:cs typeface="Comic Sans MS"/>
              </a:rPr>
              <a:t>beat</a:t>
            </a:r>
            <a:endParaRPr lang="en-US" sz="240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Muscle Tissue: </a:t>
            </a:r>
            <a:r>
              <a:rPr lang="en-US" sz="2800">
                <a:solidFill>
                  <a:srgbClr val="EEF3D4"/>
                </a:solidFill>
                <a:latin typeface="Comic Sans MS" charset="0"/>
                <a:ea typeface="ＭＳ Ｐゴシック" charset="0"/>
                <a:cs typeface="Comic Sans MS" charset="0"/>
              </a:rPr>
              <a:t>1a. Smooth</a:t>
            </a:r>
          </a:p>
        </p:txBody>
      </p:sp>
      <p:sp>
        <p:nvSpPr>
          <p:cNvPr id="4" name="Rectangle 3"/>
          <p:cNvSpPr txBox="1">
            <a:spLocks noChangeArrowheads="1"/>
          </p:cNvSpPr>
          <p:nvPr/>
        </p:nvSpPr>
        <p:spPr>
          <a:xfrm>
            <a:off x="6831013" y="1590675"/>
            <a:ext cx="2206625" cy="3316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b="1" dirty="0" smtClean="0">
                <a:solidFill>
                  <a:schemeClr val="accent2"/>
                </a:solidFill>
                <a:latin typeface="Comic Sans MS"/>
                <a:cs typeface="Comic Sans MS"/>
              </a:rPr>
              <a:t>Smooth </a:t>
            </a:r>
            <a:r>
              <a:rPr lang="en-US" sz="2400" b="1" dirty="0">
                <a:solidFill>
                  <a:schemeClr val="accent2"/>
                </a:solidFill>
                <a:latin typeface="Comic Sans MS"/>
                <a:cs typeface="Comic Sans MS"/>
              </a:rPr>
              <a:t>muscle</a:t>
            </a:r>
            <a:r>
              <a:rPr lang="en-US" sz="2000" dirty="0">
                <a:solidFill>
                  <a:srgbClr val="FF6600"/>
                </a:solidFill>
                <a:latin typeface="Comic Sans MS"/>
                <a:cs typeface="Comic Sans MS"/>
              </a:rPr>
              <a:t>:</a:t>
            </a:r>
          </a:p>
          <a:p>
            <a:pPr fontAlgn="auto">
              <a:spcAft>
                <a:spcPts val="0"/>
              </a:spcAft>
              <a:buFontTx/>
              <a:buChar char="•"/>
              <a:defRPr/>
            </a:pPr>
            <a:r>
              <a:rPr lang="en-US" sz="1800" dirty="0">
                <a:latin typeface="Comic Sans MS"/>
                <a:cs typeface="Comic Sans MS"/>
              </a:rPr>
              <a:t> non-striated </a:t>
            </a:r>
          </a:p>
          <a:p>
            <a:pPr fontAlgn="auto">
              <a:spcAft>
                <a:spcPts val="0"/>
              </a:spcAft>
              <a:buFontTx/>
              <a:buChar char="•"/>
              <a:defRPr/>
            </a:pPr>
            <a:r>
              <a:rPr lang="en-US" sz="1800" dirty="0">
                <a:latin typeface="Comic Sans MS"/>
                <a:cs typeface="Comic Sans MS"/>
              </a:rPr>
              <a:t> used for long, sustained contractions  </a:t>
            </a:r>
          </a:p>
          <a:p>
            <a:pPr fontAlgn="auto">
              <a:spcAft>
                <a:spcPts val="0"/>
              </a:spcAft>
              <a:buFontTx/>
              <a:buChar char="•"/>
              <a:defRPr/>
            </a:pPr>
            <a:r>
              <a:rPr lang="en-US" sz="1800" dirty="0">
                <a:latin typeface="Comic Sans MS"/>
                <a:cs typeface="Comic Sans MS"/>
              </a:rPr>
              <a:t>E</a:t>
            </a:r>
            <a:r>
              <a:rPr lang="en-US" sz="1800" dirty="0" smtClean="0">
                <a:latin typeface="Comic Sans MS"/>
                <a:cs typeface="Comic Sans MS"/>
              </a:rPr>
              <a:t>xample: </a:t>
            </a:r>
            <a:r>
              <a:rPr lang="en-US" sz="1800" dirty="0">
                <a:latin typeface="Comic Sans MS"/>
                <a:cs typeface="Comic Sans MS"/>
              </a:rPr>
              <a:t>digestive tract, uterus</a:t>
            </a:r>
          </a:p>
          <a:p>
            <a:pPr fontAlgn="auto">
              <a:spcAft>
                <a:spcPts val="0"/>
              </a:spcAft>
              <a:buFontTx/>
              <a:buChar char="-"/>
              <a:defRPr/>
            </a:pPr>
            <a:endParaRPr lang="en-US" sz="2500" dirty="0">
              <a:latin typeface="Calibri" charset="0"/>
            </a:endParaRPr>
          </a:p>
        </p:txBody>
      </p:sp>
      <p:pic>
        <p:nvPicPr>
          <p:cNvPr id="33795" name="Picture 4" descr="FG04_14c"/>
          <p:cNvPicPr>
            <a:picLocks noChangeAspect="1" noChangeArrowheads="1"/>
          </p:cNvPicPr>
          <p:nvPr/>
        </p:nvPicPr>
        <p:blipFill>
          <a:blip r:embed="rId2">
            <a:extLst>
              <a:ext uri="{28A0092B-C50C-407E-A947-70E740481C1C}">
                <a14:useLocalDpi xmlns:a14="http://schemas.microsoft.com/office/drawing/2010/main" val="0"/>
              </a:ext>
            </a:extLst>
          </a:blip>
          <a:srcRect t="27509" b="27560"/>
          <a:stretch>
            <a:fillRect/>
          </a:stretch>
        </p:blipFill>
        <p:spPr bwMode="auto">
          <a:xfrm>
            <a:off x="0" y="544513"/>
            <a:ext cx="6337300"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rtlCol="0">
            <a:normAutofit fontScale="92500" lnSpcReduction="10000"/>
          </a:bodyPr>
          <a:lstStyle/>
          <a:p>
            <a:pPr fontAlgn="auto">
              <a:spcAft>
                <a:spcPts val="0"/>
              </a:spcAft>
              <a:buFont typeface="Arial" panose="020B0604020202020204" pitchFamily="34" charset="0"/>
              <a:buNone/>
              <a:defRPr/>
            </a:pPr>
            <a:r>
              <a:rPr lang="en-US" sz="3600" dirty="0" smtClean="0">
                <a:latin typeface="Comic Sans MS"/>
                <a:cs typeface="Comic Sans MS"/>
              </a:rPr>
              <a:t>Muscle Tissue: </a:t>
            </a:r>
            <a:r>
              <a:rPr lang="en-US" sz="2800" dirty="0" smtClean="0">
                <a:solidFill>
                  <a:srgbClr val="EEF3D4"/>
                </a:solidFill>
                <a:latin typeface="Comic Sans MS"/>
                <a:cs typeface="Comic Sans MS"/>
              </a:rPr>
              <a:t>1b. Skeletal</a:t>
            </a:r>
            <a:r>
              <a:rPr lang="en-US" sz="2800" dirty="0">
                <a:solidFill>
                  <a:srgbClr val="EEF3D4"/>
                </a:solidFill>
                <a:latin typeface="Comic Sans MS"/>
                <a:cs typeface="Comic Sans MS"/>
              </a:rPr>
              <a:t>	</a:t>
            </a:r>
            <a:r>
              <a:rPr lang="en-US" sz="2800" dirty="0" smtClean="0">
                <a:latin typeface="Comic Sans MS"/>
                <a:cs typeface="Comic Sans MS"/>
              </a:rPr>
              <a:t>			     </a:t>
            </a:r>
            <a:r>
              <a:rPr lang="en-US" b="1" dirty="0" smtClean="0">
                <a:solidFill>
                  <a:srgbClr val="FFFF00"/>
                </a:solidFill>
                <a:latin typeface="Comic Sans MS"/>
                <a:cs typeface="Comic Sans MS"/>
              </a:rPr>
              <a:t> </a:t>
            </a:r>
            <a:endParaRPr lang="en-US" b="1" dirty="0">
              <a:solidFill>
                <a:srgbClr val="FFFF00"/>
              </a:solidFill>
              <a:latin typeface="Comic Sans MS"/>
              <a:cs typeface="Comic Sans MS"/>
            </a:endParaRPr>
          </a:p>
        </p:txBody>
      </p:sp>
      <p:sp>
        <p:nvSpPr>
          <p:cNvPr id="4" name="Rectangle 3"/>
          <p:cNvSpPr txBox="1">
            <a:spLocks noChangeArrowheads="1"/>
          </p:cNvSpPr>
          <p:nvPr/>
        </p:nvSpPr>
        <p:spPr>
          <a:xfrm>
            <a:off x="6724650" y="1590675"/>
            <a:ext cx="2206625" cy="3316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b="1" dirty="0" smtClean="0">
                <a:solidFill>
                  <a:schemeClr val="accent2"/>
                </a:solidFill>
                <a:latin typeface="Comic Sans MS"/>
                <a:cs typeface="Comic Sans MS"/>
              </a:rPr>
              <a:t>Skeletal </a:t>
            </a:r>
            <a:r>
              <a:rPr lang="en-US" sz="2400" b="1" dirty="0">
                <a:solidFill>
                  <a:schemeClr val="accent2"/>
                </a:solidFill>
                <a:latin typeface="Comic Sans MS"/>
                <a:cs typeface="Comic Sans MS"/>
              </a:rPr>
              <a:t>muscle tissue</a:t>
            </a:r>
            <a:r>
              <a:rPr lang="en-US" sz="2400" b="1" dirty="0" smtClean="0">
                <a:solidFill>
                  <a:schemeClr val="accent2"/>
                </a:solidFill>
                <a:latin typeface="Comic Sans MS"/>
                <a:cs typeface="Comic Sans MS"/>
              </a:rPr>
              <a:t>:</a:t>
            </a:r>
          </a:p>
          <a:p>
            <a:pPr marL="0" indent="0" fontAlgn="auto">
              <a:spcAft>
                <a:spcPts val="0"/>
              </a:spcAft>
              <a:buFont typeface="Arial" panose="020B0604020202020204" pitchFamily="34" charset="0"/>
              <a:buNone/>
              <a:defRPr/>
            </a:pPr>
            <a:endParaRPr lang="en-US" sz="100" b="1" dirty="0">
              <a:solidFill>
                <a:schemeClr val="accent2"/>
              </a:solidFill>
              <a:latin typeface="Comic Sans MS"/>
              <a:cs typeface="Comic Sans MS"/>
            </a:endParaRPr>
          </a:p>
          <a:p>
            <a:pPr fontAlgn="auto">
              <a:spcAft>
                <a:spcPts val="0"/>
              </a:spcAft>
              <a:buFontTx/>
              <a:buChar char="•"/>
              <a:defRPr/>
            </a:pPr>
            <a:r>
              <a:rPr lang="en-US" sz="1800" dirty="0">
                <a:latin typeface="Comic Sans MS"/>
                <a:cs typeface="Comic Sans MS"/>
              </a:rPr>
              <a:t> striated, long cylindrical cells </a:t>
            </a:r>
          </a:p>
          <a:p>
            <a:pPr fontAlgn="auto">
              <a:spcAft>
                <a:spcPts val="0"/>
              </a:spcAft>
              <a:buFontTx/>
              <a:buChar char="•"/>
              <a:defRPr/>
            </a:pPr>
            <a:r>
              <a:rPr lang="en-US" sz="1800" dirty="0">
                <a:latin typeface="Comic Sans MS"/>
                <a:cs typeface="Comic Sans MS"/>
              </a:rPr>
              <a:t> can contract </a:t>
            </a:r>
            <a:r>
              <a:rPr lang="en-US" sz="1800" dirty="0" smtClean="0">
                <a:latin typeface="Comic Sans MS"/>
                <a:cs typeface="Comic Sans MS"/>
              </a:rPr>
              <a:t>voluntarily (you consciously make the contraction happen)</a:t>
            </a:r>
            <a:endParaRPr lang="en-US" sz="1800" dirty="0">
              <a:latin typeface="Comic Sans MS"/>
              <a:cs typeface="Comic Sans MS"/>
            </a:endParaRPr>
          </a:p>
          <a:p>
            <a:pPr fontAlgn="auto">
              <a:spcAft>
                <a:spcPts val="0"/>
              </a:spcAft>
              <a:buFontTx/>
              <a:buChar char="-"/>
              <a:defRPr/>
            </a:pPr>
            <a:endParaRPr lang="en-US" sz="2500" dirty="0">
              <a:latin typeface="Calibri" charset="0"/>
            </a:endParaRPr>
          </a:p>
        </p:txBody>
      </p:sp>
      <p:pic>
        <p:nvPicPr>
          <p:cNvPr id="34819" name="Content Placeholder 4" descr="FG04_14a"/>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t="18494" b="18616"/>
          <a:stretch>
            <a:fillRect/>
          </a:stretch>
        </p:blipFill>
        <p:spPr>
          <a:xfrm>
            <a:off x="93663" y="569913"/>
            <a:ext cx="6523037" cy="5673725"/>
          </a:xfr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sz="quarter" idx="13"/>
          </p:nvPr>
        </p:nvSpPr>
        <p:spPr>
          <a:gradFill/>
        </p:spPr>
        <p:txBody>
          <a:bodyPr/>
          <a:lstStyle/>
          <a:p>
            <a:r>
              <a:rPr lang="en-US" sz="2800">
                <a:latin typeface="Comic Sans MS" charset="0"/>
                <a:ea typeface="ＭＳ Ｐゴシック" charset="0"/>
                <a:cs typeface="Comic Sans MS" charset="0"/>
              </a:rPr>
              <a:t>Muscle Tissue:  </a:t>
            </a:r>
            <a:r>
              <a:rPr lang="en-US" sz="2800">
                <a:solidFill>
                  <a:srgbClr val="EEF3D4"/>
                </a:solidFill>
                <a:latin typeface="Comic Sans MS" charset="0"/>
                <a:ea typeface="ＭＳ Ｐゴシック" charset="0"/>
                <a:cs typeface="Comic Sans MS" charset="0"/>
              </a:rPr>
              <a:t>1b. Skeletal</a:t>
            </a:r>
          </a:p>
        </p:txBody>
      </p:sp>
      <p:sp>
        <p:nvSpPr>
          <p:cNvPr id="6" name="Text Box 3"/>
          <p:cNvSpPr txBox="1">
            <a:spLocks noChangeArrowheads="1"/>
          </p:cNvSpPr>
          <p:nvPr/>
        </p:nvSpPr>
        <p:spPr bwMode="auto">
          <a:xfrm>
            <a:off x="341313" y="2374900"/>
            <a:ext cx="15224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33" tIns="41116" rIns="82233" bIns="41116" anchor="ct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b="1">
                <a:solidFill>
                  <a:srgbClr val="AE118B"/>
                </a:solidFill>
                <a:latin typeface="Comic Sans MS" charset="0"/>
                <a:cs typeface="Comic Sans MS" charset="0"/>
              </a:rPr>
              <a:t>Muscle fiber</a:t>
            </a:r>
          </a:p>
        </p:txBody>
      </p:sp>
      <p:sp>
        <p:nvSpPr>
          <p:cNvPr id="7" name="Text Box 4"/>
          <p:cNvSpPr txBox="1">
            <a:spLocks noChangeArrowheads="1"/>
          </p:cNvSpPr>
          <p:nvPr/>
        </p:nvSpPr>
        <p:spPr bwMode="auto">
          <a:xfrm>
            <a:off x="320675" y="3508375"/>
            <a:ext cx="16986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33" tIns="41116" rIns="82233" bIns="41116" anchor="ct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b="1">
                <a:solidFill>
                  <a:srgbClr val="AE118B"/>
                </a:solidFill>
                <a:latin typeface="Comic Sans MS" charset="0"/>
                <a:cs typeface="Comic Sans MS" charset="0"/>
              </a:rPr>
              <a:t>Striations:</a:t>
            </a:r>
            <a:r>
              <a:rPr lang="en-US" sz="2000" b="1">
                <a:solidFill>
                  <a:srgbClr val="DB19B0"/>
                </a:solidFill>
                <a:latin typeface="Comic Sans MS" charset="0"/>
                <a:cs typeface="Comic Sans MS" charset="0"/>
              </a:rPr>
              <a:t> </a:t>
            </a:r>
            <a:r>
              <a:rPr lang="en-US" sz="2000">
                <a:solidFill>
                  <a:srgbClr val="DB19B0"/>
                </a:solidFill>
                <a:latin typeface="Comic Sans MS" charset="0"/>
                <a:cs typeface="Comic Sans MS" charset="0"/>
              </a:rPr>
              <a:t>See the vertical stripes in each muscle fiber?</a:t>
            </a:r>
          </a:p>
        </p:txBody>
      </p:sp>
      <p:sp>
        <p:nvSpPr>
          <p:cNvPr id="35844" name="AutoShape 7"/>
          <p:cNvSpPr>
            <a:spLocks/>
          </p:cNvSpPr>
          <p:nvPr/>
        </p:nvSpPr>
        <p:spPr bwMode="auto">
          <a:xfrm>
            <a:off x="1912938" y="2357438"/>
            <a:ext cx="385762" cy="796925"/>
          </a:xfrm>
          <a:prstGeom prst="leftBrace">
            <a:avLst>
              <a:gd name="adj1" fmla="val 20821"/>
              <a:gd name="adj2" fmla="val 50639"/>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2263" tIns="41131" rIns="82263" bIns="41131" anchor="ctr"/>
          <a:lstStyle/>
          <a:p>
            <a:endParaRPr lang="en-US">
              <a:latin typeface="Calibri" charset="0"/>
            </a:endParaRPr>
          </a:p>
        </p:txBody>
      </p:sp>
      <p:sp>
        <p:nvSpPr>
          <p:cNvPr id="9" name="Rectangle 8"/>
          <p:cNvSpPr>
            <a:spLocks noChangeArrowheads="1"/>
          </p:cNvSpPr>
          <p:nvPr/>
        </p:nvSpPr>
        <p:spPr bwMode="auto">
          <a:xfrm>
            <a:off x="655638" y="5741988"/>
            <a:ext cx="7953375" cy="63658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82233" tIns="41116" rIns="82233" bIns="41116">
            <a:spAutoFit/>
          </a:bodyPr>
          <a:lstStyle/>
          <a:p>
            <a:pPr algn="ctr" fontAlgn="auto">
              <a:spcBef>
                <a:spcPts val="0"/>
              </a:spcBef>
              <a:spcAft>
                <a:spcPts val="0"/>
              </a:spcAft>
              <a:defRPr/>
            </a:pPr>
            <a:r>
              <a:rPr lang="en-US" b="1" dirty="0">
                <a:solidFill>
                  <a:srgbClr val="DB19B0"/>
                </a:solidFill>
                <a:latin typeface="Comic Sans MS"/>
                <a:ea typeface="+mn-ea"/>
                <a:cs typeface="Comic Sans MS"/>
              </a:rPr>
              <a:t>Protein</a:t>
            </a:r>
            <a:r>
              <a:rPr lang="en-US" dirty="0">
                <a:solidFill>
                  <a:srgbClr val="FF0000"/>
                </a:solidFill>
                <a:latin typeface="Comic Sans MS"/>
                <a:ea typeface="+mn-ea"/>
                <a:cs typeface="Comic Sans MS"/>
              </a:rPr>
              <a:t> </a:t>
            </a:r>
            <a:r>
              <a:rPr lang="en-US" dirty="0">
                <a:solidFill>
                  <a:srgbClr val="000000"/>
                </a:solidFill>
                <a:latin typeface="Comic Sans MS"/>
                <a:ea typeface="+mn-ea"/>
                <a:cs typeface="Comic Sans MS"/>
              </a:rPr>
              <a:t>fibers of skeletal muscle gives this tissue stripes or </a:t>
            </a:r>
            <a:r>
              <a:rPr lang="en-US" i="1" dirty="0">
                <a:solidFill>
                  <a:schemeClr val="bg2">
                    <a:lumMod val="50000"/>
                  </a:schemeClr>
                </a:solidFill>
                <a:latin typeface="Comic Sans MS"/>
                <a:ea typeface="+mn-ea"/>
                <a:cs typeface="Comic Sans MS"/>
              </a:rPr>
              <a:t>"striations" </a:t>
            </a:r>
            <a:r>
              <a:rPr lang="en-US" dirty="0">
                <a:solidFill>
                  <a:srgbClr val="000000"/>
                </a:solidFill>
                <a:latin typeface="Comic Sans MS"/>
                <a:ea typeface="+mn-ea"/>
                <a:cs typeface="Comic Sans MS"/>
              </a:rPr>
              <a:t>when viewed under a microscope.</a:t>
            </a:r>
          </a:p>
        </p:txBody>
      </p:sp>
      <p:pic>
        <p:nvPicPr>
          <p:cNvPr id="35846" name="Picture 9" descr="Skeletal_musc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644525"/>
            <a:ext cx="6453188"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266700" y="1263650"/>
            <a:ext cx="15224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33" tIns="41116" rIns="82233" bIns="41116" anchor="ct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2000" b="1">
                <a:solidFill>
                  <a:srgbClr val="AE118B"/>
                </a:solidFill>
                <a:latin typeface="Comic Sans MS" charset="0"/>
                <a:cs typeface="Comic Sans MS" charset="0"/>
              </a:rPr>
              <a:t>Nuclei</a:t>
            </a:r>
          </a:p>
        </p:txBody>
      </p:sp>
      <p:cxnSp>
        <p:nvCxnSpPr>
          <p:cNvPr id="12" name="Straight Arrow Connector 11"/>
          <p:cNvCxnSpPr/>
          <p:nvPr/>
        </p:nvCxnSpPr>
        <p:spPr>
          <a:xfrm flipV="1">
            <a:off x="1470025" y="1336675"/>
            <a:ext cx="922338" cy="10636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470025" y="1470025"/>
            <a:ext cx="3328988" cy="30797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851" name="TextBox 19"/>
          <p:cNvSpPr txBox="1">
            <a:spLocks noChangeArrowheads="1"/>
          </p:cNvSpPr>
          <p:nvPr/>
        </p:nvSpPr>
        <p:spPr bwMode="auto">
          <a:xfrm>
            <a:off x="6564313" y="6596063"/>
            <a:ext cx="2579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a:r>
              <a:rPr lang="en-US" sz="1100">
                <a:latin typeface="Comic Sans MS" charset="0"/>
                <a:cs typeface="Comic Sans MS" charset="0"/>
              </a:rPr>
              <a:t>Image: </a:t>
            </a:r>
            <a:r>
              <a:rPr lang="en-US" sz="1100">
                <a:latin typeface="Comic Sans MS" charset="0"/>
                <a:cs typeface="Comic Sans MS" charset="0"/>
                <a:hlinkClick r:id="rId3"/>
              </a:rPr>
              <a:t>Skeletal muscle</a:t>
            </a:r>
            <a:endParaRPr lang="en-US" sz="1100">
              <a:latin typeface="Comic Sans MS" charset="0"/>
              <a:cs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5">
      <a:dk1>
        <a:srgbClr val="92D050"/>
      </a:dk1>
      <a:lt1>
        <a:sysClr val="window" lastClr="FFFFFF"/>
      </a:lt1>
      <a:dk2>
        <a:srgbClr val="455F51"/>
      </a:dk2>
      <a:lt2>
        <a:srgbClr val="E3DED1"/>
      </a:lt2>
      <a:accent1>
        <a:srgbClr val="00843B"/>
      </a:accent1>
      <a:accent2>
        <a:srgbClr val="005827"/>
      </a:accent2>
      <a:accent3>
        <a:srgbClr val="8AB833"/>
      </a:accent3>
      <a:accent4>
        <a:srgbClr val="029676"/>
      </a:accent4>
      <a:accent5>
        <a:srgbClr val="4AB5C4"/>
      </a:accent5>
      <a:accent6>
        <a:srgbClr val="0989B1"/>
      </a:accent6>
      <a:hlink>
        <a:srgbClr val="6B9F25"/>
      </a:hlink>
      <a:folHlink>
        <a:srgbClr val="BA6906"/>
      </a:folHlink>
    </a:clrScheme>
    <a:fontScheme name="SPO Anatomy">
      <a:majorFont>
        <a:latin typeface="Georgia"/>
        <a:ea typeface=""/>
        <a:cs typeface=""/>
      </a:majorFont>
      <a:minorFont>
        <a:latin typeface="Verdana"/>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1A9F9826-882C-40B9-8F38-5A3B8CFD196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2956</TotalTime>
  <Words>2325</Words>
  <Application>Microsoft Macintosh PowerPoint</Application>
  <PresentationFormat>On-screen Show (4:3)</PresentationFormat>
  <Paragraphs>301</Paragraphs>
  <Slides>41</Slides>
  <Notes>8</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Parallax</vt:lpstr>
      <vt:lpstr>Office Theme</vt:lpstr>
      <vt:lpstr>1_Office Theme</vt:lpstr>
      <vt:lpstr>PowerPoint Presentation</vt:lpstr>
      <vt:lpstr>Human Body Tissues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Compare Loose to Dense CT in the Dermis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Alicia Cepaitis</dc:creator>
  <cp:keywords/>
  <dc:description/>
  <cp:lastModifiedBy>Voicemail</cp:lastModifiedBy>
  <cp:revision>97</cp:revision>
  <dcterms:created xsi:type="dcterms:W3CDTF">2014-10-11T18:54:53Z</dcterms:created>
  <dcterms:modified xsi:type="dcterms:W3CDTF">2016-03-02T16:04:30Z</dcterms:modified>
  <cp:category/>
</cp:coreProperties>
</file>