
<file path=[Content_Types].xml><?xml version="1.0" encoding="utf-8"?>
<Types xmlns="http://schemas.openxmlformats.org/package/2006/content-types">
  <Default Extension="xml" ContentType="application/xml"/>
  <Default Extension="wmf" ContentType="image/x-wmf"/>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35" r:id="rId2"/>
    <p:sldId id="362" r:id="rId3"/>
    <p:sldId id="339" r:id="rId4"/>
    <p:sldId id="341" r:id="rId5"/>
    <p:sldId id="354" r:id="rId6"/>
    <p:sldId id="342" r:id="rId7"/>
    <p:sldId id="355" r:id="rId8"/>
    <p:sldId id="356" r:id="rId9"/>
    <p:sldId id="343" r:id="rId10"/>
    <p:sldId id="357" r:id="rId11"/>
    <p:sldId id="358" r:id="rId12"/>
    <p:sldId id="326" r:id="rId13"/>
    <p:sldId id="327" r:id="rId14"/>
    <p:sldId id="328" r:id="rId15"/>
    <p:sldId id="329" r:id="rId16"/>
    <p:sldId id="359" r:id="rId17"/>
    <p:sldId id="344" r:id="rId18"/>
    <p:sldId id="361" r:id="rId19"/>
    <p:sldId id="363" r:id="rId20"/>
    <p:sldId id="353" r:id="rId21"/>
    <p:sldId id="364" r:id="rId22"/>
    <p:sldId id="334"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66"/>
    <a:srgbClr val="3366FF"/>
    <a:srgbClr val="800080"/>
    <a:srgbClr val="FF0000"/>
    <a:srgbClr val="33CC33"/>
    <a:srgbClr val="66FF33"/>
    <a:srgbClr val="000000"/>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83" autoAdjust="0"/>
    <p:restoredTop sz="88000" autoAdjust="0"/>
  </p:normalViewPr>
  <p:slideViewPr>
    <p:cSldViewPr>
      <p:cViewPr varScale="1">
        <p:scale>
          <a:sx n="99" d="100"/>
          <a:sy n="99" d="100"/>
        </p:scale>
        <p:origin x="-1280"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196"/>
    </p:cViewPr>
  </p:sorterViewPr>
  <p:notesViewPr>
    <p:cSldViewPr>
      <p:cViewPr varScale="1">
        <p:scale>
          <a:sx n="60" d="100"/>
          <a:sy n="60" d="100"/>
        </p:scale>
        <p:origin x="-1866"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78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3783900C-08DC-48B0-A0CE-7CD5DC5126BA}" type="slidenum">
              <a:rPr lang="en-US"/>
              <a:pPr>
                <a:defRPr/>
              </a:pPr>
              <a:t>‹#›</a:t>
            </a:fld>
            <a:endParaRPr lang="en-US"/>
          </a:p>
        </p:txBody>
      </p:sp>
    </p:spTree>
    <p:extLst>
      <p:ext uri="{BB962C8B-B14F-4D97-AF65-F5344CB8AC3E}">
        <p14:creationId xmlns:p14="http://schemas.microsoft.com/office/powerpoint/2010/main" val="900304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2C9DF9A-AD2B-4AB3-B73C-1092C9FD46B5}" type="slidenum">
              <a:rPr lang="en-US" altLang="en-US" smtClean="0">
                <a:cs typeface="Arial" charset="0"/>
              </a:rPr>
              <a:pPr eaLnBrk="1" hangingPunct="1"/>
              <a:t>1</a:t>
            </a:fld>
            <a:endParaRPr lang="en-US" altLang="en-US" smtClean="0">
              <a:cs typeface="Arial"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r>
              <a:rPr lang="en-US" altLang="en-US" smtClean="0"/>
              <a:t>Welcome to Science Prof Online PowerPoint Resources!</a:t>
            </a:r>
          </a:p>
          <a:p>
            <a:pPr eaLnBrk="1" hangingPunct="1"/>
            <a:r>
              <a:rPr lang="en-US" altLang="en-US" smtClean="0"/>
              <a:t>This PowerPoint Presentation comes from the Virtual Cell Biology Classroom of Science Prof Online, and, as such, is licensed under Creative Commons Attribution-ShareAlike 3.0.; meaning you can download, share and alter any of this presentation, but you can’t sell it or repackage and sell any part of it. Please credit Science Prof Online as the source of this presentation.  Please abide by credited image copyrights.  Thank you for using this resource.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2B855C-AD1F-4A03-AF78-894C15F7276C}" type="slidenum">
              <a:rPr lang="en-US" altLang="en-US" smtClean="0"/>
              <a:pPr eaLnBrk="1" hangingPunct="1"/>
              <a:t>15</a:t>
            </a:fld>
            <a:endParaRPr lang="en-US" altLang="en-US"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endParaRPr lang="en-US" alt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fld id="{A97DE3E0-4B3E-49C5-9237-38A68D02C603}" type="slidenum">
              <a:rPr lang="en-US" smtClean="0"/>
              <a:pPr eaLnBrk="1" hangingPunct="1">
                <a:defRPr/>
              </a:pPr>
              <a:t>17</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fld id="{8F5BC854-BCA8-434A-B65F-A46F076906DD}" type="slidenum">
              <a:rPr lang="en-US" smtClean="0"/>
              <a:pPr eaLnBrk="1" hangingPunct="1">
                <a:defRPr/>
              </a:pPr>
              <a:t>18</a:t>
            </a:fld>
            <a:endParaRPr lang="en-US" smtClean="0"/>
          </a:p>
        </p:txBody>
      </p:sp>
      <p:sp>
        <p:nvSpPr>
          <p:cNvPr id="64515" name="Rectangle 2"/>
          <p:cNvSpPr>
            <a:spLocks noGrp="1" noRot="1" noChangeAspect="1" noChangeArrowheads="1" noTextEdit="1"/>
          </p:cNvSpPr>
          <p:nvPr>
            <p:ph type="sldImg"/>
          </p:nvPr>
        </p:nvSpPr>
        <p:spPr>
          <a:xfrm>
            <a:off x="1144588" y="685800"/>
            <a:ext cx="4572000" cy="3429000"/>
          </a:xfrm>
          <a:ln/>
        </p:spPr>
      </p:sp>
      <p:sp>
        <p:nvSpPr>
          <p:cNvPr id="64516"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p:spPr>
        <p:txBody>
          <a:bodyPr/>
          <a:lstStyle/>
          <a:p>
            <a:endParaRPr lang="en-US" smtClean="0">
              <a:latin typeface="Arial" pitchFamily="34" charset="0"/>
            </a:endParaRPr>
          </a:p>
        </p:txBody>
      </p:sp>
      <p:sp>
        <p:nvSpPr>
          <p:cNvPr id="72708" name="Slide Number Placeholder 3"/>
          <p:cNvSpPr>
            <a:spLocks noGrp="1"/>
          </p:cNvSpPr>
          <p:nvPr>
            <p:ph type="sldNum" sz="quarter" idx="5"/>
          </p:nvPr>
        </p:nvSpPr>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fld id="{EB477A61-6136-4A64-89C1-937E2EB080D5}" type="slidenum">
              <a:rPr lang="en-US" smtClean="0"/>
              <a:pPr eaLnBrk="1" hangingPunct="1">
                <a:defRPr/>
              </a:pPr>
              <a:t>20</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703CE09-A8B4-4E18-95BF-4FAE04C77DDF}" type="slidenum">
              <a:rPr lang="en-US" altLang="en-US" smtClean="0"/>
              <a:pPr eaLnBrk="1" hangingPunct="1"/>
              <a:t>21</a:t>
            </a:fld>
            <a:endParaRPr lang="en-US" altLang="en-US" smtClean="0"/>
          </a:p>
        </p:txBody>
      </p:sp>
      <p:sp>
        <p:nvSpPr>
          <p:cNvPr id="71683" name="Rectangle 2"/>
          <p:cNvSpPr>
            <a:spLocks noGrp="1" noRot="1" noChangeAspect="1" noChangeArrowheads="1" noTextEdit="1"/>
          </p:cNvSpPr>
          <p:nvPr>
            <p:ph type="sldImg"/>
          </p:nvPr>
        </p:nvSpPr>
        <p:spPr>
          <a:xfrm>
            <a:off x="1144588" y="685800"/>
            <a:ext cx="4572000" cy="3429000"/>
          </a:xfrm>
          <a:ln/>
        </p:spPr>
      </p:sp>
      <p:sp>
        <p:nvSpPr>
          <p:cNvPr id="71684"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B02BE43-6821-45D2-A939-048E71916DC1}" type="slidenum">
              <a:rPr lang="en-US" altLang="en-US" smtClean="0"/>
              <a:pPr eaLnBrk="1" hangingPunct="1"/>
              <a:t>22</a:t>
            </a:fld>
            <a:endParaRPr lang="en-US" altLang="en-US" smtClean="0"/>
          </a:p>
        </p:txBody>
      </p:sp>
      <p:sp>
        <p:nvSpPr>
          <p:cNvPr id="73731" name="Rectangle 2"/>
          <p:cNvSpPr>
            <a:spLocks noGrp="1" noRot="1" noChangeAspect="1" noChangeArrowheads="1" noTextEdit="1"/>
          </p:cNvSpPr>
          <p:nvPr>
            <p:ph type="sldImg"/>
          </p:nvPr>
        </p:nvSpPr>
        <p:spPr>
          <a:xfrm>
            <a:off x="1143000" y="685800"/>
            <a:ext cx="4573588" cy="3430588"/>
          </a:xfrm>
          <a:ln/>
        </p:spPr>
      </p:sp>
      <p:sp>
        <p:nvSpPr>
          <p:cNvPr id="73732"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9B7E68F-96B6-4CB8-A3F2-7F69A86F19C7}" type="slidenum">
              <a:rPr lang="en-US" altLang="en-US" smtClean="0"/>
              <a:pPr eaLnBrk="1" hangingPunct="1"/>
              <a:t>2</a:t>
            </a:fld>
            <a:endParaRPr lang="en-US" alt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fld id="{2DDC88A6-88B5-42A7-9606-22A5F5EC8F70}" type="slidenum">
              <a:rPr lang="en-US" smtClean="0"/>
              <a:pPr eaLnBrk="1" hangingPunct="1">
                <a:defRPr/>
              </a:pPr>
              <a:t>3</a:t>
            </a:fld>
            <a:endParaRPr lang="en-US" smtClean="0"/>
          </a:p>
        </p:txBody>
      </p:sp>
      <p:sp>
        <p:nvSpPr>
          <p:cNvPr id="56323" name="Rectangle 2"/>
          <p:cNvSpPr>
            <a:spLocks noGrp="1" noRot="1" noChangeAspect="1" noChangeArrowheads="1" noTextEdit="1"/>
          </p:cNvSpPr>
          <p:nvPr>
            <p:ph type="sldImg"/>
          </p:nvPr>
        </p:nvSpPr>
        <p:spPr>
          <a:xfrm>
            <a:off x="1144588" y="685800"/>
            <a:ext cx="4572000" cy="3429000"/>
          </a:xfrm>
          <a:ln/>
        </p:spPr>
      </p:sp>
      <p:sp>
        <p:nvSpPr>
          <p:cNvPr id="56324" name="Rectangle 3"/>
          <p:cNvSpPr>
            <a:spLocks noGrp="1" noChangeArrowheads="1"/>
          </p:cNvSpPr>
          <p:nvPr>
            <p:ph type="body" idx="1"/>
          </p:nvPr>
        </p:nvSpPr>
        <p:spPr>
          <a:noFill/>
        </p:spPr>
        <p:txBody>
          <a:bodyPr/>
          <a:lstStyle/>
          <a:p>
            <a:pPr eaLnBrk="1" hangingPunct="1"/>
            <a:r>
              <a:rPr lang="en-US" smtClean="0">
                <a:latin typeface="Arial" pitchFamily="34" charset="0"/>
              </a:rPr>
              <a:t>A: 8</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fld id="{709D256C-A065-4E53-BEBC-BFBF9AAD4D96}" type="slidenum">
              <a:rPr lang="en-US" smtClean="0"/>
              <a:pPr eaLnBrk="1" hangingPunct="1">
                <a:defRPr/>
              </a:pPr>
              <a:t>4</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fld id="{3F1D630B-3C78-48FA-B149-A80F39D4AF4F}" type="slidenum">
              <a:rPr lang="en-US" smtClean="0"/>
              <a:pPr eaLnBrk="1" hangingPunct="1">
                <a:defRPr/>
              </a:pPr>
              <a:t>6</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pPr eaLnBrk="1" hangingPunct="1"/>
            <a:r>
              <a:rPr lang="en-US" smtClean="0">
                <a:latin typeface="Arial" pitchFamily="34" charset="0"/>
              </a:rPr>
              <a:t>cations</a:t>
            </a:r>
          </a:p>
          <a:p>
            <a:pPr eaLnBrk="1" hangingPunct="1"/>
            <a:endParaRPr lang="en-US" smtClean="0">
              <a:latin typeface="Arial" pitchFamily="34" charset="0"/>
            </a:endParaRPr>
          </a:p>
          <a:p>
            <a:pPr eaLnBrk="1" hangingPunct="1"/>
            <a:r>
              <a:rPr lang="en-US" smtClean="0">
                <a:latin typeface="Arial" pitchFamily="34" charset="0"/>
              </a:rPr>
              <a:t>anions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fld id="{D3D729E3-FA2C-4A9E-8C30-1B4858C5B52C}" type="slidenum">
              <a:rPr lang="en-US" smtClean="0"/>
              <a:pPr eaLnBrk="1" hangingPunct="1">
                <a:defRPr/>
              </a:pPr>
              <a:t>9</a:t>
            </a:fld>
            <a:endParaRPr lang="en-US" smtClean="0"/>
          </a:p>
        </p:txBody>
      </p:sp>
      <p:sp>
        <p:nvSpPr>
          <p:cNvPr id="60419" name="Rectangle 2"/>
          <p:cNvSpPr>
            <a:spLocks noGrp="1" noRot="1" noChangeAspect="1" noChangeArrowheads="1" noTextEdit="1"/>
          </p:cNvSpPr>
          <p:nvPr>
            <p:ph type="sldImg"/>
          </p:nvPr>
        </p:nvSpPr>
        <p:spPr>
          <a:xfrm>
            <a:off x="1144588" y="685800"/>
            <a:ext cx="4572000" cy="3429000"/>
          </a:xfrm>
          <a:ln/>
        </p:spPr>
      </p:sp>
      <p:sp>
        <p:nvSpPr>
          <p:cNvPr id="60420" name="Rectangle 4"/>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B042BB6-1CDD-4772-808F-6009393274FD}" type="slidenum">
              <a:rPr lang="en-US" altLang="en-US" smtClean="0"/>
              <a:pPr eaLnBrk="1" hangingPunct="1"/>
              <a:t>12</a:t>
            </a:fld>
            <a:endParaRPr lang="en-US" altLang="en-US" smtClean="0"/>
          </a:p>
        </p:txBody>
      </p:sp>
      <p:sp>
        <p:nvSpPr>
          <p:cNvPr id="50179" name="Rectangle 2"/>
          <p:cNvSpPr>
            <a:spLocks noGrp="1" noRot="1" noChangeAspect="1" noChangeArrowheads="1" noTextEdit="1"/>
          </p:cNvSpPr>
          <p:nvPr>
            <p:ph type="sldImg"/>
          </p:nvPr>
        </p:nvSpPr>
        <p:spPr>
          <a:xfrm>
            <a:off x="1144588" y="685800"/>
            <a:ext cx="4572000" cy="3429000"/>
          </a:xfrm>
          <a:ln/>
        </p:spPr>
      </p:sp>
      <p:sp>
        <p:nvSpPr>
          <p:cNvPr id="50180"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F86FFA7-9757-4659-80BB-8F75BF1DE744}" type="slidenum">
              <a:rPr lang="en-US" altLang="en-US" smtClean="0"/>
              <a:pPr eaLnBrk="1" hangingPunct="1"/>
              <a:t>13</a:t>
            </a:fld>
            <a:endParaRPr lang="en-US" alt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A247E44-B380-4713-8E26-534CE3D7D477}" type="slidenum">
              <a:rPr lang="en-US" altLang="en-US" smtClean="0"/>
              <a:pPr eaLnBrk="1" hangingPunct="1"/>
              <a:t>14</a:t>
            </a:fld>
            <a:endParaRPr lang="en-US" alt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BDA4D02-75FA-483C-9ACB-A8642FBB43F8}" type="slidenum">
              <a:rPr lang="en-US"/>
              <a:pPr>
                <a:defRPr/>
              </a:pPr>
              <a:t>‹#›</a:t>
            </a:fld>
            <a:endParaRPr lang="en-US"/>
          </a:p>
        </p:txBody>
      </p:sp>
    </p:spTree>
    <p:extLst>
      <p:ext uri="{BB962C8B-B14F-4D97-AF65-F5344CB8AC3E}">
        <p14:creationId xmlns:p14="http://schemas.microsoft.com/office/powerpoint/2010/main" val="3608126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33FCEB0-0F92-49AF-B199-595218C0BAF0}" type="slidenum">
              <a:rPr lang="en-US"/>
              <a:pPr>
                <a:defRPr/>
              </a:pPr>
              <a:t>‹#›</a:t>
            </a:fld>
            <a:endParaRPr lang="en-US"/>
          </a:p>
        </p:txBody>
      </p:sp>
    </p:spTree>
    <p:extLst>
      <p:ext uri="{BB962C8B-B14F-4D97-AF65-F5344CB8AC3E}">
        <p14:creationId xmlns:p14="http://schemas.microsoft.com/office/powerpoint/2010/main" val="643197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123073-B143-4119-8CA8-0A54700932A0}" type="slidenum">
              <a:rPr lang="en-US"/>
              <a:pPr>
                <a:defRPr/>
              </a:pPr>
              <a:t>‹#›</a:t>
            </a:fld>
            <a:endParaRPr lang="en-US"/>
          </a:p>
        </p:txBody>
      </p:sp>
    </p:spTree>
    <p:extLst>
      <p:ext uri="{BB962C8B-B14F-4D97-AF65-F5344CB8AC3E}">
        <p14:creationId xmlns:p14="http://schemas.microsoft.com/office/powerpoint/2010/main" val="8425687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D65C1A91-7ECB-45C2-9566-B6C70283D84A}" type="slidenum">
              <a:rPr lang="en-US"/>
              <a:pPr>
                <a:defRPr/>
              </a:pPr>
              <a:t>‹#›</a:t>
            </a:fld>
            <a:endParaRPr lang="en-US"/>
          </a:p>
        </p:txBody>
      </p:sp>
    </p:spTree>
    <p:extLst>
      <p:ext uri="{BB962C8B-B14F-4D97-AF65-F5344CB8AC3E}">
        <p14:creationId xmlns:p14="http://schemas.microsoft.com/office/powerpoint/2010/main" val="4718455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84DB74-2A29-4628-BDA9-62B518D35C9F}" type="slidenum">
              <a:rPr lang="en-US"/>
              <a:pPr>
                <a:defRPr/>
              </a:pPr>
              <a:t>‹#›</a:t>
            </a:fld>
            <a:endParaRPr lang="en-US"/>
          </a:p>
        </p:txBody>
      </p:sp>
    </p:spTree>
    <p:extLst>
      <p:ext uri="{BB962C8B-B14F-4D97-AF65-F5344CB8AC3E}">
        <p14:creationId xmlns:p14="http://schemas.microsoft.com/office/powerpoint/2010/main" val="42580995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D9F9D47-2719-4D1E-84F2-CECD8C6E5C30}" type="slidenum">
              <a:rPr lang="en-US"/>
              <a:pPr>
                <a:defRPr/>
              </a:pPr>
              <a:t>‹#›</a:t>
            </a:fld>
            <a:endParaRPr lang="en-US"/>
          </a:p>
        </p:txBody>
      </p:sp>
    </p:spTree>
    <p:extLst>
      <p:ext uri="{BB962C8B-B14F-4D97-AF65-F5344CB8AC3E}">
        <p14:creationId xmlns:p14="http://schemas.microsoft.com/office/powerpoint/2010/main" val="101943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8F9474-8E65-4609-8626-526E9814DF70}" type="slidenum">
              <a:rPr lang="en-US"/>
              <a:pPr>
                <a:defRPr/>
              </a:pPr>
              <a:t>‹#›</a:t>
            </a:fld>
            <a:endParaRPr lang="en-US"/>
          </a:p>
        </p:txBody>
      </p:sp>
    </p:spTree>
    <p:extLst>
      <p:ext uri="{BB962C8B-B14F-4D97-AF65-F5344CB8AC3E}">
        <p14:creationId xmlns:p14="http://schemas.microsoft.com/office/powerpoint/2010/main" val="1272986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8FE56A-DAEB-4CEC-869C-5D20619A5FB7}" type="slidenum">
              <a:rPr lang="en-US"/>
              <a:pPr>
                <a:defRPr/>
              </a:pPr>
              <a:t>‹#›</a:t>
            </a:fld>
            <a:endParaRPr lang="en-US"/>
          </a:p>
        </p:txBody>
      </p:sp>
    </p:spTree>
    <p:extLst>
      <p:ext uri="{BB962C8B-B14F-4D97-AF65-F5344CB8AC3E}">
        <p14:creationId xmlns:p14="http://schemas.microsoft.com/office/powerpoint/2010/main" val="2546132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06A11FD-71B0-4359-A541-38FF29260033}" type="slidenum">
              <a:rPr lang="en-US"/>
              <a:pPr>
                <a:defRPr/>
              </a:pPr>
              <a:t>‹#›</a:t>
            </a:fld>
            <a:endParaRPr lang="en-US"/>
          </a:p>
        </p:txBody>
      </p:sp>
    </p:spTree>
    <p:extLst>
      <p:ext uri="{BB962C8B-B14F-4D97-AF65-F5344CB8AC3E}">
        <p14:creationId xmlns:p14="http://schemas.microsoft.com/office/powerpoint/2010/main" val="3862734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4806E2B-8510-4439-A37E-CC100680AE20}" type="slidenum">
              <a:rPr lang="en-US"/>
              <a:pPr>
                <a:defRPr/>
              </a:pPr>
              <a:t>‹#›</a:t>
            </a:fld>
            <a:endParaRPr lang="en-US"/>
          </a:p>
        </p:txBody>
      </p:sp>
    </p:spTree>
    <p:extLst>
      <p:ext uri="{BB962C8B-B14F-4D97-AF65-F5344CB8AC3E}">
        <p14:creationId xmlns:p14="http://schemas.microsoft.com/office/powerpoint/2010/main" val="230860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6DC9EF1-FE53-41EA-B60C-03CE188B4954}" type="slidenum">
              <a:rPr lang="en-US"/>
              <a:pPr>
                <a:defRPr/>
              </a:pPr>
              <a:t>‹#›</a:t>
            </a:fld>
            <a:endParaRPr lang="en-US"/>
          </a:p>
        </p:txBody>
      </p:sp>
    </p:spTree>
    <p:extLst>
      <p:ext uri="{BB962C8B-B14F-4D97-AF65-F5344CB8AC3E}">
        <p14:creationId xmlns:p14="http://schemas.microsoft.com/office/powerpoint/2010/main" val="1850444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0BE09C1-98E2-44CF-A517-898EEAC6ABD4}" type="slidenum">
              <a:rPr lang="en-US"/>
              <a:pPr>
                <a:defRPr/>
              </a:pPr>
              <a:t>‹#›</a:t>
            </a:fld>
            <a:endParaRPr lang="en-US"/>
          </a:p>
        </p:txBody>
      </p:sp>
    </p:spTree>
    <p:extLst>
      <p:ext uri="{BB962C8B-B14F-4D97-AF65-F5344CB8AC3E}">
        <p14:creationId xmlns:p14="http://schemas.microsoft.com/office/powerpoint/2010/main" val="4181586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5EB57AD-630F-4ED8-AFB3-99A1A114137B}" type="slidenum">
              <a:rPr lang="en-US"/>
              <a:pPr>
                <a:defRPr/>
              </a:pPr>
              <a:t>‹#›</a:t>
            </a:fld>
            <a:endParaRPr lang="en-US"/>
          </a:p>
        </p:txBody>
      </p:sp>
    </p:spTree>
    <p:extLst>
      <p:ext uri="{BB962C8B-B14F-4D97-AF65-F5344CB8AC3E}">
        <p14:creationId xmlns:p14="http://schemas.microsoft.com/office/powerpoint/2010/main" val="3278471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2908B99-5667-41D8-A556-658DF2F0B33D}" type="slidenum">
              <a:rPr lang="en-US"/>
              <a:pPr>
                <a:defRPr/>
              </a:pPr>
              <a:t>‹#›</a:t>
            </a:fld>
            <a:endParaRPr lang="en-US"/>
          </a:p>
        </p:txBody>
      </p:sp>
    </p:spTree>
    <p:extLst>
      <p:ext uri="{BB962C8B-B14F-4D97-AF65-F5344CB8AC3E}">
        <p14:creationId xmlns:p14="http://schemas.microsoft.com/office/powerpoint/2010/main" val="13215189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6E81CABF-30DF-407C-8BE2-E4F36474F06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hyperlink" Target="http://www.scienceprofonline.org/" TargetMode="External"/><Relationship Id="rId5" Type="http://schemas.openxmlformats.org/officeDocument/2006/relationships/hyperlink" Target="http://creativecommons.org/licenses/by-sa/3.0/" TargetMode="External"/><Relationship Id="rId6" Type="http://schemas.openxmlformats.org/officeDocument/2006/relationships/hyperlink" Target="mailto:alicia@scienceprofonline.com" TargetMode="External"/><Relationship Id="rId7" Type="http://schemas.openxmlformats.org/officeDocument/2006/relationships/hyperlink" Target="http://www.scienceprofonline.com/virtual-cell-main.html" TargetMode="External"/><Relationship Id="rId8" Type="http://schemas.openxmlformats.org/officeDocument/2006/relationships/hyperlink" Target="http://www.scienceprofonline.com/" TargetMode="External"/><Relationship Id="rId9" Type="http://schemas.openxmlformats.org/officeDocument/2006/relationships/hyperlink" Target="mailto:info@scienceprofonline.com" TargetMode="External"/><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hyperlink" Target="http://wiki.ubc.ca/File:Ph_-_wwwchem.csustan.edu.gif" TargetMode="External"/><Relationship Id="rId4" Type="http://schemas.openxmlformats.org/officeDocument/2006/relationships/hyperlink" Target="http://www.scienceprofonline.com/virtual-cell-main.html" TargetMode="External"/><Relationship Id="rId5" Type="http://schemas.openxmlformats.org/officeDocument/2006/relationships/hyperlink" Target="http://www.scienceprofonline.com/" TargetMode="External"/><Relationship Id="rId1" Type="http://schemas.openxmlformats.org/officeDocument/2006/relationships/slideLayout" Target="../slideLayouts/slideLayout12.xml"/><Relationship Id="rId2" Type="http://schemas.openxmlformats.org/officeDocument/2006/relationships/image" Target="../media/image12.gif"/></Relationships>
</file>

<file path=ppt/slides/_rels/slide11.xml.rels><?xml version="1.0" encoding="UTF-8" standalone="yes"?>
<Relationships xmlns="http://schemas.openxmlformats.org/package/2006/relationships"><Relationship Id="rId3" Type="http://schemas.openxmlformats.org/officeDocument/2006/relationships/hyperlink" Target="http://commons.wikimedia.org/wiki/File:216_pH_Scale-01.jpg" TargetMode="External"/><Relationship Id="rId4" Type="http://schemas.openxmlformats.org/officeDocument/2006/relationships/hyperlink" Target="http://www.scienceprofonline.com/virtual-cell-main.html" TargetMode="External"/><Relationship Id="rId5" Type="http://schemas.openxmlformats.org/officeDocument/2006/relationships/hyperlink" Target="http://www.scienceprofonline.com/" TargetMode="External"/><Relationship Id="rId1" Type="http://schemas.openxmlformats.org/officeDocument/2006/relationships/slideLayout" Target="../slideLayouts/slideLayout12.xml"/><Relationship Id="rId2" Type="http://schemas.openxmlformats.org/officeDocument/2006/relationships/image" Target="../media/image13.jpg"/></Relationships>
</file>

<file path=ppt/slides/_rels/slide12.xml.rels><?xml version="1.0" encoding="UTF-8" standalone="yes"?>
<Relationships xmlns="http://schemas.openxmlformats.org/package/2006/relationships"><Relationship Id="rId3" Type="http://schemas.openxmlformats.org/officeDocument/2006/relationships/hyperlink" Target="http://en.wikipedia.org/wiki/File:PH_Scale.svg" TargetMode="External"/><Relationship Id="rId4" Type="http://schemas.openxmlformats.org/officeDocument/2006/relationships/image" Target="../media/image2.jpeg"/><Relationship Id="rId5" Type="http://schemas.openxmlformats.org/officeDocument/2006/relationships/hyperlink" Target="http://www.scienceprofonline.com/virtual-cell-main.html" TargetMode="External"/><Relationship Id="rId6" Type="http://schemas.openxmlformats.org/officeDocument/2006/relationships/hyperlink" Target="http://www.scienceprofonline.com/" TargetMode="External"/><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hyperlink" Target="http://wwwchem.csustan.edu/chem3070/images/HCl.gif" TargetMode="External"/><Relationship Id="rId5" Type="http://schemas.openxmlformats.org/officeDocument/2006/relationships/hyperlink" Target="http://www.scienceprofonline.com/virtual-cell-main.html" TargetMode="External"/><Relationship Id="rId6" Type="http://schemas.openxmlformats.org/officeDocument/2006/relationships/hyperlink" Target="http://www.scienceprofonline.com/" TargetMode="External"/><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4" Type="http://schemas.openxmlformats.org/officeDocument/2006/relationships/hyperlink" Target="http://www.scienceprofonline.com/virtual-cell-main.html" TargetMode="External"/><Relationship Id="rId5" Type="http://schemas.openxmlformats.org/officeDocument/2006/relationships/hyperlink" Target="http://www.scienceprofonline.com/" TargetMode="External"/><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hyperlink" Target="http://en.wikipedia.org/wiki/File:PH_Scale.svg" TargetMode="External"/><Relationship Id="rId5" Type="http://schemas.openxmlformats.org/officeDocument/2006/relationships/hyperlink" Target="http://www.scienceprofonline.com/virtual-cell-main.html" TargetMode="External"/><Relationship Id="rId6" Type="http://schemas.openxmlformats.org/officeDocument/2006/relationships/hyperlink" Target="http://www.scienceprofonline.com/" TargetMode="External"/><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hyperlink" Target="http://www.youtube.com/watch?v=RF40cI2O16U" TargetMode="External"/><Relationship Id="rId5" Type="http://schemas.openxmlformats.org/officeDocument/2006/relationships/hyperlink" Target="http://www.scienceprofonline.com/virtual-cell-main.html" TargetMode="External"/><Relationship Id="rId6" Type="http://schemas.openxmlformats.org/officeDocument/2006/relationships/hyperlink" Target="http://www.scienceprofonline.com/" TargetMode="External"/><Relationship Id="rId1" Type="http://schemas.openxmlformats.org/officeDocument/2006/relationships/slideLayout" Target="../slideLayouts/slideLayout12.xml"/><Relationship Id="rId2" Type="http://schemas.openxmlformats.org/officeDocument/2006/relationships/hyperlink" Target="http://en.wikipedia.org/wiki/File:PH_Scale.svg"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4" Type="http://schemas.openxmlformats.org/officeDocument/2006/relationships/image" Target="../media/image17.png"/><Relationship Id="rId5" Type="http://schemas.openxmlformats.org/officeDocument/2006/relationships/hyperlink" Target="http://www.scienceprofonline.com/virtual-cell-main.html" TargetMode="External"/><Relationship Id="rId6" Type="http://schemas.openxmlformats.org/officeDocument/2006/relationships/hyperlink" Target="http://www.scienceprofonline.com/" TargetMode="External"/><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8.xml.rels><?xml version="1.0" encoding="UTF-8" standalone="yes"?>
<Relationships xmlns="http://schemas.openxmlformats.org/package/2006/relationships"><Relationship Id="rId3" Type="http://schemas.openxmlformats.org/officeDocument/2006/relationships/image" Target="../media/image18.jpg"/><Relationship Id="rId4" Type="http://schemas.openxmlformats.org/officeDocument/2006/relationships/hyperlink" Target="http://en.wikipedia.org/wiki/File:Antacid-L478.jpg" TargetMode="External"/><Relationship Id="rId5" Type="http://schemas.openxmlformats.org/officeDocument/2006/relationships/hyperlink" Target="http://www.scienceprofonline.com/virtual-cell-main.html" TargetMode="External"/><Relationship Id="rId6" Type="http://schemas.openxmlformats.org/officeDocument/2006/relationships/hyperlink" Target="http://www.scienceprofonline.com/" TargetMode="External"/><Relationship Id="rId1" Type="http://schemas.openxmlformats.org/officeDocument/2006/relationships/slideLayout" Target="../slideLayouts/slideLayout13.xml"/><Relationship Id="rId2" Type="http://schemas.openxmlformats.org/officeDocument/2006/relationships/notesSlide" Target="../notesSlides/notesSlide12.xml"/></Relationships>
</file>

<file path=ppt/slides/_rels/slide19.xml.rels><?xml version="1.0" encoding="UTF-8" standalone="yes"?>
<Relationships xmlns="http://schemas.openxmlformats.org/package/2006/relationships"><Relationship Id="rId3" Type="http://schemas.openxmlformats.org/officeDocument/2006/relationships/hyperlink" Target="http://en.wikipedia.org/wiki/Bicarbonate_buffering_system" TargetMode="External"/><Relationship Id="rId4" Type="http://schemas.openxmlformats.org/officeDocument/2006/relationships/hyperlink" Target="http://www.scienceprofonline.com/virtual-cell-main.html" TargetMode="External"/><Relationship Id="rId5" Type="http://schemas.openxmlformats.org/officeDocument/2006/relationships/hyperlink" Target="http://www.scienceprofonline.com/" TargetMode="External"/><Relationship Id="rId1" Type="http://schemas.openxmlformats.org/officeDocument/2006/relationships/slideLayout" Target="../slideLayouts/slideLayout7.xml"/><Relationship Id="rId2" Type="http://schemas.openxmlformats.org/officeDocument/2006/relationships/image" Target="../media/image19.png"/></Relationships>
</file>

<file path=ppt/slides/_rels/slide2.xml.rels><?xml version="1.0" encoding="UTF-8" standalone="yes"?>
<Relationships xmlns="http://schemas.openxmlformats.org/package/2006/relationships"><Relationship Id="rId3" Type="http://schemas.openxmlformats.org/officeDocument/2006/relationships/hyperlink" Target="http://en.wikipedia.org/wiki/File:PH_Scale.svg" TargetMode="External"/><Relationship Id="rId4" Type="http://schemas.openxmlformats.org/officeDocument/2006/relationships/image" Target="../media/image2.jpeg"/><Relationship Id="rId5" Type="http://schemas.openxmlformats.org/officeDocument/2006/relationships/hyperlink" Target="http://www.scienceprofonline.com/virtual-cell-main.html" TargetMode="External"/><Relationship Id="rId6" Type="http://schemas.openxmlformats.org/officeDocument/2006/relationships/hyperlink" Target="http://www.scienceprofonline.com/" TargetMode="External"/><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hyperlink" Target="http://www.johnkyrk.com/pH.html" TargetMode="External"/><Relationship Id="rId4" Type="http://schemas.openxmlformats.org/officeDocument/2006/relationships/hyperlink" Target="http://www.mhhe.com/physsci/chemistry/essentialchemistry/flash/buffer12.swf" TargetMode="External"/><Relationship Id="rId5" Type="http://schemas.openxmlformats.org/officeDocument/2006/relationships/hyperlink" Target="http://en.wikipedia.org/wiki/File:Covalent.svg" TargetMode="External"/><Relationship Id="rId6" Type="http://schemas.openxmlformats.org/officeDocument/2006/relationships/hyperlink" Target="http://en.wikipedia.org/wiki/File:NaF.gif" TargetMode="External"/><Relationship Id="rId7" Type="http://schemas.openxmlformats.org/officeDocument/2006/relationships/hyperlink" Target="http://www.scienceprofonline.com/virtual-cell-main.html" TargetMode="External"/><Relationship Id="rId8" Type="http://schemas.openxmlformats.org/officeDocument/2006/relationships/hyperlink" Target="http://www.scienceprofonline.com/" TargetMode="External"/><Relationship Id="rId9" Type="http://schemas.openxmlformats.org/officeDocument/2006/relationships/image" Target="../media/image7.png"/><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21.xml.rels><?xml version="1.0" encoding="UTF-8" standalone="yes"?>
<Relationships xmlns="http://schemas.openxmlformats.org/package/2006/relationships"><Relationship Id="rId3" Type="http://schemas.openxmlformats.org/officeDocument/2006/relationships/hyperlink" Target="http://www.chem4kids.com/files/react_acidbase.html" TargetMode="External"/><Relationship Id="rId4" Type="http://schemas.openxmlformats.org/officeDocument/2006/relationships/hyperlink" Target="http://www.visionlearning.com/en/library/Chemistry/1/Acids-and-Bases/58/reading" TargetMode="External"/><Relationship Id="rId5" Type="http://schemas.openxmlformats.org/officeDocument/2006/relationships/hyperlink" Target="http://www.youtube.com/watch?v=RF40cI2O16U" TargetMode="External"/><Relationship Id="rId6" Type="http://schemas.openxmlformats.org/officeDocument/2006/relationships/hyperlink" Target="http://www.youtube.com/watch?v=g_ZK2ABUjvA" TargetMode="External"/><Relationship Id="rId7" Type="http://schemas.openxmlformats.org/officeDocument/2006/relationships/hyperlink" Target="https://www.youtube.com/watch?v=ArmELNEfXs0" TargetMode="External"/><Relationship Id="rId8" Type="http://schemas.openxmlformats.org/officeDocument/2006/relationships/image" Target="../media/image20.wmf"/><Relationship Id="rId9" Type="http://schemas.openxmlformats.org/officeDocument/2006/relationships/hyperlink" Target="http://www.scienceprofonline.com/virtual-cell-main.html" TargetMode="External"/><Relationship Id="rId10" Type="http://schemas.openxmlformats.org/officeDocument/2006/relationships/hyperlink" Target="http://www.scienceprofonline.com/" TargetMode="External"/><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22.xml.rels><?xml version="1.0" encoding="UTF-8" standalone="yes"?>
<Relationships xmlns="http://schemas.openxmlformats.org/package/2006/relationships"><Relationship Id="rId3" Type="http://schemas.openxmlformats.org/officeDocument/2006/relationships/hyperlink" Target="http://www.scienceprofonline.org/virtual-cell-main.html" TargetMode="External"/><Relationship Id="rId4" Type="http://schemas.openxmlformats.org/officeDocument/2006/relationships/hyperlink" Target="http://www.scienceprofonline.com/" TargetMode="External"/><Relationship Id="rId5" Type="http://schemas.openxmlformats.org/officeDocument/2006/relationships/image" Target="../media/image21.jpeg"/><Relationship Id="rId6" Type="http://schemas.openxmlformats.org/officeDocument/2006/relationships/hyperlink" Target="http://www.youtube.com/watch?v=2IlHgbOWj4o" TargetMode="External"/><Relationship Id="rId7" Type="http://schemas.openxmlformats.org/officeDocument/2006/relationships/hyperlink" Target="http://en.wikipedia.org/wiki/File:Endomembrane_system_diagram_en.svg" TargetMode="External"/><Relationship Id="rId8" Type="http://schemas.openxmlformats.org/officeDocument/2006/relationships/image" Target="../media/image22.jpeg"/><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hyperlink" Target="http://www.universetoday.com/56637/atom-model/" TargetMode="External"/><Relationship Id="rId5" Type="http://schemas.openxmlformats.org/officeDocument/2006/relationships/hyperlink" Target="http://www.scienceprofonline.com/virtual-cell-main.html" TargetMode="External"/><Relationship Id="rId6" Type="http://schemas.openxmlformats.org/officeDocument/2006/relationships/hyperlink" Target="http://www.scienceprofonline.com/" TargetMode="External"/><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hyperlink" Target="http://www.google.com/imgres?q=sodium+chloride&amp;hl=en&amp;client=firefox&amp;hs=tjc&amp;sa=X&amp;rls=com.yahoo:en-US:official&amp;biw=1280&amp;bih=634&amp;tbm=isch&amp;tbnid=aKtWpgv_dBNA4M:&amp;imgrefurl=http://kentsimmons.uwinnipeg.ca/cm1504/introchemistry.htm&amp;docid=5NZB0TrbqJw2QM&amp;w=801&amp;h=3" TargetMode="External"/><Relationship Id="rId5" Type="http://schemas.openxmlformats.org/officeDocument/2006/relationships/hyperlink" Target="http://www.scienceprofonline.com/virtual-cell-main.html" TargetMode="External"/><Relationship Id="rId6" Type="http://schemas.openxmlformats.org/officeDocument/2006/relationships/hyperlink" Target="http://www.scienceprofonline.com/" TargetMode="External"/><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hyperlink" Target="http://commons.wikimedia.org/wiki/File:Halit-Kristalle.jpg" TargetMode="External"/><Relationship Id="rId5" Type="http://schemas.openxmlformats.org/officeDocument/2006/relationships/hyperlink" Target="http://commons.wikimedia.org/wiki/File:NaCl_polyhedra.png" TargetMode="External"/><Relationship Id="rId6" Type="http://schemas.openxmlformats.org/officeDocument/2006/relationships/hyperlink" Target="http://www.scienceprofonline.com/virtual-cell-main.html" TargetMode="External"/><Relationship Id="rId7" Type="http://schemas.openxmlformats.org/officeDocument/2006/relationships/hyperlink" Target="http://www.scienceprofonline.com/" TargetMode="External"/><Relationship Id="rId1" Type="http://schemas.openxmlformats.org/officeDocument/2006/relationships/slideLayout" Target="../slideLayouts/slideLayout12.xml"/><Relationship Id="rId2"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hyperlink" Target="http://www.scienceprofonline.com/virtual-cell-main.html" TargetMode="External"/><Relationship Id="rId5" Type="http://schemas.openxmlformats.org/officeDocument/2006/relationships/hyperlink" Target="http://www.scienceprofonline.com/" TargetMode="Externa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3" Type="http://schemas.openxmlformats.org/officeDocument/2006/relationships/hyperlink" Target="http://wiki.pingry.org/u/chemistry/index.php/Periodic_Table" TargetMode="External"/><Relationship Id="rId4" Type="http://schemas.openxmlformats.org/officeDocument/2006/relationships/hyperlink" Target="http://en.wikipedia.org/wiki/File:Water_molecule.svg" TargetMode="External"/><Relationship Id="rId5" Type="http://schemas.openxmlformats.org/officeDocument/2006/relationships/image" Target="../media/image9.png"/><Relationship Id="rId6" Type="http://schemas.openxmlformats.org/officeDocument/2006/relationships/hyperlink" Target="http://www.scienceprofonline.com/virtual-cell-main.html" TargetMode="External"/><Relationship Id="rId7" Type="http://schemas.openxmlformats.org/officeDocument/2006/relationships/hyperlink" Target="http://www.scienceprofonline.com/" TargetMode="External"/><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4" Type="http://schemas.openxmlformats.org/officeDocument/2006/relationships/hyperlink" Target="http://commons.wikimedia.org/wiki/File:Autoprotolyse_eau.svg" TargetMode="External"/><Relationship Id="rId5" Type="http://schemas.openxmlformats.org/officeDocument/2006/relationships/hyperlink" Target="http://www.scienceprofonline.com/virtual-cell-main.html" TargetMode="External"/><Relationship Id="rId6" Type="http://schemas.openxmlformats.org/officeDocument/2006/relationships/hyperlink" Target="http://www.scienceprofonline.com/" TargetMode="External"/><Relationship Id="rId1" Type="http://schemas.openxmlformats.org/officeDocument/2006/relationships/slideLayout" Target="../slideLayouts/slideLayout2.xml"/><Relationship Id="rId2" Type="http://schemas.openxmlformats.org/officeDocument/2006/relationships/image" Target="../media/image10.jpg"/></Relationships>
</file>

<file path=ppt/slides/_rels/slide9.xml.rels><?xml version="1.0" encoding="UTF-8" standalone="yes"?>
<Relationships xmlns="http://schemas.openxmlformats.org/package/2006/relationships"><Relationship Id="rId3" Type="http://schemas.openxmlformats.org/officeDocument/2006/relationships/hyperlink" Target="http://www.scienceprofonline.org/chemistry/what-is-ph-scale-acidity-alkalinity.html" TargetMode="External"/><Relationship Id="rId4" Type="http://schemas.openxmlformats.org/officeDocument/2006/relationships/hyperlink" Target="http://en.wikipedia.org/wiki/File:PH_Scale.svg" TargetMode="External"/><Relationship Id="rId5" Type="http://schemas.openxmlformats.org/officeDocument/2006/relationships/image" Target="../media/image2.jpeg"/><Relationship Id="rId6" Type="http://schemas.openxmlformats.org/officeDocument/2006/relationships/hyperlink" Target="http://www.scienceprofonline.com/virtual-cell-main.html" TargetMode="External"/><Relationship Id="rId7" Type="http://schemas.openxmlformats.org/officeDocument/2006/relationships/hyperlink" Target="http://www.scienceprofonline.com/" TargetMode="External"/><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descr="ScienceProfOnline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175" y="152400"/>
            <a:ext cx="230505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2"/>
          <p:cNvSpPr>
            <a:spLocks noChangeArrowheads="1"/>
          </p:cNvSpPr>
          <p:nvPr/>
        </p:nvSpPr>
        <p:spPr bwMode="auto">
          <a:xfrm>
            <a:off x="2743200" y="228600"/>
            <a:ext cx="6234113" cy="1295400"/>
          </a:xfrm>
          <a:prstGeom prst="rect">
            <a:avLst/>
          </a:prstGeom>
          <a:noFill/>
          <a:ln w="76200" cmpd="tri">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800" b="1">
                <a:solidFill>
                  <a:schemeClr val="tx2"/>
                </a:solidFill>
                <a:latin typeface="Comic Sans MS" pitchFamily="66" charset="0"/>
              </a:rPr>
              <a:t>About </a:t>
            </a:r>
            <a:r>
              <a:rPr lang="en-US" altLang="en-US" sz="2800" b="1">
                <a:solidFill>
                  <a:schemeClr val="tx2"/>
                </a:solidFill>
                <a:latin typeface="Comic Sans MS" pitchFamily="66" charset="0"/>
                <a:hlinkClick r:id="rId4"/>
              </a:rPr>
              <a:t>Science Prof Online</a:t>
            </a:r>
            <a:r>
              <a:rPr lang="en-US" altLang="en-US" sz="2800" b="1">
                <a:solidFill>
                  <a:schemeClr val="tx2"/>
                </a:solidFill>
                <a:latin typeface="Comic Sans MS" pitchFamily="66" charset="0"/>
              </a:rPr>
              <a:t> </a:t>
            </a:r>
          </a:p>
          <a:p>
            <a:pPr algn="ctr" eaLnBrk="1" hangingPunct="1"/>
            <a:r>
              <a:rPr lang="en-US" altLang="en-US" sz="2800" b="1">
                <a:solidFill>
                  <a:schemeClr val="tx2"/>
                </a:solidFill>
                <a:latin typeface="Comic Sans MS" pitchFamily="66" charset="0"/>
              </a:rPr>
              <a:t>PowerPoint Resources</a:t>
            </a:r>
          </a:p>
        </p:txBody>
      </p:sp>
      <p:sp>
        <p:nvSpPr>
          <p:cNvPr id="2052" name="Rectangle 3"/>
          <p:cNvSpPr>
            <a:spLocks noChangeArrowheads="1"/>
          </p:cNvSpPr>
          <p:nvPr/>
        </p:nvSpPr>
        <p:spPr bwMode="auto">
          <a:xfrm>
            <a:off x="107950" y="1744663"/>
            <a:ext cx="9036050" cy="3581400"/>
          </a:xfrm>
          <a:prstGeom prst="rect">
            <a:avLst/>
          </a:prstGeom>
          <a:noFill/>
          <a:ln w="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80000"/>
              </a:lnSpc>
              <a:spcBef>
                <a:spcPct val="20000"/>
              </a:spcBef>
              <a:buFontTx/>
              <a:buChar char="•"/>
            </a:pPr>
            <a:r>
              <a:rPr lang="en-US" altLang="en-US" sz="1400">
                <a:latin typeface="Comic Sans MS" pitchFamily="66" charset="0"/>
              </a:rPr>
              <a:t> </a:t>
            </a:r>
            <a:r>
              <a:rPr lang="en-US" altLang="en-US" sz="1200">
                <a:latin typeface="Comic Sans MS" pitchFamily="66" charset="0"/>
              </a:rPr>
              <a:t>Science Prof Online (SPO) is a free science education website that provides fully-developed Virtual Science Classrooms,  science-related PowerPoints, articles and images. The site is designed to be a helpful resource for students, educators, and anyone interested in learning about science. </a:t>
            </a:r>
          </a:p>
          <a:p>
            <a:pPr eaLnBrk="1" hangingPunct="1">
              <a:lnSpc>
                <a:spcPct val="80000"/>
              </a:lnSpc>
              <a:spcBef>
                <a:spcPct val="20000"/>
              </a:spcBef>
              <a:buFontTx/>
              <a:buChar char="•"/>
            </a:pPr>
            <a:endParaRPr lang="en-US" altLang="en-US" sz="1200">
              <a:latin typeface="Comic Sans MS" pitchFamily="66" charset="0"/>
            </a:endParaRPr>
          </a:p>
          <a:p>
            <a:pPr eaLnBrk="1" hangingPunct="1">
              <a:lnSpc>
                <a:spcPct val="80000"/>
              </a:lnSpc>
              <a:spcBef>
                <a:spcPct val="20000"/>
              </a:spcBef>
              <a:buFontTx/>
              <a:buChar char="•"/>
            </a:pPr>
            <a:r>
              <a:rPr lang="en-US" altLang="en-US" sz="1200">
                <a:latin typeface="Comic Sans MS" pitchFamily="66" charset="0"/>
              </a:rPr>
              <a:t> The SPO Virtual Classrooms offer many educational resources, including practice test questions, review questions, lecture PowerPoints, video tutorials, sample assignments and course syllabi. New materials are continually being developed, so check back frequently, or follow us on Facebook (Science Prof Online) or Twitter (ScienceProfSPO) for updates.</a:t>
            </a:r>
          </a:p>
          <a:p>
            <a:pPr eaLnBrk="1" hangingPunct="1">
              <a:lnSpc>
                <a:spcPct val="80000"/>
              </a:lnSpc>
              <a:spcBef>
                <a:spcPct val="20000"/>
              </a:spcBef>
              <a:buFontTx/>
              <a:buChar char="•"/>
            </a:pPr>
            <a:endParaRPr lang="en-US" altLang="en-US" sz="1200">
              <a:latin typeface="Comic Sans MS" pitchFamily="66" charset="0"/>
            </a:endParaRPr>
          </a:p>
          <a:p>
            <a:pPr eaLnBrk="1" hangingPunct="1">
              <a:lnSpc>
                <a:spcPct val="80000"/>
              </a:lnSpc>
              <a:spcBef>
                <a:spcPct val="20000"/>
              </a:spcBef>
              <a:buFontTx/>
              <a:buChar char="•"/>
            </a:pPr>
            <a:r>
              <a:rPr lang="en-US" altLang="en-US" sz="1200">
                <a:latin typeface="Comic Sans MS" pitchFamily="66" charset="0"/>
              </a:rPr>
              <a:t> Many SPO PowerPoints are available in a variety of formats, such as fully editable PowerPoint files, as well as uneditable versions in smaller file sizes, such as PowerPoint Shows and Portable Document Format (.pdf), for ease of printing.</a:t>
            </a:r>
          </a:p>
          <a:p>
            <a:pPr eaLnBrk="1" hangingPunct="1">
              <a:lnSpc>
                <a:spcPct val="80000"/>
              </a:lnSpc>
              <a:spcBef>
                <a:spcPct val="20000"/>
              </a:spcBef>
              <a:buFontTx/>
              <a:buChar char="•"/>
            </a:pPr>
            <a:endParaRPr lang="en-US" altLang="en-US" sz="1200">
              <a:latin typeface="Comic Sans MS" pitchFamily="66" charset="0"/>
            </a:endParaRPr>
          </a:p>
          <a:p>
            <a:pPr eaLnBrk="1" hangingPunct="1">
              <a:lnSpc>
                <a:spcPct val="80000"/>
              </a:lnSpc>
              <a:spcBef>
                <a:spcPct val="20000"/>
              </a:spcBef>
              <a:buFontTx/>
              <a:buChar char="•"/>
            </a:pPr>
            <a:r>
              <a:rPr lang="en-US" altLang="en-US" sz="1200">
                <a:latin typeface="Comic Sans MS" pitchFamily="66" charset="0"/>
              </a:rPr>
              <a:t> Images used on this resource, and on the SPO website are, wherever possible, credited and linked to their source. Any words underlined and appearing in blue are links that can be clicked on for more information. PowerPoints must be viewed in </a:t>
            </a:r>
            <a:r>
              <a:rPr lang="en-US" altLang="en-US" sz="1200" i="1">
                <a:latin typeface="Comic Sans MS" pitchFamily="66" charset="0"/>
              </a:rPr>
              <a:t>slide show mode </a:t>
            </a:r>
            <a:r>
              <a:rPr lang="en-US" altLang="en-US" sz="1200">
                <a:latin typeface="Comic Sans MS" pitchFamily="66" charset="0"/>
              </a:rPr>
              <a:t>to use the hyperlinks directly.</a:t>
            </a:r>
          </a:p>
          <a:p>
            <a:pPr eaLnBrk="1" hangingPunct="1">
              <a:lnSpc>
                <a:spcPct val="80000"/>
              </a:lnSpc>
              <a:spcBef>
                <a:spcPct val="20000"/>
              </a:spcBef>
            </a:pPr>
            <a:endParaRPr lang="en-US" altLang="en-US" sz="1200">
              <a:latin typeface="Comic Sans MS" pitchFamily="66" charset="0"/>
            </a:endParaRPr>
          </a:p>
          <a:p>
            <a:pPr eaLnBrk="1" hangingPunct="1">
              <a:lnSpc>
                <a:spcPct val="80000"/>
              </a:lnSpc>
              <a:spcBef>
                <a:spcPct val="20000"/>
              </a:spcBef>
              <a:buFontTx/>
              <a:buChar char="•"/>
            </a:pPr>
            <a:r>
              <a:rPr lang="en-US" altLang="en-US" sz="1200">
                <a:latin typeface="Comic Sans MS" pitchFamily="66" charset="0"/>
              </a:rPr>
              <a:t> Several helpful links to fun and interactive learning tools are included throughout the PPT and on the Smart Links slide, near the end of each presentation. You must be in </a:t>
            </a:r>
            <a:r>
              <a:rPr lang="en-US" altLang="en-US" sz="1200" i="1">
                <a:latin typeface="Comic Sans MS" pitchFamily="66" charset="0"/>
              </a:rPr>
              <a:t>slide show mode </a:t>
            </a:r>
            <a:r>
              <a:rPr lang="en-US" altLang="en-US" sz="1200">
                <a:latin typeface="Comic Sans MS" pitchFamily="66" charset="0"/>
              </a:rPr>
              <a:t>to utilize hyperlinks and animations.</a:t>
            </a:r>
          </a:p>
          <a:p>
            <a:pPr eaLnBrk="1" hangingPunct="1">
              <a:lnSpc>
                <a:spcPct val="80000"/>
              </a:lnSpc>
              <a:spcBef>
                <a:spcPct val="20000"/>
              </a:spcBef>
            </a:pPr>
            <a:r>
              <a:rPr lang="en-US" altLang="en-US" sz="1200">
                <a:latin typeface="Comic Sans MS" pitchFamily="66" charset="0"/>
              </a:rPr>
              <a:t>	</a:t>
            </a:r>
          </a:p>
          <a:p>
            <a:pPr eaLnBrk="1" hangingPunct="1">
              <a:lnSpc>
                <a:spcPct val="80000"/>
              </a:lnSpc>
              <a:spcBef>
                <a:spcPct val="20000"/>
              </a:spcBef>
              <a:buFontTx/>
              <a:buChar char="•"/>
            </a:pPr>
            <a:r>
              <a:rPr lang="en-US" altLang="en-US" sz="1200">
                <a:latin typeface="Comic Sans MS" pitchFamily="66" charset="0"/>
              </a:rPr>
              <a:t>This digital resource is licensed under Creative Commons </a:t>
            </a:r>
            <a:r>
              <a:rPr lang="en-US" altLang="en-US" sz="1100">
                <a:latin typeface="Comic Sans MS" pitchFamily="66" charset="0"/>
              </a:rPr>
              <a:t>Attribution-ShareAlike 3.0:</a:t>
            </a:r>
          </a:p>
          <a:p>
            <a:pPr eaLnBrk="1" hangingPunct="1">
              <a:lnSpc>
                <a:spcPct val="80000"/>
              </a:lnSpc>
              <a:spcBef>
                <a:spcPct val="20000"/>
              </a:spcBef>
            </a:pPr>
            <a:r>
              <a:rPr lang="en-US" altLang="en-US" sz="1100">
                <a:latin typeface="Comic Sans MS" pitchFamily="66" charset="0"/>
              </a:rPr>
              <a:t>  </a:t>
            </a:r>
            <a:r>
              <a:rPr lang="en-US" altLang="en-US" sz="1100">
                <a:latin typeface="Comic Sans MS" pitchFamily="66" charset="0"/>
                <a:hlinkClick r:id="rId5"/>
              </a:rPr>
              <a:t>http://creativecommons.org/licenses/by-sa/3.0/</a:t>
            </a:r>
            <a:r>
              <a:rPr lang="en-US" altLang="en-US" sz="1100">
                <a:latin typeface="Comic Sans MS" pitchFamily="66" charset="0"/>
              </a:rPr>
              <a:t>	                 </a:t>
            </a:r>
            <a:endParaRPr lang="en-US" altLang="en-US" sz="1200">
              <a:latin typeface="Comic Sans MS" pitchFamily="66" charset="0"/>
            </a:endParaRPr>
          </a:p>
        </p:txBody>
      </p:sp>
      <p:sp>
        <p:nvSpPr>
          <p:cNvPr id="2053" name="Text Box 5"/>
          <p:cNvSpPr txBox="1">
            <a:spLocks noChangeArrowheads="1"/>
          </p:cNvSpPr>
          <p:nvPr/>
        </p:nvSpPr>
        <p:spPr bwMode="auto">
          <a:xfrm>
            <a:off x="107950" y="5334000"/>
            <a:ext cx="2667000" cy="98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80000"/>
              </a:lnSpc>
              <a:spcBef>
                <a:spcPct val="20000"/>
              </a:spcBef>
            </a:pPr>
            <a:r>
              <a:rPr lang="en-US" altLang="en-US" sz="1200">
                <a:latin typeface="Comic Sans MS" pitchFamily="66" charset="0"/>
                <a:cs typeface="Arial" charset="0"/>
              </a:rPr>
              <a:t>Alicia Cepaitis, MS</a:t>
            </a:r>
          </a:p>
          <a:p>
            <a:pPr eaLnBrk="1" hangingPunct="1">
              <a:lnSpc>
                <a:spcPct val="80000"/>
              </a:lnSpc>
              <a:spcBef>
                <a:spcPct val="20000"/>
              </a:spcBef>
            </a:pPr>
            <a:r>
              <a:rPr lang="en-US" altLang="en-US" sz="1200">
                <a:latin typeface="Comic Sans MS" pitchFamily="66" charset="0"/>
                <a:cs typeface="Arial" charset="0"/>
              </a:rPr>
              <a:t>Chief Creative Nerd</a:t>
            </a:r>
          </a:p>
          <a:p>
            <a:pPr eaLnBrk="1" hangingPunct="1">
              <a:lnSpc>
                <a:spcPct val="80000"/>
              </a:lnSpc>
              <a:spcBef>
                <a:spcPct val="20000"/>
              </a:spcBef>
            </a:pPr>
            <a:r>
              <a:rPr lang="en-US" altLang="en-US" sz="1200">
                <a:latin typeface="Comic Sans MS" pitchFamily="66" charset="0"/>
                <a:cs typeface="Arial" charset="0"/>
              </a:rPr>
              <a:t>Science Prof Online</a:t>
            </a:r>
          </a:p>
          <a:p>
            <a:pPr eaLnBrk="1" hangingPunct="1">
              <a:lnSpc>
                <a:spcPct val="80000"/>
              </a:lnSpc>
              <a:spcBef>
                <a:spcPct val="20000"/>
              </a:spcBef>
            </a:pPr>
            <a:r>
              <a:rPr lang="en-US" altLang="en-US" sz="1200">
                <a:latin typeface="Comic Sans MS" pitchFamily="66" charset="0"/>
                <a:cs typeface="Arial" charset="0"/>
              </a:rPr>
              <a:t>Online Education Resources, LLC</a:t>
            </a:r>
          </a:p>
          <a:p>
            <a:pPr eaLnBrk="1" hangingPunct="1">
              <a:lnSpc>
                <a:spcPct val="80000"/>
              </a:lnSpc>
              <a:spcBef>
                <a:spcPct val="20000"/>
              </a:spcBef>
            </a:pPr>
            <a:r>
              <a:rPr lang="en-US" altLang="en-US" sz="1200">
                <a:latin typeface="Comic Sans MS" pitchFamily="66" charset="0"/>
                <a:cs typeface="Arial" charset="0"/>
                <a:hlinkClick r:id="rId6"/>
              </a:rPr>
              <a:t>alicia@scienceprofonline.com</a:t>
            </a:r>
            <a:endParaRPr lang="en-US" altLang="en-US" sz="1200">
              <a:latin typeface="Comic Sans MS" pitchFamily="66" charset="0"/>
              <a:cs typeface="Arial" charset="0"/>
            </a:endParaRPr>
          </a:p>
        </p:txBody>
      </p:sp>
      <p:sp>
        <p:nvSpPr>
          <p:cNvPr id="2054" name="Rectangle 6"/>
          <p:cNvSpPr>
            <a:spLocks noChangeArrowheads="1"/>
          </p:cNvSpPr>
          <p:nvPr/>
        </p:nvSpPr>
        <p:spPr bwMode="auto">
          <a:xfrm>
            <a:off x="0" y="6613525"/>
            <a:ext cx="4149725"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000">
                <a:latin typeface="Comic Sans MS" pitchFamily="66" charset="0"/>
              </a:rPr>
              <a:t>From the </a:t>
            </a:r>
            <a:r>
              <a:rPr lang="en-US" altLang="en-US" sz="1000">
                <a:latin typeface="Comic Sans MS" pitchFamily="66" charset="0"/>
                <a:hlinkClick r:id="rId7"/>
              </a:rPr>
              <a:t>Virtual Cell Biology Classroom</a:t>
            </a:r>
            <a:r>
              <a:rPr lang="en-US" altLang="en-US" sz="1000">
                <a:latin typeface="Comic Sans MS" pitchFamily="66" charset="0"/>
              </a:rPr>
              <a:t> on </a:t>
            </a:r>
            <a:r>
              <a:rPr lang="en-US" altLang="en-US" sz="1000">
                <a:latin typeface="Comic Sans MS" pitchFamily="66" charset="0"/>
                <a:hlinkClick r:id="rId8"/>
              </a:rPr>
              <a:t>ScienceProfOnline.com</a:t>
            </a:r>
            <a:endParaRPr lang="en-US" altLang="en-US" sz="1000">
              <a:latin typeface="Comic Sans MS" pitchFamily="66" charset="0"/>
            </a:endParaRPr>
          </a:p>
        </p:txBody>
      </p:sp>
      <p:sp>
        <p:nvSpPr>
          <p:cNvPr id="2055" name="Text Box 14"/>
          <p:cNvSpPr txBox="1">
            <a:spLocks noChangeArrowheads="1"/>
          </p:cNvSpPr>
          <p:nvPr/>
        </p:nvSpPr>
        <p:spPr bwMode="auto">
          <a:xfrm>
            <a:off x="6097588" y="6615113"/>
            <a:ext cx="3046412"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000">
                <a:latin typeface="Comic Sans MS" pitchFamily="66" charset="0"/>
                <a:cs typeface="Arial" charset="0"/>
              </a:rPr>
              <a:t>Image: Compound microscope objectives, T. Port</a:t>
            </a:r>
          </a:p>
        </p:txBody>
      </p:sp>
      <p:sp>
        <p:nvSpPr>
          <p:cNvPr id="2056" name="Text Box 8"/>
          <p:cNvSpPr txBox="1">
            <a:spLocks noChangeArrowheads="1"/>
          </p:cNvSpPr>
          <p:nvPr/>
        </p:nvSpPr>
        <p:spPr bwMode="auto">
          <a:xfrm>
            <a:off x="5930900" y="5326063"/>
            <a:ext cx="2667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80000"/>
              </a:lnSpc>
              <a:spcBef>
                <a:spcPct val="20000"/>
              </a:spcBef>
            </a:pPr>
            <a:r>
              <a:rPr lang="en-US" altLang="en-US" sz="1200">
                <a:latin typeface="Comic Sans MS" pitchFamily="66" charset="0"/>
                <a:cs typeface="Arial" charset="0"/>
              </a:rPr>
              <a:t>Tami Port, MS</a:t>
            </a:r>
          </a:p>
          <a:p>
            <a:pPr eaLnBrk="1" hangingPunct="1">
              <a:lnSpc>
                <a:spcPct val="80000"/>
              </a:lnSpc>
              <a:spcBef>
                <a:spcPct val="20000"/>
              </a:spcBef>
            </a:pPr>
            <a:r>
              <a:rPr lang="en-US" altLang="en-US" sz="1200">
                <a:latin typeface="Comic Sans MS" pitchFamily="66" charset="0"/>
                <a:cs typeface="Arial" charset="0"/>
              </a:rPr>
              <a:t>Creator of Science Prof Online</a:t>
            </a:r>
          </a:p>
          <a:p>
            <a:pPr eaLnBrk="1" hangingPunct="1">
              <a:lnSpc>
                <a:spcPct val="80000"/>
              </a:lnSpc>
              <a:spcBef>
                <a:spcPct val="20000"/>
              </a:spcBef>
            </a:pPr>
            <a:r>
              <a:rPr lang="en-US" altLang="en-US" sz="1200">
                <a:latin typeface="Comic Sans MS" pitchFamily="66" charset="0"/>
                <a:cs typeface="Arial" charset="0"/>
              </a:rPr>
              <a:t>Chief Executive Nerd</a:t>
            </a:r>
          </a:p>
          <a:p>
            <a:pPr eaLnBrk="1" hangingPunct="1">
              <a:lnSpc>
                <a:spcPct val="80000"/>
              </a:lnSpc>
              <a:spcBef>
                <a:spcPct val="20000"/>
              </a:spcBef>
            </a:pPr>
            <a:r>
              <a:rPr lang="en-US" altLang="en-US" sz="1200">
                <a:latin typeface="Comic Sans MS" pitchFamily="66" charset="0"/>
                <a:cs typeface="Arial" charset="0"/>
              </a:rPr>
              <a:t>Science Prof Online</a:t>
            </a:r>
          </a:p>
          <a:p>
            <a:pPr eaLnBrk="1" hangingPunct="1">
              <a:lnSpc>
                <a:spcPct val="80000"/>
              </a:lnSpc>
              <a:spcBef>
                <a:spcPct val="20000"/>
              </a:spcBef>
            </a:pPr>
            <a:r>
              <a:rPr lang="en-US" altLang="en-US" sz="1200">
                <a:latin typeface="Comic Sans MS" pitchFamily="66" charset="0"/>
                <a:cs typeface="Arial" charset="0"/>
              </a:rPr>
              <a:t>Online Education Resources, LLC</a:t>
            </a:r>
          </a:p>
          <a:p>
            <a:pPr eaLnBrk="1" hangingPunct="1">
              <a:lnSpc>
                <a:spcPct val="80000"/>
              </a:lnSpc>
              <a:spcBef>
                <a:spcPct val="20000"/>
              </a:spcBef>
            </a:pPr>
            <a:r>
              <a:rPr lang="en-US" altLang="en-US" sz="1200">
                <a:latin typeface="Comic Sans MS" pitchFamily="66" charset="0"/>
                <a:cs typeface="Arial" charset="0"/>
                <a:hlinkClick r:id="rId9"/>
              </a:rPr>
              <a:t>info@scienceprofonline.com</a:t>
            </a:r>
            <a:endParaRPr lang="en-US" altLang="en-US" sz="1200">
              <a:latin typeface="Comic Sans MS" pitchFamily="66" charset="0"/>
              <a:cs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pH-logarithmic.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1219200"/>
            <a:ext cx="6134100" cy="5029199"/>
          </a:xfrm>
          <a:prstGeom prst="rect">
            <a:avLst/>
          </a:prstGeom>
        </p:spPr>
      </p:pic>
      <p:sp>
        <p:nvSpPr>
          <p:cNvPr id="7" name="TextBox 6"/>
          <p:cNvSpPr txBox="1"/>
          <p:nvPr/>
        </p:nvSpPr>
        <p:spPr>
          <a:xfrm>
            <a:off x="1143000" y="304800"/>
            <a:ext cx="7010400" cy="923330"/>
          </a:xfrm>
          <a:prstGeom prst="rect">
            <a:avLst/>
          </a:prstGeom>
          <a:noFill/>
        </p:spPr>
        <p:txBody>
          <a:bodyPr wrap="square" rtlCol="0">
            <a:spAutoFit/>
          </a:bodyPr>
          <a:lstStyle/>
          <a:p>
            <a:pPr algn="ctr"/>
            <a:r>
              <a:rPr lang="en-US" sz="3600" b="1" dirty="0">
                <a:solidFill>
                  <a:srgbClr val="0000FF"/>
                </a:solidFill>
                <a:latin typeface="Comic Sans MS"/>
                <a:cs typeface="Comic Sans MS"/>
              </a:rPr>
              <a:t>pH scale is logarithmic</a:t>
            </a:r>
          </a:p>
          <a:p>
            <a:endParaRPr lang="en-US" dirty="0"/>
          </a:p>
        </p:txBody>
      </p:sp>
      <p:sp>
        <p:nvSpPr>
          <p:cNvPr id="8" name="Text Box 5"/>
          <p:cNvSpPr txBox="1">
            <a:spLocks noChangeArrowheads="1"/>
          </p:cNvSpPr>
          <p:nvPr/>
        </p:nvSpPr>
        <p:spPr bwMode="auto">
          <a:xfrm>
            <a:off x="-14744" y="6575725"/>
            <a:ext cx="411480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pPr>
            <a:r>
              <a:rPr lang="en-US" sz="1000" dirty="0">
                <a:latin typeface="Comic Sans MS" charset="0"/>
                <a:cs typeface="Arial" charset="0"/>
              </a:rPr>
              <a:t>Image: </a:t>
            </a:r>
            <a:r>
              <a:rPr lang="en-US" sz="1000" dirty="0" smtClean="0">
                <a:latin typeface="Comic Sans MS" charset="0"/>
                <a:cs typeface="Arial" charset="0"/>
                <a:hlinkClick r:id="rId3"/>
              </a:rPr>
              <a:t>pH &amp; hydronium ion concentration</a:t>
            </a:r>
            <a:r>
              <a:rPr lang="en-US" sz="1000" dirty="0" smtClean="0">
                <a:latin typeface="Comic Sans MS" charset="0"/>
                <a:cs typeface="Arial" charset="0"/>
              </a:rPr>
              <a:t>, UBC Wiki</a:t>
            </a:r>
            <a:endParaRPr lang="en-US" sz="1000" dirty="0">
              <a:latin typeface="Comic Sans MS" charset="0"/>
              <a:cs typeface="Arial" charset="0"/>
            </a:endParaRPr>
          </a:p>
        </p:txBody>
      </p:sp>
      <p:sp>
        <p:nvSpPr>
          <p:cNvPr id="10" name="Rectangle 3"/>
          <p:cNvSpPr>
            <a:spLocks noGrp="1" noChangeArrowheads="1"/>
          </p:cNvSpPr>
          <p:nvPr>
            <p:ph type="body" sz="half" idx="1"/>
          </p:nvPr>
        </p:nvSpPr>
        <p:spPr>
          <a:xfrm>
            <a:off x="457200" y="2362200"/>
            <a:ext cx="1828800" cy="2743200"/>
          </a:xfrm>
        </p:spPr>
        <p:txBody>
          <a:bodyPr/>
          <a:lstStyle/>
          <a:p>
            <a:pPr marL="0" indent="0" algn="ctr" eaLnBrk="1" hangingPunct="1">
              <a:buNone/>
            </a:pPr>
            <a:endParaRPr lang="en-US" sz="2000" dirty="0">
              <a:latin typeface="Comic Sans MS" pitchFamily="66" charset="0"/>
            </a:endParaRPr>
          </a:p>
          <a:p>
            <a:pPr marL="0" indent="0" algn="ctr" eaLnBrk="1" hangingPunct="1">
              <a:buNone/>
            </a:pPr>
            <a:r>
              <a:rPr lang="en-US" sz="2000" dirty="0" smtClean="0">
                <a:latin typeface="Comic Sans MS" pitchFamily="66" charset="0"/>
              </a:rPr>
              <a:t>Change in just one unit of scale </a:t>
            </a:r>
            <a:endParaRPr lang="en-US" sz="2000" dirty="0">
              <a:latin typeface="Comic Sans MS" pitchFamily="66" charset="0"/>
            </a:endParaRPr>
          </a:p>
          <a:p>
            <a:pPr marL="0" indent="0" algn="ctr" eaLnBrk="1" hangingPunct="1">
              <a:buNone/>
            </a:pPr>
            <a:r>
              <a:rPr lang="en-US" sz="2000" dirty="0" smtClean="0">
                <a:latin typeface="Comic Sans MS" pitchFamily="66" charset="0"/>
              </a:rPr>
              <a:t>= tenfold change in H+ concentration.</a:t>
            </a:r>
          </a:p>
          <a:p>
            <a:pPr algn="ctr" eaLnBrk="1" hangingPunct="1">
              <a:buFontTx/>
              <a:buNone/>
            </a:pPr>
            <a:endParaRPr lang="en-US" sz="1200" dirty="0" smtClean="0">
              <a:latin typeface="Comic Sans MS" pitchFamily="66" charset="0"/>
            </a:endParaRPr>
          </a:p>
        </p:txBody>
      </p:sp>
      <p:sp>
        <p:nvSpPr>
          <p:cNvPr id="11" name="Text Box 5"/>
          <p:cNvSpPr txBox="1">
            <a:spLocks noChangeArrowheads="1"/>
          </p:cNvSpPr>
          <p:nvPr/>
        </p:nvSpPr>
        <p:spPr bwMode="auto">
          <a:xfrm>
            <a:off x="4800600" y="6613525"/>
            <a:ext cx="434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dirty="0">
                <a:latin typeface="Comic Sans MS" pitchFamily="66" charset="0"/>
              </a:rPr>
              <a:t>From the  </a:t>
            </a:r>
            <a:r>
              <a:rPr lang="en-US" altLang="en-US" sz="1000" dirty="0">
                <a:latin typeface="Comic Sans MS" pitchFamily="66" charset="0"/>
                <a:hlinkClick r:id="rId4"/>
              </a:rPr>
              <a:t>Virtual Cell Biology Classroom</a:t>
            </a:r>
            <a:r>
              <a:rPr lang="en-US" altLang="en-US" sz="1000" dirty="0">
                <a:latin typeface="Comic Sans MS" pitchFamily="66" charset="0"/>
              </a:rPr>
              <a:t> on </a:t>
            </a:r>
            <a:r>
              <a:rPr lang="en-US" altLang="en-US" sz="1000" dirty="0">
                <a:latin typeface="Comic Sans MS" pitchFamily="66" charset="0"/>
                <a:hlinkClick r:id="rId5"/>
              </a:rPr>
              <a:t>ScienceProfOnline.com</a:t>
            </a:r>
            <a:endParaRPr lang="en-US" altLang="en-US" sz="1000" dirty="0">
              <a:latin typeface="Comic Sans MS" pitchFamily="66" charset="0"/>
            </a:endParaRPr>
          </a:p>
        </p:txBody>
      </p:sp>
    </p:spTree>
    <p:extLst>
      <p:ext uri="{BB962C8B-B14F-4D97-AF65-F5344CB8AC3E}">
        <p14:creationId xmlns:p14="http://schemas.microsoft.com/office/powerpoint/2010/main" val="374129877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676400"/>
            <a:ext cx="2057400" cy="3763962"/>
          </a:xfrm>
        </p:spPr>
        <p:txBody>
          <a:bodyPr/>
          <a:lstStyle/>
          <a:p>
            <a:r>
              <a:rPr lang="en-US" sz="3200" b="1" dirty="0" smtClean="0">
                <a:latin typeface="Comic Sans MS"/>
                <a:cs typeface="Comic Sans MS"/>
              </a:rPr>
              <a:t>More Examples of pH from Daily Life</a:t>
            </a:r>
            <a:endParaRPr lang="en-US" sz="3200" b="1" dirty="0">
              <a:latin typeface="Comic Sans MS"/>
              <a:cs typeface="Comic Sans MS"/>
            </a:endParaRPr>
          </a:p>
        </p:txBody>
      </p:sp>
      <p:pic>
        <p:nvPicPr>
          <p:cNvPr id="6" name="Picture 5" descr="pH_Scale_examples.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62200" y="381001"/>
            <a:ext cx="6400800" cy="6096000"/>
          </a:xfrm>
          <a:prstGeom prst="rect">
            <a:avLst/>
          </a:prstGeom>
        </p:spPr>
      </p:pic>
      <p:sp>
        <p:nvSpPr>
          <p:cNvPr id="7" name="Text Box 5"/>
          <p:cNvSpPr txBox="1">
            <a:spLocks noChangeArrowheads="1"/>
          </p:cNvSpPr>
          <p:nvPr/>
        </p:nvSpPr>
        <p:spPr bwMode="auto">
          <a:xfrm>
            <a:off x="0" y="6629400"/>
            <a:ext cx="320040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000" dirty="0">
                <a:latin typeface="Comic Sans MS" pitchFamily="66" charset="0"/>
              </a:rPr>
              <a:t>Images: </a:t>
            </a:r>
            <a:r>
              <a:rPr lang="en-US" sz="1000" dirty="0">
                <a:latin typeface="Comic Sans MS" pitchFamily="66" charset="0"/>
                <a:hlinkClick r:id="rId3"/>
              </a:rPr>
              <a:t>pH scale</a:t>
            </a:r>
            <a:r>
              <a:rPr lang="en-US" sz="1000" dirty="0" smtClean="0">
                <a:latin typeface="Comic Sans MS" pitchFamily="66" charset="0"/>
              </a:rPr>
              <a:t>, </a:t>
            </a:r>
            <a:r>
              <a:rPr lang="en-US" sz="1000" dirty="0">
                <a:latin typeface="Comic Sans MS" pitchFamily="66" charset="0"/>
              </a:rPr>
              <a:t>Wiki </a:t>
            </a:r>
          </a:p>
        </p:txBody>
      </p:sp>
      <p:sp>
        <p:nvSpPr>
          <p:cNvPr id="9" name="Text Box 5"/>
          <p:cNvSpPr txBox="1">
            <a:spLocks noChangeArrowheads="1"/>
          </p:cNvSpPr>
          <p:nvPr/>
        </p:nvSpPr>
        <p:spPr bwMode="auto">
          <a:xfrm>
            <a:off x="4800600" y="6623841"/>
            <a:ext cx="434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dirty="0">
                <a:latin typeface="Comic Sans MS" pitchFamily="66" charset="0"/>
              </a:rPr>
              <a:t>From the  </a:t>
            </a:r>
            <a:r>
              <a:rPr lang="en-US" altLang="en-US" sz="1000" dirty="0">
                <a:latin typeface="Comic Sans MS" pitchFamily="66" charset="0"/>
                <a:hlinkClick r:id="rId4"/>
              </a:rPr>
              <a:t>Virtual Cell Biology Classroom</a:t>
            </a:r>
            <a:r>
              <a:rPr lang="en-US" altLang="en-US" sz="1000" dirty="0">
                <a:latin typeface="Comic Sans MS" pitchFamily="66" charset="0"/>
              </a:rPr>
              <a:t> on </a:t>
            </a:r>
            <a:r>
              <a:rPr lang="en-US" altLang="en-US" sz="1000" dirty="0">
                <a:latin typeface="Comic Sans MS" pitchFamily="66" charset="0"/>
                <a:hlinkClick r:id="rId5"/>
              </a:rPr>
              <a:t>ScienceProfOnline.com</a:t>
            </a:r>
            <a:endParaRPr lang="en-US" altLang="en-US" sz="1000" dirty="0">
              <a:latin typeface="Comic Sans MS" pitchFamily="66" charset="0"/>
            </a:endParaRPr>
          </a:p>
        </p:txBody>
      </p:sp>
    </p:spTree>
    <p:extLst>
      <p:ext uri="{BB962C8B-B14F-4D97-AF65-F5344CB8AC3E}">
        <p14:creationId xmlns:p14="http://schemas.microsoft.com/office/powerpoint/2010/main" val="294697299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sz="2000" smtClean="0"/>
              <a:t/>
            </a:r>
            <a:br>
              <a:rPr lang="en-US" altLang="en-US" sz="2000" smtClean="0"/>
            </a:br>
            <a:r>
              <a:rPr lang="en-US" altLang="en-US" sz="2000" smtClean="0"/>
              <a:t/>
            </a:r>
            <a:br>
              <a:rPr lang="en-US" altLang="en-US" sz="2000" smtClean="0"/>
            </a:br>
            <a:endParaRPr lang="en-US" altLang="en-US" smtClean="0"/>
          </a:p>
        </p:txBody>
      </p:sp>
      <p:sp>
        <p:nvSpPr>
          <p:cNvPr id="13315" name="Rectangle 3"/>
          <p:cNvSpPr>
            <a:spLocks noGrp="1" noChangeArrowheads="1"/>
          </p:cNvSpPr>
          <p:nvPr>
            <p:ph type="body" sz="half" idx="1"/>
          </p:nvPr>
        </p:nvSpPr>
        <p:spPr/>
        <p:txBody>
          <a:bodyPr/>
          <a:lstStyle/>
          <a:p>
            <a:pPr eaLnBrk="1" hangingPunct="1">
              <a:buFontTx/>
              <a:buNone/>
            </a:pPr>
            <a:r>
              <a:rPr lang="en-US" altLang="en-US" sz="1600" dirty="0" smtClean="0">
                <a:latin typeface="Comic Sans MS" pitchFamily="66" charset="0"/>
              </a:rPr>
              <a:t>An </a:t>
            </a:r>
            <a:r>
              <a:rPr lang="en-US" altLang="en-US" sz="2000" b="1" dirty="0" smtClean="0">
                <a:solidFill>
                  <a:schemeClr val="tx1">
                    <a:lumMod val="65000"/>
                    <a:lumOff val="35000"/>
                  </a:schemeClr>
                </a:solidFill>
                <a:latin typeface="Comic Sans MS" pitchFamily="66" charset="0"/>
              </a:rPr>
              <a:t>acid</a:t>
            </a:r>
            <a:r>
              <a:rPr lang="en-US" altLang="en-US" sz="1600" dirty="0" smtClean="0">
                <a:latin typeface="Comic Sans MS" pitchFamily="66" charset="0"/>
              </a:rPr>
              <a:t> is any ionic compound that releases hydrogen ions </a:t>
            </a:r>
            <a:r>
              <a:rPr lang="en-US" altLang="en-US" sz="1400" dirty="0" smtClean="0">
                <a:latin typeface="Comic Sans MS" pitchFamily="66" charset="0"/>
              </a:rPr>
              <a:t> (H+)  </a:t>
            </a:r>
            <a:r>
              <a:rPr lang="en-US" altLang="en-US" sz="1600" dirty="0" smtClean="0">
                <a:latin typeface="Comic Sans MS" pitchFamily="66" charset="0"/>
              </a:rPr>
              <a:t>in solution.</a:t>
            </a:r>
          </a:p>
          <a:p>
            <a:pPr eaLnBrk="1" hangingPunct="1">
              <a:buFontTx/>
              <a:buNone/>
            </a:pPr>
            <a:endParaRPr lang="en-US" altLang="en-US" sz="1600" dirty="0" smtClean="0">
              <a:latin typeface="Comic Sans MS" pitchFamily="66" charset="0"/>
            </a:endParaRPr>
          </a:p>
          <a:p>
            <a:pPr eaLnBrk="1" hangingPunct="1">
              <a:buFontTx/>
              <a:buNone/>
            </a:pPr>
            <a:r>
              <a:rPr lang="en-US" altLang="en-US" sz="1600" dirty="0" smtClean="0">
                <a:latin typeface="Comic Sans MS" pitchFamily="66" charset="0"/>
              </a:rPr>
              <a:t>Weak acids have a sour taste. </a:t>
            </a:r>
          </a:p>
          <a:p>
            <a:pPr eaLnBrk="1" hangingPunct="1">
              <a:buFontTx/>
              <a:buNone/>
            </a:pPr>
            <a:endParaRPr lang="en-US" altLang="en-US" sz="1600" dirty="0" smtClean="0">
              <a:latin typeface="Comic Sans MS" pitchFamily="66" charset="0"/>
            </a:endParaRPr>
          </a:p>
          <a:p>
            <a:pPr eaLnBrk="1" hangingPunct="1">
              <a:buFontTx/>
              <a:buNone/>
            </a:pPr>
            <a:r>
              <a:rPr lang="en-US" altLang="en-US" sz="1600" dirty="0" smtClean="0">
                <a:latin typeface="Comic Sans MS" pitchFamily="66" charset="0"/>
              </a:rPr>
              <a:t>Strong acids are highly corrosive </a:t>
            </a:r>
            <a:r>
              <a:rPr lang="en-US" altLang="en-US" sz="1400" dirty="0" smtClean="0">
                <a:latin typeface="Comic Sans MS" pitchFamily="66" charset="0"/>
              </a:rPr>
              <a:t>(So don’t go around taste-testing acids.)</a:t>
            </a:r>
          </a:p>
          <a:p>
            <a:pPr eaLnBrk="1" hangingPunct="1">
              <a:buFontTx/>
              <a:buNone/>
            </a:pPr>
            <a:endParaRPr lang="en-US" altLang="en-US" sz="1600" dirty="0" smtClean="0">
              <a:latin typeface="Comic Sans MS" pitchFamily="66" charset="0"/>
            </a:endParaRPr>
          </a:p>
          <a:p>
            <a:pPr eaLnBrk="1" hangingPunct="1">
              <a:buFontTx/>
              <a:buNone/>
            </a:pPr>
            <a:r>
              <a:rPr lang="en-US" altLang="en-US" sz="1600" i="1" dirty="0" smtClean="0">
                <a:solidFill>
                  <a:srgbClr val="D60093"/>
                </a:solidFill>
                <a:latin typeface="Comic Sans MS" pitchFamily="66" charset="0"/>
              </a:rPr>
              <a:t>Examples:</a:t>
            </a:r>
            <a:r>
              <a:rPr lang="en-US" altLang="en-US" sz="1600" i="1" dirty="0" smtClean="0">
                <a:solidFill>
                  <a:srgbClr val="FF0000"/>
                </a:solidFill>
                <a:latin typeface="Comic Sans MS" pitchFamily="66" charset="0"/>
              </a:rPr>
              <a:t> </a:t>
            </a:r>
          </a:p>
          <a:p>
            <a:pPr eaLnBrk="1" hangingPunct="1">
              <a:buFontTx/>
              <a:buNone/>
            </a:pPr>
            <a:endParaRPr lang="en-US" altLang="en-US" sz="700" i="1" dirty="0" smtClean="0">
              <a:solidFill>
                <a:srgbClr val="FF0000"/>
              </a:solidFill>
              <a:latin typeface="Comic Sans MS" pitchFamily="66" charset="0"/>
            </a:endParaRPr>
          </a:p>
          <a:p>
            <a:pPr eaLnBrk="1" hangingPunct="1"/>
            <a:r>
              <a:rPr lang="en-US" altLang="en-US" sz="1600" b="1" dirty="0" smtClean="0">
                <a:latin typeface="Comic Sans MS" pitchFamily="66" charset="0"/>
              </a:rPr>
              <a:t>Ascorbic acid</a:t>
            </a:r>
            <a:r>
              <a:rPr lang="en-US" altLang="en-US" sz="1600" dirty="0" smtClean="0">
                <a:latin typeface="Comic Sans MS" pitchFamily="66" charset="0"/>
              </a:rPr>
              <a:t> </a:t>
            </a:r>
            <a:r>
              <a:rPr lang="en-US" altLang="en-US" sz="1400" dirty="0" smtClean="0">
                <a:latin typeface="Comic Sans MS" pitchFamily="66" charset="0"/>
              </a:rPr>
              <a:t>(C</a:t>
            </a:r>
            <a:r>
              <a:rPr lang="en-US" altLang="en-US" sz="1400" baseline="-25000" dirty="0" smtClean="0">
                <a:latin typeface="Comic Sans MS" pitchFamily="66" charset="0"/>
              </a:rPr>
              <a:t>6</a:t>
            </a:r>
            <a:r>
              <a:rPr lang="en-US" altLang="en-US" sz="1400" dirty="0" smtClean="0">
                <a:latin typeface="Comic Sans MS" pitchFamily="66" charset="0"/>
              </a:rPr>
              <a:t>H</a:t>
            </a:r>
            <a:r>
              <a:rPr lang="en-US" altLang="en-US" sz="1400" baseline="-25000" dirty="0" smtClean="0">
                <a:latin typeface="Comic Sans MS" pitchFamily="66" charset="0"/>
              </a:rPr>
              <a:t>8</a:t>
            </a:r>
            <a:r>
              <a:rPr lang="en-US" altLang="en-US" sz="1400" dirty="0" smtClean="0">
                <a:latin typeface="Comic Sans MS" pitchFamily="66" charset="0"/>
              </a:rPr>
              <a:t>O</a:t>
            </a:r>
            <a:r>
              <a:rPr lang="en-US" altLang="en-US" sz="1400" baseline="-25000" dirty="0" smtClean="0">
                <a:latin typeface="Comic Sans MS" pitchFamily="66" charset="0"/>
              </a:rPr>
              <a:t>6</a:t>
            </a:r>
            <a:r>
              <a:rPr lang="en-US" altLang="en-US" sz="1400" dirty="0" smtClean="0">
                <a:latin typeface="Comic Sans MS" pitchFamily="66" charset="0"/>
              </a:rPr>
              <a:t>, Vitamin C)</a:t>
            </a:r>
          </a:p>
          <a:p>
            <a:pPr eaLnBrk="1" hangingPunct="1"/>
            <a:r>
              <a:rPr lang="en-US" altLang="en-US" sz="1600" b="1" dirty="0" smtClean="0">
                <a:latin typeface="Comic Sans MS" pitchFamily="66" charset="0"/>
              </a:rPr>
              <a:t>Citric acid</a:t>
            </a:r>
            <a:r>
              <a:rPr lang="en-US" altLang="en-US" sz="1600" dirty="0" smtClean="0">
                <a:latin typeface="Comic Sans MS" pitchFamily="66" charset="0"/>
              </a:rPr>
              <a:t> </a:t>
            </a:r>
            <a:r>
              <a:rPr lang="en-US" altLang="en-US" sz="1400" dirty="0" smtClean="0">
                <a:latin typeface="Comic Sans MS" pitchFamily="66" charset="0"/>
              </a:rPr>
              <a:t>(C</a:t>
            </a:r>
            <a:r>
              <a:rPr lang="en-US" altLang="en-US" sz="1400" baseline="-25000" dirty="0" smtClean="0">
                <a:latin typeface="Comic Sans MS" pitchFamily="66" charset="0"/>
              </a:rPr>
              <a:t>6</a:t>
            </a:r>
            <a:r>
              <a:rPr lang="en-US" altLang="en-US" sz="1400" dirty="0" smtClean="0">
                <a:latin typeface="Comic Sans MS" pitchFamily="66" charset="0"/>
              </a:rPr>
              <a:t>H</a:t>
            </a:r>
            <a:r>
              <a:rPr lang="en-US" altLang="en-US" sz="1400" baseline="-25000" dirty="0" smtClean="0">
                <a:latin typeface="Comic Sans MS" pitchFamily="66" charset="0"/>
              </a:rPr>
              <a:t>8</a:t>
            </a:r>
            <a:r>
              <a:rPr lang="en-US" altLang="en-US" sz="1400" dirty="0" smtClean="0">
                <a:latin typeface="Comic Sans MS" pitchFamily="66" charset="0"/>
              </a:rPr>
              <a:t>O</a:t>
            </a:r>
            <a:r>
              <a:rPr lang="en-US" altLang="en-US" sz="1400" baseline="-25000" dirty="0" smtClean="0">
                <a:latin typeface="Comic Sans MS" pitchFamily="66" charset="0"/>
              </a:rPr>
              <a:t>7</a:t>
            </a:r>
            <a:r>
              <a:rPr lang="en-US" altLang="en-US" sz="1400" dirty="0" smtClean="0">
                <a:latin typeface="Comic Sans MS" pitchFamily="66" charset="0"/>
              </a:rPr>
              <a:t>, a weak organic acid in citrus fruits)</a:t>
            </a:r>
          </a:p>
          <a:p>
            <a:pPr eaLnBrk="1" hangingPunct="1"/>
            <a:r>
              <a:rPr lang="en-US" altLang="en-US" sz="1600" b="1" dirty="0" smtClean="0">
                <a:latin typeface="Comic Sans MS" pitchFamily="66" charset="0"/>
              </a:rPr>
              <a:t>Phosphoric acid</a:t>
            </a:r>
            <a:r>
              <a:rPr lang="en-US" altLang="en-US" sz="1600" dirty="0" smtClean="0">
                <a:latin typeface="Comic Sans MS" pitchFamily="66" charset="0"/>
              </a:rPr>
              <a:t> </a:t>
            </a:r>
            <a:r>
              <a:rPr lang="en-US" altLang="en-US" sz="1400" dirty="0" smtClean="0">
                <a:latin typeface="Comic Sans MS" pitchFamily="66" charset="0"/>
              </a:rPr>
              <a:t>(H</a:t>
            </a:r>
            <a:r>
              <a:rPr lang="en-US" altLang="en-US" sz="1400" baseline="-25000" dirty="0" smtClean="0">
                <a:latin typeface="Comic Sans MS" pitchFamily="66" charset="0"/>
              </a:rPr>
              <a:t>3</a:t>
            </a:r>
            <a:r>
              <a:rPr lang="en-US" altLang="en-US" sz="1400" dirty="0" smtClean="0">
                <a:latin typeface="Comic Sans MS" pitchFamily="66" charset="0"/>
              </a:rPr>
              <a:t>PO</a:t>
            </a:r>
            <a:r>
              <a:rPr lang="en-US" altLang="en-US" sz="1400" baseline="-25000" dirty="0" smtClean="0">
                <a:latin typeface="Comic Sans MS" pitchFamily="66" charset="0"/>
              </a:rPr>
              <a:t>4</a:t>
            </a:r>
            <a:r>
              <a:rPr lang="en-US" altLang="en-US" sz="1400" dirty="0" smtClean="0">
                <a:latin typeface="Comic Sans MS" pitchFamily="66" charset="0"/>
              </a:rPr>
              <a:t>, in pop…this stuff is also used to remove rust…hmmm)</a:t>
            </a:r>
            <a:endParaRPr lang="en-US" altLang="en-US" sz="1600" dirty="0" smtClean="0"/>
          </a:p>
        </p:txBody>
      </p:sp>
      <p:sp>
        <p:nvSpPr>
          <p:cNvPr id="13316" name="Text Box 4"/>
          <p:cNvSpPr txBox="1">
            <a:spLocks noChangeArrowheads="1"/>
          </p:cNvSpPr>
          <p:nvPr/>
        </p:nvSpPr>
        <p:spPr bwMode="auto">
          <a:xfrm>
            <a:off x="533400" y="533400"/>
            <a:ext cx="6705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3600" b="1">
                <a:latin typeface="Comic Sans MS" pitchFamily="66" charset="0"/>
              </a:rPr>
              <a:t>Ions &amp;</a:t>
            </a:r>
            <a:r>
              <a:rPr lang="en-US" altLang="en-US" b="1">
                <a:latin typeface="Comic Sans MS" pitchFamily="66" charset="0"/>
              </a:rPr>
              <a:t> </a:t>
            </a:r>
            <a:r>
              <a:rPr lang="en-US" altLang="en-US" sz="3600" b="1">
                <a:latin typeface="Comic Sans MS" pitchFamily="66" charset="0"/>
              </a:rPr>
              <a:t>Acids</a:t>
            </a:r>
          </a:p>
        </p:txBody>
      </p:sp>
      <p:sp>
        <p:nvSpPr>
          <p:cNvPr id="13317" name="Text Box 5"/>
          <p:cNvSpPr txBox="1">
            <a:spLocks noChangeArrowheads="1"/>
          </p:cNvSpPr>
          <p:nvPr/>
        </p:nvSpPr>
        <p:spPr bwMode="auto">
          <a:xfrm>
            <a:off x="0" y="6629400"/>
            <a:ext cx="320040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1000">
                <a:latin typeface="Comic Sans MS" pitchFamily="66" charset="0"/>
              </a:rPr>
              <a:t>Images: </a:t>
            </a:r>
            <a:r>
              <a:rPr lang="en-US" altLang="en-US" sz="1000">
                <a:latin typeface="Comic Sans MS" pitchFamily="66" charset="0"/>
                <a:hlinkClick r:id="rId3"/>
              </a:rPr>
              <a:t>pH scale</a:t>
            </a:r>
            <a:r>
              <a:rPr lang="en-US" altLang="en-US" sz="1000">
                <a:latin typeface="Comic Sans MS" pitchFamily="66" charset="0"/>
              </a:rPr>
              <a:t>, Edward Stevens, Wiki </a:t>
            </a:r>
          </a:p>
        </p:txBody>
      </p:sp>
      <p:pic>
        <p:nvPicPr>
          <p:cNvPr id="13318" name="Picture 6" descr="pH_scale"/>
          <p:cNvPicPr>
            <a:picLocks noGrp="1" noChangeAspect="1" noChangeArrowheads="1"/>
          </p:cNvPicPr>
          <p:nvPr>
            <p:ph sz="quarter" idx="3"/>
          </p:nvPr>
        </p:nvPicPr>
        <p:blipFill>
          <a:blip r:embed="rId4">
            <a:extLst>
              <a:ext uri="{28A0092B-C50C-407E-A947-70E740481C1C}">
                <a14:useLocalDpi xmlns:a14="http://schemas.microsoft.com/office/drawing/2010/main" val="0"/>
              </a:ext>
            </a:extLst>
          </a:blip>
          <a:srcRect/>
          <a:stretch>
            <a:fillRect/>
          </a:stretch>
        </p:blipFill>
        <p:spPr>
          <a:xfrm>
            <a:off x="5029200" y="533400"/>
            <a:ext cx="3536950" cy="55927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319" name="Text Box 5"/>
          <p:cNvSpPr txBox="1">
            <a:spLocks noChangeArrowheads="1"/>
          </p:cNvSpPr>
          <p:nvPr/>
        </p:nvSpPr>
        <p:spPr bwMode="auto">
          <a:xfrm>
            <a:off x="3810000" y="6613525"/>
            <a:ext cx="53340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a:latin typeface="Comic Sans MS" pitchFamily="66" charset="0"/>
              </a:rPr>
              <a:t>From the  </a:t>
            </a:r>
            <a:r>
              <a:rPr lang="en-US" altLang="en-US" sz="1000">
                <a:latin typeface="Comic Sans MS" pitchFamily="66" charset="0"/>
                <a:hlinkClick r:id="rId5"/>
              </a:rPr>
              <a:t>Virtual Cell Biology Classroom</a:t>
            </a:r>
            <a:r>
              <a:rPr lang="en-US" altLang="en-US" sz="1000">
                <a:latin typeface="Comic Sans MS" pitchFamily="66" charset="0"/>
              </a:rPr>
              <a:t> on </a:t>
            </a:r>
            <a:r>
              <a:rPr lang="en-US" altLang="en-US" sz="1000">
                <a:latin typeface="Comic Sans MS" pitchFamily="66" charset="0"/>
                <a:hlinkClick r:id="rId6"/>
              </a:rPr>
              <a:t>ScienceProfOnline.com</a:t>
            </a:r>
            <a:endParaRPr lang="en-US" altLang="en-US" sz="1000">
              <a:latin typeface="Comic Sans MS" pitchFamily="66" charset="0"/>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Cl"/>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990600" y="609600"/>
            <a:ext cx="7162800" cy="553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4339" name="Text Box 3"/>
          <p:cNvSpPr txBox="1">
            <a:spLocks noChangeArrowheads="1"/>
          </p:cNvSpPr>
          <p:nvPr/>
        </p:nvSpPr>
        <p:spPr bwMode="auto">
          <a:xfrm>
            <a:off x="0" y="6629400"/>
            <a:ext cx="3527425"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1000">
                <a:latin typeface="Comic Sans MS" pitchFamily="66" charset="0"/>
              </a:rPr>
              <a:t>Images: </a:t>
            </a:r>
            <a:r>
              <a:rPr lang="en-US" altLang="en-US" sz="1000">
                <a:latin typeface="Comic Sans MS" pitchFamily="66" charset="0"/>
                <a:hlinkClick r:id="rId4"/>
              </a:rPr>
              <a:t>Strong Acids</a:t>
            </a:r>
            <a:r>
              <a:rPr lang="en-US" altLang="en-US" sz="1000">
                <a:latin typeface="Comic Sans MS" pitchFamily="66" charset="0"/>
              </a:rPr>
              <a:t>, Department of Chemistry, CSU</a:t>
            </a:r>
          </a:p>
        </p:txBody>
      </p:sp>
      <p:sp>
        <p:nvSpPr>
          <p:cNvPr id="14340" name="Text Box 5"/>
          <p:cNvSpPr txBox="1">
            <a:spLocks noChangeArrowheads="1"/>
          </p:cNvSpPr>
          <p:nvPr/>
        </p:nvSpPr>
        <p:spPr bwMode="auto">
          <a:xfrm>
            <a:off x="3810000" y="6613525"/>
            <a:ext cx="53340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a:latin typeface="Comic Sans MS" pitchFamily="66" charset="0"/>
              </a:rPr>
              <a:t>From the  </a:t>
            </a:r>
            <a:r>
              <a:rPr lang="en-US" altLang="en-US" sz="1000">
                <a:latin typeface="Comic Sans MS" pitchFamily="66" charset="0"/>
                <a:hlinkClick r:id="rId5"/>
              </a:rPr>
              <a:t>Virtual Cell Biology Classroom</a:t>
            </a:r>
            <a:r>
              <a:rPr lang="en-US" altLang="en-US" sz="1000">
                <a:latin typeface="Comic Sans MS" pitchFamily="66" charset="0"/>
              </a:rPr>
              <a:t> on </a:t>
            </a:r>
            <a:r>
              <a:rPr lang="en-US" altLang="en-US" sz="1000">
                <a:latin typeface="Comic Sans MS" pitchFamily="66" charset="0"/>
                <a:hlinkClick r:id="rId6"/>
              </a:rPr>
              <a:t>ScienceProfOnline.com</a:t>
            </a:r>
            <a:endParaRPr lang="en-US" altLang="en-US" sz="1000">
              <a:latin typeface="Comic Sans MS" pitchFamily="66" charset="0"/>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acetic"/>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81000" y="533400"/>
            <a:ext cx="8001000" cy="5638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5363" name="Text Box 5"/>
          <p:cNvSpPr txBox="1">
            <a:spLocks noChangeArrowheads="1"/>
          </p:cNvSpPr>
          <p:nvPr/>
        </p:nvSpPr>
        <p:spPr bwMode="auto">
          <a:xfrm>
            <a:off x="3810000" y="6613525"/>
            <a:ext cx="53340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a:latin typeface="Comic Sans MS" pitchFamily="66" charset="0"/>
              </a:rPr>
              <a:t>From the  </a:t>
            </a:r>
            <a:r>
              <a:rPr lang="en-US" altLang="en-US" sz="1000">
                <a:latin typeface="Comic Sans MS" pitchFamily="66" charset="0"/>
                <a:hlinkClick r:id="rId4"/>
              </a:rPr>
              <a:t>Virtual Cell Biology Classroom</a:t>
            </a:r>
            <a:r>
              <a:rPr lang="en-US" altLang="en-US" sz="1000">
                <a:latin typeface="Comic Sans MS" pitchFamily="66" charset="0"/>
              </a:rPr>
              <a:t> on </a:t>
            </a:r>
            <a:r>
              <a:rPr lang="en-US" altLang="en-US" sz="1000">
                <a:latin typeface="Comic Sans MS" pitchFamily="66" charset="0"/>
                <a:hlinkClick r:id="rId5"/>
              </a:rPr>
              <a:t>ScienceProfOnline.com</a:t>
            </a:r>
            <a:endParaRPr lang="en-US" altLang="en-US" sz="1000">
              <a:latin typeface="Comic Sans MS" pitchFamily="66" charset="0"/>
            </a:endParaRP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04800" y="304800"/>
            <a:ext cx="8229600" cy="715963"/>
          </a:xfrm>
        </p:spPr>
        <p:txBody>
          <a:bodyPr/>
          <a:lstStyle/>
          <a:p>
            <a:pPr algn="l" eaLnBrk="1" hangingPunct="1"/>
            <a:r>
              <a:rPr lang="en-US" altLang="en-US" sz="3200" b="1" smtClean="0">
                <a:solidFill>
                  <a:schemeClr val="tx1"/>
                </a:solidFill>
                <a:latin typeface="Comic Sans MS" pitchFamily="66" charset="0"/>
              </a:rPr>
              <a:t>Ions &amp; Bases</a:t>
            </a:r>
          </a:p>
        </p:txBody>
      </p:sp>
      <p:sp>
        <p:nvSpPr>
          <p:cNvPr id="16387" name="Rectangle 3"/>
          <p:cNvSpPr>
            <a:spLocks noGrp="1" noChangeArrowheads="1"/>
          </p:cNvSpPr>
          <p:nvPr>
            <p:ph type="body" sz="half" idx="1"/>
          </p:nvPr>
        </p:nvSpPr>
        <p:spPr>
          <a:xfrm>
            <a:off x="228600" y="1219200"/>
            <a:ext cx="4648200" cy="5257800"/>
          </a:xfrm>
        </p:spPr>
        <p:txBody>
          <a:bodyPr/>
          <a:lstStyle/>
          <a:p>
            <a:pPr eaLnBrk="1" hangingPunct="1">
              <a:lnSpc>
                <a:spcPct val="80000"/>
              </a:lnSpc>
              <a:buFontTx/>
              <a:buNone/>
            </a:pPr>
            <a:r>
              <a:rPr lang="en-US" altLang="en-US" sz="1600" dirty="0" smtClean="0">
                <a:latin typeface="Comic Sans MS" pitchFamily="66" charset="0"/>
              </a:rPr>
              <a:t>A </a:t>
            </a:r>
            <a:r>
              <a:rPr lang="en-US" altLang="en-US" sz="2000" b="1" dirty="0" smtClean="0">
                <a:solidFill>
                  <a:schemeClr val="tx1">
                    <a:lumMod val="65000"/>
                    <a:lumOff val="35000"/>
                  </a:schemeClr>
                </a:solidFill>
                <a:latin typeface="Comic Sans MS" pitchFamily="66" charset="0"/>
              </a:rPr>
              <a:t>base</a:t>
            </a:r>
            <a:r>
              <a:rPr lang="en-US" altLang="en-US" sz="1600" dirty="0" smtClean="0">
                <a:latin typeface="Comic Sans MS" pitchFamily="66" charset="0"/>
              </a:rPr>
              <a:t> is an ionic compound that releases hydroxyl ions </a:t>
            </a:r>
            <a:r>
              <a:rPr lang="en-US" altLang="en-US" sz="1400" dirty="0" smtClean="0">
                <a:latin typeface="Comic Sans MS" pitchFamily="66" charset="0"/>
              </a:rPr>
              <a:t>(OH-) </a:t>
            </a:r>
            <a:r>
              <a:rPr lang="en-US" altLang="en-US" sz="1600" dirty="0" smtClean="0">
                <a:latin typeface="Comic Sans MS" pitchFamily="66" charset="0"/>
              </a:rPr>
              <a:t>in solution. </a:t>
            </a:r>
          </a:p>
          <a:p>
            <a:pPr eaLnBrk="1" hangingPunct="1">
              <a:lnSpc>
                <a:spcPct val="80000"/>
              </a:lnSpc>
              <a:buFontTx/>
              <a:buNone/>
            </a:pPr>
            <a:endParaRPr lang="en-US" altLang="en-US" sz="1600" dirty="0" smtClean="0">
              <a:latin typeface="Comic Sans MS" pitchFamily="66" charset="0"/>
            </a:endParaRPr>
          </a:p>
          <a:p>
            <a:pPr eaLnBrk="1" hangingPunct="1">
              <a:lnSpc>
                <a:spcPct val="80000"/>
              </a:lnSpc>
              <a:buNone/>
            </a:pPr>
            <a:r>
              <a:rPr lang="en-US" altLang="en-US" sz="1600" dirty="0" smtClean="0">
                <a:latin typeface="Comic Sans MS" pitchFamily="66" charset="0"/>
              </a:rPr>
              <a:t>Bases are also called </a:t>
            </a:r>
            <a:r>
              <a:rPr lang="en-US" altLang="en-US" sz="2000" b="1" dirty="0" smtClean="0">
                <a:solidFill>
                  <a:schemeClr val="tx1">
                    <a:lumMod val="65000"/>
                    <a:lumOff val="35000"/>
                  </a:schemeClr>
                </a:solidFill>
                <a:latin typeface="Comic Sans MS" pitchFamily="66" charset="0"/>
              </a:rPr>
              <a:t>alkaline </a:t>
            </a:r>
            <a:r>
              <a:rPr lang="en-US" altLang="en-US" sz="1600" dirty="0" smtClean="0">
                <a:latin typeface="Comic Sans MS" pitchFamily="66" charset="0"/>
              </a:rPr>
              <a:t>substances. </a:t>
            </a:r>
          </a:p>
          <a:p>
            <a:pPr eaLnBrk="1" hangingPunct="1">
              <a:lnSpc>
                <a:spcPct val="80000"/>
              </a:lnSpc>
              <a:buFontTx/>
              <a:buNone/>
            </a:pPr>
            <a:endParaRPr lang="en-US" altLang="en-US" sz="1600" dirty="0" smtClean="0">
              <a:latin typeface="Comic Sans MS" pitchFamily="66" charset="0"/>
            </a:endParaRPr>
          </a:p>
          <a:p>
            <a:pPr eaLnBrk="1" hangingPunct="1">
              <a:lnSpc>
                <a:spcPct val="80000"/>
              </a:lnSpc>
              <a:buFontTx/>
              <a:buNone/>
            </a:pPr>
            <a:r>
              <a:rPr lang="en-US" altLang="en-US" sz="1600" dirty="0" smtClean="0">
                <a:latin typeface="Comic Sans MS" pitchFamily="66" charset="0"/>
              </a:rPr>
              <a:t>Some general properties of bases include:</a:t>
            </a:r>
          </a:p>
          <a:p>
            <a:pPr eaLnBrk="1" hangingPunct="1">
              <a:lnSpc>
                <a:spcPct val="80000"/>
              </a:lnSpc>
              <a:buFontTx/>
              <a:buNone/>
            </a:pPr>
            <a:endParaRPr lang="en-US" altLang="en-US" sz="900" dirty="0" smtClean="0">
              <a:latin typeface="Comic Sans MS" pitchFamily="66" charset="0"/>
            </a:endParaRPr>
          </a:p>
          <a:p>
            <a:pPr eaLnBrk="1" hangingPunct="1">
              <a:lnSpc>
                <a:spcPct val="80000"/>
              </a:lnSpc>
              <a:buFontTx/>
              <a:buNone/>
            </a:pPr>
            <a:r>
              <a:rPr lang="en-US" altLang="en-US" sz="1600" b="1" dirty="0" smtClean="0">
                <a:latin typeface="Comic Sans MS" pitchFamily="66" charset="0"/>
              </a:rPr>
              <a:t>Taste:</a:t>
            </a:r>
            <a:r>
              <a:rPr lang="en-US" altLang="en-US" sz="1600" dirty="0" smtClean="0">
                <a:latin typeface="Comic Sans MS" pitchFamily="66" charset="0"/>
              </a:rPr>
              <a:t> Bitter taste </a:t>
            </a:r>
            <a:r>
              <a:rPr lang="en-US" altLang="en-US" sz="1400" dirty="0" smtClean="0">
                <a:latin typeface="Comic Sans MS" pitchFamily="66" charset="0"/>
              </a:rPr>
              <a:t>(opposed to sour taste of acids and sweetness of aldehydes and ketones).</a:t>
            </a:r>
            <a:r>
              <a:rPr lang="en-US" altLang="en-US" sz="1600" dirty="0" smtClean="0">
                <a:latin typeface="Comic Sans MS" pitchFamily="66" charset="0"/>
              </a:rPr>
              <a:t> </a:t>
            </a:r>
          </a:p>
          <a:p>
            <a:pPr eaLnBrk="1" hangingPunct="1">
              <a:lnSpc>
                <a:spcPct val="80000"/>
              </a:lnSpc>
              <a:buFontTx/>
              <a:buNone/>
            </a:pPr>
            <a:endParaRPr lang="en-US" altLang="en-US" sz="1600" b="1" dirty="0" smtClean="0">
              <a:latin typeface="Comic Sans MS" pitchFamily="66" charset="0"/>
            </a:endParaRPr>
          </a:p>
          <a:p>
            <a:pPr eaLnBrk="1" hangingPunct="1">
              <a:lnSpc>
                <a:spcPct val="80000"/>
              </a:lnSpc>
              <a:buFontTx/>
              <a:buNone/>
            </a:pPr>
            <a:r>
              <a:rPr lang="en-US" altLang="en-US" sz="1600" b="1" dirty="0" smtClean="0">
                <a:latin typeface="Comic Sans MS" pitchFamily="66" charset="0"/>
              </a:rPr>
              <a:t>Touch:</a:t>
            </a:r>
            <a:r>
              <a:rPr lang="en-US" altLang="en-US" sz="1600" dirty="0" smtClean="0">
                <a:latin typeface="Comic Sans MS" pitchFamily="66" charset="0"/>
              </a:rPr>
              <a:t> Slimy or soapy feel on fingers.</a:t>
            </a:r>
          </a:p>
          <a:p>
            <a:pPr eaLnBrk="1" hangingPunct="1">
              <a:lnSpc>
                <a:spcPct val="80000"/>
              </a:lnSpc>
              <a:buFontTx/>
              <a:buNone/>
            </a:pPr>
            <a:endParaRPr lang="en-US" altLang="en-US" sz="1600" b="1" dirty="0" smtClean="0">
              <a:latin typeface="Comic Sans MS" pitchFamily="66" charset="0"/>
            </a:endParaRPr>
          </a:p>
          <a:p>
            <a:pPr eaLnBrk="1" hangingPunct="1">
              <a:lnSpc>
                <a:spcPct val="80000"/>
              </a:lnSpc>
              <a:buFontTx/>
              <a:buNone/>
            </a:pPr>
            <a:r>
              <a:rPr lang="en-US" altLang="en-US" sz="1600" b="1" dirty="0" smtClean="0">
                <a:latin typeface="Comic Sans MS" pitchFamily="66" charset="0"/>
              </a:rPr>
              <a:t>Reactivity:</a:t>
            </a:r>
            <a:r>
              <a:rPr lang="en-US" altLang="en-US" sz="1600" dirty="0" smtClean="0">
                <a:latin typeface="Comic Sans MS" pitchFamily="66" charset="0"/>
              </a:rPr>
              <a:t> Strong bases are caustic on organic matter, react violently with acidic substances. </a:t>
            </a:r>
          </a:p>
          <a:p>
            <a:pPr eaLnBrk="1" hangingPunct="1">
              <a:lnSpc>
                <a:spcPct val="80000"/>
              </a:lnSpc>
              <a:buFontTx/>
              <a:buNone/>
            </a:pPr>
            <a:endParaRPr lang="en-US" altLang="en-US" sz="1600" dirty="0" smtClean="0">
              <a:latin typeface="Comic Sans MS" pitchFamily="66" charset="0"/>
            </a:endParaRPr>
          </a:p>
          <a:p>
            <a:pPr eaLnBrk="1" hangingPunct="1">
              <a:lnSpc>
                <a:spcPct val="80000"/>
              </a:lnSpc>
              <a:buFontTx/>
              <a:buNone/>
            </a:pPr>
            <a:r>
              <a:rPr lang="en-US" altLang="en-US" sz="1600" b="1" dirty="0" smtClean="0">
                <a:solidFill>
                  <a:srgbClr val="FF0000"/>
                </a:solidFill>
                <a:latin typeface="Comic Sans MS" pitchFamily="66" charset="0"/>
              </a:rPr>
              <a:t>Examples:</a:t>
            </a:r>
          </a:p>
          <a:p>
            <a:pPr eaLnBrk="1" hangingPunct="1">
              <a:lnSpc>
                <a:spcPct val="80000"/>
              </a:lnSpc>
            </a:pPr>
            <a:endParaRPr lang="en-US" altLang="en-US" sz="800" b="1" i="1" dirty="0" smtClean="0">
              <a:solidFill>
                <a:srgbClr val="FF0000"/>
              </a:solidFill>
              <a:latin typeface="Comic Sans MS" pitchFamily="66" charset="0"/>
            </a:endParaRPr>
          </a:p>
          <a:p>
            <a:pPr eaLnBrk="1" hangingPunct="1">
              <a:lnSpc>
                <a:spcPct val="80000"/>
              </a:lnSpc>
            </a:pPr>
            <a:r>
              <a:rPr lang="en-US" altLang="en-US" sz="1400" b="1" dirty="0" smtClean="0">
                <a:latin typeface="Comic Sans MS" pitchFamily="66" charset="0"/>
              </a:rPr>
              <a:t>Sodium hydroxide</a:t>
            </a:r>
            <a:r>
              <a:rPr lang="en-US" altLang="en-US" sz="1400" dirty="0" smtClean="0">
                <a:latin typeface="Comic Sans MS" pitchFamily="66" charset="0"/>
              </a:rPr>
              <a:t>, </a:t>
            </a:r>
            <a:r>
              <a:rPr lang="en-US" altLang="en-US" sz="1200" dirty="0" err="1" smtClean="0">
                <a:latin typeface="Comic Sans MS" pitchFamily="66" charset="0"/>
              </a:rPr>
              <a:t>NaOH</a:t>
            </a:r>
            <a:r>
              <a:rPr lang="en-US" altLang="en-US" sz="1200" dirty="0" smtClean="0">
                <a:latin typeface="Comic Sans MS" pitchFamily="66" charset="0"/>
              </a:rPr>
              <a:t>, of lye or caustic soda used in oven cleaners.</a:t>
            </a:r>
          </a:p>
          <a:p>
            <a:pPr eaLnBrk="1" hangingPunct="1">
              <a:lnSpc>
                <a:spcPct val="80000"/>
              </a:lnSpc>
            </a:pPr>
            <a:r>
              <a:rPr lang="en-US" altLang="en-US" sz="1400" b="1" dirty="0" smtClean="0">
                <a:latin typeface="Comic Sans MS" pitchFamily="66" charset="0"/>
              </a:rPr>
              <a:t>Magnesium hydroxide</a:t>
            </a:r>
            <a:r>
              <a:rPr lang="en-US" altLang="en-US" sz="1400" dirty="0" smtClean="0">
                <a:latin typeface="Comic Sans MS" pitchFamily="66" charset="0"/>
              </a:rPr>
              <a:t>, </a:t>
            </a:r>
            <a:r>
              <a:rPr lang="en-US" altLang="en-US" sz="1200" dirty="0" smtClean="0">
                <a:latin typeface="Comic Sans MS" pitchFamily="66" charset="0"/>
              </a:rPr>
              <a:t>Mg(OH)</a:t>
            </a:r>
            <a:r>
              <a:rPr lang="en-US" altLang="en-US" sz="1200" baseline="30000" dirty="0" smtClean="0">
                <a:latin typeface="Comic Sans MS" pitchFamily="66" charset="0"/>
              </a:rPr>
              <a:t>2</a:t>
            </a:r>
            <a:r>
              <a:rPr lang="en-US" altLang="en-US" sz="1200" dirty="0" smtClean="0">
                <a:latin typeface="Comic Sans MS" pitchFamily="66" charset="0"/>
              </a:rPr>
              <a:t>, also known as milk of magnesia, a weak </a:t>
            </a:r>
            <a:r>
              <a:rPr lang="en-US" altLang="en-US" sz="1000" dirty="0" smtClean="0">
                <a:latin typeface="Comic Sans MS" pitchFamily="66" charset="0"/>
              </a:rPr>
              <a:t>base used in antacids and laxatives.</a:t>
            </a:r>
          </a:p>
          <a:p>
            <a:pPr eaLnBrk="1" hangingPunct="1">
              <a:lnSpc>
                <a:spcPct val="80000"/>
              </a:lnSpc>
              <a:buFontTx/>
              <a:buNone/>
            </a:pPr>
            <a:endParaRPr lang="en-US" altLang="en-US" sz="1000" dirty="0" smtClean="0">
              <a:latin typeface="Comic Sans MS" pitchFamily="66" charset="0"/>
            </a:endParaRPr>
          </a:p>
        </p:txBody>
      </p:sp>
      <p:pic>
        <p:nvPicPr>
          <p:cNvPr id="16388" name="Picture 4" descr="pH_scale"/>
          <p:cNvPicPr>
            <a:picLocks noGrp="1"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5410200" y="533400"/>
            <a:ext cx="3390900" cy="5562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6389" name="Text Box 5"/>
          <p:cNvSpPr txBox="1">
            <a:spLocks noChangeArrowheads="1"/>
          </p:cNvSpPr>
          <p:nvPr/>
        </p:nvSpPr>
        <p:spPr bwMode="auto">
          <a:xfrm>
            <a:off x="0" y="6629400"/>
            <a:ext cx="320040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1000">
                <a:latin typeface="Comic Sans MS" pitchFamily="66" charset="0"/>
              </a:rPr>
              <a:t>Images: </a:t>
            </a:r>
            <a:r>
              <a:rPr lang="en-US" altLang="en-US" sz="1000">
                <a:latin typeface="Comic Sans MS" pitchFamily="66" charset="0"/>
                <a:hlinkClick r:id="rId4"/>
              </a:rPr>
              <a:t>pH scale</a:t>
            </a:r>
            <a:r>
              <a:rPr lang="en-US" altLang="en-US" sz="1000">
                <a:latin typeface="Comic Sans MS" pitchFamily="66" charset="0"/>
              </a:rPr>
              <a:t>, Edward Stevens, Wiki </a:t>
            </a:r>
          </a:p>
        </p:txBody>
      </p:sp>
      <p:sp>
        <p:nvSpPr>
          <p:cNvPr id="16390" name="Text Box 5"/>
          <p:cNvSpPr txBox="1">
            <a:spLocks noChangeArrowheads="1"/>
          </p:cNvSpPr>
          <p:nvPr/>
        </p:nvSpPr>
        <p:spPr bwMode="auto">
          <a:xfrm>
            <a:off x="3810000" y="6613525"/>
            <a:ext cx="53340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a:latin typeface="Comic Sans MS" pitchFamily="66" charset="0"/>
              </a:rPr>
              <a:t>From the  </a:t>
            </a:r>
            <a:r>
              <a:rPr lang="en-US" altLang="en-US" sz="1000">
                <a:latin typeface="Comic Sans MS" pitchFamily="66" charset="0"/>
                <a:hlinkClick r:id="rId5"/>
              </a:rPr>
              <a:t>Virtual Cell Biology Classroom</a:t>
            </a:r>
            <a:r>
              <a:rPr lang="en-US" altLang="en-US" sz="1000">
                <a:latin typeface="Comic Sans MS" pitchFamily="66" charset="0"/>
              </a:rPr>
              <a:t> on </a:t>
            </a:r>
            <a:r>
              <a:rPr lang="en-US" altLang="en-US" sz="1000">
                <a:latin typeface="Comic Sans MS" pitchFamily="66" charset="0"/>
                <a:hlinkClick r:id="rId6"/>
              </a:rPr>
              <a:t>ScienceProfOnline.com</a:t>
            </a:r>
            <a:endParaRPr lang="en-US" altLang="en-US" sz="1000">
              <a:latin typeface="Comic Sans MS" pitchFamily="66" charset="0"/>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idx="4294967295"/>
          </p:nvPr>
        </p:nvSpPr>
        <p:spPr>
          <a:xfrm>
            <a:off x="533400" y="0"/>
            <a:ext cx="7772400" cy="1066800"/>
          </a:xfrm>
          <a:solidFill>
            <a:schemeClr val="bg1"/>
          </a:solidFill>
        </p:spPr>
        <p:txBody>
          <a:bodyPr anchorCtr="1"/>
          <a:lstStyle/>
          <a:p>
            <a:pPr eaLnBrk="1" hangingPunct="1"/>
            <a:r>
              <a:rPr lang="en-US" sz="3600" b="1" dirty="0">
                <a:solidFill>
                  <a:schemeClr val="tx1"/>
                </a:solidFill>
                <a:effectLst>
                  <a:outerShdw blurRad="38100" dist="38100" dir="2700000" algn="tl">
                    <a:srgbClr val="DDDDDD"/>
                  </a:outerShdw>
                </a:effectLst>
                <a:latin typeface="Arial" charset="0"/>
              </a:rPr>
              <a:t/>
            </a:r>
            <a:br>
              <a:rPr lang="en-US" sz="3600" b="1" dirty="0">
                <a:solidFill>
                  <a:schemeClr val="tx1"/>
                </a:solidFill>
                <a:effectLst>
                  <a:outerShdw blurRad="38100" dist="38100" dir="2700000" algn="tl">
                    <a:srgbClr val="DDDDDD"/>
                  </a:outerShdw>
                </a:effectLst>
                <a:latin typeface="Arial" charset="0"/>
              </a:rPr>
            </a:br>
            <a:r>
              <a:rPr lang="en-US" sz="3600" b="1" dirty="0">
                <a:solidFill>
                  <a:schemeClr val="tx1"/>
                </a:solidFill>
                <a:effectLst>
                  <a:outerShdw blurRad="38100" dist="38100" dir="2700000" algn="tl">
                    <a:srgbClr val="DDDDDD"/>
                  </a:outerShdw>
                </a:effectLst>
                <a:latin typeface="Comic Sans MS"/>
                <a:cs typeface="Comic Sans MS"/>
              </a:rPr>
              <a:t>Acid/Base </a:t>
            </a:r>
            <a:r>
              <a:rPr lang="en-US" sz="3600" b="1" dirty="0" smtClean="0">
                <a:solidFill>
                  <a:schemeClr val="tx1"/>
                </a:solidFill>
                <a:effectLst>
                  <a:outerShdw blurRad="38100" dist="38100" dir="2700000" algn="tl">
                    <a:srgbClr val="DDDDDD"/>
                  </a:outerShdw>
                </a:effectLst>
                <a:latin typeface="Comic Sans MS"/>
                <a:cs typeface="Comic Sans MS"/>
              </a:rPr>
              <a:t>Balance </a:t>
            </a:r>
            <a:r>
              <a:rPr lang="en-US" sz="3600" b="1" dirty="0">
                <a:solidFill>
                  <a:schemeClr val="tx1"/>
                </a:solidFill>
                <a:effectLst>
                  <a:outerShdw blurRad="38100" dist="38100" dir="2700000" algn="tl">
                    <a:srgbClr val="DDDDDD"/>
                  </a:outerShdw>
                </a:effectLst>
                <a:latin typeface="Comic Sans MS"/>
                <a:cs typeface="Comic Sans MS"/>
              </a:rPr>
              <a:t>in </a:t>
            </a:r>
            <a:r>
              <a:rPr lang="en-US" sz="3600" b="1" dirty="0" smtClean="0">
                <a:solidFill>
                  <a:schemeClr val="tx1"/>
                </a:solidFill>
                <a:effectLst>
                  <a:outerShdw blurRad="38100" dist="38100" dir="2700000" algn="tl">
                    <a:srgbClr val="DDDDDD"/>
                  </a:outerShdw>
                </a:effectLst>
                <a:latin typeface="Comic Sans MS"/>
                <a:cs typeface="Comic Sans MS"/>
              </a:rPr>
              <a:t>Biology</a:t>
            </a:r>
            <a:r>
              <a:rPr lang="en-US" sz="3600" b="1" dirty="0">
                <a:solidFill>
                  <a:schemeClr val="tx1"/>
                </a:solidFill>
                <a:effectLst>
                  <a:outerShdw blurRad="38100" dist="38100" dir="2700000" algn="tl">
                    <a:srgbClr val="DDDDDD"/>
                  </a:outerShdw>
                </a:effectLst>
                <a:latin typeface="Comic Sans MS"/>
                <a:cs typeface="Comic Sans MS"/>
              </a:rPr>
              <a:t/>
            </a:r>
            <a:br>
              <a:rPr lang="en-US" sz="3600" b="1" dirty="0">
                <a:solidFill>
                  <a:schemeClr val="tx1"/>
                </a:solidFill>
                <a:effectLst>
                  <a:outerShdw blurRad="38100" dist="38100" dir="2700000" algn="tl">
                    <a:srgbClr val="DDDDDD"/>
                  </a:outerShdw>
                </a:effectLst>
                <a:latin typeface="Comic Sans MS"/>
                <a:cs typeface="Comic Sans MS"/>
              </a:rPr>
            </a:br>
            <a:endParaRPr lang="en-US" sz="5400" dirty="0">
              <a:solidFill>
                <a:schemeClr val="tx1"/>
              </a:solidFill>
              <a:effectLst>
                <a:outerShdw blurRad="38100" dist="38100" dir="2700000" algn="tl">
                  <a:srgbClr val="DDDDDD"/>
                </a:outerShdw>
              </a:effectLst>
              <a:latin typeface="Comic Sans MS"/>
              <a:cs typeface="Comic Sans MS"/>
            </a:endParaRPr>
          </a:p>
        </p:txBody>
      </p:sp>
      <p:sp>
        <p:nvSpPr>
          <p:cNvPr id="7" name="Rectangle 3"/>
          <p:cNvSpPr>
            <a:spLocks noGrp="1" noChangeArrowheads="1"/>
          </p:cNvSpPr>
          <p:nvPr>
            <p:ph type="body" sz="half" idx="4294967295"/>
          </p:nvPr>
        </p:nvSpPr>
        <p:spPr>
          <a:xfrm>
            <a:off x="533400" y="1066800"/>
            <a:ext cx="3733800" cy="5181600"/>
          </a:xfrm>
          <a:solidFill>
            <a:schemeClr val="bg1"/>
          </a:solidFill>
        </p:spPr>
        <p:txBody>
          <a:bodyPr/>
          <a:lstStyle/>
          <a:p>
            <a:pPr marL="0" indent="0" eaLnBrk="1" hangingPunct="1">
              <a:buClr>
                <a:srgbClr val="FF0000"/>
              </a:buClr>
              <a:buNone/>
            </a:pPr>
            <a:r>
              <a:rPr lang="en-US" sz="1800" dirty="0">
                <a:latin typeface="Comic Sans MS"/>
                <a:cs typeface="Comic Sans MS"/>
              </a:rPr>
              <a:t>pH balance is important to homeostasis of </a:t>
            </a:r>
            <a:r>
              <a:rPr lang="en-US" sz="1800" dirty="0" smtClean="0">
                <a:latin typeface="Comic Sans MS"/>
                <a:cs typeface="Comic Sans MS"/>
              </a:rPr>
              <a:t>organisms.</a:t>
            </a:r>
          </a:p>
          <a:p>
            <a:pPr marL="0" indent="0" eaLnBrk="1" hangingPunct="1">
              <a:buClr>
                <a:srgbClr val="FF0000"/>
              </a:buClr>
              <a:buNone/>
            </a:pPr>
            <a:endParaRPr lang="en-US" sz="1800" dirty="0">
              <a:latin typeface="Comic Sans MS"/>
              <a:cs typeface="Comic Sans MS"/>
            </a:endParaRPr>
          </a:p>
          <a:p>
            <a:pPr marL="0" indent="0" eaLnBrk="1" hangingPunct="1">
              <a:buClr>
                <a:srgbClr val="FF0000"/>
              </a:buClr>
              <a:buNone/>
            </a:pPr>
            <a:r>
              <a:rPr lang="en-US" sz="1800" dirty="0" smtClean="0">
                <a:latin typeface="Comic Sans MS"/>
                <a:cs typeface="Comic Sans MS"/>
              </a:rPr>
              <a:t>Homeostasis =  </a:t>
            </a:r>
            <a:r>
              <a:rPr lang="en-US" sz="1800" dirty="0">
                <a:latin typeface="Comic Sans MS"/>
                <a:cs typeface="Comic Sans MS"/>
              </a:rPr>
              <a:t>tendency of the body </a:t>
            </a:r>
            <a:r>
              <a:rPr lang="en-US" sz="1800" dirty="0" smtClean="0">
                <a:latin typeface="Comic Sans MS"/>
                <a:cs typeface="Comic Sans MS"/>
              </a:rPr>
              <a:t>to </a:t>
            </a:r>
            <a:r>
              <a:rPr lang="en-US" sz="1800" dirty="0">
                <a:latin typeface="Comic Sans MS"/>
                <a:cs typeface="Comic Sans MS"/>
              </a:rPr>
              <a:t>maintain </a:t>
            </a:r>
            <a:r>
              <a:rPr lang="en-US" sz="1800" dirty="0" smtClean="0">
                <a:latin typeface="Comic Sans MS"/>
                <a:cs typeface="Comic Sans MS"/>
              </a:rPr>
              <a:t>a balanced internal </a:t>
            </a:r>
            <a:r>
              <a:rPr lang="en-US" sz="1800" dirty="0">
                <a:latin typeface="Comic Sans MS"/>
                <a:cs typeface="Comic Sans MS"/>
              </a:rPr>
              <a:t>environment, even when faced with external changes. </a:t>
            </a:r>
            <a:r>
              <a:rPr lang="en-US" sz="1200" dirty="0" smtClean="0">
                <a:latin typeface="Comic Sans MS"/>
                <a:cs typeface="Comic Sans MS"/>
              </a:rPr>
              <a:t>Such as the </a:t>
            </a:r>
            <a:r>
              <a:rPr lang="en-US" sz="1200" dirty="0">
                <a:latin typeface="Comic Sans MS"/>
                <a:cs typeface="Comic Sans MS"/>
              </a:rPr>
              <a:t>body's ability to maintain an internal temperature around 98.6 degrees </a:t>
            </a:r>
            <a:r>
              <a:rPr lang="en-US" sz="1200" dirty="0" smtClean="0">
                <a:latin typeface="Comic Sans MS"/>
                <a:cs typeface="Comic Sans MS"/>
              </a:rPr>
              <a:t>F, </a:t>
            </a:r>
            <a:r>
              <a:rPr lang="en-US" sz="1200" dirty="0">
                <a:latin typeface="Comic Sans MS"/>
                <a:cs typeface="Comic Sans MS"/>
              </a:rPr>
              <a:t>whatever the temperature outside.</a:t>
            </a:r>
          </a:p>
          <a:p>
            <a:pPr marL="57150" indent="0" eaLnBrk="1" hangingPunct="1">
              <a:buNone/>
            </a:pPr>
            <a:endParaRPr lang="en-US" sz="2400" dirty="0" smtClean="0">
              <a:latin typeface="Comic Sans MS"/>
              <a:cs typeface="Comic Sans MS"/>
            </a:endParaRPr>
          </a:p>
          <a:p>
            <a:pPr marL="57150" indent="0" eaLnBrk="1" hangingPunct="1">
              <a:buNone/>
            </a:pPr>
            <a:r>
              <a:rPr lang="en-US" sz="1800" b="1" dirty="0" smtClean="0">
                <a:latin typeface="Comic Sans MS"/>
                <a:cs typeface="Comic Sans MS"/>
              </a:rPr>
              <a:t>Examples</a:t>
            </a:r>
            <a:r>
              <a:rPr lang="en-US" sz="1800" dirty="0" smtClean="0">
                <a:latin typeface="Comic Sans MS"/>
                <a:cs typeface="Comic Sans MS"/>
              </a:rPr>
              <a:t>: </a:t>
            </a:r>
          </a:p>
          <a:p>
            <a:pPr indent="-285750" eaLnBrk="1" hangingPunct="1"/>
            <a:r>
              <a:rPr lang="en-US" sz="1600" dirty="0" smtClean="0">
                <a:latin typeface="Comic Sans MS"/>
                <a:cs typeface="Comic Sans MS"/>
              </a:rPr>
              <a:t>Digestion </a:t>
            </a:r>
            <a:r>
              <a:rPr lang="en-US" sz="1600" dirty="0">
                <a:latin typeface="Comic Sans MS"/>
                <a:cs typeface="Comic Sans MS"/>
              </a:rPr>
              <a:t>needs acidic environment (pH 2-3</a:t>
            </a:r>
            <a:r>
              <a:rPr lang="en-US" sz="1600" dirty="0" smtClean="0">
                <a:latin typeface="Comic Sans MS"/>
                <a:cs typeface="Comic Sans MS"/>
              </a:rPr>
              <a:t>)</a:t>
            </a:r>
          </a:p>
          <a:p>
            <a:pPr indent="-285750" eaLnBrk="1" hangingPunct="1"/>
            <a:r>
              <a:rPr lang="en-US" sz="1600" dirty="0" smtClean="0">
                <a:latin typeface="Comic Sans MS"/>
                <a:cs typeface="Comic Sans MS"/>
              </a:rPr>
              <a:t>Urine is slightly acidic</a:t>
            </a:r>
            <a:endParaRPr lang="en-US" sz="1600" dirty="0">
              <a:latin typeface="Comic Sans MS"/>
              <a:cs typeface="Comic Sans MS"/>
            </a:endParaRPr>
          </a:p>
          <a:p>
            <a:pPr indent="-285750" eaLnBrk="1" hangingPunct="1"/>
            <a:r>
              <a:rPr lang="en-US" sz="1600" dirty="0" smtClean="0">
                <a:latin typeface="Comic Sans MS"/>
                <a:cs typeface="Comic Sans MS"/>
              </a:rPr>
              <a:t>Blood </a:t>
            </a:r>
            <a:r>
              <a:rPr lang="en-US" sz="1600" dirty="0">
                <a:latin typeface="Comic Sans MS"/>
                <a:cs typeface="Comic Sans MS"/>
              </a:rPr>
              <a:t>must stay in neutral range near 7.35 to 7.45</a:t>
            </a:r>
          </a:p>
          <a:p>
            <a:pPr marL="457200" lvl="1" indent="0" eaLnBrk="1" hangingPunct="1">
              <a:buNone/>
            </a:pPr>
            <a:endParaRPr lang="en-US" sz="1600" dirty="0">
              <a:latin typeface="Comic Sans MS"/>
              <a:cs typeface="Comic Sans MS"/>
            </a:endParaRPr>
          </a:p>
          <a:p>
            <a:pPr eaLnBrk="1" hangingPunct="1">
              <a:buFontTx/>
              <a:buNone/>
            </a:pPr>
            <a:r>
              <a:rPr lang="en-US" sz="2000" dirty="0" smtClean="0">
                <a:effectLst>
                  <a:outerShdw blurRad="38100" dist="38100" dir="2700000" algn="tl">
                    <a:srgbClr val="DDDDDD"/>
                  </a:outerShdw>
                </a:effectLst>
                <a:latin typeface="Arial" charset="0"/>
              </a:rPr>
              <a:t>            </a:t>
            </a:r>
            <a:endParaRPr lang="en-US" sz="2000" dirty="0">
              <a:effectLst>
                <a:outerShdw blurRad="38100" dist="38100" dir="2700000" algn="tl">
                  <a:srgbClr val="DDDDDD"/>
                </a:outerShdw>
              </a:effectLst>
              <a:latin typeface="Arial" charset="0"/>
            </a:endParaRPr>
          </a:p>
        </p:txBody>
      </p:sp>
      <p:sp>
        <p:nvSpPr>
          <p:cNvPr id="9" name="Text Box 5"/>
          <p:cNvSpPr txBox="1">
            <a:spLocks noChangeArrowheads="1"/>
          </p:cNvSpPr>
          <p:nvPr/>
        </p:nvSpPr>
        <p:spPr bwMode="auto">
          <a:xfrm>
            <a:off x="0" y="6629400"/>
            <a:ext cx="320040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1000">
                <a:latin typeface="Comic Sans MS" pitchFamily="66" charset="0"/>
              </a:rPr>
              <a:t>Images: </a:t>
            </a:r>
            <a:r>
              <a:rPr lang="en-US" altLang="en-US" sz="1000">
                <a:latin typeface="Comic Sans MS" pitchFamily="66" charset="0"/>
                <a:hlinkClick r:id="rId2"/>
              </a:rPr>
              <a:t>pH scale</a:t>
            </a:r>
            <a:r>
              <a:rPr lang="en-US" altLang="en-US" sz="1000">
                <a:latin typeface="Comic Sans MS" pitchFamily="66" charset="0"/>
              </a:rPr>
              <a:t>, Edward Stevens, Wiki </a:t>
            </a:r>
          </a:p>
        </p:txBody>
      </p:sp>
      <p:pic>
        <p:nvPicPr>
          <p:cNvPr id="10" name="Picture 6" descr="pH_scale"/>
          <p:cNvPicPr>
            <a:picLocks noGrp="1" noChangeAspect="1" noChangeArrowheads="1"/>
          </p:cNvPicPr>
          <p:nvPr>
            <p:ph sz="quarter" idx="3"/>
          </p:nvPr>
        </p:nvPicPr>
        <p:blipFill>
          <a:blip r:embed="rId3">
            <a:extLst>
              <a:ext uri="{28A0092B-C50C-407E-A947-70E740481C1C}">
                <a14:useLocalDpi xmlns:a14="http://schemas.microsoft.com/office/drawing/2010/main" val="0"/>
              </a:ext>
            </a:extLst>
          </a:blip>
          <a:srcRect/>
          <a:stretch>
            <a:fillRect/>
          </a:stretch>
        </p:blipFill>
        <p:spPr>
          <a:xfrm>
            <a:off x="5029200" y="914401"/>
            <a:ext cx="3536950" cy="434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TextBox 11"/>
          <p:cNvSpPr txBox="1"/>
          <p:nvPr/>
        </p:nvSpPr>
        <p:spPr>
          <a:xfrm>
            <a:off x="5715000" y="5486400"/>
            <a:ext cx="2514600" cy="1077218"/>
          </a:xfrm>
          <a:prstGeom prst="rect">
            <a:avLst/>
          </a:prstGeom>
          <a:noFill/>
        </p:spPr>
        <p:txBody>
          <a:bodyPr wrap="square" rtlCol="0">
            <a:spAutoFit/>
          </a:bodyPr>
          <a:lstStyle/>
          <a:p>
            <a:pPr algn="ctr"/>
            <a:r>
              <a:rPr lang="en-US" altLang="en-US" dirty="0">
                <a:latin typeface="Comic Sans MS" pitchFamily="66" charset="0"/>
                <a:hlinkClick r:id="rId4"/>
              </a:rPr>
              <a:t>Acids, Bases &amp; You</a:t>
            </a:r>
            <a:r>
              <a:rPr lang="en-US" altLang="en-US" dirty="0">
                <a:latin typeface="Comic Sans MS" pitchFamily="66" charset="0"/>
              </a:rPr>
              <a:t>, </a:t>
            </a:r>
            <a:r>
              <a:rPr lang="en-US" altLang="en-US" sz="1400" dirty="0">
                <a:latin typeface="Comic Sans MS" pitchFamily="66" charset="0"/>
              </a:rPr>
              <a:t>and in-depth YouTube video.</a:t>
            </a:r>
          </a:p>
          <a:p>
            <a:endParaRPr lang="en-US" dirty="0"/>
          </a:p>
        </p:txBody>
      </p:sp>
      <p:sp>
        <p:nvSpPr>
          <p:cNvPr id="8" name="Text Box 5"/>
          <p:cNvSpPr txBox="1">
            <a:spLocks noChangeArrowheads="1"/>
          </p:cNvSpPr>
          <p:nvPr/>
        </p:nvSpPr>
        <p:spPr bwMode="auto">
          <a:xfrm>
            <a:off x="4800600" y="6613525"/>
            <a:ext cx="434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dirty="0">
                <a:latin typeface="Comic Sans MS" pitchFamily="66" charset="0"/>
              </a:rPr>
              <a:t>From the  </a:t>
            </a:r>
            <a:r>
              <a:rPr lang="en-US" altLang="en-US" sz="1000" dirty="0">
                <a:latin typeface="Comic Sans MS" pitchFamily="66" charset="0"/>
                <a:hlinkClick r:id="rId5"/>
              </a:rPr>
              <a:t>Virtual Cell Biology Classroom</a:t>
            </a:r>
            <a:r>
              <a:rPr lang="en-US" altLang="en-US" sz="1000" dirty="0">
                <a:latin typeface="Comic Sans MS" pitchFamily="66" charset="0"/>
              </a:rPr>
              <a:t> on </a:t>
            </a:r>
            <a:r>
              <a:rPr lang="en-US" altLang="en-US" sz="1000" dirty="0">
                <a:latin typeface="Comic Sans MS" pitchFamily="66" charset="0"/>
                <a:hlinkClick r:id="rId6"/>
              </a:rPr>
              <a:t>ScienceProfOnline.com</a:t>
            </a:r>
            <a:endParaRPr lang="en-US" altLang="en-US" sz="1000" dirty="0">
              <a:latin typeface="Comic Sans MS" pitchFamily="66" charset="0"/>
            </a:endParaRPr>
          </a:p>
        </p:txBody>
      </p:sp>
    </p:spTree>
    <p:extLst>
      <p:ext uri="{BB962C8B-B14F-4D97-AF65-F5344CB8AC3E}">
        <p14:creationId xmlns:p14="http://schemas.microsoft.com/office/powerpoint/2010/main" val="404603746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4638"/>
            <a:ext cx="8229600" cy="944562"/>
          </a:xfrm>
        </p:spPr>
        <p:txBody>
          <a:bodyPr/>
          <a:lstStyle/>
          <a:p>
            <a:pPr algn="l" eaLnBrk="1" hangingPunct="1">
              <a:defRPr/>
            </a:pPr>
            <a:r>
              <a:rPr lang="en-US" sz="4000" b="1" dirty="0" smtClean="0">
                <a:solidFill>
                  <a:schemeClr val="tx1"/>
                </a:solidFill>
                <a:latin typeface="Comic Sans MS" pitchFamily="66" charset="0"/>
              </a:rPr>
              <a:t>Ions &amp;</a:t>
            </a:r>
            <a:r>
              <a:rPr lang="en-US" sz="4800" b="1" dirty="0" smtClean="0">
                <a:solidFill>
                  <a:schemeClr val="tx1"/>
                </a:solidFill>
                <a:latin typeface="Comic Sans MS" pitchFamily="66" charset="0"/>
              </a:rPr>
              <a:t> </a:t>
            </a:r>
            <a:r>
              <a:rPr lang="en-US" b="1" dirty="0" smtClean="0">
                <a:solidFill>
                  <a:schemeClr val="tx1">
                    <a:lumMod val="50000"/>
                    <a:lumOff val="50000"/>
                  </a:schemeClr>
                </a:solidFill>
                <a:latin typeface="Comic Sans MS" pitchFamily="66" charset="0"/>
              </a:rPr>
              <a:t>Salts</a:t>
            </a:r>
            <a:endParaRPr lang="en-US" sz="4800" b="1" dirty="0" smtClean="0">
              <a:solidFill>
                <a:schemeClr val="tx1">
                  <a:lumMod val="50000"/>
                  <a:lumOff val="50000"/>
                </a:schemeClr>
              </a:solidFill>
              <a:latin typeface="Comic Sans MS" pitchFamily="66" charset="0"/>
            </a:endParaRPr>
          </a:p>
        </p:txBody>
      </p:sp>
      <p:sp>
        <p:nvSpPr>
          <p:cNvPr id="14339" name="Rectangle 3"/>
          <p:cNvSpPr>
            <a:spLocks noGrp="1" noChangeArrowheads="1"/>
          </p:cNvSpPr>
          <p:nvPr>
            <p:ph type="body" sz="half" idx="1"/>
          </p:nvPr>
        </p:nvSpPr>
        <p:spPr>
          <a:xfrm>
            <a:off x="228600" y="1295400"/>
            <a:ext cx="4800600" cy="4953000"/>
          </a:xfrm>
        </p:spPr>
        <p:txBody>
          <a:bodyPr/>
          <a:lstStyle/>
          <a:p>
            <a:pPr eaLnBrk="1" hangingPunct="1">
              <a:buFontTx/>
              <a:buNone/>
            </a:pPr>
            <a:endParaRPr lang="en-US" sz="1800" smtClean="0">
              <a:latin typeface="Comic Sans MS" pitchFamily="66" charset="0"/>
            </a:endParaRPr>
          </a:p>
          <a:p>
            <a:pPr eaLnBrk="1" hangingPunct="1"/>
            <a:r>
              <a:rPr lang="en-US" sz="1800" smtClean="0">
                <a:latin typeface="Comic Sans MS" pitchFamily="66" charset="0"/>
              </a:rPr>
              <a:t>Compounds that dissociate in water and produce cations other than H+ and anions other than OH- are called </a:t>
            </a:r>
            <a:r>
              <a:rPr lang="en-US" sz="1800" b="1" smtClean="0">
                <a:latin typeface="Comic Sans MS" pitchFamily="66" charset="0"/>
              </a:rPr>
              <a:t>salts</a:t>
            </a:r>
            <a:r>
              <a:rPr lang="en-US" sz="1800" smtClean="0">
                <a:latin typeface="Comic Sans MS" pitchFamily="66" charset="0"/>
              </a:rPr>
              <a:t>.</a:t>
            </a:r>
          </a:p>
          <a:p>
            <a:pPr eaLnBrk="1" hangingPunct="1"/>
            <a:endParaRPr lang="en-US" sz="1800" smtClean="0">
              <a:latin typeface="Comic Sans MS" pitchFamily="66" charset="0"/>
            </a:endParaRPr>
          </a:p>
          <a:p>
            <a:pPr eaLnBrk="1" hangingPunct="1"/>
            <a:endParaRPr lang="en-US" sz="1800" smtClean="0">
              <a:latin typeface="Comic Sans MS" pitchFamily="66" charset="0"/>
            </a:endParaRPr>
          </a:p>
          <a:p>
            <a:pPr eaLnBrk="1" hangingPunct="1"/>
            <a:r>
              <a:rPr lang="en-US" sz="1800" smtClean="0">
                <a:latin typeface="Comic Sans MS" pitchFamily="66" charset="0"/>
              </a:rPr>
              <a:t>The most familiar salt is </a:t>
            </a:r>
            <a:r>
              <a:rPr lang="en-US" sz="1800" b="1" smtClean="0">
                <a:latin typeface="Comic Sans MS" pitchFamily="66" charset="0"/>
              </a:rPr>
              <a:t>sodium chloride</a:t>
            </a:r>
            <a:r>
              <a:rPr lang="en-US" sz="1800" smtClean="0">
                <a:latin typeface="Comic Sans MS" pitchFamily="66" charset="0"/>
              </a:rPr>
              <a:t>, the principal component of </a:t>
            </a:r>
            <a:r>
              <a:rPr lang="en-US" sz="1800" b="1" smtClean="0">
                <a:latin typeface="Comic Sans MS" pitchFamily="66" charset="0"/>
              </a:rPr>
              <a:t>common table salt</a:t>
            </a:r>
            <a:r>
              <a:rPr lang="en-US" sz="1800" smtClean="0">
                <a:latin typeface="Comic Sans MS" pitchFamily="66" charset="0"/>
              </a:rPr>
              <a:t>. </a:t>
            </a:r>
          </a:p>
          <a:p>
            <a:pPr eaLnBrk="1" hangingPunct="1">
              <a:buFontTx/>
              <a:buNone/>
            </a:pPr>
            <a:endParaRPr lang="en-US" sz="1800" smtClean="0">
              <a:latin typeface="Comic Sans MS" pitchFamily="66" charset="0"/>
            </a:endParaRPr>
          </a:p>
          <a:p>
            <a:pPr eaLnBrk="1" hangingPunct="1">
              <a:buFontTx/>
              <a:buNone/>
            </a:pPr>
            <a:endParaRPr lang="en-US" sz="1800" smtClean="0">
              <a:latin typeface="Comic Sans MS" pitchFamily="66" charset="0"/>
            </a:endParaRPr>
          </a:p>
          <a:p>
            <a:pPr eaLnBrk="1" hangingPunct="1"/>
            <a:r>
              <a:rPr lang="en-US" sz="1800" b="1" smtClean="0">
                <a:latin typeface="Comic Sans MS" pitchFamily="66" charset="0"/>
              </a:rPr>
              <a:t>Other examples of salts:</a:t>
            </a:r>
            <a:r>
              <a:rPr lang="en-US" sz="1800" smtClean="0">
                <a:latin typeface="Comic Sans MS" pitchFamily="66" charset="0"/>
              </a:rPr>
              <a:t> </a:t>
            </a:r>
          </a:p>
          <a:p>
            <a:pPr eaLnBrk="1" hangingPunct="1">
              <a:buFontTx/>
              <a:buNone/>
            </a:pPr>
            <a:r>
              <a:rPr lang="en-US" sz="1800" smtClean="0">
                <a:latin typeface="Comic Sans MS" pitchFamily="66" charset="0"/>
              </a:rPr>
              <a:t>		Baking soda (NaHCO3)</a:t>
            </a:r>
          </a:p>
          <a:p>
            <a:pPr eaLnBrk="1" hangingPunct="1">
              <a:buFontTx/>
              <a:buNone/>
            </a:pPr>
            <a:r>
              <a:rPr lang="en-US" sz="1800" smtClean="0">
                <a:latin typeface="Comic Sans MS" pitchFamily="66" charset="0"/>
              </a:rPr>
              <a:t>		Epsom Salts (MgSO4)</a:t>
            </a:r>
          </a:p>
          <a:p>
            <a:pPr eaLnBrk="1" hangingPunct="1">
              <a:buFontTx/>
              <a:buNone/>
            </a:pPr>
            <a:endParaRPr lang="en-US" sz="1800" smtClean="0">
              <a:latin typeface="Comic Sans MS" pitchFamily="66" charset="0"/>
            </a:endParaRPr>
          </a:p>
        </p:txBody>
      </p:sp>
      <p:pic>
        <p:nvPicPr>
          <p:cNvPr id="14340" name="Picture 4" descr="salts"/>
          <p:cNvPicPr>
            <a:picLocks noGrp="1"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4800600" y="3124200"/>
            <a:ext cx="3810000" cy="31797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4341" name="Picture 5" descr="saltshaker"/>
          <p:cNvPicPr>
            <a:picLocks noGrp="1" noChangeAspect="1" noChangeArrowheads="1"/>
          </p:cNvPicPr>
          <p:nvPr>
            <p:ph sz="quarter" idx="3"/>
          </p:nvPr>
        </p:nvPicPr>
        <p:blipFill>
          <a:blip r:embed="rId4">
            <a:extLst>
              <a:ext uri="{28A0092B-C50C-407E-A947-70E740481C1C}">
                <a14:useLocalDpi xmlns:a14="http://schemas.microsoft.com/office/drawing/2010/main" val="0"/>
              </a:ext>
            </a:extLst>
          </a:blip>
          <a:srcRect/>
          <a:stretch>
            <a:fillRect/>
          </a:stretch>
        </p:blipFill>
        <p:spPr>
          <a:xfrm>
            <a:off x="6477000" y="533400"/>
            <a:ext cx="1185863" cy="2187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 name="Text Box 5"/>
          <p:cNvSpPr txBox="1">
            <a:spLocks noChangeArrowheads="1"/>
          </p:cNvSpPr>
          <p:nvPr/>
        </p:nvSpPr>
        <p:spPr bwMode="auto">
          <a:xfrm>
            <a:off x="4595812" y="6613525"/>
            <a:ext cx="45481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dirty="0">
                <a:latin typeface="Comic Sans MS" pitchFamily="66" charset="0"/>
              </a:rPr>
              <a:t>From the  </a:t>
            </a:r>
            <a:r>
              <a:rPr lang="en-US" altLang="en-US" sz="1000" dirty="0">
                <a:latin typeface="Comic Sans MS" pitchFamily="66" charset="0"/>
                <a:hlinkClick r:id="rId5"/>
              </a:rPr>
              <a:t>Virtual Cell Biology Classroom</a:t>
            </a:r>
            <a:r>
              <a:rPr lang="en-US" altLang="en-US" sz="1000" dirty="0">
                <a:latin typeface="Comic Sans MS" pitchFamily="66" charset="0"/>
              </a:rPr>
              <a:t> on </a:t>
            </a:r>
            <a:r>
              <a:rPr lang="en-US" altLang="en-US" sz="1000" dirty="0">
                <a:latin typeface="Comic Sans MS" pitchFamily="66" charset="0"/>
                <a:hlinkClick r:id="rId6"/>
              </a:rPr>
              <a:t>ScienceProfOnline.com</a:t>
            </a:r>
            <a:endParaRPr lang="en-US" altLang="en-US" sz="1000" dirty="0">
              <a:latin typeface="Comic Sans MS" pitchFamily="66" charset="0"/>
            </a:endParaRPr>
          </a:p>
        </p:txBody>
      </p:sp>
    </p:spTree>
    <p:extLst>
      <p:ext uri="{BB962C8B-B14F-4D97-AF65-F5344CB8AC3E}">
        <p14:creationId xmlns:p14="http://schemas.microsoft.com/office/powerpoint/2010/main" val="2668796261"/>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body" sz="half" idx="1"/>
          </p:nvPr>
        </p:nvSpPr>
        <p:spPr>
          <a:xfrm>
            <a:off x="228600" y="304800"/>
            <a:ext cx="8305800" cy="990600"/>
          </a:xfrm>
        </p:spPr>
        <p:txBody>
          <a:bodyPr/>
          <a:lstStyle/>
          <a:p>
            <a:pPr eaLnBrk="1" hangingPunct="1">
              <a:buFontTx/>
              <a:buNone/>
            </a:pPr>
            <a:r>
              <a:rPr lang="en-US" sz="4000" b="1" dirty="0" smtClean="0">
                <a:solidFill>
                  <a:srgbClr val="7F7F7F"/>
                </a:solidFill>
                <a:latin typeface="Comic Sans MS" pitchFamily="66" charset="0"/>
              </a:rPr>
              <a:t>Salts</a:t>
            </a:r>
            <a:r>
              <a:rPr lang="en-US" sz="4000" b="1" dirty="0" smtClean="0">
                <a:solidFill>
                  <a:schemeClr val="bg2">
                    <a:lumMod val="75000"/>
                  </a:schemeClr>
                </a:solidFill>
                <a:latin typeface="Comic Sans MS" pitchFamily="66" charset="0"/>
              </a:rPr>
              <a:t>:</a:t>
            </a:r>
            <a:r>
              <a:rPr lang="en-US" sz="4000" b="1" dirty="0" smtClean="0">
                <a:solidFill>
                  <a:srgbClr val="7F7F7F"/>
                </a:solidFill>
                <a:latin typeface="Comic Sans MS" pitchFamily="66" charset="0"/>
              </a:rPr>
              <a:t> </a:t>
            </a:r>
            <a:r>
              <a:rPr lang="en-US" sz="3600" b="1" dirty="0" smtClean="0">
                <a:solidFill>
                  <a:srgbClr val="002060"/>
                </a:solidFill>
                <a:latin typeface="Comic Sans MS" pitchFamily="66" charset="0"/>
              </a:rPr>
              <a:t>The Role of </a:t>
            </a:r>
            <a:r>
              <a:rPr lang="en-US" sz="3600" b="1" dirty="0" smtClean="0">
                <a:latin typeface="Comic Sans MS" pitchFamily="66" charset="0"/>
              </a:rPr>
              <a:t>Buffers</a:t>
            </a:r>
          </a:p>
          <a:p>
            <a:pPr eaLnBrk="1" hangingPunct="1">
              <a:buFontTx/>
              <a:buNone/>
            </a:pPr>
            <a:endParaRPr lang="en-US" sz="2800" dirty="0" smtClean="0">
              <a:solidFill>
                <a:srgbClr val="D60093"/>
              </a:solidFill>
              <a:latin typeface="Comic Sans MS" pitchFamily="66" charset="0"/>
            </a:endParaRPr>
          </a:p>
          <a:p>
            <a:pPr eaLnBrk="1" hangingPunct="1">
              <a:buFontTx/>
              <a:buNone/>
            </a:pPr>
            <a:endParaRPr lang="en-US" sz="2800" dirty="0" smtClean="0">
              <a:latin typeface="Comic Sans MS" pitchFamily="66" charset="0"/>
            </a:endParaRPr>
          </a:p>
        </p:txBody>
      </p:sp>
      <p:sp>
        <p:nvSpPr>
          <p:cNvPr id="15363" name="Text Box 5"/>
          <p:cNvSpPr txBox="1">
            <a:spLocks noChangeArrowheads="1"/>
          </p:cNvSpPr>
          <p:nvPr/>
        </p:nvSpPr>
        <p:spPr bwMode="auto">
          <a:xfrm>
            <a:off x="381000" y="1219200"/>
            <a:ext cx="4419600"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285750" indent="-285750" eaLnBrk="1" hangingPunct="1">
              <a:buFontTx/>
              <a:buChar char="-"/>
              <a:defRPr/>
            </a:pPr>
            <a:r>
              <a:rPr lang="en-US" dirty="0" smtClean="0">
                <a:latin typeface="Comic Sans MS" pitchFamily="66" charset="0"/>
              </a:rPr>
              <a:t>Certain salts, called </a:t>
            </a:r>
            <a:r>
              <a:rPr lang="en-US" sz="2000" b="1" dirty="0" smtClean="0">
                <a:solidFill>
                  <a:schemeClr val="tx2">
                    <a:lumMod val="50000"/>
                    <a:lumOff val="50000"/>
                  </a:schemeClr>
                </a:solidFill>
                <a:latin typeface="Comic Sans MS" pitchFamily="66" charset="0"/>
              </a:rPr>
              <a:t>buffers</a:t>
            </a:r>
            <a:r>
              <a:rPr lang="en-US" dirty="0" smtClean="0">
                <a:latin typeface="Comic Sans MS" pitchFamily="66" charset="0"/>
              </a:rPr>
              <a:t>, can  </a:t>
            </a:r>
          </a:p>
          <a:p>
            <a:pPr eaLnBrk="1" hangingPunct="1">
              <a:defRPr/>
            </a:pPr>
            <a:r>
              <a:rPr lang="en-US" dirty="0" smtClean="0">
                <a:latin typeface="Comic Sans MS" pitchFamily="66" charset="0"/>
              </a:rPr>
              <a:t>  combine with excess hydrogen (H+) or </a:t>
            </a:r>
          </a:p>
          <a:p>
            <a:pPr eaLnBrk="1" hangingPunct="1">
              <a:defRPr/>
            </a:pPr>
            <a:r>
              <a:rPr lang="en-US" dirty="0" smtClean="0">
                <a:latin typeface="Comic Sans MS" pitchFamily="66" charset="0"/>
              </a:rPr>
              <a:t>  hydroxide (OH-) ions.</a:t>
            </a:r>
          </a:p>
          <a:p>
            <a:pPr eaLnBrk="1" hangingPunct="1">
              <a:defRPr/>
            </a:pPr>
            <a:endParaRPr lang="en-US" dirty="0">
              <a:latin typeface="Comic Sans MS" pitchFamily="66" charset="0"/>
            </a:endParaRPr>
          </a:p>
          <a:p>
            <a:pPr marL="342900" indent="-342900" eaLnBrk="1" hangingPunct="1">
              <a:buFontTx/>
              <a:buChar char="-"/>
              <a:defRPr/>
            </a:pPr>
            <a:r>
              <a:rPr lang="en-US" dirty="0" smtClean="0">
                <a:latin typeface="Comic Sans MS" pitchFamily="66" charset="0"/>
              </a:rPr>
              <a:t>Produce </a:t>
            </a:r>
            <a:r>
              <a:rPr lang="en-US" dirty="0">
                <a:latin typeface="Comic Sans MS" pitchFamily="66" charset="0"/>
              </a:rPr>
              <a:t>substances less acidic or alkaline.</a:t>
            </a:r>
            <a:r>
              <a:rPr lang="en-US" b="1" i="1" dirty="0">
                <a:latin typeface="Comic Sans MS" pitchFamily="66" charset="0"/>
              </a:rPr>
              <a:t> </a:t>
            </a:r>
            <a:endParaRPr lang="en-US" b="1" i="1" dirty="0" smtClean="0">
              <a:latin typeface="Comic Sans MS" pitchFamily="66" charset="0"/>
            </a:endParaRPr>
          </a:p>
          <a:p>
            <a:pPr marL="342900" indent="-342900" eaLnBrk="1" hangingPunct="1">
              <a:buFontTx/>
              <a:buChar char="-"/>
              <a:defRPr/>
            </a:pPr>
            <a:endParaRPr lang="en-US" b="1" i="1" dirty="0">
              <a:latin typeface="Comic Sans MS" pitchFamily="66" charset="0"/>
            </a:endParaRPr>
          </a:p>
          <a:p>
            <a:pPr marL="342900" indent="-342900" eaLnBrk="1" hangingPunct="1">
              <a:buFontTx/>
              <a:buChar char="-"/>
              <a:defRPr/>
            </a:pPr>
            <a:r>
              <a:rPr lang="en-US" dirty="0">
                <a:latin typeface="Comic Sans MS"/>
                <a:cs typeface="Comic Sans MS"/>
              </a:rPr>
              <a:t>Act like a chemical sponge to soak up excess acid or base, keep pH constant.</a:t>
            </a:r>
          </a:p>
          <a:p>
            <a:pPr marL="342900" indent="-342900" eaLnBrk="1" hangingPunct="1">
              <a:buFontTx/>
              <a:buChar char="-"/>
              <a:defRPr/>
            </a:pPr>
            <a:endParaRPr lang="en-US" b="1" i="1" dirty="0">
              <a:latin typeface="Comic Sans MS" pitchFamily="66" charset="0"/>
            </a:endParaRPr>
          </a:p>
        </p:txBody>
      </p:sp>
      <p:pic>
        <p:nvPicPr>
          <p:cNvPr id="3" name="Content Placeholder 2"/>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953000" y="1295400"/>
            <a:ext cx="3733800" cy="25146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5366" name="Text Box 5"/>
          <p:cNvSpPr txBox="1">
            <a:spLocks noChangeArrowheads="1"/>
          </p:cNvSpPr>
          <p:nvPr/>
        </p:nvSpPr>
        <p:spPr bwMode="auto">
          <a:xfrm>
            <a:off x="381000" y="4267200"/>
            <a:ext cx="8305800" cy="216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dirty="0" smtClean="0">
                <a:latin typeface="Comic Sans MS"/>
                <a:cs typeface="Comic Sans MS"/>
              </a:rPr>
              <a:t>- Buffers can be “used up”. Once used up, no longer help regulate </a:t>
            </a:r>
            <a:r>
              <a:rPr lang="en-US" dirty="0" err="1" smtClean="0">
                <a:latin typeface="Comic Sans MS"/>
                <a:cs typeface="Comic Sans MS"/>
              </a:rPr>
              <a:t>pH.</a:t>
            </a:r>
            <a:endParaRPr lang="en-US" dirty="0" smtClean="0">
              <a:latin typeface="Comic Sans MS"/>
              <a:cs typeface="Comic Sans MS"/>
            </a:endParaRPr>
          </a:p>
          <a:p>
            <a:pPr marL="342900" indent="-342900" eaLnBrk="1" hangingPunct="1">
              <a:buFontTx/>
              <a:buChar char="-"/>
            </a:pPr>
            <a:endParaRPr lang="en-US" dirty="0">
              <a:latin typeface="Comic Sans MS"/>
              <a:cs typeface="Comic Sans MS"/>
            </a:endParaRPr>
          </a:p>
          <a:p>
            <a:pPr eaLnBrk="1" hangingPunct="1"/>
            <a:r>
              <a:rPr lang="en-US" dirty="0" smtClean="0">
                <a:latin typeface="Comic Sans MS"/>
                <a:cs typeface="Comic Sans MS"/>
              </a:rPr>
              <a:t>- Buffers </a:t>
            </a:r>
            <a:r>
              <a:rPr lang="en-US" dirty="0">
                <a:latin typeface="Comic Sans MS"/>
                <a:cs typeface="Comic Sans MS"/>
              </a:rPr>
              <a:t>are vital to maintaining pH in </a:t>
            </a:r>
            <a:r>
              <a:rPr lang="en-US" dirty="0" smtClean="0">
                <a:latin typeface="Comic Sans MS"/>
                <a:cs typeface="Comic Sans MS"/>
              </a:rPr>
              <a:t>organisms.</a:t>
            </a:r>
            <a:endParaRPr lang="en-US" dirty="0">
              <a:solidFill>
                <a:schemeClr val="hlink"/>
              </a:solidFill>
              <a:latin typeface="Comic Sans MS"/>
              <a:cs typeface="Comic Sans MS"/>
            </a:endParaRPr>
          </a:p>
          <a:p>
            <a:pPr eaLnBrk="1" hangingPunct="1"/>
            <a:endParaRPr lang="en-US" sz="1100" dirty="0">
              <a:latin typeface="Comic Sans MS" pitchFamily="66" charset="0"/>
            </a:endParaRPr>
          </a:p>
          <a:p>
            <a:pPr eaLnBrk="1" hangingPunct="1">
              <a:buFontTx/>
              <a:buChar char="•"/>
            </a:pPr>
            <a:r>
              <a:rPr lang="en-US" b="1" i="1" dirty="0">
                <a:latin typeface="Comic Sans MS" pitchFamily="66" charset="0"/>
              </a:rPr>
              <a:t> Example:</a:t>
            </a:r>
            <a:r>
              <a:rPr lang="en-US" i="1" dirty="0">
                <a:latin typeface="Comic Sans MS" pitchFamily="66" charset="0"/>
              </a:rPr>
              <a:t> </a:t>
            </a:r>
          </a:p>
          <a:p>
            <a:pPr eaLnBrk="1" hangingPunct="1"/>
            <a:r>
              <a:rPr lang="en-US" i="1" dirty="0">
                <a:latin typeface="Comic Sans MS" pitchFamily="66" charset="0"/>
              </a:rPr>
              <a:t> Antacids are buffers made of the salt calcium carbonate (CaCo3).</a:t>
            </a:r>
          </a:p>
          <a:p>
            <a:pPr eaLnBrk="1" hangingPunct="1"/>
            <a:endParaRPr lang="en-US" i="1" dirty="0">
              <a:latin typeface="Comic Sans MS" pitchFamily="66" charset="0"/>
            </a:endParaRPr>
          </a:p>
          <a:p>
            <a:pPr eaLnBrk="1" hangingPunct="1"/>
            <a:endParaRPr lang="en-US" sz="1600" dirty="0">
              <a:latin typeface="Comic Sans MS" pitchFamily="66" charset="0"/>
            </a:endParaRPr>
          </a:p>
        </p:txBody>
      </p:sp>
      <p:sp>
        <p:nvSpPr>
          <p:cNvPr id="15367" name="Text Box 5"/>
          <p:cNvSpPr txBox="1">
            <a:spLocks noChangeArrowheads="1"/>
          </p:cNvSpPr>
          <p:nvPr/>
        </p:nvSpPr>
        <p:spPr bwMode="auto">
          <a:xfrm>
            <a:off x="0" y="6629400"/>
            <a:ext cx="320040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000" dirty="0">
                <a:latin typeface="Comic Sans MS" pitchFamily="66" charset="0"/>
              </a:rPr>
              <a:t>Images: </a:t>
            </a:r>
            <a:r>
              <a:rPr lang="en-US" sz="1000" dirty="0">
                <a:latin typeface="Comic Sans MS" pitchFamily="66" charset="0"/>
                <a:hlinkClick r:id="rId4"/>
              </a:rPr>
              <a:t>Antacid Tablets</a:t>
            </a:r>
            <a:r>
              <a:rPr lang="en-US" sz="1000" dirty="0">
                <a:latin typeface="Comic Sans MS" pitchFamily="66" charset="0"/>
              </a:rPr>
              <a:t>, Wiki </a:t>
            </a:r>
          </a:p>
        </p:txBody>
      </p:sp>
      <p:sp>
        <p:nvSpPr>
          <p:cNvPr id="8" name="Text Box 5"/>
          <p:cNvSpPr txBox="1">
            <a:spLocks noChangeArrowheads="1"/>
          </p:cNvSpPr>
          <p:nvPr/>
        </p:nvSpPr>
        <p:spPr bwMode="auto">
          <a:xfrm>
            <a:off x="4800600" y="6613525"/>
            <a:ext cx="434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dirty="0">
                <a:latin typeface="Comic Sans MS" pitchFamily="66" charset="0"/>
              </a:rPr>
              <a:t>From the  </a:t>
            </a:r>
            <a:r>
              <a:rPr lang="en-US" altLang="en-US" sz="1000" dirty="0">
                <a:latin typeface="Comic Sans MS" pitchFamily="66" charset="0"/>
                <a:hlinkClick r:id="rId5"/>
              </a:rPr>
              <a:t>Virtual Cell Biology Classroom</a:t>
            </a:r>
            <a:r>
              <a:rPr lang="en-US" altLang="en-US" sz="1000" dirty="0">
                <a:latin typeface="Comic Sans MS" pitchFamily="66" charset="0"/>
              </a:rPr>
              <a:t> on </a:t>
            </a:r>
            <a:r>
              <a:rPr lang="en-US" altLang="en-US" sz="1000" dirty="0">
                <a:latin typeface="Comic Sans MS" pitchFamily="66" charset="0"/>
                <a:hlinkClick r:id="rId6"/>
              </a:rPr>
              <a:t>ScienceProfOnline.com</a:t>
            </a:r>
            <a:endParaRPr lang="en-US" altLang="en-US" sz="1000" dirty="0">
              <a:latin typeface="Comic Sans MS" pitchFamily="66" charset="0"/>
            </a:endParaRPr>
          </a:p>
        </p:txBody>
      </p:sp>
    </p:spTree>
    <p:extLst>
      <p:ext uri="{BB962C8B-B14F-4D97-AF65-F5344CB8AC3E}">
        <p14:creationId xmlns:p14="http://schemas.microsoft.com/office/powerpoint/2010/main" val="234730249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 Box 4"/>
          <p:cNvSpPr txBox="1">
            <a:spLocks noChangeArrowheads="1"/>
          </p:cNvSpPr>
          <p:nvPr/>
        </p:nvSpPr>
        <p:spPr bwMode="auto">
          <a:xfrm>
            <a:off x="457200" y="4572000"/>
            <a:ext cx="8218487"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sz="3200" dirty="0" smtClean="0">
                <a:latin typeface="Comic Sans MS"/>
                <a:cs typeface="Comic Sans MS"/>
              </a:rPr>
              <a:t>Video:</a:t>
            </a:r>
            <a:endParaRPr lang="en-US" sz="3200" dirty="0">
              <a:latin typeface="Comic Sans MS"/>
              <a:cs typeface="Comic Sans MS"/>
            </a:endParaRPr>
          </a:p>
          <a:p>
            <a:pPr algn="ctr" eaLnBrk="1" hangingPunct="1"/>
            <a:r>
              <a:rPr lang="en-US" sz="2800" dirty="0" smtClean="0">
                <a:latin typeface="Comic Sans MS"/>
                <a:cs typeface="Comic Sans MS"/>
                <a:hlinkClick r:id=""/>
              </a:rPr>
              <a:t>Bicarbonate Buffer System </a:t>
            </a:r>
          </a:p>
          <a:p>
            <a:pPr algn="ctr" eaLnBrk="1" hangingPunct="1"/>
            <a:r>
              <a:rPr lang="en-US" sz="2800" dirty="0" smtClean="0">
                <a:latin typeface="Comic Sans MS"/>
                <a:cs typeface="Comic Sans MS"/>
                <a:hlinkClick r:id=""/>
              </a:rPr>
              <a:t>&amp; pH imbalances</a:t>
            </a:r>
            <a:endParaRPr lang="en-US" sz="2800" dirty="0">
              <a:latin typeface="Comic Sans MS"/>
              <a:cs typeface="Comic Sans MS"/>
            </a:endParaRPr>
          </a:p>
        </p:txBody>
      </p:sp>
      <p:sp>
        <p:nvSpPr>
          <p:cNvPr id="11269" name="Text Box 5"/>
          <p:cNvSpPr txBox="1">
            <a:spLocks noChangeArrowheads="1"/>
          </p:cNvSpPr>
          <p:nvPr/>
        </p:nvSpPr>
        <p:spPr bwMode="auto">
          <a:xfrm>
            <a:off x="304800" y="381000"/>
            <a:ext cx="85344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sz="3200" b="1" dirty="0">
                <a:latin typeface="Comic Sans MS"/>
                <a:cs typeface="Comic Sans MS"/>
              </a:rPr>
              <a:t>Bicarbonate Buffer system is important in maintaining proper </a:t>
            </a:r>
            <a:r>
              <a:rPr lang="en-US" sz="3200" b="1" dirty="0">
                <a:solidFill>
                  <a:srgbClr val="FF0000"/>
                </a:solidFill>
                <a:latin typeface="Comic Sans MS"/>
                <a:cs typeface="Comic Sans MS"/>
              </a:rPr>
              <a:t>blood pH</a:t>
            </a:r>
          </a:p>
        </p:txBody>
      </p:sp>
      <p:pic>
        <p:nvPicPr>
          <p:cNvPr id="2" name="Picture 1" descr="bicarbonate-buffer-syste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2514600"/>
            <a:ext cx="7357717" cy="1066800"/>
          </a:xfrm>
          <a:prstGeom prst="rect">
            <a:avLst/>
          </a:prstGeom>
        </p:spPr>
      </p:pic>
      <p:sp>
        <p:nvSpPr>
          <p:cNvPr id="7" name="Text Box 5"/>
          <p:cNvSpPr txBox="1">
            <a:spLocks noChangeArrowheads="1"/>
          </p:cNvSpPr>
          <p:nvPr/>
        </p:nvSpPr>
        <p:spPr bwMode="auto">
          <a:xfrm>
            <a:off x="0" y="6629400"/>
            <a:ext cx="320040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000" dirty="0">
                <a:latin typeface="Comic Sans MS" pitchFamily="66" charset="0"/>
              </a:rPr>
              <a:t>Images: </a:t>
            </a:r>
            <a:r>
              <a:rPr lang="en-US" sz="1000" dirty="0" smtClean="0">
                <a:latin typeface="Comic Sans MS" pitchFamily="66" charset="0"/>
                <a:hlinkClick r:id="rId3"/>
              </a:rPr>
              <a:t>Bicarbonate Buffer System</a:t>
            </a:r>
            <a:r>
              <a:rPr lang="en-US" sz="1000" dirty="0" smtClean="0">
                <a:latin typeface="Comic Sans MS" pitchFamily="66" charset="0"/>
              </a:rPr>
              <a:t>, </a:t>
            </a:r>
            <a:r>
              <a:rPr lang="en-US" sz="1000" dirty="0">
                <a:latin typeface="Comic Sans MS" pitchFamily="66" charset="0"/>
              </a:rPr>
              <a:t>Wiki </a:t>
            </a:r>
          </a:p>
        </p:txBody>
      </p:sp>
      <p:sp>
        <p:nvSpPr>
          <p:cNvPr id="8" name="Text Box 5"/>
          <p:cNvSpPr txBox="1">
            <a:spLocks noChangeArrowheads="1"/>
          </p:cNvSpPr>
          <p:nvPr/>
        </p:nvSpPr>
        <p:spPr bwMode="auto">
          <a:xfrm>
            <a:off x="4800600" y="6598185"/>
            <a:ext cx="434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dirty="0">
                <a:latin typeface="Comic Sans MS" pitchFamily="66" charset="0"/>
              </a:rPr>
              <a:t>From the  </a:t>
            </a:r>
            <a:r>
              <a:rPr lang="en-US" altLang="en-US" sz="1000" dirty="0">
                <a:latin typeface="Comic Sans MS" pitchFamily="66" charset="0"/>
                <a:hlinkClick r:id="rId4"/>
              </a:rPr>
              <a:t>Virtual Cell Biology Classroom</a:t>
            </a:r>
            <a:r>
              <a:rPr lang="en-US" altLang="en-US" sz="1000" dirty="0">
                <a:latin typeface="Comic Sans MS" pitchFamily="66" charset="0"/>
              </a:rPr>
              <a:t> on </a:t>
            </a:r>
            <a:r>
              <a:rPr lang="en-US" altLang="en-US" sz="1000" dirty="0">
                <a:latin typeface="Comic Sans MS" pitchFamily="66" charset="0"/>
                <a:hlinkClick r:id="rId5"/>
              </a:rPr>
              <a:t>ScienceProfOnline.com</a:t>
            </a:r>
            <a:endParaRPr lang="en-US" altLang="en-US" sz="1000" dirty="0">
              <a:latin typeface="Comic Sans MS" pitchFamily="66" charset="0"/>
            </a:endParaRPr>
          </a:p>
        </p:txBody>
      </p:sp>
    </p:spTree>
    <p:extLst>
      <p:ext uri="{BB962C8B-B14F-4D97-AF65-F5344CB8AC3E}">
        <p14:creationId xmlns:p14="http://schemas.microsoft.com/office/powerpoint/2010/main" val="145093725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subTitle" idx="1"/>
          </p:nvPr>
        </p:nvSpPr>
        <p:spPr>
          <a:xfrm>
            <a:off x="609600" y="1219200"/>
            <a:ext cx="3429000" cy="4267200"/>
          </a:xfrm>
        </p:spPr>
        <p:txBody>
          <a:bodyPr/>
          <a:lstStyle/>
          <a:p>
            <a:pPr eaLnBrk="1" hangingPunct="1"/>
            <a:r>
              <a:rPr lang="en-US" altLang="en-US" sz="4400" b="1" dirty="0" smtClean="0">
                <a:solidFill>
                  <a:srgbClr val="0000FF"/>
                </a:solidFill>
                <a:latin typeface="Comic Sans MS" pitchFamily="66" charset="0"/>
              </a:rPr>
              <a:t>Acids, Bases &amp; Buffers</a:t>
            </a:r>
          </a:p>
          <a:p>
            <a:pPr eaLnBrk="1" hangingPunct="1"/>
            <a:endParaRPr lang="en-US" altLang="en-US" sz="1400" b="1" i="1" dirty="0">
              <a:solidFill>
                <a:srgbClr val="0000FF"/>
              </a:solidFill>
              <a:latin typeface="Comic Sans MS" pitchFamily="66" charset="0"/>
            </a:endParaRPr>
          </a:p>
          <a:p>
            <a:pPr eaLnBrk="1" hangingPunct="1"/>
            <a:r>
              <a:rPr lang="en-US" altLang="en-US" sz="2400" dirty="0" smtClean="0">
                <a:solidFill>
                  <a:srgbClr val="0000FF"/>
                </a:solidFill>
                <a:latin typeface="Comic Sans MS" pitchFamily="66" charset="0"/>
              </a:rPr>
              <a:t>Importance of </a:t>
            </a:r>
          </a:p>
          <a:p>
            <a:pPr eaLnBrk="1" hangingPunct="1"/>
            <a:r>
              <a:rPr lang="en-US" altLang="en-US" sz="2400" dirty="0" smtClean="0">
                <a:solidFill>
                  <a:srgbClr val="0000FF"/>
                </a:solidFill>
                <a:latin typeface="Comic Sans MS" pitchFamily="66" charset="0"/>
              </a:rPr>
              <a:t>The pH Scale </a:t>
            </a:r>
          </a:p>
          <a:p>
            <a:pPr eaLnBrk="1" hangingPunct="1"/>
            <a:r>
              <a:rPr lang="en-US" altLang="en-US" sz="2400" dirty="0" smtClean="0">
                <a:solidFill>
                  <a:srgbClr val="0000FF"/>
                </a:solidFill>
                <a:latin typeface="Comic Sans MS" pitchFamily="66" charset="0"/>
              </a:rPr>
              <a:t>in Biology</a:t>
            </a:r>
            <a:endParaRPr lang="en-US" altLang="en-US" sz="1600" dirty="0" smtClean="0">
              <a:solidFill>
                <a:srgbClr val="0000FF"/>
              </a:solidFill>
              <a:latin typeface="Comic Sans MS" pitchFamily="66" charset="0"/>
            </a:endParaRPr>
          </a:p>
        </p:txBody>
      </p:sp>
      <p:sp>
        <p:nvSpPr>
          <p:cNvPr id="6" name="Text Box 5"/>
          <p:cNvSpPr txBox="1">
            <a:spLocks noChangeArrowheads="1"/>
          </p:cNvSpPr>
          <p:nvPr/>
        </p:nvSpPr>
        <p:spPr bwMode="auto">
          <a:xfrm>
            <a:off x="12815" y="6611937"/>
            <a:ext cx="320040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000" dirty="0">
                <a:latin typeface="Comic Sans MS" pitchFamily="66" charset="0"/>
              </a:rPr>
              <a:t>Images: </a:t>
            </a:r>
            <a:r>
              <a:rPr lang="en-US" sz="1000" dirty="0">
                <a:latin typeface="Comic Sans MS" pitchFamily="66" charset="0"/>
                <a:hlinkClick r:id="rId3"/>
              </a:rPr>
              <a:t>pH scale</a:t>
            </a:r>
            <a:r>
              <a:rPr lang="en-US" sz="1000" dirty="0">
                <a:latin typeface="Comic Sans MS" pitchFamily="66" charset="0"/>
              </a:rPr>
              <a:t>, Edward Stevens, Wiki </a:t>
            </a:r>
          </a:p>
        </p:txBody>
      </p:sp>
      <p:pic>
        <p:nvPicPr>
          <p:cNvPr id="7" name="Picture 6" descr="pH_scal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a:xfrm>
            <a:off x="4953000" y="762000"/>
            <a:ext cx="3581400" cy="50457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 name="Text Box 5"/>
          <p:cNvSpPr txBox="1">
            <a:spLocks noChangeArrowheads="1"/>
          </p:cNvSpPr>
          <p:nvPr/>
        </p:nvSpPr>
        <p:spPr bwMode="auto">
          <a:xfrm>
            <a:off x="4800600" y="6613525"/>
            <a:ext cx="434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dirty="0">
                <a:latin typeface="Comic Sans MS" pitchFamily="66" charset="0"/>
              </a:rPr>
              <a:t>From the  </a:t>
            </a:r>
            <a:r>
              <a:rPr lang="en-US" altLang="en-US" sz="1000" dirty="0">
                <a:latin typeface="Comic Sans MS" pitchFamily="66" charset="0"/>
                <a:hlinkClick r:id="rId5"/>
              </a:rPr>
              <a:t>Virtual Cell Biology Classroom</a:t>
            </a:r>
            <a:r>
              <a:rPr lang="en-US" altLang="en-US" sz="1000" dirty="0">
                <a:latin typeface="Comic Sans MS" pitchFamily="66" charset="0"/>
              </a:rPr>
              <a:t> on </a:t>
            </a:r>
            <a:r>
              <a:rPr lang="en-US" altLang="en-US" sz="1000" dirty="0">
                <a:latin typeface="Comic Sans MS" pitchFamily="66" charset="0"/>
                <a:hlinkClick r:id="rId6"/>
              </a:rPr>
              <a:t>ScienceProfOnline.com</a:t>
            </a:r>
            <a:endParaRPr lang="en-US" altLang="en-US" sz="1000" dirty="0">
              <a:latin typeface="Comic Sans MS" pitchFamily="66" charset="0"/>
            </a:endParaRPr>
          </a:p>
        </p:txBody>
      </p:sp>
    </p:spTree>
    <p:extLst>
      <p:ext uri="{BB962C8B-B14F-4D97-AF65-F5344CB8AC3E}">
        <p14:creationId xmlns:p14="http://schemas.microsoft.com/office/powerpoint/2010/main" val="282341208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2787650" y="204788"/>
            <a:ext cx="3729038" cy="1158875"/>
          </a:xfrm>
        </p:spPr>
        <p:txBody>
          <a:bodyPr/>
          <a:lstStyle/>
          <a:p>
            <a:r>
              <a:rPr lang="en-US" b="1" smtClean="0">
                <a:solidFill>
                  <a:srgbClr val="FF0000"/>
                </a:solidFill>
                <a:latin typeface="Comic Sans MS" pitchFamily="66" charset="0"/>
              </a:rPr>
              <a:t>REVIEW!</a:t>
            </a:r>
          </a:p>
        </p:txBody>
      </p:sp>
      <p:sp>
        <p:nvSpPr>
          <p:cNvPr id="6" name="TextBox 5"/>
          <p:cNvSpPr txBox="1"/>
          <p:nvPr/>
        </p:nvSpPr>
        <p:spPr>
          <a:xfrm>
            <a:off x="609600" y="1371600"/>
            <a:ext cx="7912099" cy="1815882"/>
          </a:xfrm>
          <a:prstGeom prst="rect">
            <a:avLst/>
          </a:prstGeom>
          <a:noFill/>
        </p:spPr>
        <p:txBody>
          <a:bodyPr wrap="square">
            <a:spAutoFit/>
          </a:bodyPr>
          <a:lstStyle/>
          <a:p>
            <a:pPr algn="ctr">
              <a:defRPr/>
            </a:pPr>
            <a:r>
              <a:rPr lang="en-US" sz="2800" dirty="0" smtClean="0">
                <a:latin typeface="Comic Sans MS" pitchFamily="66" charset="0"/>
              </a:rPr>
              <a:t>Interactive animated lessons on</a:t>
            </a:r>
          </a:p>
          <a:p>
            <a:pPr algn="ctr">
              <a:defRPr/>
            </a:pPr>
            <a:r>
              <a:rPr lang="en-US" sz="3200" b="1" dirty="0" smtClean="0">
                <a:solidFill>
                  <a:schemeClr val="tx1">
                    <a:lumMod val="50000"/>
                    <a:lumOff val="50000"/>
                  </a:schemeClr>
                </a:solidFill>
                <a:latin typeface="Comic Sans MS" pitchFamily="66" charset="0"/>
                <a:hlinkClick r:id="rId3"/>
              </a:rPr>
              <a:t>pH: Acids &amp; Bases</a:t>
            </a:r>
            <a:endParaRPr lang="en-US" sz="3200" b="1" dirty="0" smtClean="0">
              <a:solidFill>
                <a:schemeClr val="tx1">
                  <a:lumMod val="50000"/>
                  <a:lumOff val="50000"/>
                </a:schemeClr>
              </a:solidFill>
              <a:latin typeface="Comic Sans MS" pitchFamily="66" charset="0"/>
            </a:endParaRPr>
          </a:p>
          <a:p>
            <a:pPr algn="ctr">
              <a:defRPr/>
            </a:pPr>
            <a:r>
              <a:rPr lang="en-US" sz="2000" b="1" dirty="0" smtClean="0">
                <a:latin typeface="Comic Sans MS" pitchFamily="66" charset="0"/>
              </a:rPr>
              <a:t>and</a:t>
            </a:r>
          </a:p>
          <a:p>
            <a:pPr algn="ctr">
              <a:defRPr/>
            </a:pPr>
            <a:r>
              <a:rPr lang="en-US" sz="3200" b="1" dirty="0" smtClean="0">
                <a:solidFill>
                  <a:schemeClr val="bg2"/>
                </a:solidFill>
                <a:latin typeface="Comic Sans MS" pitchFamily="66" charset="0"/>
                <a:hlinkClick r:id="rId4"/>
              </a:rPr>
              <a:t>Buffers</a:t>
            </a:r>
            <a:endParaRPr lang="en-US" sz="3200" dirty="0"/>
          </a:p>
        </p:txBody>
      </p:sp>
      <p:sp>
        <p:nvSpPr>
          <p:cNvPr id="23560" name="Text Box 5"/>
          <p:cNvSpPr txBox="1">
            <a:spLocks noChangeArrowheads="1"/>
          </p:cNvSpPr>
          <p:nvPr/>
        </p:nvSpPr>
        <p:spPr bwMode="auto">
          <a:xfrm>
            <a:off x="5953125" y="6457950"/>
            <a:ext cx="3178175"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spcBef>
                <a:spcPct val="50000"/>
              </a:spcBef>
            </a:pPr>
            <a:r>
              <a:rPr lang="en-US" sz="900">
                <a:latin typeface="Comic Sans MS" pitchFamily="66" charset="0"/>
              </a:rPr>
              <a:t>Image:</a:t>
            </a:r>
            <a:r>
              <a:rPr lang="en-US" sz="1000">
                <a:latin typeface="Comic Sans MS" pitchFamily="66" charset="0"/>
              </a:rPr>
              <a:t> </a:t>
            </a:r>
            <a:r>
              <a:rPr lang="en-US" sz="1000">
                <a:latin typeface="Comic Sans MS" pitchFamily="66" charset="0"/>
                <a:hlinkClick r:id="rId5"/>
              </a:rPr>
              <a:t>Methane Covalent Bonds</a:t>
            </a:r>
            <a:r>
              <a:rPr lang="en-US" sz="1000">
                <a:latin typeface="Comic Sans MS" pitchFamily="66" charset="0"/>
              </a:rPr>
              <a:t>, Dynablast; </a:t>
            </a:r>
            <a:r>
              <a:rPr lang="en-US" sz="1000">
                <a:latin typeface="Comic Sans MS" pitchFamily="66" charset="0"/>
                <a:hlinkClick r:id="rId6"/>
              </a:rPr>
              <a:t>Formation of ionic sodium fluoride</a:t>
            </a:r>
            <a:r>
              <a:rPr lang="en-US" sz="1000">
                <a:latin typeface="Comic Sans MS" pitchFamily="66" charset="0"/>
              </a:rPr>
              <a:t>, </a:t>
            </a:r>
            <a:endParaRPr lang="en-US" sz="900">
              <a:latin typeface="Comic Sans MS" pitchFamily="66" charset="0"/>
            </a:endParaRPr>
          </a:p>
        </p:txBody>
      </p:sp>
      <p:sp>
        <p:nvSpPr>
          <p:cNvPr id="9" name="Text Box 5"/>
          <p:cNvSpPr txBox="1">
            <a:spLocks noChangeArrowheads="1"/>
          </p:cNvSpPr>
          <p:nvPr/>
        </p:nvSpPr>
        <p:spPr bwMode="auto">
          <a:xfrm>
            <a:off x="4762" y="6613524"/>
            <a:ext cx="434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1000" dirty="0">
                <a:latin typeface="Comic Sans MS" pitchFamily="66" charset="0"/>
              </a:rPr>
              <a:t>From the  </a:t>
            </a:r>
            <a:r>
              <a:rPr lang="en-US" altLang="en-US" sz="1000" dirty="0">
                <a:latin typeface="Comic Sans MS" pitchFamily="66" charset="0"/>
                <a:hlinkClick r:id="rId7"/>
              </a:rPr>
              <a:t>Virtual Cell Biology Classroom</a:t>
            </a:r>
            <a:r>
              <a:rPr lang="en-US" altLang="en-US" sz="1000" dirty="0">
                <a:latin typeface="Comic Sans MS" pitchFamily="66" charset="0"/>
              </a:rPr>
              <a:t> on </a:t>
            </a:r>
            <a:r>
              <a:rPr lang="en-US" altLang="en-US" sz="1000" dirty="0">
                <a:latin typeface="Comic Sans MS" pitchFamily="66" charset="0"/>
                <a:hlinkClick r:id="rId8"/>
              </a:rPr>
              <a:t>ScienceProfOnline.com</a:t>
            </a:r>
            <a:endParaRPr lang="en-US" altLang="en-US" sz="1000" dirty="0">
              <a:latin typeface="Comic Sans MS" pitchFamily="66" charset="0"/>
            </a:endParaRPr>
          </a:p>
        </p:txBody>
      </p:sp>
      <p:pic>
        <p:nvPicPr>
          <p:cNvPr id="10" name="Picture 3" descr="acidsbases"/>
          <p:cNvPicPr>
            <a:picLocks noGrp="1" noChangeAspect="1" noChangeArrowheads="1"/>
          </p:cNvPicPr>
          <p:nvPr>
            <p:ph idx="1"/>
          </p:nvPr>
        </p:nvPicPr>
        <p:blipFill>
          <a:blip r:embed="rId9">
            <a:extLst>
              <a:ext uri="{28A0092B-C50C-407E-A947-70E740481C1C}">
                <a14:useLocalDpi xmlns:a14="http://schemas.microsoft.com/office/drawing/2010/main" val="0"/>
              </a:ext>
            </a:extLst>
          </a:blip>
          <a:srcRect/>
          <a:stretch>
            <a:fillRect/>
          </a:stretch>
        </p:blipFill>
        <p:spPr>
          <a:xfrm>
            <a:off x="1828800" y="3659643"/>
            <a:ext cx="5105400" cy="23796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63194611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sz="half" idx="1"/>
          </p:nvPr>
        </p:nvSpPr>
        <p:spPr>
          <a:xfrm>
            <a:off x="152400" y="381000"/>
            <a:ext cx="4800600" cy="6172200"/>
          </a:xfrm>
        </p:spPr>
        <p:txBody>
          <a:bodyPr/>
          <a:lstStyle/>
          <a:p>
            <a:pPr algn="ctr" eaLnBrk="1" hangingPunct="1">
              <a:buFontTx/>
              <a:buNone/>
            </a:pPr>
            <a:r>
              <a:rPr lang="en-US" altLang="en-US" sz="4800" b="1" dirty="0" smtClean="0">
                <a:solidFill>
                  <a:srgbClr val="33CC33"/>
                </a:solidFill>
                <a:latin typeface="Comic Sans MS" pitchFamily="66" charset="0"/>
              </a:rPr>
              <a:t> </a:t>
            </a:r>
            <a:r>
              <a:rPr lang="en-US" altLang="en-US" sz="4000" b="1" dirty="0" smtClean="0">
                <a:solidFill>
                  <a:srgbClr val="33CC33"/>
                </a:solidFill>
                <a:latin typeface="Comic Sans MS" pitchFamily="66" charset="0"/>
              </a:rPr>
              <a:t>Confused?</a:t>
            </a:r>
            <a:endParaRPr lang="en-US" altLang="en-US" sz="4000" b="1" dirty="0" smtClean="0">
              <a:latin typeface="Comic Sans MS" pitchFamily="66" charset="0"/>
            </a:endParaRPr>
          </a:p>
          <a:p>
            <a:pPr algn="ctr" eaLnBrk="1" hangingPunct="1">
              <a:buFontTx/>
              <a:buNone/>
            </a:pPr>
            <a:r>
              <a:rPr lang="en-US" altLang="en-US" sz="2000" dirty="0" smtClean="0">
                <a:latin typeface="Comic Sans MS" pitchFamily="66" charset="0"/>
              </a:rPr>
              <a:t>    Here are some links to fun resources that further explain Chemistry:</a:t>
            </a:r>
          </a:p>
          <a:p>
            <a:pPr marL="0" indent="0" eaLnBrk="1" hangingPunct="1">
              <a:buNone/>
            </a:pPr>
            <a:endParaRPr lang="en-US" altLang="en-US" sz="900" dirty="0" smtClean="0">
              <a:latin typeface="Comic Sans MS" pitchFamily="66" charset="0"/>
            </a:endParaRPr>
          </a:p>
          <a:p>
            <a:pPr eaLnBrk="1" hangingPunct="1"/>
            <a:endParaRPr lang="en-US" altLang="en-US" sz="1000" dirty="0" smtClean="0">
              <a:latin typeface="Comic Sans MS" pitchFamily="66" charset="0"/>
            </a:endParaRPr>
          </a:p>
          <a:p>
            <a:pPr eaLnBrk="1" hangingPunct="1"/>
            <a:r>
              <a:rPr lang="en-US" altLang="en-US" sz="1600" dirty="0" smtClean="0">
                <a:latin typeface="Comic Sans MS" pitchFamily="66" charset="0"/>
                <a:hlinkClick r:id="rId3"/>
              </a:rPr>
              <a:t>Acids &amp; Bases Are Everywhere</a:t>
            </a:r>
            <a:r>
              <a:rPr lang="en-US" altLang="en-US" sz="1200" dirty="0" smtClean="0">
                <a:latin typeface="Comic Sans MS" pitchFamily="66" charset="0"/>
                <a:hlinkClick r:id="rId3"/>
              </a:rPr>
              <a:t> </a:t>
            </a:r>
            <a:r>
              <a:rPr lang="en-US" altLang="en-US" sz="1200" dirty="0" smtClean="0">
                <a:latin typeface="Comic Sans MS" pitchFamily="66" charset="0"/>
              </a:rPr>
              <a:t>from</a:t>
            </a:r>
            <a:r>
              <a:rPr lang="en-US" altLang="en-US" sz="1050" dirty="0" smtClean="0">
                <a:latin typeface="Comic Sans MS" pitchFamily="66" charset="0"/>
              </a:rPr>
              <a:t> </a:t>
            </a:r>
            <a:r>
              <a:rPr lang="en-US" altLang="en-US" sz="1200" dirty="0" smtClean="0">
                <a:latin typeface="Comic Sans MS" pitchFamily="66" charset="0"/>
              </a:rPr>
              <a:t>Chem4Kids</a:t>
            </a:r>
            <a:r>
              <a:rPr lang="en-US" altLang="en-US" sz="1050" dirty="0" smtClean="0">
                <a:latin typeface="Comic Sans MS" pitchFamily="66" charset="0"/>
              </a:rPr>
              <a:t> </a:t>
            </a:r>
            <a:r>
              <a:rPr lang="en-US" altLang="en-US" sz="1200" dirty="0" smtClean="0">
                <a:latin typeface="Comic Sans MS" pitchFamily="66" charset="0"/>
              </a:rPr>
              <a:t>website by Rader.</a:t>
            </a:r>
          </a:p>
          <a:p>
            <a:pPr eaLnBrk="1" hangingPunct="1"/>
            <a:endParaRPr lang="en-US" altLang="en-US" sz="1000" dirty="0" smtClean="0">
              <a:latin typeface="Comic Sans MS" pitchFamily="66" charset="0"/>
            </a:endParaRPr>
          </a:p>
          <a:p>
            <a:pPr eaLnBrk="1" hangingPunct="1"/>
            <a:r>
              <a:rPr lang="en-US" altLang="en-US" sz="1600" dirty="0" smtClean="0">
                <a:latin typeface="Comic Sans MS" pitchFamily="66" charset="0"/>
                <a:hlinkClick r:id="rId4"/>
              </a:rPr>
              <a:t>Acid &amp; Bases, an Introduction</a:t>
            </a:r>
            <a:r>
              <a:rPr lang="en-US" altLang="en-US" sz="1600" dirty="0" smtClean="0">
                <a:latin typeface="Comic Sans MS" pitchFamily="66" charset="0"/>
              </a:rPr>
              <a:t> </a:t>
            </a:r>
            <a:r>
              <a:rPr lang="en-US" altLang="en-US" sz="1200" dirty="0" smtClean="0">
                <a:latin typeface="Comic Sans MS" pitchFamily="66" charset="0"/>
              </a:rPr>
              <a:t>by Vision </a:t>
            </a:r>
            <a:r>
              <a:rPr lang="en-US" altLang="en-US" sz="1200" dirty="0" smtClean="0">
                <a:latin typeface="Comic Sans MS" pitchFamily="66" charset="0"/>
              </a:rPr>
              <a:t>Learning.</a:t>
            </a:r>
            <a:endParaRPr lang="en-US" altLang="en-US" sz="1200" dirty="0" smtClean="0">
              <a:latin typeface="Comic Sans MS" pitchFamily="66" charset="0"/>
            </a:endParaRPr>
          </a:p>
          <a:p>
            <a:pPr eaLnBrk="1" hangingPunct="1"/>
            <a:endParaRPr lang="en-US" altLang="en-US" sz="1200" dirty="0">
              <a:latin typeface="Comic Sans MS" pitchFamily="66" charset="0"/>
            </a:endParaRPr>
          </a:p>
          <a:p>
            <a:pPr eaLnBrk="1" hangingPunct="1"/>
            <a:r>
              <a:rPr lang="en-US" altLang="en-US" sz="1600" dirty="0" smtClean="0">
                <a:latin typeface="Comic Sans MS" pitchFamily="66" charset="0"/>
                <a:hlinkClick r:id="rId5"/>
              </a:rPr>
              <a:t>Acids, Bases &amp; You</a:t>
            </a:r>
            <a:r>
              <a:rPr lang="en-US" altLang="en-US" sz="1600" dirty="0" smtClean="0">
                <a:latin typeface="Comic Sans MS" pitchFamily="66" charset="0"/>
              </a:rPr>
              <a:t>, </a:t>
            </a:r>
            <a:r>
              <a:rPr lang="en-US" altLang="en-US" sz="1200" dirty="0" smtClean="0">
                <a:latin typeface="Comic Sans MS" pitchFamily="66" charset="0"/>
              </a:rPr>
              <a:t>and in-depth YouTube video.</a:t>
            </a:r>
          </a:p>
          <a:p>
            <a:pPr eaLnBrk="1" hangingPunct="1"/>
            <a:endParaRPr lang="en-US" altLang="en-US" sz="1200" dirty="0">
              <a:latin typeface="Comic Sans MS" pitchFamily="66" charset="0"/>
            </a:endParaRPr>
          </a:p>
          <a:p>
            <a:pPr eaLnBrk="1" hangingPunct="1"/>
            <a:r>
              <a:rPr lang="en-US" altLang="en-US" sz="1600" dirty="0" smtClean="0">
                <a:latin typeface="Comic Sans MS" pitchFamily="66" charset="0"/>
                <a:hlinkClick r:id="rId6"/>
              </a:rPr>
              <a:t>Buffer System</a:t>
            </a:r>
            <a:r>
              <a:rPr lang="en-US" altLang="en-US" sz="1600" dirty="0" smtClean="0">
                <a:latin typeface="Comic Sans MS" pitchFamily="66" charset="0"/>
              </a:rPr>
              <a:t> </a:t>
            </a:r>
            <a:r>
              <a:rPr lang="en-US" altLang="en-US" sz="1200" dirty="0" smtClean="0">
                <a:latin typeface="Comic Sans MS" pitchFamily="66" charset="0"/>
              </a:rPr>
              <a:t>YouTube video.</a:t>
            </a:r>
          </a:p>
          <a:p>
            <a:pPr eaLnBrk="1" hangingPunct="1"/>
            <a:endParaRPr lang="en-US" altLang="en-US" sz="1200" dirty="0">
              <a:latin typeface="Comic Sans MS" pitchFamily="66" charset="0"/>
            </a:endParaRPr>
          </a:p>
          <a:p>
            <a:pPr eaLnBrk="1" hangingPunct="1"/>
            <a:r>
              <a:rPr lang="en-US" sz="1600" dirty="0">
                <a:latin typeface="Comic Sans MS"/>
                <a:cs typeface="Comic Sans MS"/>
                <a:hlinkClick r:id="rId7"/>
              </a:rPr>
              <a:t>Bicarbonate Buffer System </a:t>
            </a:r>
            <a:r>
              <a:rPr lang="en-US" sz="1600" dirty="0" smtClean="0">
                <a:latin typeface="Comic Sans MS"/>
                <a:cs typeface="Comic Sans MS"/>
                <a:hlinkClick r:id="rId7"/>
              </a:rPr>
              <a:t>&amp; </a:t>
            </a:r>
            <a:r>
              <a:rPr lang="en-US" sz="1600" dirty="0">
                <a:latin typeface="Comic Sans MS"/>
                <a:cs typeface="Comic Sans MS"/>
                <a:hlinkClick r:id="rId7"/>
              </a:rPr>
              <a:t>pH </a:t>
            </a:r>
            <a:r>
              <a:rPr lang="en-US" sz="1600" dirty="0" smtClean="0">
                <a:latin typeface="Comic Sans MS"/>
                <a:cs typeface="Comic Sans MS"/>
                <a:hlinkClick r:id="rId7"/>
              </a:rPr>
              <a:t>imbalances</a:t>
            </a:r>
            <a:r>
              <a:rPr lang="en-US" sz="1600" dirty="0" smtClean="0">
                <a:latin typeface="Comic Sans MS"/>
                <a:cs typeface="Comic Sans MS"/>
              </a:rPr>
              <a:t> </a:t>
            </a:r>
            <a:r>
              <a:rPr lang="en-US" sz="1200" dirty="0" smtClean="0">
                <a:latin typeface="Comic Sans MS"/>
                <a:cs typeface="Comic Sans MS"/>
              </a:rPr>
              <a:t>YouTube video.</a:t>
            </a:r>
            <a:endParaRPr lang="en-US" sz="1200" dirty="0">
              <a:latin typeface="Comic Sans MS"/>
              <a:cs typeface="Comic Sans MS"/>
            </a:endParaRPr>
          </a:p>
          <a:p>
            <a:pPr eaLnBrk="1" hangingPunct="1"/>
            <a:endParaRPr lang="en-US" altLang="en-US" sz="1200" dirty="0" smtClean="0">
              <a:latin typeface="Comic Sans MS" pitchFamily="66" charset="0"/>
            </a:endParaRPr>
          </a:p>
          <a:p>
            <a:pPr eaLnBrk="1" hangingPunct="1"/>
            <a:endParaRPr lang="en-US" altLang="en-US" sz="1200" dirty="0">
              <a:latin typeface="Comic Sans MS" pitchFamily="66" charset="0"/>
            </a:endParaRPr>
          </a:p>
          <a:p>
            <a:pPr marL="0" indent="0" eaLnBrk="1" hangingPunct="1">
              <a:buNone/>
            </a:pPr>
            <a:endParaRPr lang="en-US" altLang="en-US" sz="1050" dirty="0" smtClean="0">
              <a:latin typeface="Comic Sans MS" pitchFamily="66" charset="0"/>
            </a:endParaRPr>
          </a:p>
          <a:p>
            <a:pPr eaLnBrk="1" hangingPunct="1"/>
            <a:endParaRPr lang="en-US" altLang="en-US" sz="1000" dirty="0" smtClean="0">
              <a:latin typeface="Comic Sans MS" pitchFamily="66" charset="0"/>
            </a:endParaRPr>
          </a:p>
          <a:p>
            <a:pPr algn="ctr" eaLnBrk="1" hangingPunct="1">
              <a:buFontTx/>
              <a:buNone/>
            </a:pPr>
            <a:r>
              <a:rPr lang="en-US" altLang="en-US" sz="1200" dirty="0" smtClean="0">
                <a:latin typeface="Comic Sans MS" pitchFamily="66" charset="0"/>
              </a:rPr>
              <a:t>    (You must be in PPT slideshow view to click on links.)</a:t>
            </a:r>
          </a:p>
        </p:txBody>
      </p:sp>
      <p:pic>
        <p:nvPicPr>
          <p:cNvPr id="34819" name="Picture 4" descr="MC900229685[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943600" y="2895600"/>
            <a:ext cx="2751388"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0" name="WordArt 5"/>
          <p:cNvSpPr>
            <a:spLocks noChangeArrowheads="1" noChangeShapeType="1" noTextEdit="1"/>
          </p:cNvSpPr>
          <p:nvPr/>
        </p:nvSpPr>
        <p:spPr bwMode="auto">
          <a:xfrm>
            <a:off x="5806126" y="1046797"/>
            <a:ext cx="3055808" cy="1276826"/>
          </a:xfrm>
          <a:prstGeom prst="rect">
            <a:avLst/>
          </a:prstGeom>
        </p:spPr>
        <p:txBody>
          <a:bodyPr wrap="none" fromWordArt="1">
            <a:prstTxWarp prst="textPlain">
              <a:avLst>
                <a:gd name="adj" fmla="val 50000"/>
              </a:avLst>
            </a:prstTxWarp>
          </a:bodyPr>
          <a:lstStyle/>
          <a:p>
            <a:pPr algn="ctr"/>
            <a:r>
              <a:rPr lang="en-US" sz="1600" b="1" kern="10" dirty="0">
                <a:ln w="9525">
                  <a:solidFill>
                    <a:srgbClr val="000000"/>
                  </a:solidFill>
                  <a:round/>
                  <a:headEnd/>
                  <a:tailEnd/>
                </a:ln>
                <a:solidFill>
                  <a:srgbClr val="FFFFFF"/>
                </a:solidFill>
                <a:latin typeface="Comic Sans MS"/>
              </a:rPr>
              <a:t>Smart Links</a:t>
            </a:r>
          </a:p>
        </p:txBody>
      </p:sp>
      <p:sp>
        <p:nvSpPr>
          <p:cNvPr id="6" name="Text Box 5"/>
          <p:cNvSpPr txBox="1">
            <a:spLocks noChangeArrowheads="1"/>
          </p:cNvSpPr>
          <p:nvPr/>
        </p:nvSpPr>
        <p:spPr bwMode="auto">
          <a:xfrm>
            <a:off x="4836495" y="6613525"/>
            <a:ext cx="434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dirty="0">
                <a:latin typeface="Comic Sans MS" pitchFamily="66" charset="0"/>
              </a:rPr>
              <a:t>From the  </a:t>
            </a:r>
            <a:r>
              <a:rPr lang="en-US" altLang="en-US" sz="1000" dirty="0">
                <a:latin typeface="Comic Sans MS" pitchFamily="66" charset="0"/>
                <a:hlinkClick r:id="rId9"/>
              </a:rPr>
              <a:t>Virtual Cell Biology Classroom</a:t>
            </a:r>
            <a:r>
              <a:rPr lang="en-US" altLang="en-US" sz="1000" dirty="0">
                <a:latin typeface="Comic Sans MS" pitchFamily="66" charset="0"/>
              </a:rPr>
              <a:t> on </a:t>
            </a:r>
            <a:r>
              <a:rPr lang="en-US" altLang="en-US" sz="1000" dirty="0">
                <a:latin typeface="Comic Sans MS" pitchFamily="66" charset="0"/>
                <a:hlinkClick r:id="rId10"/>
              </a:rPr>
              <a:t>ScienceProfOnline.com</a:t>
            </a:r>
            <a:endParaRPr lang="en-US" altLang="en-US" sz="1000" dirty="0">
              <a:latin typeface="Comic Sans MS" pitchFamily="66" charset="0"/>
            </a:endParaRPr>
          </a:p>
        </p:txBody>
      </p:sp>
    </p:spTree>
    <p:extLst>
      <p:ext uri="{BB962C8B-B14F-4D97-AF65-F5344CB8AC3E}">
        <p14:creationId xmlns:p14="http://schemas.microsoft.com/office/powerpoint/2010/main" val="160183072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ctrTitle"/>
          </p:nvPr>
        </p:nvSpPr>
        <p:spPr>
          <a:xfrm>
            <a:off x="304800" y="381000"/>
            <a:ext cx="8534400" cy="3886200"/>
          </a:xfrm>
        </p:spPr>
        <p:txBody>
          <a:bodyPr/>
          <a:lstStyle/>
          <a:p>
            <a:pPr algn="r" eaLnBrk="1" hangingPunct="1"/>
            <a:r>
              <a:rPr lang="en-US" altLang="en-US" sz="2400" smtClean="0">
                <a:solidFill>
                  <a:schemeClr val="tx1"/>
                </a:solidFill>
                <a:latin typeface="Comic Sans MS" pitchFamily="66" charset="0"/>
              </a:rPr>
              <a:t>Are you feeling blinded by science</a:t>
            </a:r>
            <a:r>
              <a:rPr lang="en-US" altLang="en-US" sz="2000" smtClean="0">
                <a:solidFill>
                  <a:schemeClr val="tx1"/>
                </a:solidFill>
                <a:latin typeface="Comic Sans MS" pitchFamily="66" charset="0"/>
              </a:rPr>
              <a:t>?</a:t>
            </a:r>
            <a:r>
              <a:rPr lang="en-US" altLang="en-US" sz="2400" i="1" smtClean="0">
                <a:solidFill>
                  <a:srgbClr val="0033CC"/>
                </a:solidFill>
                <a:latin typeface="Comic Sans MS" pitchFamily="66" charset="0"/>
              </a:rPr>
              <a:t/>
            </a:r>
            <a:br>
              <a:rPr lang="en-US" altLang="en-US" sz="2400" i="1" smtClean="0">
                <a:solidFill>
                  <a:srgbClr val="0033CC"/>
                </a:solidFill>
                <a:latin typeface="Comic Sans MS" pitchFamily="66" charset="0"/>
              </a:rPr>
            </a:br>
            <a:r>
              <a:rPr lang="en-US" altLang="en-US" sz="2000" i="1" smtClean="0">
                <a:solidFill>
                  <a:srgbClr val="FF0000"/>
                </a:solidFill>
              </a:rPr>
              <a:t/>
            </a:r>
            <a:br>
              <a:rPr lang="en-US" altLang="en-US" sz="2000" i="1" smtClean="0">
                <a:solidFill>
                  <a:srgbClr val="FF0000"/>
                </a:solidFill>
              </a:rPr>
            </a:br>
            <a:r>
              <a:rPr lang="en-US" altLang="en-US" sz="2400" i="1" smtClean="0">
                <a:solidFill>
                  <a:srgbClr val="B2B2B2"/>
                </a:solidFill>
                <a:latin typeface="Comic Sans MS" pitchFamily="66" charset="0"/>
              </a:rPr>
              <a:t>Do yourself a favor. Use the…</a:t>
            </a:r>
            <a:r>
              <a:rPr lang="en-US" altLang="en-US" sz="2800" i="1" smtClean="0">
                <a:latin typeface="Comic Sans MS" pitchFamily="66" charset="0"/>
              </a:rPr>
              <a:t> </a:t>
            </a:r>
            <a:r>
              <a:rPr lang="en-US" altLang="en-US" sz="2000" i="1" smtClean="0">
                <a:latin typeface="Comic Sans MS" pitchFamily="66" charset="0"/>
              </a:rPr>
              <a:t/>
            </a:r>
            <a:br>
              <a:rPr lang="en-US" altLang="en-US" sz="2000" i="1" smtClean="0">
                <a:latin typeface="Comic Sans MS" pitchFamily="66" charset="0"/>
              </a:rPr>
            </a:br>
            <a:r>
              <a:rPr lang="en-US" altLang="en-US" sz="2400" smtClean="0">
                <a:latin typeface="Comic Sans MS" pitchFamily="66" charset="0"/>
              </a:rPr>
              <a:t/>
            </a:r>
            <a:br>
              <a:rPr lang="en-US" altLang="en-US" sz="2400" smtClean="0">
                <a:latin typeface="Comic Sans MS" pitchFamily="66" charset="0"/>
              </a:rPr>
            </a:br>
            <a:r>
              <a:rPr lang="en-US" altLang="en-US" sz="3200" smtClean="0">
                <a:latin typeface="Comic Sans MS" pitchFamily="66" charset="0"/>
              </a:rPr>
              <a:t>              </a:t>
            </a:r>
            <a:r>
              <a:rPr lang="en-US" altLang="en-US" sz="4000" b="1" smtClean="0">
                <a:solidFill>
                  <a:srgbClr val="6666FF"/>
                </a:solidFill>
                <a:latin typeface="Comic Sans MS" pitchFamily="66" charset="0"/>
              </a:rPr>
              <a:t>Virtual Cell Biology                        Classroom </a:t>
            </a:r>
            <a:r>
              <a:rPr lang="en-US" altLang="en-US" sz="2400" i="1" smtClean="0">
                <a:solidFill>
                  <a:srgbClr val="6666FF"/>
                </a:solidFill>
                <a:latin typeface="Comic Sans MS" pitchFamily="66" charset="0"/>
              </a:rPr>
              <a:t>(</a:t>
            </a:r>
            <a:r>
              <a:rPr lang="en-US" altLang="en-US" sz="2400" i="1" smtClean="0">
                <a:solidFill>
                  <a:srgbClr val="6666FF"/>
                </a:solidFill>
                <a:latin typeface="Comic Sans MS" pitchFamily="66" charset="0"/>
                <a:hlinkClick r:id="rId3"/>
              </a:rPr>
              <a:t>VCBC</a:t>
            </a:r>
            <a:r>
              <a:rPr lang="en-US" altLang="en-US" sz="2400" i="1" smtClean="0">
                <a:solidFill>
                  <a:srgbClr val="6666FF"/>
                </a:solidFill>
                <a:latin typeface="Comic Sans MS" pitchFamily="66" charset="0"/>
              </a:rPr>
              <a:t>)</a:t>
            </a:r>
            <a:r>
              <a:rPr lang="en-US" altLang="en-US" sz="2000" i="1" smtClean="0">
                <a:solidFill>
                  <a:srgbClr val="6666FF"/>
                </a:solidFill>
                <a:latin typeface="Comic Sans MS" pitchFamily="66" charset="0"/>
              </a:rPr>
              <a:t>  </a:t>
            </a:r>
            <a:r>
              <a:rPr lang="en-US" altLang="en-US" sz="4000" b="1" smtClean="0">
                <a:solidFill>
                  <a:srgbClr val="6666FF"/>
                </a:solidFill>
                <a:latin typeface="Comic Sans MS" pitchFamily="66" charset="0"/>
              </a:rPr>
              <a:t>!</a:t>
            </a:r>
            <a:r>
              <a:rPr lang="en-US" altLang="en-US" sz="4000" b="1" smtClean="0">
                <a:solidFill>
                  <a:srgbClr val="6666FF"/>
                </a:solidFill>
              </a:rPr>
              <a:t/>
            </a:r>
            <a:br>
              <a:rPr lang="en-US" altLang="en-US" sz="4000" b="1" smtClean="0">
                <a:solidFill>
                  <a:srgbClr val="6666FF"/>
                </a:solidFill>
              </a:rPr>
            </a:br>
            <a:r>
              <a:rPr lang="en-US" altLang="en-US" sz="2400" b="1" smtClean="0"/>
              <a:t/>
            </a:r>
            <a:br>
              <a:rPr lang="en-US" altLang="en-US" sz="2400" b="1" smtClean="0"/>
            </a:br>
            <a:r>
              <a:rPr lang="en-US" altLang="en-US" sz="2400" smtClean="0">
                <a:latin typeface="Comic Sans MS" pitchFamily="66" charset="0"/>
              </a:rPr>
              <a:t>The VCBC is full of resources to help you succeed, including:</a:t>
            </a:r>
          </a:p>
        </p:txBody>
      </p:sp>
      <p:sp>
        <p:nvSpPr>
          <p:cNvPr id="36867" name="Rectangle 3"/>
          <p:cNvSpPr>
            <a:spLocks noGrp="1" noChangeArrowheads="1"/>
          </p:cNvSpPr>
          <p:nvPr>
            <p:ph type="subTitle" idx="1"/>
          </p:nvPr>
        </p:nvSpPr>
        <p:spPr>
          <a:xfrm>
            <a:off x="2438400" y="4038600"/>
            <a:ext cx="6172200" cy="1600200"/>
          </a:xfrm>
        </p:spPr>
        <p:txBody>
          <a:bodyPr/>
          <a:lstStyle/>
          <a:p>
            <a:pPr marL="609600" indent="-609600" algn="l" eaLnBrk="1" hangingPunct="1">
              <a:buFontTx/>
              <a:buChar char="•"/>
            </a:pPr>
            <a:r>
              <a:rPr lang="en-US" altLang="en-US" sz="1600" smtClean="0">
                <a:latin typeface="Comic Sans MS" pitchFamily="66" charset="0"/>
              </a:rPr>
              <a:t>practice test questions</a:t>
            </a:r>
          </a:p>
          <a:p>
            <a:pPr marL="609600" indent="-609600" algn="l" eaLnBrk="1" hangingPunct="1">
              <a:buFontTx/>
              <a:buChar char="•"/>
            </a:pPr>
            <a:r>
              <a:rPr lang="en-US" altLang="en-US" sz="1600" smtClean="0">
                <a:latin typeface="Comic Sans MS" pitchFamily="66" charset="0"/>
              </a:rPr>
              <a:t>review questions</a:t>
            </a:r>
          </a:p>
          <a:p>
            <a:pPr marL="609600" indent="-609600" algn="l" eaLnBrk="1" hangingPunct="1">
              <a:buFontTx/>
              <a:buChar char="•"/>
            </a:pPr>
            <a:r>
              <a:rPr lang="en-US" altLang="en-US" sz="1600" smtClean="0">
                <a:latin typeface="Comic Sans MS" pitchFamily="66" charset="0"/>
              </a:rPr>
              <a:t>study guides and learning objectives</a:t>
            </a:r>
          </a:p>
          <a:p>
            <a:pPr marL="609600" indent="-609600" algn="l" eaLnBrk="1" hangingPunct="1">
              <a:buFontTx/>
              <a:buChar char="•"/>
            </a:pPr>
            <a:r>
              <a:rPr lang="en-US" altLang="en-US" sz="1600" smtClean="0">
                <a:latin typeface="Comic Sans MS" pitchFamily="66" charset="0"/>
              </a:rPr>
              <a:t>PowerPoints on other topics</a:t>
            </a:r>
          </a:p>
        </p:txBody>
      </p:sp>
      <p:sp>
        <p:nvSpPr>
          <p:cNvPr id="36868" name="Text Box 4"/>
          <p:cNvSpPr txBox="1">
            <a:spLocks noChangeArrowheads="1"/>
          </p:cNvSpPr>
          <p:nvPr/>
        </p:nvSpPr>
        <p:spPr bwMode="auto">
          <a:xfrm>
            <a:off x="0" y="5715000"/>
            <a:ext cx="88392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1600">
                <a:solidFill>
                  <a:srgbClr val="000000"/>
                </a:solidFill>
                <a:latin typeface="Comic Sans MS" pitchFamily="66" charset="0"/>
              </a:rPr>
              <a:t>You can access the VCBC by going to the Science Prof Online website </a:t>
            </a:r>
            <a:r>
              <a:rPr lang="en-US" altLang="en-US" sz="1600" b="1">
                <a:solidFill>
                  <a:srgbClr val="000000"/>
                </a:solidFill>
                <a:latin typeface="Comic Sans MS" pitchFamily="66" charset="0"/>
                <a:hlinkClick r:id="rId4"/>
              </a:rPr>
              <a:t>www.ScienceProfOnline.com</a:t>
            </a:r>
            <a:endParaRPr lang="en-US" altLang="en-US" sz="1600" b="1">
              <a:solidFill>
                <a:srgbClr val="000000"/>
              </a:solidFill>
              <a:latin typeface="Comic Sans MS" pitchFamily="66" charset="0"/>
            </a:endParaRPr>
          </a:p>
        </p:txBody>
      </p:sp>
      <p:pic>
        <p:nvPicPr>
          <p:cNvPr id="36869" name="Picture 5" descr="EndomembraneSystemMarinanRuiz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9600" y="4038600"/>
            <a:ext cx="14478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0" name="Rectangle 6"/>
          <p:cNvSpPr>
            <a:spLocks noChangeArrowheads="1"/>
          </p:cNvSpPr>
          <p:nvPr/>
        </p:nvSpPr>
        <p:spPr bwMode="auto">
          <a:xfrm>
            <a:off x="2209800" y="6611938"/>
            <a:ext cx="6934200" cy="24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a:latin typeface="Comic Sans MS" pitchFamily="66" charset="0"/>
              </a:rPr>
              <a:t>Images: </a:t>
            </a:r>
            <a:r>
              <a:rPr lang="en-US" altLang="en-US" sz="1000">
                <a:latin typeface="Comic Sans MS" pitchFamily="66" charset="0"/>
                <a:hlinkClick r:id="rId6"/>
              </a:rPr>
              <a:t>Blinded With Science</a:t>
            </a:r>
            <a:r>
              <a:rPr lang="en-US" altLang="en-US" sz="1000">
                <a:latin typeface="Comic Sans MS" pitchFamily="66" charset="0"/>
              </a:rPr>
              <a:t> album, Thomas Dolby; </a:t>
            </a:r>
            <a:r>
              <a:rPr lang="en-US" altLang="en-US" sz="1000">
                <a:latin typeface="Comic Sans MS" pitchFamily="66" charset="0"/>
                <a:hlinkClick r:id="rId7"/>
              </a:rPr>
              <a:t>Endomembrane system</a:t>
            </a:r>
            <a:r>
              <a:rPr lang="en-US" altLang="en-US" sz="1000">
                <a:latin typeface="Comic Sans MS" pitchFamily="66" charset="0"/>
              </a:rPr>
              <a:t>, Mariana Ruiz, Wiki</a:t>
            </a:r>
          </a:p>
        </p:txBody>
      </p:sp>
      <p:pic>
        <p:nvPicPr>
          <p:cNvPr id="36871" name="Picture 7" descr="Thomas_Dolby-Blinded_By_Scienc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200" y="381000"/>
            <a:ext cx="2819400" cy="2690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81012" y="228600"/>
            <a:ext cx="8229600" cy="487363"/>
          </a:xfrm>
        </p:spPr>
        <p:txBody>
          <a:bodyPr/>
          <a:lstStyle/>
          <a:p>
            <a:pPr eaLnBrk="1" hangingPunct="1"/>
            <a:r>
              <a:rPr lang="en-US" sz="3200" b="1" dirty="0" smtClean="0">
                <a:solidFill>
                  <a:srgbClr val="3366FF"/>
                </a:solidFill>
                <a:latin typeface="Comic Sans MS" pitchFamily="66" charset="0"/>
              </a:rPr>
              <a:t>Chemical Bonding and Electron Valences</a:t>
            </a:r>
          </a:p>
        </p:txBody>
      </p:sp>
      <p:pic>
        <p:nvPicPr>
          <p:cNvPr id="7171" name="Picture 3" descr="c-atom_e"/>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867400" y="1905000"/>
            <a:ext cx="3086100" cy="3276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172" name="Rectangle 4"/>
          <p:cNvSpPr>
            <a:spLocks noChangeArrowheads="1"/>
          </p:cNvSpPr>
          <p:nvPr/>
        </p:nvSpPr>
        <p:spPr bwMode="auto">
          <a:xfrm>
            <a:off x="160338" y="914400"/>
            <a:ext cx="5630862" cy="570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defRPr/>
            </a:pPr>
            <a:r>
              <a:rPr lang="en-US" sz="1500" dirty="0">
                <a:latin typeface="Comic Sans MS" pitchFamily="66" charset="0"/>
                <a:cs typeface="+mn-cs"/>
              </a:rPr>
              <a:t>The electrons in an atom are located at different </a:t>
            </a:r>
            <a:r>
              <a:rPr lang="en-US" sz="2000" b="1" dirty="0">
                <a:solidFill>
                  <a:schemeClr val="tx1">
                    <a:lumMod val="50000"/>
                    <a:lumOff val="50000"/>
                  </a:schemeClr>
                </a:solidFill>
                <a:latin typeface="Comic Sans MS" pitchFamily="66" charset="0"/>
                <a:cs typeface="+mn-cs"/>
              </a:rPr>
              <a:t>energy levels</a:t>
            </a:r>
            <a:r>
              <a:rPr lang="en-US" dirty="0">
                <a:solidFill>
                  <a:schemeClr val="bg2">
                    <a:lumMod val="75000"/>
                  </a:schemeClr>
                </a:solidFill>
                <a:latin typeface="Comic Sans MS" pitchFamily="66" charset="0"/>
                <a:cs typeface="+mn-cs"/>
              </a:rPr>
              <a:t>. </a:t>
            </a:r>
          </a:p>
          <a:p>
            <a:pPr eaLnBrk="0" hangingPunct="0">
              <a:defRPr/>
            </a:pPr>
            <a:endParaRPr lang="en-US" sz="1200" dirty="0">
              <a:latin typeface="Comic Sans MS" pitchFamily="66" charset="0"/>
              <a:cs typeface="+mn-cs"/>
            </a:endParaRPr>
          </a:p>
          <a:p>
            <a:pPr eaLnBrk="0" hangingPunct="0">
              <a:defRPr/>
            </a:pPr>
            <a:r>
              <a:rPr lang="en-US" sz="1500" dirty="0">
                <a:latin typeface="Comic Sans MS" pitchFamily="66" charset="0"/>
                <a:cs typeface="+mn-cs"/>
              </a:rPr>
              <a:t>Electrons in the highest energy level are called </a:t>
            </a:r>
            <a:r>
              <a:rPr lang="en-US" sz="2000" b="1" dirty="0">
                <a:solidFill>
                  <a:schemeClr val="tx1">
                    <a:lumMod val="50000"/>
                    <a:lumOff val="50000"/>
                  </a:schemeClr>
                </a:solidFill>
                <a:latin typeface="Comic Sans MS" pitchFamily="66" charset="0"/>
                <a:cs typeface="+mn-cs"/>
              </a:rPr>
              <a:t>valence electrons</a:t>
            </a:r>
            <a:r>
              <a:rPr lang="en-US" b="1" dirty="0">
                <a:solidFill>
                  <a:schemeClr val="bg2">
                    <a:lumMod val="75000"/>
                  </a:schemeClr>
                </a:solidFill>
                <a:latin typeface="Comic Sans MS" pitchFamily="66" charset="0"/>
                <a:cs typeface="+mn-cs"/>
              </a:rPr>
              <a:t>.</a:t>
            </a:r>
            <a:endParaRPr lang="en-US" sz="1500" b="1" dirty="0">
              <a:solidFill>
                <a:schemeClr val="bg2">
                  <a:lumMod val="75000"/>
                </a:schemeClr>
              </a:solidFill>
              <a:latin typeface="Comic Sans MS" pitchFamily="66" charset="0"/>
              <a:cs typeface="+mn-cs"/>
            </a:endParaRPr>
          </a:p>
          <a:p>
            <a:pPr eaLnBrk="0" hangingPunct="0">
              <a:defRPr/>
            </a:pPr>
            <a:endParaRPr lang="en-US" sz="1500" b="1" dirty="0">
              <a:latin typeface="Comic Sans MS" pitchFamily="66" charset="0"/>
              <a:cs typeface="+mn-cs"/>
            </a:endParaRPr>
          </a:p>
          <a:p>
            <a:pPr eaLnBrk="0" hangingPunct="0">
              <a:defRPr/>
            </a:pPr>
            <a:r>
              <a:rPr lang="en-US" sz="1500" dirty="0">
                <a:latin typeface="Comic Sans MS" pitchFamily="66" charset="0"/>
                <a:cs typeface="+mn-cs"/>
              </a:rPr>
              <a:t>Number of valence electrons governs an atom’s bonding behavior. </a:t>
            </a:r>
          </a:p>
          <a:p>
            <a:pPr eaLnBrk="0" hangingPunct="0">
              <a:defRPr/>
            </a:pPr>
            <a:endParaRPr lang="en-US" sz="1500" dirty="0">
              <a:latin typeface="Comic Sans MS" pitchFamily="66" charset="0"/>
              <a:cs typeface="+mn-cs"/>
            </a:endParaRPr>
          </a:p>
          <a:p>
            <a:pPr eaLnBrk="0" hangingPunct="0">
              <a:defRPr/>
            </a:pPr>
            <a:r>
              <a:rPr lang="en-US" b="1" i="1" dirty="0">
                <a:solidFill>
                  <a:srgbClr val="FF0000"/>
                </a:solidFill>
                <a:latin typeface="Comic Sans MS" pitchFamily="66" charset="0"/>
                <a:cs typeface="+mn-cs"/>
              </a:rPr>
              <a:t>Q: </a:t>
            </a:r>
            <a:r>
              <a:rPr lang="en-US" sz="1500" b="1" i="1" dirty="0">
                <a:latin typeface="Comic Sans MS" pitchFamily="66" charset="0"/>
                <a:cs typeface="+mn-cs"/>
              </a:rPr>
              <a:t>What is the </a:t>
            </a:r>
            <a:r>
              <a:rPr lang="en-US" sz="1500" b="1" i="1" u="sng" dirty="0">
                <a:latin typeface="Comic Sans MS" pitchFamily="66" charset="0"/>
                <a:cs typeface="+mn-cs"/>
              </a:rPr>
              <a:t>max number</a:t>
            </a:r>
            <a:r>
              <a:rPr lang="en-US" sz="1500" b="1" i="1" dirty="0">
                <a:latin typeface="Comic Sans MS" pitchFamily="66" charset="0"/>
                <a:cs typeface="+mn-cs"/>
              </a:rPr>
              <a:t> of valence electrons for a full valence shell? </a:t>
            </a:r>
          </a:p>
          <a:p>
            <a:pPr eaLnBrk="0" hangingPunct="0">
              <a:defRPr/>
            </a:pPr>
            <a:endParaRPr lang="en-US" sz="1500" i="1" dirty="0">
              <a:latin typeface="Comic Sans MS" pitchFamily="66" charset="0"/>
              <a:cs typeface="+mn-cs"/>
            </a:endParaRPr>
          </a:p>
          <a:p>
            <a:pPr eaLnBrk="0" hangingPunct="0">
              <a:defRPr/>
            </a:pPr>
            <a:r>
              <a:rPr lang="en-US" sz="1500" dirty="0">
                <a:latin typeface="Comic Sans MS" pitchFamily="66" charset="0"/>
                <a:cs typeface="+mn-cs"/>
              </a:rPr>
              <a:t>Atoms are much more stable, or less reactive, with a full valence shell. </a:t>
            </a:r>
          </a:p>
          <a:p>
            <a:pPr eaLnBrk="0" hangingPunct="0">
              <a:defRPr/>
            </a:pPr>
            <a:endParaRPr lang="en-US" sz="1500" dirty="0">
              <a:latin typeface="Comic Sans MS" pitchFamily="66" charset="0"/>
              <a:cs typeface="+mn-cs"/>
            </a:endParaRPr>
          </a:p>
          <a:p>
            <a:pPr eaLnBrk="0" hangingPunct="0">
              <a:defRPr/>
            </a:pPr>
            <a:r>
              <a:rPr lang="en-US" sz="1500" dirty="0">
                <a:latin typeface="Comic Sans MS" pitchFamily="66" charset="0"/>
                <a:cs typeface="+mn-cs"/>
              </a:rPr>
              <a:t>By moving electrons, the two atoms become linked. This is known as </a:t>
            </a:r>
            <a:r>
              <a:rPr lang="en-US" sz="2000" b="1" dirty="0">
                <a:solidFill>
                  <a:schemeClr val="tx1">
                    <a:lumMod val="50000"/>
                    <a:lumOff val="50000"/>
                  </a:schemeClr>
                </a:solidFill>
                <a:latin typeface="Comic Sans MS" pitchFamily="66" charset="0"/>
                <a:cs typeface="+mn-cs"/>
              </a:rPr>
              <a:t>chemical bonding</a:t>
            </a:r>
            <a:r>
              <a:rPr lang="en-US" sz="1500" dirty="0">
                <a:latin typeface="Comic Sans MS" pitchFamily="66" charset="0"/>
                <a:cs typeface="+mn-cs"/>
              </a:rPr>
              <a:t>. </a:t>
            </a:r>
          </a:p>
          <a:p>
            <a:pPr eaLnBrk="0" hangingPunct="0">
              <a:defRPr/>
            </a:pPr>
            <a:endParaRPr lang="en-US" sz="1500" dirty="0">
              <a:latin typeface="Comic Sans MS" pitchFamily="66" charset="0"/>
              <a:cs typeface="+mn-cs"/>
            </a:endParaRPr>
          </a:p>
          <a:p>
            <a:pPr eaLnBrk="0" hangingPunct="0">
              <a:defRPr/>
            </a:pPr>
            <a:r>
              <a:rPr lang="en-US" sz="1500" dirty="0">
                <a:latin typeface="Comic Sans MS" pitchFamily="66" charset="0"/>
                <a:cs typeface="+mn-cs"/>
              </a:rPr>
              <a:t>This stability can be achieved one of two ways: </a:t>
            </a:r>
          </a:p>
          <a:p>
            <a:pPr eaLnBrk="0" hangingPunct="0">
              <a:defRPr/>
            </a:pPr>
            <a:endParaRPr lang="en-US" sz="800" dirty="0">
              <a:latin typeface="Comic Sans MS" pitchFamily="66" charset="0"/>
              <a:cs typeface="+mn-cs"/>
            </a:endParaRPr>
          </a:p>
          <a:p>
            <a:pPr eaLnBrk="0" hangingPunct="0">
              <a:defRPr/>
            </a:pPr>
            <a:r>
              <a:rPr lang="en-US" sz="1500" dirty="0">
                <a:latin typeface="Comic Sans MS" pitchFamily="66" charset="0"/>
                <a:cs typeface="+mn-cs"/>
              </a:rPr>
              <a:t>	-</a:t>
            </a:r>
            <a:r>
              <a:rPr lang="en-US" dirty="0">
                <a:solidFill>
                  <a:schemeClr val="bg2">
                    <a:lumMod val="75000"/>
                  </a:schemeClr>
                </a:solidFill>
                <a:latin typeface="Comic Sans MS" pitchFamily="66" charset="0"/>
                <a:cs typeface="+mn-cs"/>
              </a:rPr>
              <a:t> </a:t>
            </a:r>
            <a:r>
              <a:rPr lang="en-US" sz="2000" b="1" dirty="0">
                <a:solidFill>
                  <a:schemeClr val="bg2">
                    <a:lumMod val="75000"/>
                  </a:schemeClr>
                </a:solidFill>
                <a:latin typeface="Comic Sans MS" pitchFamily="66" charset="0"/>
                <a:cs typeface="+mn-cs"/>
              </a:rPr>
              <a:t>Ionic</a:t>
            </a:r>
            <a:r>
              <a:rPr lang="en-US" sz="2000" dirty="0">
                <a:solidFill>
                  <a:schemeClr val="bg2">
                    <a:lumMod val="75000"/>
                  </a:schemeClr>
                </a:solidFill>
                <a:latin typeface="Comic Sans MS" pitchFamily="66" charset="0"/>
                <a:cs typeface="+mn-cs"/>
              </a:rPr>
              <a:t> </a:t>
            </a:r>
            <a:r>
              <a:rPr lang="en-US" sz="1500" dirty="0">
                <a:latin typeface="Comic Sans MS" pitchFamily="66" charset="0"/>
                <a:cs typeface="+mn-cs"/>
              </a:rPr>
              <a:t>bond</a:t>
            </a:r>
          </a:p>
          <a:p>
            <a:pPr eaLnBrk="0" hangingPunct="0">
              <a:defRPr/>
            </a:pPr>
            <a:r>
              <a:rPr lang="en-US" sz="1500" dirty="0">
                <a:latin typeface="Comic Sans MS" pitchFamily="66" charset="0"/>
                <a:cs typeface="+mn-cs"/>
              </a:rPr>
              <a:t>	- </a:t>
            </a:r>
            <a:r>
              <a:rPr lang="en-US" sz="2000" b="1" dirty="0">
                <a:solidFill>
                  <a:schemeClr val="bg2">
                    <a:lumMod val="75000"/>
                  </a:schemeClr>
                </a:solidFill>
                <a:latin typeface="Comic Sans MS" pitchFamily="66" charset="0"/>
                <a:cs typeface="+mn-cs"/>
              </a:rPr>
              <a:t>Covalent</a:t>
            </a:r>
            <a:r>
              <a:rPr lang="en-US" sz="1500" dirty="0">
                <a:latin typeface="Comic Sans MS" pitchFamily="66" charset="0"/>
                <a:cs typeface="+mn-cs"/>
              </a:rPr>
              <a:t> bond</a:t>
            </a:r>
          </a:p>
        </p:txBody>
      </p:sp>
      <p:sp>
        <p:nvSpPr>
          <p:cNvPr id="7173" name="Text Box 5"/>
          <p:cNvSpPr txBox="1">
            <a:spLocks noChangeArrowheads="1"/>
          </p:cNvSpPr>
          <p:nvPr/>
        </p:nvSpPr>
        <p:spPr bwMode="auto">
          <a:xfrm>
            <a:off x="0" y="6629400"/>
            <a:ext cx="297180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000">
                <a:latin typeface="Comic Sans MS" pitchFamily="66" charset="0"/>
              </a:rPr>
              <a:t>Images: Carbon, </a:t>
            </a:r>
            <a:r>
              <a:rPr lang="en-US" sz="1000">
                <a:latin typeface="Comic Sans MS" pitchFamily="66" charset="0"/>
                <a:hlinkClick r:id="rId4"/>
              </a:rPr>
              <a:t>Universe Today </a:t>
            </a:r>
            <a:r>
              <a:rPr lang="en-US" sz="1000">
                <a:latin typeface="Comic Sans MS" pitchFamily="66" charset="0"/>
              </a:rPr>
              <a:t>Website</a:t>
            </a:r>
          </a:p>
        </p:txBody>
      </p:sp>
      <p:sp>
        <p:nvSpPr>
          <p:cNvPr id="7" name="Text Box 5"/>
          <p:cNvSpPr txBox="1">
            <a:spLocks noChangeArrowheads="1"/>
          </p:cNvSpPr>
          <p:nvPr/>
        </p:nvSpPr>
        <p:spPr bwMode="auto">
          <a:xfrm>
            <a:off x="4595812" y="6613525"/>
            <a:ext cx="45481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dirty="0">
                <a:latin typeface="Comic Sans MS" pitchFamily="66" charset="0"/>
              </a:rPr>
              <a:t>From the  </a:t>
            </a:r>
            <a:r>
              <a:rPr lang="en-US" altLang="en-US" sz="1000" dirty="0">
                <a:latin typeface="Comic Sans MS" pitchFamily="66" charset="0"/>
                <a:hlinkClick r:id="rId5"/>
              </a:rPr>
              <a:t>Virtual Cell Biology Classroom</a:t>
            </a:r>
            <a:r>
              <a:rPr lang="en-US" altLang="en-US" sz="1000" dirty="0">
                <a:latin typeface="Comic Sans MS" pitchFamily="66" charset="0"/>
              </a:rPr>
              <a:t> on </a:t>
            </a:r>
            <a:r>
              <a:rPr lang="en-US" altLang="en-US" sz="1000" dirty="0">
                <a:latin typeface="Comic Sans MS" pitchFamily="66" charset="0"/>
                <a:hlinkClick r:id="rId6"/>
              </a:rPr>
              <a:t>ScienceProfOnline.com</a:t>
            </a:r>
            <a:endParaRPr lang="en-US" altLang="en-US" sz="1000" dirty="0">
              <a:latin typeface="Comic Sans MS" pitchFamily="66" charset="0"/>
            </a:endParaRPr>
          </a:p>
        </p:txBody>
      </p:sp>
    </p:spTree>
    <p:extLst>
      <p:ext uri="{BB962C8B-B14F-4D97-AF65-F5344CB8AC3E}">
        <p14:creationId xmlns:p14="http://schemas.microsoft.com/office/powerpoint/2010/main" val="246431845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152400"/>
            <a:ext cx="8229600" cy="411163"/>
          </a:xfrm>
        </p:spPr>
        <p:txBody>
          <a:bodyPr/>
          <a:lstStyle/>
          <a:p>
            <a:pPr eaLnBrk="1" hangingPunct="1">
              <a:defRPr/>
            </a:pPr>
            <a:r>
              <a:rPr lang="en-US" sz="3600" b="1" dirty="0" smtClean="0">
                <a:solidFill>
                  <a:schemeClr val="tx1">
                    <a:lumMod val="50000"/>
                    <a:lumOff val="50000"/>
                  </a:schemeClr>
                </a:solidFill>
                <a:latin typeface="Comic Sans MS" pitchFamily="66" charset="0"/>
              </a:rPr>
              <a:t>Ionic</a:t>
            </a:r>
            <a:r>
              <a:rPr lang="en-US" sz="2800" b="1" dirty="0" smtClean="0">
                <a:solidFill>
                  <a:schemeClr val="tx1">
                    <a:lumMod val="50000"/>
                    <a:lumOff val="50000"/>
                  </a:schemeClr>
                </a:solidFill>
                <a:latin typeface="Comic Sans MS" pitchFamily="66" charset="0"/>
              </a:rPr>
              <a:t> </a:t>
            </a:r>
            <a:r>
              <a:rPr lang="en-US" sz="3600" b="1" dirty="0" smtClean="0">
                <a:solidFill>
                  <a:schemeClr val="tx1">
                    <a:lumMod val="50000"/>
                    <a:lumOff val="50000"/>
                  </a:schemeClr>
                </a:solidFill>
                <a:latin typeface="Comic Sans MS" pitchFamily="66" charset="0"/>
              </a:rPr>
              <a:t>Bonds</a:t>
            </a:r>
            <a:endParaRPr lang="en-US" sz="3200" b="1" dirty="0" smtClean="0">
              <a:solidFill>
                <a:schemeClr val="tx1">
                  <a:lumMod val="50000"/>
                  <a:lumOff val="50000"/>
                </a:schemeClr>
              </a:solidFill>
              <a:latin typeface="Comic Sans MS" pitchFamily="66" charset="0"/>
            </a:endParaRPr>
          </a:p>
        </p:txBody>
      </p:sp>
      <p:sp>
        <p:nvSpPr>
          <p:cNvPr id="9219" name="Rectangle 3"/>
          <p:cNvSpPr>
            <a:spLocks noGrp="1" noChangeArrowheads="1"/>
          </p:cNvSpPr>
          <p:nvPr>
            <p:ph type="body" sz="half" idx="1"/>
          </p:nvPr>
        </p:nvSpPr>
        <p:spPr>
          <a:xfrm>
            <a:off x="457200" y="762000"/>
            <a:ext cx="8077200" cy="5287963"/>
          </a:xfrm>
        </p:spPr>
        <p:txBody>
          <a:bodyPr/>
          <a:lstStyle/>
          <a:p>
            <a:pPr eaLnBrk="1" hangingPunct="1">
              <a:buFontTx/>
              <a:buNone/>
            </a:pPr>
            <a:r>
              <a:rPr lang="en-US" sz="1400" smtClean="0">
                <a:latin typeface="Comic Sans MS" pitchFamily="66" charset="0"/>
                <a:cs typeface="Arial" pitchFamily="34" charset="0"/>
              </a:rPr>
              <a:t>Involves transfer of electrons between two atoms.</a:t>
            </a:r>
          </a:p>
          <a:p>
            <a:pPr eaLnBrk="1" hangingPunct="1">
              <a:buFontTx/>
              <a:buNone/>
            </a:pPr>
            <a:r>
              <a:rPr lang="en-US" sz="1400" smtClean="0">
                <a:latin typeface="Comic Sans MS" pitchFamily="66" charset="0"/>
                <a:cs typeface="Arial" pitchFamily="34" charset="0"/>
              </a:rPr>
              <a:t>	</a:t>
            </a:r>
          </a:p>
          <a:p>
            <a:pPr eaLnBrk="1" hangingPunct="1">
              <a:buFontTx/>
              <a:buNone/>
            </a:pPr>
            <a:endParaRPr lang="en-US" sz="1200" smtClean="0">
              <a:latin typeface="Comic Sans MS" pitchFamily="66" charset="0"/>
              <a:cs typeface="Arial" pitchFamily="34" charset="0"/>
            </a:endParaRPr>
          </a:p>
          <a:p>
            <a:pPr eaLnBrk="1" hangingPunct="1">
              <a:buFontTx/>
              <a:buNone/>
            </a:pPr>
            <a:endParaRPr lang="en-US" sz="1200" i="1" smtClean="0"/>
          </a:p>
          <a:p>
            <a:pPr eaLnBrk="1" hangingPunct="1">
              <a:buFontTx/>
              <a:buNone/>
            </a:pPr>
            <a:endParaRPr lang="en-US" sz="1800" i="1" smtClean="0"/>
          </a:p>
          <a:p>
            <a:pPr eaLnBrk="1" hangingPunct="1">
              <a:buFontTx/>
              <a:buNone/>
            </a:pPr>
            <a:endParaRPr lang="en-US" sz="1800" i="1" smtClean="0"/>
          </a:p>
          <a:p>
            <a:pPr eaLnBrk="1" hangingPunct="1">
              <a:buFontTx/>
              <a:buNone/>
            </a:pPr>
            <a:endParaRPr lang="en-US" sz="2000" i="1" smtClean="0">
              <a:cs typeface="Arial" pitchFamily="34" charset="0"/>
            </a:endParaRPr>
          </a:p>
          <a:p>
            <a:pPr eaLnBrk="1" hangingPunct="1"/>
            <a:endParaRPr lang="en-US" sz="1800" i="1" smtClean="0"/>
          </a:p>
          <a:p>
            <a:pPr eaLnBrk="1" hangingPunct="1"/>
            <a:endParaRPr lang="en-US" sz="1800" b="1" smtClean="0"/>
          </a:p>
        </p:txBody>
      </p:sp>
      <p:sp>
        <p:nvSpPr>
          <p:cNvPr id="9220" name="Text Box 4"/>
          <p:cNvSpPr txBox="1">
            <a:spLocks noChangeArrowheads="1"/>
          </p:cNvSpPr>
          <p:nvPr/>
        </p:nvSpPr>
        <p:spPr bwMode="auto">
          <a:xfrm>
            <a:off x="3048000" y="1233488"/>
            <a:ext cx="3124200"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Bef>
                <a:spcPct val="50000"/>
              </a:spcBef>
            </a:pPr>
            <a:r>
              <a:rPr lang="en-US" sz="1200" i="1"/>
              <a:t>Found mainly … inorganic compounds.</a:t>
            </a:r>
          </a:p>
        </p:txBody>
      </p:sp>
      <p:pic>
        <p:nvPicPr>
          <p:cNvPr id="9221" name="Picture 5" descr="na-cl"/>
          <p:cNvPicPr>
            <a:picLocks noGrp="1"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647700" y="1522413"/>
            <a:ext cx="7696200" cy="3505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9222" name="Text Box 6"/>
          <p:cNvSpPr txBox="1">
            <a:spLocks noChangeArrowheads="1"/>
          </p:cNvSpPr>
          <p:nvPr/>
        </p:nvSpPr>
        <p:spPr bwMode="auto">
          <a:xfrm>
            <a:off x="0" y="6629400"/>
            <a:ext cx="327660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000">
                <a:latin typeface="Comic Sans MS" pitchFamily="66" charset="0"/>
              </a:rPr>
              <a:t>Images: </a:t>
            </a:r>
            <a:r>
              <a:rPr lang="en-US" sz="1000">
                <a:latin typeface="Comic Sans MS" pitchFamily="66" charset="0"/>
                <a:hlinkClick r:id="rId4"/>
              </a:rPr>
              <a:t>Sodium Chloride</a:t>
            </a:r>
            <a:r>
              <a:rPr lang="en-US" sz="1000">
                <a:latin typeface="Comic Sans MS" pitchFamily="66" charset="0"/>
              </a:rPr>
              <a:t>, University of Winnepeg</a:t>
            </a:r>
          </a:p>
        </p:txBody>
      </p:sp>
      <p:sp>
        <p:nvSpPr>
          <p:cNvPr id="9223" name="Rectangle 7"/>
          <p:cNvSpPr>
            <a:spLocks noChangeArrowheads="1"/>
          </p:cNvSpPr>
          <p:nvPr/>
        </p:nvSpPr>
        <p:spPr bwMode="auto">
          <a:xfrm>
            <a:off x="304800" y="5029200"/>
            <a:ext cx="83820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a:lnSpc>
                <a:spcPct val="90000"/>
              </a:lnSpc>
              <a:spcBef>
                <a:spcPct val="20000"/>
              </a:spcBef>
            </a:pPr>
            <a:r>
              <a:rPr lang="en-US" sz="2000" b="1">
                <a:solidFill>
                  <a:srgbClr val="3366FF"/>
                </a:solidFill>
                <a:latin typeface="Comic Sans MS" pitchFamily="66" charset="0"/>
              </a:rPr>
              <a:t>Ion</a:t>
            </a:r>
            <a:r>
              <a:rPr lang="en-US" sz="1600" b="1">
                <a:latin typeface="Comic Sans MS" pitchFamily="66" charset="0"/>
              </a:rPr>
              <a:t> </a:t>
            </a:r>
            <a:r>
              <a:rPr lang="en-US" sz="1600">
                <a:latin typeface="Comic Sans MS" pitchFamily="66" charset="0"/>
              </a:rPr>
              <a:t>= an atom or group of atoms which have lost or gained one or more electrons, making them negatively or positively charged.</a:t>
            </a:r>
          </a:p>
          <a:p>
            <a:pPr marL="342900" indent="-342900">
              <a:lnSpc>
                <a:spcPct val="90000"/>
              </a:lnSpc>
              <a:spcBef>
                <a:spcPct val="20000"/>
              </a:spcBef>
            </a:pPr>
            <a:endParaRPr lang="en-US" sz="1100" b="1" i="1">
              <a:latin typeface="Comic Sans MS" pitchFamily="66" charset="0"/>
            </a:endParaRPr>
          </a:p>
          <a:p>
            <a:pPr marL="342900" indent="-342900">
              <a:lnSpc>
                <a:spcPct val="90000"/>
              </a:lnSpc>
              <a:spcBef>
                <a:spcPct val="20000"/>
              </a:spcBef>
            </a:pPr>
            <a:r>
              <a:rPr lang="en-US" b="1" i="1">
                <a:solidFill>
                  <a:srgbClr val="FF0000"/>
                </a:solidFill>
                <a:latin typeface="Comic Sans MS" pitchFamily="66" charset="0"/>
              </a:rPr>
              <a:t>Q</a:t>
            </a:r>
            <a:r>
              <a:rPr lang="en-US" sz="1400" b="1" i="1">
                <a:latin typeface="Comic Sans MS" pitchFamily="66" charset="0"/>
              </a:rPr>
              <a:t>: What are positively charged ions (+) called?</a:t>
            </a:r>
          </a:p>
          <a:p>
            <a:pPr marL="342900" indent="-342900">
              <a:lnSpc>
                <a:spcPct val="90000"/>
              </a:lnSpc>
              <a:spcBef>
                <a:spcPct val="20000"/>
              </a:spcBef>
            </a:pPr>
            <a:r>
              <a:rPr lang="en-US" b="1" i="1">
                <a:solidFill>
                  <a:srgbClr val="FF0000"/>
                </a:solidFill>
                <a:latin typeface="Comic Sans MS" pitchFamily="66" charset="0"/>
              </a:rPr>
              <a:t>Q</a:t>
            </a:r>
            <a:r>
              <a:rPr lang="en-US" sz="1400" b="1" i="1">
                <a:latin typeface="Comic Sans MS" pitchFamily="66" charset="0"/>
              </a:rPr>
              <a:t>: What are negatively charged ions (-) called? </a:t>
            </a:r>
            <a:endParaRPr lang="en-US" sz="1600" b="1" i="1"/>
          </a:p>
        </p:txBody>
      </p:sp>
      <p:sp>
        <p:nvSpPr>
          <p:cNvPr id="9" name="Text Box 5"/>
          <p:cNvSpPr txBox="1">
            <a:spLocks noChangeArrowheads="1"/>
          </p:cNvSpPr>
          <p:nvPr/>
        </p:nvSpPr>
        <p:spPr bwMode="auto">
          <a:xfrm>
            <a:off x="4595812" y="6613525"/>
            <a:ext cx="45481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dirty="0">
                <a:latin typeface="Comic Sans MS" pitchFamily="66" charset="0"/>
              </a:rPr>
              <a:t>From the  </a:t>
            </a:r>
            <a:r>
              <a:rPr lang="en-US" altLang="en-US" sz="1000" dirty="0">
                <a:latin typeface="Comic Sans MS" pitchFamily="66" charset="0"/>
                <a:hlinkClick r:id="rId5"/>
              </a:rPr>
              <a:t>Virtual Cell Biology Classroom</a:t>
            </a:r>
            <a:r>
              <a:rPr lang="en-US" altLang="en-US" sz="1000" dirty="0">
                <a:latin typeface="Comic Sans MS" pitchFamily="66" charset="0"/>
              </a:rPr>
              <a:t> on </a:t>
            </a:r>
            <a:r>
              <a:rPr lang="en-US" altLang="en-US" sz="1000" dirty="0">
                <a:latin typeface="Comic Sans MS" pitchFamily="66" charset="0"/>
                <a:hlinkClick r:id="rId6"/>
              </a:rPr>
              <a:t>ScienceProfOnline.com</a:t>
            </a:r>
            <a:endParaRPr lang="en-US" altLang="en-US" sz="1000" dirty="0">
              <a:latin typeface="Comic Sans MS" pitchFamily="66" charset="0"/>
            </a:endParaRPr>
          </a:p>
        </p:txBody>
      </p:sp>
    </p:spTree>
    <p:extLst>
      <p:ext uri="{BB962C8B-B14F-4D97-AF65-F5344CB8AC3E}">
        <p14:creationId xmlns:p14="http://schemas.microsoft.com/office/powerpoint/2010/main" val="248818717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idx="4294967295"/>
          </p:nvPr>
        </p:nvSpPr>
        <p:spPr>
          <a:xfrm>
            <a:off x="762000" y="304800"/>
            <a:ext cx="7696200" cy="1143000"/>
          </a:xfrm>
        </p:spPr>
        <p:txBody>
          <a:bodyPr>
            <a:normAutofit fontScale="90000"/>
          </a:bodyPr>
          <a:lstStyle/>
          <a:p>
            <a:pPr eaLnBrk="1" hangingPunct="1">
              <a:defRPr/>
            </a:pPr>
            <a:r>
              <a:rPr lang="en-US" sz="4000" b="1" dirty="0" smtClean="0">
                <a:solidFill>
                  <a:srgbClr val="FF0000"/>
                </a:solidFill>
                <a:latin typeface="Comic Sans MS"/>
                <a:ea typeface="+mj-ea"/>
                <a:cs typeface="Comic Sans MS"/>
              </a:rPr>
              <a:t>Ionic compounds are made of oppositely charged ions</a:t>
            </a:r>
          </a:p>
        </p:txBody>
      </p:sp>
      <p:sp>
        <p:nvSpPr>
          <p:cNvPr id="7" name="Rectangle 3"/>
          <p:cNvSpPr>
            <a:spLocks noGrp="1" noChangeArrowheads="1"/>
          </p:cNvSpPr>
          <p:nvPr>
            <p:ph type="body" sz="half" idx="4294967295"/>
          </p:nvPr>
        </p:nvSpPr>
        <p:spPr>
          <a:xfrm>
            <a:off x="4572000" y="1676400"/>
            <a:ext cx="4318000" cy="4495800"/>
          </a:xfrm>
        </p:spPr>
        <p:txBody>
          <a:bodyPr/>
          <a:lstStyle/>
          <a:p>
            <a:pPr eaLnBrk="1" hangingPunct="1">
              <a:defRPr/>
            </a:pPr>
            <a:r>
              <a:rPr lang="en-US" sz="2400" dirty="0">
                <a:latin typeface="Comic Sans MS"/>
                <a:ea typeface="+mn-ea"/>
                <a:cs typeface="Comic Sans MS"/>
              </a:rPr>
              <a:t>Ionic Bonds are atoms held together by attraction between </a:t>
            </a:r>
            <a:br>
              <a:rPr lang="en-US" sz="2400" dirty="0">
                <a:latin typeface="Comic Sans MS"/>
                <a:ea typeface="+mn-ea"/>
                <a:cs typeface="Comic Sans MS"/>
              </a:rPr>
            </a:br>
            <a:r>
              <a:rPr lang="en-US" sz="2400" dirty="0">
                <a:latin typeface="Comic Sans MS"/>
                <a:ea typeface="+mn-ea"/>
                <a:cs typeface="Comic Sans MS"/>
              </a:rPr>
              <a:t>a</a:t>
            </a:r>
            <a:r>
              <a:rPr lang="en-US" sz="2400" b="1" dirty="0">
                <a:latin typeface="Comic Sans MS"/>
                <a:ea typeface="+mn-ea"/>
                <a:cs typeface="Comic Sans MS"/>
              </a:rPr>
              <a:t> </a:t>
            </a:r>
            <a:r>
              <a:rPr lang="en-US" sz="2400" b="1" dirty="0">
                <a:solidFill>
                  <a:srgbClr val="CC9900"/>
                </a:solidFill>
                <a:latin typeface="Comic Sans MS"/>
                <a:ea typeface="+mn-ea"/>
                <a:cs typeface="Comic Sans MS"/>
              </a:rPr>
              <a:t>(+)</a:t>
            </a:r>
            <a:r>
              <a:rPr lang="en-US" sz="2400" b="1" dirty="0">
                <a:solidFill>
                  <a:srgbClr val="FFFF00"/>
                </a:solidFill>
                <a:latin typeface="Comic Sans MS"/>
                <a:ea typeface="+mn-ea"/>
                <a:cs typeface="Comic Sans MS"/>
              </a:rPr>
              <a:t> </a:t>
            </a:r>
            <a:r>
              <a:rPr lang="en-US" sz="2400" b="1" dirty="0">
                <a:latin typeface="Comic Sans MS"/>
                <a:ea typeface="+mn-ea"/>
                <a:cs typeface="Comic Sans MS"/>
              </a:rPr>
              <a:t>and a </a:t>
            </a:r>
            <a:r>
              <a:rPr lang="en-US" sz="2400" b="1" dirty="0">
                <a:solidFill>
                  <a:srgbClr val="92D050"/>
                </a:solidFill>
                <a:latin typeface="Comic Sans MS"/>
                <a:ea typeface="+mn-ea"/>
                <a:cs typeface="Comic Sans MS"/>
              </a:rPr>
              <a:t>(–)</a:t>
            </a:r>
            <a:r>
              <a:rPr lang="en-US" sz="2400" b="1" dirty="0">
                <a:latin typeface="Comic Sans MS"/>
                <a:ea typeface="+mn-ea"/>
                <a:cs typeface="Comic Sans MS"/>
              </a:rPr>
              <a:t> ion</a:t>
            </a:r>
          </a:p>
          <a:p>
            <a:pPr eaLnBrk="1" hangingPunct="1">
              <a:defRPr/>
            </a:pPr>
            <a:endParaRPr lang="en-US" sz="2400" b="1" dirty="0">
              <a:solidFill>
                <a:srgbClr val="FF0000"/>
              </a:solidFill>
              <a:latin typeface="Comic Sans MS"/>
              <a:ea typeface="+mn-ea"/>
              <a:cs typeface="Comic Sans MS"/>
            </a:endParaRPr>
          </a:p>
          <a:p>
            <a:pPr eaLnBrk="1" hangingPunct="1">
              <a:defRPr/>
            </a:pPr>
            <a:r>
              <a:rPr lang="en-US" sz="2400" b="1" dirty="0">
                <a:solidFill>
                  <a:srgbClr val="FF0000"/>
                </a:solidFill>
                <a:latin typeface="Comic Sans MS"/>
                <a:ea typeface="+mn-ea"/>
                <a:cs typeface="Comic Sans MS"/>
              </a:rPr>
              <a:t>Compound is neutral overall, </a:t>
            </a:r>
            <a:r>
              <a:rPr lang="en-US" sz="2400" dirty="0">
                <a:latin typeface="Comic Sans MS"/>
                <a:ea typeface="+mn-ea"/>
                <a:cs typeface="Comic Sans MS"/>
              </a:rPr>
              <a:t>but still charged on the </a:t>
            </a:r>
            <a:r>
              <a:rPr lang="en-US" sz="2400" dirty="0" smtClean="0">
                <a:latin typeface="Comic Sans MS"/>
                <a:ea typeface="+mn-ea"/>
                <a:cs typeface="Comic Sans MS"/>
              </a:rPr>
              <a:t>inside.</a:t>
            </a:r>
          </a:p>
          <a:p>
            <a:pPr marL="0" indent="0" eaLnBrk="1" hangingPunct="1">
              <a:buFontTx/>
              <a:buNone/>
              <a:defRPr/>
            </a:pPr>
            <a:endParaRPr lang="en-US" sz="2400" dirty="0">
              <a:latin typeface="Comic Sans MS"/>
              <a:ea typeface="+mn-ea"/>
              <a:cs typeface="Comic Sans MS"/>
            </a:endParaRPr>
          </a:p>
          <a:p>
            <a:pPr eaLnBrk="1" hangingPunct="1">
              <a:defRPr/>
            </a:pPr>
            <a:r>
              <a:rPr lang="en-US" sz="2400" dirty="0" smtClean="0">
                <a:latin typeface="Comic Sans MS"/>
                <a:ea typeface="+mn-ea"/>
                <a:cs typeface="Comic Sans MS"/>
              </a:rPr>
              <a:t>Makes </a:t>
            </a:r>
            <a:r>
              <a:rPr lang="en-US" sz="2400" dirty="0">
                <a:latin typeface="Comic Sans MS"/>
                <a:ea typeface="+mn-ea"/>
                <a:cs typeface="Comic Sans MS"/>
              </a:rPr>
              <a:t>solid </a:t>
            </a:r>
            <a:r>
              <a:rPr lang="en-US" sz="2400" dirty="0" smtClean="0">
                <a:latin typeface="Comic Sans MS"/>
                <a:ea typeface="+mn-ea"/>
                <a:cs typeface="Comic Sans MS"/>
              </a:rPr>
              <a:t>crystals.</a:t>
            </a:r>
            <a:endParaRPr lang="en-US" sz="2400" dirty="0">
              <a:latin typeface="Comic Sans MS"/>
              <a:ea typeface="+mn-ea"/>
              <a:cs typeface="Comic Sans MS"/>
            </a:endParaRPr>
          </a:p>
          <a:p>
            <a:pPr eaLnBrk="1" hangingPunct="1">
              <a:buFont typeface="Wingdings" charset="0"/>
              <a:buNone/>
              <a:defRPr/>
            </a:pPr>
            <a:endParaRPr lang="en-US" sz="2800" dirty="0">
              <a:solidFill>
                <a:schemeClr val="hlink"/>
              </a:solidFill>
              <a:latin typeface="Arial" charset="0"/>
              <a:ea typeface="+mn-ea"/>
              <a:cs typeface="+mn-cs"/>
            </a:endParaRPr>
          </a:p>
        </p:txBody>
      </p:sp>
      <p:pic>
        <p:nvPicPr>
          <p:cNvPr id="8" name="Picture 7" descr="Halit-Kristall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1" y="1752600"/>
            <a:ext cx="3047999" cy="225256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33796" name="Picture 8" descr="NaCl_polyhedra.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267200"/>
            <a:ext cx="31115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7" name="Text Box 6"/>
          <p:cNvSpPr txBox="1">
            <a:spLocks noChangeArrowheads="1"/>
          </p:cNvSpPr>
          <p:nvPr/>
        </p:nvSpPr>
        <p:spPr bwMode="auto">
          <a:xfrm>
            <a:off x="0" y="6629400"/>
            <a:ext cx="373380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pPr>
            <a:r>
              <a:rPr lang="en-US" sz="1000">
                <a:latin typeface="Comic Sans MS" charset="0"/>
                <a:cs typeface="Arial" charset="0"/>
              </a:rPr>
              <a:t>Images: </a:t>
            </a:r>
            <a:r>
              <a:rPr lang="en-US" sz="1000">
                <a:latin typeface="Comic Sans MS" charset="0"/>
                <a:cs typeface="Arial" charset="0"/>
                <a:hlinkClick r:id="rId4"/>
              </a:rPr>
              <a:t>Halit crysta</a:t>
            </a:r>
            <a:r>
              <a:rPr lang="en-US" sz="1000">
                <a:latin typeface="Comic Sans MS" charset="0"/>
                <a:cs typeface="Arial" charset="0"/>
              </a:rPr>
              <a:t>l, </a:t>
            </a:r>
            <a:r>
              <a:rPr lang="en-US" sz="1000">
                <a:latin typeface="Comic Sans MS" charset="0"/>
                <a:cs typeface="Arial" charset="0"/>
                <a:hlinkClick r:id="rId5"/>
              </a:rPr>
              <a:t>Crystal structure of NaCl</a:t>
            </a:r>
            <a:r>
              <a:rPr lang="en-US" sz="1000">
                <a:latin typeface="Comic Sans MS" charset="0"/>
                <a:cs typeface="Arial" charset="0"/>
              </a:rPr>
              <a:t>, Wiki</a:t>
            </a:r>
          </a:p>
        </p:txBody>
      </p:sp>
      <p:sp>
        <p:nvSpPr>
          <p:cNvPr id="9" name="Text Box 5"/>
          <p:cNvSpPr txBox="1">
            <a:spLocks noChangeArrowheads="1"/>
          </p:cNvSpPr>
          <p:nvPr/>
        </p:nvSpPr>
        <p:spPr bwMode="auto">
          <a:xfrm>
            <a:off x="4595812" y="6613525"/>
            <a:ext cx="45481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dirty="0">
                <a:latin typeface="Comic Sans MS" pitchFamily="66" charset="0"/>
              </a:rPr>
              <a:t>From the  </a:t>
            </a:r>
            <a:r>
              <a:rPr lang="en-US" altLang="en-US" sz="1000" dirty="0">
                <a:latin typeface="Comic Sans MS" pitchFamily="66" charset="0"/>
                <a:hlinkClick r:id="rId6"/>
              </a:rPr>
              <a:t>Virtual Cell Biology Classroom</a:t>
            </a:r>
            <a:r>
              <a:rPr lang="en-US" altLang="en-US" sz="1000" dirty="0">
                <a:latin typeface="Comic Sans MS" pitchFamily="66" charset="0"/>
              </a:rPr>
              <a:t> on </a:t>
            </a:r>
            <a:r>
              <a:rPr lang="en-US" altLang="en-US" sz="1000" dirty="0">
                <a:latin typeface="Comic Sans MS" pitchFamily="66" charset="0"/>
                <a:hlinkClick r:id="rId7"/>
              </a:rPr>
              <a:t>ScienceProfOnline.com</a:t>
            </a:r>
            <a:endParaRPr lang="en-US" altLang="en-US" sz="1000" dirty="0">
              <a:latin typeface="Comic Sans MS" pitchFamily="66" charset="0"/>
            </a:endParaRPr>
          </a:p>
        </p:txBody>
      </p:sp>
    </p:spTree>
    <p:extLst>
      <p:ext uri="{BB962C8B-B14F-4D97-AF65-F5344CB8AC3E}">
        <p14:creationId xmlns:p14="http://schemas.microsoft.com/office/powerpoint/2010/main" val="261811094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US" sz="3200" b="1" dirty="0" smtClean="0">
                <a:solidFill>
                  <a:schemeClr val="tx1"/>
                </a:solidFill>
                <a:latin typeface="Comic Sans MS" pitchFamily="66" charset="0"/>
              </a:rPr>
              <a:t>Ions:</a:t>
            </a:r>
            <a:r>
              <a:rPr lang="en-US" sz="3600" b="1" dirty="0" smtClean="0">
                <a:solidFill>
                  <a:schemeClr val="tx1"/>
                </a:solidFill>
                <a:latin typeface="Comic Sans MS" pitchFamily="66" charset="0"/>
              </a:rPr>
              <a:t> </a:t>
            </a:r>
            <a:r>
              <a:rPr lang="en-US" sz="4000" b="1" dirty="0" smtClean="0">
                <a:solidFill>
                  <a:schemeClr val="tx1">
                    <a:lumMod val="50000"/>
                    <a:lumOff val="50000"/>
                  </a:schemeClr>
                </a:solidFill>
                <a:latin typeface="Comic Sans MS" pitchFamily="66" charset="0"/>
              </a:rPr>
              <a:t>Acids &amp; Bases</a:t>
            </a:r>
          </a:p>
        </p:txBody>
      </p:sp>
      <p:pic>
        <p:nvPicPr>
          <p:cNvPr id="10243" name="Picture 3" descr="acidsbases"/>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114800" y="1905000"/>
            <a:ext cx="4419600" cy="39798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244" name="Text Box 4"/>
          <p:cNvSpPr txBox="1">
            <a:spLocks noChangeArrowheads="1"/>
          </p:cNvSpPr>
          <p:nvPr/>
        </p:nvSpPr>
        <p:spPr bwMode="auto">
          <a:xfrm>
            <a:off x="457200" y="1981200"/>
            <a:ext cx="3200400" cy="430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defRPr/>
            </a:pPr>
            <a:r>
              <a:rPr lang="en-US" dirty="0">
                <a:latin typeface="Comic Sans MS" pitchFamily="66" charset="0"/>
                <a:cs typeface="+mn-cs"/>
              </a:rPr>
              <a:t>An </a:t>
            </a:r>
            <a:r>
              <a:rPr lang="en-US" sz="2400" b="1" dirty="0" smtClean="0">
                <a:solidFill>
                  <a:schemeClr val="tx2">
                    <a:lumMod val="50000"/>
                    <a:lumOff val="50000"/>
                  </a:schemeClr>
                </a:solidFill>
                <a:latin typeface="Comic Sans MS" pitchFamily="66" charset="0"/>
                <a:cs typeface="+mn-cs"/>
              </a:rPr>
              <a:t>acid</a:t>
            </a:r>
            <a:r>
              <a:rPr lang="en-US" dirty="0" smtClean="0">
                <a:latin typeface="Comic Sans MS" pitchFamily="66" charset="0"/>
                <a:cs typeface="+mn-cs"/>
              </a:rPr>
              <a:t> </a:t>
            </a:r>
            <a:r>
              <a:rPr lang="en-US" dirty="0">
                <a:latin typeface="Comic Sans MS" pitchFamily="66" charset="0"/>
                <a:cs typeface="+mn-cs"/>
              </a:rPr>
              <a:t>is any ionic compound that releases </a:t>
            </a:r>
            <a:r>
              <a:rPr lang="en-US" sz="2000" b="1" dirty="0" smtClean="0">
                <a:solidFill>
                  <a:schemeClr val="tx2">
                    <a:lumMod val="50000"/>
                    <a:lumOff val="50000"/>
                  </a:schemeClr>
                </a:solidFill>
                <a:latin typeface="Comic Sans MS" pitchFamily="66" charset="0"/>
                <a:cs typeface="+mn-cs"/>
              </a:rPr>
              <a:t>hydrogen</a:t>
            </a:r>
            <a:r>
              <a:rPr lang="en-US" sz="2000" b="1" dirty="0" smtClean="0">
                <a:solidFill>
                  <a:srgbClr val="FF0000"/>
                </a:solidFill>
                <a:latin typeface="Comic Sans MS" pitchFamily="66" charset="0"/>
                <a:cs typeface="+mn-cs"/>
              </a:rPr>
              <a:t> _____  </a:t>
            </a:r>
            <a:r>
              <a:rPr lang="en-US" sz="2000" b="1" dirty="0">
                <a:solidFill>
                  <a:schemeClr val="tx2">
                    <a:lumMod val="50000"/>
                    <a:lumOff val="50000"/>
                  </a:schemeClr>
                </a:solidFill>
                <a:latin typeface="Comic Sans MS" pitchFamily="66" charset="0"/>
                <a:cs typeface="+mn-cs"/>
              </a:rPr>
              <a:t>(H</a:t>
            </a:r>
            <a:r>
              <a:rPr lang="en-US" sz="2000" b="1" baseline="30000" dirty="0">
                <a:solidFill>
                  <a:schemeClr val="tx2">
                    <a:lumMod val="50000"/>
                    <a:lumOff val="50000"/>
                  </a:schemeClr>
                </a:solidFill>
                <a:latin typeface="Comic Sans MS" pitchFamily="66" charset="0"/>
                <a:cs typeface="+mn-cs"/>
              </a:rPr>
              <a:t>+</a:t>
            </a:r>
            <a:r>
              <a:rPr lang="en-US" sz="2000" b="1" dirty="0">
                <a:solidFill>
                  <a:schemeClr val="tx2">
                    <a:lumMod val="50000"/>
                    <a:lumOff val="50000"/>
                  </a:schemeClr>
                </a:solidFill>
                <a:latin typeface="Comic Sans MS" pitchFamily="66" charset="0"/>
                <a:cs typeface="+mn-cs"/>
              </a:rPr>
              <a:t>)</a:t>
            </a:r>
            <a:r>
              <a:rPr lang="en-US" sz="2000" dirty="0">
                <a:latin typeface="Comic Sans MS" pitchFamily="66" charset="0"/>
                <a:cs typeface="+mn-cs"/>
              </a:rPr>
              <a:t>  </a:t>
            </a:r>
            <a:r>
              <a:rPr lang="en-US" dirty="0">
                <a:latin typeface="Comic Sans MS" pitchFamily="66" charset="0"/>
                <a:cs typeface="+mn-cs"/>
              </a:rPr>
              <a:t>in </a:t>
            </a:r>
            <a:r>
              <a:rPr lang="en-US" dirty="0" smtClean="0">
                <a:latin typeface="Comic Sans MS" pitchFamily="66" charset="0"/>
              </a:rPr>
              <a:t>solution</a:t>
            </a:r>
            <a:r>
              <a:rPr lang="en-US" dirty="0" smtClean="0">
                <a:latin typeface="Comic Sans MS" pitchFamily="66" charset="0"/>
                <a:cs typeface="+mn-cs"/>
              </a:rPr>
              <a:t>.</a:t>
            </a:r>
            <a:endParaRPr lang="en-US" dirty="0">
              <a:latin typeface="Comic Sans MS" pitchFamily="66" charset="0"/>
              <a:cs typeface="+mn-cs"/>
            </a:endParaRPr>
          </a:p>
          <a:p>
            <a:pPr eaLnBrk="1" hangingPunct="1">
              <a:spcBef>
                <a:spcPct val="50000"/>
              </a:spcBef>
              <a:defRPr/>
            </a:pPr>
            <a:endParaRPr lang="en-US" dirty="0" smtClean="0">
              <a:latin typeface="Comic Sans MS" pitchFamily="66" charset="0"/>
              <a:cs typeface="+mn-cs"/>
            </a:endParaRPr>
          </a:p>
          <a:p>
            <a:pPr eaLnBrk="1" hangingPunct="1">
              <a:spcBef>
                <a:spcPct val="50000"/>
              </a:spcBef>
              <a:defRPr/>
            </a:pPr>
            <a:endParaRPr lang="en-US" dirty="0">
              <a:latin typeface="Comic Sans MS" pitchFamily="66" charset="0"/>
              <a:cs typeface="+mn-cs"/>
            </a:endParaRPr>
          </a:p>
          <a:p>
            <a:pPr eaLnBrk="1" hangingPunct="1">
              <a:spcBef>
                <a:spcPct val="50000"/>
              </a:spcBef>
              <a:defRPr/>
            </a:pPr>
            <a:endParaRPr lang="en-US" dirty="0">
              <a:latin typeface="Comic Sans MS" pitchFamily="66" charset="0"/>
              <a:cs typeface="+mn-cs"/>
            </a:endParaRPr>
          </a:p>
          <a:p>
            <a:pPr eaLnBrk="1" hangingPunct="1">
              <a:spcBef>
                <a:spcPct val="20000"/>
              </a:spcBef>
              <a:defRPr/>
            </a:pPr>
            <a:r>
              <a:rPr lang="en-US" dirty="0">
                <a:latin typeface="Comic Sans MS" pitchFamily="66" charset="0"/>
                <a:cs typeface="+mn-cs"/>
              </a:rPr>
              <a:t>A </a:t>
            </a:r>
            <a:r>
              <a:rPr lang="en-US" sz="2400" b="1" dirty="0" smtClean="0">
                <a:solidFill>
                  <a:schemeClr val="tx2">
                    <a:lumMod val="50000"/>
                    <a:lumOff val="50000"/>
                  </a:schemeClr>
                </a:solidFill>
                <a:latin typeface="Comic Sans MS" pitchFamily="66" charset="0"/>
                <a:cs typeface="+mn-cs"/>
              </a:rPr>
              <a:t>base</a:t>
            </a:r>
            <a:r>
              <a:rPr lang="en-US" dirty="0" smtClean="0">
                <a:latin typeface="Comic Sans MS" pitchFamily="66" charset="0"/>
                <a:cs typeface="+mn-cs"/>
              </a:rPr>
              <a:t> </a:t>
            </a:r>
            <a:r>
              <a:rPr lang="en-US" dirty="0">
                <a:latin typeface="Comic Sans MS" pitchFamily="66" charset="0"/>
                <a:cs typeface="+mn-cs"/>
              </a:rPr>
              <a:t>is any ionic compound that releases </a:t>
            </a:r>
            <a:r>
              <a:rPr lang="en-US" sz="2000" b="1" dirty="0" smtClean="0">
                <a:solidFill>
                  <a:schemeClr val="tx2">
                    <a:lumMod val="50000"/>
                    <a:lumOff val="50000"/>
                  </a:schemeClr>
                </a:solidFill>
                <a:latin typeface="Comic Sans MS" pitchFamily="66" charset="0"/>
                <a:cs typeface="+mn-cs"/>
              </a:rPr>
              <a:t>hydroxide </a:t>
            </a:r>
            <a:r>
              <a:rPr lang="en-US" sz="2000" b="1" dirty="0" smtClean="0">
                <a:solidFill>
                  <a:srgbClr val="FF0000"/>
                </a:solidFill>
                <a:latin typeface="Comic Sans MS" pitchFamily="66" charset="0"/>
                <a:cs typeface="+mn-cs"/>
              </a:rPr>
              <a:t>_____</a:t>
            </a:r>
            <a:r>
              <a:rPr lang="en-US" sz="2000" b="1" dirty="0" smtClean="0">
                <a:solidFill>
                  <a:schemeClr val="tx2">
                    <a:lumMod val="50000"/>
                    <a:lumOff val="50000"/>
                  </a:schemeClr>
                </a:solidFill>
                <a:latin typeface="Comic Sans MS" pitchFamily="66" charset="0"/>
                <a:cs typeface="+mn-cs"/>
              </a:rPr>
              <a:t> </a:t>
            </a:r>
            <a:r>
              <a:rPr lang="en-US" sz="2000" b="1" dirty="0">
                <a:solidFill>
                  <a:schemeClr val="tx2">
                    <a:lumMod val="50000"/>
                    <a:lumOff val="50000"/>
                  </a:schemeClr>
                </a:solidFill>
                <a:latin typeface="Comic Sans MS" pitchFamily="66" charset="0"/>
                <a:cs typeface="+mn-cs"/>
              </a:rPr>
              <a:t>(</a:t>
            </a:r>
            <a:r>
              <a:rPr lang="en-US" sz="2000" b="1" baseline="30000" dirty="0">
                <a:solidFill>
                  <a:schemeClr val="tx2">
                    <a:lumMod val="50000"/>
                    <a:lumOff val="50000"/>
                  </a:schemeClr>
                </a:solidFill>
                <a:latin typeface="Comic Sans MS" pitchFamily="66" charset="0"/>
                <a:cs typeface="+mn-cs"/>
              </a:rPr>
              <a:t>-</a:t>
            </a:r>
            <a:r>
              <a:rPr lang="en-US" sz="2000" b="1" dirty="0">
                <a:solidFill>
                  <a:schemeClr val="tx2">
                    <a:lumMod val="50000"/>
                    <a:lumOff val="50000"/>
                  </a:schemeClr>
                </a:solidFill>
                <a:latin typeface="Comic Sans MS" pitchFamily="66" charset="0"/>
                <a:cs typeface="+mn-cs"/>
              </a:rPr>
              <a:t>OH) </a:t>
            </a:r>
            <a:r>
              <a:rPr lang="en-US" dirty="0">
                <a:latin typeface="Comic Sans MS" pitchFamily="66" charset="0"/>
                <a:cs typeface="+mn-cs"/>
              </a:rPr>
              <a:t>in solution.</a:t>
            </a:r>
          </a:p>
          <a:p>
            <a:pPr eaLnBrk="1" hangingPunct="1">
              <a:spcBef>
                <a:spcPct val="50000"/>
              </a:spcBef>
              <a:defRPr/>
            </a:pPr>
            <a:endParaRPr lang="en-US" dirty="0">
              <a:latin typeface="Comic Sans MS" pitchFamily="66" charset="0"/>
              <a:cs typeface="+mn-cs"/>
            </a:endParaRPr>
          </a:p>
        </p:txBody>
      </p:sp>
      <p:sp>
        <p:nvSpPr>
          <p:cNvPr id="6" name="Text Box 5"/>
          <p:cNvSpPr txBox="1">
            <a:spLocks noChangeArrowheads="1"/>
          </p:cNvSpPr>
          <p:nvPr/>
        </p:nvSpPr>
        <p:spPr bwMode="auto">
          <a:xfrm>
            <a:off x="4595812" y="6613525"/>
            <a:ext cx="45481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dirty="0">
                <a:latin typeface="Comic Sans MS" pitchFamily="66" charset="0"/>
              </a:rPr>
              <a:t>From the  </a:t>
            </a:r>
            <a:r>
              <a:rPr lang="en-US" altLang="en-US" sz="1000" dirty="0">
                <a:latin typeface="Comic Sans MS" pitchFamily="66" charset="0"/>
                <a:hlinkClick r:id="rId4"/>
              </a:rPr>
              <a:t>Virtual Cell Biology Classroom</a:t>
            </a:r>
            <a:r>
              <a:rPr lang="en-US" altLang="en-US" sz="1000" dirty="0">
                <a:latin typeface="Comic Sans MS" pitchFamily="66" charset="0"/>
              </a:rPr>
              <a:t> on </a:t>
            </a:r>
            <a:r>
              <a:rPr lang="en-US" altLang="en-US" sz="1000" dirty="0">
                <a:latin typeface="Comic Sans MS" pitchFamily="66" charset="0"/>
                <a:hlinkClick r:id="rId5"/>
              </a:rPr>
              <a:t>ScienceProfOnline.com</a:t>
            </a:r>
            <a:endParaRPr lang="en-US" altLang="en-US" sz="1000" dirty="0">
              <a:latin typeface="Comic Sans MS" pitchFamily="66" charset="0"/>
            </a:endParaRPr>
          </a:p>
        </p:txBody>
      </p:sp>
    </p:spTree>
    <p:extLst>
      <p:ext uri="{BB962C8B-B14F-4D97-AF65-F5344CB8AC3E}">
        <p14:creationId xmlns:p14="http://schemas.microsoft.com/office/powerpoint/2010/main" val="6627102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1554162"/>
          </a:xfrm>
        </p:spPr>
        <p:txBody>
          <a:bodyPr/>
          <a:lstStyle/>
          <a:p>
            <a:r>
              <a:rPr lang="en-US" sz="2800" dirty="0">
                <a:solidFill>
                  <a:schemeClr val="tx1"/>
                </a:solidFill>
                <a:latin typeface="Comic Sans MS"/>
                <a:cs typeface="Comic Sans MS"/>
              </a:rPr>
              <a:t>Another important characteristic of </a:t>
            </a:r>
            <a:r>
              <a:rPr lang="en-US" sz="2800" dirty="0" smtClean="0">
                <a:solidFill>
                  <a:schemeClr val="tx1"/>
                </a:solidFill>
                <a:latin typeface="Comic Sans MS"/>
                <a:cs typeface="Comic Sans MS"/>
              </a:rPr>
              <a:t>water…</a:t>
            </a:r>
            <a:br>
              <a:rPr lang="en-US" sz="2800" dirty="0" smtClean="0">
                <a:solidFill>
                  <a:schemeClr val="tx1"/>
                </a:solidFill>
                <a:latin typeface="Comic Sans MS"/>
                <a:cs typeface="Comic Sans MS"/>
              </a:rPr>
            </a:br>
            <a:r>
              <a:rPr lang="en-US" sz="3200" dirty="0" smtClean="0">
                <a:solidFill>
                  <a:srgbClr val="0000FF"/>
                </a:solidFill>
                <a:effectLst>
                  <a:outerShdw blurRad="38100" dist="38100" dir="2700000" algn="tl">
                    <a:srgbClr val="000000"/>
                  </a:outerShdw>
                </a:effectLst>
                <a:latin typeface="Comic Sans MS"/>
                <a:cs typeface="Comic Sans MS"/>
              </a:rPr>
              <a:t>Water can </a:t>
            </a:r>
            <a:r>
              <a:rPr lang="en-US" sz="3200" dirty="0">
                <a:solidFill>
                  <a:srgbClr val="0000FF"/>
                </a:solidFill>
                <a:effectLst>
                  <a:outerShdw blurRad="38100" dist="38100" dir="2700000" algn="tl">
                    <a:srgbClr val="000000"/>
                  </a:outerShdw>
                </a:effectLst>
                <a:latin typeface="Comic Sans MS"/>
                <a:cs typeface="Comic Sans MS"/>
              </a:rPr>
              <a:t>form </a:t>
            </a:r>
            <a:r>
              <a:rPr lang="en-US" sz="3200" dirty="0">
                <a:solidFill>
                  <a:schemeClr val="tx1"/>
                </a:solidFill>
                <a:effectLst>
                  <a:outerShdw blurRad="38100" dist="38100" dir="2700000" algn="tl">
                    <a:srgbClr val="000000"/>
                  </a:outerShdw>
                </a:effectLst>
                <a:latin typeface="Comic Sans MS"/>
                <a:cs typeface="Comic Sans MS"/>
              </a:rPr>
              <a:t>acids </a:t>
            </a:r>
            <a:r>
              <a:rPr lang="en-US" sz="3200" dirty="0">
                <a:solidFill>
                  <a:srgbClr val="0000FF"/>
                </a:solidFill>
                <a:effectLst>
                  <a:outerShdw blurRad="38100" dist="38100" dir="2700000" algn="tl">
                    <a:srgbClr val="000000"/>
                  </a:outerShdw>
                </a:effectLst>
                <a:latin typeface="Comic Sans MS"/>
                <a:cs typeface="Comic Sans MS"/>
              </a:rPr>
              <a:t>and </a:t>
            </a:r>
            <a:r>
              <a:rPr lang="en-US" sz="3200" dirty="0">
                <a:solidFill>
                  <a:srgbClr val="000000"/>
                </a:solidFill>
                <a:effectLst>
                  <a:outerShdw blurRad="38100" dist="38100" dir="2700000" algn="tl">
                    <a:srgbClr val="000000"/>
                  </a:outerShdw>
                </a:effectLst>
                <a:latin typeface="Comic Sans MS"/>
                <a:cs typeface="Comic Sans MS"/>
              </a:rPr>
              <a:t>bases</a:t>
            </a:r>
            <a:endParaRPr lang="en-US" sz="3200" dirty="0">
              <a:solidFill>
                <a:srgbClr val="000000"/>
              </a:solidFill>
              <a:latin typeface="Comic Sans MS"/>
              <a:cs typeface="Comic Sans MS"/>
            </a:endParaRPr>
          </a:p>
        </p:txBody>
      </p:sp>
      <p:pic>
        <p:nvPicPr>
          <p:cNvPr id="4" name="Picture 4" descr="water-molecule"/>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a:xfrm>
            <a:off x="1066800" y="2743200"/>
            <a:ext cx="2133600" cy="2438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Text Box 5"/>
          <p:cNvSpPr txBox="1">
            <a:spLocks noChangeArrowheads="1"/>
          </p:cNvSpPr>
          <p:nvPr/>
        </p:nvSpPr>
        <p:spPr bwMode="auto">
          <a:xfrm>
            <a:off x="-14744" y="6575725"/>
            <a:ext cx="411480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pPr>
            <a:r>
              <a:rPr lang="en-US" sz="1000" dirty="0">
                <a:latin typeface="Comic Sans MS" charset="0"/>
                <a:cs typeface="Arial" charset="0"/>
              </a:rPr>
              <a:t>Image: </a:t>
            </a:r>
            <a:r>
              <a:rPr lang="en-US" sz="1000" dirty="0">
                <a:latin typeface="Comic Sans MS" charset="0"/>
                <a:cs typeface="Arial" charset="0"/>
                <a:hlinkClick r:id="rId3"/>
              </a:rPr>
              <a:t>Periodic Table of Elements</a:t>
            </a:r>
            <a:r>
              <a:rPr lang="en-US" sz="1000" dirty="0">
                <a:latin typeface="Comic Sans MS" charset="0"/>
                <a:cs typeface="Arial" charset="0"/>
              </a:rPr>
              <a:t>; </a:t>
            </a:r>
            <a:r>
              <a:rPr lang="en-US" sz="1000" dirty="0">
                <a:latin typeface="Comic Sans MS" charset="0"/>
                <a:cs typeface="Arial" charset="0"/>
                <a:hlinkClick r:id="rId4"/>
              </a:rPr>
              <a:t>Water Molecule</a:t>
            </a:r>
            <a:r>
              <a:rPr lang="en-US" sz="1000" dirty="0">
                <a:latin typeface="Comic Sans MS" charset="0"/>
                <a:cs typeface="Arial" charset="0"/>
              </a:rPr>
              <a:t>, Wiki</a:t>
            </a:r>
          </a:p>
        </p:txBody>
      </p:sp>
      <p:pic>
        <p:nvPicPr>
          <p:cNvPr id="7" name="Picture 16" descr="img021"/>
          <p:cNvPicPr>
            <a:picLocks noGrp="1" noChangeAspect="1" noChangeArrowheads="1"/>
          </p:cNvPicPr>
          <p:nvPr>
            <p:ph sz="quarter" idx="4294967295"/>
          </p:nvPr>
        </p:nvPicPr>
        <p:blipFill>
          <a:blip r:embed="rId5">
            <a:extLst>
              <a:ext uri="{28A0092B-C50C-407E-A947-70E740481C1C}">
                <a14:useLocalDpi xmlns:a14="http://schemas.microsoft.com/office/drawing/2010/main" val="0"/>
              </a:ext>
            </a:extLst>
          </a:blip>
          <a:srcRect/>
          <a:stretch>
            <a:fillRect/>
          </a:stretch>
        </p:blipFill>
        <p:spPr>
          <a:xfrm>
            <a:off x="4572000" y="1981200"/>
            <a:ext cx="3886201" cy="3810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 name="Text Box 5"/>
          <p:cNvSpPr txBox="1">
            <a:spLocks noChangeArrowheads="1"/>
          </p:cNvSpPr>
          <p:nvPr/>
        </p:nvSpPr>
        <p:spPr bwMode="auto">
          <a:xfrm>
            <a:off x="4800600" y="6598185"/>
            <a:ext cx="434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dirty="0">
                <a:latin typeface="Comic Sans MS" pitchFamily="66" charset="0"/>
              </a:rPr>
              <a:t>From the  </a:t>
            </a:r>
            <a:r>
              <a:rPr lang="en-US" altLang="en-US" sz="1000" dirty="0">
                <a:latin typeface="Comic Sans MS" pitchFamily="66" charset="0"/>
                <a:hlinkClick r:id="rId6"/>
              </a:rPr>
              <a:t>Virtual Cell Biology Classroom</a:t>
            </a:r>
            <a:r>
              <a:rPr lang="en-US" altLang="en-US" sz="1000" dirty="0">
                <a:latin typeface="Comic Sans MS" pitchFamily="66" charset="0"/>
              </a:rPr>
              <a:t> on </a:t>
            </a:r>
            <a:r>
              <a:rPr lang="en-US" altLang="en-US" sz="1000" dirty="0">
                <a:latin typeface="Comic Sans MS" pitchFamily="66" charset="0"/>
                <a:hlinkClick r:id="rId7"/>
              </a:rPr>
              <a:t>ScienceProfOnline.com</a:t>
            </a:r>
            <a:endParaRPr lang="en-US" altLang="en-US" sz="1000" dirty="0">
              <a:latin typeface="Comic Sans MS" pitchFamily="66" charset="0"/>
            </a:endParaRPr>
          </a:p>
        </p:txBody>
      </p:sp>
    </p:spTree>
    <p:extLst>
      <p:ext uri="{BB962C8B-B14F-4D97-AF65-F5344CB8AC3E}">
        <p14:creationId xmlns:p14="http://schemas.microsoft.com/office/powerpoint/2010/main" val="374775012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914400" y="304800"/>
            <a:ext cx="7467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sz="4800" b="1" dirty="0">
                <a:solidFill>
                  <a:srgbClr val="0000FF"/>
                </a:solidFill>
                <a:latin typeface="Comic Sans MS"/>
                <a:cs typeface="Comic Sans MS"/>
              </a:rPr>
              <a:t>Dissociation of </a:t>
            </a:r>
            <a:r>
              <a:rPr lang="en-US" sz="4800" b="1" dirty="0" smtClean="0">
                <a:solidFill>
                  <a:srgbClr val="0000FF"/>
                </a:solidFill>
                <a:latin typeface="Comic Sans MS"/>
                <a:cs typeface="Comic Sans MS"/>
              </a:rPr>
              <a:t>Water</a:t>
            </a:r>
            <a:endParaRPr lang="en-US" sz="4800" b="1" dirty="0">
              <a:solidFill>
                <a:srgbClr val="0000FF"/>
              </a:solidFill>
              <a:latin typeface="Comic Sans MS"/>
              <a:cs typeface="Comic Sans MS"/>
            </a:endParaRPr>
          </a:p>
        </p:txBody>
      </p:sp>
      <p:sp>
        <p:nvSpPr>
          <p:cNvPr id="5" name="Text Box 6"/>
          <p:cNvSpPr txBox="1">
            <a:spLocks noChangeArrowheads="1"/>
          </p:cNvSpPr>
          <p:nvPr/>
        </p:nvSpPr>
        <p:spPr bwMode="auto">
          <a:xfrm>
            <a:off x="1524000" y="4648200"/>
            <a:ext cx="5889311" cy="1892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sz="2000" dirty="0">
                <a:solidFill>
                  <a:srgbClr val="0000FF"/>
                </a:solidFill>
                <a:latin typeface="Comic Sans MS"/>
                <a:cs typeface="Comic Sans MS"/>
              </a:rPr>
              <a:t>Neutral water has equal amounts of H</a:t>
            </a:r>
            <a:r>
              <a:rPr lang="en-US" sz="2000" baseline="30000" dirty="0">
                <a:solidFill>
                  <a:srgbClr val="0000FF"/>
                </a:solidFill>
                <a:latin typeface="Comic Sans MS"/>
                <a:cs typeface="Comic Sans MS"/>
              </a:rPr>
              <a:t>+</a:t>
            </a:r>
            <a:r>
              <a:rPr lang="en-US" sz="2000" dirty="0">
                <a:solidFill>
                  <a:srgbClr val="0000FF"/>
                </a:solidFill>
                <a:latin typeface="Comic Sans MS"/>
                <a:cs typeface="Comic Sans MS"/>
              </a:rPr>
              <a:t> and OH</a:t>
            </a:r>
            <a:r>
              <a:rPr lang="en-US" sz="2000" baseline="30000" dirty="0">
                <a:solidFill>
                  <a:srgbClr val="0000FF"/>
                </a:solidFill>
                <a:latin typeface="Comic Sans MS"/>
                <a:cs typeface="Comic Sans MS"/>
              </a:rPr>
              <a:t> -</a:t>
            </a:r>
          </a:p>
          <a:p>
            <a:pPr algn="ctr" eaLnBrk="1" hangingPunct="1"/>
            <a:endParaRPr lang="en-US" sz="1400" dirty="0">
              <a:solidFill>
                <a:schemeClr val="accent2"/>
              </a:solidFill>
              <a:latin typeface="Comic Sans MS"/>
              <a:cs typeface="Comic Sans MS"/>
            </a:endParaRPr>
          </a:p>
          <a:p>
            <a:pPr algn="ctr" eaLnBrk="1" hangingPunct="1"/>
            <a:r>
              <a:rPr lang="en-US" sz="2000" dirty="0">
                <a:latin typeface="Comic Sans MS"/>
                <a:cs typeface="Comic Sans MS"/>
              </a:rPr>
              <a:t>Acids: Excess of H</a:t>
            </a:r>
            <a:r>
              <a:rPr lang="en-US" sz="2000" baseline="30000" dirty="0">
                <a:latin typeface="Comic Sans MS"/>
                <a:cs typeface="Comic Sans MS"/>
              </a:rPr>
              <a:t>+</a:t>
            </a:r>
            <a:r>
              <a:rPr lang="en-US" sz="2000" dirty="0">
                <a:latin typeface="Comic Sans MS"/>
                <a:cs typeface="Comic Sans MS"/>
              </a:rPr>
              <a:t> in aqueous solution</a:t>
            </a:r>
          </a:p>
          <a:p>
            <a:pPr algn="ctr" eaLnBrk="1" hangingPunct="1"/>
            <a:endParaRPr lang="en-US" sz="1200" dirty="0">
              <a:latin typeface="Comic Sans MS"/>
              <a:cs typeface="Comic Sans MS"/>
            </a:endParaRPr>
          </a:p>
          <a:p>
            <a:pPr algn="ctr" eaLnBrk="1" hangingPunct="1"/>
            <a:r>
              <a:rPr lang="en-US" sz="2000" dirty="0">
                <a:latin typeface="Comic Sans MS"/>
                <a:cs typeface="Comic Sans MS"/>
              </a:rPr>
              <a:t>Bases: Excess of OH</a:t>
            </a:r>
            <a:r>
              <a:rPr lang="en-US" sz="2000" baseline="30000" dirty="0">
                <a:latin typeface="Comic Sans MS"/>
                <a:cs typeface="Comic Sans MS"/>
              </a:rPr>
              <a:t>-</a:t>
            </a:r>
            <a:r>
              <a:rPr lang="en-US" sz="2000" dirty="0">
                <a:latin typeface="Comic Sans MS"/>
                <a:cs typeface="Comic Sans MS"/>
              </a:rPr>
              <a:t> in aqueous </a:t>
            </a:r>
            <a:r>
              <a:rPr lang="en-US" sz="2000" dirty="0" smtClean="0">
                <a:latin typeface="Comic Sans MS"/>
                <a:cs typeface="Comic Sans MS"/>
              </a:rPr>
              <a:t>solution</a:t>
            </a:r>
          </a:p>
          <a:p>
            <a:pPr algn="ctr" eaLnBrk="1" hangingPunct="1"/>
            <a:endParaRPr lang="en-US" sz="1100" dirty="0">
              <a:latin typeface="Comic Sans MS"/>
              <a:cs typeface="Comic Sans MS"/>
            </a:endParaRPr>
          </a:p>
          <a:p>
            <a:pPr algn="ctr" eaLnBrk="1" hangingPunct="1"/>
            <a:r>
              <a:rPr lang="en-US" sz="2000" dirty="0" smtClean="0">
                <a:latin typeface="Comic Sans MS"/>
                <a:cs typeface="Comic Sans MS"/>
              </a:rPr>
              <a:t>Acids &amp; bases neutralize each other.</a:t>
            </a:r>
            <a:endParaRPr lang="en-US" sz="2000" dirty="0">
              <a:latin typeface="Comic Sans MS"/>
              <a:cs typeface="Comic Sans MS"/>
            </a:endParaRPr>
          </a:p>
        </p:txBody>
      </p:sp>
      <p:pic>
        <p:nvPicPr>
          <p:cNvPr id="6" name="Picture 5" descr="autodissociation-of-water.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600" y="1447800"/>
            <a:ext cx="7069959" cy="1171593"/>
          </a:xfrm>
          <a:prstGeom prst="rect">
            <a:avLst/>
          </a:prstGeom>
        </p:spPr>
      </p:pic>
      <p:pic>
        <p:nvPicPr>
          <p:cNvPr id="7" name="Picture 6" descr="Self ionization of wate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800" y="2667000"/>
            <a:ext cx="6858000" cy="1413387"/>
          </a:xfrm>
          <a:prstGeom prst="rect">
            <a:avLst/>
          </a:prstGeom>
        </p:spPr>
      </p:pic>
      <p:sp>
        <p:nvSpPr>
          <p:cNvPr id="8" name="TextBox 7"/>
          <p:cNvSpPr txBox="1"/>
          <p:nvPr/>
        </p:nvSpPr>
        <p:spPr>
          <a:xfrm>
            <a:off x="5181600" y="4114800"/>
            <a:ext cx="1447800" cy="276999"/>
          </a:xfrm>
          <a:prstGeom prst="rect">
            <a:avLst/>
          </a:prstGeom>
          <a:noFill/>
        </p:spPr>
        <p:txBody>
          <a:bodyPr wrap="square" rtlCol="0">
            <a:spAutoFit/>
          </a:bodyPr>
          <a:lstStyle/>
          <a:p>
            <a:pPr algn="ctr"/>
            <a:r>
              <a:rPr lang="en-US" sz="1200" dirty="0" smtClean="0">
                <a:latin typeface="Comic Sans MS"/>
                <a:cs typeface="Comic Sans MS"/>
              </a:rPr>
              <a:t>Hydronium ion +</a:t>
            </a:r>
            <a:endParaRPr lang="en-US" sz="1200" dirty="0">
              <a:latin typeface="Comic Sans MS"/>
              <a:cs typeface="Comic Sans MS"/>
            </a:endParaRPr>
          </a:p>
        </p:txBody>
      </p:sp>
      <p:sp>
        <p:nvSpPr>
          <p:cNvPr id="9" name="TextBox 8"/>
          <p:cNvSpPr txBox="1"/>
          <p:nvPr/>
        </p:nvSpPr>
        <p:spPr>
          <a:xfrm>
            <a:off x="6934200" y="4114800"/>
            <a:ext cx="1219200" cy="261610"/>
          </a:xfrm>
          <a:prstGeom prst="rect">
            <a:avLst/>
          </a:prstGeom>
          <a:noFill/>
        </p:spPr>
        <p:txBody>
          <a:bodyPr wrap="square" rtlCol="0">
            <a:spAutoFit/>
          </a:bodyPr>
          <a:lstStyle/>
          <a:p>
            <a:pPr algn="ctr"/>
            <a:r>
              <a:rPr lang="en-US" sz="1100" dirty="0" smtClean="0">
                <a:latin typeface="Comic Sans MS"/>
                <a:cs typeface="Comic Sans MS"/>
              </a:rPr>
              <a:t>Hydroxyl ion - </a:t>
            </a:r>
            <a:endParaRPr lang="en-US" sz="1100" dirty="0">
              <a:latin typeface="Comic Sans MS"/>
              <a:cs typeface="Comic Sans MS"/>
            </a:endParaRPr>
          </a:p>
        </p:txBody>
      </p:sp>
      <p:sp>
        <p:nvSpPr>
          <p:cNvPr id="11" name="Text Box 5"/>
          <p:cNvSpPr txBox="1">
            <a:spLocks noChangeArrowheads="1"/>
          </p:cNvSpPr>
          <p:nvPr/>
        </p:nvSpPr>
        <p:spPr bwMode="auto">
          <a:xfrm>
            <a:off x="0" y="6611937"/>
            <a:ext cx="320040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000" dirty="0">
                <a:latin typeface="Comic Sans MS" pitchFamily="66" charset="0"/>
              </a:rPr>
              <a:t>Images: </a:t>
            </a:r>
            <a:r>
              <a:rPr lang="en-US" sz="1000" dirty="0" smtClean="0">
                <a:latin typeface="Comic Sans MS" pitchFamily="66" charset="0"/>
                <a:hlinkClick r:id="rId4"/>
              </a:rPr>
              <a:t>Dissociation of water</a:t>
            </a:r>
            <a:r>
              <a:rPr lang="en-US" sz="1000" dirty="0" smtClean="0">
                <a:latin typeface="Comic Sans MS" pitchFamily="66" charset="0"/>
              </a:rPr>
              <a:t>, </a:t>
            </a:r>
            <a:r>
              <a:rPr lang="en-US" sz="1000" dirty="0">
                <a:latin typeface="Comic Sans MS" pitchFamily="66" charset="0"/>
              </a:rPr>
              <a:t>Wiki </a:t>
            </a:r>
          </a:p>
        </p:txBody>
      </p:sp>
      <p:sp>
        <p:nvSpPr>
          <p:cNvPr id="12" name="Text Box 5"/>
          <p:cNvSpPr txBox="1">
            <a:spLocks noChangeArrowheads="1"/>
          </p:cNvSpPr>
          <p:nvPr/>
        </p:nvSpPr>
        <p:spPr bwMode="auto">
          <a:xfrm>
            <a:off x="4813937" y="6613525"/>
            <a:ext cx="434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dirty="0">
                <a:latin typeface="Comic Sans MS" pitchFamily="66" charset="0"/>
              </a:rPr>
              <a:t>From the  </a:t>
            </a:r>
            <a:r>
              <a:rPr lang="en-US" altLang="en-US" sz="1000" dirty="0">
                <a:latin typeface="Comic Sans MS" pitchFamily="66" charset="0"/>
                <a:hlinkClick r:id="rId5"/>
              </a:rPr>
              <a:t>Virtual Cell Biology Classroom</a:t>
            </a:r>
            <a:r>
              <a:rPr lang="en-US" altLang="en-US" sz="1000" dirty="0">
                <a:latin typeface="Comic Sans MS" pitchFamily="66" charset="0"/>
              </a:rPr>
              <a:t> on </a:t>
            </a:r>
            <a:r>
              <a:rPr lang="en-US" altLang="en-US" sz="1000" dirty="0">
                <a:latin typeface="Comic Sans MS" pitchFamily="66" charset="0"/>
                <a:hlinkClick r:id="rId6"/>
              </a:rPr>
              <a:t>ScienceProfOnline.com</a:t>
            </a:r>
            <a:endParaRPr lang="en-US" altLang="en-US" sz="1000" dirty="0">
              <a:latin typeface="Comic Sans MS" pitchFamily="66" charset="0"/>
            </a:endParaRPr>
          </a:p>
        </p:txBody>
      </p:sp>
    </p:spTree>
    <p:extLst>
      <p:ext uri="{BB962C8B-B14F-4D97-AF65-F5344CB8AC3E}">
        <p14:creationId xmlns:p14="http://schemas.microsoft.com/office/powerpoint/2010/main" val="285648656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z="2000" smtClean="0"/>
              <a:t/>
            </a:r>
            <a:br>
              <a:rPr lang="en-US" sz="2000" smtClean="0"/>
            </a:br>
            <a:r>
              <a:rPr lang="en-US" sz="2000" smtClean="0"/>
              <a:t/>
            </a:r>
            <a:br>
              <a:rPr lang="en-US" sz="2000" smtClean="0"/>
            </a:br>
            <a:endParaRPr lang="en-US" smtClean="0"/>
          </a:p>
        </p:txBody>
      </p:sp>
      <p:sp>
        <p:nvSpPr>
          <p:cNvPr id="11267" name="Rectangle 3"/>
          <p:cNvSpPr>
            <a:spLocks noGrp="1" noChangeArrowheads="1"/>
          </p:cNvSpPr>
          <p:nvPr>
            <p:ph type="body" sz="half" idx="1"/>
          </p:nvPr>
        </p:nvSpPr>
        <p:spPr/>
        <p:txBody>
          <a:bodyPr/>
          <a:lstStyle/>
          <a:p>
            <a:pPr eaLnBrk="1" hangingPunct="1">
              <a:buFontTx/>
              <a:buNone/>
            </a:pPr>
            <a:r>
              <a:rPr lang="en-US" sz="2000" i="1" smtClean="0">
                <a:latin typeface="Comic Sans MS" pitchFamily="66" charset="0"/>
              </a:rPr>
              <a:t>Acidity of a solution</a:t>
            </a:r>
            <a:r>
              <a:rPr lang="en-US" sz="2000" smtClean="0">
                <a:latin typeface="Comic Sans MS" pitchFamily="66" charset="0"/>
              </a:rPr>
              <a:t>  &gt; measured by concentration of hydrogen ions </a:t>
            </a:r>
            <a:r>
              <a:rPr lang="en-US" sz="1800" smtClean="0">
                <a:latin typeface="Comic Sans MS" pitchFamily="66" charset="0"/>
              </a:rPr>
              <a:t>(H+).</a:t>
            </a:r>
          </a:p>
          <a:p>
            <a:pPr eaLnBrk="1" hangingPunct="1">
              <a:buFontTx/>
              <a:buNone/>
            </a:pPr>
            <a:endParaRPr lang="en-US" sz="1200" smtClean="0">
              <a:latin typeface="Comic Sans MS" pitchFamily="66" charset="0"/>
            </a:endParaRPr>
          </a:p>
          <a:p>
            <a:pPr eaLnBrk="1" hangingPunct="1">
              <a:buFontTx/>
              <a:buNone/>
            </a:pPr>
            <a:r>
              <a:rPr lang="en-US" sz="2000" i="1" smtClean="0">
                <a:latin typeface="Comic Sans MS" pitchFamily="66" charset="0"/>
                <a:hlinkClick r:id="rId3"/>
              </a:rPr>
              <a:t>pH</a:t>
            </a:r>
            <a:r>
              <a:rPr lang="en-US" sz="2000" i="1" smtClean="0">
                <a:latin typeface="Comic Sans MS" pitchFamily="66" charset="0"/>
              </a:rPr>
              <a:t> ranges</a:t>
            </a:r>
            <a:r>
              <a:rPr lang="en-US" sz="2000" smtClean="0">
                <a:latin typeface="Comic Sans MS" pitchFamily="66" charset="0"/>
              </a:rPr>
              <a:t>: 0 </a:t>
            </a:r>
            <a:r>
              <a:rPr lang="en-US" sz="1600" smtClean="0">
                <a:latin typeface="Comic Sans MS" pitchFamily="66" charset="0"/>
              </a:rPr>
              <a:t>(very acidic) </a:t>
            </a:r>
            <a:r>
              <a:rPr lang="en-US" sz="2000" smtClean="0">
                <a:latin typeface="Comic Sans MS" pitchFamily="66" charset="0"/>
              </a:rPr>
              <a:t>to 14 </a:t>
            </a:r>
            <a:r>
              <a:rPr lang="en-US" sz="1600" smtClean="0">
                <a:latin typeface="Comic Sans MS" pitchFamily="66" charset="0"/>
              </a:rPr>
              <a:t>(very basic). </a:t>
            </a:r>
            <a:endParaRPr lang="en-US" sz="2000" smtClean="0">
              <a:latin typeface="Comic Sans MS" pitchFamily="66" charset="0"/>
            </a:endParaRPr>
          </a:p>
          <a:p>
            <a:pPr eaLnBrk="1" hangingPunct="1">
              <a:buFontTx/>
              <a:buNone/>
            </a:pPr>
            <a:endParaRPr lang="en-US" sz="1200" smtClean="0">
              <a:latin typeface="Comic Sans MS" pitchFamily="66" charset="0"/>
            </a:endParaRPr>
          </a:p>
          <a:p>
            <a:pPr eaLnBrk="1" hangingPunct="1">
              <a:buFontTx/>
              <a:buNone/>
            </a:pPr>
            <a:r>
              <a:rPr lang="en-US" sz="2000" smtClean="0">
                <a:latin typeface="Comic Sans MS" pitchFamily="66" charset="0"/>
              </a:rPr>
              <a:t>Change in just one unit of scale = tenfold change in H+ concentration.</a:t>
            </a:r>
          </a:p>
          <a:p>
            <a:pPr eaLnBrk="1" hangingPunct="1">
              <a:buFontTx/>
              <a:buNone/>
            </a:pPr>
            <a:endParaRPr lang="en-US" sz="1200" smtClean="0">
              <a:latin typeface="Comic Sans MS" pitchFamily="66" charset="0"/>
            </a:endParaRPr>
          </a:p>
          <a:p>
            <a:pPr eaLnBrk="1" hangingPunct="1">
              <a:buFontTx/>
              <a:buNone/>
            </a:pPr>
            <a:r>
              <a:rPr lang="en-US" sz="2000" smtClean="0">
                <a:latin typeface="Comic Sans MS" pitchFamily="66" charset="0"/>
              </a:rPr>
              <a:t>If concentration of H+ </a:t>
            </a:r>
            <a:r>
              <a:rPr lang="en-US" sz="2000" b="1" smtClean="0">
                <a:latin typeface="Comic Sans MS" pitchFamily="66" charset="0"/>
              </a:rPr>
              <a:t>= </a:t>
            </a:r>
            <a:r>
              <a:rPr lang="en-US" sz="2000" smtClean="0">
                <a:latin typeface="Comic Sans MS" pitchFamily="66" charset="0"/>
              </a:rPr>
              <a:t>OH - … neutral.</a:t>
            </a:r>
          </a:p>
        </p:txBody>
      </p:sp>
      <p:sp>
        <p:nvSpPr>
          <p:cNvPr id="11268" name="Text Box 4"/>
          <p:cNvSpPr txBox="1">
            <a:spLocks noChangeArrowheads="1"/>
          </p:cNvSpPr>
          <p:nvPr/>
        </p:nvSpPr>
        <p:spPr bwMode="auto">
          <a:xfrm>
            <a:off x="381000" y="228600"/>
            <a:ext cx="85344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b="1">
                <a:latin typeface="Comic Sans MS" pitchFamily="66" charset="0"/>
              </a:rPr>
              <a:t>Measurements of Acidity &amp; Alkalinity </a:t>
            </a:r>
            <a:r>
              <a:rPr lang="en-US" sz="2800">
                <a:latin typeface="Comic Sans MS" pitchFamily="66" charset="0"/>
              </a:rPr>
              <a:t>(</a:t>
            </a:r>
            <a:r>
              <a:rPr lang="en-US" sz="2800">
                <a:latin typeface="Comic Sans MS" pitchFamily="66" charset="0"/>
                <a:hlinkClick r:id="rId3"/>
              </a:rPr>
              <a:t>pH</a:t>
            </a:r>
            <a:r>
              <a:rPr lang="en-US" sz="2800">
                <a:latin typeface="Comic Sans MS" pitchFamily="66" charset="0"/>
              </a:rPr>
              <a:t>)</a:t>
            </a:r>
            <a:r>
              <a:rPr lang="en-US" sz="1600"/>
              <a:t> </a:t>
            </a:r>
          </a:p>
        </p:txBody>
      </p:sp>
      <p:sp>
        <p:nvSpPr>
          <p:cNvPr id="11269" name="Text Box 5"/>
          <p:cNvSpPr txBox="1">
            <a:spLocks noChangeArrowheads="1"/>
          </p:cNvSpPr>
          <p:nvPr/>
        </p:nvSpPr>
        <p:spPr bwMode="auto">
          <a:xfrm>
            <a:off x="0" y="6629400"/>
            <a:ext cx="320040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000">
                <a:latin typeface="Comic Sans MS" pitchFamily="66" charset="0"/>
              </a:rPr>
              <a:t>Images: </a:t>
            </a:r>
            <a:r>
              <a:rPr lang="en-US" sz="1000">
                <a:latin typeface="Comic Sans MS" pitchFamily="66" charset="0"/>
                <a:hlinkClick r:id="rId4"/>
              </a:rPr>
              <a:t>pH scale</a:t>
            </a:r>
            <a:r>
              <a:rPr lang="en-US" sz="1000">
                <a:latin typeface="Comic Sans MS" pitchFamily="66" charset="0"/>
              </a:rPr>
              <a:t>, Edward Stevens, Wiki </a:t>
            </a:r>
          </a:p>
        </p:txBody>
      </p:sp>
      <p:pic>
        <p:nvPicPr>
          <p:cNvPr id="11270" name="Picture 6" descr="pH_scale"/>
          <p:cNvPicPr>
            <a:picLocks noGrp="1" noChangeAspect="1" noChangeArrowheads="1"/>
          </p:cNvPicPr>
          <p:nvPr>
            <p:ph sz="quarter" idx="3"/>
          </p:nvPr>
        </p:nvPicPr>
        <p:blipFill>
          <a:blip r:embed="rId5">
            <a:extLst>
              <a:ext uri="{28A0092B-C50C-407E-A947-70E740481C1C}">
                <a14:useLocalDpi xmlns:a14="http://schemas.microsoft.com/office/drawing/2010/main" val="0"/>
              </a:ext>
            </a:extLst>
          </a:blip>
          <a:srcRect/>
          <a:stretch>
            <a:fillRect/>
          </a:stretch>
        </p:blipFill>
        <p:spPr>
          <a:xfrm>
            <a:off x="5029200" y="1143000"/>
            <a:ext cx="3536950" cy="49831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 name="Text Box 5"/>
          <p:cNvSpPr txBox="1">
            <a:spLocks noChangeArrowheads="1"/>
          </p:cNvSpPr>
          <p:nvPr/>
        </p:nvSpPr>
        <p:spPr bwMode="auto">
          <a:xfrm>
            <a:off x="4595812" y="6613525"/>
            <a:ext cx="45481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sz="1000" dirty="0">
                <a:latin typeface="Comic Sans MS" pitchFamily="66" charset="0"/>
              </a:rPr>
              <a:t>From the  </a:t>
            </a:r>
            <a:r>
              <a:rPr lang="en-US" altLang="en-US" sz="1000" dirty="0">
                <a:latin typeface="Comic Sans MS" pitchFamily="66" charset="0"/>
                <a:hlinkClick r:id="rId6"/>
              </a:rPr>
              <a:t>Virtual Cell Biology Classroom</a:t>
            </a:r>
            <a:r>
              <a:rPr lang="en-US" altLang="en-US" sz="1000" dirty="0">
                <a:latin typeface="Comic Sans MS" pitchFamily="66" charset="0"/>
              </a:rPr>
              <a:t> on </a:t>
            </a:r>
            <a:r>
              <a:rPr lang="en-US" altLang="en-US" sz="1000" dirty="0">
                <a:latin typeface="Comic Sans MS" pitchFamily="66" charset="0"/>
                <a:hlinkClick r:id="rId7"/>
              </a:rPr>
              <a:t>ScienceProfOnline.com</a:t>
            </a:r>
            <a:endParaRPr lang="en-US" altLang="en-US" sz="1000" dirty="0">
              <a:latin typeface="Comic Sans MS" pitchFamily="66" charset="0"/>
            </a:endParaRPr>
          </a:p>
        </p:txBody>
      </p:sp>
    </p:spTree>
    <p:extLst>
      <p:ext uri="{BB962C8B-B14F-4D97-AF65-F5344CB8AC3E}">
        <p14:creationId xmlns:p14="http://schemas.microsoft.com/office/powerpoint/2010/main" val="273795350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26767</TotalTime>
  <Words>1713</Words>
  <Application>Microsoft Macintosh PowerPoint</Application>
  <PresentationFormat>On-screen Show (4:3)</PresentationFormat>
  <Paragraphs>258</Paragraphs>
  <Slides>22</Slides>
  <Notes>15</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Default Design</vt:lpstr>
      <vt:lpstr>PowerPoint Presentation</vt:lpstr>
      <vt:lpstr>PowerPoint Presentation</vt:lpstr>
      <vt:lpstr>Chemical Bonding and Electron Valences</vt:lpstr>
      <vt:lpstr>Ionic Bonds</vt:lpstr>
      <vt:lpstr>Ionic compounds are made of oppositely charged ions</vt:lpstr>
      <vt:lpstr>Ions: Acids &amp; Bases</vt:lpstr>
      <vt:lpstr>Another important characteristic of water… Water can form acids and bases</vt:lpstr>
      <vt:lpstr>PowerPoint Presentation</vt:lpstr>
      <vt:lpstr>  </vt:lpstr>
      <vt:lpstr>PowerPoint Presentation</vt:lpstr>
      <vt:lpstr>More Examples of pH from Daily Life</vt:lpstr>
      <vt:lpstr>  </vt:lpstr>
      <vt:lpstr>PowerPoint Presentation</vt:lpstr>
      <vt:lpstr>PowerPoint Presentation</vt:lpstr>
      <vt:lpstr>Ions &amp; Bases</vt:lpstr>
      <vt:lpstr> Acid/Base Balance in Biology </vt:lpstr>
      <vt:lpstr>Ions &amp; Salts</vt:lpstr>
      <vt:lpstr>PowerPoint Presentation</vt:lpstr>
      <vt:lpstr>PowerPoint Presentation</vt:lpstr>
      <vt:lpstr>REVIEW!</vt:lpstr>
      <vt:lpstr>PowerPoint Presentation</vt:lpstr>
      <vt:lpstr>Are you feeling blinded by science?  Do yourself a favor. Use the…                 Virtual Cell Biology                        Classroom (VCBC)  !  The VCBC is full of resources to help you succeed, including:</vt:lpstr>
    </vt:vector>
  </TitlesOfParts>
  <Manager/>
  <Company>Online Education Resources, LLC</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Acids, Bases, Buffers &amp; pH Lecture PowerPoint</dc:title>
  <dc:subject/>
  <dc:creator>Tami Port</dc:creator>
  <cp:keywords>chemistry pH lecture PowerPoint, acids bases pH lecture PowerPoint, chemical buffers lecture Powerpoint</cp:keywords>
  <dc:description/>
  <cp:lastModifiedBy>Voicemail</cp:lastModifiedBy>
  <cp:revision>240</cp:revision>
  <dcterms:created xsi:type="dcterms:W3CDTF">2007-05-12T18:17:30Z</dcterms:created>
  <dcterms:modified xsi:type="dcterms:W3CDTF">2014-10-01T15:31:38Z</dcterms:modified>
  <cp:category>Chemistry Lecture PowerPoint</cp:category>
</cp:coreProperties>
</file>