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50" r:id="rId2"/>
    <p:sldId id="274" r:id="rId3"/>
    <p:sldId id="348" r:id="rId4"/>
    <p:sldId id="355" r:id="rId5"/>
    <p:sldId id="359" r:id="rId6"/>
    <p:sldId id="282" r:id="rId7"/>
    <p:sldId id="278" r:id="rId8"/>
    <p:sldId id="283" r:id="rId9"/>
    <p:sldId id="318" r:id="rId10"/>
    <p:sldId id="320" r:id="rId11"/>
    <p:sldId id="284" r:id="rId12"/>
    <p:sldId id="357" r:id="rId13"/>
    <p:sldId id="358" r:id="rId14"/>
    <p:sldId id="321" r:id="rId15"/>
    <p:sldId id="360" r:id="rId16"/>
    <p:sldId id="288" r:id="rId17"/>
    <p:sldId id="364" r:id="rId18"/>
    <p:sldId id="349" r:id="rId19"/>
    <p:sldId id="361" r:id="rId20"/>
    <p:sldId id="330" r:id="rId21"/>
    <p:sldId id="362" r:id="rId22"/>
    <p:sldId id="295" r:id="rId23"/>
    <p:sldId id="336" r:id="rId24"/>
    <p:sldId id="363" r:id="rId25"/>
    <p:sldId id="322" r:id="rId26"/>
    <p:sldId id="324" r:id="rId27"/>
    <p:sldId id="323" r:id="rId28"/>
    <p:sldId id="339" r:id="rId29"/>
    <p:sldId id="356" r:id="rId30"/>
    <p:sldId id="327" r:id="rId31"/>
    <p:sldId id="329" r:id="rId32"/>
    <p:sldId id="308" r:id="rId33"/>
    <p:sldId id="309" r:id="rId34"/>
    <p:sldId id="310" r:id="rId35"/>
    <p:sldId id="354" r:id="rId36"/>
    <p:sldId id="338" r:id="rId37"/>
    <p:sldId id="346" r:id="rId38"/>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D70BBA"/>
    <a:srgbClr val="F6A8E7"/>
    <a:srgbClr val="E2BCE2"/>
    <a:srgbClr val="051BE7"/>
    <a:srgbClr val="CC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5382" autoAdjust="0"/>
  </p:normalViewPr>
  <p:slideViewPr>
    <p:cSldViewPr>
      <p:cViewPr>
        <p:scale>
          <a:sx n="75" d="100"/>
          <a:sy n="75" d="100"/>
        </p:scale>
        <p:origin x="-1456" y="-6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notesViewPr>
    <p:cSldViewPr>
      <p:cViewPr varScale="1">
        <p:scale>
          <a:sx n="56" d="100"/>
          <a:sy n="56" d="100"/>
        </p:scale>
        <p:origin x="-283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defRPr sz="1300" b="0"/>
            </a:lvl1pPr>
          </a:lstStyle>
          <a:p>
            <a:pPr>
              <a:defRPr/>
            </a:pPr>
            <a:endParaRPr lang="en-US"/>
          </a:p>
        </p:txBody>
      </p:sp>
      <p:sp>
        <p:nvSpPr>
          <p:cNvPr id="133123"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lgn="r">
              <a:defRPr sz="1300" b="0"/>
            </a:lvl1pPr>
          </a:lstStyle>
          <a:p>
            <a:pPr>
              <a:defRPr/>
            </a:pPr>
            <a:endParaRPr lang="en-US"/>
          </a:p>
        </p:txBody>
      </p:sp>
      <p:sp>
        <p:nvSpPr>
          <p:cNvPr id="133124"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defRPr sz="1300" b="0"/>
            </a:lvl1pPr>
          </a:lstStyle>
          <a:p>
            <a:pPr>
              <a:defRPr/>
            </a:pPr>
            <a:endParaRPr lang="en-US"/>
          </a:p>
        </p:txBody>
      </p:sp>
      <p:sp>
        <p:nvSpPr>
          <p:cNvPr id="133125"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lgn="r">
              <a:defRPr sz="1300" b="0"/>
            </a:lvl1pPr>
          </a:lstStyle>
          <a:p>
            <a:pPr>
              <a:defRPr/>
            </a:pPr>
            <a:fld id="{F5FFE254-7FD8-4A76-833B-1A8A09FF82BC}" type="slidenum">
              <a:rPr lang="en-US"/>
              <a:pPr>
                <a:defRPr/>
              </a:pPr>
              <a:t>‹#›</a:t>
            </a:fld>
            <a:endParaRPr lang="en-US"/>
          </a:p>
        </p:txBody>
      </p:sp>
    </p:spTree>
    <p:extLst>
      <p:ext uri="{BB962C8B-B14F-4D97-AF65-F5344CB8AC3E}">
        <p14:creationId xmlns:p14="http://schemas.microsoft.com/office/powerpoint/2010/main" val="293759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defRPr sz="1300" b="0"/>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lgn="r">
              <a:defRPr sz="1300" b="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defRPr sz="1300" b="0"/>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lgn="r">
              <a:defRPr sz="1300" b="0"/>
            </a:lvl1pPr>
          </a:lstStyle>
          <a:p>
            <a:pPr>
              <a:defRPr/>
            </a:pPr>
            <a:fld id="{35016234-A9D0-4812-9A04-CD5BADFDD8C7}" type="slidenum">
              <a:rPr lang="en-US"/>
              <a:pPr>
                <a:defRPr/>
              </a:pPr>
              <a:t>‹#›</a:t>
            </a:fld>
            <a:endParaRPr lang="en-US"/>
          </a:p>
        </p:txBody>
      </p:sp>
    </p:spTree>
    <p:extLst>
      <p:ext uri="{BB962C8B-B14F-4D97-AF65-F5344CB8AC3E}">
        <p14:creationId xmlns:p14="http://schemas.microsoft.com/office/powerpoint/2010/main" val="236185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242ED9FD-57B1-42EB-90AE-E509E032FD48}" type="slidenum">
              <a:rPr lang="en-US" altLang="en-US" sz="1300" b="0" smtClean="0">
                <a:cs typeface="Arial" charset="0"/>
              </a:rPr>
              <a:pPr eaLnBrk="1" hangingPunct="1"/>
              <a:t>1</a:t>
            </a:fld>
            <a:endParaRPr lang="en-US" altLang="en-US" sz="1300" b="0"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0737B82F-4309-4D50-91B7-413FCA8DC56F}" type="slidenum">
              <a:rPr lang="en-US" altLang="en-US" sz="1300" b="0" smtClean="0"/>
              <a:pPr eaLnBrk="1" hangingPunct="1"/>
              <a:t>11</a:t>
            </a:fld>
            <a:endParaRPr lang="en-US" altLang="en-US" sz="1300"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68E20AB-51AD-4556-AEA7-9A359AE40BD4}" type="slidenum">
              <a:rPr lang="en-US" altLang="en-US" smtClean="0"/>
              <a:pPr eaLnBrk="1" hangingPunct="1">
                <a:spcBef>
                  <a:spcPct val="0"/>
                </a:spcBef>
              </a:pPr>
              <a:t>12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 Nucleotide</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39821" indent="-284547" eaLnBrk="0" hangingPunct="0">
              <a:defRPr sz="1600" b="1">
                <a:solidFill>
                  <a:schemeClr val="tx1"/>
                </a:solidFill>
                <a:latin typeface="Arial" charset="0"/>
              </a:defRPr>
            </a:lvl2pPr>
            <a:lvl3pPr marL="1138186" indent="-227637" eaLnBrk="0" hangingPunct="0">
              <a:defRPr sz="1600" b="1">
                <a:solidFill>
                  <a:schemeClr val="tx1"/>
                </a:solidFill>
                <a:latin typeface="Arial" charset="0"/>
              </a:defRPr>
            </a:lvl3pPr>
            <a:lvl4pPr marL="1593460" indent="-227637" eaLnBrk="0" hangingPunct="0">
              <a:defRPr sz="1600" b="1">
                <a:solidFill>
                  <a:schemeClr val="tx1"/>
                </a:solidFill>
                <a:latin typeface="Arial" charset="0"/>
              </a:defRPr>
            </a:lvl4pPr>
            <a:lvl5pPr marL="2048735" indent="-227637" eaLnBrk="0" hangingPunct="0">
              <a:defRPr sz="1600" b="1">
                <a:solidFill>
                  <a:schemeClr val="tx1"/>
                </a:solidFill>
                <a:latin typeface="Arial" charset="0"/>
              </a:defRPr>
            </a:lvl5pPr>
            <a:lvl6pPr marL="2504009" indent="-227637" eaLnBrk="0" fontAlgn="base" hangingPunct="0">
              <a:spcBef>
                <a:spcPct val="0"/>
              </a:spcBef>
              <a:spcAft>
                <a:spcPct val="0"/>
              </a:spcAft>
              <a:defRPr sz="1600" b="1">
                <a:solidFill>
                  <a:schemeClr val="tx1"/>
                </a:solidFill>
                <a:latin typeface="Arial" charset="0"/>
              </a:defRPr>
            </a:lvl6pPr>
            <a:lvl7pPr marL="2959284" indent="-227637" eaLnBrk="0" fontAlgn="base" hangingPunct="0">
              <a:spcBef>
                <a:spcPct val="0"/>
              </a:spcBef>
              <a:spcAft>
                <a:spcPct val="0"/>
              </a:spcAft>
              <a:defRPr sz="1600" b="1">
                <a:solidFill>
                  <a:schemeClr val="tx1"/>
                </a:solidFill>
                <a:latin typeface="Arial" charset="0"/>
              </a:defRPr>
            </a:lvl7pPr>
            <a:lvl8pPr marL="3414558" indent="-227637" eaLnBrk="0" fontAlgn="base" hangingPunct="0">
              <a:spcBef>
                <a:spcPct val="0"/>
              </a:spcBef>
              <a:spcAft>
                <a:spcPct val="0"/>
              </a:spcAft>
              <a:defRPr sz="1600" b="1">
                <a:solidFill>
                  <a:schemeClr val="tx1"/>
                </a:solidFill>
                <a:latin typeface="Arial" charset="0"/>
              </a:defRPr>
            </a:lvl8pPr>
            <a:lvl9pPr marL="3869832" indent="-227637" eaLnBrk="0" fontAlgn="base" hangingPunct="0">
              <a:spcBef>
                <a:spcPct val="0"/>
              </a:spcBef>
              <a:spcAft>
                <a:spcPct val="0"/>
              </a:spcAft>
              <a:defRPr sz="1600" b="1">
                <a:solidFill>
                  <a:schemeClr val="tx1"/>
                </a:solidFill>
                <a:latin typeface="Arial" charset="0"/>
              </a:defRPr>
            </a:lvl9pPr>
          </a:lstStyle>
          <a:p>
            <a:pPr eaLnBrk="1" hangingPunct="1"/>
            <a:fld id="{E60E1EBE-2421-4839-B7C4-8F86C15343EE}" type="slidenum">
              <a:rPr lang="en-US" altLang="en-US" sz="1300" b="0"/>
              <a:pPr eaLnBrk="1" hangingPunct="1"/>
              <a:t>13</a:t>
            </a:fld>
            <a:endParaRPr lang="en-US" altLang="en-US" sz="1300" b="0"/>
          </a:p>
        </p:txBody>
      </p:sp>
      <p:sp>
        <p:nvSpPr>
          <p:cNvPr id="48131" name="Rectangle 2"/>
          <p:cNvSpPr>
            <a:spLocks noGrp="1" noRot="1" noChangeAspect="1" noChangeArrowheads="1" noTextEdit="1"/>
          </p:cNvSpPr>
          <p:nvPr>
            <p:ph type="sldImg"/>
          </p:nvPr>
        </p:nvSpPr>
        <p:spPr>
          <a:xfrm>
            <a:off x="1260475" y="720725"/>
            <a:ext cx="4797425" cy="3598863"/>
          </a:xfrm>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
        <p:nvSpPr>
          <p:cNvPr id="48133" name="Text Box 4"/>
          <p:cNvSpPr txBox="1">
            <a:spLocks noChangeArrowheads="1"/>
          </p:cNvSpPr>
          <p:nvPr/>
        </p:nvSpPr>
        <p:spPr bwMode="auto">
          <a:xfrm>
            <a:off x="1300165" y="4638675"/>
            <a:ext cx="3983037" cy="2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5" tIns="48327" rIns="96655" bIns="48327">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300" b="0"/>
              <a:t>Phosphorylation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59A19A4-DC29-4E1E-9E32-0AAB346B9B25}" type="slidenum">
              <a:rPr lang="en-US" altLang="en-US" sz="1300" b="0" smtClean="0"/>
              <a:pPr eaLnBrk="1" hangingPunct="1"/>
              <a:t>14</a:t>
            </a:fld>
            <a:endParaRPr lang="en-US" altLang="en-US" sz="1300" b="0" smtClean="0"/>
          </a:p>
        </p:txBody>
      </p:sp>
      <p:sp>
        <p:nvSpPr>
          <p:cNvPr id="49155" name="Rectangle 2"/>
          <p:cNvSpPr>
            <a:spLocks noGrp="1" noRot="1" noChangeAspect="1" noChangeArrowheads="1" noTextEdit="1"/>
          </p:cNvSpPr>
          <p:nvPr>
            <p:ph type="sldImg"/>
          </p:nvPr>
        </p:nvSpPr>
        <p:spPr>
          <a:xfrm>
            <a:off x="1260475" y="720725"/>
            <a:ext cx="4799013" cy="3598863"/>
          </a:xfrm>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15</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4B439359-F06C-4998-85DE-18BEE203E00A}" type="slidenum">
              <a:rPr lang="en-US" altLang="en-US" sz="1300" b="0" smtClean="0"/>
              <a:pPr eaLnBrk="1" hangingPunct="1"/>
              <a:t>16</a:t>
            </a:fld>
            <a:endParaRPr lang="en-US" altLang="en-US" sz="1300"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F5BBA78-2A6E-42C0-BF18-F264218DDB87}" type="slidenum">
              <a:rPr lang="en-US" altLang="en-US" sz="1300" b="0" smtClean="0"/>
              <a:pPr eaLnBrk="1" hangingPunct="1"/>
              <a:t>17</a:t>
            </a:fld>
            <a:endParaRPr lang="en-US" altLang="en-US" sz="1300"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dirty="0" smtClean="0"/>
              <a:t>I draw the table and the pig on the board and fill in as I explain the </a:t>
            </a:r>
            <a:r>
              <a:rPr lang="en-US" altLang="en-US" dirty="0" err="1" smtClean="0"/>
              <a:t>subpathways</a:t>
            </a:r>
            <a:r>
              <a:rPr lang="en-US" altLang="en-US" dirty="0" smtClean="0"/>
              <a:t> of aerobic respiration. All energy obtained is put into (written on) the piggy bank, totals changing as I progress through the lecture.</a:t>
            </a:r>
          </a:p>
        </p:txBody>
      </p:sp>
      <p:sp>
        <p:nvSpPr>
          <p:cNvPr id="52228" name="Slide Number Placeholder 3"/>
          <p:cNvSpPr>
            <a:spLocks noGrp="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B276D7A-A325-4F0A-A75D-E9CDA0018208}" type="slidenum">
              <a:rPr lang="en-US" altLang="en-US" sz="1300" b="0" smtClean="0"/>
              <a:pPr eaLnBrk="1" hangingPunct="1"/>
              <a:t>18</a:t>
            </a:fld>
            <a:endParaRPr lang="en-US" altLang="en-US" sz="1300" b="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19</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1E25E54A-39E0-4583-A562-153793AB8103}" type="slidenum">
              <a:rPr lang="en-US" altLang="en-US" sz="1300" b="0" smtClean="0"/>
              <a:pPr eaLnBrk="1" hangingPunct="1"/>
              <a:t>20</a:t>
            </a:fld>
            <a:endParaRPr lang="en-US" altLang="en-US" sz="1300" b="0" smtClean="0"/>
          </a:p>
        </p:txBody>
      </p:sp>
      <p:sp>
        <p:nvSpPr>
          <p:cNvPr id="56323" name="Rectangle 2"/>
          <p:cNvSpPr>
            <a:spLocks noGrp="1" noRot="1" noChangeAspect="1" noChangeArrowheads="1" noTextEdit="1"/>
          </p:cNvSpPr>
          <p:nvPr>
            <p:ph type="sldImg"/>
          </p:nvPr>
        </p:nvSpPr>
        <p:spPr>
          <a:xfrm>
            <a:off x="1260475" y="720725"/>
            <a:ext cx="4799013" cy="3598863"/>
          </a:xfrm>
          <a:ln/>
        </p:spPr>
      </p:sp>
      <p:sp>
        <p:nvSpPr>
          <p:cNvPr id="56324" name="Rectangle 3"/>
          <p:cNvSpPr>
            <a:spLocks noGrp="1" noChangeArrowheads="1"/>
          </p:cNvSpPr>
          <p:nvPr>
            <p:ph type="body" idx="1"/>
          </p:nvPr>
        </p:nvSpPr>
        <p:spPr>
          <a:noFill/>
        </p:spPr>
        <p:txBody>
          <a:bodyPr/>
          <a:lstStyle/>
          <a:p>
            <a:pPr eaLnBrk="1" hangingPunct="1"/>
            <a:r>
              <a:rPr lang="en-US" altLang="en-US" smtClean="0"/>
              <a:t>Acetyl Co-A</a:t>
            </a:r>
          </a:p>
          <a:p>
            <a:pPr eaLnBrk="1" hangingPunct="1"/>
            <a:endParaRPr lang="en-US" altLang="en-US" smtClean="0"/>
          </a:p>
          <a:p>
            <a:pPr eaLnBrk="1" hangingPunct="1"/>
            <a:r>
              <a:rPr lang="en-US" altLang="en-US" smtClean="0"/>
              <a:t>CO2</a:t>
            </a:r>
          </a:p>
          <a:p>
            <a:pPr eaLnBrk="1" hangingPunct="1"/>
            <a:endParaRPr lang="en-US" altLang="en-US" smtClean="0"/>
          </a:p>
          <a:p>
            <a:pPr eaLnBrk="1" hangingPunct="1"/>
            <a:r>
              <a:rPr lang="en-US" altLang="en-US" smtClean="0"/>
              <a:t>NADH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5F7BEDB-8556-41E4-ACCA-B5E9ED8A8C12}" type="slidenum">
              <a:rPr lang="en-US" altLang="en-US" sz="1300" b="0" smtClean="0"/>
              <a:pPr eaLnBrk="1" hangingPunct="1"/>
              <a:t>2</a:t>
            </a:fld>
            <a:endParaRPr lang="en-US" altLang="en-US" sz="1300" b="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21</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BB7ADA3-5B40-4590-8774-5C6336F62012}" type="slidenum">
              <a:rPr lang="en-US" altLang="en-US" sz="1300" b="0" smtClean="0"/>
              <a:pPr eaLnBrk="1" hangingPunct="1"/>
              <a:t>22</a:t>
            </a:fld>
            <a:endParaRPr lang="en-US" altLang="en-US" sz="1300" b="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975C7F84-F9C9-4C50-8BDC-680F18CD0E65}" type="slidenum">
              <a:rPr lang="en-US" altLang="en-US" sz="1300" b="0" smtClean="0"/>
              <a:pPr eaLnBrk="1" hangingPunct="1"/>
              <a:t>23</a:t>
            </a:fld>
            <a:endParaRPr lang="en-US" altLang="en-US" sz="1300" b="0" smtClean="0"/>
          </a:p>
        </p:txBody>
      </p:sp>
      <p:sp>
        <p:nvSpPr>
          <p:cNvPr id="59395" name="Rectangle 2"/>
          <p:cNvSpPr>
            <a:spLocks noGrp="1" noRot="1" noChangeAspect="1" noChangeArrowheads="1" noTextEdit="1"/>
          </p:cNvSpPr>
          <p:nvPr>
            <p:ph type="sldImg"/>
          </p:nvPr>
        </p:nvSpPr>
        <p:spPr>
          <a:xfrm>
            <a:off x="1260475" y="720725"/>
            <a:ext cx="4799013" cy="3598863"/>
          </a:xfrm>
          <a:ln/>
        </p:spPr>
      </p:sp>
      <p:sp>
        <p:nvSpPr>
          <p:cNvPr id="59396" name="Rectangle 3"/>
          <p:cNvSpPr>
            <a:spLocks noGrp="1" noChangeArrowheads="1"/>
          </p:cNvSpPr>
          <p:nvPr>
            <p:ph type="body" idx="1"/>
          </p:nvPr>
        </p:nvSpPr>
        <p:spPr>
          <a:noFill/>
        </p:spPr>
        <p:txBody>
          <a:bodyPr/>
          <a:lstStyle/>
          <a:p>
            <a:pPr eaLnBrk="1" hangingPunct="1"/>
            <a:r>
              <a:rPr lang="en-US" altLang="en-US" dirty="0" smtClean="0"/>
              <a:t>FADH</a:t>
            </a:r>
            <a:r>
              <a:rPr lang="en-US" altLang="en-US" baseline="-25000" dirty="0" smtClean="0"/>
              <a:t>2</a:t>
            </a:r>
          </a:p>
          <a:p>
            <a:pPr eaLnBrk="1" hangingPunct="1"/>
            <a:endParaRPr lang="en-US" altLang="en-US" baseline="-25000" dirty="0" smtClean="0"/>
          </a:p>
          <a:p>
            <a:pPr eaLnBrk="1" hangingPunct="1"/>
            <a:r>
              <a:rPr lang="en-US" altLang="en-US" dirty="0" smtClean="0"/>
              <a:t>NADH</a:t>
            </a:r>
          </a:p>
          <a:p>
            <a:pPr eaLnBrk="1" hangingPunct="1"/>
            <a:endParaRPr lang="en-US" altLang="en-US" dirty="0" smtClean="0"/>
          </a:p>
          <a:p>
            <a:pPr eaLnBrk="1" hangingPunct="1"/>
            <a:r>
              <a:rPr lang="en-US" altLang="en-US" dirty="0" smtClean="0"/>
              <a:t>CO</a:t>
            </a:r>
            <a:r>
              <a:rPr lang="en-US" altLang="en-US" baseline="-25000" dirty="0" smtClean="0"/>
              <a:t>2</a:t>
            </a:r>
          </a:p>
          <a:p>
            <a:pPr eaLnBrk="1" hangingPunct="1"/>
            <a:endParaRPr lang="en-US" altLang="en-US" baseline="-25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24</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3B414FE-5923-4F16-A18E-C537D01DA0C8}" type="slidenum">
              <a:rPr lang="en-US" altLang="en-US" sz="1300" b="0" smtClean="0"/>
              <a:pPr eaLnBrk="1" hangingPunct="1"/>
              <a:t>25</a:t>
            </a:fld>
            <a:endParaRPr lang="en-US" altLang="en-US" sz="1300" b="0" smtClean="0"/>
          </a:p>
        </p:txBody>
      </p:sp>
      <p:sp>
        <p:nvSpPr>
          <p:cNvPr id="61443" name="Rectangle 2"/>
          <p:cNvSpPr>
            <a:spLocks noGrp="1" noRot="1" noChangeAspect="1" noChangeArrowheads="1" noTextEdit="1"/>
          </p:cNvSpPr>
          <p:nvPr>
            <p:ph type="sldImg"/>
          </p:nvPr>
        </p:nvSpPr>
        <p:spPr>
          <a:xfrm>
            <a:off x="1260475" y="720725"/>
            <a:ext cx="4799013" cy="3598863"/>
          </a:xfrm>
          <a:ln/>
        </p:spPr>
      </p:sp>
      <p:sp>
        <p:nvSpPr>
          <p:cNvPr id="61444" name="Rectangle 3"/>
          <p:cNvSpPr>
            <a:spLocks noGrp="1" noChangeArrowheads="1"/>
          </p:cNvSpPr>
          <p:nvPr>
            <p:ph type="body" idx="1"/>
          </p:nvPr>
        </p:nvSpPr>
        <p:spPr>
          <a:noFill/>
        </p:spPr>
        <p:txBody>
          <a:bodyPr/>
          <a:lstStyle/>
          <a:p>
            <a:pPr eaLnBrk="1" hangingPunct="1"/>
            <a:r>
              <a:rPr lang="en-US" altLang="en-US" smtClean="0"/>
              <a:t>mitochondria</a:t>
            </a:r>
          </a:p>
          <a:p>
            <a:pPr eaLnBrk="1" hangingPunct="1"/>
            <a:endParaRPr lang="en-US" altLang="en-US" smtClean="0"/>
          </a:p>
          <a:p>
            <a:pPr eaLnBrk="1" hangingPunct="1"/>
            <a:r>
              <a:rPr lang="en-US" altLang="en-US" smtClean="0"/>
              <a:t>A: plasma membrane</a:t>
            </a:r>
          </a:p>
          <a:p>
            <a:pPr eaLnBrk="1" hangingPunct="1"/>
            <a:endParaRPr lang="en-US" altLang="en-US" smtClean="0"/>
          </a:p>
          <a:p>
            <a:pPr eaLnBrk="1" hangingPunct="1"/>
            <a:r>
              <a:rPr lang="en-US" altLang="en-US" smtClean="0"/>
              <a:t>Oxidation Reduction Reactions</a:t>
            </a:r>
          </a:p>
          <a:p>
            <a:pPr eaLnBrk="1" hangingPunct="1"/>
            <a:r>
              <a:rPr lang="en-US" altLang="en-US" smtClean="0"/>
              <a:t>Creation of Proton Gradient</a:t>
            </a:r>
          </a:p>
          <a:p>
            <a:pPr eaLnBrk="1" hangingPunct="1"/>
            <a:r>
              <a:rPr lang="en-US" altLang="en-US" smtClean="0"/>
              <a:t>Phosphorylation of ADP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583DF1C-D752-4F7F-B29C-55937AD78297}" type="slidenum">
              <a:rPr lang="en-US" altLang="en-US" sz="1300" b="0" smtClean="0"/>
              <a:pPr eaLnBrk="1" hangingPunct="1"/>
              <a:t>26</a:t>
            </a:fld>
            <a:endParaRPr lang="en-US" altLang="en-US" sz="1300" b="0" smtClean="0"/>
          </a:p>
        </p:txBody>
      </p:sp>
      <p:sp>
        <p:nvSpPr>
          <p:cNvPr id="62467" name="Rectangle 2"/>
          <p:cNvSpPr>
            <a:spLocks noGrp="1" noRot="1" noChangeAspect="1" noChangeArrowheads="1" noTextEdit="1"/>
          </p:cNvSpPr>
          <p:nvPr>
            <p:ph type="sldImg"/>
          </p:nvPr>
        </p:nvSpPr>
        <p:spPr>
          <a:xfrm>
            <a:off x="1260475" y="720725"/>
            <a:ext cx="4799013" cy="3598863"/>
          </a:xfrm>
          <a:ln/>
        </p:spPr>
      </p:sp>
      <p:sp>
        <p:nvSpPr>
          <p:cNvPr id="624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1C43E3F-C0C1-4F8D-B321-05602307B4FC}" type="slidenum">
              <a:rPr lang="en-US" altLang="en-US" sz="1300" b="0" smtClean="0"/>
              <a:pPr eaLnBrk="1" hangingPunct="1"/>
              <a:t>27</a:t>
            </a:fld>
            <a:endParaRPr lang="en-US" altLang="en-US" sz="1300" b="0" smtClean="0"/>
          </a:p>
        </p:txBody>
      </p:sp>
      <p:sp>
        <p:nvSpPr>
          <p:cNvPr id="63491" name="Rectangle 2"/>
          <p:cNvSpPr>
            <a:spLocks noGrp="1" noRot="1" noChangeAspect="1" noChangeArrowheads="1" noTextEdit="1"/>
          </p:cNvSpPr>
          <p:nvPr>
            <p:ph type="sldImg"/>
          </p:nvPr>
        </p:nvSpPr>
        <p:spPr>
          <a:xfrm>
            <a:off x="1260475" y="720725"/>
            <a:ext cx="4799013" cy="3598863"/>
          </a:xfrm>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0752EA7-A1BD-4067-91FB-7EC854F7BD64}" type="slidenum">
              <a:rPr lang="en-US" altLang="en-US" sz="1300" b="0" smtClean="0"/>
              <a:pPr eaLnBrk="1" hangingPunct="1"/>
              <a:t>28</a:t>
            </a:fld>
            <a:endParaRPr lang="en-US" altLang="en-US" sz="1300" b="0" smtClean="0"/>
          </a:p>
        </p:txBody>
      </p:sp>
      <p:sp>
        <p:nvSpPr>
          <p:cNvPr id="64515" name="Rectangle 2"/>
          <p:cNvSpPr>
            <a:spLocks noGrp="1" noRot="1" noChangeAspect="1" noChangeArrowheads="1" noTextEdit="1"/>
          </p:cNvSpPr>
          <p:nvPr>
            <p:ph type="sldImg"/>
          </p:nvPr>
        </p:nvSpPr>
        <p:spPr>
          <a:xfrm>
            <a:off x="1260475" y="720725"/>
            <a:ext cx="4799013" cy="3598863"/>
          </a:xfrm>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500">
                <a:solidFill>
                  <a:schemeClr val="tx1"/>
                </a:solidFill>
                <a:latin typeface="Arial" charset="0"/>
              </a:defRPr>
            </a:lvl1pPr>
            <a:lvl2pPr marL="785372" indent="-302066" eaLnBrk="0" hangingPunct="0">
              <a:defRPr sz="2500">
                <a:solidFill>
                  <a:schemeClr val="tx1"/>
                </a:solidFill>
                <a:latin typeface="Arial" charset="0"/>
              </a:defRPr>
            </a:lvl2pPr>
            <a:lvl3pPr marL="1208265" indent="-241653" eaLnBrk="0" hangingPunct="0">
              <a:defRPr sz="2500">
                <a:solidFill>
                  <a:schemeClr val="tx1"/>
                </a:solidFill>
                <a:latin typeface="Arial" charset="0"/>
              </a:defRPr>
            </a:lvl3pPr>
            <a:lvl4pPr marL="1691571" indent="-241653" eaLnBrk="0" hangingPunct="0">
              <a:defRPr sz="2500">
                <a:solidFill>
                  <a:schemeClr val="tx1"/>
                </a:solidFill>
                <a:latin typeface="Arial" charset="0"/>
              </a:defRPr>
            </a:lvl4pPr>
            <a:lvl5pPr marL="2174878" indent="-241653" eaLnBrk="0" hangingPunct="0">
              <a:defRPr sz="2500">
                <a:solidFill>
                  <a:schemeClr val="tx1"/>
                </a:solidFill>
                <a:latin typeface="Arial" charset="0"/>
              </a:defRPr>
            </a:lvl5pPr>
            <a:lvl6pPr marL="2658184" indent="-241653" eaLnBrk="0" fontAlgn="base" hangingPunct="0">
              <a:spcBef>
                <a:spcPct val="0"/>
              </a:spcBef>
              <a:spcAft>
                <a:spcPct val="0"/>
              </a:spcAft>
              <a:defRPr sz="2500">
                <a:solidFill>
                  <a:schemeClr val="tx1"/>
                </a:solidFill>
                <a:latin typeface="Arial" charset="0"/>
              </a:defRPr>
            </a:lvl6pPr>
            <a:lvl7pPr marL="3141490" indent="-241653" eaLnBrk="0" fontAlgn="base" hangingPunct="0">
              <a:spcBef>
                <a:spcPct val="0"/>
              </a:spcBef>
              <a:spcAft>
                <a:spcPct val="0"/>
              </a:spcAft>
              <a:defRPr sz="2500">
                <a:solidFill>
                  <a:schemeClr val="tx1"/>
                </a:solidFill>
                <a:latin typeface="Arial" charset="0"/>
              </a:defRPr>
            </a:lvl7pPr>
            <a:lvl8pPr marL="3624796" indent="-241653" eaLnBrk="0" fontAlgn="base" hangingPunct="0">
              <a:spcBef>
                <a:spcPct val="0"/>
              </a:spcBef>
              <a:spcAft>
                <a:spcPct val="0"/>
              </a:spcAft>
              <a:defRPr sz="2500">
                <a:solidFill>
                  <a:schemeClr val="tx1"/>
                </a:solidFill>
                <a:latin typeface="Arial" charset="0"/>
              </a:defRPr>
            </a:lvl8pPr>
            <a:lvl9pPr marL="4108102" indent="-241653" eaLnBrk="0" fontAlgn="base" hangingPunct="0">
              <a:spcBef>
                <a:spcPct val="0"/>
              </a:spcBef>
              <a:spcAft>
                <a:spcPct val="0"/>
              </a:spcAft>
              <a:defRPr sz="2500">
                <a:solidFill>
                  <a:schemeClr val="tx1"/>
                </a:solidFill>
                <a:latin typeface="Arial" charset="0"/>
              </a:defRPr>
            </a:lvl9pPr>
          </a:lstStyle>
          <a:p>
            <a:pPr eaLnBrk="1" hangingPunct="1"/>
            <a:fld id="{C42E5E6E-5817-4564-8DCA-94EAC03A0913}" type="slidenum">
              <a:rPr lang="en-US" altLang="en-US" sz="1300"/>
              <a:pPr eaLnBrk="1" hangingPunct="1"/>
              <a:t>29</a:t>
            </a:fld>
            <a:endParaRPr lang="en-US" alt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96241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76B5D19-7763-45A2-B117-D6B072E50F52}" type="slidenum">
              <a:rPr lang="en-US" altLang="en-US" sz="1300" b="0" smtClean="0"/>
              <a:pPr eaLnBrk="1" hangingPunct="1"/>
              <a:t>30</a:t>
            </a:fld>
            <a:endParaRPr lang="en-US" altLang="en-US" sz="1300"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73138" eaLnBrk="0" hangingPunct="0">
              <a:defRPr sz="1600" b="1">
                <a:solidFill>
                  <a:schemeClr val="tx1"/>
                </a:solidFill>
                <a:latin typeface="Arial" charset="0"/>
              </a:defRPr>
            </a:lvl1pPr>
            <a:lvl2pPr marL="742950" indent="-285750" defTabSz="973138" eaLnBrk="0" hangingPunct="0">
              <a:defRPr sz="1600" b="1">
                <a:solidFill>
                  <a:schemeClr val="tx1"/>
                </a:solidFill>
                <a:latin typeface="Arial" charset="0"/>
              </a:defRPr>
            </a:lvl2pPr>
            <a:lvl3pPr marL="1143000" indent="-228600" defTabSz="973138" eaLnBrk="0" hangingPunct="0">
              <a:defRPr sz="1600" b="1">
                <a:solidFill>
                  <a:schemeClr val="tx1"/>
                </a:solidFill>
                <a:latin typeface="Arial" charset="0"/>
              </a:defRPr>
            </a:lvl3pPr>
            <a:lvl4pPr marL="1600200" indent="-228600" defTabSz="973138" eaLnBrk="0" hangingPunct="0">
              <a:defRPr sz="1600" b="1">
                <a:solidFill>
                  <a:schemeClr val="tx1"/>
                </a:solidFill>
                <a:latin typeface="Arial" charset="0"/>
              </a:defRPr>
            </a:lvl4pPr>
            <a:lvl5pPr marL="2057400" indent="-228600" defTabSz="973138" eaLnBrk="0" hangingPunct="0">
              <a:defRPr sz="1600" b="1">
                <a:solidFill>
                  <a:schemeClr val="tx1"/>
                </a:solidFill>
                <a:latin typeface="Arial" charset="0"/>
              </a:defRPr>
            </a:lvl5pPr>
            <a:lvl6pPr marL="2514600" indent="-228600" defTabSz="973138" eaLnBrk="0" fontAlgn="base" hangingPunct="0">
              <a:spcBef>
                <a:spcPct val="0"/>
              </a:spcBef>
              <a:spcAft>
                <a:spcPct val="0"/>
              </a:spcAft>
              <a:defRPr sz="1600" b="1">
                <a:solidFill>
                  <a:schemeClr val="tx1"/>
                </a:solidFill>
                <a:latin typeface="Arial" charset="0"/>
              </a:defRPr>
            </a:lvl6pPr>
            <a:lvl7pPr marL="2971800" indent="-228600" defTabSz="973138" eaLnBrk="0" fontAlgn="base" hangingPunct="0">
              <a:spcBef>
                <a:spcPct val="0"/>
              </a:spcBef>
              <a:spcAft>
                <a:spcPct val="0"/>
              </a:spcAft>
              <a:defRPr sz="1600" b="1">
                <a:solidFill>
                  <a:schemeClr val="tx1"/>
                </a:solidFill>
                <a:latin typeface="Arial" charset="0"/>
              </a:defRPr>
            </a:lvl7pPr>
            <a:lvl8pPr marL="3429000" indent="-228600" defTabSz="973138" eaLnBrk="0" fontAlgn="base" hangingPunct="0">
              <a:spcBef>
                <a:spcPct val="0"/>
              </a:spcBef>
              <a:spcAft>
                <a:spcPct val="0"/>
              </a:spcAft>
              <a:defRPr sz="1600" b="1">
                <a:solidFill>
                  <a:schemeClr val="tx1"/>
                </a:solidFill>
                <a:latin typeface="Arial" charset="0"/>
              </a:defRPr>
            </a:lvl8pPr>
            <a:lvl9pPr marL="3886200" indent="-228600" defTabSz="973138" eaLnBrk="0" fontAlgn="base" hangingPunct="0">
              <a:spcBef>
                <a:spcPct val="0"/>
              </a:spcBef>
              <a:spcAft>
                <a:spcPct val="0"/>
              </a:spcAft>
              <a:defRPr sz="1600" b="1">
                <a:solidFill>
                  <a:schemeClr val="tx1"/>
                </a:solidFill>
                <a:latin typeface="Arial" charset="0"/>
              </a:defRPr>
            </a:lvl9pPr>
          </a:lstStyle>
          <a:p>
            <a:pPr eaLnBrk="1" hangingPunct="1"/>
            <a:fld id="{ACC43A25-06E8-493D-8E61-890A4D5110AE}" type="slidenum">
              <a:rPr lang="en-US" altLang="en-US" sz="1300" b="0" smtClean="0"/>
              <a:pPr eaLnBrk="1" hangingPunct="1"/>
              <a:t>3</a:t>
            </a:fld>
            <a:endParaRPr lang="en-US" altLang="en-US" sz="1300"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26C951F-BB33-4A5C-B805-EB4D06AC8717}" type="slidenum">
              <a:rPr lang="en-US" altLang="en-US" sz="1300" b="0" smtClean="0"/>
              <a:pPr eaLnBrk="1" hangingPunct="1"/>
              <a:t>31</a:t>
            </a:fld>
            <a:endParaRPr lang="en-US" altLang="en-US" sz="1300" b="0" smtClean="0"/>
          </a:p>
        </p:txBody>
      </p:sp>
      <p:sp>
        <p:nvSpPr>
          <p:cNvPr id="66563" name="Rectangle 2"/>
          <p:cNvSpPr>
            <a:spLocks noGrp="1" noRot="1" noChangeAspect="1" noChangeArrowheads="1" noTextEdit="1"/>
          </p:cNvSpPr>
          <p:nvPr>
            <p:ph type="sldImg"/>
          </p:nvPr>
        </p:nvSpPr>
        <p:spPr>
          <a:xfrm>
            <a:off x="1260475" y="720725"/>
            <a:ext cx="4799013" cy="3598863"/>
          </a:xfrm>
          <a:ln/>
        </p:spPr>
      </p:sp>
      <p:sp>
        <p:nvSpPr>
          <p:cNvPr id="66564" name="Rectangle 3"/>
          <p:cNvSpPr>
            <a:spLocks noGrp="1" noChangeArrowheads="1"/>
          </p:cNvSpPr>
          <p:nvPr>
            <p:ph type="body" idx="1"/>
          </p:nvPr>
        </p:nvSpPr>
        <p:spPr>
          <a:noFill/>
        </p:spPr>
        <p:txBody>
          <a:bodyPr/>
          <a:lstStyle/>
          <a:p>
            <a:pPr eaLnBrk="1" hangingPunct="1"/>
            <a:r>
              <a:rPr lang="en-US" altLang="en-US" smtClean="0"/>
              <a:t>glucose</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27612FA0-28D3-46F6-9AEC-1914886FD3D2}" type="slidenum">
              <a:rPr lang="en-US" altLang="en-US" sz="1300" b="0" smtClean="0"/>
              <a:pPr eaLnBrk="1" hangingPunct="1"/>
              <a:t>32</a:t>
            </a:fld>
            <a:endParaRPr lang="en-US" altLang="en-US" sz="1300"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3DD11DBF-583B-4B6D-BE08-431B8C460B16}" type="slidenum">
              <a:rPr lang="en-US" altLang="en-US" sz="1300" b="0" smtClean="0"/>
              <a:pPr eaLnBrk="1" hangingPunct="1"/>
              <a:t>33</a:t>
            </a:fld>
            <a:endParaRPr lang="en-US" altLang="en-US" sz="1300"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9E68CDB-5756-4BE0-87E4-71DF889D95C8}" type="slidenum">
              <a:rPr lang="en-US" altLang="en-US" sz="1300" b="0" smtClean="0"/>
              <a:pPr eaLnBrk="1" hangingPunct="1"/>
              <a:t>34</a:t>
            </a:fld>
            <a:endParaRPr lang="en-US" altLang="en-US" sz="1300"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8641" indent="-303324" eaLnBrk="0" hangingPunct="0">
              <a:defRPr>
                <a:solidFill>
                  <a:schemeClr val="tx1"/>
                </a:solidFill>
                <a:latin typeface="Arial" charset="0"/>
              </a:defRPr>
            </a:lvl2pPr>
            <a:lvl3pPr marL="1213295" indent="-242659" eaLnBrk="0" hangingPunct="0">
              <a:defRPr>
                <a:solidFill>
                  <a:schemeClr val="tx1"/>
                </a:solidFill>
                <a:latin typeface="Arial" charset="0"/>
              </a:defRPr>
            </a:lvl3pPr>
            <a:lvl4pPr marL="1698612" indent="-242659" eaLnBrk="0" hangingPunct="0">
              <a:defRPr>
                <a:solidFill>
                  <a:schemeClr val="tx1"/>
                </a:solidFill>
                <a:latin typeface="Arial" charset="0"/>
              </a:defRPr>
            </a:lvl4pPr>
            <a:lvl5pPr marL="2183930" indent="-242659" eaLnBrk="0" hangingPunct="0">
              <a:defRPr>
                <a:solidFill>
                  <a:schemeClr val="tx1"/>
                </a:solidFill>
                <a:latin typeface="Arial" charset="0"/>
              </a:defRPr>
            </a:lvl5pPr>
            <a:lvl6pPr marL="2669248" indent="-242659" eaLnBrk="0" fontAlgn="base" hangingPunct="0">
              <a:spcBef>
                <a:spcPct val="0"/>
              </a:spcBef>
              <a:spcAft>
                <a:spcPct val="0"/>
              </a:spcAft>
              <a:defRPr>
                <a:solidFill>
                  <a:schemeClr val="tx1"/>
                </a:solidFill>
                <a:latin typeface="Arial" charset="0"/>
              </a:defRPr>
            </a:lvl6pPr>
            <a:lvl7pPr marL="3154566" indent="-242659" eaLnBrk="0" fontAlgn="base" hangingPunct="0">
              <a:spcBef>
                <a:spcPct val="0"/>
              </a:spcBef>
              <a:spcAft>
                <a:spcPct val="0"/>
              </a:spcAft>
              <a:defRPr>
                <a:solidFill>
                  <a:schemeClr val="tx1"/>
                </a:solidFill>
                <a:latin typeface="Arial" charset="0"/>
              </a:defRPr>
            </a:lvl7pPr>
            <a:lvl8pPr marL="3639884" indent="-242659" eaLnBrk="0" fontAlgn="base" hangingPunct="0">
              <a:spcBef>
                <a:spcPct val="0"/>
              </a:spcBef>
              <a:spcAft>
                <a:spcPct val="0"/>
              </a:spcAft>
              <a:defRPr>
                <a:solidFill>
                  <a:schemeClr val="tx1"/>
                </a:solidFill>
                <a:latin typeface="Arial" charset="0"/>
              </a:defRPr>
            </a:lvl8pPr>
            <a:lvl9pPr marL="4125201" indent="-242659" eaLnBrk="0" fontAlgn="base" hangingPunct="0">
              <a:spcBef>
                <a:spcPct val="0"/>
              </a:spcBef>
              <a:spcAft>
                <a:spcPct val="0"/>
              </a:spcAft>
              <a:defRPr>
                <a:solidFill>
                  <a:schemeClr val="tx1"/>
                </a:solidFill>
                <a:latin typeface="Arial" charset="0"/>
              </a:defRPr>
            </a:lvl9pPr>
          </a:lstStyle>
          <a:p>
            <a:pPr eaLnBrk="1" hangingPunct="1"/>
            <a:fld id="{230519A6-6DC4-4A6E-962A-AD78075B1FB1}" type="slidenum">
              <a:rPr lang="en-US" altLang="en-US" smtClean="0"/>
              <a:pPr eaLnBrk="1" hangingPunct="1"/>
              <a:t>35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7663B06-B2B5-440C-8FC4-2CF184AC6A36}" type="slidenum">
              <a:rPr lang="en-US" altLang="en-US" sz="1300" b="0" smtClean="0"/>
              <a:pPr eaLnBrk="1" hangingPunct="1"/>
              <a:t>36</a:t>
            </a:fld>
            <a:endParaRPr lang="en-US" altLang="en-US" sz="1300"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C30D2620-74FF-4779-AEEA-3E4C9648FD85}" type="slidenum">
              <a:rPr lang="en-US" altLang="en-US" sz="1300" b="0" smtClean="0"/>
              <a:pPr eaLnBrk="1" hangingPunct="1"/>
              <a:t>37</a:t>
            </a:fld>
            <a:endParaRPr lang="en-US" altLang="en-US" sz="1300" b="0" smtClean="0"/>
          </a:p>
        </p:txBody>
      </p:sp>
      <p:sp>
        <p:nvSpPr>
          <p:cNvPr id="73731" name="Rectangle 2"/>
          <p:cNvSpPr>
            <a:spLocks noGrp="1" noRot="1" noChangeAspect="1" noChangeArrowheads="1" noTextEdit="1"/>
          </p:cNvSpPr>
          <p:nvPr>
            <p:ph type="sldImg"/>
          </p:nvPr>
        </p:nvSpPr>
        <p:spPr>
          <a:xfrm>
            <a:off x="1255713" y="720725"/>
            <a:ext cx="4803775" cy="3602038"/>
          </a:xfrm>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68E20AB-51AD-4556-AEA7-9A359AE40BD4}" type="slidenum">
              <a:rPr lang="en-US" altLang="en-US" smtClean="0"/>
              <a:pPr eaLnBrk="1" hangingPunct="1">
                <a:spcBef>
                  <a:spcPct val="0"/>
                </a:spcBef>
              </a:pPr>
              <a:t>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 Nucleotide</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5A705BD5-6155-40BF-9846-D00FDAD64C00}" type="slidenum">
              <a:rPr lang="en-US" altLang="en-US" sz="1300" b="0" smtClean="0"/>
              <a:pPr eaLnBrk="1" hangingPunct="1"/>
              <a:t>6</a:t>
            </a:fld>
            <a:endParaRPr lang="en-US" altLang="en-US" sz="1300" b="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55E4795D-E15F-4C38-A5F1-9AF0B9C25D94}" type="slidenum">
              <a:rPr lang="en-US" altLang="en-US" sz="1300" b="0" smtClean="0"/>
              <a:pPr eaLnBrk="1" hangingPunct="1"/>
              <a:t>7</a:t>
            </a:fld>
            <a:endParaRPr lang="en-US" altLang="en-US" sz="1300"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93DFB7AD-9750-4751-AFB7-B2D01B48E51F}" type="slidenum">
              <a:rPr lang="en-US" altLang="en-US" sz="1300" b="0" smtClean="0"/>
              <a:pPr eaLnBrk="1" hangingPunct="1"/>
              <a:t>8</a:t>
            </a:fld>
            <a:endParaRPr lang="en-US" altLang="en-US" sz="1300"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99F6FFA3-A003-4A2E-859D-18642FE5832C}" type="slidenum">
              <a:rPr lang="en-US" altLang="en-US" sz="1300" b="0" smtClean="0"/>
              <a:pPr eaLnBrk="1" hangingPunct="1"/>
              <a:t>9</a:t>
            </a:fld>
            <a:endParaRPr lang="en-US" altLang="en-US" sz="1300" b="0" smtClean="0"/>
          </a:p>
        </p:txBody>
      </p:sp>
      <p:sp>
        <p:nvSpPr>
          <p:cNvPr id="45059" name="Rectangle 2"/>
          <p:cNvSpPr>
            <a:spLocks noGrp="1" noRot="1" noChangeAspect="1" noChangeArrowheads="1" noTextEdit="1"/>
          </p:cNvSpPr>
          <p:nvPr>
            <p:ph type="sldImg"/>
          </p:nvPr>
        </p:nvSpPr>
        <p:spPr>
          <a:xfrm>
            <a:off x="1260475" y="720725"/>
            <a:ext cx="4799013" cy="3598863"/>
          </a:xfrm>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32C0F4B4-CC5E-4639-89D7-1055A56BD94E}" type="slidenum">
              <a:rPr lang="en-US" altLang="en-US" sz="1300" b="0" smtClean="0"/>
              <a:pPr eaLnBrk="1" hangingPunct="1"/>
              <a:t>10</a:t>
            </a:fld>
            <a:endParaRPr lang="en-US" altLang="en-US" sz="1300" b="0" smtClean="0"/>
          </a:p>
        </p:txBody>
      </p:sp>
      <p:sp>
        <p:nvSpPr>
          <p:cNvPr id="46083" name="Rectangle 2"/>
          <p:cNvSpPr>
            <a:spLocks noGrp="1" noRot="1" noChangeAspect="1" noChangeArrowheads="1" noTextEdit="1"/>
          </p:cNvSpPr>
          <p:nvPr>
            <p:ph type="sldImg"/>
          </p:nvPr>
        </p:nvSpPr>
        <p:spPr>
          <a:xfrm>
            <a:off x="1260475" y="720725"/>
            <a:ext cx="4799013" cy="3598863"/>
          </a:xfrm>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18B4C-96A3-4217-AC2B-6D5477FF7539}" type="slidenum">
              <a:rPr lang="en-US"/>
              <a:pPr>
                <a:defRPr/>
              </a:pPr>
              <a:t>‹#›</a:t>
            </a:fld>
            <a:endParaRPr lang="en-US"/>
          </a:p>
        </p:txBody>
      </p:sp>
    </p:spTree>
    <p:extLst>
      <p:ext uri="{BB962C8B-B14F-4D97-AF65-F5344CB8AC3E}">
        <p14:creationId xmlns:p14="http://schemas.microsoft.com/office/powerpoint/2010/main" val="621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AADDE-2DEA-4719-8BA3-DAA2D79D6934}" type="slidenum">
              <a:rPr lang="en-US"/>
              <a:pPr>
                <a:defRPr/>
              </a:pPr>
              <a:t>‹#›</a:t>
            </a:fld>
            <a:endParaRPr lang="en-US"/>
          </a:p>
        </p:txBody>
      </p:sp>
    </p:spTree>
    <p:extLst>
      <p:ext uri="{BB962C8B-B14F-4D97-AF65-F5344CB8AC3E}">
        <p14:creationId xmlns:p14="http://schemas.microsoft.com/office/powerpoint/2010/main" val="84218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67D27-8BD1-4E07-BEF5-2842CACDE959}" type="slidenum">
              <a:rPr lang="en-US"/>
              <a:pPr>
                <a:defRPr/>
              </a:pPr>
              <a:t>‹#›</a:t>
            </a:fld>
            <a:endParaRPr lang="en-US"/>
          </a:p>
        </p:txBody>
      </p:sp>
    </p:spTree>
    <p:extLst>
      <p:ext uri="{BB962C8B-B14F-4D97-AF65-F5344CB8AC3E}">
        <p14:creationId xmlns:p14="http://schemas.microsoft.com/office/powerpoint/2010/main" val="40899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E9180-0AC8-4672-8148-5A708D17526F}" type="slidenum">
              <a:rPr lang="en-US"/>
              <a:pPr>
                <a:defRPr/>
              </a:pPr>
              <a:t>‹#›</a:t>
            </a:fld>
            <a:endParaRPr lang="en-US"/>
          </a:p>
        </p:txBody>
      </p:sp>
    </p:spTree>
    <p:extLst>
      <p:ext uri="{BB962C8B-B14F-4D97-AF65-F5344CB8AC3E}">
        <p14:creationId xmlns:p14="http://schemas.microsoft.com/office/powerpoint/2010/main" val="390699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559CC01-B5FB-4512-895C-24A045EEFE0F}" type="slidenum">
              <a:rPr lang="en-US"/>
              <a:pPr>
                <a:defRPr/>
              </a:pPr>
              <a:t>‹#›</a:t>
            </a:fld>
            <a:endParaRPr lang="en-US"/>
          </a:p>
        </p:txBody>
      </p:sp>
    </p:spTree>
    <p:extLst>
      <p:ext uri="{BB962C8B-B14F-4D97-AF65-F5344CB8AC3E}">
        <p14:creationId xmlns:p14="http://schemas.microsoft.com/office/powerpoint/2010/main" val="7182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DA6F14-313D-4D72-B627-F33AB6A8FBF0}" type="slidenum">
              <a:rPr lang="en-US"/>
              <a:pPr>
                <a:defRPr/>
              </a:pPr>
              <a:t>‹#›</a:t>
            </a:fld>
            <a:endParaRPr lang="en-US"/>
          </a:p>
        </p:txBody>
      </p:sp>
    </p:spTree>
    <p:extLst>
      <p:ext uri="{BB962C8B-B14F-4D97-AF65-F5344CB8AC3E}">
        <p14:creationId xmlns:p14="http://schemas.microsoft.com/office/powerpoint/2010/main" val="322623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93BD7-B70B-4884-B3A3-507E9621502B}" type="slidenum">
              <a:rPr lang="en-US"/>
              <a:pPr>
                <a:defRPr/>
              </a:pPr>
              <a:t>‹#›</a:t>
            </a:fld>
            <a:endParaRPr lang="en-US"/>
          </a:p>
        </p:txBody>
      </p:sp>
    </p:spTree>
    <p:extLst>
      <p:ext uri="{BB962C8B-B14F-4D97-AF65-F5344CB8AC3E}">
        <p14:creationId xmlns:p14="http://schemas.microsoft.com/office/powerpoint/2010/main" val="32253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E245C-FE27-4D9E-A129-58769A6A0575}" type="slidenum">
              <a:rPr lang="en-US"/>
              <a:pPr>
                <a:defRPr/>
              </a:pPr>
              <a:t>‹#›</a:t>
            </a:fld>
            <a:endParaRPr lang="en-US"/>
          </a:p>
        </p:txBody>
      </p:sp>
    </p:spTree>
    <p:extLst>
      <p:ext uri="{BB962C8B-B14F-4D97-AF65-F5344CB8AC3E}">
        <p14:creationId xmlns:p14="http://schemas.microsoft.com/office/powerpoint/2010/main" val="15560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E18707-90F4-4334-AC31-CD5AB0E3CE89}" type="slidenum">
              <a:rPr lang="en-US"/>
              <a:pPr>
                <a:defRPr/>
              </a:pPr>
              <a:t>‹#›</a:t>
            </a:fld>
            <a:endParaRPr lang="en-US"/>
          </a:p>
        </p:txBody>
      </p:sp>
    </p:spTree>
    <p:extLst>
      <p:ext uri="{BB962C8B-B14F-4D97-AF65-F5344CB8AC3E}">
        <p14:creationId xmlns:p14="http://schemas.microsoft.com/office/powerpoint/2010/main" val="405960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4AC5FB-2DA4-49F9-9D7F-9ECB1B144E0B}" type="slidenum">
              <a:rPr lang="en-US"/>
              <a:pPr>
                <a:defRPr/>
              </a:pPr>
              <a:t>‹#›</a:t>
            </a:fld>
            <a:endParaRPr lang="en-US"/>
          </a:p>
        </p:txBody>
      </p:sp>
    </p:spTree>
    <p:extLst>
      <p:ext uri="{BB962C8B-B14F-4D97-AF65-F5344CB8AC3E}">
        <p14:creationId xmlns:p14="http://schemas.microsoft.com/office/powerpoint/2010/main" val="77674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52EB8B-01AE-4DDE-BFE5-4956F9C04634}" type="slidenum">
              <a:rPr lang="en-US"/>
              <a:pPr>
                <a:defRPr/>
              </a:pPr>
              <a:t>‹#›</a:t>
            </a:fld>
            <a:endParaRPr lang="en-US"/>
          </a:p>
        </p:txBody>
      </p:sp>
    </p:spTree>
    <p:extLst>
      <p:ext uri="{BB962C8B-B14F-4D97-AF65-F5344CB8AC3E}">
        <p14:creationId xmlns:p14="http://schemas.microsoft.com/office/powerpoint/2010/main" val="271474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7F4E3-93C2-4EE3-B5CF-1FA882F42A37}" type="slidenum">
              <a:rPr lang="en-US"/>
              <a:pPr>
                <a:defRPr/>
              </a:pPr>
              <a:t>‹#›</a:t>
            </a:fld>
            <a:endParaRPr lang="en-US"/>
          </a:p>
        </p:txBody>
      </p:sp>
    </p:spTree>
    <p:extLst>
      <p:ext uri="{BB962C8B-B14F-4D97-AF65-F5344CB8AC3E}">
        <p14:creationId xmlns:p14="http://schemas.microsoft.com/office/powerpoint/2010/main" val="23350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784CD1-BA88-4ABB-BF34-724E8B61A824}" type="slidenum">
              <a:rPr lang="en-US"/>
              <a:pPr>
                <a:defRPr/>
              </a:pPr>
              <a:t>‹#›</a:t>
            </a:fld>
            <a:endParaRPr lang="en-US"/>
          </a:p>
        </p:txBody>
      </p:sp>
    </p:spTree>
    <p:extLst>
      <p:ext uri="{BB962C8B-B14F-4D97-AF65-F5344CB8AC3E}">
        <p14:creationId xmlns:p14="http://schemas.microsoft.com/office/powerpoint/2010/main" val="324150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BD06F8-FB48-436B-9354-EBA15341EBD3}" type="slidenum">
              <a:rPr lang="en-US"/>
              <a:pPr>
                <a:defRPr/>
              </a:pPr>
              <a:t>‹#›</a:t>
            </a:fld>
            <a:endParaRPr lang="en-US"/>
          </a:p>
        </p:txBody>
      </p:sp>
    </p:spTree>
    <p:extLst>
      <p:ext uri="{BB962C8B-B14F-4D97-AF65-F5344CB8AC3E}">
        <p14:creationId xmlns:p14="http://schemas.microsoft.com/office/powerpoint/2010/main" val="3459540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ADD411DA-17A3-479A-AF11-E04561ACB3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blogs.move.com/do-it-green/wp-content/blogs.dir/24/files/2007/07/rechargeable-batteries.jpg&amp;imgrefurl=http://blogs.move.com/do-it-green/index.php?tag=saving-money&amp;usg=__3Daw5Jr1UPR8b955Z_RjALmM_-w=&amp;h=375&amp;w=500&amp;sz=89&amp;hl=en&amp;start=6&amp;tbnid=2jdq8bcPovikMM:&amp;tbnh=98&amp;tbnw=130&amp;prev=/images?q=rechargeable+batteries&amp;gbv=2&amp;hl=en&amp;sa=G" TargetMode="External"/><Relationship Id="rId4" Type="http://schemas.openxmlformats.org/officeDocument/2006/relationships/image" Target="../media/image15.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s://highered.mcgraw-hill.com/sites/0072507470/student_view0/chapter25/animation__how_the_nad__works.html"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em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9.jpeg"/><Relationship Id="rId7" Type="http://schemas.openxmlformats.org/officeDocument/2006/relationships/image" Target="../media/image16.wmf"/><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image" Target="../media/image10.emf"/><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Glycolysis.svg" TargetMode="External"/><Relationship Id="rId4" Type="http://schemas.openxmlformats.org/officeDocument/2006/relationships/image" Target="../media/image18.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19.jp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CellRespiration.svg" TargetMode="External"/><Relationship Id="rId4" Type="http://schemas.openxmlformats.org/officeDocument/2006/relationships/image" Target="../media/image20.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507470/student_view0/chapter25/animation__how_glycolysis_works.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Auto-and_heterotrophs.pn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7.jpeg"/><Relationship Id="rId5" Type="http://schemas.openxmlformats.org/officeDocument/2006/relationships/hyperlink" Target="http://en.wikipedia.org/wiki/File:CellRespiration.svg"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com/cell-biology/eukaryotic-cell-parts-functions-diagrams.html" TargetMode="External"/><Relationship Id="rId5" Type="http://schemas.openxmlformats.org/officeDocument/2006/relationships/image" Target="../media/image22.jpeg"/><Relationship Id="rId6" Type="http://schemas.openxmlformats.org/officeDocument/2006/relationships/hyperlink" Target="http://en.wikipedia.org/wiki/File:CellRespiratio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hyperlink" Target="http://en.wikipedia.org/wiki/File:CellRespiratio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highered.mcgraw-hill.com/sites/0072507470/student_view0/chapter25/animation__how_the_krebs_cycle_works__quiz_1_.html"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org/metabolism/electron-transport-chain-cellular-respiration.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en.wikipedia.org/wiki/File:Animal_mitochondrion_diagram_en_(edit).svg" TargetMode="External"/><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0"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en.wikipedia.org/wiki/File:Animal_mitochondrion_diagram_en_(edit).svg" TargetMode="External"/><Relationship Id="rId5" Type="http://schemas.openxmlformats.org/officeDocument/2006/relationships/hyperlink" Target="http://en.wikipedia.org/wiki/File:Mitochondrial_electron_transport_chain%E2%80%94Etc4.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27.jpe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en.wikipedia.org/wiki/File:Mitochondrial_electron_transport_chain%E2%80%94Etc4.svg" TargetMode="External"/><Relationship Id="rId5" Type="http://schemas.openxmlformats.org/officeDocument/2006/relationships/hyperlink" Target="http://en.wikipedia.org/wiki/File:Animal_mitochondrion_diagram_en_(edit).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26.jpeg"/><Relationship Id="rId5" Type="http://schemas.openxmlformats.org/officeDocument/2006/relationships/hyperlink" Target="http://en.wikipedia.org/wiki/File:Mitochondrial_electron_transport_chain%E2%80%94Etc4.svg" TargetMode="External"/><Relationship Id="rId6" Type="http://schemas.openxmlformats.org/officeDocument/2006/relationships/hyperlink" Target="http://en.wikipedia.org/wiki/File:Animal_mitochondrion_diagram_en_(edit).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27.jpeg"/><Relationship Id="rId10" Type="http://schemas.openxmlformats.org/officeDocument/2006/relationships/hyperlink" Target="http://vcell.ndsu.edu/animations/etc/index.htm"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TPsynthase_labelled.png" TargetMode="External"/><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NCI_Visuals_Food_Hamburger.jpg" TargetMode="External"/><Relationship Id="rId4" Type="http://schemas.openxmlformats.org/officeDocument/2006/relationships/hyperlink" Target="http://www.brooklyn.cuny.edu/bc/ahp/LAD/C7/C7_atp.html" TargetMode="External"/><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www.sumanasinc.com/webcontent/animations/content/cellularrespiration.html"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wmf"/><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image" Target="../media/image34.wmf"/><Relationship Id="rId5" Type="http://schemas.openxmlformats.org/officeDocument/2006/relationships/image" Target="../media/image35.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hyperlink" Target="http://en.wikipedia.org/wiki/File:20100422_235222_Cyanobacteria.jpg" TargetMode="External"/><Relationship Id="rId7" Type="http://schemas.openxmlformats.org/officeDocument/2006/relationships/hyperlink" Target="http://www.scienceprofonline.com/science-image-libr/sci-image-libr-plants-fungi.html" TargetMode="External"/><Relationship Id="rId8" Type="http://schemas.openxmlformats.org/officeDocument/2006/relationships/hyperlink" Target="http://en.wikipedia.org/wiki/File:Chloroplast_diagram.svg"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1" Type="http://schemas.openxmlformats.org/officeDocument/2006/relationships/image" Target="../media/image38.jp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hyperlink" Target="http://en.wikipedia.org/wiki/File:Jumprope_navy.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1" Type="http://schemas.openxmlformats.org/officeDocument/2006/relationships/hyperlink" Target="http://www.science.smith.edu/departments/Biology/Bio231/etc.html" TargetMode="External"/><Relationship Id="rId12" Type="http://schemas.openxmlformats.org/officeDocument/2006/relationships/hyperlink" Target="http://videos.howstuffworks.com/discovery/29544-assignment-discovery-food-molecules-video.htm" TargetMode="External"/><Relationship Id="rId13" Type="http://schemas.openxmlformats.org/officeDocument/2006/relationships/hyperlink" Target="http://www.youtube.com/watch?v=2UagQIC3ags" TargetMode="External"/><Relationship Id="rId14" Type="http://schemas.openxmlformats.org/officeDocument/2006/relationships/image" Target="../media/image40.wmf"/><Relationship Id="rId15"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scienceprofonline.com/vcbc/aerobic-respir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sumanasinc.com/webcontent/animations/content/cellularrespiration.html" TargetMode="External"/><Relationship Id="rId6" Type="http://schemas.openxmlformats.org/officeDocument/2006/relationships/hyperlink" Target="http://www.youtube.com/watch?v=wLMRCgaAYIM" TargetMode="External"/><Relationship Id="rId7" Type="http://schemas.openxmlformats.org/officeDocument/2006/relationships/hyperlink" Target="http://highered.mcgraw-hill.com/sites/0072507470/student_view0/chapter25/animation__how_the_nad__works.html" TargetMode="External"/><Relationship Id="rId8" Type="http://schemas.openxmlformats.org/officeDocument/2006/relationships/hyperlink" Target="http://highered.mcgraw-hill.com/sites/0072507470/student_view0/chapter25/animation__how_glycolysis_works.html" TargetMode="External"/><Relationship Id="rId9" Type="http://schemas.openxmlformats.org/officeDocument/2006/relationships/hyperlink" Target="http://highered.mcgraw-hill.com/sites/0072507470/student_view0/chapter25/animation__how_the_krebs_cycle_works__quiz_1_.html" TargetMode="External"/><Relationship Id="rId10" Type="http://schemas.openxmlformats.org/officeDocument/2006/relationships/hyperlink" Target="http://vcell.ndsu.edu/animations/etc/index.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41.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7.png"/><Relationship Id="rId6"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em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hyperlink" Target="http://en.wikipedia.org/wiki/File:Oil_platform.jpe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b="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 :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9"/>
              </a:rPr>
              <a:t>info@scienceprofonline.com</a:t>
            </a:r>
            <a:endParaRPr lang="en-US" altLang="en-US" sz="1200" b="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715963"/>
          </a:xfrm>
        </p:spPr>
        <p:txBody>
          <a:bodyPr/>
          <a:lstStyle/>
          <a:p>
            <a:pPr eaLnBrk="1" hangingPunct="1"/>
            <a:r>
              <a:rPr lang="en-US" altLang="en-US" sz="3600" b="1" dirty="0" smtClean="0">
                <a:solidFill>
                  <a:schemeClr val="tx1"/>
                </a:solidFill>
                <a:latin typeface="Comic Sans MS" pitchFamily="66" charset="0"/>
              </a:rPr>
              <a:t>Oxidation and Reduction Reactions</a:t>
            </a:r>
          </a:p>
        </p:txBody>
      </p:sp>
      <p:sp>
        <p:nvSpPr>
          <p:cNvPr id="9219" name="Rectangle 3"/>
          <p:cNvSpPr>
            <a:spLocks noGrp="1" noChangeArrowheads="1"/>
          </p:cNvSpPr>
          <p:nvPr>
            <p:ph type="body" sz="half" idx="1"/>
          </p:nvPr>
        </p:nvSpPr>
        <p:spPr>
          <a:xfrm>
            <a:off x="152400" y="1143000"/>
            <a:ext cx="8763000" cy="5105400"/>
          </a:xfrm>
        </p:spPr>
        <p:txBody>
          <a:bodyPr/>
          <a:lstStyle/>
          <a:p>
            <a:pPr marL="225425" indent="-225425" algn="ctr" eaLnBrk="1" hangingPunct="1">
              <a:lnSpc>
                <a:spcPct val="90000"/>
              </a:lnSpc>
              <a:buFontTx/>
              <a:buNone/>
            </a:pPr>
            <a:r>
              <a:rPr lang="en-US" altLang="en-US" sz="2800" b="1" dirty="0" smtClean="0">
                <a:solidFill>
                  <a:srgbClr val="33CCCC"/>
                </a:solidFill>
                <a:latin typeface="Comic Sans MS" pitchFamily="66" charset="0"/>
              </a:rPr>
              <a:t>What do they have to do with metabolism?</a:t>
            </a:r>
          </a:p>
          <a:p>
            <a:pPr marL="225425" indent="-225425" eaLnBrk="1" hangingPunct="1">
              <a:lnSpc>
                <a:spcPct val="90000"/>
              </a:lnSpc>
              <a:buFontTx/>
              <a:buNone/>
            </a:pPr>
            <a:endParaRPr lang="en-US" altLang="en-US" sz="1600" dirty="0" smtClean="0">
              <a:solidFill>
                <a:srgbClr val="33CCCC"/>
              </a:solidFill>
              <a:latin typeface="Comic Sans MS" pitchFamily="66" charset="0"/>
            </a:endParaRPr>
          </a:p>
          <a:p>
            <a:pPr marL="225425" indent="-225425" eaLnBrk="1" hangingPunct="1">
              <a:lnSpc>
                <a:spcPct val="90000"/>
              </a:lnSpc>
              <a:buFontTx/>
              <a:buNone/>
            </a:pPr>
            <a:endParaRPr lang="en-US" altLang="en-US" sz="500" dirty="0" smtClean="0">
              <a:solidFill>
                <a:srgbClr val="33CCCC"/>
              </a:solidFill>
              <a:latin typeface="Comic Sans MS" pitchFamily="66" charset="0"/>
            </a:endParaRPr>
          </a:p>
          <a:p>
            <a:pPr marL="225425" indent="-225425" eaLnBrk="1" hangingPunct="1">
              <a:lnSpc>
                <a:spcPct val="90000"/>
              </a:lnSpc>
            </a:pPr>
            <a:r>
              <a:rPr lang="en-US" altLang="en-US" sz="2400" dirty="0" smtClean="0">
                <a:latin typeface="Comic Sans MS" pitchFamily="66" charset="0"/>
              </a:rPr>
              <a:t>Cells use special molecules to carry electrons </a:t>
            </a:r>
            <a:r>
              <a:rPr lang="en-US" altLang="en-US" sz="2000" i="1" dirty="0" smtClean="0">
                <a:latin typeface="Comic Sans MS" pitchFamily="66" charset="0"/>
              </a:rPr>
              <a:t>(often in H atoms).</a:t>
            </a:r>
          </a:p>
          <a:p>
            <a:pPr marL="225425" indent="-225425" eaLnBrk="1" hangingPunct="1">
              <a:lnSpc>
                <a:spcPct val="90000"/>
              </a:lnSpc>
            </a:pPr>
            <a:endParaRPr lang="en-US" altLang="en-US" sz="2800" i="1"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This is potential energy.</a:t>
            </a:r>
          </a:p>
          <a:p>
            <a:pPr marL="225425" indent="-225425" eaLnBrk="1" hangingPunct="1">
              <a:lnSpc>
                <a:spcPct val="90000"/>
              </a:lnSpc>
            </a:pPr>
            <a:endParaRPr lang="en-US" altLang="en-US" sz="2800"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Two important </a:t>
            </a:r>
            <a:r>
              <a:rPr lang="en-US" altLang="en-US" sz="2400" b="1" dirty="0" smtClean="0">
                <a:solidFill>
                  <a:schemeClr val="tx1">
                    <a:lumMod val="65000"/>
                    <a:lumOff val="35000"/>
                  </a:schemeClr>
                </a:solidFill>
                <a:latin typeface="Comic Sans MS" pitchFamily="66" charset="0"/>
              </a:rPr>
              <a:t>electron carriers</a:t>
            </a:r>
            <a:r>
              <a:rPr lang="en-US" altLang="en-US" sz="2400" b="1" dirty="0" smtClean="0">
                <a:latin typeface="Comic Sans MS" pitchFamily="66" charset="0"/>
              </a:rPr>
              <a:t>:</a:t>
            </a:r>
          </a:p>
          <a:p>
            <a:pPr marL="684213" lvl="1" indent="-227013" eaLnBrk="1" hangingPunct="1">
              <a:lnSpc>
                <a:spcPct val="90000"/>
              </a:lnSpc>
            </a:pPr>
            <a:r>
              <a:rPr lang="en-US" altLang="en-US" sz="1400" dirty="0" err="1" smtClean="0">
                <a:solidFill>
                  <a:srgbClr val="669900"/>
                </a:solidFill>
                <a:latin typeface="Comic Sans MS" pitchFamily="66" charset="0"/>
              </a:rPr>
              <a:t>Nicotinamide</a:t>
            </a:r>
            <a:r>
              <a:rPr lang="en-US" altLang="en-US" sz="1400" dirty="0" smtClean="0">
                <a:solidFill>
                  <a:srgbClr val="669900"/>
                </a:solidFill>
                <a:latin typeface="Comic Sans MS" pitchFamily="66" charset="0"/>
              </a:rPr>
              <a:t> adenine dinucleotide (NAD</a:t>
            </a:r>
            <a:r>
              <a:rPr lang="en-US" altLang="en-US" sz="1400" baseline="30000" dirty="0" smtClean="0">
                <a:solidFill>
                  <a:srgbClr val="669900"/>
                </a:solidFill>
                <a:latin typeface="Comic Sans MS" pitchFamily="66" charset="0"/>
              </a:rPr>
              <a:t>+</a:t>
            </a:r>
            <a:r>
              <a:rPr lang="en-US" altLang="en-US" sz="1400" dirty="0" smtClean="0">
                <a:solidFill>
                  <a:srgbClr val="669900"/>
                </a:solidFill>
                <a:latin typeface="Comic Sans MS" pitchFamily="66" charset="0"/>
              </a:rPr>
              <a:t>)</a:t>
            </a:r>
            <a:r>
              <a:rPr lang="en-US" altLang="en-US" sz="1400" dirty="0" smtClean="0">
                <a:latin typeface="Comic Sans MS" pitchFamily="66" charset="0"/>
              </a:rPr>
              <a:t> </a:t>
            </a:r>
            <a:r>
              <a:rPr lang="en-US" altLang="en-US" sz="1200" b="1" dirty="0" smtClean="0">
                <a:latin typeface="Comic Sans MS" pitchFamily="66" charset="0"/>
              </a:rPr>
              <a:t>→</a:t>
            </a:r>
            <a:r>
              <a:rPr lang="en-US" altLang="en-US" sz="1400" b="1" dirty="0" smtClean="0">
                <a:latin typeface="Comic Sans MS" pitchFamily="66" charset="0"/>
              </a:rPr>
              <a:t> add electrons &amp; hydrogen → NADH</a:t>
            </a:r>
          </a:p>
          <a:p>
            <a:pPr marL="684213" lvl="1" indent="-227013" eaLnBrk="1" hangingPunct="1">
              <a:lnSpc>
                <a:spcPct val="90000"/>
              </a:lnSpc>
            </a:pPr>
            <a:r>
              <a:rPr lang="en-US" altLang="en-US" sz="1400" dirty="0" err="1" smtClean="0">
                <a:solidFill>
                  <a:srgbClr val="669900"/>
                </a:solidFill>
                <a:latin typeface="Comic Sans MS" pitchFamily="66" charset="0"/>
              </a:rPr>
              <a:t>Flavine</a:t>
            </a:r>
            <a:r>
              <a:rPr lang="en-US" altLang="en-US" sz="1400" dirty="0" smtClean="0">
                <a:solidFill>
                  <a:srgbClr val="669900"/>
                </a:solidFill>
                <a:latin typeface="Comic Sans MS" pitchFamily="66" charset="0"/>
              </a:rPr>
              <a:t> adenine dinucleotide (FAD)</a:t>
            </a:r>
            <a:r>
              <a:rPr lang="en-US" altLang="en-US" sz="1400" dirty="0" smtClean="0">
                <a:latin typeface="Comic Sans MS" pitchFamily="66" charset="0"/>
              </a:rPr>
              <a:t> </a:t>
            </a:r>
            <a:r>
              <a:rPr lang="en-US" altLang="en-US" sz="1400" b="1" dirty="0" smtClean="0">
                <a:latin typeface="Comic Sans MS" pitchFamily="66" charset="0"/>
              </a:rPr>
              <a:t>→ add electrons and hydrogen →</a:t>
            </a:r>
            <a:r>
              <a:rPr lang="en-US" altLang="en-US" sz="1400" dirty="0" smtClean="0">
                <a:latin typeface="Comic Sans MS" pitchFamily="66" charset="0"/>
              </a:rPr>
              <a:t> </a:t>
            </a:r>
            <a:r>
              <a:rPr lang="en-US" altLang="en-US" sz="1400" b="1" dirty="0" smtClean="0">
                <a:latin typeface="Comic Sans MS" pitchFamily="66" charset="0"/>
              </a:rPr>
              <a:t>FADH</a:t>
            </a:r>
            <a:r>
              <a:rPr lang="en-US" altLang="en-US" sz="1400" b="1" baseline="-25000" dirty="0" smtClean="0">
                <a:latin typeface="Comic Sans MS" pitchFamily="66" charset="0"/>
              </a:rPr>
              <a:t>2</a:t>
            </a:r>
          </a:p>
          <a:p>
            <a:pPr marL="225425" indent="-225425" eaLnBrk="1" hangingPunct="1">
              <a:lnSpc>
                <a:spcPct val="90000"/>
              </a:lnSpc>
            </a:pPr>
            <a:endParaRPr lang="en-US" altLang="en-US" sz="2800" b="1"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Think of these energy carriers as </a:t>
            </a:r>
            <a:r>
              <a:rPr lang="en-US" altLang="en-US" sz="2400" b="1" dirty="0" smtClean="0">
                <a:solidFill>
                  <a:schemeClr val="tx1">
                    <a:lumMod val="50000"/>
                    <a:lumOff val="50000"/>
                  </a:schemeClr>
                </a:solidFill>
                <a:latin typeface="Comic Sans MS" pitchFamily="66" charset="0"/>
              </a:rPr>
              <a:t>rechargeable batteries</a:t>
            </a:r>
            <a:r>
              <a:rPr lang="en-US" altLang="en-US" sz="2400" dirty="0" smtClean="0">
                <a:latin typeface="Comic Sans MS" pitchFamily="66" charset="0"/>
              </a:rPr>
              <a:t>. </a:t>
            </a:r>
            <a:r>
              <a:rPr lang="en-US" altLang="en-US" sz="1600" dirty="0" smtClean="0">
                <a:latin typeface="Comic Sans MS" pitchFamily="66" charset="0"/>
              </a:rPr>
              <a:t>(When they have the electrons and </a:t>
            </a:r>
            <a:r>
              <a:rPr lang="en-US" altLang="en-US" sz="1600" dirty="0" err="1" smtClean="0">
                <a:latin typeface="Comic Sans MS" pitchFamily="66" charset="0"/>
              </a:rPr>
              <a:t>hydrogens</a:t>
            </a:r>
            <a:r>
              <a:rPr lang="en-US" altLang="en-US" sz="1600" dirty="0" smtClean="0">
                <a:latin typeface="Comic Sans MS" pitchFamily="66" charset="0"/>
              </a:rPr>
              <a:t> they are charged up, when they don’t, they need charging.)</a:t>
            </a:r>
            <a:endParaRPr lang="en-US" altLang="en-US" sz="1600" i="1" dirty="0" smtClean="0">
              <a:latin typeface="Comic Sans MS" pitchFamily="66" charset="0"/>
            </a:endParaRPr>
          </a:p>
          <a:p>
            <a:pPr marL="684213" lvl="1" indent="-227013" eaLnBrk="1" hangingPunct="1">
              <a:lnSpc>
                <a:spcPct val="90000"/>
              </a:lnSpc>
              <a:buFontTx/>
              <a:buNone/>
            </a:pPr>
            <a:endParaRPr lang="en-US" altLang="en-US" sz="1400" dirty="0" smtClean="0">
              <a:latin typeface="Comic Sans MS" pitchFamily="66" charset="0"/>
            </a:endParaRPr>
          </a:p>
        </p:txBody>
      </p:sp>
      <p:pic>
        <p:nvPicPr>
          <p:cNvPr id="10244" name="Picture 4" descr="rechargeable-batteries">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191000" y="2590800"/>
            <a:ext cx="1828800" cy="11477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221"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2" name="TextBox 1"/>
          <p:cNvSpPr txBox="1"/>
          <p:nvPr/>
        </p:nvSpPr>
        <p:spPr>
          <a:xfrm>
            <a:off x="6400800" y="2667000"/>
            <a:ext cx="2286000" cy="1323439"/>
          </a:xfrm>
          <a:prstGeom prst="rect">
            <a:avLst/>
          </a:prstGeom>
          <a:noFill/>
          <a:ln w="19050">
            <a:solidFill>
              <a:srgbClr val="33CCFF"/>
            </a:solidFill>
          </a:ln>
          <a:effectLst>
            <a:glow rad="228600">
              <a:schemeClr val="accent1">
                <a:satMod val="175000"/>
                <a:alpha val="40000"/>
              </a:schemeClr>
            </a:glow>
          </a:effectLst>
        </p:spPr>
        <p:txBody>
          <a:bodyPr wrap="square" rtlCol="0">
            <a:spAutoFit/>
          </a:bodyPr>
          <a:lstStyle/>
          <a:p>
            <a:pPr algn="ctr"/>
            <a:endParaRPr lang="en-US" sz="800" dirty="0" smtClean="0">
              <a:solidFill>
                <a:srgbClr val="FF0000"/>
              </a:solidFill>
              <a:latin typeface="Comic Sans MS" panose="030F0702030302020204" pitchFamily="66" charset="0"/>
            </a:endParaRPr>
          </a:p>
          <a:p>
            <a:pPr algn="ctr"/>
            <a:r>
              <a:rPr lang="en-US" dirty="0" smtClean="0">
                <a:solidFill>
                  <a:srgbClr val="FF0000"/>
                </a:solidFill>
                <a:latin typeface="Comic Sans MS" panose="030F0702030302020204" pitchFamily="66" charset="0"/>
              </a:rPr>
              <a:t>REVIEW! </a:t>
            </a:r>
          </a:p>
          <a:p>
            <a:pPr algn="ctr"/>
            <a:r>
              <a:rPr lang="en-US" dirty="0" smtClean="0">
                <a:latin typeface="Comic Sans MS" panose="030F0702030302020204" pitchFamily="66" charset="0"/>
              </a:rPr>
              <a:t>Animated lesson on </a:t>
            </a:r>
            <a:r>
              <a:rPr lang="en-US" dirty="0" smtClean="0">
                <a:latin typeface="Comic Sans MS" panose="030F0702030302020204" pitchFamily="66" charset="0"/>
                <a:hlinkClick r:id="rId7"/>
              </a:rPr>
              <a:t>Redox Reactions and How NAD+ Works</a:t>
            </a:r>
            <a:endParaRPr lang="en-US" dirty="0" smtClean="0">
              <a:latin typeface="Comic Sans MS" panose="030F0702030302020204" pitchFamily="66" charset="0"/>
            </a:endParaRPr>
          </a:p>
          <a:p>
            <a:pPr algn="ctr"/>
            <a:endParaRPr lang="en-US" sz="80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04800" y="1600200"/>
            <a:ext cx="8229600" cy="3589338"/>
          </a:xfrm>
        </p:spPr>
        <p:txBody>
          <a:bodyPr/>
          <a:lstStyle/>
          <a:p>
            <a:pPr marL="684213" lvl="1" indent="-227013" algn="ctr" eaLnBrk="1" hangingPunct="1">
              <a:buFontTx/>
              <a:buNone/>
            </a:pPr>
            <a:r>
              <a:rPr lang="en-US" altLang="en-US" sz="2400" dirty="0" smtClean="0">
                <a:latin typeface="Comic Sans MS" pitchFamily="66" charset="0"/>
              </a:rPr>
              <a:t>1. Catabolism and Anabolism</a:t>
            </a:r>
          </a:p>
          <a:p>
            <a:pPr marL="684213" lvl="1" indent="-227013" algn="ctr" eaLnBrk="1" hangingPunct="1">
              <a:buFontTx/>
              <a:buNone/>
            </a:pPr>
            <a:endParaRPr lang="en-US" altLang="en-US" sz="2400" dirty="0" smtClean="0">
              <a:latin typeface="Comic Sans MS" pitchFamily="66" charset="0"/>
            </a:endParaRPr>
          </a:p>
          <a:p>
            <a:pPr marL="684213" lvl="1" indent="-227013" algn="ctr" eaLnBrk="1" hangingPunct="1">
              <a:buFontTx/>
              <a:buNone/>
            </a:pPr>
            <a:r>
              <a:rPr lang="en-US" altLang="en-US" sz="2400" dirty="0" smtClean="0">
                <a:latin typeface="Comic Sans MS" pitchFamily="66" charset="0"/>
              </a:rPr>
              <a:t>2. Oxidation and Reduction Reactions</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r>
              <a:rPr lang="en-US" altLang="en-US" b="1" dirty="0" smtClean="0">
                <a:solidFill>
                  <a:srgbClr val="FF0000"/>
                </a:solidFill>
                <a:latin typeface="Comic Sans MS" pitchFamily="66" charset="0"/>
              </a:rPr>
              <a:t>3</a:t>
            </a:r>
            <a:r>
              <a:rPr lang="en-US" altLang="en-US" b="1" dirty="0" smtClean="0">
                <a:latin typeface="Comic Sans MS" pitchFamily="66" charset="0"/>
              </a:rPr>
              <a:t>. ATP Production and Energy Storage</a:t>
            </a:r>
          </a:p>
          <a:p>
            <a:pPr marL="684213" lvl="1" indent="-227013" algn="ctr" eaLnBrk="1" hangingPunct="1">
              <a:buFontTx/>
              <a:buNone/>
            </a:pPr>
            <a:endParaRPr lang="en-US" altLang="en-US" dirty="0" smtClean="0">
              <a:solidFill>
                <a:srgbClr val="33CCCC"/>
              </a:solidFill>
              <a:latin typeface="Comic Sans MS" pitchFamily="66" charset="0"/>
            </a:endParaRPr>
          </a:p>
          <a:p>
            <a:pPr marL="684213" lvl="1" indent="-227013" algn="ctr" eaLnBrk="1" hangingPunct="1">
              <a:buFontTx/>
              <a:buNone/>
            </a:pPr>
            <a:endParaRPr lang="en-US" altLang="en-US" dirty="0" smtClean="0">
              <a:latin typeface="Comic Sans MS" pitchFamily="66" charset="0"/>
            </a:endParaRPr>
          </a:p>
        </p:txBody>
      </p:sp>
      <p:sp>
        <p:nvSpPr>
          <p:cNvPr id="10243" name="Rectangle 3"/>
          <p:cNvSpPr>
            <a:spLocks noGrp="1" noChangeArrowheads="1"/>
          </p:cNvSpPr>
          <p:nvPr>
            <p:ph type="title"/>
          </p:nvPr>
        </p:nvSpPr>
        <p:spPr>
          <a:xfrm>
            <a:off x="228600" y="533400"/>
            <a:ext cx="8686800" cy="503238"/>
          </a:xfrm>
        </p:spPr>
        <p:txBody>
          <a:bodyPr/>
          <a:lstStyle/>
          <a:p>
            <a:pPr eaLnBrk="1" hangingPunct="1"/>
            <a:r>
              <a:rPr lang="en-US" altLang="en-US" sz="2800" b="1" u="sng" dirty="0" smtClean="0">
                <a:solidFill>
                  <a:srgbClr val="0070C0"/>
                </a:solidFill>
                <a:latin typeface="Comic Sans MS" pitchFamily="66" charset="0"/>
              </a:rPr>
              <a:t>Basic Chemical Reactions Underlying Metabolism</a:t>
            </a:r>
          </a:p>
        </p:txBody>
      </p:sp>
      <p:sp>
        <p:nvSpPr>
          <p:cNvPr id="10244" name="Text Box 6"/>
          <p:cNvSpPr txBox="1">
            <a:spLocks noChangeArrowheads="1"/>
          </p:cNvSpPr>
          <p:nvPr/>
        </p:nvSpPr>
        <p:spPr bwMode="auto">
          <a:xfrm>
            <a:off x="1447800" y="510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i="1">
                <a:solidFill>
                  <a:schemeClr val="folHlink"/>
                </a:solidFill>
                <a:latin typeface="Comic Sans MS" pitchFamily="66" charset="0"/>
              </a:rPr>
              <a:t>This is stuff that you need to know before we begin discussing cellular respiration.</a:t>
            </a:r>
            <a:r>
              <a:rPr lang="en-US" altLang="en-US" b="0" i="1">
                <a:latin typeface="Comic Sans MS" pitchFamily="66" charset="0"/>
              </a:rPr>
              <a:t> </a:t>
            </a:r>
          </a:p>
        </p:txBody>
      </p:sp>
      <p:sp>
        <p:nvSpPr>
          <p:cNvPr id="1024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3"/>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28600" y="1295400"/>
            <a:ext cx="5257800" cy="5105400"/>
          </a:xfrm>
        </p:spPr>
        <p:txBody>
          <a:bodyPr/>
          <a:lstStyle/>
          <a:p>
            <a:pPr marL="0" indent="0" algn="ctr" eaLnBrk="1" hangingPunct="1">
              <a:lnSpc>
                <a:spcPct val="80000"/>
              </a:lnSpc>
              <a:buNone/>
              <a:defRPr/>
            </a:pPr>
            <a:r>
              <a:rPr lang="en-US" sz="2000" b="1" dirty="0" smtClean="0">
                <a:solidFill>
                  <a:srgbClr val="FF0000"/>
                </a:solidFill>
                <a:latin typeface="Comic Sans MS" pitchFamily="66" charset="0"/>
              </a:rPr>
              <a:t>Q</a:t>
            </a:r>
            <a:r>
              <a:rPr lang="en-US" sz="1800" b="1" dirty="0" smtClean="0">
                <a:solidFill>
                  <a:srgbClr val="FF0000"/>
                </a:solidFill>
                <a:latin typeface="Comic Sans MS" pitchFamily="66" charset="0"/>
              </a:rPr>
              <a:t>: </a:t>
            </a:r>
            <a:r>
              <a:rPr lang="en-US" sz="1800" b="1" dirty="0" smtClean="0">
                <a:latin typeface="Comic Sans MS" pitchFamily="66" charset="0"/>
              </a:rPr>
              <a:t>This molecule has a sugar, a base and three phosphate groups. What kind of monomer is it?</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b="1" dirty="0" smtClean="0">
                <a:latin typeface="Comic Sans MS" pitchFamily="66" charset="0"/>
                <a:hlinkClick r:id="rId3"/>
              </a:rPr>
              <a:t>Adenosine 5'-triphosphate</a:t>
            </a:r>
            <a:r>
              <a:rPr lang="en-US" sz="1800" b="1" dirty="0" smtClean="0">
                <a:latin typeface="Comic Sans MS" pitchFamily="66" charset="0"/>
              </a:rPr>
              <a:t>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Multifunctional "molecular currency" of intracellular energy transfer.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Metabolism releases energy from nutrients.</a:t>
            </a:r>
          </a:p>
          <a:p>
            <a:pPr marL="225425" indent="-225425" eaLnBrk="1" hangingPunct="1">
              <a:lnSpc>
                <a:spcPct val="80000"/>
              </a:lnSpc>
              <a:defRPr/>
            </a:pPr>
            <a:endParaRPr lang="en-US" sz="1800" dirty="0">
              <a:latin typeface="Comic Sans MS" pitchFamily="66" charset="0"/>
            </a:endParaRPr>
          </a:p>
          <a:p>
            <a:pPr marL="225425" indent="-225425" eaLnBrk="1" hangingPunct="1">
              <a:lnSpc>
                <a:spcPct val="80000"/>
              </a:lnSpc>
              <a:defRPr/>
            </a:pPr>
            <a:r>
              <a:rPr lang="en-US" sz="1800" dirty="0" smtClean="0">
                <a:latin typeface="Comic Sans MS" pitchFamily="66" charset="0"/>
              </a:rPr>
              <a:t>That energy can be stored in </a:t>
            </a:r>
            <a:r>
              <a:rPr lang="en-US" sz="1800" dirty="0" smtClean="0">
                <a:solidFill>
                  <a:srgbClr val="FF3300"/>
                </a:solidFill>
                <a:latin typeface="Comic Sans MS" pitchFamily="66" charset="0"/>
              </a:rPr>
              <a:t>high-energy phosphate bonds</a:t>
            </a:r>
            <a:r>
              <a:rPr lang="en-US" sz="1800" dirty="0" smtClean="0">
                <a:latin typeface="Comic Sans MS" pitchFamily="66" charset="0"/>
              </a:rPr>
              <a:t> of ATP.</a:t>
            </a:r>
          </a:p>
          <a:p>
            <a:pPr marL="225425" indent="-225425" eaLnBrk="1" hangingPunct="1">
              <a:lnSpc>
                <a:spcPct val="80000"/>
              </a:lnSpc>
              <a:buFontTx/>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 ATP transports chemical energy within cells.</a:t>
            </a:r>
          </a:p>
          <a:p>
            <a:pPr marL="0" indent="0" eaLnBrk="1" hangingPunct="1">
              <a:lnSpc>
                <a:spcPct val="80000"/>
              </a:lnSpc>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ATP can be used to fuel many cellular reactions.</a:t>
            </a:r>
            <a:endParaRPr lang="en-US" sz="2000" dirty="0" smtClean="0">
              <a:latin typeface="Comic Sans MS" pitchFamily="66" charset="0"/>
            </a:endParaRPr>
          </a:p>
          <a:p>
            <a:pPr marL="684213" lvl="1" indent="-227013" eaLnBrk="1" hangingPunct="1">
              <a:lnSpc>
                <a:spcPct val="80000"/>
              </a:lnSpc>
              <a:buFontTx/>
              <a:buNone/>
              <a:defRPr/>
            </a:pPr>
            <a:endParaRPr lang="en-US" sz="1600" dirty="0" smtClean="0">
              <a:latin typeface="Comic Sans MS" pitchFamily="66" charset="0"/>
            </a:endParaRPr>
          </a:p>
        </p:txBody>
      </p:sp>
      <p:sp>
        <p:nvSpPr>
          <p:cNvPr id="18436"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7"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cs typeface="Arial" charset="0"/>
              </a:rPr>
              <a:t>Image: </a:t>
            </a:r>
            <a:r>
              <a:rPr lang="en-US" altLang="en-US" sz="1000" dirty="0">
                <a:latin typeface="Comic Sans MS" pitchFamily="66" charset="0"/>
                <a:cs typeface="Arial" charset="0"/>
                <a:hlinkClick r:id="rId4"/>
              </a:rPr>
              <a:t>ATP Molecule</a:t>
            </a:r>
            <a:r>
              <a:rPr lang="en-US" altLang="en-US" sz="1000" dirty="0">
                <a:latin typeface="Comic Sans MS" pitchFamily="66" charset="0"/>
                <a:cs typeface="Arial" charset="0"/>
              </a:rPr>
              <a:t>, </a:t>
            </a:r>
            <a:r>
              <a:rPr lang="en-US" altLang="en-US" sz="1000" dirty="0" err="1">
                <a:latin typeface="Comic Sans MS" pitchFamily="66" charset="0"/>
                <a:cs typeface="Arial" charset="0"/>
              </a:rPr>
              <a:t>NEUROtiker</a:t>
            </a:r>
            <a:r>
              <a:rPr lang="en-US" altLang="en-US" sz="1000" dirty="0">
                <a:latin typeface="Comic Sans MS" pitchFamily="66" charset="0"/>
                <a:cs typeface="Arial" charset="0"/>
              </a:rPr>
              <a:t>;  </a:t>
            </a:r>
            <a:r>
              <a:rPr lang="en-US" altLang="en-US" sz="1000" dirty="0">
                <a:latin typeface="Comic Sans MS" pitchFamily="66" charset="0"/>
                <a:cs typeface="Arial" charset="0"/>
                <a:hlinkClick r:id="rId5"/>
              </a:rPr>
              <a:t>ATP-ADP Cycle</a:t>
            </a:r>
            <a:r>
              <a:rPr lang="en-US" altLang="en-US" sz="1000" dirty="0">
                <a:latin typeface="Comic Sans MS" pitchFamily="66" charset="0"/>
                <a:cs typeface="Arial" charset="0"/>
              </a:rPr>
              <a:t>, CUNY </a:t>
            </a:r>
          </a:p>
        </p:txBody>
      </p:sp>
      <p:pic>
        <p:nvPicPr>
          <p:cNvPr id="18438"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18439"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1524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smtClean="0">
                <a:latin typeface="Comic Sans MS" pitchFamily="66" charset="0"/>
              </a:rPr>
              <a:t>	 Production &amp; Energy Storage</a:t>
            </a:r>
            <a:endParaRPr lang="en-US" altLang="en-US" sz="3200" b="1" dirty="0" smtClean="0">
              <a:latin typeface="Comic Sans MS" pitchFamily="66" charset="0"/>
            </a:endParaRPr>
          </a:p>
        </p:txBody>
      </p:sp>
      <p:pic>
        <p:nvPicPr>
          <p:cNvPr id="11" name="Picture 5" descr="AT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03188"/>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762000" y="38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800" dirty="0">
                <a:solidFill>
                  <a:schemeClr val="tx2"/>
                </a:solidFill>
                <a:latin typeface="Comic Sans MS" pitchFamily="66" charset="0"/>
              </a:rPr>
              <a:t>ATP</a:t>
            </a:r>
          </a:p>
        </p:txBody>
      </p:sp>
      <p:sp>
        <p:nvSpPr>
          <p:cNvPr id="1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1771998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153400" cy="1066800"/>
          </a:xfrm>
        </p:spPr>
        <p:txBody>
          <a:bodyPr/>
          <a:lstStyle/>
          <a:p>
            <a:pPr eaLnBrk="1" hangingPunct="1"/>
            <a:r>
              <a:rPr lang="en-US" altLang="en-US" sz="3200" b="1" dirty="0" smtClean="0">
                <a:latin typeface="Comic Sans MS" pitchFamily="66" charset="0"/>
              </a:rPr>
              <a:t>	 Production &amp; Energy Storage</a:t>
            </a:r>
          </a:p>
        </p:txBody>
      </p:sp>
      <p:pic>
        <p:nvPicPr>
          <p:cNvPr id="11268" name="Picture 5" descr="AT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3188"/>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762000" y="38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800" dirty="0">
                <a:solidFill>
                  <a:schemeClr val="tx2"/>
                </a:solidFill>
                <a:latin typeface="Comic Sans MS" pitchFamily="66" charset="0"/>
              </a:rPr>
              <a:t>ATP</a:t>
            </a:r>
          </a:p>
        </p:txBody>
      </p:sp>
      <p:sp>
        <p:nvSpPr>
          <p:cNvPr id="11270" name="Text Box 9"/>
          <p:cNvSpPr txBox="1">
            <a:spLocks noChangeArrowheads="1"/>
          </p:cNvSpPr>
          <p:nvPr/>
        </p:nvSpPr>
        <p:spPr bwMode="auto">
          <a:xfrm>
            <a:off x="5257800" y="6584950"/>
            <a:ext cx="3886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4"/>
              </a:rPr>
              <a:t>ATP molecule</a:t>
            </a:r>
            <a:r>
              <a:rPr lang="en-US" altLang="en-US" sz="1000" b="0">
                <a:latin typeface="Comic Sans MS" pitchFamily="66" charset="0"/>
              </a:rPr>
              <a:t>, NEUROtiker;  </a:t>
            </a:r>
            <a:r>
              <a:rPr lang="en-US" altLang="en-US" sz="1000" b="0">
                <a:latin typeface="Comic Sans MS" pitchFamily="66" charset="0"/>
                <a:hlinkClick r:id="rId5"/>
              </a:rPr>
              <a:t>ATP-ADP Cycle</a:t>
            </a:r>
            <a:r>
              <a:rPr lang="en-US" altLang="en-US" sz="1000" b="0">
                <a:latin typeface="Comic Sans MS" pitchFamily="66" charset="0"/>
              </a:rPr>
              <a:t>, CUNY </a:t>
            </a:r>
          </a:p>
        </p:txBody>
      </p:sp>
      <p:pic>
        <p:nvPicPr>
          <p:cNvPr id="11273" name="Picture 10" descr="C:\Users\Tami\Desktop\Picture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95400"/>
            <a:ext cx="3124200" cy="268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762000" y="4419600"/>
            <a:ext cx="7391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ctr" eaLnBrk="1" hangingPunct="1">
              <a:buFont typeface="Arial"/>
              <a:buChar char="•"/>
            </a:pPr>
            <a:r>
              <a:rPr lang="en-US" sz="2000" dirty="0" smtClean="0">
                <a:solidFill>
                  <a:srgbClr val="000000"/>
                </a:solidFill>
                <a:latin typeface="Comic Sans MS"/>
                <a:cs typeface="Comic Sans MS"/>
              </a:rPr>
              <a:t>In a working muscle cell the entire pool of ATP is recycled once each minute. </a:t>
            </a:r>
          </a:p>
          <a:p>
            <a:pPr lvl="1" algn="ctr" eaLnBrk="1" hangingPunct="1">
              <a:buFont typeface="Arial"/>
              <a:buChar char="•"/>
            </a:pPr>
            <a:endParaRPr lang="en-US" sz="1100" dirty="0" smtClean="0">
              <a:solidFill>
                <a:srgbClr val="000000"/>
              </a:solidFill>
              <a:latin typeface="Comic Sans MS"/>
              <a:cs typeface="Comic Sans MS"/>
            </a:endParaRPr>
          </a:p>
          <a:p>
            <a:pPr lvl="1" algn="ctr" eaLnBrk="1" hangingPunct="1">
              <a:buFont typeface="Arial"/>
              <a:buChar char="•"/>
            </a:pPr>
            <a:r>
              <a:rPr lang="en-US" sz="2000" dirty="0">
                <a:solidFill>
                  <a:srgbClr val="000000"/>
                </a:solidFill>
                <a:latin typeface="Comic Sans MS"/>
                <a:cs typeface="Comic Sans MS"/>
              </a:rPr>
              <a:t>O</a:t>
            </a:r>
            <a:r>
              <a:rPr lang="en-US" sz="2000" dirty="0" smtClean="0">
                <a:solidFill>
                  <a:srgbClr val="000000"/>
                </a:solidFill>
                <a:latin typeface="Comic Sans MS"/>
                <a:cs typeface="Comic Sans MS"/>
              </a:rPr>
              <a:t>ver 10 million ATP per second per cell.</a:t>
            </a:r>
          </a:p>
          <a:p>
            <a:pPr lvl="1" algn="ctr" eaLnBrk="1" hangingPunct="1">
              <a:buFont typeface="Arial"/>
              <a:buChar char="•"/>
            </a:pPr>
            <a:endParaRPr lang="en-US" sz="1000" dirty="0">
              <a:solidFill>
                <a:srgbClr val="000000"/>
              </a:solidFill>
              <a:latin typeface="Comic Sans MS"/>
              <a:cs typeface="Comic Sans MS"/>
            </a:endParaRPr>
          </a:p>
          <a:p>
            <a:pPr lvl="1" algn="ctr" eaLnBrk="1" hangingPunct="1">
              <a:buFont typeface="Arial"/>
              <a:buChar char="•"/>
            </a:pPr>
            <a:r>
              <a:rPr lang="en-US" sz="2000" dirty="0" smtClean="0">
                <a:solidFill>
                  <a:srgbClr val="000000"/>
                </a:solidFill>
                <a:latin typeface="Comic Sans MS"/>
                <a:cs typeface="Comic Sans MS"/>
              </a:rPr>
              <a:t>A biological “rechargeable battery!</a:t>
            </a:r>
            <a:endParaRPr lang="en-US" sz="2000" dirty="0">
              <a:solidFill>
                <a:srgbClr val="000000"/>
              </a:solidFill>
              <a:latin typeface="Comic Sans MS"/>
              <a:cs typeface="Comic Sans MS"/>
            </a:endParaRPr>
          </a:p>
        </p:txBody>
      </p:sp>
      <p:sp>
        <p:nvSpPr>
          <p:cNvPr id="3" name="Content Placeholder 2"/>
          <p:cNvSpPr>
            <a:spLocks noGrp="1"/>
          </p:cNvSpPr>
          <p:nvPr>
            <p:ph sz="quarter" idx="2"/>
          </p:nvPr>
        </p:nvSpPr>
        <p:spPr/>
        <p:txBody>
          <a:bodyPr/>
          <a:lstStyle/>
          <a:p>
            <a:endParaRPr lang="en-US" dirty="0" smtClean="0"/>
          </a:p>
          <a:p>
            <a:endParaRPr lang="en-US" dirty="0"/>
          </a:p>
        </p:txBody>
      </p:sp>
      <p:pic>
        <p:nvPicPr>
          <p:cNvPr id="13" name="Picture 10" descr="j0293240"/>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a:xfrm>
            <a:off x="4495800" y="1295400"/>
            <a:ext cx="3505200" cy="266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627318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600200"/>
            <a:ext cx="8496300" cy="4495800"/>
          </a:xfrm>
        </p:spPr>
        <p:txBody>
          <a:bodyPr/>
          <a:lstStyle/>
          <a:p>
            <a:pPr marL="225425" indent="-225425" eaLnBrk="1" hangingPunct="1"/>
            <a:r>
              <a:rPr lang="en-US" altLang="en-US" sz="2400" dirty="0" smtClean="0">
                <a:latin typeface="Comic Sans MS" pitchFamily="66" charset="0"/>
              </a:rPr>
              <a:t>Organisms </a:t>
            </a:r>
            <a:r>
              <a:rPr lang="en-US" altLang="en-US" sz="2400" b="1" dirty="0" smtClean="0">
                <a:solidFill>
                  <a:schemeClr val="tx1">
                    <a:lumMod val="65000"/>
                    <a:lumOff val="35000"/>
                  </a:schemeClr>
                </a:solidFill>
                <a:latin typeface="Comic Sans MS" pitchFamily="66" charset="0"/>
              </a:rPr>
              <a:t>catabolize</a:t>
            </a:r>
            <a:r>
              <a:rPr lang="en-US" altLang="en-US" sz="2400" dirty="0" smtClean="0">
                <a:latin typeface="Comic Sans MS" pitchFamily="66" charset="0"/>
              </a:rPr>
              <a:t> </a:t>
            </a:r>
            <a:r>
              <a:rPr lang="en-US" altLang="en-US" sz="2000" dirty="0" smtClean="0">
                <a:latin typeface="Comic Sans MS" pitchFamily="66" charset="0"/>
              </a:rPr>
              <a:t>(break down)</a:t>
            </a:r>
            <a:r>
              <a:rPr lang="en-US" altLang="en-US" sz="2400" dirty="0" smtClean="0">
                <a:latin typeface="Comic Sans MS" pitchFamily="66" charset="0"/>
              </a:rPr>
              <a:t> </a:t>
            </a:r>
            <a:r>
              <a:rPr lang="en-US" altLang="en-US" sz="2400" b="1" dirty="0" smtClean="0">
                <a:latin typeface="Comic Sans MS" pitchFamily="66" charset="0"/>
                <a:hlinkClick r:id="rId3"/>
              </a:rPr>
              <a:t>carbohydrates</a:t>
            </a:r>
            <a:r>
              <a:rPr lang="en-US" altLang="en-US" sz="2400" dirty="0" smtClean="0">
                <a:latin typeface="Comic Sans MS" pitchFamily="66" charset="0"/>
              </a:rPr>
              <a:t> as the primary energy source for anabolic reactions.</a:t>
            </a:r>
          </a:p>
          <a:p>
            <a:pPr marL="225425" indent="-225425" eaLnBrk="1" hangingPunct="1"/>
            <a:endParaRPr lang="en-US" altLang="en-US" sz="1200" dirty="0" smtClean="0">
              <a:latin typeface="Comic Sans MS" pitchFamily="66" charset="0"/>
            </a:endParaRPr>
          </a:p>
          <a:p>
            <a:pPr marL="225425" indent="-225425" eaLnBrk="1" hangingPunct="1"/>
            <a:r>
              <a:rPr lang="en-US" altLang="en-US" sz="2400" dirty="0" smtClean="0">
                <a:latin typeface="Comic Sans MS" pitchFamily="66" charset="0"/>
              </a:rPr>
              <a:t>The monosaccharide </a:t>
            </a:r>
            <a:r>
              <a:rPr lang="en-US" altLang="en-US" sz="2400" b="1" dirty="0" smtClean="0">
                <a:solidFill>
                  <a:schemeClr val="tx1">
                    <a:lumMod val="65000"/>
                    <a:lumOff val="35000"/>
                  </a:schemeClr>
                </a:solidFill>
                <a:latin typeface="Comic Sans MS" pitchFamily="66" charset="0"/>
              </a:rPr>
              <a:t>glucose</a:t>
            </a:r>
            <a:r>
              <a:rPr lang="en-US" altLang="en-US" sz="2400" dirty="0" smtClean="0">
                <a:latin typeface="Comic Sans MS" pitchFamily="66" charset="0"/>
              </a:rPr>
              <a:t> is used most commonly.</a:t>
            </a:r>
          </a:p>
          <a:p>
            <a:pPr marL="225425" indent="-225425" eaLnBrk="1" hangingPunct="1"/>
            <a:endParaRPr lang="en-US" altLang="en-US" sz="1200" dirty="0" smtClean="0">
              <a:latin typeface="Comic Sans MS" pitchFamily="66" charset="0"/>
            </a:endParaRPr>
          </a:p>
          <a:p>
            <a:pPr marL="225425" indent="-225425" eaLnBrk="1" hangingPunct="1"/>
            <a:r>
              <a:rPr lang="en-US" altLang="en-US" sz="2400" dirty="0" smtClean="0">
                <a:latin typeface="Comic Sans MS" pitchFamily="66" charset="0"/>
              </a:rPr>
              <a:t>Glucose catabolized by:</a:t>
            </a:r>
          </a:p>
          <a:p>
            <a:pPr marL="225425" indent="-225425" eaLnBrk="1" hangingPunct="1">
              <a:buFontTx/>
              <a:buNone/>
            </a:pPr>
            <a:endParaRPr lang="en-US" altLang="en-US" sz="1000" dirty="0" smtClean="0">
              <a:solidFill>
                <a:srgbClr val="051BE7"/>
              </a:solidFill>
              <a:latin typeface="Comic Sans MS" pitchFamily="66" charset="0"/>
            </a:endParaRPr>
          </a:p>
          <a:p>
            <a:pPr marL="684213" lvl="1" indent="-227013" eaLnBrk="1" hangingPunct="1"/>
            <a:r>
              <a:rPr lang="en-US" altLang="en-US" sz="1800" b="1" dirty="0" smtClean="0">
                <a:solidFill>
                  <a:srgbClr val="051BE7"/>
                </a:solidFill>
                <a:latin typeface="Comic Sans MS" panose="030F0702030302020204" pitchFamily="66" charset="0"/>
              </a:rPr>
              <a:t>Aerobic cellular respiration</a:t>
            </a:r>
            <a:r>
              <a:rPr lang="en-US" altLang="en-US" sz="1800" dirty="0" smtClean="0">
                <a:solidFill>
                  <a:srgbClr val="051BE7"/>
                </a:solidFill>
                <a:latin typeface="Comic Sans MS" panose="030F0702030302020204" pitchFamily="66" charset="0"/>
              </a:rPr>
              <a:t> </a:t>
            </a:r>
            <a:r>
              <a:rPr lang="en-US" altLang="en-US" sz="1800" dirty="0" smtClean="0">
                <a:latin typeface="Comic Sans MS" panose="030F0702030302020204" pitchFamily="66" charset="0"/>
              </a:rPr>
              <a:t>→ Results in complete breakdown of glucose to carbon dioxide, water and a lot of</a:t>
            </a:r>
          </a:p>
          <a:p>
            <a:pPr marL="684213" lvl="1" indent="-227013" eaLnBrk="1" hangingPunct="1">
              <a:buFontTx/>
              <a:buNone/>
            </a:pPr>
            <a:endParaRPr lang="en-US" altLang="en-US" sz="1800" dirty="0" smtClean="0">
              <a:latin typeface="Comic Sans MS" panose="030F0702030302020204" pitchFamily="66" charset="0"/>
            </a:endParaRPr>
          </a:p>
          <a:p>
            <a:pPr marL="684213" lvl="1" indent="-227013" eaLnBrk="1" hangingPunct="1">
              <a:buFontTx/>
              <a:buNone/>
            </a:pPr>
            <a:endParaRPr lang="en-US" altLang="en-US" sz="1800" dirty="0" smtClean="0">
              <a:latin typeface="Comic Sans MS" panose="030F0702030302020204" pitchFamily="66" charset="0"/>
            </a:endParaRPr>
          </a:p>
          <a:p>
            <a:pPr marL="684213" lvl="1" indent="-227013" eaLnBrk="1" hangingPunct="1"/>
            <a:r>
              <a:rPr lang="en-US" altLang="en-US" sz="1800" b="1" dirty="0" smtClean="0">
                <a:solidFill>
                  <a:srgbClr val="C00000"/>
                </a:solidFill>
                <a:latin typeface="Comic Sans MS" panose="030F0702030302020204" pitchFamily="66" charset="0"/>
              </a:rPr>
              <a:t>Anaerobic respiration &amp; Fermentation</a:t>
            </a:r>
            <a:r>
              <a:rPr lang="en-US" altLang="en-US" sz="1800" dirty="0" smtClean="0">
                <a:solidFill>
                  <a:srgbClr val="C00000"/>
                </a:solidFill>
                <a:latin typeface="Comic Sans MS" panose="030F0702030302020204" pitchFamily="66" charset="0"/>
              </a:rPr>
              <a:t> </a:t>
            </a:r>
            <a:r>
              <a:rPr lang="en-US" altLang="en-US" sz="1800" dirty="0" smtClean="0">
                <a:latin typeface="Comic Sans MS" panose="030F0702030302020204" pitchFamily="66" charset="0"/>
              </a:rPr>
              <a:t>→ Only partially breaks down glucose, into pyruvic acid and organic waste products and a little </a:t>
            </a:r>
          </a:p>
        </p:txBody>
      </p:sp>
      <p:sp>
        <p:nvSpPr>
          <p:cNvPr id="12291" name="Rectangle 3"/>
          <p:cNvSpPr>
            <a:spLocks noGrp="1" noChangeArrowheads="1"/>
          </p:cNvSpPr>
          <p:nvPr>
            <p:ph type="title"/>
          </p:nvPr>
        </p:nvSpPr>
        <p:spPr>
          <a:xfrm>
            <a:off x="152400" y="152400"/>
            <a:ext cx="8763000" cy="1066800"/>
          </a:xfrm>
        </p:spPr>
        <p:txBody>
          <a:bodyPr/>
          <a:lstStyle/>
          <a:p>
            <a:pPr eaLnBrk="1" hangingPunct="1"/>
            <a:r>
              <a:rPr lang="en-US" altLang="en-US" sz="3200" b="1" dirty="0" smtClean="0">
                <a:latin typeface="Comic Sans MS" pitchFamily="66" charset="0"/>
              </a:rPr>
              <a:t>Aerobic Cellular Respiration </a:t>
            </a:r>
            <a:r>
              <a:rPr lang="en-US" altLang="en-US" sz="2400" b="1" i="1" dirty="0" smtClean="0">
                <a:latin typeface="Comic Sans MS" pitchFamily="66" charset="0"/>
              </a:rPr>
              <a:t>is</a:t>
            </a:r>
            <a:r>
              <a:rPr lang="en-US" altLang="en-US" sz="4000" i="1" dirty="0" smtClean="0"/>
              <a:t> </a:t>
            </a:r>
            <a:r>
              <a:rPr lang="en-US" altLang="en-US" sz="4800" dirty="0" smtClean="0"/>
              <a:t/>
            </a:r>
            <a:br>
              <a:rPr lang="en-US" altLang="en-US" sz="4800" dirty="0" smtClean="0"/>
            </a:br>
            <a:r>
              <a:rPr lang="en-US" altLang="en-US" sz="3200" b="1" dirty="0" smtClean="0">
                <a:solidFill>
                  <a:schemeClr val="folHlink"/>
                </a:solidFill>
                <a:latin typeface="Comic Sans MS" pitchFamily="66" charset="0"/>
              </a:rPr>
              <a:t>Carbohydrate Catabolism</a:t>
            </a:r>
          </a:p>
        </p:txBody>
      </p:sp>
      <p:pic>
        <p:nvPicPr>
          <p:cNvPr id="12292" name="Picture 4" descr="A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2672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6172200" y="4519613"/>
            <a:ext cx="56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400">
                <a:solidFill>
                  <a:schemeClr val="tx2"/>
                </a:solidFill>
                <a:latin typeface="Comic Sans MS" pitchFamily="66" charset="0"/>
              </a:rPr>
              <a:t>ATP</a:t>
            </a:r>
          </a:p>
        </p:txBody>
      </p:sp>
      <p:pic>
        <p:nvPicPr>
          <p:cNvPr id="12294" name="Picture 9" descr="A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5626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0"/>
          <p:cNvSpPr txBox="1">
            <a:spLocks noChangeArrowheads="1"/>
          </p:cNvSpPr>
          <p:nvPr/>
        </p:nvSpPr>
        <p:spPr bwMode="auto">
          <a:xfrm>
            <a:off x="8077200" y="5815013"/>
            <a:ext cx="56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400" dirty="0">
                <a:solidFill>
                  <a:schemeClr val="tx2"/>
                </a:solidFill>
                <a:latin typeface="Comic Sans MS" pitchFamily="66" charset="0"/>
              </a:rPr>
              <a:t>ATP</a:t>
            </a:r>
          </a:p>
        </p:txBody>
      </p:sp>
      <p:sp>
        <p:nvSpPr>
          <p:cNvPr id="1229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endParaRPr lang="en-US" altLang="en-US" sz="2000" dirty="0" smtClean="0">
              <a:latin typeface="Comic Sans MS" pitchFamily="66" charset="0"/>
            </a:endParaRPr>
          </a:p>
        </p:txBody>
      </p:sp>
      <p:pic>
        <p:nvPicPr>
          <p:cNvPr id="7" name="Picture 9" descr="Cell-Respiration-RegisF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sz="4800" b="1" smtClean="0">
                <a:latin typeface="Comic Sans MS" pitchFamily="66" charset="0"/>
              </a:rPr>
              <a:t>Glycolysis</a:t>
            </a:r>
          </a:p>
        </p:txBody>
      </p:sp>
      <p:sp>
        <p:nvSpPr>
          <p:cNvPr id="14339" name="Rectangle 3"/>
          <p:cNvSpPr>
            <a:spLocks noGrp="1" noChangeArrowheads="1"/>
          </p:cNvSpPr>
          <p:nvPr>
            <p:ph type="body" sz="half" idx="1"/>
          </p:nvPr>
        </p:nvSpPr>
        <p:spPr>
          <a:xfrm>
            <a:off x="457200" y="1600200"/>
            <a:ext cx="2971800" cy="4525963"/>
          </a:xfrm>
        </p:spPr>
        <p:txBody>
          <a:bodyPr/>
          <a:lstStyle/>
          <a:p>
            <a:pPr marL="225425" indent="-225425" eaLnBrk="1" hangingPunct="1">
              <a:lnSpc>
                <a:spcPct val="90000"/>
              </a:lnSpc>
            </a:pPr>
            <a:r>
              <a:rPr lang="en-US" altLang="en-US" sz="2400" dirty="0" smtClean="0">
                <a:latin typeface="Comic Sans MS" pitchFamily="66" charset="0"/>
              </a:rPr>
              <a:t>Occurs in </a:t>
            </a:r>
            <a:r>
              <a:rPr lang="en-US" altLang="en-US" sz="2400" b="1" dirty="0" smtClean="0">
                <a:solidFill>
                  <a:schemeClr val="tx1">
                    <a:lumMod val="65000"/>
                    <a:lumOff val="35000"/>
                  </a:schemeClr>
                </a:solidFill>
                <a:latin typeface="Comic Sans MS" pitchFamily="66" charset="0"/>
              </a:rPr>
              <a:t>cytoplasm  </a:t>
            </a:r>
            <a:r>
              <a:rPr lang="en-US" altLang="en-US" sz="2400" dirty="0" smtClean="0">
                <a:latin typeface="Comic Sans MS" pitchFamily="66" charset="0"/>
              </a:rPr>
              <a:t>                                 of most cells.</a:t>
            </a:r>
          </a:p>
          <a:p>
            <a:pPr marL="225425" indent="-225425" eaLnBrk="1" hangingPunct="1">
              <a:lnSpc>
                <a:spcPct val="90000"/>
              </a:lnSpc>
            </a:pPr>
            <a:endParaRPr lang="en-US" altLang="en-US"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Involves splitting of a six-carbon glucose into two three-carbon molecules of </a:t>
            </a:r>
            <a:r>
              <a:rPr lang="en-US" altLang="en-US" sz="2400" b="1" dirty="0" smtClean="0">
                <a:solidFill>
                  <a:schemeClr val="tx1">
                    <a:lumMod val="65000"/>
                    <a:lumOff val="35000"/>
                  </a:schemeClr>
                </a:solidFill>
                <a:latin typeface="Comic Sans MS" pitchFamily="66" charset="0"/>
              </a:rPr>
              <a:t>pyruvate</a:t>
            </a:r>
            <a:r>
              <a:rPr lang="en-US" altLang="en-US" sz="2400" dirty="0" smtClean="0">
                <a:latin typeface="Comic Sans MS" pitchFamily="66" charset="0"/>
              </a:rPr>
              <a:t>.</a:t>
            </a:r>
          </a:p>
          <a:p>
            <a:pPr marL="225425" indent="-225425" eaLnBrk="1" hangingPunct="1">
              <a:lnSpc>
                <a:spcPct val="90000"/>
              </a:lnSpc>
            </a:pPr>
            <a:endParaRPr lang="en-US" altLang="en-US" sz="2800" dirty="0" smtClean="0">
              <a:latin typeface="Comic Sans MS" pitchFamily="66" charset="0"/>
            </a:endParaRPr>
          </a:p>
          <a:p>
            <a:pPr marL="225425" indent="-225425" eaLnBrk="1" hangingPunct="1">
              <a:lnSpc>
                <a:spcPct val="90000"/>
              </a:lnSpc>
            </a:pPr>
            <a:endParaRPr lang="en-US" altLang="en-US" sz="2800" dirty="0" smtClean="0">
              <a:latin typeface="Comic Sans MS" pitchFamily="66" charset="0"/>
            </a:endParaRPr>
          </a:p>
          <a:p>
            <a:pPr marL="225425" indent="-225425" eaLnBrk="1" hangingPunct="1">
              <a:lnSpc>
                <a:spcPct val="90000"/>
              </a:lnSpc>
              <a:buFontTx/>
              <a:buNone/>
            </a:pPr>
            <a:endParaRPr lang="en-US" altLang="en-US" sz="1800" dirty="0" smtClean="0"/>
          </a:p>
        </p:txBody>
      </p:sp>
      <p:sp>
        <p:nvSpPr>
          <p:cNvPr id="14342" name="Text Box 10"/>
          <p:cNvSpPr txBox="1">
            <a:spLocks noChangeArrowheads="1"/>
          </p:cNvSpPr>
          <p:nvPr/>
        </p:nvSpPr>
        <p:spPr bwMode="auto">
          <a:xfrm>
            <a:off x="5410200" y="6581775"/>
            <a:ext cx="3733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3"/>
              </a:rPr>
              <a:t>Glucose molecule</a:t>
            </a:r>
            <a:r>
              <a:rPr lang="en-US" altLang="en-US" sz="1000" b="0">
                <a:latin typeface="Comic Sans MS" pitchFamily="66" charset="0"/>
              </a:rPr>
              <a:t>, YassineMrabet</a:t>
            </a:r>
            <a:r>
              <a:rPr lang="en-US" altLang="en-US" sz="1000">
                <a:latin typeface="Comic Sans MS" pitchFamily="66" charset="0"/>
              </a:rPr>
              <a:t> </a:t>
            </a:r>
          </a:p>
        </p:txBody>
      </p:sp>
      <p:pic>
        <p:nvPicPr>
          <p:cNvPr id="14343" name="Picture 11" descr="Glucose-ring-YassineMrab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381000"/>
            <a:ext cx="3361532" cy="280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3"/>
          <p:cNvSpPr>
            <a:spLocks noChangeArrowheads="1"/>
          </p:cNvSpPr>
          <p:nvPr/>
        </p:nvSpPr>
        <p:spPr bwMode="auto">
          <a:xfrm>
            <a:off x="8382000" y="2133600"/>
            <a:ext cx="381000" cy="838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434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4038600"/>
            <a:ext cx="1841500" cy="19177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7225" y="4038600"/>
            <a:ext cx="1841500" cy="1917700"/>
          </a:xfrm>
          <a:prstGeom prst="rect">
            <a:avLst/>
          </a:prstGeom>
        </p:spPr>
      </p:pic>
      <p:sp>
        <p:nvSpPr>
          <p:cNvPr id="4" name="Rectangle 3"/>
          <p:cNvSpPr/>
          <p:nvPr/>
        </p:nvSpPr>
        <p:spPr bwMode="auto">
          <a:xfrm>
            <a:off x="7620000" y="2552700"/>
            <a:ext cx="615950" cy="7239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7620000" y="2552700"/>
            <a:ext cx="615950" cy="7239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flipH="1">
            <a:off x="5334000" y="3276600"/>
            <a:ext cx="381000" cy="7620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endCxn id="12" idx="0"/>
          </p:cNvCxnSpPr>
          <p:nvPr/>
        </p:nvCxnSpPr>
        <p:spPr bwMode="auto">
          <a:xfrm>
            <a:off x="7439025" y="3276600"/>
            <a:ext cx="488950" cy="7620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410200" y="6608763"/>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3"/>
              </a:rPr>
              <a:t>Glycolysis</a:t>
            </a:r>
            <a:r>
              <a:rPr lang="en-US" altLang="en-US" sz="1000" b="0">
                <a:latin typeface="Comic Sans MS" pitchFamily="66" charset="0"/>
              </a:rPr>
              <a:t>, Regis Frey</a:t>
            </a:r>
            <a:r>
              <a:rPr lang="en-US" altLang="en-US" sz="1000">
                <a:latin typeface="Comic Sans MS" pitchFamily="66" charset="0"/>
              </a:rPr>
              <a:t> </a:t>
            </a:r>
          </a:p>
        </p:txBody>
      </p:sp>
      <p:pic>
        <p:nvPicPr>
          <p:cNvPr id="17411" name="Picture 12" descr="Glycolysis-RegisFre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1" y="533400"/>
            <a:ext cx="4419599"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5" name="TextBox 4"/>
          <p:cNvSpPr txBox="1"/>
          <p:nvPr/>
        </p:nvSpPr>
        <p:spPr>
          <a:xfrm>
            <a:off x="4876800" y="3276600"/>
            <a:ext cx="4038600" cy="2431435"/>
          </a:xfrm>
          <a:prstGeom prst="rect">
            <a:avLst/>
          </a:prstGeom>
          <a:noFill/>
        </p:spPr>
        <p:txBody>
          <a:bodyPr wrap="square">
            <a:spAutoFit/>
          </a:bodyPr>
          <a:lstStyle/>
          <a:p>
            <a:pPr algn="ctr">
              <a:defRPr/>
            </a:pPr>
            <a:r>
              <a:rPr lang="en-US" sz="3600" dirty="0" smtClean="0">
                <a:solidFill>
                  <a:srgbClr val="FF0000"/>
                </a:solidFill>
                <a:latin typeface="Comic Sans MS" pitchFamily="66" charset="0"/>
                <a:cs typeface="+mn-cs"/>
              </a:rPr>
              <a:t>REVIEW!</a:t>
            </a:r>
          </a:p>
          <a:p>
            <a:pPr algn="ctr">
              <a:defRPr/>
            </a:pPr>
            <a:endParaRPr lang="en-US" sz="2800" dirty="0" smtClean="0">
              <a:latin typeface="Comic Sans MS" pitchFamily="66" charset="0"/>
              <a:cs typeface="+mn-cs"/>
            </a:endParaRPr>
          </a:p>
          <a:p>
            <a:pPr algn="ctr">
              <a:defRPr/>
            </a:pPr>
            <a:r>
              <a:rPr lang="en-US" sz="2400" dirty="0" smtClean="0">
                <a:latin typeface="Comic Sans MS" pitchFamily="66" charset="0"/>
                <a:cs typeface="+mn-cs"/>
              </a:rPr>
              <a:t>Animated</a:t>
            </a:r>
            <a:r>
              <a:rPr lang="en-US" sz="2400" b="1" dirty="0" smtClean="0">
                <a:latin typeface="Comic Sans MS" pitchFamily="66" charset="0"/>
                <a:cs typeface="+mn-cs"/>
              </a:rPr>
              <a:t> </a:t>
            </a:r>
            <a:r>
              <a:rPr lang="en-US" sz="2400" dirty="0" smtClean="0">
                <a:latin typeface="Comic Sans MS" pitchFamily="66" charset="0"/>
                <a:cs typeface="+mn-cs"/>
              </a:rPr>
              <a:t>lesson </a:t>
            </a:r>
            <a:r>
              <a:rPr lang="en-US" sz="2400" dirty="0">
                <a:latin typeface="Comic Sans MS" pitchFamily="66" charset="0"/>
                <a:cs typeface="+mn-cs"/>
              </a:rPr>
              <a:t>on </a:t>
            </a:r>
          </a:p>
          <a:p>
            <a:pPr algn="ctr">
              <a:defRPr/>
            </a:pPr>
            <a:r>
              <a:rPr lang="en-US" sz="2800" b="1" dirty="0" smtClean="0">
                <a:solidFill>
                  <a:schemeClr val="tx1">
                    <a:lumMod val="50000"/>
                    <a:lumOff val="50000"/>
                  </a:schemeClr>
                </a:solidFill>
                <a:latin typeface="Comic Sans MS" pitchFamily="66" charset="0"/>
                <a:cs typeface="+mn-cs"/>
                <a:hlinkClick r:id="rId7"/>
              </a:rPr>
              <a:t>How Glycolysis Works</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6" name="TextBox 5"/>
          <p:cNvSpPr txBox="1"/>
          <p:nvPr/>
        </p:nvSpPr>
        <p:spPr>
          <a:xfrm>
            <a:off x="5029201" y="457200"/>
            <a:ext cx="3699932" cy="2388346"/>
          </a:xfrm>
          <a:prstGeom prst="rect">
            <a:avLst/>
          </a:prstGeom>
          <a:noFill/>
        </p:spPr>
        <p:txBody>
          <a:bodyPr wrap="square" rtlCol="0">
            <a:spAutoFit/>
          </a:bodyPr>
          <a:lstStyle/>
          <a:p>
            <a:pPr marL="225425" indent="-225425" eaLnBrk="1" hangingPunct="1">
              <a:lnSpc>
                <a:spcPct val="90000"/>
              </a:lnSpc>
            </a:pPr>
            <a:r>
              <a:rPr lang="en-US" altLang="en-US" sz="1800" dirty="0" smtClean="0">
                <a:solidFill>
                  <a:srgbClr val="FF0000"/>
                </a:solidFill>
                <a:latin typeface="Comic Sans MS" pitchFamily="66" charset="0"/>
              </a:rPr>
              <a:t>Q</a:t>
            </a:r>
            <a:r>
              <a:rPr lang="en-US" altLang="en-US" dirty="0" smtClean="0">
                <a:latin typeface="Comic Sans MS" pitchFamily="66" charset="0"/>
              </a:rPr>
              <a:t>: What goes into this reaction? </a:t>
            </a:r>
          </a:p>
          <a:p>
            <a:pPr marL="225425" indent="-225425" eaLnBrk="1" hangingPunct="1">
              <a:lnSpc>
                <a:spcPct val="90000"/>
              </a:lnSpc>
            </a:pPr>
            <a:endParaRPr lang="en-US" altLang="en-US" dirty="0">
              <a:latin typeface="Comic Sans MS" pitchFamily="66" charset="0"/>
            </a:endParaRPr>
          </a:p>
          <a:p>
            <a:pPr marL="225425" indent="-225425" eaLnBrk="1" hangingPunct="1">
              <a:lnSpc>
                <a:spcPct val="90000"/>
              </a:lnSpc>
            </a:pPr>
            <a:r>
              <a:rPr lang="en-US" altLang="en-US" sz="1800" dirty="0" smtClean="0">
                <a:solidFill>
                  <a:srgbClr val="FF0000"/>
                </a:solidFill>
                <a:latin typeface="Comic Sans MS" pitchFamily="66" charset="0"/>
              </a:rPr>
              <a:t>Q</a:t>
            </a:r>
            <a:r>
              <a:rPr lang="en-US" altLang="en-US" dirty="0" smtClean="0">
                <a:latin typeface="Comic Sans MS" pitchFamily="66" charset="0"/>
              </a:rPr>
              <a:t>:What is produced in the end? </a:t>
            </a:r>
          </a:p>
          <a:p>
            <a:pPr marL="225425" indent="-225425" eaLnBrk="1" hangingPunct="1">
              <a:lnSpc>
                <a:spcPct val="90000"/>
              </a:lnSpc>
            </a:pPr>
            <a:endParaRPr lang="en-US" altLang="en-US" dirty="0">
              <a:latin typeface="Comic Sans MS" pitchFamily="66" charset="0"/>
            </a:endParaRPr>
          </a:p>
          <a:p>
            <a:pPr marL="285750" indent="-285750" algn="ctr" eaLnBrk="1" hangingPunct="1">
              <a:lnSpc>
                <a:spcPct val="90000"/>
              </a:lnSpc>
              <a:buFont typeface="Arial" panose="020B0604020202020204" pitchFamily="34" charset="0"/>
              <a:buChar char="•"/>
            </a:pPr>
            <a:r>
              <a:rPr lang="en-US" altLang="en-US" dirty="0" smtClean="0">
                <a:solidFill>
                  <a:schemeClr val="tx1">
                    <a:lumMod val="65000"/>
                    <a:lumOff val="35000"/>
                  </a:schemeClr>
                </a:solidFill>
                <a:latin typeface="Comic Sans MS" pitchFamily="66" charset="0"/>
              </a:rPr>
              <a:t>2 molecules of _____</a:t>
            </a:r>
          </a:p>
          <a:p>
            <a:pPr marL="285750" indent="-285750" algn="ctr" eaLnBrk="1" hangingPunct="1">
              <a:lnSpc>
                <a:spcPct val="90000"/>
              </a:lnSpc>
              <a:buFont typeface="Arial" panose="020B0604020202020204" pitchFamily="34" charset="0"/>
              <a:buChar char="•"/>
            </a:pPr>
            <a:endParaRPr lang="en-US" altLang="en-US" dirty="0" smtClean="0">
              <a:solidFill>
                <a:schemeClr val="tx1">
                  <a:lumMod val="65000"/>
                  <a:lumOff val="35000"/>
                </a:schemeClr>
              </a:solidFill>
              <a:latin typeface="Comic Sans MS" pitchFamily="66" charset="0"/>
            </a:endParaRPr>
          </a:p>
          <a:p>
            <a:pPr marL="285750" indent="-285750" algn="ctr" eaLnBrk="1" hangingPunct="1">
              <a:lnSpc>
                <a:spcPct val="90000"/>
              </a:lnSpc>
              <a:buFont typeface="Arial" panose="020B0604020202020204" pitchFamily="34" charset="0"/>
              <a:buChar char="•"/>
            </a:pPr>
            <a:r>
              <a:rPr lang="en-US" altLang="en-US" dirty="0" smtClean="0">
                <a:solidFill>
                  <a:schemeClr val="tx1">
                    <a:lumMod val="65000"/>
                    <a:lumOff val="35000"/>
                  </a:schemeClr>
                </a:solidFill>
                <a:latin typeface="Comic Sans MS" pitchFamily="66" charset="0"/>
              </a:rPr>
              <a:t>2 molecules of _____</a:t>
            </a:r>
          </a:p>
          <a:p>
            <a:pPr marL="285750" indent="-285750" algn="ctr" eaLnBrk="1" hangingPunct="1">
              <a:lnSpc>
                <a:spcPct val="90000"/>
              </a:lnSpc>
              <a:buFont typeface="Arial" panose="020B0604020202020204" pitchFamily="34" charset="0"/>
              <a:buChar char="•"/>
            </a:pPr>
            <a:endParaRPr lang="en-US" altLang="en-US" dirty="0" smtClean="0">
              <a:solidFill>
                <a:schemeClr val="tx1">
                  <a:lumMod val="65000"/>
                  <a:lumOff val="35000"/>
                </a:schemeClr>
              </a:solidFill>
              <a:latin typeface="Comic Sans MS" pitchFamily="66" charset="0"/>
            </a:endParaRPr>
          </a:p>
          <a:p>
            <a:pPr marL="285750" indent="-285750" algn="ctr" eaLnBrk="1" hangingPunct="1">
              <a:lnSpc>
                <a:spcPct val="90000"/>
              </a:lnSpc>
              <a:buFont typeface="Arial" panose="020B0604020202020204" pitchFamily="34" charset="0"/>
              <a:buChar char="•"/>
            </a:pPr>
            <a:r>
              <a:rPr lang="en-US" altLang="en-US" dirty="0" smtClean="0">
                <a:solidFill>
                  <a:schemeClr val="tx1">
                    <a:lumMod val="65000"/>
                    <a:lumOff val="35000"/>
                  </a:schemeClr>
                </a:solidFill>
                <a:latin typeface="Comic Sans MS" pitchFamily="66" charset="0"/>
              </a:rPr>
              <a:t>2 molecules of _____ </a:t>
            </a:r>
          </a:p>
          <a:p>
            <a:endParaRPr lang="en-US" dirty="0"/>
          </a:p>
        </p:txBody>
      </p:sp>
    </p:spTree>
    <p:extLst>
      <p:ext uri="{BB962C8B-B14F-4D97-AF65-F5344CB8AC3E}">
        <p14:creationId xmlns:p14="http://schemas.microsoft.com/office/powerpoint/2010/main" val="1238238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b="1" smtClean="0">
                <a:latin typeface="Comic Sans MS" pitchFamily="66" charset="0"/>
              </a:rPr>
              <a:t>Aerobic Cellular Respiration</a:t>
            </a:r>
          </a:p>
        </p:txBody>
      </p:sp>
      <p:graphicFrame>
        <p:nvGraphicFramePr>
          <p:cNvPr id="4" name="Content Placeholder 3"/>
          <p:cNvGraphicFramePr>
            <a:graphicFrameLocks noGrp="1"/>
          </p:cNvGraphicFramePr>
          <p:nvPr>
            <p:ph idx="1"/>
          </p:nvPr>
        </p:nvGraphicFramePr>
        <p:xfrm>
          <a:off x="457200" y="1600200"/>
          <a:ext cx="8229600" cy="2930610"/>
        </p:xfrm>
        <a:graphic>
          <a:graphicData uri="http://schemas.openxmlformats.org/drawingml/2006/table">
            <a:tbl>
              <a:tblPr firstRow="1" bandRow="1">
                <a:tableStyleId>{073A0DAA-6AF3-43AB-8588-CEC1D06C72B9}</a:tableStyleId>
              </a:tblPr>
              <a:tblGrid>
                <a:gridCol w="2286000"/>
                <a:gridCol w="1981200"/>
                <a:gridCol w="1905000"/>
                <a:gridCol w="2057400"/>
              </a:tblGrid>
              <a:tr h="370562">
                <a:tc>
                  <a:txBody>
                    <a:bodyPr/>
                    <a:lstStyle/>
                    <a:p>
                      <a:r>
                        <a:rPr lang="en-US" sz="1800" dirty="0" err="1" smtClean="0"/>
                        <a:t>Subpathway</a:t>
                      </a:r>
                      <a:endParaRPr lang="en-US" sz="1800" dirty="0"/>
                    </a:p>
                  </a:txBody>
                  <a:tcPr marT="45686" marB="45686"/>
                </a:tc>
                <a:tc>
                  <a:txBody>
                    <a:bodyPr/>
                    <a:lstStyle/>
                    <a:p>
                      <a:r>
                        <a:rPr lang="en-US" sz="1800" dirty="0" smtClean="0"/>
                        <a:t>Molecule In</a:t>
                      </a:r>
                      <a:endParaRPr lang="en-US" sz="1800" dirty="0"/>
                    </a:p>
                  </a:txBody>
                  <a:tcPr marT="45686" marB="45686"/>
                </a:tc>
                <a:tc>
                  <a:txBody>
                    <a:bodyPr/>
                    <a:lstStyle/>
                    <a:p>
                      <a:r>
                        <a:rPr lang="en-US" sz="1800" dirty="0" smtClean="0"/>
                        <a:t>Molecule</a:t>
                      </a:r>
                      <a:r>
                        <a:rPr lang="en-US" sz="1800" baseline="0" dirty="0" smtClean="0"/>
                        <a:t> Out</a:t>
                      </a:r>
                      <a:endParaRPr lang="en-US" sz="1800" dirty="0"/>
                    </a:p>
                  </a:txBody>
                  <a:tcPr marT="45686" marB="45686"/>
                </a:tc>
                <a:tc>
                  <a:txBody>
                    <a:bodyPr/>
                    <a:lstStyle/>
                    <a:p>
                      <a:r>
                        <a:rPr lang="en-US" sz="1800" dirty="0" smtClean="0"/>
                        <a:t>Energy Obtained</a:t>
                      </a:r>
                      <a:endParaRPr lang="en-US" sz="1800" dirty="0"/>
                    </a:p>
                  </a:txBody>
                  <a:tcPr marT="45686" marB="45686"/>
                </a:tc>
              </a:tr>
              <a:tr h="639991">
                <a:tc>
                  <a:txBody>
                    <a:bodyPr/>
                    <a:lstStyle/>
                    <a:p>
                      <a:pPr marL="342900" indent="-342900">
                        <a:buAutoNum type="arabicPeriod"/>
                      </a:pPr>
                      <a:r>
                        <a:rPr lang="en-US" sz="1800" dirty="0" smtClean="0"/>
                        <a:t>glycolysis</a:t>
                      </a:r>
                    </a:p>
                    <a:p>
                      <a:pPr marL="0" indent="0">
                        <a:buNone/>
                      </a:pPr>
                      <a:endParaRPr lang="en-US" sz="1800" dirty="0"/>
                    </a:p>
                  </a:txBody>
                  <a:tcPr marT="45686" marB="45686"/>
                </a:tc>
                <a:tc>
                  <a:txBody>
                    <a:bodyPr/>
                    <a:lstStyle/>
                    <a:p>
                      <a:endParaRPr lang="en-US" sz="180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2. synth acetyl-CoA</a:t>
                      </a:r>
                    </a:p>
                    <a:p>
                      <a:endParaRPr lang="en-US" sz="1800" dirty="0"/>
                    </a:p>
                  </a:txBody>
                  <a:tcPr marT="45686" marB="45686"/>
                </a:tc>
                <a:tc>
                  <a:txBody>
                    <a:bodyPr/>
                    <a:lstStyle/>
                    <a:p>
                      <a:endParaRPr lang="en-US" sz="180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3. Krebs cycle</a:t>
                      </a:r>
                    </a:p>
                    <a:p>
                      <a:endParaRPr lang="en-US" sz="1800" dirty="0"/>
                    </a:p>
                  </a:txBody>
                  <a:tcPr marT="45686" marB="45686"/>
                </a:tc>
                <a:tc>
                  <a:txBody>
                    <a:bodyPr/>
                    <a:lstStyle/>
                    <a:p>
                      <a:endParaRPr lang="en-US" sz="1800" dirty="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4. ETC</a:t>
                      </a:r>
                    </a:p>
                    <a:p>
                      <a:endParaRPr lang="en-US" sz="1800" dirty="0"/>
                    </a:p>
                  </a:txBody>
                  <a:tcPr marT="45686" marB="45686"/>
                </a:tc>
                <a:tc>
                  <a:txBody>
                    <a:bodyPr/>
                    <a:lstStyle/>
                    <a:p>
                      <a:endParaRPr lang="en-US" sz="1800" dirty="0"/>
                    </a:p>
                  </a:txBody>
                  <a:tcPr marT="45686" marB="45686"/>
                </a:tc>
                <a:tc>
                  <a:txBody>
                    <a:bodyPr/>
                    <a:lstStyle/>
                    <a:p>
                      <a:endParaRPr lang="en-US" sz="1800"/>
                    </a:p>
                  </a:txBody>
                  <a:tcPr marT="45686" marB="45686"/>
                </a:tc>
                <a:tc>
                  <a:txBody>
                    <a:bodyPr/>
                    <a:lstStyle/>
                    <a:p>
                      <a:endParaRPr lang="en-US" sz="1800" dirty="0"/>
                    </a:p>
                  </a:txBody>
                  <a:tcPr marT="45686" marB="45686"/>
                </a:tc>
              </a:tr>
            </a:tbl>
          </a:graphicData>
        </a:graphic>
      </p:graphicFrame>
      <p:sp>
        <p:nvSpPr>
          <p:cNvPr id="15395" name="Oval 5"/>
          <p:cNvSpPr>
            <a:spLocks noChangeArrowheads="1"/>
          </p:cNvSpPr>
          <p:nvPr/>
        </p:nvSpPr>
        <p:spPr bwMode="auto">
          <a:xfrm>
            <a:off x="4038600" y="4940300"/>
            <a:ext cx="1066800" cy="838200"/>
          </a:xfrm>
          <a:prstGeom prst="ellipse">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6" name="Oval 6"/>
          <p:cNvSpPr>
            <a:spLocks noChangeArrowheads="1"/>
          </p:cNvSpPr>
          <p:nvPr/>
        </p:nvSpPr>
        <p:spPr bwMode="auto">
          <a:xfrm>
            <a:off x="4419600" y="5308600"/>
            <a:ext cx="304800" cy="292100"/>
          </a:xfrm>
          <a:prstGeom prst="ellipse">
            <a:avLst/>
          </a:prstGeom>
          <a:solidFill>
            <a:srgbClr val="D70BBA"/>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7" name="Oval 7"/>
          <p:cNvSpPr>
            <a:spLocks noChangeArrowheads="1"/>
          </p:cNvSpPr>
          <p:nvPr/>
        </p:nvSpPr>
        <p:spPr bwMode="auto">
          <a:xfrm>
            <a:off x="4648200" y="5046663"/>
            <a:ext cx="163513" cy="173037"/>
          </a:xfrm>
          <a:prstGeom prst="ellipse">
            <a:avLst/>
          </a:prstGeom>
          <a:solidFill>
            <a:schemeClr val="bg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8" name="Oval 8"/>
          <p:cNvSpPr>
            <a:spLocks noChangeArrowheads="1"/>
          </p:cNvSpPr>
          <p:nvPr/>
        </p:nvSpPr>
        <p:spPr bwMode="auto">
          <a:xfrm>
            <a:off x="4330700" y="5046663"/>
            <a:ext cx="165100" cy="185737"/>
          </a:xfrm>
          <a:prstGeom prst="ellipse">
            <a:avLst/>
          </a:prstGeom>
          <a:solidFill>
            <a:schemeClr val="bg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9" name="Rectangle 10"/>
          <p:cNvSpPr>
            <a:spLocks noChangeArrowheads="1"/>
          </p:cNvSpPr>
          <p:nvPr/>
        </p:nvSpPr>
        <p:spPr bwMode="auto">
          <a:xfrm>
            <a:off x="5105400" y="61722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0" name="Rectangle 11"/>
          <p:cNvSpPr>
            <a:spLocks noChangeArrowheads="1"/>
          </p:cNvSpPr>
          <p:nvPr/>
        </p:nvSpPr>
        <p:spPr bwMode="auto">
          <a:xfrm>
            <a:off x="5334000" y="61722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1" name="Rectangle 12"/>
          <p:cNvSpPr>
            <a:spLocks noChangeArrowheads="1"/>
          </p:cNvSpPr>
          <p:nvPr/>
        </p:nvSpPr>
        <p:spPr bwMode="auto">
          <a:xfrm>
            <a:off x="6553200" y="61087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2" name="Rectangle 13"/>
          <p:cNvSpPr>
            <a:spLocks noChangeArrowheads="1"/>
          </p:cNvSpPr>
          <p:nvPr/>
        </p:nvSpPr>
        <p:spPr bwMode="auto">
          <a:xfrm>
            <a:off x="6324600" y="61087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3" name="Freeform 14"/>
          <p:cNvSpPr>
            <a:spLocks/>
          </p:cNvSpPr>
          <p:nvPr/>
        </p:nvSpPr>
        <p:spPr bwMode="auto">
          <a:xfrm>
            <a:off x="6997700" y="5295900"/>
            <a:ext cx="242888" cy="228600"/>
          </a:xfrm>
          <a:custGeom>
            <a:avLst/>
            <a:gdLst>
              <a:gd name="T0" fmla="*/ 0 w 242957"/>
              <a:gd name="T1" fmla="*/ 228600 h 228600"/>
              <a:gd name="T2" fmla="*/ 63392 w 242957"/>
              <a:gd name="T3" fmla="*/ 215900 h 228600"/>
              <a:gd name="T4" fmla="*/ 12676 w 242957"/>
              <a:gd name="T5" fmla="*/ 152400 h 228600"/>
              <a:gd name="T6" fmla="*/ 88750 w 242957"/>
              <a:gd name="T7" fmla="*/ 190500 h 228600"/>
              <a:gd name="T8" fmla="*/ 126784 w 242957"/>
              <a:gd name="T9" fmla="*/ 177800 h 228600"/>
              <a:gd name="T10" fmla="*/ 139460 w 242957"/>
              <a:gd name="T11" fmla="*/ 127000 h 228600"/>
              <a:gd name="T12" fmla="*/ 126784 w 242957"/>
              <a:gd name="T13" fmla="*/ 88900 h 228600"/>
              <a:gd name="T14" fmla="*/ 177500 w 242957"/>
              <a:gd name="T15" fmla="*/ 152400 h 228600"/>
              <a:gd name="T16" fmla="*/ 215534 w 242957"/>
              <a:gd name="T17" fmla="*/ 127000 h 228600"/>
              <a:gd name="T18" fmla="*/ 240890 w 242957"/>
              <a:gd name="T19" fmla="*/ 0 h 228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957" h="228600">
                <a:moveTo>
                  <a:pt x="0" y="228600"/>
                </a:moveTo>
                <a:cubicBezTo>
                  <a:pt x="21167" y="224367"/>
                  <a:pt x="52790" y="234642"/>
                  <a:pt x="63500" y="215900"/>
                </a:cubicBezTo>
                <a:cubicBezTo>
                  <a:pt x="130115" y="99323"/>
                  <a:pt x="32851" y="145683"/>
                  <a:pt x="12700" y="152400"/>
                </a:cubicBezTo>
                <a:cubicBezTo>
                  <a:pt x="31963" y="165242"/>
                  <a:pt x="62610" y="190500"/>
                  <a:pt x="88900" y="190500"/>
                </a:cubicBezTo>
                <a:cubicBezTo>
                  <a:pt x="102287" y="190500"/>
                  <a:pt x="114300" y="182033"/>
                  <a:pt x="127000" y="177800"/>
                </a:cubicBezTo>
                <a:cubicBezTo>
                  <a:pt x="131233" y="160867"/>
                  <a:pt x="139700" y="144454"/>
                  <a:pt x="139700" y="127000"/>
                </a:cubicBezTo>
                <a:cubicBezTo>
                  <a:pt x="139700" y="113613"/>
                  <a:pt x="127000" y="75513"/>
                  <a:pt x="127000" y="88900"/>
                </a:cubicBezTo>
                <a:cubicBezTo>
                  <a:pt x="127000" y="147372"/>
                  <a:pt x="135372" y="138257"/>
                  <a:pt x="177800" y="152400"/>
                </a:cubicBezTo>
                <a:cubicBezTo>
                  <a:pt x="190500" y="143933"/>
                  <a:pt x="206129" y="138726"/>
                  <a:pt x="215900" y="127000"/>
                </a:cubicBezTo>
                <a:cubicBezTo>
                  <a:pt x="252659" y="82889"/>
                  <a:pt x="241300" y="55678"/>
                  <a:pt x="24130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4" name="Oval 15"/>
          <p:cNvSpPr>
            <a:spLocks noChangeArrowheads="1"/>
          </p:cNvSpPr>
          <p:nvPr/>
        </p:nvSpPr>
        <p:spPr bwMode="auto">
          <a:xfrm>
            <a:off x="4876800" y="5181600"/>
            <a:ext cx="2209800" cy="1219200"/>
          </a:xfrm>
          <a:prstGeom prst="ellipse">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5" name="Isosceles Triangle 17"/>
          <p:cNvSpPr>
            <a:spLocks noChangeArrowheads="1"/>
          </p:cNvSpPr>
          <p:nvPr/>
        </p:nvSpPr>
        <p:spPr bwMode="auto">
          <a:xfrm>
            <a:off x="4038600" y="4724400"/>
            <a:ext cx="152400" cy="381000"/>
          </a:xfrm>
          <a:prstGeom prst="triangle">
            <a:avLst>
              <a:gd name="adj" fmla="val 50000"/>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6" name="Isosceles Triangle 18"/>
          <p:cNvSpPr>
            <a:spLocks noChangeArrowheads="1"/>
          </p:cNvSpPr>
          <p:nvPr/>
        </p:nvSpPr>
        <p:spPr bwMode="auto">
          <a:xfrm>
            <a:off x="4876800" y="4686300"/>
            <a:ext cx="152400" cy="381000"/>
          </a:xfrm>
          <a:prstGeom prst="triangle">
            <a:avLst>
              <a:gd name="adj" fmla="val 50000"/>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7" name="Freeform 22"/>
          <p:cNvSpPr>
            <a:spLocks/>
          </p:cNvSpPr>
          <p:nvPr/>
        </p:nvSpPr>
        <p:spPr bwMode="auto">
          <a:xfrm>
            <a:off x="4330700" y="5575300"/>
            <a:ext cx="468313" cy="127000"/>
          </a:xfrm>
          <a:custGeom>
            <a:avLst/>
            <a:gdLst>
              <a:gd name="T0" fmla="*/ 0 w 468711"/>
              <a:gd name="T1" fmla="*/ 0 h 127356"/>
              <a:gd name="T2" fmla="*/ 240073 w 468711"/>
              <a:gd name="T3" fmla="*/ 124885 h 127356"/>
              <a:gd name="T4" fmla="*/ 442241 w 468711"/>
              <a:gd name="T5" fmla="*/ 37465 h 127356"/>
              <a:gd name="T6" fmla="*/ 454875 w 468711"/>
              <a:gd name="T7" fmla="*/ 37465 h 127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711" h="127356">
                <a:moveTo>
                  <a:pt x="0" y="0"/>
                </a:moveTo>
                <a:cubicBezTo>
                  <a:pt x="83608" y="60325"/>
                  <a:pt x="167217" y="120650"/>
                  <a:pt x="241300" y="127000"/>
                </a:cubicBezTo>
                <a:cubicBezTo>
                  <a:pt x="315383" y="133350"/>
                  <a:pt x="408517" y="52917"/>
                  <a:pt x="444500" y="38100"/>
                </a:cubicBezTo>
                <a:cubicBezTo>
                  <a:pt x="480483" y="23283"/>
                  <a:pt x="468841" y="30691"/>
                  <a:pt x="457200" y="3810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8" name="Oval 24"/>
          <p:cNvSpPr>
            <a:spLocks noChangeArrowheads="1"/>
          </p:cNvSpPr>
          <p:nvPr/>
        </p:nvSpPr>
        <p:spPr bwMode="auto">
          <a:xfrm>
            <a:off x="4572000" y="54070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9" name="Oval 25"/>
          <p:cNvSpPr>
            <a:spLocks noChangeArrowheads="1"/>
          </p:cNvSpPr>
          <p:nvPr/>
        </p:nvSpPr>
        <p:spPr bwMode="auto">
          <a:xfrm>
            <a:off x="4430713" y="54070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27" name="Rectangle 26"/>
          <p:cNvSpPr/>
          <p:nvPr/>
        </p:nvSpPr>
        <p:spPr bwMode="auto">
          <a:xfrm>
            <a:off x="5638800" y="5308600"/>
            <a:ext cx="685800" cy="1016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5411" name="TextBox 27"/>
          <p:cNvSpPr txBox="1">
            <a:spLocks noChangeArrowheads="1"/>
          </p:cNvSpPr>
          <p:nvPr/>
        </p:nvSpPr>
        <p:spPr bwMode="auto">
          <a:xfrm>
            <a:off x="457200" y="5046663"/>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1400" b="0">
                <a:latin typeface="Comic Sans MS" pitchFamily="66" charset="0"/>
              </a:rPr>
              <a:t>Let’s put the energy extracted from glucose into our energy piggy bank.</a:t>
            </a:r>
          </a:p>
        </p:txBody>
      </p:sp>
      <p:sp>
        <p:nvSpPr>
          <p:cNvPr id="15412" name="Oval 28"/>
          <p:cNvSpPr>
            <a:spLocks noChangeArrowheads="1"/>
          </p:cNvSpPr>
          <p:nvPr/>
        </p:nvSpPr>
        <p:spPr bwMode="auto">
          <a:xfrm>
            <a:off x="4354513" y="5122863"/>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13" name="Oval 29"/>
          <p:cNvSpPr>
            <a:spLocks noChangeArrowheads="1"/>
          </p:cNvSpPr>
          <p:nvPr/>
        </p:nvSpPr>
        <p:spPr bwMode="auto">
          <a:xfrm>
            <a:off x="4659313" y="51022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31" name="Striped Right Arrow 30"/>
          <p:cNvSpPr/>
          <p:nvPr/>
        </p:nvSpPr>
        <p:spPr bwMode="auto">
          <a:xfrm>
            <a:off x="2705100" y="5003800"/>
            <a:ext cx="533400" cy="985838"/>
          </a:xfrm>
          <a:prstGeom prst="stripedRightArrow">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2" name="Lightning Bolt 1"/>
          <p:cNvSpPr/>
          <p:nvPr/>
        </p:nvSpPr>
        <p:spPr bwMode="auto">
          <a:xfrm>
            <a:off x="5715000" y="5638800"/>
            <a:ext cx="609600" cy="469900"/>
          </a:xfrm>
          <a:prstGeom prst="lightningBol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3"/>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endParaRPr lang="en-US" altLang="en-US" sz="2000" dirty="0" smtClean="0">
              <a:latin typeface="Comic Sans MS" pitchFamily="66" charset="0"/>
            </a:endParaRPr>
          </a:p>
        </p:txBody>
      </p:sp>
      <p:pic>
        <p:nvPicPr>
          <p:cNvPr id="7" name="Picture 9" descr="Cell-Respiration-RegisF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2667000" y="533400"/>
            <a:ext cx="6096000" cy="4525963"/>
          </a:xfrm>
        </p:spPr>
        <p:txBody>
          <a:bodyPr/>
          <a:lstStyle/>
          <a:p>
            <a:pPr algn="r" eaLnBrk="1" hangingPunct="1">
              <a:buFontTx/>
              <a:buNone/>
            </a:pPr>
            <a:r>
              <a:rPr lang="en-US" altLang="en-US" sz="4800" b="1" smtClean="0">
                <a:latin typeface="Comic Sans MS" pitchFamily="66" charset="0"/>
              </a:rPr>
              <a:t>Metabolism</a:t>
            </a:r>
            <a:r>
              <a:rPr lang="en-US" altLang="en-US" sz="4800" smtClean="0">
                <a:latin typeface="Comic Sans MS" pitchFamily="66" charset="0"/>
              </a:rPr>
              <a:t> </a:t>
            </a:r>
          </a:p>
          <a:p>
            <a:pPr algn="r" eaLnBrk="1" hangingPunct="1">
              <a:buFontTx/>
              <a:buNone/>
            </a:pPr>
            <a:r>
              <a:rPr lang="en-US" altLang="en-US" sz="3600" smtClean="0">
                <a:solidFill>
                  <a:srgbClr val="0000FF"/>
                </a:solidFill>
                <a:latin typeface="Comic Sans MS" pitchFamily="66" charset="0"/>
              </a:rPr>
              <a:t>Aerobic Cellular Respiration</a:t>
            </a:r>
          </a:p>
          <a:p>
            <a:pPr algn="r" eaLnBrk="1" hangingPunct="1">
              <a:buFontTx/>
              <a:buNone/>
            </a:pPr>
            <a:r>
              <a:rPr lang="en-US" altLang="en-US" sz="3600" smtClean="0">
                <a:solidFill>
                  <a:srgbClr val="0000FF"/>
                </a:solidFill>
              </a:rPr>
              <a:t> </a:t>
            </a:r>
          </a:p>
          <a:p>
            <a:pPr algn="r" eaLnBrk="1" hangingPunct="1">
              <a:buFontTx/>
              <a:buNone/>
            </a:pPr>
            <a:endParaRPr lang="en-US" altLang="en-US" sz="3600" smtClean="0">
              <a:solidFill>
                <a:srgbClr val="0000FF"/>
              </a:solidFill>
            </a:endParaRPr>
          </a:p>
        </p:txBody>
      </p:sp>
      <p:pic>
        <p:nvPicPr>
          <p:cNvPr id="3075" name="Picture 11" descr="Auto-and_heterotrophs-MikaelHäggströ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1600200"/>
            <a:ext cx="44958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12"/>
          <p:cNvSpPr txBox="1">
            <a:spLocks noChangeArrowheads="1"/>
          </p:cNvSpPr>
          <p:nvPr/>
        </p:nvSpPr>
        <p:spPr bwMode="auto">
          <a:xfrm>
            <a:off x="5346700" y="6581775"/>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Autotrophs &amp; Heterotrophs</a:t>
            </a:r>
            <a:r>
              <a:rPr lang="en-US" altLang="en-US" sz="1000" b="0">
                <a:latin typeface="Comic Sans MS" pitchFamily="66" charset="0"/>
              </a:rPr>
              <a:t>, Mikael Häggström</a:t>
            </a:r>
            <a:r>
              <a:rPr lang="en-US" altLang="en-US" sz="1000">
                <a:latin typeface="Comic Sans MS" pitchFamily="66" charset="0"/>
              </a:rPr>
              <a:t> </a:t>
            </a:r>
          </a:p>
        </p:txBody>
      </p:sp>
      <p:sp>
        <p:nvSpPr>
          <p:cNvPr id="307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792163"/>
          </a:xfrm>
        </p:spPr>
        <p:txBody>
          <a:bodyPr/>
          <a:lstStyle/>
          <a:p>
            <a:pPr eaLnBrk="1" hangingPunct="1"/>
            <a:r>
              <a:rPr lang="en-US" altLang="en-US" sz="3600" b="1" smtClean="0">
                <a:solidFill>
                  <a:schemeClr val="tx1"/>
                </a:solidFill>
                <a:latin typeface="Comic Sans MS" pitchFamily="66" charset="0"/>
              </a:rPr>
              <a:t>Synthesis of Acetyl-CoA</a:t>
            </a:r>
          </a:p>
        </p:txBody>
      </p:sp>
      <p:sp>
        <p:nvSpPr>
          <p:cNvPr id="19459" name="Rectangle 3"/>
          <p:cNvSpPr>
            <a:spLocks noGrp="1" noChangeArrowheads="1"/>
          </p:cNvSpPr>
          <p:nvPr>
            <p:ph type="body" sz="half" idx="1"/>
          </p:nvPr>
        </p:nvSpPr>
        <p:spPr>
          <a:xfrm>
            <a:off x="457200" y="4648200"/>
            <a:ext cx="8305800" cy="1828800"/>
          </a:xfrm>
        </p:spPr>
        <p:txBody>
          <a:bodyPr/>
          <a:lstStyle/>
          <a:p>
            <a:pPr marL="225425" indent="-225425" eaLnBrk="1" hangingPunct="1">
              <a:lnSpc>
                <a:spcPct val="90000"/>
              </a:lnSpc>
              <a:buFontTx/>
              <a:buNone/>
            </a:pPr>
            <a:r>
              <a:rPr lang="en-US" altLang="en-US" sz="2400" b="1" dirty="0" smtClean="0">
                <a:latin typeface="Comic Sans MS" pitchFamily="66" charset="0"/>
              </a:rPr>
              <a:t>The two molecules of pyruvate </a:t>
            </a:r>
            <a:r>
              <a:rPr lang="en-US" altLang="en-US" sz="1600" dirty="0" smtClean="0">
                <a:latin typeface="Comic Sans MS" pitchFamily="66" charset="0"/>
              </a:rPr>
              <a:t>(pyruvic acid above) </a:t>
            </a:r>
            <a:r>
              <a:rPr lang="en-US" altLang="en-US" sz="2400" b="1" dirty="0" smtClean="0">
                <a:latin typeface="Comic Sans MS" pitchFamily="66" charset="0"/>
              </a:rPr>
              <a:t>result in:</a:t>
            </a:r>
          </a:p>
          <a:p>
            <a:pPr marL="225425" indent="-225425" eaLnBrk="1" hangingPunct="1">
              <a:lnSpc>
                <a:spcPct val="90000"/>
              </a:lnSpc>
              <a:buFontTx/>
              <a:buNone/>
            </a:pPr>
            <a:endParaRPr lang="en-US" altLang="en-US" sz="1100" b="1" dirty="0" smtClean="0">
              <a:latin typeface="Comic Sans MS" pitchFamily="66" charset="0"/>
            </a:endParaRPr>
          </a:p>
          <a:p>
            <a:pPr marL="684213" lvl="1" indent="-227013" eaLnBrk="1" hangingPunct="1">
              <a:lnSpc>
                <a:spcPct val="90000"/>
              </a:lnSpc>
            </a:pPr>
            <a:r>
              <a:rPr lang="en-US" altLang="en-US" sz="2000" dirty="0">
                <a:latin typeface="Comic Sans MS" pitchFamily="66" charset="0"/>
              </a:rPr>
              <a:t>2</a:t>
            </a:r>
            <a:r>
              <a:rPr lang="en-US" altLang="en-US" sz="2000" dirty="0" smtClean="0">
                <a:latin typeface="Comic Sans MS" pitchFamily="66" charset="0"/>
              </a:rPr>
              <a:t> molecules of __________</a:t>
            </a:r>
          </a:p>
          <a:p>
            <a:pPr marL="684213" lvl="1" indent="-227013" eaLnBrk="1" hangingPunct="1">
              <a:lnSpc>
                <a:spcPct val="90000"/>
              </a:lnSpc>
            </a:pPr>
            <a:r>
              <a:rPr lang="en-US" altLang="en-US" sz="2000" dirty="0">
                <a:latin typeface="Comic Sans MS" pitchFamily="66" charset="0"/>
              </a:rPr>
              <a:t>2</a:t>
            </a:r>
            <a:r>
              <a:rPr lang="en-US" altLang="en-US" sz="2000" dirty="0" smtClean="0">
                <a:latin typeface="Comic Sans MS" pitchFamily="66" charset="0"/>
              </a:rPr>
              <a:t> molecules of _____  </a:t>
            </a:r>
            <a:r>
              <a:rPr lang="en-US" altLang="en-US" sz="1200" dirty="0" smtClean="0">
                <a:latin typeface="Comic Sans MS" pitchFamily="66" charset="0"/>
              </a:rPr>
              <a:t>(This is what generates carbon dioxide that you breathe out.)</a:t>
            </a:r>
            <a:endParaRPr lang="en-US" altLang="en-US" sz="1600" dirty="0" smtClean="0">
              <a:latin typeface="Comic Sans MS" pitchFamily="66" charset="0"/>
            </a:endParaRPr>
          </a:p>
          <a:p>
            <a:pPr marL="684213" lvl="1" indent="-227013" eaLnBrk="1" hangingPunct="1">
              <a:lnSpc>
                <a:spcPct val="90000"/>
              </a:lnSpc>
            </a:pPr>
            <a:r>
              <a:rPr lang="en-US" altLang="en-US" sz="2000" dirty="0">
                <a:latin typeface="Comic Sans MS" pitchFamily="66" charset="0"/>
              </a:rPr>
              <a:t>2</a:t>
            </a:r>
            <a:r>
              <a:rPr lang="en-US" altLang="en-US" sz="2000" dirty="0" smtClean="0">
                <a:latin typeface="Comic Sans MS" pitchFamily="66" charset="0"/>
              </a:rPr>
              <a:t> molecules of ______ </a:t>
            </a:r>
            <a:r>
              <a:rPr lang="en-US" altLang="en-US" sz="1200" dirty="0" smtClean="0">
                <a:latin typeface="Comic Sans MS" pitchFamily="66" charset="0"/>
              </a:rPr>
              <a:t>(electron carrier)</a:t>
            </a:r>
            <a:endParaRPr lang="en-US" altLang="en-US" sz="2400" dirty="0" smtClean="0">
              <a:latin typeface="Comic Sans MS" pitchFamily="66" charset="0"/>
            </a:endParaRPr>
          </a:p>
          <a:p>
            <a:pPr marL="684213" lvl="1" indent="-227013" eaLnBrk="1" hangingPunct="1">
              <a:lnSpc>
                <a:spcPct val="90000"/>
              </a:lnSpc>
              <a:buFontTx/>
              <a:buNone/>
            </a:pPr>
            <a:endParaRPr lang="en-US" altLang="en-US" sz="2400" i="1" dirty="0" smtClean="0">
              <a:latin typeface="Comic Sans MS" pitchFamily="66" charset="0"/>
            </a:endParaRPr>
          </a:p>
        </p:txBody>
      </p:sp>
      <p:pic>
        <p:nvPicPr>
          <p:cNvPr id="19460"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0" y="1066800"/>
            <a:ext cx="5867400" cy="159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4"/>
          <p:cNvSpPr txBox="1">
            <a:spLocks noChangeArrowheads="1"/>
          </p:cNvSpPr>
          <p:nvPr/>
        </p:nvSpPr>
        <p:spPr bwMode="auto">
          <a:xfrm>
            <a:off x="533400" y="3733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2400" b="0">
              <a:solidFill>
                <a:schemeClr val="tx2"/>
              </a:solidFill>
              <a:latin typeface="Comic Sans MS" pitchFamily="66" charset="0"/>
            </a:endParaRPr>
          </a:p>
        </p:txBody>
      </p:sp>
      <p:pic>
        <p:nvPicPr>
          <p:cNvPr id="19462"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0" y="2895600"/>
            <a:ext cx="6019800" cy="16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endParaRPr lang="en-US" altLang="en-US" sz="2000" dirty="0" smtClean="0">
              <a:latin typeface="Comic Sans MS" pitchFamily="66" charset="0"/>
            </a:endParaRPr>
          </a:p>
        </p:txBody>
      </p:sp>
      <p:sp>
        <p:nvSpPr>
          <p:cNvPr id="6"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a:t>
            </a:r>
            <a:r>
              <a:rPr lang="en-US" sz="1000" b="0" dirty="0" smtClean="0">
                <a:latin typeface="Comic Sans MS" charset="0"/>
                <a:cs typeface="+mn-cs"/>
              </a:rPr>
              <a:t>Biology </a:t>
            </a:r>
            <a:r>
              <a:rPr lang="en-US" sz="1000" b="0" dirty="0">
                <a:latin typeface="Comic Sans MS" charset="0"/>
                <a:cs typeface="+mn-cs"/>
              </a:rPr>
              <a:t>Classroom on </a:t>
            </a:r>
            <a:r>
              <a:rPr lang="en-US" sz="1000" b="0" dirty="0">
                <a:latin typeface="Comic Sans MS" charset="0"/>
                <a:cs typeface="+mn-cs"/>
                <a:hlinkClick r:id="rId3"/>
              </a:rPr>
              <a:t>ScienceProfOnline.com</a:t>
            </a:r>
            <a:endParaRPr lang="en-US" sz="1000" b="0" dirty="0">
              <a:latin typeface="Comic Sans MS" charset="0"/>
              <a:cs typeface="+mn-cs"/>
            </a:endParaRPr>
          </a:p>
        </p:txBody>
      </p:sp>
      <p:pic>
        <p:nvPicPr>
          <p:cNvPr id="7" name="Picture 9" descr="Cell-Respiration-RegisFr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Cellular Respiration</a:t>
            </a:r>
            <a:r>
              <a:rPr lang="en-US" altLang="en-US" sz="1000" b="0">
                <a:latin typeface="Comic Sans MS" pitchFamily="66" charset="0"/>
              </a:rPr>
              <a:t>, Regis Frey</a:t>
            </a:r>
            <a:endParaRPr lang="en-US" altLang="en-US" sz="7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algn="l" eaLnBrk="1" hangingPunct="1"/>
            <a:r>
              <a:rPr lang="en-US" altLang="en-US" sz="3600" b="1" smtClean="0">
                <a:latin typeface="Comic Sans MS" pitchFamily="66" charset="0"/>
              </a:rPr>
              <a:t>Krebs Cycle</a:t>
            </a:r>
            <a:r>
              <a:rPr lang="en-US" altLang="en-US" sz="4000" smtClean="0">
                <a:latin typeface="Comic Sans MS" pitchFamily="66" charset="0"/>
              </a:rPr>
              <a:t/>
            </a:r>
            <a:br>
              <a:rPr lang="en-US" altLang="en-US" sz="4000" smtClean="0">
                <a:latin typeface="Comic Sans MS" pitchFamily="66" charset="0"/>
              </a:rPr>
            </a:br>
            <a:r>
              <a:rPr lang="en-US" altLang="en-US" sz="1400" smtClean="0">
                <a:latin typeface="Comic Sans MS" pitchFamily="66" charset="0"/>
              </a:rPr>
              <a:t>(Citric Acid Cycle)</a:t>
            </a:r>
            <a:endParaRPr lang="en-US" altLang="en-US" sz="4000" smtClean="0">
              <a:latin typeface="Comic Sans MS" pitchFamily="66" charset="0"/>
            </a:endParaRPr>
          </a:p>
        </p:txBody>
      </p:sp>
      <p:sp>
        <p:nvSpPr>
          <p:cNvPr id="21507" name="Rectangle 2"/>
          <p:cNvSpPr>
            <a:spLocks noGrp="1" noChangeArrowheads="1"/>
          </p:cNvSpPr>
          <p:nvPr>
            <p:ph type="body" sz="half" idx="1"/>
          </p:nvPr>
        </p:nvSpPr>
        <p:spPr>
          <a:xfrm>
            <a:off x="457200" y="2133600"/>
            <a:ext cx="8229600" cy="3992563"/>
          </a:xfrm>
        </p:spPr>
        <p:txBody>
          <a:bodyPr/>
          <a:lstStyle/>
          <a:p>
            <a:pPr marL="225425" indent="-225425" eaLnBrk="1" hangingPunct="1"/>
            <a:r>
              <a:rPr lang="en-US" altLang="en-US" sz="2400" dirty="0" smtClean="0">
                <a:latin typeface="Comic Sans MS" pitchFamily="66" charset="0"/>
              </a:rPr>
              <a:t>Great amount of energy remains</a:t>
            </a:r>
          </a:p>
          <a:p>
            <a:pPr marL="225425" indent="-225425" eaLnBrk="1" hangingPunct="1">
              <a:buFontTx/>
              <a:buNone/>
            </a:pPr>
            <a:r>
              <a:rPr lang="en-US" altLang="en-US" sz="2400" dirty="0" smtClean="0">
                <a:latin typeface="Comic Sans MS" pitchFamily="66" charset="0"/>
              </a:rPr>
              <a:t>   in bonds of acetyl-CoA.</a:t>
            </a:r>
          </a:p>
          <a:p>
            <a:pPr marL="225425" indent="-225425" eaLnBrk="1" hangingPunct="1"/>
            <a:endParaRPr lang="en-US" altLang="en-US" sz="2400" dirty="0" smtClean="0">
              <a:latin typeface="Comic Sans MS" pitchFamily="66" charset="0"/>
            </a:endParaRPr>
          </a:p>
          <a:p>
            <a:pPr marL="225425" indent="-225425" eaLnBrk="1" hangingPunct="1"/>
            <a:r>
              <a:rPr lang="en-US" altLang="en-US" sz="2400" dirty="0" smtClean="0">
                <a:latin typeface="Comic Sans MS" pitchFamily="66" charset="0"/>
              </a:rPr>
              <a:t>The Krebs cycle transfers much of this energy to electron carriers NAD</a:t>
            </a:r>
            <a:r>
              <a:rPr lang="en-US" altLang="en-US" sz="2400" baseline="30000" dirty="0" smtClean="0">
                <a:latin typeface="Comic Sans MS" pitchFamily="66" charset="0"/>
              </a:rPr>
              <a:t>+</a:t>
            </a:r>
            <a:r>
              <a:rPr lang="en-US" altLang="en-US" sz="2400" dirty="0" smtClean="0">
                <a:latin typeface="Comic Sans MS" pitchFamily="66" charset="0"/>
              </a:rPr>
              <a:t> and FAD.</a:t>
            </a:r>
          </a:p>
          <a:p>
            <a:pPr marL="225425" indent="-225425" eaLnBrk="1" hangingPunct="1"/>
            <a:endParaRPr lang="en-US" altLang="en-US" sz="2400" dirty="0" smtClean="0">
              <a:latin typeface="Comic Sans MS" pitchFamily="66" charset="0"/>
            </a:endParaRPr>
          </a:p>
          <a:p>
            <a:pPr marL="225425" indent="-225425" eaLnBrk="1" hangingPunct="1"/>
            <a:r>
              <a:rPr lang="en-US" altLang="en-US" sz="2400" dirty="0" smtClean="0">
                <a:latin typeface="Comic Sans MS" pitchFamily="66" charset="0"/>
              </a:rPr>
              <a:t>Occurs in </a:t>
            </a:r>
            <a:r>
              <a:rPr lang="en-US" altLang="en-US" sz="2400" b="1" dirty="0" smtClean="0">
                <a:solidFill>
                  <a:schemeClr val="tx1">
                    <a:lumMod val="65000"/>
                    <a:lumOff val="35000"/>
                  </a:schemeClr>
                </a:solidFill>
                <a:latin typeface="Comic Sans MS" pitchFamily="66" charset="0"/>
              </a:rPr>
              <a:t>cytoplasm</a:t>
            </a:r>
            <a:r>
              <a:rPr lang="en-US" altLang="en-US" sz="2400" dirty="0" smtClean="0">
                <a:latin typeface="Comic Sans MS" pitchFamily="66" charset="0"/>
              </a:rPr>
              <a:t> of </a:t>
            </a:r>
            <a:r>
              <a:rPr lang="en-US" altLang="en-US" sz="2400" dirty="0" smtClean="0">
                <a:latin typeface="Comic Sans MS" pitchFamily="66" charset="0"/>
                <a:hlinkClick r:id="rId3"/>
              </a:rPr>
              <a:t>prokaryotes</a:t>
            </a:r>
            <a:r>
              <a:rPr lang="en-US" altLang="en-US" sz="2400" dirty="0" smtClean="0">
                <a:latin typeface="Comic Sans MS" pitchFamily="66" charset="0"/>
              </a:rPr>
              <a:t> and in matrix of </a:t>
            </a:r>
            <a:r>
              <a:rPr lang="en-US" altLang="en-US" sz="2400" b="1" dirty="0" smtClean="0">
                <a:solidFill>
                  <a:schemeClr val="tx1">
                    <a:lumMod val="65000"/>
                    <a:lumOff val="35000"/>
                  </a:schemeClr>
                </a:solidFill>
                <a:latin typeface="Comic Sans MS" pitchFamily="66" charset="0"/>
              </a:rPr>
              <a:t>mitochondria</a:t>
            </a:r>
            <a:r>
              <a:rPr lang="en-US" altLang="en-US" sz="2400" dirty="0" smtClean="0">
                <a:latin typeface="Comic Sans MS" pitchFamily="66" charset="0"/>
              </a:rPr>
              <a:t> in </a:t>
            </a:r>
            <a:r>
              <a:rPr lang="en-US" altLang="en-US" sz="2400" dirty="0" smtClean="0">
                <a:latin typeface="Comic Sans MS" pitchFamily="66" charset="0"/>
                <a:hlinkClick r:id="rId4"/>
              </a:rPr>
              <a:t>eukaryotes</a:t>
            </a:r>
            <a:r>
              <a:rPr lang="en-US" altLang="en-US" sz="2400" dirty="0" smtClean="0">
                <a:latin typeface="Comic Sans MS" pitchFamily="66" charset="0"/>
              </a:rPr>
              <a:t>.</a:t>
            </a:r>
          </a:p>
        </p:txBody>
      </p:sp>
      <p:pic>
        <p:nvPicPr>
          <p:cNvPr id="21508"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613" y="468313"/>
            <a:ext cx="2587625"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12"/>
          <p:cNvSpPr txBox="1">
            <a:spLocks noChangeArrowheads="1"/>
          </p:cNvSpPr>
          <p:nvPr/>
        </p:nvSpPr>
        <p:spPr bwMode="auto">
          <a:xfrm>
            <a:off x="5715000" y="6613525"/>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Image:Krebs Cycle of  </a:t>
            </a:r>
            <a:r>
              <a:rPr lang="en-US" altLang="en-US" sz="1000" b="0">
                <a:latin typeface="Comic Sans MS" pitchFamily="66" charset="0"/>
                <a:hlinkClick r:id="rId6"/>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215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6"/>
          <p:cNvSpPr>
            <a:spLocks noGrp="1" noChangeArrowheads="1"/>
          </p:cNvSpPr>
          <p:nvPr>
            <p:ph type="title"/>
          </p:nvPr>
        </p:nvSpPr>
        <p:spPr>
          <a:xfrm>
            <a:off x="152400" y="115888"/>
            <a:ext cx="5181600" cy="950912"/>
          </a:xfrm>
          <a:noFill/>
        </p:spPr>
        <p:txBody>
          <a:bodyPr/>
          <a:lstStyle/>
          <a:p>
            <a:pPr algn="l" eaLnBrk="1" hangingPunct="1"/>
            <a:r>
              <a:rPr lang="en-US" altLang="en-US" sz="3600" b="1" dirty="0" smtClean="0">
                <a:latin typeface="Comic Sans MS" pitchFamily="66" charset="0"/>
              </a:rPr>
              <a:t>Krebs Cycle</a:t>
            </a:r>
            <a:r>
              <a:rPr lang="en-US" altLang="en-US" sz="2000" b="1" dirty="0" smtClean="0">
                <a:latin typeface="Comic Sans MS" pitchFamily="66" charset="0"/>
              </a:rPr>
              <a:t>    </a:t>
            </a:r>
            <a:r>
              <a:rPr lang="en-US" altLang="en-US" sz="1200" dirty="0" smtClean="0">
                <a:latin typeface="Comic Sans MS" pitchFamily="66" charset="0"/>
              </a:rPr>
              <a:t>(</a:t>
            </a:r>
            <a:r>
              <a:rPr lang="en-US" altLang="en-US" sz="1200" dirty="0" err="1" smtClean="0">
                <a:latin typeface="Comic Sans MS" pitchFamily="66" charset="0"/>
              </a:rPr>
              <a:t>a.k.a</a:t>
            </a:r>
            <a:r>
              <a:rPr lang="en-US" altLang="en-US" sz="1200" dirty="0" smtClean="0">
                <a:latin typeface="Comic Sans MS" pitchFamily="66" charset="0"/>
              </a:rPr>
              <a:t> Citric Acid Cycle)</a:t>
            </a:r>
          </a:p>
        </p:txBody>
      </p:sp>
      <p:pic>
        <p:nvPicPr>
          <p:cNvPr id="22532"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86200" y="1971495"/>
            <a:ext cx="4522788" cy="4097337"/>
          </a:xfrm>
        </p:spPr>
      </p:pic>
      <p:pic>
        <p:nvPicPr>
          <p:cNvPr id="22533"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0888" y="468313"/>
            <a:ext cx="16573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a:spLocks noGrp="1" noChangeArrowheads="1"/>
          </p:cNvSpPr>
          <p:nvPr>
            <p:ph type="body" sz="half" idx="1"/>
          </p:nvPr>
        </p:nvSpPr>
        <p:spPr>
          <a:xfrm>
            <a:off x="114300" y="1246188"/>
            <a:ext cx="4038600" cy="3173412"/>
          </a:xfrm>
        </p:spPr>
        <p:txBody>
          <a:bodyPr/>
          <a:lstStyle/>
          <a:p>
            <a:pPr marL="225425" indent="-225425" eaLnBrk="1" hangingPunct="1">
              <a:lnSpc>
                <a:spcPct val="80000"/>
              </a:lnSpc>
              <a:buFontTx/>
              <a:buNone/>
              <a:defRPr/>
            </a:pPr>
            <a:r>
              <a:rPr lang="en-US" sz="1800" b="1" dirty="0" smtClean="0">
                <a:latin typeface="Comic Sans MS" pitchFamily="66" charset="0"/>
              </a:rPr>
              <a:t>The </a:t>
            </a:r>
            <a:r>
              <a:rPr lang="en-US" sz="1800" b="1" dirty="0" smtClean="0">
                <a:solidFill>
                  <a:schemeClr val="accent6">
                    <a:lumMod val="60000"/>
                    <a:lumOff val="40000"/>
                  </a:schemeClr>
                </a:solidFill>
                <a:latin typeface="Comic Sans MS" pitchFamily="66" charset="0"/>
              </a:rPr>
              <a:t>two molecules </a:t>
            </a:r>
            <a:r>
              <a:rPr lang="en-US" sz="1800" b="1" dirty="0" smtClean="0">
                <a:latin typeface="Comic Sans MS" pitchFamily="66" charset="0"/>
              </a:rPr>
              <a:t>of </a:t>
            </a:r>
          </a:p>
          <a:p>
            <a:pPr marL="225425" indent="-225425" eaLnBrk="1" hangingPunct="1">
              <a:lnSpc>
                <a:spcPct val="80000"/>
              </a:lnSpc>
              <a:buFontTx/>
              <a:buNone/>
              <a:defRPr/>
            </a:pPr>
            <a:r>
              <a:rPr lang="en-US" sz="1800" b="1" dirty="0" smtClean="0">
                <a:latin typeface="Comic Sans MS" pitchFamily="66" charset="0"/>
              </a:rPr>
              <a:t>Acetyl Co-A result in:</a:t>
            </a:r>
          </a:p>
          <a:p>
            <a:pPr marL="225425" indent="-225425" eaLnBrk="1" hangingPunct="1">
              <a:lnSpc>
                <a:spcPct val="80000"/>
              </a:lnSpc>
              <a:defRPr/>
            </a:pPr>
            <a:endParaRPr lang="en-US" sz="1600" b="1"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Two molecules of</a:t>
            </a:r>
          </a:p>
          <a:p>
            <a:pPr marL="684213" lvl="1" indent="-227013" eaLnBrk="1" hangingPunct="1">
              <a:lnSpc>
                <a:spcPct val="80000"/>
              </a:lnSpc>
              <a:defRPr/>
            </a:pPr>
            <a:endParaRPr lang="en-US" sz="1050"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Two molecules of ________ </a:t>
            </a:r>
          </a:p>
          <a:p>
            <a:pPr marL="684213" lvl="1" indent="-227013" eaLnBrk="1" hangingPunct="1">
              <a:lnSpc>
                <a:spcPct val="80000"/>
              </a:lnSpc>
              <a:buFontTx/>
              <a:buNone/>
              <a:defRPr/>
            </a:pPr>
            <a:r>
              <a:rPr lang="en-US" sz="1600" i="1" dirty="0" smtClean="0">
                <a:latin typeface="Comic Sans MS" pitchFamily="66" charset="0"/>
              </a:rPr>
              <a:t>	</a:t>
            </a:r>
            <a:r>
              <a:rPr lang="en-US" sz="1200" dirty="0" smtClean="0">
                <a:latin typeface="Comic Sans MS" pitchFamily="66" charset="0"/>
              </a:rPr>
              <a:t>(electron carrier)</a:t>
            </a:r>
          </a:p>
          <a:p>
            <a:pPr marL="457200" lvl="1" indent="0" eaLnBrk="1" hangingPunct="1">
              <a:lnSpc>
                <a:spcPct val="80000"/>
              </a:lnSpc>
              <a:buFontTx/>
              <a:buNone/>
              <a:defRPr/>
            </a:pPr>
            <a:endParaRPr lang="en-US" sz="1000"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Six molecules of ________ </a:t>
            </a:r>
          </a:p>
          <a:p>
            <a:pPr marL="684213" lvl="1" indent="-227013" eaLnBrk="1" hangingPunct="1">
              <a:lnSpc>
                <a:spcPct val="80000"/>
              </a:lnSpc>
              <a:buFontTx/>
              <a:buNone/>
              <a:defRPr/>
            </a:pPr>
            <a:r>
              <a:rPr lang="en-US" sz="1200" dirty="0" smtClean="0">
                <a:latin typeface="Comic Sans MS" pitchFamily="66" charset="0"/>
              </a:rPr>
              <a:t>	(electron carrier)</a:t>
            </a:r>
          </a:p>
          <a:p>
            <a:pPr marL="684213" lvl="1" indent="-227013" eaLnBrk="1" hangingPunct="1">
              <a:lnSpc>
                <a:spcPct val="80000"/>
              </a:lnSpc>
              <a:defRPr/>
            </a:pPr>
            <a:endParaRPr lang="en-US" sz="1050"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Four molecules of _______</a:t>
            </a:r>
          </a:p>
          <a:p>
            <a:pPr marL="684213" lvl="1" indent="-227013" eaLnBrk="1" hangingPunct="1">
              <a:lnSpc>
                <a:spcPct val="80000"/>
              </a:lnSpc>
              <a:buFontTx/>
              <a:buNone/>
              <a:defRPr/>
            </a:pPr>
            <a:r>
              <a:rPr lang="en-US" sz="1200" dirty="0" smtClean="0">
                <a:latin typeface="Comic Sans MS" pitchFamily="66" charset="0"/>
              </a:rPr>
              <a:t>	</a:t>
            </a:r>
            <a:r>
              <a:rPr lang="en-US" sz="1100" dirty="0" smtClean="0">
                <a:latin typeface="Comic Sans MS" pitchFamily="66" charset="0"/>
              </a:rPr>
              <a:t>(This is what generates carbon </a:t>
            </a:r>
          </a:p>
          <a:p>
            <a:pPr marL="684213" lvl="1" indent="-227013" eaLnBrk="1" hangingPunct="1">
              <a:lnSpc>
                <a:spcPct val="80000"/>
              </a:lnSpc>
              <a:buFontTx/>
              <a:buNone/>
              <a:defRPr/>
            </a:pPr>
            <a:r>
              <a:rPr lang="en-US" sz="1100" dirty="0" smtClean="0">
                <a:latin typeface="Comic Sans MS" pitchFamily="66" charset="0"/>
              </a:rPr>
              <a:t>   dioxide  you breathe out.)</a:t>
            </a:r>
          </a:p>
          <a:p>
            <a:pPr marL="684213" lvl="1" indent="-227013" eaLnBrk="1" hangingPunct="1">
              <a:lnSpc>
                <a:spcPct val="80000"/>
              </a:lnSpc>
              <a:buFontTx/>
              <a:buNone/>
              <a:defRPr/>
            </a:pPr>
            <a:endParaRPr lang="en-US" sz="1100" b="1" dirty="0">
              <a:solidFill>
                <a:srgbClr val="FF0000"/>
              </a:solidFill>
              <a:latin typeface="Comic Sans MS" pitchFamily="66" charset="0"/>
            </a:endParaRPr>
          </a:p>
          <a:p>
            <a:pPr marL="684213" lvl="1" indent="-227013" eaLnBrk="1" hangingPunct="1">
              <a:lnSpc>
                <a:spcPct val="80000"/>
              </a:lnSpc>
              <a:buFontTx/>
              <a:buNone/>
              <a:defRPr/>
            </a:pPr>
            <a:endParaRPr lang="en-US" sz="1100" b="1" dirty="0" smtClean="0">
              <a:solidFill>
                <a:srgbClr val="FF0000"/>
              </a:solidFill>
              <a:latin typeface="Comic Sans MS" pitchFamily="66" charset="0"/>
            </a:endParaRPr>
          </a:p>
        </p:txBody>
      </p:sp>
      <p:pic>
        <p:nvPicPr>
          <p:cNvPr id="22535" name="Picture 8" descr="ATP-YassineMr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0" y="1990726"/>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ATP-YassineMr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1990726"/>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2"/>
          <p:cNvSpPr txBox="1">
            <a:spLocks noChangeArrowheads="1"/>
          </p:cNvSpPr>
          <p:nvPr/>
        </p:nvSpPr>
        <p:spPr bwMode="auto">
          <a:xfrm>
            <a:off x="5334000" y="6613525"/>
            <a:ext cx="381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Krebs Cycle of </a:t>
            </a:r>
            <a:r>
              <a:rPr lang="en-US" altLang="en-US" sz="1000" b="0">
                <a:latin typeface="Comic Sans MS" pitchFamily="66" charset="0"/>
                <a:hlinkClick r:id="rId6"/>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22538"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3" name="TextBox 2"/>
          <p:cNvSpPr txBox="1"/>
          <p:nvPr/>
        </p:nvSpPr>
        <p:spPr>
          <a:xfrm>
            <a:off x="419100" y="4648200"/>
            <a:ext cx="2984500" cy="1569660"/>
          </a:xfrm>
          <a:prstGeom prst="rect">
            <a:avLst/>
          </a:prstGeom>
          <a:noFill/>
          <a:ln w="12700" cap="rnd">
            <a:solidFill>
              <a:schemeClr val="tx1"/>
            </a:solidFill>
          </a:ln>
        </p:spPr>
        <p:txBody>
          <a:bodyPr wrap="square" rtlCol="0">
            <a:spAutoFit/>
          </a:bodyPr>
          <a:lstStyle/>
          <a:p>
            <a:pPr algn="ctr"/>
            <a:r>
              <a:rPr lang="en-US" sz="2800" dirty="0" smtClean="0">
                <a:solidFill>
                  <a:srgbClr val="FF0000"/>
                </a:solidFill>
                <a:latin typeface="Comic Sans MS" panose="030F0702030302020204" pitchFamily="66" charset="0"/>
              </a:rPr>
              <a:t>REVIEW!</a:t>
            </a:r>
          </a:p>
          <a:p>
            <a:pPr algn="ctr"/>
            <a:endParaRPr lang="en-US" sz="1200" dirty="0" smtClean="0">
              <a:latin typeface="Comic Sans MS" panose="030F0702030302020204" pitchFamily="66" charset="0"/>
            </a:endParaRPr>
          </a:p>
          <a:p>
            <a:pPr algn="ctr"/>
            <a:r>
              <a:rPr lang="en-US" sz="2000" dirty="0" smtClean="0">
                <a:latin typeface="Comic Sans MS" panose="030F0702030302020204" pitchFamily="66" charset="0"/>
              </a:rPr>
              <a:t>Animated lesson and quiz on </a:t>
            </a:r>
            <a:r>
              <a:rPr lang="en-US" sz="2000" dirty="0" smtClean="0">
                <a:latin typeface="Comic Sans MS" panose="030F0702030302020204" pitchFamily="66" charset="0"/>
                <a:hlinkClick r:id="rId9"/>
              </a:rPr>
              <a:t>Krebs Cycle </a:t>
            </a:r>
            <a:endParaRPr lang="en-US" sz="2000" dirty="0" smtClean="0">
              <a:latin typeface="Comic Sans MS" panose="030F0702030302020204" pitchFamily="66" charset="0"/>
            </a:endParaRPr>
          </a:p>
          <a:p>
            <a:pPr algn="ctr"/>
            <a:endParaRPr lang="en-US" dirty="0" smtClean="0"/>
          </a:p>
        </p:txBody>
      </p:sp>
      <p:sp>
        <p:nvSpPr>
          <p:cNvPr id="12" name="TextBox 11"/>
          <p:cNvSpPr txBox="1"/>
          <p:nvPr/>
        </p:nvSpPr>
        <p:spPr>
          <a:xfrm rot="18564033">
            <a:off x="3780495" y="5507060"/>
            <a:ext cx="944206" cy="215444"/>
          </a:xfrm>
          <a:prstGeom prst="rect">
            <a:avLst/>
          </a:prstGeom>
          <a:noFill/>
        </p:spPr>
        <p:txBody>
          <a:bodyPr wrap="square">
            <a:spAutoFit/>
          </a:bodyPr>
          <a:lstStyle/>
          <a:p>
            <a:pPr>
              <a:defRPr/>
            </a:pPr>
            <a:r>
              <a:rPr lang="en-US" sz="800" dirty="0" smtClean="0">
                <a:latin typeface="Verdana" pitchFamily="34" charset="0"/>
                <a:ea typeface="Verdana" pitchFamily="34" charset="0"/>
                <a:cs typeface="Verdana" pitchFamily="34" charset="0"/>
                <a:sym typeface="Wingdings" pitchFamily="2" charset="2"/>
              </a:rPr>
              <a:t>Acetyl-CoA</a:t>
            </a:r>
            <a:endParaRPr lang="en-US" sz="800" baseline="30000" dirty="0">
              <a:latin typeface="Verdana" pitchFamily="34" charset="0"/>
              <a:ea typeface="Verdana" pitchFamily="34" charset="0"/>
              <a:cs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endParaRPr lang="en-US" altLang="en-US" sz="2000" dirty="0" smtClean="0">
              <a:latin typeface="Comic Sans MS" pitchFamily="66" charset="0"/>
            </a:endParaRPr>
          </a:p>
        </p:txBody>
      </p:sp>
      <p:pic>
        <p:nvPicPr>
          <p:cNvPr id="7" name="Picture 9" descr="Cell-Respiration-RegisF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p:spPr>
        <p:txBody>
          <a:bodyPr/>
          <a:lstStyle/>
          <a:p>
            <a:pPr algn="l" eaLnBrk="1" hangingPunct="1"/>
            <a:r>
              <a:rPr lang="en-US" altLang="en-US" sz="3200" b="1" smtClean="0">
                <a:solidFill>
                  <a:schemeClr val="tx1"/>
                </a:solidFill>
                <a:latin typeface="Comic Sans MS" pitchFamily="66" charset="0"/>
              </a:rPr>
              <a:t>Electron Transport</a:t>
            </a:r>
          </a:p>
        </p:txBody>
      </p:sp>
      <p:sp>
        <p:nvSpPr>
          <p:cNvPr id="24579" name="Rectangle 3"/>
          <p:cNvSpPr>
            <a:spLocks noGrp="1" noChangeArrowheads="1"/>
          </p:cNvSpPr>
          <p:nvPr>
            <p:ph type="body" sz="half" idx="1"/>
          </p:nvPr>
        </p:nvSpPr>
        <p:spPr>
          <a:xfrm>
            <a:off x="381000" y="1295400"/>
            <a:ext cx="8077200" cy="5334000"/>
          </a:xfrm>
        </p:spPr>
        <p:txBody>
          <a:bodyPr/>
          <a:lstStyle/>
          <a:p>
            <a:pPr marL="457200" indent="-457200" eaLnBrk="1" hangingPunct="1">
              <a:lnSpc>
                <a:spcPct val="80000"/>
              </a:lnSpc>
            </a:pPr>
            <a:r>
              <a:rPr lang="en-US" altLang="en-US" sz="1600" dirty="0" smtClean="0">
                <a:latin typeface="Comic Sans MS" pitchFamily="66" charset="0"/>
              </a:rPr>
              <a:t>Most of the </a:t>
            </a:r>
            <a:r>
              <a:rPr lang="en-US" altLang="en-US" sz="1600" dirty="0" smtClean="0">
                <a:latin typeface="Comic Sans MS" pitchFamily="66" charset="0"/>
                <a:hlinkClick r:id="rId3"/>
              </a:rPr>
              <a:t>ATP</a:t>
            </a:r>
            <a:r>
              <a:rPr lang="en-US" altLang="en-US" sz="1600" dirty="0" smtClean="0">
                <a:latin typeface="Comic Sans MS" pitchFamily="66" charset="0"/>
              </a:rPr>
              <a:t> made in </a:t>
            </a:r>
          </a:p>
          <a:p>
            <a:pPr marL="457200" indent="-457200" eaLnBrk="1" hangingPunct="1">
              <a:lnSpc>
                <a:spcPct val="80000"/>
              </a:lnSpc>
              <a:buFontTx/>
              <a:buNone/>
            </a:pPr>
            <a:r>
              <a:rPr lang="en-US" altLang="en-US" sz="1600" dirty="0" smtClean="0">
                <a:latin typeface="Comic Sans MS" pitchFamily="66" charset="0"/>
              </a:rPr>
              <a:t>	cellular respiration comes </a:t>
            </a:r>
          </a:p>
          <a:p>
            <a:pPr marL="457200" indent="-457200" eaLnBrk="1" hangingPunct="1">
              <a:lnSpc>
                <a:spcPct val="80000"/>
              </a:lnSpc>
              <a:buFontTx/>
              <a:buNone/>
            </a:pPr>
            <a:r>
              <a:rPr lang="en-US" altLang="en-US" sz="1600" dirty="0" smtClean="0">
                <a:latin typeface="Comic Sans MS" pitchFamily="66" charset="0"/>
              </a:rPr>
              <a:t>	from the stepwise release </a:t>
            </a:r>
          </a:p>
          <a:p>
            <a:pPr marL="457200" indent="-457200" eaLnBrk="1" hangingPunct="1">
              <a:lnSpc>
                <a:spcPct val="80000"/>
              </a:lnSpc>
              <a:buFontTx/>
              <a:buNone/>
            </a:pPr>
            <a:r>
              <a:rPr lang="en-US" altLang="en-US" sz="1600" dirty="0" smtClean="0">
                <a:latin typeface="Comic Sans MS" pitchFamily="66" charset="0"/>
              </a:rPr>
              <a:t>	of energy through a series </a:t>
            </a:r>
          </a:p>
          <a:p>
            <a:pPr marL="457200" indent="-457200" eaLnBrk="1" hangingPunct="1">
              <a:lnSpc>
                <a:spcPct val="80000"/>
              </a:lnSpc>
              <a:buFontTx/>
              <a:buNone/>
            </a:pPr>
            <a:r>
              <a:rPr lang="en-US" altLang="en-US" sz="1600" dirty="0" smtClean="0">
                <a:latin typeface="Comic Sans MS" pitchFamily="66" charset="0"/>
              </a:rPr>
              <a:t>	of redox reactions between </a:t>
            </a:r>
          </a:p>
          <a:p>
            <a:pPr marL="457200" indent="-457200" eaLnBrk="1" hangingPunct="1">
              <a:lnSpc>
                <a:spcPct val="80000"/>
              </a:lnSpc>
              <a:buFontTx/>
              <a:buNone/>
            </a:pPr>
            <a:r>
              <a:rPr lang="en-US" altLang="en-US" sz="1600" dirty="0" smtClean="0">
                <a:latin typeface="Comic Sans MS" pitchFamily="66" charset="0"/>
              </a:rPr>
              <a:t>	molecules known as the </a:t>
            </a:r>
          </a:p>
          <a:p>
            <a:pPr marL="457200" indent="-457200" eaLnBrk="1" hangingPunct="1">
              <a:lnSpc>
                <a:spcPct val="80000"/>
              </a:lnSpc>
              <a:buFontTx/>
              <a:buNone/>
            </a:pPr>
            <a:r>
              <a:rPr lang="en-US" altLang="en-US" sz="1600" b="1" dirty="0" smtClean="0">
                <a:latin typeface="Comic Sans MS" pitchFamily="66" charset="0"/>
              </a:rPr>
              <a:t>	</a:t>
            </a:r>
            <a:r>
              <a:rPr lang="en-US" altLang="en-US" sz="1600" b="1" dirty="0" smtClean="0">
                <a:latin typeface="Comic Sans MS" pitchFamily="66" charset="0"/>
                <a:hlinkClick r:id="rId4"/>
              </a:rPr>
              <a:t>electron transport chain</a:t>
            </a:r>
            <a:r>
              <a:rPr lang="en-US" altLang="en-US" sz="1600" dirty="0" smtClean="0">
                <a:latin typeface="Comic Sans MS" pitchFamily="66" charset="0"/>
              </a:rPr>
              <a:t> (ETC).</a:t>
            </a: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pPr>
            <a:r>
              <a:rPr lang="en-US" altLang="en-US" sz="1600" dirty="0" smtClean="0">
                <a:latin typeface="Comic Sans MS" pitchFamily="66" charset="0"/>
              </a:rPr>
              <a:t>Must occur in a membrane. The ETC is located in cristae of </a:t>
            </a:r>
            <a:r>
              <a:rPr lang="en-US" altLang="en-US" sz="1600" b="1" dirty="0" smtClean="0">
                <a:solidFill>
                  <a:schemeClr val="tx1">
                    <a:lumMod val="65000"/>
                    <a:lumOff val="35000"/>
                  </a:schemeClr>
                </a:solidFill>
                <a:latin typeface="Comic Sans MS" pitchFamily="66" charset="0"/>
              </a:rPr>
              <a:t>mitochondri</a:t>
            </a:r>
            <a:r>
              <a:rPr lang="en-US" altLang="en-US" sz="1600" dirty="0" smtClean="0">
                <a:latin typeface="Comic Sans MS" pitchFamily="66" charset="0"/>
              </a:rPr>
              <a:t>a in </a:t>
            </a:r>
            <a:r>
              <a:rPr lang="en-US" altLang="en-US" sz="1600" dirty="0" smtClean="0">
                <a:latin typeface="Comic Sans MS" pitchFamily="66" charset="0"/>
                <a:hlinkClick r:id="rId5"/>
              </a:rPr>
              <a:t>eukaryotes</a:t>
            </a:r>
            <a:r>
              <a:rPr lang="en-US" altLang="en-US" sz="1600" dirty="0" smtClean="0">
                <a:latin typeface="Comic Sans MS" pitchFamily="66" charset="0"/>
              </a:rPr>
              <a:t>.</a:t>
            </a:r>
          </a:p>
          <a:p>
            <a:pPr marL="457200" indent="-457200" eaLnBrk="1" hangingPunct="1">
              <a:lnSpc>
                <a:spcPct val="80000"/>
              </a:lnSpc>
            </a:pPr>
            <a:endParaRPr lang="en-US" altLang="en-US" sz="1600" dirty="0" smtClean="0">
              <a:latin typeface="Comic Sans MS" pitchFamily="66" charset="0"/>
            </a:endParaRPr>
          </a:p>
          <a:p>
            <a:pPr marL="457200" indent="-457200" eaLnBrk="1" hangingPunct="1">
              <a:lnSpc>
                <a:spcPct val="80000"/>
              </a:lnSpc>
            </a:pPr>
            <a:r>
              <a:rPr lang="en-US" altLang="en-US" sz="1800" b="1" dirty="0" smtClean="0">
                <a:solidFill>
                  <a:srgbClr val="FF0000"/>
                </a:solidFill>
                <a:latin typeface="Comic Sans MS" pitchFamily="66" charset="0"/>
              </a:rPr>
              <a:t>Q</a:t>
            </a:r>
            <a:r>
              <a:rPr lang="en-US" altLang="en-US" sz="1600" b="1" dirty="0" smtClean="0">
                <a:latin typeface="Comic Sans MS" pitchFamily="66" charset="0"/>
              </a:rPr>
              <a:t>: Where would the ETC of </a:t>
            </a:r>
            <a:r>
              <a:rPr lang="en-US" altLang="en-US" sz="1600" b="1" dirty="0" smtClean="0">
                <a:latin typeface="Comic Sans MS" pitchFamily="66" charset="0"/>
                <a:hlinkClick r:id="rId6"/>
              </a:rPr>
              <a:t>prokaryotes</a:t>
            </a:r>
            <a:r>
              <a:rPr lang="en-US" altLang="en-US" sz="1600" b="1" dirty="0" smtClean="0">
                <a:latin typeface="Comic Sans MS" pitchFamily="66" charset="0"/>
              </a:rPr>
              <a:t> be located?</a:t>
            </a:r>
          </a:p>
          <a:p>
            <a:pPr marL="457200" indent="-457200" eaLnBrk="1" hangingPunct="1">
              <a:lnSpc>
                <a:spcPct val="80000"/>
              </a:lnSpc>
              <a:buFontTx/>
              <a:buNone/>
            </a:pPr>
            <a:endParaRPr lang="en-US" altLang="en-US" sz="1600" i="1" dirty="0" smtClean="0">
              <a:latin typeface="Comic Sans MS" pitchFamily="66" charset="0"/>
            </a:endParaRP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buFontTx/>
              <a:buNone/>
            </a:pPr>
            <a:r>
              <a:rPr lang="en-US" altLang="en-US" sz="1600" dirty="0" smtClean="0">
                <a:latin typeface="Comic Sans MS" pitchFamily="66" charset="0"/>
              </a:rPr>
              <a:t>Three main events important in the ETCs generation of ATP:</a:t>
            </a:r>
          </a:p>
          <a:p>
            <a:pPr marL="457200" indent="-457200" eaLnBrk="1" hangingPunct="1">
              <a:lnSpc>
                <a:spcPct val="80000"/>
              </a:lnSpc>
              <a:buFontTx/>
              <a:buNone/>
            </a:pPr>
            <a:r>
              <a:rPr lang="en-US" altLang="en-US" sz="1600" dirty="0" smtClean="0">
                <a:latin typeface="Comic Sans MS" pitchFamily="66" charset="0"/>
              </a:rPr>
              <a:t>1.  </a:t>
            </a:r>
            <a:r>
              <a:rPr lang="en-US" altLang="en-US" sz="1600" b="1" dirty="0" smtClean="0">
                <a:latin typeface="Comic Sans MS" pitchFamily="66" charset="0"/>
              </a:rPr>
              <a:t> </a:t>
            </a:r>
            <a:r>
              <a:rPr lang="en-US" altLang="en-US" sz="1600" dirty="0" smtClean="0">
                <a:latin typeface="Comic Sans MS" pitchFamily="66" charset="0"/>
              </a:rPr>
              <a:t>______________________</a:t>
            </a:r>
          </a:p>
          <a:p>
            <a:pPr marL="457200" indent="-457200" eaLnBrk="1" hangingPunct="1">
              <a:lnSpc>
                <a:spcPct val="80000"/>
              </a:lnSpc>
              <a:buFontTx/>
              <a:buAutoNum type="arabicPeriod" startAt="2"/>
            </a:pPr>
            <a:r>
              <a:rPr lang="en-US" altLang="en-US" sz="1600" dirty="0" smtClean="0">
                <a:latin typeface="Comic Sans MS" pitchFamily="66" charset="0"/>
              </a:rPr>
              <a:t>______________________</a:t>
            </a:r>
          </a:p>
          <a:p>
            <a:pPr marL="457200" indent="-457200" eaLnBrk="1" hangingPunct="1">
              <a:lnSpc>
                <a:spcPct val="80000"/>
              </a:lnSpc>
              <a:buFontTx/>
              <a:buAutoNum type="arabicPeriod" startAt="2"/>
            </a:pPr>
            <a:r>
              <a:rPr lang="en-US" altLang="en-US" sz="1600" dirty="0" smtClean="0">
                <a:latin typeface="Comic Sans MS" pitchFamily="66" charset="0"/>
              </a:rPr>
              <a:t>______________________</a:t>
            </a:r>
          </a:p>
          <a:p>
            <a:pPr marL="457200" indent="-457200" eaLnBrk="1" hangingPunct="1">
              <a:lnSpc>
                <a:spcPct val="80000"/>
              </a:lnSpc>
            </a:pPr>
            <a:endParaRPr lang="en-US" altLang="en-US" sz="1200" dirty="0" smtClean="0">
              <a:latin typeface="Comic Sans MS" pitchFamily="66" charset="0"/>
            </a:endParaRPr>
          </a:p>
        </p:txBody>
      </p:sp>
      <p:sp>
        <p:nvSpPr>
          <p:cNvPr id="24580" name="Text Box 5"/>
          <p:cNvSpPr txBox="1">
            <a:spLocks noChangeArrowheads="1"/>
          </p:cNvSpPr>
          <p:nvPr/>
        </p:nvSpPr>
        <p:spPr bwMode="auto">
          <a:xfrm>
            <a:off x="304800" y="6324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1800" b="0"/>
          </a:p>
        </p:txBody>
      </p:sp>
      <p:sp>
        <p:nvSpPr>
          <p:cNvPr id="24581" name="Text Box 15"/>
          <p:cNvSpPr txBox="1">
            <a:spLocks noChangeArrowheads="1"/>
          </p:cNvSpPr>
          <p:nvPr/>
        </p:nvSpPr>
        <p:spPr bwMode="auto">
          <a:xfrm>
            <a:off x="6477000" y="6629400"/>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7"/>
              </a:rPr>
              <a:t>Mitochondrion diagram </a:t>
            </a:r>
            <a:r>
              <a:rPr lang="en-US" altLang="en-US" sz="1000" b="0">
                <a:latin typeface="Comic Sans MS" pitchFamily="66" charset="0"/>
              </a:rPr>
              <a:t>M. Ruiz</a:t>
            </a:r>
          </a:p>
        </p:txBody>
      </p:sp>
      <p:sp>
        <p:nvSpPr>
          <p:cNvPr id="2458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pic>
        <p:nvPicPr>
          <p:cNvPr id="24583" name="Picture 8" descr="C:\Users\Tami\Desktop\Picture1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81000"/>
            <a:ext cx="4105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274638"/>
            <a:ext cx="6934200" cy="1143000"/>
          </a:xfrm>
        </p:spPr>
        <p:txBody>
          <a:bodyPr/>
          <a:lstStyle/>
          <a:p>
            <a:pPr algn="l" eaLnBrk="1" hangingPunct="1"/>
            <a:r>
              <a:rPr lang="en-US" altLang="en-US" sz="3200" b="1" smtClean="0">
                <a:solidFill>
                  <a:schemeClr val="tx1"/>
                </a:solidFill>
                <a:latin typeface="Comic Sans MS" pitchFamily="66" charset="0"/>
              </a:rPr>
              <a:t>Electron </a:t>
            </a:r>
            <a:br>
              <a:rPr lang="en-US" altLang="en-US" sz="3200" b="1" smtClean="0">
                <a:solidFill>
                  <a:schemeClr val="tx1"/>
                </a:solidFill>
                <a:latin typeface="Comic Sans MS" pitchFamily="66" charset="0"/>
              </a:rPr>
            </a:br>
            <a:r>
              <a:rPr lang="en-US" altLang="en-US" sz="3200" b="1" smtClean="0">
                <a:solidFill>
                  <a:schemeClr val="tx1"/>
                </a:solidFill>
                <a:latin typeface="Comic Sans MS" pitchFamily="66" charset="0"/>
              </a:rPr>
              <a:t>Transport</a:t>
            </a:r>
          </a:p>
        </p:txBody>
      </p:sp>
      <p:sp>
        <p:nvSpPr>
          <p:cNvPr id="25603" name="Rectangle 3"/>
          <p:cNvSpPr>
            <a:spLocks noGrp="1" noChangeArrowheads="1"/>
          </p:cNvSpPr>
          <p:nvPr>
            <p:ph type="body" sz="half" idx="1"/>
          </p:nvPr>
        </p:nvSpPr>
        <p:spPr>
          <a:xfrm>
            <a:off x="457200" y="1600200"/>
            <a:ext cx="3276600" cy="4525963"/>
          </a:xfrm>
        </p:spPr>
        <p:txBody>
          <a:bodyPr/>
          <a:lstStyle/>
          <a:p>
            <a:pPr marL="533400" indent="-533400" eaLnBrk="1" hangingPunct="1">
              <a:buFontTx/>
              <a:buNone/>
            </a:pPr>
            <a:endParaRPr lang="en-US" altLang="en-US" sz="2000" dirty="0" smtClean="0">
              <a:latin typeface="Comic Sans MS" pitchFamily="66" charset="0"/>
            </a:endParaRPr>
          </a:p>
          <a:p>
            <a:pPr marL="533400" indent="-533400" algn="ctr" eaLnBrk="1" hangingPunct="1">
              <a:buFontTx/>
              <a:buAutoNum type="arabicPeriod"/>
            </a:pPr>
            <a:r>
              <a:rPr lang="en-US" altLang="en-US" sz="2000" b="1" dirty="0" smtClean="0">
                <a:solidFill>
                  <a:schemeClr val="tx1">
                    <a:lumMod val="65000"/>
                    <a:lumOff val="35000"/>
                  </a:schemeClr>
                </a:solidFill>
                <a:latin typeface="Comic Sans MS" pitchFamily="66" charset="0"/>
              </a:rPr>
              <a:t>Oxidation Reduction Reactions</a:t>
            </a:r>
          </a:p>
          <a:p>
            <a:pPr marL="533400" indent="-533400" eaLnBrk="1" hangingPunct="1">
              <a:buFontTx/>
              <a:buNone/>
            </a:pPr>
            <a:endParaRPr lang="en-US" altLang="en-US" sz="1800" b="1" dirty="0" smtClean="0">
              <a:latin typeface="Comic Sans MS" pitchFamily="66" charset="0"/>
            </a:endParaRPr>
          </a:p>
          <a:p>
            <a:pPr marL="533400" indent="-533400" eaLnBrk="1" hangingPunct="1"/>
            <a:r>
              <a:rPr lang="en-US" altLang="en-US" sz="1600" dirty="0" smtClean="0">
                <a:latin typeface="Comic Sans MS" pitchFamily="66" charset="0"/>
              </a:rPr>
              <a:t>The electron carriers (NADH and FADH</a:t>
            </a:r>
            <a:r>
              <a:rPr lang="en-US" altLang="en-US" sz="1600" baseline="-25000" dirty="0" smtClean="0">
                <a:latin typeface="Comic Sans MS" pitchFamily="66" charset="0"/>
              </a:rPr>
              <a:t>2</a:t>
            </a:r>
            <a:r>
              <a:rPr lang="en-US" altLang="en-US" sz="1600" dirty="0" smtClean="0">
                <a:latin typeface="Comic Sans MS" pitchFamily="66" charset="0"/>
              </a:rPr>
              <a:t>) bring electrons and protons (H+) to the ETC.</a:t>
            </a:r>
          </a:p>
          <a:p>
            <a:pPr marL="533400" indent="-533400" eaLnBrk="1" hangingPunct="1">
              <a:buFontTx/>
              <a:buNone/>
            </a:pPr>
            <a:endParaRPr lang="en-US" altLang="en-US" sz="1600" dirty="0" smtClean="0">
              <a:latin typeface="Comic Sans MS" pitchFamily="66" charset="0"/>
            </a:endParaRPr>
          </a:p>
          <a:p>
            <a:pPr marL="533400" indent="-533400" eaLnBrk="1" hangingPunct="1"/>
            <a:r>
              <a:rPr lang="en-US" altLang="en-US" sz="1600" dirty="0" smtClean="0">
                <a:latin typeface="Comic Sans MS" pitchFamily="66" charset="0"/>
              </a:rPr>
              <a:t>Carrier molecules in the membrane of the mitochondria pass electrons from one to another and ultimately to final electron acceptor.</a:t>
            </a:r>
          </a:p>
        </p:txBody>
      </p:sp>
      <p:pic>
        <p:nvPicPr>
          <p:cNvPr id="25604" name="Picture 15" descr="Electron_transport_chain-TimVicker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38600" y="152400"/>
            <a:ext cx="48260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304800" y="6324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1800" b="0"/>
          </a:p>
        </p:txBody>
      </p:sp>
      <p:sp>
        <p:nvSpPr>
          <p:cNvPr id="25606" name="Text Box 16"/>
          <p:cNvSpPr txBox="1">
            <a:spLocks noChangeArrowheads="1"/>
          </p:cNvSpPr>
          <p:nvPr/>
        </p:nvSpPr>
        <p:spPr bwMode="auto">
          <a:xfrm>
            <a:off x="6019800" y="64008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a:p>
        </p:txBody>
      </p:sp>
      <p:sp>
        <p:nvSpPr>
          <p:cNvPr id="25607" name="Text Box 17"/>
          <p:cNvSpPr txBox="1">
            <a:spLocks noChangeArrowheads="1"/>
          </p:cNvSpPr>
          <p:nvPr/>
        </p:nvSpPr>
        <p:spPr bwMode="auto">
          <a:xfrm>
            <a:off x="6324600" y="6484938"/>
            <a:ext cx="28194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lnSpc>
                <a:spcPct val="70000"/>
              </a:lnSpc>
              <a:spcBef>
                <a:spcPct val="45000"/>
              </a:spcBef>
            </a:pPr>
            <a:r>
              <a:rPr lang="en-US" altLang="en-US" sz="1000" b="0">
                <a:latin typeface="Comic Sans MS" pitchFamily="66" charset="0"/>
              </a:rPr>
              <a:t>Images: </a:t>
            </a:r>
            <a:r>
              <a:rPr lang="en-US" altLang="en-US" sz="1000" b="0">
                <a:latin typeface="Comic Sans MS" pitchFamily="66" charset="0"/>
                <a:hlinkClick r:id="rId4"/>
              </a:rPr>
              <a:t>Mitochondrion diagram </a:t>
            </a:r>
            <a:r>
              <a:rPr lang="en-US" altLang="en-US" sz="1000" b="0">
                <a:latin typeface="Comic Sans MS" pitchFamily="66" charset="0"/>
              </a:rPr>
              <a:t>M. Ruiz</a:t>
            </a:r>
          </a:p>
          <a:p>
            <a:pPr algn="r" eaLnBrk="1" hangingPunct="1">
              <a:lnSpc>
                <a:spcPct val="70000"/>
              </a:lnSpc>
              <a:spcBef>
                <a:spcPct val="45000"/>
              </a:spcBef>
            </a:pPr>
            <a:r>
              <a:rPr lang="en-US" altLang="en-US" sz="1000" b="0">
                <a:latin typeface="Comic Sans MS" pitchFamily="66" charset="0"/>
                <a:hlinkClick r:id="rId5"/>
              </a:rPr>
              <a:t>Electron transport chain</a:t>
            </a:r>
            <a:r>
              <a:rPr lang="en-US" altLang="en-US" sz="1000" b="0">
                <a:latin typeface="Comic Sans MS" pitchFamily="66" charset="0"/>
              </a:rPr>
              <a:t>, Tim Vickers</a:t>
            </a:r>
          </a:p>
        </p:txBody>
      </p:sp>
      <p:sp>
        <p:nvSpPr>
          <p:cNvPr id="25608" name="Line 18"/>
          <p:cNvSpPr>
            <a:spLocks noChangeShapeType="1"/>
          </p:cNvSpPr>
          <p:nvPr/>
        </p:nvSpPr>
        <p:spPr bwMode="auto">
          <a:xfrm flipH="1">
            <a:off x="7772400" y="1066800"/>
            <a:ext cx="76200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19"/>
          <p:cNvSpPr>
            <a:spLocks noChangeShapeType="1"/>
          </p:cNvSpPr>
          <p:nvPr/>
        </p:nvSpPr>
        <p:spPr bwMode="auto">
          <a:xfrm flipV="1">
            <a:off x="4419600" y="5029200"/>
            <a:ext cx="6858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pic>
        <p:nvPicPr>
          <p:cNvPr id="25612" name="Picture 12" descr="C:\Users\Tami\Desktop\Picture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28600"/>
            <a:ext cx="129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228600"/>
            <a:ext cx="3276600" cy="1143000"/>
          </a:xfrm>
        </p:spPr>
        <p:txBody>
          <a:bodyPr/>
          <a:lstStyle/>
          <a:p>
            <a:pPr algn="l" eaLnBrk="1" hangingPunct="1"/>
            <a:r>
              <a:rPr lang="en-US" altLang="en-US" sz="3200" b="1" smtClean="0">
                <a:solidFill>
                  <a:schemeClr val="tx1"/>
                </a:solidFill>
                <a:latin typeface="Comic Sans MS" pitchFamily="66" charset="0"/>
              </a:rPr>
              <a:t>Electron Transport</a:t>
            </a:r>
          </a:p>
        </p:txBody>
      </p:sp>
      <p:sp>
        <p:nvSpPr>
          <p:cNvPr id="26627" name="Rectangle 3"/>
          <p:cNvSpPr>
            <a:spLocks noGrp="1" noChangeArrowheads="1"/>
          </p:cNvSpPr>
          <p:nvPr>
            <p:ph type="body" sz="half" idx="1"/>
          </p:nvPr>
        </p:nvSpPr>
        <p:spPr>
          <a:xfrm>
            <a:off x="241300" y="1676400"/>
            <a:ext cx="3276600" cy="4419600"/>
          </a:xfrm>
        </p:spPr>
        <p:txBody>
          <a:bodyPr/>
          <a:lstStyle/>
          <a:p>
            <a:pPr marL="225425" indent="-225425" algn="ctr" eaLnBrk="1" hangingPunct="1">
              <a:lnSpc>
                <a:spcPct val="80000"/>
              </a:lnSpc>
              <a:buFontTx/>
              <a:buNone/>
            </a:pPr>
            <a:endParaRPr lang="en-US" altLang="en-US" sz="1800" b="1" dirty="0" smtClean="0">
              <a:solidFill>
                <a:schemeClr val="tx1">
                  <a:lumMod val="65000"/>
                  <a:lumOff val="35000"/>
                </a:schemeClr>
              </a:solidFill>
              <a:latin typeface="Comic Sans MS" pitchFamily="66" charset="0"/>
            </a:endParaRPr>
          </a:p>
          <a:p>
            <a:pPr marL="0" indent="0" algn="ctr" eaLnBrk="1" hangingPunct="1">
              <a:buNone/>
            </a:pPr>
            <a:r>
              <a:rPr lang="en-US" altLang="en-US" sz="2000" b="1" dirty="0" smtClean="0">
                <a:solidFill>
                  <a:schemeClr val="tx1">
                    <a:lumMod val="65000"/>
                    <a:lumOff val="35000"/>
                  </a:schemeClr>
                </a:solidFill>
                <a:latin typeface="Comic Sans MS" pitchFamily="66" charset="0"/>
              </a:rPr>
              <a:t>2. Creation of a Proton Gradient</a:t>
            </a:r>
          </a:p>
          <a:p>
            <a:pPr marL="225425" indent="-225425" eaLnBrk="1" hangingPunct="1">
              <a:lnSpc>
                <a:spcPct val="80000"/>
              </a:lnSpc>
              <a:buFontTx/>
              <a:buNone/>
            </a:pPr>
            <a:endParaRPr lang="en-US" altLang="en-US" sz="1800" b="1" dirty="0" smtClean="0">
              <a:latin typeface="Comic Sans MS" pitchFamily="66" charset="0"/>
            </a:endParaRPr>
          </a:p>
          <a:p>
            <a:pPr marL="225425" indent="-225425" eaLnBrk="1" hangingPunct="1">
              <a:lnSpc>
                <a:spcPct val="80000"/>
              </a:lnSpc>
            </a:pPr>
            <a:r>
              <a:rPr lang="en-US" altLang="en-US" sz="1600" dirty="0" smtClean="0">
                <a:latin typeface="Comic Sans MS" pitchFamily="66" charset="0"/>
              </a:rPr>
              <a:t>Energy from each electron being passed down the chain is used to pump protons (H+) from one side of the membrane to the other.</a:t>
            </a:r>
          </a:p>
          <a:p>
            <a:pPr marL="0" indent="0" eaLnBrk="1" hangingPunct="1">
              <a:lnSpc>
                <a:spcPct val="80000"/>
              </a:lnSpc>
              <a:buNone/>
            </a:pPr>
            <a:endParaRPr lang="en-US" altLang="en-US" sz="1600" dirty="0" smtClean="0">
              <a:latin typeface="Comic Sans MS" pitchFamily="66" charset="0"/>
            </a:endParaRPr>
          </a:p>
          <a:p>
            <a:pPr marL="0" indent="0" eaLnBrk="1" hangingPunct="1">
              <a:lnSpc>
                <a:spcPct val="80000"/>
              </a:lnSpc>
              <a:buNone/>
            </a:pPr>
            <a:endParaRPr lang="en-US" altLang="en-US" sz="1600" dirty="0" smtClean="0">
              <a:latin typeface="Comic Sans MS" pitchFamily="66" charset="0"/>
            </a:endParaRPr>
          </a:p>
          <a:p>
            <a:pPr marL="225425" indent="-225425" eaLnBrk="1" hangingPunct="1">
              <a:lnSpc>
                <a:spcPct val="80000"/>
              </a:lnSpc>
            </a:pPr>
            <a:r>
              <a:rPr lang="en-US" altLang="en-US" sz="1600" dirty="0" smtClean="0">
                <a:latin typeface="Comic Sans MS" pitchFamily="66" charset="0"/>
              </a:rPr>
              <a:t>Proton gradient = type of </a:t>
            </a:r>
            <a:r>
              <a:rPr lang="en-US" altLang="en-US" sz="1600" b="1" dirty="0" smtClean="0">
                <a:solidFill>
                  <a:schemeClr val="tx1">
                    <a:lumMod val="65000"/>
                    <a:lumOff val="35000"/>
                  </a:schemeClr>
                </a:solidFill>
                <a:latin typeface="Comic Sans MS" pitchFamily="66" charset="0"/>
              </a:rPr>
              <a:t>ion gradient</a:t>
            </a:r>
            <a:r>
              <a:rPr lang="en-US" altLang="en-US" sz="1600" dirty="0" smtClean="0">
                <a:latin typeface="Comic Sans MS" pitchFamily="66" charset="0"/>
              </a:rPr>
              <a:t> </a:t>
            </a:r>
            <a:r>
              <a:rPr lang="en-US" altLang="en-US" sz="1100" i="1" dirty="0" smtClean="0">
                <a:latin typeface="Comic Sans MS" pitchFamily="66" charset="0"/>
              </a:rPr>
              <a:t>(difference in ion concentration on either side of a membrane)</a:t>
            </a:r>
            <a:r>
              <a:rPr lang="en-US" altLang="en-US" sz="1600" dirty="0" smtClean="0">
                <a:latin typeface="Comic Sans MS" pitchFamily="66" charset="0"/>
              </a:rPr>
              <a:t> … potential energy available for work in cell.</a:t>
            </a:r>
          </a:p>
          <a:p>
            <a:pPr marL="225425" indent="-225425" eaLnBrk="1" hangingPunct="1">
              <a:lnSpc>
                <a:spcPct val="80000"/>
              </a:lnSpc>
            </a:pPr>
            <a:endParaRPr lang="en-US" altLang="en-US" sz="1600" dirty="0" smtClean="0">
              <a:latin typeface="Comic Sans MS" pitchFamily="66" charset="0"/>
            </a:endParaRPr>
          </a:p>
          <a:p>
            <a:pPr marL="225425" indent="-225425" eaLnBrk="1" hangingPunct="1">
              <a:lnSpc>
                <a:spcPct val="80000"/>
              </a:lnSpc>
              <a:buFontTx/>
              <a:buNone/>
            </a:pPr>
            <a:endParaRPr lang="en-US" altLang="en-US" sz="1600" dirty="0" smtClean="0">
              <a:latin typeface="Comic Sans MS" pitchFamily="66" charset="0"/>
            </a:endParaRPr>
          </a:p>
        </p:txBody>
      </p:sp>
      <p:pic>
        <p:nvPicPr>
          <p:cNvPr id="26628" name="Picture 13" descr="Electron_transport_chain-TimVi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533" y="2286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14"/>
          <p:cNvSpPr txBox="1">
            <a:spLocks noChangeArrowheads="1"/>
          </p:cNvSpPr>
          <p:nvPr/>
        </p:nvSpPr>
        <p:spPr bwMode="auto">
          <a:xfrm>
            <a:off x="4191000" y="7451725"/>
            <a:ext cx="381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t>Image: </a:t>
            </a:r>
            <a:r>
              <a:rPr lang="en-US" altLang="en-US" sz="1000" b="0">
                <a:hlinkClick r:id="rId4"/>
              </a:rPr>
              <a:t>Electron transport chain</a:t>
            </a:r>
            <a:r>
              <a:rPr lang="en-US" altLang="en-US" sz="1000" b="0"/>
              <a:t>, Tim Vickers</a:t>
            </a:r>
          </a:p>
        </p:txBody>
      </p:sp>
      <p:sp>
        <p:nvSpPr>
          <p:cNvPr id="26630" name="Line 19"/>
          <p:cNvSpPr>
            <a:spLocks noChangeShapeType="1"/>
          </p:cNvSpPr>
          <p:nvPr/>
        </p:nvSpPr>
        <p:spPr bwMode="auto">
          <a:xfrm flipV="1">
            <a:off x="5613400" y="9906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Text Box 17"/>
          <p:cNvSpPr txBox="1">
            <a:spLocks noChangeArrowheads="1"/>
          </p:cNvSpPr>
          <p:nvPr/>
        </p:nvSpPr>
        <p:spPr bwMode="auto">
          <a:xfrm>
            <a:off x="6324600" y="6484938"/>
            <a:ext cx="28194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lnSpc>
                <a:spcPct val="70000"/>
              </a:lnSpc>
              <a:spcBef>
                <a:spcPct val="45000"/>
              </a:spcBef>
            </a:pPr>
            <a:r>
              <a:rPr lang="en-US" altLang="en-US" sz="1000" b="0">
                <a:latin typeface="Comic Sans MS" pitchFamily="66" charset="0"/>
              </a:rPr>
              <a:t>Images: </a:t>
            </a:r>
            <a:r>
              <a:rPr lang="en-US" altLang="en-US" sz="1000" b="0">
                <a:latin typeface="Comic Sans MS" pitchFamily="66" charset="0"/>
                <a:hlinkClick r:id="rId5"/>
              </a:rPr>
              <a:t>Mitochondrion diagram </a:t>
            </a:r>
            <a:r>
              <a:rPr lang="en-US" altLang="en-US" sz="1000" b="0">
                <a:latin typeface="Comic Sans MS" pitchFamily="66" charset="0"/>
              </a:rPr>
              <a:t>M. Ruiz</a:t>
            </a:r>
          </a:p>
          <a:p>
            <a:pPr algn="r" eaLnBrk="1" hangingPunct="1">
              <a:lnSpc>
                <a:spcPct val="70000"/>
              </a:lnSpc>
              <a:spcBef>
                <a:spcPct val="45000"/>
              </a:spcBef>
            </a:pPr>
            <a:r>
              <a:rPr lang="en-US" altLang="en-US" sz="1000" b="0">
                <a:latin typeface="Comic Sans MS" pitchFamily="66" charset="0"/>
                <a:hlinkClick r:id="rId4"/>
              </a:rPr>
              <a:t>Electron transport chain</a:t>
            </a:r>
            <a:r>
              <a:rPr lang="en-US" altLang="en-US" sz="1000" b="0">
                <a:latin typeface="Comic Sans MS" pitchFamily="66" charset="0"/>
              </a:rPr>
              <a:t>, Tim Vickers</a:t>
            </a:r>
          </a:p>
        </p:txBody>
      </p:sp>
      <p:sp>
        <p:nvSpPr>
          <p:cNvPr id="2663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pic>
        <p:nvPicPr>
          <p:cNvPr id="26634" name="Picture 12" descr="C:\Users\Tami\Desktop\Picture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28600"/>
            <a:ext cx="129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228600"/>
            <a:ext cx="3276600" cy="1143000"/>
          </a:xfrm>
        </p:spPr>
        <p:txBody>
          <a:bodyPr/>
          <a:lstStyle/>
          <a:p>
            <a:pPr algn="l" eaLnBrk="1" hangingPunct="1"/>
            <a:r>
              <a:rPr lang="en-US" altLang="en-US" sz="3200" b="1" smtClean="0">
                <a:solidFill>
                  <a:schemeClr val="tx1"/>
                </a:solidFill>
                <a:latin typeface="Comic Sans MS" pitchFamily="66" charset="0"/>
              </a:rPr>
              <a:t>Electron Transport</a:t>
            </a:r>
          </a:p>
        </p:txBody>
      </p:sp>
      <p:sp>
        <p:nvSpPr>
          <p:cNvPr id="27651" name="Rectangle 3"/>
          <p:cNvSpPr>
            <a:spLocks noGrp="1" noChangeArrowheads="1"/>
          </p:cNvSpPr>
          <p:nvPr>
            <p:ph type="body" sz="half" idx="1"/>
          </p:nvPr>
        </p:nvSpPr>
        <p:spPr>
          <a:xfrm>
            <a:off x="692150" y="1524000"/>
            <a:ext cx="2438400" cy="3124200"/>
          </a:xfrm>
        </p:spPr>
        <p:txBody>
          <a:bodyPr/>
          <a:lstStyle/>
          <a:p>
            <a:pPr marL="225425" indent="-225425" eaLnBrk="1" hangingPunct="1">
              <a:buFontTx/>
              <a:buNone/>
            </a:pPr>
            <a:endParaRPr lang="en-US" altLang="en-US" sz="300" dirty="0" smtClean="0">
              <a:latin typeface="Comic Sans MS" pitchFamily="66" charset="0"/>
            </a:endParaRPr>
          </a:p>
          <a:p>
            <a:pPr marL="225425" indent="-225425" algn="ctr" eaLnBrk="1" hangingPunct="1">
              <a:buFontTx/>
              <a:buNone/>
            </a:pPr>
            <a:r>
              <a:rPr lang="en-US" altLang="en-US" sz="2000" b="1" dirty="0" smtClean="0">
                <a:solidFill>
                  <a:schemeClr val="tx1">
                    <a:lumMod val="65000"/>
                    <a:lumOff val="35000"/>
                  </a:schemeClr>
                </a:solidFill>
                <a:latin typeface="Comic Sans MS" pitchFamily="66" charset="0"/>
              </a:rPr>
              <a:t>3. Synthesis of ATP</a:t>
            </a:r>
          </a:p>
          <a:p>
            <a:pPr marL="225425" indent="-225425" eaLnBrk="1" hangingPunct="1">
              <a:buFontTx/>
              <a:buNone/>
            </a:pPr>
            <a:endParaRPr lang="en-US" altLang="en-US" sz="1050" dirty="0" smtClean="0">
              <a:latin typeface="Comic Sans MS" pitchFamily="66" charset="0"/>
            </a:endParaRPr>
          </a:p>
          <a:p>
            <a:pPr marL="225425" indent="-225425" eaLnBrk="1" hangingPunct="1">
              <a:buFontTx/>
              <a:buNone/>
            </a:pPr>
            <a:r>
              <a:rPr lang="en-US" altLang="en-US" sz="1600" dirty="0" smtClean="0">
                <a:latin typeface="Comic Sans MS" pitchFamily="66" charset="0"/>
              </a:rPr>
              <a:t>	H</a:t>
            </a:r>
            <a:r>
              <a:rPr lang="en-US" altLang="en-US" sz="1600" baseline="30000" dirty="0" smtClean="0">
                <a:latin typeface="Comic Sans MS" pitchFamily="66" charset="0"/>
              </a:rPr>
              <a:t>+</a:t>
            </a:r>
            <a:r>
              <a:rPr lang="en-US" altLang="en-US" sz="1600" dirty="0" smtClean="0">
                <a:latin typeface="Comic Sans MS" pitchFamily="66" charset="0"/>
              </a:rPr>
              <a:t> ions flow down proton gradient through </a:t>
            </a:r>
            <a:r>
              <a:rPr lang="en-US" altLang="en-US" sz="1600" dirty="0" smtClean="0">
                <a:latin typeface="Comic Sans MS" pitchFamily="66" charset="0"/>
                <a:hlinkClick r:id="rId3"/>
              </a:rPr>
              <a:t>protein</a:t>
            </a:r>
            <a:r>
              <a:rPr lang="en-US" altLang="en-US" sz="1600" dirty="0" smtClean="0">
                <a:latin typeface="Comic Sans MS" pitchFamily="66" charset="0"/>
              </a:rPr>
              <a:t> channels (ATP synthase) that phosphorylate ADP </a:t>
            </a:r>
          </a:p>
          <a:p>
            <a:pPr marL="225425" indent="-225425" eaLnBrk="1" hangingPunct="1">
              <a:buFontTx/>
              <a:buNone/>
            </a:pPr>
            <a:r>
              <a:rPr lang="en-US" altLang="en-US" sz="1600" dirty="0">
                <a:latin typeface="Comic Sans MS" pitchFamily="66" charset="0"/>
              </a:rPr>
              <a:t> </a:t>
            </a:r>
            <a:r>
              <a:rPr lang="en-US" altLang="en-US" sz="1600" dirty="0" smtClean="0">
                <a:latin typeface="Comic Sans MS" pitchFamily="66" charset="0"/>
              </a:rPr>
              <a:t>  to make ATP.</a:t>
            </a:r>
            <a:endParaRPr lang="en-US" altLang="en-US" sz="1100" dirty="0" smtClean="0">
              <a:latin typeface="Comic Sans MS" pitchFamily="66" charset="0"/>
            </a:endParaRPr>
          </a:p>
          <a:p>
            <a:pPr marL="225425" indent="-225425" eaLnBrk="1" hangingPunct="1">
              <a:buFontTx/>
              <a:buNone/>
            </a:pPr>
            <a:endParaRPr lang="en-US" altLang="en-US" sz="2000" dirty="0" smtClean="0">
              <a:latin typeface="Comic Sans MS" pitchFamily="66" charset="0"/>
            </a:endParaRPr>
          </a:p>
        </p:txBody>
      </p:sp>
      <p:pic>
        <p:nvPicPr>
          <p:cNvPr id="27652" name="Picture 5" descr="Electron_transport_chain-TimVic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3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6"/>
          <p:cNvSpPr txBox="1">
            <a:spLocks noChangeArrowheads="1"/>
          </p:cNvSpPr>
          <p:nvPr/>
        </p:nvSpPr>
        <p:spPr bwMode="auto">
          <a:xfrm>
            <a:off x="4191000" y="7451725"/>
            <a:ext cx="381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t>Image: </a:t>
            </a:r>
            <a:r>
              <a:rPr lang="en-US" altLang="en-US" sz="1000" b="0">
                <a:hlinkClick r:id="rId5"/>
              </a:rPr>
              <a:t>Electron transport chain</a:t>
            </a:r>
            <a:r>
              <a:rPr lang="en-US" altLang="en-US" sz="1000" b="0"/>
              <a:t>, Tim Vickers</a:t>
            </a:r>
          </a:p>
        </p:txBody>
      </p:sp>
      <p:sp>
        <p:nvSpPr>
          <p:cNvPr id="27654" name="Line 9"/>
          <p:cNvSpPr>
            <a:spLocks noChangeShapeType="1"/>
          </p:cNvSpPr>
          <p:nvPr/>
        </p:nvSpPr>
        <p:spPr bwMode="auto">
          <a:xfrm flipH="1" flipV="1">
            <a:off x="5105400" y="2667000"/>
            <a:ext cx="2286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Text Box 17"/>
          <p:cNvSpPr txBox="1">
            <a:spLocks noChangeArrowheads="1"/>
          </p:cNvSpPr>
          <p:nvPr/>
        </p:nvSpPr>
        <p:spPr bwMode="auto">
          <a:xfrm>
            <a:off x="6324600" y="6484938"/>
            <a:ext cx="28194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lnSpc>
                <a:spcPct val="70000"/>
              </a:lnSpc>
              <a:spcBef>
                <a:spcPct val="45000"/>
              </a:spcBef>
            </a:pPr>
            <a:r>
              <a:rPr lang="en-US" altLang="en-US" sz="1000" b="0">
                <a:latin typeface="Comic Sans MS" pitchFamily="66" charset="0"/>
              </a:rPr>
              <a:t>Images: </a:t>
            </a:r>
            <a:r>
              <a:rPr lang="en-US" altLang="en-US" sz="1000" b="0">
                <a:latin typeface="Comic Sans MS" pitchFamily="66" charset="0"/>
                <a:hlinkClick r:id="rId6"/>
              </a:rPr>
              <a:t>Mitochondrion diagram </a:t>
            </a:r>
            <a:r>
              <a:rPr lang="en-US" altLang="en-US" sz="1000" b="0">
                <a:latin typeface="Comic Sans MS" pitchFamily="66" charset="0"/>
              </a:rPr>
              <a:t>M. Ruiz</a:t>
            </a:r>
          </a:p>
          <a:p>
            <a:pPr algn="r" eaLnBrk="1" hangingPunct="1">
              <a:lnSpc>
                <a:spcPct val="70000"/>
              </a:lnSpc>
              <a:spcBef>
                <a:spcPct val="45000"/>
              </a:spcBef>
            </a:pPr>
            <a:r>
              <a:rPr lang="en-US" altLang="en-US" sz="1000" b="0">
                <a:latin typeface="Comic Sans MS" pitchFamily="66" charset="0"/>
                <a:hlinkClick r:id="rId5"/>
              </a:rPr>
              <a:t>Electron transport chain</a:t>
            </a:r>
            <a:r>
              <a:rPr lang="en-US" altLang="en-US" sz="1000" b="0">
                <a:latin typeface="Comic Sans MS" pitchFamily="66" charset="0"/>
              </a:rPr>
              <a:t>, Tim Vickers</a:t>
            </a:r>
          </a:p>
        </p:txBody>
      </p:sp>
      <p:sp>
        <p:nvSpPr>
          <p:cNvPr id="2765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pic>
        <p:nvPicPr>
          <p:cNvPr id="27658" name="Picture 12" descr="C:\Users\Tami\Desktop\Picture1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300" y="228600"/>
            <a:ext cx="129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19100" y="4648200"/>
            <a:ext cx="2984500" cy="1877437"/>
          </a:xfrm>
          <a:prstGeom prst="rect">
            <a:avLst/>
          </a:prstGeom>
          <a:noFill/>
          <a:ln w="12700" cap="rnd">
            <a:solidFill>
              <a:schemeClr val="tx1"/>
            </a:solidFill>
          </a:ln>
        </p:spPr>
        <p:txBody>
          <a:bodyPr wrap="square" rtlCol="0">
            <a:spAutoFit/>
          </a:bodyPr>
          <a:lstStyle/>
          <a:p>
            <a:pPr algn="ctr"/>
            <a:r>
              <a:rPr lang="en-US" sz="2800" dirty="0" smtClean="0">
                <a:solidFill>
                  <a:srgbClr val="FF0000"/>
                </a:solidFill>
                <a:latin typeface="Comic Sans MS" panose="030F0702030302020204" pitchFamily="66" charset="0"/>
              </a:rPr>
              <a:t>REVIEW!</a:t>
            </a:r>
          </a:p>
          <a:p>
            <a:pPr algn="ctr"/>
            <a:endParaRPr lang="en-US" sz="1200" dirty="0" smtClean="0">
              <a:latin typeface="Comic Sans MS" panose="030F0702030302020204" pitchFamily="66" charset="0"/>
            </a:endParaRPr>
          </a:p>
          <a:p>
            <a:pPr algn="ctr"/>
            <a:r>
              <a:rPr lang="en-US" sz="2000" dirty="0" smtClean="0">
                <a:latin typeface="Comic Sans MS" panose="030F0702030302020204" pitchFamily="66" charset="0"/>
              </a:rPr>
              <a:t>Animated lesson on </a:t>
            </a:r>
            <a:r>
              <a:rPr lang="en-US" sz="2000" dirty="0" smtClean="0">
                <a:latin typeface="Comic Sans MS" panose="030F0702030302020204" pitchFamily="66" charset="0"/>
                <a:hlinkClick r:id="rId10"/>
              </a:rPr>
              <a:t>Electron Transport Chain</a:t>
            </a:r>
            <a:endParaRPr lang="en-US" sz="2000" dirty="0" smtClean="0">
              <a:latin typeface="Comic Sans MS" panose="030F0702030302020204" pitchFamily="66" charset="0"/>
            </a:endParaRPr>
          </a:p>
          <a:p>
            <a:pPr algn="ct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382000" cy="1143000"/>
          </a:xfrm>
        </p:spPr>
        <p:txBody>
          <a:bodyPr/>
          <a:lstStyle/>
          <a:p>
            <a:pPr eaLnBrk="1" hangingPunct="1"/>
            <a:r>
              <a:rPr lang="en-US" altLang="en-US" sz="4000" b="1" dirty="0" smtClean="0">
                <a:solidFill>
                  <a:srgbClr val="3366FF"/>
                </a:solidFill>
                <a:latin typeface="Matura MT Script Capitals" panose="03020802060602070202" pitchFamily="66" charset="0"/>
              </a:rPr>
              <a:t>Meet the Enzyme</a:t>
            </a:r>
            <a:r>
              <a:rPr lang="en-US" altLang="en-US" sz="4000" dirty="0" smtClean="0">
                <a:solidFill>
                  <a:srgbClr val="3366FF"/>
                </a:solidFill>
                <a:latin typeface="Matura MT Script Capitals" panose="03020802060602070202" pitchFamily="66" charset="0"/>
              </a:rPr>
              <a:t>:</a:t>
            </a:r>
            <a:r>
              <a:rPr lang="en-US" altLang="en-US" sz="4000" dirty="0" smtClean="0">
                <a:solidFill>
                  <a:srgbClr val="996633"/>
                </a:solidFill>
                <a:latin typeface="Matura MT Script Capitals" panose="03020802060602070202" pitchFamily="66" charset="0"/>
              </a:rPr>
              <a:t> </a:t>
            </a:r>
            <a:r>
              <a:rPr lang="en-US" altLang="en-US" sz="4000" b="1" dirty="0" smtClean="0">
                <a:solidFill>
                  <a:schemeClr val="tx1"/>
                </a:solidFill>
                <a:latin typeface="Comic Sans MS" pitchFamily="66" charset="0"/>
              </a:rPr>
              <a:t>ATP Synthase</a:t>
            </a:r>
          </a:p>
        </p:txBody>
      </p:sp>
      <p:sp>
        <p:nvSpPr>
          <p:cNvPr id="16387" name="Text Box 6"/>
          <p:cNvSpPr txBox="1">
            <a:spLocks noChangeArrowheads="1"/>
          </p:cNvSpPr>
          <p:nvPr/>
        </p:nvSpPr>
        <p:spPr bwMode="auto">
          <a:xfrm>
            <a:off x="152400" y="1564243"/>
            <a:ext cx="3810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latin typeface="Comic Sans MS" pitchFamily="66" charset="0"/>
              </a:rPr>
              <a:t>Important metabolic enzyme that harnesses energy for biological cells to use.</a:t>
            </a:r>
          </a:p>
          <a:p>
            <a:pPr eaLnBrk="1" hangingPunct="1"/>
            <a:endParaRPr lang="en-US" altLang="en-US" sz="1600" dirty="0">
              <a:latin typeface="Comic Sans MS" pitchFamily="66" charset="0"/>
            </a:endParaRPr>
          </a:p>
          <a:p>
            <a:pPr eaLnBrk="1" hangingPunct="1"/>
            <a:r>
              <a:rPr lang="en-US" altLang="en-US" sz="1600" dirty="0">
                <a:latin typeface="Comic Sans MS" pitchFamily="66" charset="0"/>
              </a:rPr>
              <a:t>Involved in </a:t>
            </a:r>
            <a:r>
              <a:rPr lang="en-US" altLang="en-US" sz="1600" b="1" dirty="0">
                <a:latin typeface="Comic Sans MS" pitchFamily="66" charset="0"/>
              </a:rPr>
              <a:t>synthesis </a:t>
            </a:r>
            <a:r>
              <a:rPr lang="en-US" altLang="en-US" sz="1600" dirty="0">
                <a:latin typeface="Comic Sans MS" pitchFamily="66" charset="0"/>
              </a:rPr>
              <a:t>of adenosine triphosphate </a:t>
            </a:r>
            <a:r>
              <a:rPr lang="en-US" altLang="en-US" sz="1400" dirty="0">
                <a:latin typeface="Comic Sans MS" pitchFamily="66" charset="0"/>
              </a:rPr>
              <a:t>(</a:t>
            </a:r>
            <a:r>
              <a:rPr lang="en-US" altLang="en-US" sz="1400" dirty="0">
                <a:latin typeface="Comic Sans MS" pitchFamily="66" charset="0"/>
                <a:hlinkClick r:id="rId3"/>
              </a:rPr>
              <a:t>ATP</a:t>
            </a:r>
            <a:r>
              <a:rPr lang="en-US" altLang="en-US" sz="1400" dirty="0">
                <a:latin typeface="Comic Sans MS" pitchFamily="66" charset="0"/>
              </a:rPr>
              <a:t>), </a:t>
            </a:r>
            <a:r>
              <a:rPr lang="en-US" altLang="en-US" sz="1600" dirty="0">
                <a:latin typeface="Comic Sans MS" pitchFamily="66" charset="0"/>
              </a:rPr>
              <a:t>from:</a:t>
            </a:r>
          </a:p>
          <a:p>
            <a:pPr eaLnBrk="1" hangingPunct="1"/>
            <a:r>
              <a:rPr lang="en-US" altLang="en-US" sz="1600" dirty="0">
                <a:latin typeface="Comic Sans MS" pitchFamily="66" charset="0"/>
              </a:rPr>
              <a:t>	</a:t>
            </a:r>
            <a:r>
              <a:rPr lang="en-US" altLang="en-US" sz="1800" dirty="0">
                <a:latin typeface="Comic Sans MS" pitchFamily="66" charset="0"/>
              </a:rPr>
              <a:t>- </a:t>
            </a:r>
            <a:r>
              <a:rPr lang="en-US" altLang="en-US" sz="1400" dirty="0">
                <a:latin typeface="Comic Sans MS" pitchFamily="66" charset="0"/>
              </a:rPr>
              <a:t>adenosine </a:t>
            </a:r>
            <a:r>
              <a:rPr lang="en-US" altLang="en-US" sz="1400" dirty="0" err="1">
                <a:latin typeface="Comic Sans MS" pitchFamily="66" charset="0"/>
              </a:rPr>
              <a:t>diphosphate</a:t>
            </a:r>
            <a:r>
              <a:rPr lang="en-US" altLang="en-US" sz="1400" dirty="0">
                <a:latin typeface="Comic Sans MS" pitchFamily="66" charset="0"/>
              </a:rPr>
              <a:t> </a:t>
            </a:r>
            <a:r>
              <a:rPr lang="en-US" altLang="en-US" sz="1200" dirty="0">
                <a:latin typeface="Comic Sans MS" pitchFamily="66" charset="0"/>
              </a:rPr>
              <a:t>(ADP)</a:t>
            </a:r>
          </a:p>
          <a:p>
            <a:pPr eaLnBrk="1" hangingPunct="1"/>
            <a:r>
              <a:rPr lang="en-US" altLang="en-US" sz="1400" dirty="0">
                <a:latin typeface="Comic Sans MS" pitchFamily="66" charset="0"/>
              </a:rPr>
              <a:t>	</a:t>
            </a:r>
            <a:r>
              <a:rPr lang="en-US" altLang="en-US" sz="1400" b="1" dirty="0">
                <a:latin typeface="Comic Sans MS" pitchFamily="66" charset="0"/>
              </a:rPr>
              <a:t>- </a:t>
            </a:r>
            <a:r>
              <a:rPr lang="en-US" altLang="en-US" sz="1400" dirty="0">
                <a:latin typeface="Comic Sans MS" pitchFamily="66" charset="0"/>
              </a:rPr>
              <a:t> a phosphate group and 	</a:t>
            </a:r>
            <a:r>
              <a:rPr lang="en-US" altLang="en-US" sz="1400" b="1" dirty="0">
                <a:latin typeface="Comic Sans MS" pitchFamily="66" charset="0"/>
              </a:rPr>
              <a:t>-</a:t>
            </a:r>
            <a:r>
              <a:rPr lang="en-US" altLang="en-US" sz="1400" dirty="0">
                <a:latin typeface="Comic Sans MS" pitchFamily="66" charset="0"/>
              </a:rPr>
              <a:t>  energy from H+ ion </a:t>
            </a:r>
            <a:r>
              <a:rPr lang="en-US" altLang="en-US" sz="1400" dirty="0" smtClean="0">
                <a:latin typeface="Comic Sans MS" pitchFamily="66" charset="0"/>
              </a:rPr>
              <a:t>	-  gradient</a:t>
            </a:r>
            <a:endParaRPr lang="en-US" altLang="en-US" sz="1400" dirty="0">
              <a:latin typeface="Comic Sans MS" pitchFamily="66" charset="0"/>
            </a:endParaRPr>
          </a:p>
          <a:p>
            <a:pPr eaLnBrk="1" hangingPunct="1"/>
            <a:endParaRPr lang="en-US" altLang="en-US" sz="1600" dirty="0">
              <a:latin typeface="Comic Sans MS" pitchFamily="66" charset="0"/>
            </a:endParaRPr>
          </a:p>
          <a:p>
            <a:pPr eaLnBrk="1" hangingPunct="1"/>
            <a:r>
              <a:rPr lang="en-US" altLang="en-US" sz="1600" dirty="0">
                <a:latin typeface="Comic Sans MS" pitchFamily="66" charset="0"/>
              </a:rPr>
              <a:t>ATP is the most commonly used "energy currency" of cells. </a:t>
            </a:r>
          </a:p>
          <a:p>
            <a:pPr eaLnBrk="1" hangingPunct="1"/>
            <a:endParaRPr lang="en-US" altLang="en-US" sz="1600" dirty="0">
              <a:latin typeface="Comic Sans MS" pitchFamily="66" charset="0"/>
            </a:endParaRPr>
          </a:p>
          <a:p>
            <a:pPr eaLnBrk="1" hangingPunct="1"/>
            <a:endParaRPr lang="en-US" altLang="en-US" sz="1600" dirty="0">
              <a:latin typeface="Comic Sans MS" pitchFamily="66" charset="0"/>
            </a:endParaRPr>
          </a:p>
          <a:p>
            <a:pPr eaLnBrk="1" hangingPunct="1"/>
            <a:r>
              <a:rPr lang="en-US" altLang="en-US" sz="1800" b="1" i="1" dirty="0">
                <a:latin typeface="Comic Sans MS" pitchFamily="66" charset="0"/>
              </a:rPr>
              <a:t>Reaction: </a:t>
            </a:r>
          </a:p>
          <a:p>
            <a:pPr eaLnBrk="1" hangingPunct="1"/>
            <a:endParaRPr lang="en-US" altLang="en-US" sz="1000" b="1" i="1" dirty="0">
              <a:latin typeface="Comic Sans MS" pitchFamily="66" charset="0"/>
            </a:endParaRPr>
          </a:p>
          <a:p>
            <a:pPr eaLnBrk="1" hangingPunct="1"/>
            <a:r>
              <a:rPr lang="en-US" altLang="en-US" sz="1000" dirty="0">
                <a:latin typeface="Comic Sans MS" pitchFamily="66" charset="0"/>
              </a:rPr>
              <a:t>                               </a:t>
            </a:r>
            <a:r>
              <a:rPr lang="en-US" altLang="en-US" sz="1000" dirty="0" smtClean="0">
                <a:latin typeface="Comic Sans MS" pitchFamily="66" charset="0"/>
              </a:rPr>
              <a:t> </a:t>
            </a:r>
            <a:r>
              <a:rPr lang="en-US" altLang="en-US" sz="1000" dirty="0">
                <a:latin typeface="Comic Sans MS" pitchFamily="66" charset="0"/>
              </a:rPr>
              <a:t>(</a:t>
            </a:r>
            <a:r>
              <a:rPr lang="en-US" altLang="en-US" sz="1200" dirty="0">
                <a:latin typeface="Comic Sans MS" pitchFamily="66" charset="0"/>
              </a:rPr>
              <a:t>ATP synthase)</a:t>
            </a:r>
          </a:p>
          <a:p>
            <a:pPr eaLnBrk="1" hangingPunct="1"/>
            <a:r>
              <a:rPr lang="en-US" altLang="en-US" sz="2800" dirty="0">
                <a:latin typeface="Comic Sans MS" pitchFamily="66" charset="0"/>
              </a:rPr>
              <a:t>ADP + Pi --</a:t>
            </a:r>
            <a:r>
              <a:rPr lang="en-US" altLang="en-US" sz="2800" dirty="0" smtClean="0">
                <a:latin typeface="Comic Sans MS" pitchFamily="66" charset="0"/>
              </a:rPr>
              <a:t>--</a:t>
            </a:r>
            <a:r>
              <a:rPr lang="en-US" altLang="en-US" sz="2800" dirty="0">
                <a:latin typeface="Comic Sans MS" pitchFamily="66" charset="0"/>
                <a:sym typeface="Wingdings" pitchFamily="2" charset="2"/>
              </a:rPr>
              <a:t></a:t>
            </a:r>
            <a:r>
              <a:rPr lang="en-US" altLang="en-US" sz="2800" dirty="0">
                <a:latin typeface="Comic Sans MS" pitchFamily="66" charset="0"/>
              </a:rPr>
              <a:t>ATP</a:t>
            </a:r>
          </a:p>
          <a:p>
            <a:pPr eaLnBrk="1" hangingPunct="1"/>
            <a:r>
              <a:rPr lang="en-US" altLang="en-US" sz="900" dirty="0">
                <a:latin typeface="Comic Sans MS" pitchFamily="66" charset="0"/>
              </a:rPr>
              <a:t>  substrate	substrate		        product</a:t>
            </a:r>
          </a:p>
          <a:p>
            <a:pPr eaLnBrk="1" hangingPunct="1"/>
            <a:endParaRPr lang="en-US" altLang="en-US" sz="900" dirty="0">
              <a:latin typeface="Comic Sans MS" pitchFamily="66" charset="0"/>
            </a:endParaRPr>
          </a:p>
          <a:p>
            <a:pPr eaLnBrk="1" hangingPunct="1"/>
            <a:endParaRPr lang="en-US" altLang="en-US" sz="1600" dirty="0">
              <a:latin typeface="Comic Sans MS" pitchFamily="66" charset="0"/>
            </a:endParaRPr>
          </a:p>
        </p:txBody>
      </p:sp>
      <p:sp>
        <p:nvSpPr>
          <p:cNvPr id="16388" name="Text Box 8"/>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4"/>
              </a:rPr>
              <a:t>ATP synthase diagram</a:t>
            </a:r>
            <a:r>
              <a:rPr lang="en-US" altLang="en-US" sz="1000">
                <a:latin typeface="Comic Sans MS" pitchFamily="66" charset="0"/>
              </a:rPr>
              <a:t>, Tim Vickers</a:t>
            </a:r>
          </a:p>
        </p:txBody>
      </p:sp>
      <p:pic>
        <p:nvPicPr>
          <p:cNvPr id="147472" name="Picture 16" descr="Mitochondria-photo-crop-LouisaHoward"/>
          <p:cNvPicPr>
            <a:picLocks noGrp="1" noChangeAspect="1" noChangeArrowheads="1"/>
          </p:cNvPicPr>
          <p:nvPr>
            <p:ph sz="quarter" idx="3"/>
          </p:nvPr>
        </p:nvPicPr>
        <p:blipFill>
          <a:blip r:embed="rId5"/>
          <a:srcRect/>
          <a:stretch>
            <a:fillRect/>
          </a:stretch>
        </p:blipFill>
        <p:spPr>
          <a:xfrm>
            <a:off x="4038600" y="3886200"/>
            <a:ext cx="1828800" cy="1828800"/>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0" name="Picture 18" descr="ATPsynthase_TimVickers"/>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6019800" y="1447800"/>
            <a:ext cx="2851150" cy="4343400"/>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90975" y="1447800"/>
            <a:ext cx="18605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1553199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4000" b="1" dirty="0" smtClean="0">
                <a:solidFill>
                  <a:srgbClr val="008000"/>
                </a:solidFill>
                <a:latin typeface="Comic Sans MS" pitchFamily="66" charset="0"/>
              </a:rPr>
              <a:t>Metabolism</a:t>
            </a:r>
            <a:r>
              <a:rPr lang="en-US" sz="4000" dirty="0" smtClean="0">
                <a:solidFill>
                  <a:srgbClr val="008000"/>
                </a:solidFill>
                <a:latin typeface="Comic Sans MS" pitchFamily="66" charset="0"/>
              </a:rPr>
              <a:t/>
            </a:r>
            <a:br>
              <a:rPr lang="en-US" sz="4000" dirty="0" smtClean="0">
                <a:solidFill>
                  <a:srgbClr val="008000"/>
                </a:solidFill>
                <a:latin typeface="Comic Sans MS" pitchFamily="66" charset="0"/>
              </a:rPr>
            </a:br>
            <a:r>
              <a:rPr lang="en-US" sz="400" dirty="0" smtClean="0">
                <a:solidFill>
                  <a:schemeClr val="folHlink"/>
                </a:solidFill>
                <a:latin typeface="Comic Sans MS" pitchFamily="66" charset="0"/>
              </a:rPr>
              <a:t> </a:t>
            </a:r>
            <a:r>
              <a:rPr lang="en-US" sz="4000" dirty="0" smtClean="0">
                <a:solidFill>
                  <a:schemeClr val="folHlink"/>
                </a:solidFill>
                <a:latin typeface="Comic Sans MS" pitchFamily="66" charset="0"/>
              </a:rPr>
              <a:t/>
            </a:r>
            <a:br>
              <a:rPr lang="en-US" sz="4000" dirty="0" smtClean="0">
                <a:solidFill>
                  <a:schemeClr val="folHlink"/>
                </a:solidFill>
                <a:latin typeface="Comic Sans MS" pitchFamily="66" charset="0"/>
              </a:rPr>
            </a:br>
            <a:r>
              <a:rPr lang="en-US" sz="2400" b="1" dirty="0" smtClean="0">
                <a:solidFill>
                  <a:schemeClr val="accent6">
                    <a:lumMod val="75000"/>
                  </a:schemeClr>
                </a:solidFill>
                <a:latin typeface="Comic Sans MS" pitchFamily="66" charset="0"/>
              </a:rPr>
              <a:t>The Transformation of Energy</a:t>
            </a:r>
          </a:p>
        </p:txBody>
      </p:sp>
      <p:sp>
        <p:nvSpPr>
          <p:cNvPr id="4099" name="Rectangle 3"/>
          <p:cNvSpPr>
            <a:spLocks noGrp="1" noChangeArrowheads="1"/>
          </p:cNvSpPr>
          <p:nvPr>
            <p:ph type="body" sz="half" idx="1"/>
          </p:nvPr>
        </p:nvSpPr>
        <p:spPr>
          <a:xfrm>
            <a:off x="544513" y="1752600"/>
            <a:ext cx="7966076" cy="4525963"/>
          </a:xfrm>
        </p:spPr>
        <p:txBody>
          <a:bodyPr/>
          <a:lstStyle/>
          <a:p>
            <a:pPr algn="ctr" eaLnBrk="1" hangingPunct="1">
              <a:lnSpc>
                <a:spcPct val="80000"/>
              </a:lnSpc>
              <a:defRPr/>
            </a:pPr>
            <a:r>
              <a:rPr lang="en-US" sz="1800" dirty="0" smtClean="0">
                <a:latin typeface="Comic Sans MS" pitchFamily="66" charset="0"/>
              </a:rPr>
              <a:t>Cells either get  their energy either by </a:t>
            </a:r>
          </a:p>
          <a:p>
            <a:pPr marL="0" indent="0" algn="ctr" eaLnBrk="1" hangingPunct="1">
              <a:lnSpc>
                <a:spcPct val="80000"/>
              </a:lnSpc>
              <a:buNone/>
              <a:defRPr/>
            </a:pPr>
            <a:r>
              <a:rPr lang="en-US" sz="1800" b="1" dirty="0" smtClean="0">
                <a:solidFill>
                  <a:schemeClr val="tx1">
                    <a:lumMod val="65000"/>
                    <a:lumOff val="35000"/>
                  </a:schemeClr>
                </a:solidFill>
                <a:latin typeface="Comic Sans MS" pitchFamily="66" charset="0"/>
              </a:rPr>
              <a:t>photosynthesis</a:t>
            </a:r>
            <a:r>
              <a:rPr lang="en-US" sz="2000" dirty="0" smtClean="0">
                <a:latin typeface="Comic Sans MS" pitchFamily="66" charset="0"/>
              </a:rPr>
              <a:t> </a:t>
            </a:r>
            <a:r>
              <a:rPr lang="en-US" sz="1800" dirty="0" smtClean="0">
                <a:latin typeface="Comic Sans MS" pitchFamily="66" charset="0"/>
              </a:rPr>
              <a:t>or by </a:t>
            </a:r>
            <a:r>
              <a:rPr lang="en-US" sz="1800" b="1" dirty="0" smtClean="0">
                <a:solidFill>
                  <a:schemeClr val="tx1">
                    <a:lumMod val="65000"/>
                    <a:lumOff val="35000"/>
                  </a:schemeClr>
                </a:solidFill>
                <a:latin typeface="Comic Sans MS" pitchFamily="66" charset="0"/>
              </a:rPr>
              <a:t>eating stuff</a:t>
            </a:r>
            <a:r>
              <a:rPr lang="en-US" sz="2000" b="1" dirty="0" smtClean="0">
                <a:solidFill>
                  <a:schemeClr val="tx1">
                    <a:lumMod val="65000"/>
                    <a:lumOff val="35000"/>
                  </a:schemeClr>
                </a:solidFill>
                <a:latin typeface="Comic Sans MS" pitchFamily="66" charset="0"/>
              </a:rPr>
              <a:t>.</a:t>
            </a:r>
          </a:p>
          <a:p>
            <a:pPr algn="ctr" eaLnBrk="1" hangingPunct="1">
              <a:lnSpc>
                <a:spcPct val="80000"/>
              </a:lnSpc>
              <a:defRPr/>
            </a:pPr>
            <a:endParaRPr lang="en-US" sz="1800" dirty="0" smtClean="0">
              <a:latin typeface="Comic Sans MS" pitchFamily="66" charset="0"/>
            </a:endParaRPr>
          </a:p>
          <a:p>
            <a:pPr algn="ctr" eaLnBrk="1" hangingPunct="1">
              <a:lnSpc>
                <a:spcPct val="80000"/>
              </a:lnSpc>
              <a:defRPr/>
            </a:pPr>
            <a:r>
              <a:rPr lang="en-US" sz="1800" dirty="0" smtClean="0">
                <a:latin typeface="Comic Sans MS" pitchFamily="66" charset="0"/>
              </a:rPr>
              <a:t>But a cell can’t just use sunlight or nutrients to run cellular reactions. </a:t>
            </a:r>
          </a:p>
          <a:p>
            <a:pPr algn="ctr" eaLnBrk="1" hangingPunct="1">
              <a:lnSpc>
                <a:spcPct val="80000"/>
              </a:lnSpc>
              <a:defRPr/>
            </a:pPr>
            <a:endParaRPr lang="en-US" sz="1100" dirty="0" smtClean="0">
              <a:latin typeface="Comic Sans MS" pitchFamily="66" charset="0"/>
            </a:endParaRPr>
          </a:p>
          <a:p>
            <a:pPr marL="0" indent="0" algn="ctr" eaLnBrk="1" hangingPunct="1">
              <a:lnSpc>
                <a:spcPct val="80000"/>
              </a:lnSpc>
              <a:buNone/>
              <a:defRPr/>
            </a:pPr>
            <a:r>
              <a:rPr lang="en-US" sz="1800" b="1" dirty="0" smtClean="0">
                <a:solidFill>
                  <a:srgbClr val="FF0000"/>
                </a:solidFill>
                <a:latin typeface="Comic Sans MS" pitchFamily="66" charset="0"/>
              </a:rPr>
              <a:t>Q</a:t>
            </a:r>
            <a:r>
              <a:rPr lang="en-US" sz="1800" b="1" dirty="0" smtClean="0">
                <a:latin typeface="Comic Sans MS" pitchFamily="66" charset="0"/>
              </a:rPr>
              <a:t>: What type of fuel is needed to run a cell?</a:t>
            </a:r>
          </a:p>
          <a:p>
            <a:pPr algn="ctr" eaLnBrk="1" hangingPunct="1">
              <a:lnSpc>
                <a:spcPct val="80000"/>
              </a:lnSpc>
              <a:defRPr/>
            </a:pPr>
            <a:endParaRPr lang="en-US" sz="2000" dirty="0" smtClean="0">
              <a:latin typeface="Comic Sans MS" pitchFamily="66" charset="0"/>
            </a:endParaRPr>
          </a:p>
          <a:p>
            <a:pPr marL="0" indent="0" algn="ctr" eaLnBrk="1" hangingPunct="1">
              <a:lnSpc>
                <a:spcPct val="80000"/>
              </a:lnSpc>
              <a:buFontTx/>
              <a:buNone/>
              <a:defRPr/>
            </a:pPr>
            <a:r>
              <a:rPr lang="en-US" sz="2000" dirty="0" smtClean="0">
                <a:latin typeface="Comic Sans MS" pitchFamily="66" charset="0"/>
              </a:rPr>
              <a:t>.</a:t>
            </a:r>
          </a:p>
        </p:txBody>
      </p:sp>
      <p:sp>
        <p:nvSpPr>
          <p:cNvPr id="4100" name="Text Box 34"/>
          <p:cNvSpPr txBox="1">
            <a:spLocks noChangeArrowheads="1"/>
          </p:cNvSpPr>
          <p:nvPr/>
        </p:nvSpPr>
        <p:spPr bwMode="auto">
          <a:xfrm>
            <a:off x="5791200" y="6580188"/>
            <a:ext cx="3352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a:solidFill>
                  <a:schemeClr val="tx2"/>
                </a:solidFill>
                <a:latin typeface="Comic Sans MS" pitchFamily="66" charset="0"/>
              </a:rPr>
              <a:t>Images: </a:t>
            </a:r>
            <a:r>
              <a:rPr lang="en-US" altLang="en-US" sz="1000">
                <a:solidFill>
                  <a:schemeClr val="tx2"/>
                </a:solidFill>
                <a:latin typeface="Comic Sans MS" pitchFamily="66" charset="0"/>
                <a:hlinkClick r:id="rId3"/>
              </a:rPr>
              <a:t>Hamburger</a:t>
            </a:r>
            <a:r>
              <a:rPr lang="en-US" altLang="en-US" sz="1000">
                <a:solidFill>
                  <a:schemeClr val="tx2"/>
                </a:solidFill>
                <a:latin typeface="Comic Sans MS" pitchFamily="66" charset="0"/>
              </a:rPr>
              <a:t>, Wiki; </a:t>
            </a:r>
            <a:r>
              <a:rPr lang="en-US" altLang="en-US" sz="1000">
                <a:solidFill>
                  <a:schemeClr val="tx2"/>
                </a:solidFill>
                <a:latin typeface="Comic Sans MS" pitchFamily="66" charset="0"/>
                <a:hlinkClick r:id="rId4"/>
              </a:rPr>
              <a:t>ATP-ADP Cycle</a:t>
            </a:r>
            <a:r>
              <a:rPr lang="en-US" altLang="en-US" sz="1000">
                <a:solidFill>
                  <a:schemeClr val="tx2"/>
                </a:solidFill>
                <a:latin typeface="Comic Sans MS" pitchFamily="66" charset="0"/>
              </a:rPr>
              <a:t>, CUNY </a:t>
            </a:r>
          </a:p>
        </p:txBody>
      </p:sp>
      <p:pic>
        <p:nvPicPr>
          <p:cNvPr id="4101" name="Picture 11" descr="C:\Users\Tami\Desktop\Picture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79800"/>
            <a:ext cx="45069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 descr="Hamburger-LenRizzi-c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3" y="3857625"/>
            <a:ext cx="25146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9"/>
          <p:cNvSpPr txBox="1">
            <a:spLocks noChangeArrowheads="1"/>
          </p:cNvSpPr>
          <p:nvPr/>
        </p:nvSpPr>
        <p:spPr bwMode="auto">
          <a:xfrm>
            <a:off x="3059113" y="3584575"/>
            <a:ext cx="2286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a:latin typeface="Comic Sans MS" pitchFamily="66" charset="0"/>
              </a:rPr>
              <a:t>Cells Can’t Eat Hamburgers</a:t>
            </a:r>
          </a:p>
        </p:txBody>
      </p:sp>
      <p:pic>
        <p:nvPicPr>
          <p:cNvPr id="4104" name="Picture 12" descr="C:\Users\Tami\Desktop\Picture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27425"/>
            <a:ext cx="2414588"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a:xfrm>
            <a:off x="457200" y="274638"/>
            <a:ext cx="8229600" cy="715962"/>
          </a:xfrm>
        </p:spPr>
        <p:txBody>
          <a:bodyPr/>
          <a:lstStyle/>
          <a:p>
            <a:pPr eaLnBrk="1" hangingPunct="1"/>
            <a:r>
              <a:rPr lang="en-US" altLang="en-US" sz="3600" b="1" smtClean="0">
                <a:solidFill>
                  <a:srgbClr val="051BE7"/>
                </a:solidFill>
                <a:latin typeface="Comic Sans MS" pitchFamily="66" charset="0"/>
              </a:rPr>
              <a:t>Aerobic Cellular Respiration</a:t>
            </a:r>
          </a:p>
        </p:txBody>
      </p:sp>
      <p:pic>
        <p:nvPicPr>
          <p:cNvPr id="28675" name="Picture 9" descr="Cell-Respiration-RegisFre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0" y="1066800"/>
            <a:ext cx="5257800" cy="515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12"/>
          <p:cNvSpPr txBox="1">
            <a:spLocks noChangeArrowheads="1"/>
          </p:cNvSpPr>
          <p:nvPr/>
        </p:nvSpPr>
        <p:spPr bwMode="auto">
          <a:xfrm>
            <a:off x="6172200" y="66135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2867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6" name="TextBox 5"/>
          <p:cNvSpPr txBox="1"/>
          <p:nvPr/>
        </p:nvSpPr>
        <p:spPr>
          <a:xfrm>
            <a:off x="6172200" y="1905000"/>
            <a:ext cx="2819400" cy="3231654"/>
          </a:xfrm>
          <a:prstGeom prst="rect">
            <a:avLst/>
          </a:prstGeom>
          <a:noFill/>
        </p:spPr>
        <p:txBody>
          <a:bodyPr wrap="square">
            <a:spAutoFit/>
          </a:bodyPr>
          <a:lstStyle/>
          <a:p>
            <a:pPr algn="ctr">
              <a:defRPr/>
            </a:pPr>
            <a:r>
              <a:rPr lang="en-US" sz="3600" dirty="0" smtClean="0">
                <a:solidFill>
                  <a:srgbClr val="FF0000"/>
                </a:solidFill>
                <a:latin typeface="Comic Sans MS" pitchFamily="66" charset="0"/>
                <a:cs typeface="+mn-cs"/>
              </a:rPr>
              <a:t>REVIEW!</a:t>
            </a:r>
          </a:p>
          <a:p>
            <a:pPr algn="ctr">
              <a:defRPr/>
            </a:pPr>
            <a:endParaRPr lang="en-US" sz="2800" dirty="0" smtClean="0">
              <a:latin typeface="Comic Sans MS" pitchFamily="66" charset="0"/>
              <a:cs typeface="+mn-cs"/>
            </a:endParaRPr>
          </a:p>
          <a:p>
            <a:pPr algn="ctr">
              <a:defRPr/>
            </a:pPr>
            <a:r>
              <a:rPr lang="en-US" sz="2400" dirty="0" smtClean="0">
                <a:latin typeface="Comic Sans MS" pitchFamily="66" charset="0"/>
                <a:cs typeface="+mn-cs"/>
              </a:rPr>
              <a:t>Animated</a:t>
            </a:r>
            <a:r>
              <a:rPr lang="en-US" sz="2400" b="1" dirty="0" smtClean="0">
                <a:latin typeface="Comic Sans MS" pitchFamily="66" charset="0"/>
                <a:cs typeface="+mn-cs"/>
              </a:rPr>
              <a:t> </a:t>
            </a:r>
            <a:r>
              <a:rPr lang="en-US" sz="2400" dirty="0" smtClean="0">
                <a:latin typeface="Comic Sans MS" pitchFamily="66" charset="0"/>
                <a:cs typeface="+mn-cs"/>
              </a:rPr>
              <a:t>lesson  and quizzes on </a:t>
            </a:r>
            <a:endParaRPr lang="en-US" sz="2400" dirty="0">
              <a:latin typeface="Comic Sans MS" pitchFamily="66" charset="0"/>
              <a:cs typeface="+mn-cs"/>
            </a:endParaRPr>
          </a:p>
          <a:p>
            <a:pPr algn="ctr">
              <a:defRPr/>
            </a:pPr>
            <a:r>
              <a:rPr lang="en-US" sz="2800" b="1" dirty="0" smtClean="0">
                <a:solidFill>
                  <a:schemeClr val="tx1">
                    <a:lumMod val="50000"/>
                    <a:lumOff val="50000"/>
                  </a:schemeClr>
                </a:solidFill>
                <a:latin typeface="Comic Sans MS" pitchFamily="66" charset="0"/>
                <a:cs typeface="+mn-cs"/>
                <a:hlinkClick r:id="rId7"/>
              </a:rPr>
              <a:t>Cellular Respiration</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457200"/>
            <a:ext cx="8915400" cy="6248400"/>
          </a:xfrm>
        </p:spPr>
        <p:txBody>
          <a:bodyPr/>
          <a:lstStyle/>
          <a:p>
            <a:pPr eaLnBrk="1" hangingPunct="1">
              <a:lnSpc>
                <a:spcPct val="80000"/>
              </a:lnSpc>
              <a:buFontTx/>
              <a:buNone/>
            </a:pPr>
            <a:r>
              <a:rPr lang="en-US" altLang="en-US" b="1" dirty="0" smtClean="0">
                <a:solidFill>
                  <a:srgbClr val="33CCCC"/>
                </a:solidFill>
                <a:latin typeface="Comic Sans MS" pitchFamily="66" charset="0"/>
              </a:rPr>
              <a:t> </a:t>
            </a:r>
            <a:r>
              <a:rPr lang="en-US" altLang="en-US" b="1" dirty="0" smtClean="0">
                <a:solidFill>
                  <a:srgbClr val="051BE7"/>
                </a:solidFill>
                <a:latin typeface="Comic Sans MS" pitchFamily="66" charset="0"/>
              </a:rPr>
              <a:t>Aerobic cellular respiration</a:t>
            </a:r>
            <a:r>
              <a:rPr lang="en-US" altLang="en-US" dirty="0" smtClean="0">
                <a:solidFill>
                  <a:srgbClr val="051BE7"/>
                </a:solidFill>
                <a:latin typeface="Comic Sans MS" pitchFamily="66" charset="0"/>
              </a:rPr>
              <a:t> </a:t>
            </a:r>
            <a:r>
              <a:rPr lang="en-US" altLang="en-US" dirty="0" smtClean="0">
                <a:latin typeface="Comic Sans MS" pitchFamily="66" charset="0"/>
              </a:rPr>
              <a:t>→</a:t>
            </a:r>
            <a:r>
              <a:rPr lang="en-US" altLang="en-US" sz="2400" dirty="0" smtClean="0">
                <a:latin typeface="Comic Sans MS" pitchFamily="66" charset="0"/>
              </a:rPr>
              <a:t>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Utilizes glycolysis, synthesis of acetyl-CoA, Krebs cycle, and electron transport chain; results in complete breakdown of </a:t>
            </a:r>
            <a:r>
              <a:rPr lang="en-US" altLang="en-US" sz="2400" dirty="0" smtClean="0">
                <a:solidFill>
                  <a:srgbClr val="FF0000"/>
                </a:solidFill>
                <a:latin typeface="Comic Sans MS" pitchFamily="66" charset="0"/>
              </a:rPr>
              <a:t>_________</a:t>
            </a:r>
            <a:r>
              <a:rPr lang="en-US" altLang="en-US" sz="2400" dirty="0" smtClean="0">
                <a:latin typeface="Comic Sans MS" pitchFamily="66" charset="0"/>
              </a:rPr>
              <a:t> to carbon dioxide, water &amp;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The ultimate objective is to make             molecules to do cellular work.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Each NADH results in 3 </a:t>
            </a:r>
            <a:r>
              <a:rPr lang="en-US" altLang="en-US" sz="2400" dirty="0" smtClean="0">
                <a:latin typeface="Comic Sans MS" pitchFamily="66" charset="0"/>
                <a:hlinkClick r:id="rId3"/>
              </a:rPr>
              <a:t>ATP</a:t>
            </a:r>
            <a:r>
              <a:rPr lang="en-US" altLang="en-US" sz="2400" dirty="0" smtClean="0">
                <a:latin typeface="Comic Sans MS" pitchFamily="66" charset="0"/>
              </a:rPr>
              <a:t>, Each FADH2 results in 2 ATP.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A total of </a:t>
            </a:r>
            <a:r>
              <a:rPr lang="en-US" altLang="en-US" sz="2400" dirty="0" smtClean="0">
                <a:solidFill>
                  <a:srgbClr val="FF0000"/>
                </a:solidFill>
                <a:latin typeface="Comic Sans MS" pitchFamily="66" charset="0"/>
              </a:rPr>
              <a:t>38</a:t>
            </a:r>
            <a:r>
              <a:rPr lang="en-US" altLang="en-US" sz="2400" dirty="0" smtClean="0">
                <a:latin typeface="Comic Sans MS" pitchFamily="66" charset="0"/>
              </a:rPr>
              <a:t> molecules of ATP are formed from one molecule of glucose.</a:t>
            </a:r>
            <a:r>
              <a:rPr lang="en-US" altLang="en-US" sz="2400" i="1" dirty="0" smtClean="0">
                <a:latin typeface="Comic Sans MS" pitchFamily="66" charset="0"/>
              </a:rPr>
              <a:t> </a:t>
            </a:r>
          </a:p>
          <a:p>
            <a:pPr eaLnBrk="1" hangingPunct="1">
              <a:lnSpc>
                <a:spcPct val="80000"/>
              </a:lnSpc>
              <a:buFontTx/>
              <a:buNone/>
            </a:pPr>
            <a:endParaRPr lang="en-US" altLang="en-US" sz="1600" i="1" dirty="0" smtClean="0">
              <a:latin typeface="Comic Sans MS" pitchFamily="66" charset="0"/>
            </a:endParaRPr>
          </a:p>
          <a:p>
            <a:pPr algn="ctr" eaLnBrk="1" hangingPunct="1">
              <a:lnSpc>
                <a:spcPct val="80000"/>
              </a:lnSpc>
              <a:buFontTx/>
              <a:buNone/>
            </a:pPr>
            <a:r>
              <a:rPr lang="en-US" altLang="en-US" sz="2000" dirty="0" smtClean="0">
                <a:latin typeface="Comic Sans MS" pitchFamily="66" charset="0"/>
              </a:rPr>
              <a:t>    </a:t>
            </a:r>
            <a:r>
              <a:rPr lang="en-US" altLang="en-US" sz="2400" i="1" dirty="0" smtClean="0">
                <a:solidFill>
                  <a:srgbClr val="669900"/>
                </a:solidFill>
                <a:latin typeface="Comic Sans MS" pitchFamily="66" charset="0"/>
              </a:rPr>
              <a:t>Lets figure out how we got 38 ATP by the end of aerobic respiration.</a:t>
            </a:r>
          </a:p>
        </p:txBody>
      </p:sp>
      <p:sp>
        <p:nvSpPr>
          <p:cNvPr id="29699" name="AutoShape 3"/>
          <p:cNvSpPr>
            <a:spLocks noChangeArrowheads="1"/>
          </p:cNvSpPr>
          <p:nvPr/>
        </p:nvSpPr>
        <p:spPr bwMode="auto">
          <a:xfrm>
            <a:off x="5334000" y="2590800"/>
            <a:ext cx="914400" cy="9144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endParaRPr lang="en-US" altLang="en-US" sz="4400" b="0">
              <a:solidFill>
                <a:srgbClr val="FFFF00"/>
              </a:solidFill>
              <a:latin typeface="Comic Sans MS" pitchFamily="66" charset="0"/>
            </a:endParaRPr>
          </a:p>
        </p:txBody>
      </p:sp>
      <p:sp>
        <p:nvSpPr>
          <p:cNvPr id="29700" name="Text Box 4"/>
          <p:cNvSpPr txBox="1">
            <a:spLocks noChangeArrowheads="1"/>
          </p:cNvSpPr>
          <p:nvPr/>
        </p:nvSpPr>
        <p:spPr bwMode="auto">
          <a:xfrm>
            <a:off x="5562600" y="28956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200">
                <a:solidFill>
                  <a:schemeClr val="tx2"/>
                </a:solidFill>
                <a:latin typeface="Comic Sans MS" pitchFamily="66" charset="0"/>
              </a:rPr>
              <a:t>ATP</a:t>
            </a:r>
          </a:p>
        </p:txBody>
      </p:sp>
      <p:sp>
        <p:nvSpPr>
          <p:cNvPr id="29701" name="AutoShape 5"/>
          <p:cNvSpPr>
            <a:spLocks noChangeArrowheads="1"/>
          </p:cNvSpPr>
          <p:nvPr/>
        </p:nvSpPr>
        <p:spPr bwMode="auto">
          <a:xfrm>
            <a:off x="8077200" y="1828800"/>
            <a:ext cx="914400" cy="9144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endParaRPr lang="en-US" altLang="en-US" sz="4400" b="0">
              <a:solidFill>
                <a:srgbClr val="FFFF00"/>
              </a:solidFill>
              <a:latin typeface="Comic Sans MS" pitchFamily="66" charset="0"/>
            </a:endParaRPr>
          </a:p>
        </p:txBody>
      </p:sp>
      <p:sp>
        <p:nvSpPr>
          <p:cNvPr id="29702" name="Text Box 6"/>
          <p:cNvSpPr txBox="1">
            <a:spLocks noChangeArrowheads="1"/>
          </p:cNvSpPr>
          <p:nvPr/>
        </p:nvSpPr>
        <p:spPr bwMode="auto">
          <a:xfrm>
            <a:off x="8305800" y="21336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200">
                <a:solidFill>
                  <a:schemeClr val="tx2"/>
                </a:solidFill>
                <a:latin typeface="Comic Sans MS" pitchFamily="66" charset="0"/>
              </a:rPr>
              <a:t>ATP</a:t>
            </a:r>
          </a:p>
        </p:txBody>
      </p:sp>
      <p:sp>
        <p:nvSpPr>
          <p:cNvPr id="2970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z="3200" b="1" smtClean="0">
                <a:solidFill>
                  <a:srgbClr val="FF0000"/>
                </a:solidFill>
                <a:latin typeface="Comic Sans MS" pitchFamily="66" charset="0"/>
              </a:rPr>
              <a:t>Where does the energy             </a:t>
            </a:r>
            <a:br>
              <a:rPr lang="en-US" altLang="en-US" sz="3200" b="1" smtClean="0">
                <a:solidFill>
                  <a:srgbClr val="FF0000"/>
                </a:solidFill>
                <a:latin typeface="Comic Sans MS" pitchFamily="66" charset="0"/>
              </a:rPr>
            </a:br>
            <a:r>
              <a:rPr lang="en-US" altLang="en-US" sz="3200" b="1" smtClean="0">
                <a:solidFill>
                  <a:srgbClr val="FF0000"/>
                </a:solidFill>
                <a:latin typeface="Comic Sans MS" pitchFamily="66" charset="0"/>
              </a:rPr>
              <a:t>come from?</a:t>
            </a:r>
          </a:p>
        </p:txBody>
      </p:sp>
      <p:sp>
        <p:nvSpPr>
          <p:cNvPr id="118787" name="Rectangle 3"/>
          <p:cNvSpPr>
            <a:spLocks noGrp="1" noChangeArrowheads="1"/>
          </p:cNvSpPr>
          <p:nvPr>
            <p:ph type="body" sz="half" idx="1"/>
          </p:nvPr>
        </p:nvSpPr>
        <p:spPr>
          <a:xfrm>
            <a:off x="228600" y="1600200"/>
            <a:ext cx="4876800" cy="4525963"/>
          </a:xfrm>
        </p:spPr>
        <p:txBody>
          <a:bodyPr/>
          <a:lstStyle/>
          <a:p>
            <a:pPr algn="ctr" eaLnBrk="1" hangingPunct="1">
              <a:lnSpc>
                <a:spcPct val="80000"/>
              </a:lnSpc>
              <a:buFontTx/>
              <a:buNone/>
            </a:pPr>
            <a:r>
              <a:rPr lang="en-US" altLang="en-US" sz="2000" i="1" dirty="0" smtClean="0">
                <a:latin typeface="Comic Sans MS" pitchFamily="66" charset="0"/>
              </a:rPr>
              <a:t>In other words, how do we get </a:t>
            </a:r>
          </a:p>
          <a:p>
            <a:pPr algn="ctr" eaLnBrk="1" hangingPunct="1">
              <a:lnSpc>
                <a:spcPct val="80000"/>
              </a:lnSpc>
              <a:buFontTx/>
              <a:buNone/>
            </a:pPr>
            <a:r>
              <a:rPr lang="en-US" altLang="en-US" sz="2000" i="1" dirty="0" smtClean="0">
                <a:latin typeface="Comic Sans MS" pitchFamily="66" charset="0"/>
              </a:rPr>
              <a:t>glucose to begin with?</a:t>
            </a:r>
          </a:p>
          <a:p>
            <a:pPr eaLnBrk="1" hangingPunct="1">
              <a:lnSpc>
                <a:spcPct val="80000"/>
              </a:lnSpc>
            </a:pPr>
            <a:endParaRPr lang="en-US" altLang="en-US" sz="2000" i="1" dirty="0" smtClean="0">
              <a:latin typeface="Comic Sans MS" pitchFamily="66" charset="0"/>
            </a:endParaRPr>
          </a:p>
          <a:p>
            <a:pPr eaLnBrk="1" hangingPunct="1">
              <a:lnSpc>
                <a:spcPct val="80000"/>
              </a:lnSpc>
              <a:buFontTx/>
              <a:buNone/>
            </a:pPr>
            <a:r>
              <a:rPr lang="en-US" altLang="en-US" sz="1800" b="1" dirty="0" smtClean="0">
                <a:solidFill>
                  <a:schemeClr val="tx1">
                    <a:lumMod val="65000"/>
                    <a:lumOff val="35000"/>
                  </a:schemeClr>
                </a:solidFill>
                <a:latin typeface="Comic Sans MS" pitchFamily="66" charset="0"/>
              </a:rPr>
              <a:t>Autotroph</a:t>
            </a:r>
            <a:r>
              <a:rPr lang="en-US" altLang="en-US" sz="1600" dirty="0" smtClean="0">
                <a:latin typeface="Comic Sans MS" pitchFamily="66" charset="0"/>
              </a:rPr>
              <a:t> - organism that makes organic compounds from inorganic sources.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	Plants, some bacteria, and some </a:t>
            </a:r>
            <a:r>
              <a:rPr lang="en-US" altLang="en-US" sz="1600" dirty="0" err="1" smtClean="0">
                <a:latin typeface="Comic Sans MS" pitchFamily="66" charset="0"/>
              </a:rPr>
              <a:t>protista</a:t>
            </a:r>
            <a:r>
              <a:rPr lang="en-US" altLang="en-US" sz="1600" dirty="0" smtClean="0">
                <a:latin typeface="Comic Sans MS" pitchFamily="66" charset="0"/>
              </a:rPr>
              <a:t> make their own food using light energy.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800" b="1" dirty="0" smtClean="0">
                <a:solidFill>
                  <a:schemeClr val="tx1">
                    <a:lumMod val="65000"/>
                    <a:lumOff val="35000"/>
                  </a:schemeClr>
                </a:solidFill>
                <a:latin typeface="Comic Sans MS" pitchFamily="66" charset="0"/>
              </a:rPr>
              <a:t>Heterotroph</a:t>
            </a:r>
            <a:r>
              <a:rPr lang="en-US" altLang="en-US" sz="1600" b="1" dirty="0" smtClean="0">
                <a:latin typeface="Comic Sans MS" pitchFamily="66" charset="0"/>
              </a:rPr>
              <a:t> </a:t>
            </a:r>
            <a:r>
              <a:rPr lang="en-US" altLang="en-US" sz="1600" dirty="0" smtClean="0">
                <a:latin typeface="Comic Sans MS" pitchFamily="66" charset="0"/>
              </a:rPr>
              <a:t>- organism that cannot make organic compounds from inorganic sources.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	They obtain their organic compounds by consuming other organisms. Almost all animals, fungi and some Protista and bacteria. </a:t>
            </a:r>
          </a:p>
          <a:p>
            <a:pPr eaLnBrk="1" hangingPunct="1">
              <a:lnSpc>
                <a:spcPct val="80000"/>
              </a:lnSpc>
              <a:buFontTx/>
              <a:buNone/>
            </a:pPr>
            <a:endParaRPr lang="en-US" altLang="en-US" sz="1600" dirty="0" smtClean="0">
              <a:latin typeface="Comic Sans MS" pitchFamily="66" charset="0"/>
            </a:endParaRPr>
          </a:p>
          <a:p>
            <a:pPr algn="ctr" eaLnBrk="1" hangingPunct="1">
              <a:lnSpc>
                <a:spcPct val="80000"/>
              </a:lnSpc>
              <a:buFontTx/>
              <a:buNone/>
            </a:pPr>
            <a:r>
              <a:rPr lang="en-US" altLang="en-US" sz="1800" b="1" dirty="0" smtClean="0">
                <a:solidFill>
                  <a:srgbClr val="FF9900"/>
                </a:solidFill>
                <a:latin typeface="Comic Sans MS" pitchFamily="66" charset="0"/>
              </a:rPr>
              <a:t>Sun</a:t>
            </a:r>
            <a:r>
              <a:rPr lang="en-US" altLang="en-US" sz="1800" b="1" dirty="0" smtClean="0">
                <a:latin typeface="Comic Sans MS" pitchFamily="66" charset="0"/>
              </a:rPr>
              <a:t> </a:t>
            </a:r>
            <a:r>
              <a:rPr lang="en-US" altLang="en-US" sz="2800" b="1" dirty="0" smtClean="0">
                <a:latin typeface="Comic Sans MS" pitchFamily="66" charset="0"/>
                <a:cs typeface="Arial" charset="0"/>
              </a:rPr>
              <a:t>→</a:t>
            </a:r>
            <a:r>
              <a:rPr lang="en-US" altLang="en-US" sz="1800" b="1" dirty="0" smtClean="0">
                <a:latin typeface="Comic Sans MS" pitchFamily="66" charset="0"/>
                <a:cs typeface="Arial" charset="0"/>
              </a:rPr>
              <a:t> </a:t>
            </a:r>
            <a:r>
              <a:rPr lang="en-US" altLang="en-US" sz="1800" b="1" dirty="0" smtClean="0">
                <a:solidFill>
                  <a:srgbClr val="33CC33"/>
                </a:solidFill>
                <a:latin typeface="Comic Sans MS" pitchFamily="66" charset="0"/>
                <a:cs typeface="Arial" charset="0"/>
              </a:rPr>
              <a:t>Autotroph</a:t>
            </a:r>
            <a:r>
              <a:rPr lang="en-US" altLang="en-US" sz="1800" b="1" dirty="0" smtClean="0">
                <a:latin typeface="Comic Sans MS" pitchFamily="66" charset="0"/>
                <a:cs typeface="Arial" charset="0"/>
              </a:rPr>
              <a:t> </a:t>
            </a:r>
            <a:r>
              <a:rPr lang="en-US" altLang="en-US" sz="2800" b="1" dirty="0" smtClean="0">
                <a:latin typeface="Comic Sans MS" pitchFamily="66" charset="0"/>
                <a:cs typeface="Arial" charset="0"/>
              </a:rPr>
              <a:t>→</a:t>
            </a:r>
            <a:r>
              <a:rPr lang="en-US" altLang="en-US" sz="1800" b="1" dirty="0" smtClean="0">
                <a:latin typeface="Comic Sans MS" pitchFamily="66" charset="0"/>
                <a:cs typeface="Arial" charset="0"/>
              </a:rPr>
              <a:t> </a:t>
            </a:r>
            <a:r>
              <a:rPr lang="en-US" altLang="en-US" sz="1800" b="1" dirty="0" smtClean="0">
                <a:solidFill>
                  <a:srgbClr val="FF3300"/>
                </a:solidFill>
                <a:latin typeface="Comic Sans MS" pitchFamily="66" charset="0"/>
                <a:cs typeface="Arial" charset="0"/>
              </a:rPr>
              <a:t>Heterotroph</a:t>
            </a:r>
          </a:p>
        </p:txBody>
      </p:sp>
      <p:pic>
        <p:nvPicPr>
          <p:cNvPr id="30724" name="Picture 4" descr="DSCf00035_sma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22098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descr="0011Lion-Buff%20Kill%20CU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3733800"/>
            <a:ext cx="32512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6" descr="thumb_savannah%20grass%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MCj021270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0"/>
            <a:ext cx="166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Line 8"/>
          <p:cNvSpPr>
            <a:spLocks noChangeShapeType="1"/>
          </p:cNvSpPr>
          <p:nvPr/>
        </p:nvSpPr>
        <p:spPr bwMode="auto">
          <a:xfrm flipH="1">
            <a:off x="6629400" y="14478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9"/>
          <p:cNvSpPr>
            <a:spLocks noChangeShapeType="1"/>
          </p:cNvSpPr>
          <p:nvPr/>
        </p:nvSpPr>
        <p:spPr bwMode="auto">
          <a:xfrm>
            <a:off x="6781800" y="25146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flipH="1">
            <a:off x="8077200" y="35052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7">
                                            <p:txEl>
                                              <p:pRg st="3" end="3"/>
                                            </p:txEl>
                                          </p:spTgt>
                                        </p:tgtEl>
                                        <p:attrNameLst>
                                          <p:attrName>style.visibility</p:attrName>
                                        </p:attrNameLst>
                                      </p:cBhvr>
                                      <p:to>
                                        <p:strVal val="visible"/>
                                      </p:to>
                                    </p:set>
                                    <p:animEffect transition="in" filter="dissolve">
                                      <p:cBhvr>
                                        <p:cTn id="7" dur="500"/>
                                        <p:tgtEl>
                                          <p:spTgt spid="118787">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8787">
                                            <p:txEl>
                                              <p:pRg st="5" end="5"/>
                                            </p:txEl>
                                          </p:spTgt>
                                        </p:tgtEl>
                                        <p:attrNameLst>
                                          <p:attrName>style.visibility</p:attrName>
                                        </p:attrNameLst>
                                      </p:cBhvr>
                                      <p:to>
                                        <p:strVal val="visible"/>
                                      </p:to>
                                    </p:set>
                                    <p:animEffect transition="in" filter="dissolve">
                                      <p:cBhvr>
                                        <p:cTn id="10" dur="500"/>
                                        <p:tgtEl>
                                          <p:spTgt spid="118787">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787">
                                            <p:txEl>
                                              <p:pRg st="7" end="7"/>
                                            </p:txEl>
                                          </p:spTgt>
                                        </p:tgtEl>
                                        <p:attrNameLst>
                                          <p:attrName>style.visibility</p:attrName>
                                        </p:attrNameLst>
                                      </p:cBhvr>
                                      <p:to>
                                        <p:strVal val="visible"/>
                                      </p:to>
                                    </p:set>
                                    <p:animEffect transition="in" filter="dissolve">
                                      <p:cBhvr>
                                        <p:cTn id="15" dur="500"/>
                                        <p:tgtEl>
                                          <p:spTgt spid="118787">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18787">
                                            <p:txEl>
                                              <p:pRg st="9" end="9"/>
                                            </p:txEl>
                                          </p:spTgt>
                                        </p:tgtEl>
                                        <p:attrNameLst>
                                          <p:attrName>style.visibility</p:attrName>
                                        </p:attrNameLst>
                                      </p:cBhvr>
                                      <p:to>
                                        <p:strVal val="visible"/>
                                      </p:to>
                                    </p:set>
                                    <p:animEffect transition="in" filter="dissolve">
                                      <p:cBhvr>
                                        <p:cTn id="18" dur="500"/>
                                        <p:tgtEl>
                                          <p:spTgt spid="1187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a:lstStyle/>
          <a:p>
            <a:pPr eaLnBrk="1" hangingPunct="1"/>
            <a:r>
              <a:rPr lang="en-US" altLang="en-US" sz="3600" dirty="0" smtClean="0">
                <a:latin typeface="Comic Sans MS" pitchFamily="66" charset="0"/>
              </a:rPr>
              <a:t>         </a:t>
            </a:r>
            <a:r>
              <a:rPr lang="en-US" altLang="en-US" sz="3200" b="1" dirty="0" smtClean="0">
                <a:latin typeface="Comic Sans MS" pitchFamily="66" charset="0"/>
              </a:rPr>
              <a:t>Conversion of Energy</a:t>
            </a:r>
            <a:endParaRPr lang="en-US" altLang="en-US" sz="3600" b="1" dirty="0" smtClean="0">
              <a:latin typeface="Comic Sans MS" pitchFamily="66" charset="0"/>
            </a:endParaRPr>
          </a:p>
        </p:txBody>
      </p:sp>
      <p:sp>
        <p:nvSpPr>
          <p:cNvPr id="31747" name="Rectangle 3"/>
          <p:cNvSpPr>
            <a:spLocks noGrp="1" noChangeArrowheads="1"/>
          </p:cNvSpPr>
          <p:nvPr>
            <p:ph type="body" sz="half" idx="1"/>
          </p:nvPr>
        </p:nvSpPr>
        <p:spPr>
          <a:xfrm>
            <a:off x="533400" y="2057400"/>
            <a:ext cx="3733800" cy="4221163"/>
          </a:xfrm>
        </p:spPr>
        <p:txBody>
          <a:bodyPr/>
          <a:lstStyle/>
          <a:p>
            <a:pPr marL="225425" indent="-225425" eaLnBrk="1" hangingPunct="1"/>
            <a:r>
              <a:rPr lang="en-US" altLang="en-US" sz="1800" dirty="0" smtClean="0">
                <a:latin typeface="Comic Sans MS" pitchFamily="66" charset="0"/>
              </a:rPr>
              <a:t>Every food chain begins with </a:t>
            </a:r>
            <a:r>
              <a:rPr lang="en-US" altLang="en-US" sz="2000" b="1" dirty="0" smtClean="0">
                <a:solidFill>
                  <a:schemeClr val="tx1">
                    <a:lumMod val="65000"/>
                    <a:lumOff val="35000"/>
                  </a:schemeClr>
                </a:solidFill>
                <a:latin typeface="Comic Sans MS" pitchFamily="66" charset="0"/>
              </a:rPr>
              <a:t>anabolic</a:t>
            </a:r>
            <a:r>
              <a:rPr lang="en-US" altLang="en-US" sz="1800" b="1" dirty="0" smtClean="0">
                <a:latin typeface="Comic Sans MS" pitchFamily="66" charset="0"/>
              </a:rPr>
              <a:t> </a:t>
            </a:r>
            <a:r>
              <a:rPr lang="en-US" altLang="en-US" sz="1800" dirty="0" smtClean="0">
                <a:latin typeface="Comic Sans MS" pitchFamily="66" charset="0"/>
              </a:rPr>
              <a:t>pathways in organisms that synthesize their own </a:t>
            </a:r>
            <a:r>
              <a:rPr lang="en-US" altLang="en-US" sz="1800" b="1" dirty="0" smtClean="0">
                <a:latin typeface="Comic Sans MS" pitchFamily="66" charset="0"/>
                <a:hlinkClick r:id="rId3"/>
              </a:rPr>
              <a:t>organic molecules</a:t>
            </a:r>
            <a:r>
              <a:rPr lang="en-US" altLang="en-US" sz="1800" dirty="0" smtClean="0">
                <a:latin typeface="Comic Sans MS" pitchFamily="66" charset="0"/>
              </a:rPr>
              <a:t> from inorganic carbon dioxide.</a:t>
            </a:r>
          </a:p>
          <a:p>
            <a:pPr marL="225425" indent="-225425" eaLnBrk="1" hangingPunct="1"/>
            <a:endParaRPr lang="en-US" altLang="en-US" sz="1800" dirty="0" smtClean="0">
              <a:latin typeface="Comic Sans MS" pitchFamily="66" charset="0"/>
            </a:endParaRPr>
          </a:p>
          <a:p>
            <a:pPr marL="225425" indent="-225425" eaLnBrk="1" hangingPunct="1"/>
            <a:endParaRPr lang="en-US" altLang="en-US" sz="1800" dirty="0" smtClean="0">
              <a:latin typeface="Comic Sans MS" pitchFamily="66" charset="0"/>
            </a:endParaRPr>
          </a:p>
          <a:p>
            <a:pPr marL="225425" indent="-225425" eaLnBrk="1" hangingPunct="1"/>
            <a:r>
              <a:rPr lang="en-US" altLang="en-US" sz="1800" dirty="0" smtClean="0">
                <a:latin typeface="Comic Sans MS" pitchFamily="66" charset="0"/>
              </a:rPr>
              <a:t>Most of these organisms capture</a:t>
            </a:r>
            <a:r>
              <a:rPr lang="en-US" altLang="en-US" sz="1800" dirty="0" smtClean="0">
                <a:solidFill>
                  <a:srgbClr val="33CCCC"/>
                </a:solidFill>
                <a:latin typeface="Comic Sans MS" pitchFamily="66" charset="0"/>
              </a:rPr>
              <a:t> </a:t>
            </a:r>
            <a:r>
              <a:rPr lang="en-US" altLang="en-US" sz="1800" dirty="0" smtClean="0">
                <a:solidFill>
                  <a:srgbClr val="FF6600"/>
                </a:solidFill>
                <a:latin typeface="Comic Sans MS" pitchFamily="66" charset="0"/>
              </a:rPr>
              <a:t>light</a:t>
            </a:r>
            <a:r>
              <a:rPr lang="en-US" altLang="en-US" sz="1800" dirty="0" smtClean="0">
                <a:solidFill>
                  <a:srgbClr val="33CCCC"/>
                </a:solidFill>
                <a:latin typeface="Comic Sans MS" pitchFamily="66" charset="0"/>
              </a:rPr>
              <a:t> </a:t>
            </a:r>
            <a:r>
              <a:rPr lang="en-US" altLang="en-US" sz="1800" dirty="0" smtClean="0">
                <a:latin typeface="Comic Sans MS" pitchFamily="66" charset="0"/>
              </a:rPr>
              <a:t>energy from the sun and use it to drive the synthesis of </a:t>
            </a:r>
            <a:r>
              <a:rPr lang="en-US" altLang="en-US" sz="2000" b="1" dirty="0" smtClean="0">
                <a:solidFill>
                  <a:schemeClr val="tx1">
                    <a:lumMod val="65000"/>
                    <a:lumOff val="35000"/>
                  </a:schemeClr>
                </a:solidFill>
                <a:latin typeface="Comic Sans MS" pitchFamily="66" charset="0"/>
              </a:rPr>
              <a:t>glucose</a:t>
            </a:r>
            <a:r>
              <a:rPr lang="en-US" altLang="en-US" sz="1800" b="1" dirty="0" smtClean="0">
                <a:latin typeface="Comic Sans MS" pitchFamily="66" charset="0"/>
              </a:rPr>
              <a:t> </a:t>
            </a:r>
            <a:r>
              <a:rPr lang="en-US" altLang="en-US" sz="1800" dirty="0" smtClean="0">
                <a:latin typeface="Comic Sans MS" pitchFamily="66" charset="0"/>
              </a:rPr>
              <a:t>from CO</a:t>
            </a:r>
            <a:r>
              <a:rPr lang="en-US" altLang="en-US" sz="1800" baseline="-25000" dirty="0" smtClean="0">
                <a:latin typeface="Comic Sans MS" pitchFamily="66" charset="0"/>
              </a:rPr>
              <a:t>2</a:t>
            </a:r>
            <a:r>
              <a:rPr lang="en-US" altLang="en-US" sz="1800" dirty="0" smtClean="0">
                <a:latin typeface="Comic Sans MS" pitchFamily="66" charset="0"/>
              </a:rPr>
              <a:t> and H</a:t>
            </a:r>
            <a:r>
              <a:rPr lang="en-US" altLang="en-US" sz="1800" baseline="-25000" dirty="0" smtClean="0">
                <a:latin typeface="Comic Sans MS" pitchFamily="66" charset="0"/>
              </a:rPr>
              <a:t>2</a:t>
            </a:r>
            <a:r>
              <a:rPr lang="en-US" altLang="en-US" sz="1800" dirty="0" smtClean="0">
                <a:latin typeface="Comic Sans MS" pitchFamily="66" charset="0"/>
              </a:rPr>
              <a:t>O by a process called photosynthesis.</a:t>
            </a:r>
          </a:p>
        </p:txBody>
      </p:sp>
      <p:pic>
        <p:nvPicPr>
          <p:cNvPr id="31748" name="Picture 4" descr="MCj02127090000[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85800" y="228600"/>
            <a:ext cx="18288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descr="exper1_16"/>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43400" y="1371600"/>
            <a:ext cx="462597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457200"/>
            <a:ext cx="8153400" cy="1020763"/>
          </a:xfrm>
        </p:spPr>
        <p:txBody>
          <a:bodyPr/>
          <a:lstStyle/>
          <a:p>
            <a:pPr algn="l" eaLnBrk="1" hangingPunct="1"/>
            <a:r>
              <a:rPr lang="en-US" altLang="en-US" sz="3200" b="1" smtClean="0">
                <a:solidFill>
                  <a:srgbClr val="008000"/>
                </a:solidFill>
                <a:latin typeface="Comic Sans MS" pitchFamily="66" charset="0"/>
              </a:rPr>
              <a:t>Cells that Run on </a:t>
            </a:r>
            <a:br>
              <a:rPr lang="en-US" altLang="en-US" sz="3200" b="1" smtClean="0">
                <a:solidFill>
                  <a:srgbClr val="008000"/>
                </a:solidFill>
                <a:latin typeface="Comic Sans MS" pitchFamily="66" charset="0"/>
              </a:rPr>
            </a:br>
            <a:r>
              <a:rPr lang="en-US" altLang="en-US" sz="3200" b="1" smtClean="0">
                <a:solidFill>
                  <a:srgbClr val="008000"/>
                </a:solidFill>
                <a:latin typeface="Comic Sans MS" pitchFamily="66" charset="0"/>
              </a:rPr>
              <a:t>Solar Power</a:t>
            </a:r>
          </a:p>
        </p:txBody>
      </p:sp>
      <p:sp>
        <p:nvSpPr>
          <p:cNvPr id="32771" name="Rectangle 3"/>
          <p:cNvSpPr>
            <a:spLocks noGrp="1" noChangeArrowheads="1"/>
          </p:cNvSpPr>
          <p:nvPr>
            <p:ph type="body" sz="half" idx="1"/>
          </p:nvPr>
        </p:nvSpPr>
        <p:spPr>
          <a:xfrm>
            <a:off x="228600" y="2133600"/>
            <a:ext cx="4267200" cy="4343400"/>
          </a:xfrm>
        </p:spPr>
        <p:txBody>
          <a:bodyPr/>
          <a:lstStyle/>
          <a:p>
            <a:pPr marL="225425" indent="-225425" eaLnBrk="1" hangingPunct="1">
              <a:lnSpc>
                <a:spcPct val="90000"/>
              </a:lnSpc>
            </a:pPr>
            <a:r>
              <a:rPr lang="en-US" altLang="en-US" sz="2000" dirty="0" smtClean="0">
                <a:latin typeface="Comic Sans MS" pitchFamily="66" charset="0"/>
              </a:rPr>
              <a:t>Organisms capture light energy with pigment molecules; primarily </a:t>
            </a:r>
            <a:r>
              <a:rPr lang="en-US" altLang="en-US" sz="2400" b="1" dirty="0" smtClean="0">
                <a:solidFill>
                  <a:schemeClr val="tx1">
                    <a:lumMod val="65000"/>
                    <a:lumOff val="35000"/>
                  </a:schemeClr>
                </a:solidFill>
                <a:latin typeface="Comic Sans MS" pitchFamily="66" charset="0"/>
              </a:rPr>
              <a:t>chlorophyll.</a:t>
            </a:r>
          </a:p>
          <a:p>
            <a:pPr marL="225425" indent="-225425" eaLnBrk="1" hangingPunct="1">
              <a:lnSpc>
                <a:spcPct val="90000"/>
              </a:lnSpc>
            </a:pPr>
            <a:endParaRPr lang="en-US" altLang="en-US" sz="1200" dirty="0" smtClean="0">
              <a:solidFill>
                <a:srgbClr val="33CCCC"/>
              </a:solidFill>
              <a:latin typeface="Comic Sans MS" pitchFamily="66" charset="0"/>
            </a:endParaRPr>
          </a:p>
          <a:p>
            <a:pPr marL="225425" indent="-225425" eaLnBrk="1" hangingPunct="1">
              <a:lnSpc>
                <a:spcPct val="90000"/>
              </a:lnSpc>
            </a:pPr>
            <a:endParaRPr lang="en-US" altLang="en-US" sz="1200" dirty="0" smtClean="0">
              <a:solidFill>
                <a:srgbClr val="33CCCC"/>
              </a:solidFill>
              <a:latin typeface="Comic Sans MS" pitchFamily="66" charset="0"/>
            </a:endParaRPr>
          </a:p>
          <a:p>
            <a:pPr marL="225425" indent="-225425" eaLnBrk="1" hangingPunct="1">
              <a:lnSpc>
                <a:spcPct val="90000"/>
              </a:lnSpc>
            </a:pPr>
            <a:r>
              <a:rPr lang="en-US" altLang="en-US" sz="2000" dirty="0" smtClean="0">
                <a:latin typeface="Comic Sans MS" pitchFamily="66" charset="0"/>
              </a:rPr>
              <a:t>Prokaryotic autotrophs have chlorophyll in their cytoplasm.</a:t>
            </a:r>
          </a:p>
          <a:p>
            <a:pPr marL="225425" indent="-225425" eaLnBrk="1" hangingPunct="1">
              <a:lnSpc>
                <a:spcPct val="90000"/>
              </a:lnSpc>
            </a:pPr>
            <a:endParaRPr lang="en-US" altLang="en-US" sz="1200" dirty="0" smtClean="0">
              <a:latin typeface="Comic Sans MS" pitchFamily="66" charset="0"/>
            </a:endParaRPr>
          </a:p>
          <a:p>
            <a:pPr marL="225425" indent="-225425" eaLnBrk="1" hangingPunct="1">
              <a:lnSpc>
                <a:spcPct val="90000"/>
              </a:lnSpc>
            </a:pPr>
            <a:endParaRPr lang="en-US" altLang="en-US" sz="1200" dirty="0" smtClean="0">
              <a:latin typeface="Comic Sans MS" pitchFamily="66" charset="0"/>
            </a:endParaRPr>
          </a:p>
          <a:p>
            <a:pPr marL="225425" indent="-225425" eaLnBrk="1" hangingPunct="1">
              <a:lnSpc>
                <a:spcPct val="90000"/>
              </a:lnSpc>
            </a:pPr>
            <a:r>
              <a:rPr lang="en-US" altLang="en-US" sz="2000" dirty="0" smtClean="0">
                <a:latin typeface="Comic Sans MS" pitchFamily="66" charset="0"/>
                <a:hlinkClick r:id="rId3"/>
              </a:rPr>
              <a:t>Eukaryotic</a:t>
            </a:r>
            <a:r>
              <a:rPr lang="en-US" altLang="en-US" sz="2000" dirty="0" smtClean="0">
                <a:latin typeface="Comic Sans MS" pitchFamily="66" charset="0"/>
              </a:rPr>
              <a:t> autotrophs have chlorophyll organized in special photosystems within </a:t>
            </a:r>
            <a:r>
              <a:rPr lang="en-US" altLang="en-US" sz="2400" b="1" dirty="0" smtClean="0">
                <a:solidFill>
                  <a:schemeClr val="tx1">
                    <a:lumMod val="65000"/>
                    <a:lumOff val="35000"/>
                  </a:schemeClr>
                </a:solidFill>
                <a:latin typeface="Comic Sans MS" pitchFamily="66" charset="0"/>
              </a:rPr>
              <a:t>chloroplast </a:t>
            </a:r>
            <a:r>
              <a:rPr lang="en-US" altLang="en-US" sz="2000" dirty="0" smtClean="0">
                <a:latin typeface="Comic Sans MS" pitchFamily="66" charset="0"/>
              </a:rPr>
              <a:t>organelles.</a:t>
            </a:r>
            <a:endParaRPr lang="en-US" altLang="en-US" sz="3600" dirty="0" smtClean="0"/>
          </a:p>
        </p:txBody>
      </p:sp>
      <p:sp>
        <p:nvSpPr>
          <p:cNvPr id="32772" name="Text Box 10"/>
          <p:cNvSpPr txBox="1">
            <a:spLocks noChangeArrowheads="1"/>
          </p:cNvSpPr>
          <p:nvPr/>
        </p:nvSpPr>
        <p:spPr bwMode="auto">
          <a:xfrm>
            <a:off x="4953000" y="2057400"/>
            <a:ext cx="1752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000" b="0">
                <a:latin typeface="Comic Sans MS" pitchFamily="66" charset="0"/>
              </a:rPr>
              <a:t>Cyanobacteria are photosynthetic bacteria.</a:t>
            </a:r>
            <a:r>
              <a:rPr lang="en-US" altLang="en-US" sz="1200" b="0">
                <a:latin typeface="Comic Sans MS" pitchFamily="66" charset="0"/>
              </a:rPr>
              <a:t> </a:t>
            </a:r>
            <a:endParaRPr lang="en-US" altLang="en-US" b="0">
              <a:latin typeface="Comic Sans MS" pitchFamily="66" charset="0"/>
            </a:endParaRPr>
          </a:p>
        </p:txBody>
      </p:sp>
      <p:pic>
        <p:nvPicPr>
          <p:cNvPr id="33797" name="Picture 13" descr="Cyanobacteria"/>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4953000" y="289341"/>
            <a:ext cx="186182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2774" name="Picture 14" descr="Chloroplas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953000" y="2819400"/>
            <a:ext cx="3949700" cy="340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16"/>
          <p:cNvSpPr txBox="1">
            <a:spLocks noChangeArrowheads="1"/>
          </p:cNvSpPr>
          <p:nvPr/>
        </p:nvSpPr>
        <p:spPr bwMode="auto">
          <a:xfrm>
            <a:off x="5829300" y="6459538"/>
            <a:ext cx="3314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Cyanobacteria</a:t>
            </a:r>
            <a:r>
              <a:rPr lang="en-US" altLang="en-US" sz="1000" b="0">
                <a:latin typeface="Comic Sans MS" pitchFamily="66" charset="0"/>
              </a:rPr>
              <a:t>, Bob Baylock; </a:t>
            </a:r>
            <a:r>
              <a:rPr lang="en-US" altLang="en-US" sz="1000" b="0">
                <a:latin typeface="Comic Sans MS" pitchFamily="66" charset="0"/>
                <a:hlinkClick r:id="rId7"/>
              </a:rPr>
              <a:t>Elodea plant cells</a:t>
            </a:r>
            <a:r>
              <a:rPr lang="en-US" altLang="en-US" sz="1000" b="0">
                <a:latin typeface="Comic Sans MS" pitchFamily="66" charset="0"/>
              </a:rPr>
              <a:t>, T. Port </a:t>
            </a:r>
            <a:r>
              <a:rPr lang="en-US" altLang="en-US" sz="1000" b="0">
                <a:latin typeface="Comic Sans MS" pitchFamily="66" charset="0"/>
                <a:hlinkClick r:id="rId8"/>
              </a:rPr>
              <a:t>Chloroplast diagram</a:t>
            </a:r>
            <a:r>
              <a:rPr lang="en-US" altLang="en-US" sz="1000" b="0">
                <a:latin typeface="Comic Sans MS" pitchFamily="66" charset="0"/>
              </a:rPr>
              <a:t>, Wiki </a:t>
            </a:r>
          </a:p>
        </p:txBody>
      </p:sp>
      <p:sp>
        <p:nvSpPr>
          <p:cNvPr id="327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20300" y="289341"/>
            <a:ext cx="1957283" cy="16156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778" name="Text Box 10"/>
          <p:cNvSpPr txBox="1">
            <a:spLocks noChangeArrowheads="1"/>
          </p:cNvSpPr>
          <p:nvPr/>
        </p:nvSpPr>
        <p:spPr bwMode="auto">
          <a:xfrm>
            <a:off x="7123113" y="2057400"/>
            <a:ext cx="1752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000" b="0">
                <a:latin typeface="Comic Sans MS" pitchFamily="66" charset="0"/>
              </a:rPr>
              <a:t>Elodea plant cells with chloroplasts visible.</a:t>
            </a:r>
            <a:r>
              <a:rPr lang="en-US" altLang="en-US" sz="1200" b="0">
                <a:latin typeface="Comic Sans MS" pitchFamily="66" charset="0"/>
              </a:rPr>
              <a:t> </a:t>
            </a:r>
            <a:endParaRPr lang="en-US" altLang="en-US"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9762"/>
          </a:xfrm>
        </p:spPr>
        <p:txBody>
          <a:bodyPr/>
          <a:lstStyle/>
          <a:p>
            <a:pPr eaLnBrk="1" hangingPunct="1"/>
            <a:r>
              <a:rPr lang="en-US" altLang="en-US" sz="3600" b="1" dirty="0" smtClean="0">
                <a:solidFill>
                  <a:schemeClr val="accent2"/>
                </a:solidFill>
                <a:latin typeface="Comic Sans MS" pitchFamily="66" charset="0"/>
              </a:rPr>
              <a:t>Metabolic Processes … Bottom Line</a:t>
            </a:r>
          </a:p>
        </p:txBody>
      </p:sp>
      <p:sp>
        <p:nvSpPr>
          <p:cNvPr id="20483" name="Rectangle 3"/>
          <p:cNvSpPr>
            <a:spLocks noGrp="1" noChangeArrowheads="1"/>
          </p:cNvSpPr>
          <p:nvPr>
            <p:ph type="body" sz="half" idx="1"/>
          </p:nvPr>
        </p:nvSpPr>
        <p:spPr>
          <a:xfrm>
            <a:off x="457200" y="1066800"/>
            <a:ext cx="4572000" cy="5424488"/>
          </a:xfrm>
        </p:spPr>
        <p:txBody>
          <a:bodyPr/>
          <a:lstStyle/>
          <a:p>
            <a:pPr marL="0" indent="0" algn="ctr" eaLnBrk="1" hangingPunct="1">
              <a:buNone/>
            </a:pPr>
            <a:r>
              <a:rPr lang="en-US" altLang="en-US" sz="2400" dirty="0" smtClean="0">
                <a:latin typeface="Comic Sans MS" pitchFamily="66" charset="0"/>
              </a:rPr>
              <a:t>Metabolism transforms food energy into energy that our cells can use. </a:t>
            </a:r>
          </a:p>
          <a:p>
            <a:pPr marL="225425" indent="-225425" algn="ctr" eaLnBrk="1" hangingPunct="1">
              <a:buFontTx/>
              <a:buNone/>
            </a:pPr>
            <a:endParaRPr lang="en-US" altLang="en-US" sz="2000" dirty="0">
              <a:latin typeface="Comic Sans MS" pitchFamily="66" charset="0"/>
            </a:endParaRPr>
          </a:p>
          <a:p>
            <a:pPr marL="0" indent="0" algn="ctr" eaLnBrk="1" hangingPunct="1">
              <a:buNone/>
            </a:pPr>
            <a:r>
              <a:rPr lang="en-US" altLang="en-US" sz="2000" b="1" dirty="0" smtClean="0">
                <a:solidFill>
                  <a:srgbClr val="FF0000"/>
                </a:solidFill>
                <a:latin typeface="Comic Sans MS" pitchFamily="66" charset="0"/>
              </a:rPr>
              <a:t>Q</a:t>
            </a:r>
            <a:r>
              <a:rPr lang="en-US" altLang="en-US" sz="2000" b="1" dirty="0" smtClean="0">
                <a:latin typeface="Comic Sans MS" pitchFamily="66" charset="0"/>
              </a:rPr>
              <a:t>: What carbohydrate molecule is the basic component of your food energy?</a:t>
            </a:r>
          </a:p>
          <a:p>
            <a:pPr marL="0" indent="0" algn="ctr" eaLnBrk="1" hangingPunct="1">
              <a:buNone/>
            </a:pPr>
            <a:endParaRPr lang="en-US" altLang="en-US" sz="1600" b="1" dirty="0">
              <a:latin typeface="Comic Sans MS" pitchFamily="66" charset="0"/>
            </a:endParaRPr>
          </a:p>
          <a:p>
            <a:pPr marL="0" indent="0" algn="ctr" eaLnBrk="1" hangingPunct="1">
              <a:buNone/>
            </a:pPr>
            <a:r>
              <a:rPr lang="en-US" altLang="en-US" sz="2000" b="1" dirty="0" smtClean="0">
                <a:solidFill>
                  <a:srgbClr val="FF0000"/>
                </a:solidFill>
                <a:latin typeface="Comic Sans MS" pitchFamily="66" charset="0"/>
              </a:rPr>
              <a:t>Q</a:t>
            </a:r>
            <a:r>
              <a:rPr lang="en-US" altLang="en-US" sz="2000" b="1" dirty="0" smtClean="0">
                <a:latin typeface="Comic Sans MS" pitchFamily="66" charset="0"/>
              </a:rPr>
              <a:t>: What is different about how animal cells and plant cells obtain this molecule?</a:t>
            </a:r>
            <a:endParaRPr lang="en-US" altLang="en-US" sz="2400" dirty="0" smtClean="0">
              <a:latin typeface="Comic Sans MS" pitchFamily="66" charset="0"/>
            </a:endParaRPr>
          </a:p>
          <a:p>
            <a:pPr algn="ctr" eaLnBrk="1" hangingPunct="1"/>
            <a:endParaRPr lang="en-US" altLang="en-US" sz="1600" b="1" dirty="0" smtClean="0">
              <a:latin typeface="Comic Sans MS" pitchFamily="66" charset="0"/>
            </a:endParaRPr>
          </a:p>
          <a:p>
            <a:pPr marL="0" indent="0" algn="ctr" eaLnBrk="1" hangingPunct="1">
              <a:buNone/>
            </a:pPr>
            <a:r>
              <a:rPr lang="en-US" altLang="en-US" sz="2000" b="1" dirty="0" smtClean="0">
                <a:solidFill>
                  <a:srgbClr val="FF0000"/>
                </a:solidFill>
                <a:latin typeface="Comic Sans MS" pitchFamily="66" charset="0"/>
              </a:rPr>
              <a:t>Q</a:t>
            </a:r>
            <a:r>
              <a:rPr lang="en-US" altLang="en-US" sz="2000" b="1" dirty="0" smtClean="0">
                <a:latin typeface="Comic Sans MS" pitchFamily="66" charset="0"/>
              </a:rPr>
              <a:t>:What molecule is the product of metabolism used to do cellular work?</a:t>
            </a:r>
            <a:endParaRPr lang="en-US" altLang="en-US" sz="1800" b="1" dirty="0" smtClean="0">
              <a:latin typeface="Comic Sans MS" pitchFamily="66" charset="0"/>
            </a:endParaRPr>
          </a:p>
          <a:p>
            <a:pPr marL="225425" indent="-225425" algn="ctr" eaLnBrk="1" hangingPunct="1">
              <a:buFontTx/>
              <a:buNone/>
            </a:pPr>
            <a:endParaRPr lang="en-US" altLang="en-US" sz="1600" dirty="0" smtClean="0">
              <a:latin typeface="Comic Sans MS" pitchFamily="66" charset="0"/>
            </a:endParaRPr>
          </a:p>
          <a:p>
            <a:pPr marL="225425" indent="-225425" algn="ctr" eaLnBrk="1" hangingPunct="1">
              <a:buFontTx/>
              <a:buNone/>
            </a:pPr>
            <a:endParaRPr lang="en-US" altLang="en-US" sz="2000" dirty="0" smtClean="0">
              <a:latin typeface="Comic Sans MS" pitchFamily="66" charset="0"/>
            </a:endParaRPr>
          </a:p>
        </p:txBody>
      </p:sp>
      <p:pic>
        <p:nvPicPr>
          <p:cNvPr id="20487" name="Picture 7" descr="Jumprope_MeaganKlei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410200" y="1295400"/>
            <a:ext cx="3217863" cy="467616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 Box 8"/>
          <p:cNvSpPr txBox="1">
            <a:spLocks noChangeArrowheads="1"/>
          </p:cNvSpPr>
          <p:nvPr/>
        </p:nvSpPr>
        <p:spPr bwMode="auto">
          <a:xfrm>
            <a:off x="6553200" y="64912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Jumping rope</a:t>
            </a:r>
            <a:r>
              <a:rPr lang="en-US" altLang="en-US" sz="1000">
                <a:latin typeface="Comic Sans MS" pitchFamily="66" charset="0"/>
              </a:rPr>
              <a:t>, Meagan E. Klein</a:t>
            </a:r>
            <a:r>
              <a:rPr lang="en-US" altLang="en-US">
                <a:latin typeface="Comic Sans MS" pitchFamily="66" charset="0"/>
              </a:rPr>
              <a:t> </a:t>
            </a:r>
          </a:p>
        </p:txBody>
      </p:sp>
      <p:sp>
        <p:nvSpPr>
          <p:cNvPr id="20488"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b="1" dirty="0">
                <a:latin typeface="Comic Sans MS" pitchFamily="66" charset="0"/>
              </a:rPr>
              <a:t>From the </a:t>
            </a:r>
            <a:r>
              <a:rPr lang="en-US" altLang="en-US" sz="1000" b="0" dirty="0">
                <a:latin typeface="Comic Sans MS" pitchFamily="66" charset="0"/>
                <a:hlinkClick r:id="rId5"/>
              </a:rPr>
              <a:t>Virtual</a:t>
            </a:r>
            <a:r>
              <a:rPr lang="en-US" altLang="en-US" sz="1000" b="1" dirty="0">
                <a:latin typeface="Comic Sans MS" pitchFamily="66" charset="0"/>
                <a:hlinkClick r:id="rId5"/>
              </a:rPr>
              <a:t> Cell Biology Classroom</a:t>
            </a:r>
            <a:r>
              <a:rPr lang="en-US" altLang="en-US" sz="1000" b="1" dirty="0">
                <a:latin typeface="Comic Sans MS" pitchFamily="66" charset="0"/>
              </a:rPr>
              <a:t> on </a:t>
            </a:r>
            <a:r>
              <a:rPr lang="en-US" altLang="en-US" sz="1000" b="1" dirty="0">
                <a:latin typeface="Comic Sans MS" pitchFamily="66" charset="0"/>
                <a:hlinkClick r:id="rId6"/>
              </a:rPr>
              <a:t>ScienceProfOnline.com</a:t>
            </a:r>
            <a:endParaRPr lang="en-US" altLang="en-US" sz="1000" b="1" dirty="0">
              <a:latin typeface="Comic Sans MS" pitchFamily="66" charset="0"/>
            </a:endParaRPr>
          </a:p>
        </p:txBody>
      </p:sp>
    </p:spTree>
    <p:extLst>
      <p:ext uri="{BB962C8B-B14F-4D97-AF65-F5344CB8AC3E}">
        <p14:creationId xmlns:p14="http://schemas.microsoft.com/office/powerpoint/2010/main" val="1707530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0" y="0"/>
            <a:ext cx="8686800" cy="63246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3600" b="1" dirty="0" smtClean="0">
                <a:solidFill>
                  <a:srgbClr val="33CC33"/>
                </a:solidFill>
                <a:latin typeface="Comic Sans MS" pitchFamily="66" charset="0"/>
              </a:rPr>
              <a:t>Confused?</a:t>
            </a:r>
            <a:endParaRPr lang="en-US" sz="2400" b="1" dirty="0" smtClean="0">
              <a:latin typeface="Comic Sans MS" pitchFamily="66" charset="0"/>
            </a:endParaRPr>
          </a:p>
          <a:p>
            <a:pPr eaLnBrk="1" hangingPunct="1">
              <a:buFontTx/>
              <a:buNone/>
              <a:defRPr/>
            </a:pPr>
            <a:r>
              <a:rPr lang="en-US" sz="2800" dirty="0" smtClean="0">
                <a:latin typeface="Comic Sans MS" pitchFamily="66" charset="0"/>
              </a:rPr>
              <a:t>    </a:t>
            </a:r>
            <a:r>
              <a:rPr lang="en-US" sz="2000" dirty="0" smtClean="0">
                <a:latin typeface="Comic Sans MS" pitchFamily="66" charset="0"/>
              </a:rPr>
              <a:t>Here are links to fun resources that further </a:t>
            </a:r>
          </a:p>
          <a:p>
            <a:pPr eaLnBrk="1" hangingPunct="1">
              <a:buFontTx/>
              <a:buNone/>
              <a:defRPr/>
            </a:pPr>
            <a:r>
              <a:rPr lang="en-US" sz="2000" dirty="0" smtClean="0">
                <a:latin typeface="Comic Sans MS" pitchFamily="66" charset="0"/>
              </a:rPr>
              <a:t>      explain cellular respiration:</a:t>
            </a:r>
          </a:p>
          <a:p>
            <a:pPr algn="ctr" eaLnBrk="1" hangingPunct="1">
              <a:buFontTx/>
              <a:buNone/>
              <a:defRPr/>
            </a:pPr>
            <a:endParaRPr lang="en-US" sz="1000" dirty="0" smtClean="0">
              <a:latin typeface="Comic Sans MS" pitchFamily="66" charset="0"/>
            </a:endParaRPr>
          </a:p>
          <a:p>
            <a:pPr algn="ctr" eaLnBrk="1" hangingPunct="1">
              <a:buFontTx/>
              <a:buNone/>
              <a:defRPr/>
            </a:pPr>
            <a:endParaRPr lang="en-US" sz="1000" dirty="0" smtClean="0">
              <a:latin typeface="Comic Sans MS" pitchFamily="66" charset="0"/>
            </a:endParaRPr>
          </a:p>
          <a:p>
            <a:pPr eaLnBrk="1" hangingPunct="1">
              <a:defRPr/>
            </a:pPr>
            <a:r>
              <a:rPr lang="en-US" sz="1800" dirty="0" smtClean="0">
                <a:latin typeface="Comic Sans MS" pitchFamily="66" charset="0"/>
                <a:hlinkClick r:id="rId3"/>
              </a:rPr>
              <a:t>Aerobic Cellular Respiration</a:t>
            </a:r>
            <a:r>
              <a:rPr lang="en-US" sz="1800" dirty="0" smtClean="0">
                <a:latin typeface="Comic Sans MS" pitchFamily="66" charset="0"/>
              </a:rPr>
              <a:t> Main Page</a:t>
            </a:r>
            <a:r>
              <a:rPr lang="en-US" sz="1200" dirty="0" smtClean="0">
                <a:latin typeface="Comic Sans MS" pitchFamily="66" charset="0"/>
              </a:rPr>
              <a:t> on the Virtual Cell Biology Classroom </a:t>
            </a:r>
          </a:p>
          <a:p>
            <a:pPr marL="0" indent="0" eaLnBrk="1" hangingPunct="1">
              <a:buFontTx/>
              <a:buNone/>
              <a:defRPr/>
            </a:pPr>
            <a:r>
              <a:rPr lang="en-US" sz="1200" dirty="0">
                <a:latin typeface="Comic Sans MS" pitchFamily="66" charset="0"/>
              </a:rPr>
              <a:t> </a:t>
            </a:r>
            <a:r>
              <a:rPr lang="en-US" sz="1200" dirty="0" smtClean="0">
                <a:latin typeface="Comic Sans MS" pitchFamily="66" charset="0"/>
              </a:rPr>
              <a:t>      of</a:t>
            </a:r>
            <a:r>
              <a:rPr lang="en-US" sz="1000" dirty="0" smtClean="0">
                <a:latin typeface="Comic Sans MS" pitchFamily="66" charset="0"/>
              </a:rPr>
              <a:t> </a:t>
            </a:r>
            <a:r>
              <a:rPr lang="en-US" sz="1400" dirty="0" smtClean="0">
                <a:latin typeface="Comic Sans MS" pitchFamily="66" charset="0"/>
                <a:hlinkClick r:id="rId4"/>
              </a:rPr>
              <a:t>Science Prof Online</a:t>
            </a:r>
            <a:r>
              <a:rPr lang="en-US" sz="1600" dirty="0" smtClean="0">
                <a:latin typeface="Comic Sans MS" pitchFamily="66" charset="0"/>
              </a:rPr>
              <a:t>.</a:t>
            </a:r>
            <a:endParaRPr lang="en-US" sz="1800" dirty="0" smtClean="0">
              <a:latin typeface="Comic Sans MS" pitchFamily="66" charset="0"/>
            </a:endParaRPr>
          </a:p>
          <a:p>
            <a:pPr eaLnBrk="1" hangingPunct="1">
              <a:defRPr/>
            </a:pPr>
            <a:r>
              <a:rPr lang="en-US" sz="1800" dirty="0" smtClean="0">
                <a:latin typeface="Comic Sans MS" pitchFamily="66" charset="0"/>
                <a:hlinkClick r:id="rId5"/>
              </a:rPr>
              <a:t>Cellular Respiration</a:t>
            </a:r>
            <a:r>
              <a:rPr lang="en-US" sz="1800" dirty="0" smtClean="0">
                <a:latin typeface="Comic Sans MS" pitchFamily="66" charset="0"/>
              </a:rPr>
              <a:t> </a:t>
            </a:r>
            <a:r>
              <a:rPr lang="en-US" sz="1200" dirty="0" smtClean="0">
                <a:latin typeface="Comic Sans MS" pitchFamily="66" charset="0"/>
              </a:rPr>
              <a:t>animation by Jay Phelan, “What is Life? A Guide to Biology”, W. H. Freeman &amp; Co.</a:t>
            </a:r>
          </a:p>
          <a:p>
            <a:pPr eaLnBrk="1" hangingPunct="1">
              <a:defRPr/>
            </a:pPr>
            <a:r>
              <a:rPr lang="en-US" sz="1800" dirty="0" smtClean="0">
                <a:latin typeface="Comic Sans MS" pitchFamily="66" charset="0"/>
              </a:rPr>
              <a:t>“</a:t>
            </a:r>
            <a:r>
              <a:rPr lang="en-US" sz="1800" dirty="0" smtClean="0">
                <a:latin typeface="Comic Sans MS" pitchFamily="66" charset="0"/>
                <a:hlinkClick r:id="rId6"/>
              </a:rPr>
              <a:t>The Body Machine</a:t>
            </a:r>
            <a:r>
              <a:rPr lang="en-US" sz="1800" dirty="0" smtClean="0">
                <a:latin typeface="Comic Sans MS" pitchFamily="66" charset="0"/>
              </a:rPr>
              <a:t>”</a:t>
            </a:r>
            <a:r>
              <a:rPr lang="en-US" sz="1200" dirty="0" smtClean="0">
                <a:latin typeface="Comic Sans MS" pitchFamily="66" charset="0"/>
              </a:rPr>
              <a:t> music video by School House Rock.</a:t>
            </a:r>
          </a:p>
          <a:p>
            <a:pPr eaLnBrk="1" hangingPunct="1">
              <a:defRPr/>
            </a:pPr>
            <a:r>
              <a:rPr lang="en-US" sz="1800" dirty="0" smtClean="0">
                <a:latin typeface="Comic Sans MS" pitchFamily="66" charset="0"/>
                <a:hlinkClick r:id="rId7"/>
              </a:rPr>
              <a:t>How NAD+ Works</a:t>
            </a:r>
            <a:r>
              <a:rPr lang="en-US" sz="1800" dirty="0" smtClean="0">
                <a:latin typeface="Comic Sans MS" pitchFamily="66" charset="0"/>
              </a:rPr>
              <a:t> </a:t>
            </a:r>
            <a:r>
              <a:rPr lang="en-US" sz="1200" dirty="0" smtClean="0">
                <a:latin typeface="Comic Sans MS" pitchFamily="66" charset="0"/>
              </a:rPr>
              <a:t>animation and quiz from McGraw-Hill.</a:t>
            </a:r>
          </a:p>
          <a:p>
            <a:pPr eaLnBrk="1" hangingPunct="1">
              <a:defRPr/>
            </a:pPr>
            <a:r>
              <a:rPr lang="en-US" sz="1800" dirty="0" smtClean="0">
                <a:latin typeface="Comic Sans MS" pitchFamily="66" charset="0"/>
                <a:hlinkClick r:id="rId8"/>
              </a:rPr>
              <a:t>Glycolysis</a:t>
            </a:r>
            <a:r>
              <a:rPr lang="en-US" sz="1800" dirty="0" smtClean="0">
                <a:latin typeface="Comic Sans MS" pitchFamily="66" charset="0"/>
              </a:rPr>
              <a:t> </a:t>
            </a:r>
            <a:r>
              <a:rPr lang="en-US" sz="1200" dirty="0" smtClean="0">
                <a:latin typeface="Comic Sans MS" pitchFamily="66" charset="0"/>
              </a:rPr>
              <a:t>animation and quiz from McGraw-Hill.</a:t>
            </a:r>
            <a:endParaRPr lang="en-US" sz="1800" dirty="0" smtClean="0">
              <a:latin typeface="Comic Sans MS" pitchFamily="66" charset="0"/>
            </a:endParaRPr>
          </a:p>
          <a:p>
            <a:pPr eaLnBrk="1" hangingPunct="1">
              <a:defRPr/>
            </a:pPr>
            <a:r>
              <a:rPr lang="en-US" sz="1800" dirty="0" smtClean="0">
                <a:latin typeface="Comic Sans MS" pitchFamily="66" charset="0"/>
                <a:hlinkClick r:id="rId9"/>
              </a:rPr>
              <a:t>Krebs Cycle Animation &amp; Quiz</a:t>
            </a:r>
            <a:r>
              <a:rPr lang="en-US" sz="1800" dirty="0" smtClean="0">
                <a:latin typeface="Comic Sans MS" pitchFamily="66" charset="0"/>
              </a:rPr>
              <a:t> </a:t>
            </a:r>
            <a:r>
              <a:rPr lang="en-US" sz="1200" dirty="0" smtClean="0">
                <a:latin typeface="Comic Sans MS" pitchFamily="66" charset="0"/>
              </a:rPr>
              <a:t>from McGraw-Hill.</a:t>
            </a:r>
            <a:endParaRPr lang="en-US" sz="1800" dirty="0" smtClean="0">
              <a:latin typeface="Comic Sans MS" pitchFamily="66" charset="0"/>
            </a:endParaRPr>
          </a:p>
          <a:p>
            <a:pPr eaLnBrk="1" hangingPunct="1">
              <a:defRPr/>
            </a:pPr>
            <a:r>
              <a:rPr lang="en-US" sz="1800" dirty="0" smtClean="0">
                <a:latin typeface="Comic Sans MS" pitchFamily="66" charset="0"/>
                <a:hlinkClick r:id="rId10"/>
              </a:rPr>
              <a:t>Electron Transport Chain</a:t>
            </a:r>
            <a:r>
              <a:rPr lang="en-US" sz="1800" dirty="0" smtClean="0">
                <a:latin typeface="Comic Sans MS" pitchFamily="66" charset="0"/>
              </a:rPr>
              <a:t> </a:t>
            </a:r>
            <a:r>
              <a:rPr lang="en-US" sz="1200" dirty="0" smtClean="0">
                <a:latin typeface="Comic Sans MS" pitchFamily="66" charset="0"/>
              </a:rPr>
              <a:t>animation from Molecular &amp; Cellular Biology Learning Center.</a:t>
            </a:r>
          </a:p>
          <a:p>
            <a:pPr eaLnBrk="1" hangingPunct="1">
              <a:defRPr/>
            </a:pPr>
            <a:r>
              <a:rPr lang="en-US" sz="1800" dirty="0" smtClean="0">
                <a:latin typeface="Comic Sans MS" pitchFamily="66" charset="0"/>
                <a:hlinkClick r:id="rId11"/>
              </a:rPr>
              <a:t>Electron Transport Chain </a:t>
            </a:r>
            <a:r>
              <a:rPr lang="en-US" sz="1200" dirty="0" smtClean="0">
                <a:latin typeface="Comic Sans MS" pitchFamily="66" charset="0"/>
              </a:rPr>
              <a:t> click through animation by Graham Kent Bio231 Cell Biology Laboratory.</a:t>
            </a:r>
          </a:p>
          <a:p>
            <a:pPr eaLnBrk="1" hangingPunct="1">
              <a:defRPr/>
            </a:pPr>
            <a:r>
              <a:rPr lang="en-US" sz="1800" dirty="0" smtClean="0">
                <a:latin typeface="Comic Sans MS" pitchFamily="66" charset="0"/>
                <a:hlinkClick r:id="rId12"/>
              </a:rPr>
              <a:t>Food Molecules</a:t>
            </a:r>
            <a:r>
              <a:rPr lang="en-US" sz="1200" dirty="0" smtClean="0">
                <a:latin typeface="Comic Sans MS" pitchFamily="66" charset="0"/>
              </a:rPr>
              <a:t> video from </a:t>
            </a:r>
            <a:r>
              <a:rPr lang="en-US" sz="1200" dirty="0" err="1" smtClean="0">
                <a:latin typeface="Comic Sans MS" pitchFamily="66" charset="0"/>
              </a:rPr>
              <a:t>HowStuffWorks</a:t>
            </a:r>
            <a:r>
              <a:rPr lang="en-US" sz="1200" dirty="0" smtClean="0">
                <a:latin typeface="Comic Sans MS" pitchFamily="66" charset="0"/>
              </a:rPr>
              <a:t>, a Discovery company.</a:t>
            </a:r>
          </a:p>
          <a:p>
            <a:pPr eaLnBrk="1" hangingPunct="1">
              <a:defRPr/>
            </a:pPr>
            <a:r>
              <a:rPr lang="en-US" sz="1600" dirty="0" smtClean="0">
                <a:latin typeface="Comic Sans MS" pitchFamily="66" charset="0"/>
              </a:rPr>
              <a:t>“</a:t>
            </a:r>
            <a:r>
              <a:rPr lang="en-US" sz="1800" dirty="0" smtClean="0">
                <a:latin typeface="Comic Sans MS" pitchFamily="66" charset="0"/>
                <a:hlinkClick r:id="rId13"/>
              </a:rPr>
              <a:t>The Energy</a:t>
            </a:r>
            <a:r>
              <a:rPr lang="en-US" sz="1800" dirty="0" smtClean="0">
                <a:latin typeface="Comic Sans MS" pitchFamily="66" charset="0"/>
              </a:rPr>
              <a:t>”</a:t>
            </a:r>
            <a:r>
              <a:rPr lang="en-US" sz="1200" dirty="0" smtClean="0">
                <a:latin typeface="Comic Sans MS" pitchFamily="66" charset="0"/>
              </a:rPr>
              <a:t> song by </a:t>
            </a:r>
            <a:r>
              <a:rPr lang="en-US" sz="1200" dirty="0" err="1" smtClean="0">
                <a:latin typeface="Comic Sans MS" pitchFamily="66" charset="0"/>
              </a:rPr>
              <a:t>Audiovent</a:t>
            </a:r>
            <a:r>
              <a:rPr lang="en-US" sz="1200" dirty="0" smtClean="0">
                <a:latin typeface="Comic Sans MS" pitchFamily="66" charset="0"/>
              </a:rPr>
              <a:t>. </a:t>
            </a:r>
          </a:p>
          <a:p>
            <a:pPr eaLnBrk="1" hangingPunct="1">
              <a:defRPr/>
            </a:pPr>
            <a:endParaRPr lang="en-US" sz="1200" dirty="0" smtClean="0">
              <a:latin typeface="Comic Sans MS" pitchFamily="66" charset="0"/>
            </a:endParaRPr>
          </a:p>
          <a:p>
            <a:pPr eaLnBrk="1" hangingPunct="1">
              <a:defRPr/>
            </a:pPr>
            <a:endParaRPr lang="en-US" sz="400" dirty="0" smtClean="0">
              <a:latin typeface="Comic Sans MS" pitchFamily="66" charset="0"/>
            </a:endParaRPr>
          </a:p>
          <a:p>
            <a:pPr eaLnBrk="1" hangingPunct="1">
              <a:buFontTx/>
              <a:buNone/>
              <a:defRPr/>
            </a:pPr>
            <a:r>
              <a:rPr lang="en-US" sz="1000" dirty="0" smtClean="0">
                <a:latin typeface="Comic Sans MS" pitchFamily="66" charset="0"/>
              </a:rPr>
              <a:t>    (You must be in PPT slideshow view to click on links.)</a:t>
            </a:r>
          </a:p>
        </p:txBody>
      </p:sp>
      <p:pic>
        <p:nvPicPr>
          <p:cNvPr id="34819" name="Picture 8" descr="MC90022968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59738" y="152400"/>
            <a:ext cx="866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9"/>
          <p:cNvSpPr>
            <a:spLocks noChangeArrowheads="1" noChangeShapeType="1" noTextEdit="1"/>
          </p:cNvSpPr>
          <p:nvPr/>
        </p:nvSpPr>
        <p:spPr bwMode="auto">
          <a:xfrm rot="2550262">
            <a:off x="6346825" y="925513"/>
            <a:ext cx="2819400" cy="787400"/>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Comic Sans MS"/>
              </a:rPr>
              <a:t>Smart Links</a:t>
            </a:r>
          </a:p>
        </p:txBody>
      </p:sp>
      <p:sp>
        <p:nvSpPr>
          <p:cNvPr id="34821"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15"/>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6869"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6700"/>
            <a:ext cx="693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6871"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28600" y="304800"/>
            <a:ext cx="8686800" cy="762000"/>
          </a:xfrm>
        </p:spPr>
        <p:txBody>
          <a:bodyPr/>
          <a:lstStyle/>
          <a:p>
            <a:pPr eaLnBrk="1" hangingPunct="1">
              <a:defRPr/>
            </a:pPr>
            <a:r>
              <a:rPr lang="en-US" sz="4000" b="1" dirty="0" smtClean="0">
                <a:solidFill>
                  <a:srgbClr val="008000"/>
                </a:solidFill>
                <a:latin typeface="Comic Sans MS"/>
                <a:cs typeface="Comic Sans MS"/>
              </a:rPr>
              <a:t>Metabolism</a:t>
            </a:r>
            <a:endParaRPr lang="en-US" sz="4000" baseline="30000" dirty="0">
              <a:solidFill>
                <a:srgbClr val="008000"/>
              </a:solidFill>
              <a:latin typeface="Comic Sans MS"/>
              <a:cs typeface="Comic Sans MS"/>
            </a:endParaRPr>
          </a:p>
        </p:txBody>
      </p:sp>
      <p:sp>
        <p:nvSpPr>
          <p:cNvPr id="6" name="Rectangle 3"/>
          <p:cNvSpPr>
            <a:spLocks noGrp="1" noChangeArrowheads="1"/>
          </p:cNvSpPr>
          <p:nvPr>
            <p:ph type="body" sz="half" idx="4294967295"/>
          </p:nvPr>
        </p:nvSpPr>
        <p:spPr>
          <a:xfrm>
            <a:off x="533400" y="1295400"/>
            <a:ext cx="3352800" cy="1371600"/>
          </a:xfrm>
        </p:spPr>
        <p:txBody>
          <a:bodyPr/>
          <a:lstStyle/>
          <a:p>
            <a:pPr marL="0" indent="0" algn="ctr" eaLnBrk="1" hangingPunct="1">
              <a:buNone/>
            </a:pPr>
            <a:r>
              <a:rPr lang="en-US" sz="2000" dirty="0" smtClean="0">
                <a:latin typeface="Comic Sans MS"/>
                <a:cs typeface="Comic Sans MS"/>
              </a:rPr>
              <a:t>Energy </a:t>
            </a:r>
            <a:r>
              <a:rPr lang="en-US" sz="2000" dirty="0">
                <a:latin typeface="Comic Sans MS"/>
                <a:cs typeface="Comic Sans MS"/>
              </a:rPr>
              <a:t>is obtained by breaking chemical bonds in foods we eat, like glucose.</a:t>
            </a:r>
            <a:r>
              <a:rPr lang="en-US" sz="1800" b="1" dirty="0">
                <a:solidFill>
                  <a:srgbClr val="990099"/>
                </a:solidFill>
                <a:latin typeface="Arial" charset="0"/>
              </a:rPr>
              <a:t/>
            </a:r>
            <a:br>
              <a:rPr lang="en-US" sz="1800" b="1" dirty="0">
                <a:solidFill>
                  <a:srgbClr val="990099"/>
                </a:solidFill>
                <a:latin typeface="Arial" charset="0"/>
              </a:rPr>
            </a:br>
            <a:endParaRPr lang="en-US" sz="1800" dirty="0">
              <a:effectLst>
                <a:outerShdw blurRad="38100" dist="38100" dir="2700000" algn="tl">
                  <a:srgbClr val="FFFFFF"/>
                </a:outerShdw>
              </a:effectLst>
              <a:latin typeface="Comic Sans MS"/>
              <a:cs typeface="Comic Sans MS"/>
            </a:endParaRPr>
          </a:p>
        </p:txBody>
      </p:sp>
      <p:sp>
        <p:nvSpPr>
          <p:cNvPr id="7" name="Text Box 10"/>
          <p:cNvSpPr txBox="1">
            <a:spLocks noChangeArrowheads="1"/>
          </p:cNvSpPr>
          <p:nvPr/>
        </p:nvSpPr>
        <p:spPr bwMode="auto">
          <a:xfrm>
            <a:off x="4592129" y="6611937"/>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dirty="0">
                <a:latin typeface="Comic Sans MS" charset="0"/>
              </a:rPr>
              <a:t>Image: </a:t>
            </a:r>
            <a:r>
              <a:rPr lang="en-US" sz="1000" b="0" dirty="0" smtClean="0">
                <a:latin typeface="Comic Sans MS" charset="0"/>
              </a:rPr>
              <a:t>Leo after pouring baby food on his head </a:t>
            </a:r>
            <a:r>
              <a:rPr lang="en-US" sz="1000" b="0" dirty="0" smtClean="0">
                <a:latin typeface="Comic Sans MS" charset="0"/>
                <a:sym typeface="Wingdings"/>
              </a:rPr>
              <a:t></a:t>
            </a:r>
            <a:r>
              <a:rPr lang="en-US" sz="1000" b="0" dirty="0" smtClean="0">
                <a:latin typeface="Comic Sans MS" charset="0"/>
              </a:rPr>
              <a:t>, T. Port</a:t>
            </a:r>
            <a:endParaRPr lang="en-US" sz="1000" dirty="0">
              <a:latin typeface="Comic Sans MS" charset="0"/>
            </a:endParaRPr>
          </a:p>
        </p:txBody>
      </p:sp>
      <p:pic>
        <p:nvPicPr>
          <p:cNvPr id="3" name="Picture 2" descr="MessyLeo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268263" cy="4384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9" name="Picture 8" descr="Glucose_structure.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667000"/>
            <a:ext cx="2362200" cy="1620329"/>
          </a:xfrm>
          <a:prstGeom prst="rect">
            <a:avLst/>
          </a:prstGeom>
        </p:spPr>
      </p:pic>
      <p:sp>
        <p:nvSpPr>
          <p:cNvPr id="2" name="Rectangle 1"/>
          <p:cNvSpPr/>
          <p:nvPr/>
        </p:nvSpPr>
        <p:spPr>
          <a:xfrm>
            <a:off x="533400" y="4648200"/>
            <a:ext cx="3124200" cy="1323439"/>
          </a:xfrm>
          <a:prstGeom prst="rect">
            <a:avLst/>
          </a:prstGeom>
        </p:spPr>
        <p:txBody>
          <a:bodyPr wrap="square">
            <a:spAutoFit/>
          </a:bodyPr>
          <a:lstStyle/>
          <a:p>
            <a:pPr algn="ctr"/>
            <a:r>
              <a:rPr lang="en-US" sz="2000" b="0" dirty="0" smtClean="0">
                <a:latin typeface="Comic Sans MS"/>
                <a:cs typeface="Comic Sans MS"/>
              </a:rPr>
              <a:t>Metabolism transfers food energy into </a:t>
            </a:r>
            <a:r>
              <a:rPr lang="en-US" sz="2000" b="0" dirty="0" smtClean="0">
                <a:solidFill>
                  <a:srgbClr val="FF6600"/>
                </a:solidFill>
                <a:latin typeface="Comic Sans MS"/>
                <a:cs typeface="Comic Sans MS"/>
              </a:rPr>
              <a:t>ATP energy</a:t>
            </a:r>
            <a:r>
              <a:rPr lang="en-US" sz="2000" b="0" dirty="0" smtClean="0">
                <a:solidFill>
                  <a:srgbClr val="000000"/>
                </a:solidFill>
                <a:latin typeface="Comic Sans MS"/>
                <a:cs typeface="Comic Sans MS"/>
              </a:rPr>
              <a:t>, </a:t>
            </a:r>
            <a:r>
              <a:rPr lang="en-US" sz="2000" b="0" dirty="0">
                <a:latin typeface="Comic Sans MS"/>
                <a:cs typeface="Comic Sans MS"/>
              </a:rPr>
              <a:t>the common energy currency of cells</a:t>
            </a:r>
            <a:r>
              <a:rPr lang="en-US" b="0" dirty="0">
                <a:latin typeface="Comic Sans MS"/>
                <a:cs typeface="Comic Sans MS"/>
              </a:rPr>
              <a:t>.</a:t>
            </a:r>
          </a:p>
        </p:txBody>
      </p:sp>
      <p:pic>
        <p:nvPicPr>
          <p:cNvPr id="10" name="Picture 12" descr="C:\Users\Tami\Desktop\Picture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962400"/>
            <a:ext cx="1981200" cy="18494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103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28600" y="1295400"/>
            <a:ext cx="5257800" cy="5105400"/>
          </a:xfrm>
        </p:spPr>
        <p:txBody>
          <a:bodyPr/>
          <a:lstStyle/>
          <a:p>
            <a:pPr marL="0" indent="0" algn="ctr" eaLnBrk="1" hangingPunct="1">
              <a:lnSpc>
                <a:spcPct val="80000"/>
              </a:lnSpc>
              <a:buNone/>
              <a:defRPr/>
            </a:pPr>
            <a:r>
              <a:rPr lang="en-US" sz="2000" b="1" dirty="0" smtClean="0">
                <a:solidFill>
                  <a:srgbClr val="FF0000"/>
                </a:solidFill>
                <a:latin typeface="Comic Sans MS" pitchFamily="66" charset="0"/>
              </a:rPr>
              <a:t>Q</a:t>
            </a:r>
            <a:r>
              <a:rPr lang="en-US" sz="1800" b="1" dirty="0" smtClean="0">
                <a:solidFill>
                  <a:srgbClr val="FF0000"/>
                </a:solidFill>
                <a:latin typeface="Comic Sans MS" pitchFamily="66" charset="0"/>
              </a:rPr>
              <a:t>: </a:t>
            </a:r>
            <a:r>
              <a:rPr lang="en-US" sz="1800" b="1" dirty="0" smtClean="0">
                <a:latin typeface="Comic Sans MS" pitchFamily="66" charset="0"/>
              </a:rPr>
              <a:t>This molecule has a sugar, a base and three phosphate groups. What kind of monomer is it?</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b="1" dirty="0" smtClean="0">
                <a:latin typeface="Comic Sans MS" pitchFamily="66" charset="0"/>
                <a:hlinkClick r:id="rId3"/>
              </a:rPr>
              <a:t>Adenosine 5'-triphosphate</a:t>
            </a:r>
            <a:r>
              <a:rPr lang="en-US" sz="1800" b="1" dirty="0" smtClean="0">
                <a:latin typeface="Comic Sans MS" pitchFamily="66" charset="0"/>
              </a:rPr>
              <a:t>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Multifunctional "molecular currency" of intracellular energy transfer.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Metabolism releases energy from nutrients.</a:t>
            </a:r>
          </a:p>
          <a:p>
            <a:pPr marL="225425" indent="-225425" eaLnBrk="1" hangingPunct="1">
              <a:lnSpc>
                <a:spcPct val="80000"/>
              </a:lnSpc>
              <a:defRPr/>
            </a:pPr>
            <a:endParaRPr lang="en-US" sz="1800" dirty="0">
              <a:latin typeface="Comic Sans MS" pitchFamily="66" charset="0"/>
            </a:endParaRPr>
          </a:p>
          <a:p>
            <a:pPr marL="225425" indent="-225425" eaLnBrk="1" hangingPunct="1">
              <a:lnSpc>
                <a:spcPct val="80000"/>
              </a:lnSpc>
              <a:defRPr/>
            </a:pPr>
            <a:r>
              <a:rPr lang="en-US" sz="1800" dirty="0" smtClean="0">
                <a:latin typeface="Comic Sans MS" pitchFamily="66" charset="0"/>
              </a:rPr>
              <a:t>That energy can be stored in </a:t>
            </a:r>
            <a:r>
              <a:rPr lang="en-US" sz="1800" dirty="0" smtClean="0">
                <a:solidFill>
                  <a:srgbClr val="FF3300"/>
                </a:solidFill>
                <a:latin typeface="Comic Sans MS" pitchFamily="66" charset="0"/>
              </a:rPr>
              <a:t>high-energy phosphate bonds</a:t>
            </a:r>
            <a:r>
              <a:rPr lang="en-US" sz="1800" dirty="0" smtClean="0">
                <a:latin typeface="Comic Sans MS" pitchFamily="66" charset="0"/>
              </a:rPr>
              <a:t> of ATP.</a:t>
            </a:r>
          </a:p>
          <a:p>
            <a:pPr marL="225425" indent="-225425" eaLnBrk="1" hangingPunct="1">
              <a:lnSpc>
                <a:spcPct val="80000"/>
              </a:lnSpc>
              <a:buFontTx/>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 ATP transports chemical energy within cells.</a:t>
            </a:r>
          </a:p>
          <a:p>
            <a:pPr marL="0" indent="0" eaLnBrk="1" hangingPunct="1">
              <a:lnSpc>
                <a:spcPct val="80000"/>
              </a:lnSpc>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ATP can be used to fuel many cellular reactions.</a:t>
            </a:r>
            <a:endParaRPr lang="en-US" sz="2000" dirty="0" smtClean="0">
              <a:latin typeface="Comic Sans MS" pitchFamily="66" charset="0"/>
            </a:endParaRPr>
          </a:p>
          <a:p>
            <a:pPr marL="684213" lvl="1" indent="-227013" eaLnBrk="1" hangingPunct="1">
              <a:lnSpc>
                <a:spcPct val="80000"/>
              </a:lnSpc>
              <a:buFontTx/>
              <a:buNone/>
              <a:defRPr/>
            </a:pPr>
            <a:endParaRPr lang="en-US" sz="1600" dirty="0" smtClean="0">
              <a:latin typeface="Comic Sans MS" pitchFamily="66" charset="0"/>
            </a:endParaRPr>
          </a:p>
        </p:txBody>
      </p:sp>
      <p:sp>
        <p:nvSpPr>
          <p:cNvPr id="18436"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7"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cs typeface="Arial" charset="0"/>
              </a:rPr>
              <a:t>Image: </a:t>
            </a:r>
            <a:r>
              <a:rPr lang="en-US" altLang="en-US" sz="1000" dirty="0">
                <a:latin typeface="Comic Sans MS" pitchFamily="66" charset="0"/>
                <a:cs typeface="Arial" charset="0"/>
                <a:hlinkClick r:id="rId4"/>
              </a:rPr>
              <a:t>ATP Molecule</a:t>
            </a:r>
            <a:r>
              <a:rPr lang="en-US" altLang="en-US" sz="1000" dirty="0">
                <a:latin typeface="Comic Sans MS" pitchFamily="66" charset="0"/>
                <a:cs typeface="Arial" charset="0"/>
              </a:rPr>
              <a:t>, </a:t>
            </a:r>
            <a:r>
              <a:rPr lang="en-US" altLang="en-US" sz="1000" dirty="0" err="1">
                <a:latin typeface="Comic Sans MS" pitchFamily="66" charset="0"/>
                <a:cs typeface="Arial" charset="0"/>
              </a:rPr>
              <a:t>NEUROtiker</a:t>
            </a:r>
            <a:r>
              <a:rPr lang="en-US" altLang="en-US" sz="1000" dirty="0">
                <a:latin typeface="Comic Sans MS" pitchFamily="66" charset="0"/>
                <a:cs typeface="Arial" charset="0"/>
              </a:rPr>
              <a:t>;  </a:t>
            </a:r>
            <a:r>
              <a:rPr lang="en-US" altLang="en-US" sz="1000" dirty="0">
                <a:latin typeface="Comic Sans MS" pitchFamily="66" charset="0"/>
                <a:cs typeface="Arial" charset="0"/>
                <a:hlinkClick r:id="rId5"/>
              </a:rPr>
              <a:t>ATP-ADP Cycle</a:t>
            </a:r>
            <a:r>
              <a:rPr lang="en-US" altLang="en-US" sz="1000" dirty="0">
                <a:latin typeface="Comic Sans MS" pitchFamily="66" charset="0"/>
                <a:cs typeface="Arial" charset="0"/>
              </a:rPr>
              <a:t>, CUNY </a:t>
            </a:r>
          </a:p>
        </p:txBody>
      </p:sp>
      <p:pic>
        <p:nvPicPr>
          <p:cNvPr id="18438"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18439"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1524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smtClean="0">
                <a:latin typeface="Comic Sans MS" pitchFamily="66" charset="0"/>
              </a:rPr>
              <a:t>	 Production &amp; Energy Storage</a:t>
            </a:r>
            <a:endParaRPr lang="en-US" altLang="en-US" sz="3200" b="1" dirty="0" smtClean="0">
              <a:latin typeface="Comic Sans MS" pitchFamily="66" charset="0"/>
            </a:endParaRPr>
          </a:p>
        </p:txBody>
      </p:sp>
      <p:pic>
        <p:nvPicPr>
          <p:cNvPr id="11" name="Picture 5" descr="AT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03188"/>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762000" y="38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800" dirty="0">
                <a:solidFill>
                  <a:schemeClr val="tx2"/>
                </a:solidFill>
                <a:latin typeface="Comic Sans MS" pitchFamily="66" charset="0"/>
              </a:rPr>
              <a:t>ATP</a:t>
            </a:r>
          </a:p>
        </p:txBody>
      </p:sp>
      <p:sp>
        <p:nvSpPr>
          <p:cNvPr id="1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9"/>
              </a:rPr>
              <a:t>Virtual Cell Biology Classroom</a:t>
            </a:r>
            <a:r>
              <a:rPr lang="en-US" altLang="en-US" sz="1000" b="0" dirty="0">
                <a:latin typeface="Comic Sans MS" pitchFamily="66" charset="0"/>
              </a:rPr>
              <a:t>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77214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1752600"/>
            <a:ext cx="8229600" cy="3589338"/>
          </a:xfrm>
        </p:spPr>
        <p:txBody>
          <a:bodyPr/>
          <a:lstStyle/>
          <a:p>
            <a:pPr marL="684213" lvl="1" indent="-227013" algn="ctr" eaLnBrk="1" hangingPunct="1">
              <a:buFontTx/>
              <a:buNone/>
            </a:pPr>
            <a:r>
              <a:rPr lang="en-US" altLang="en-US" b="1" dirty="0" smtClean="0">
                <a:solidFill>
                  <a:srgbClr val="FF0000"/>
                </a:solidFill>
                <a:latin typeface="Comic Sans MS" pitchFamily="66" charset="0"/>
              </a:rPr>
              <a:t>1</a:t>
            </a:r>
            <a:r>
              <a:rPr lang="en-US" altLang="en-US" b="1" dirty="0" smtClean="0">
                <a:latin typeface="Comic Sans MS" pitchFamily="66" charset="0"/>
              </a:rPr>
              <a:t>. Anabolism &amp; Catabolism</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r>
              <a:rPr lang="en-US" altLang="en-US" sz="2400" dirty="0" smtClean="0">
                <a:latin typeface="Comic Sans MS" pitchFamily="66" charset="0"/>
              </a:rPr>
              <a:t>2. Oxidation and Reduction Reactions</a:t>
            </a:r>
          </a:p>
          <a:p>
            <a:pPr marL="684213" lvl="1" indent="-227013" algn="ctr" eaLnBrk="1" hangingPunct="1">
              <a:buFontTx/>
              <a:buNone/>
            </a:pPr>
            <a:endParaRPr lang="en-US" altLang="en-US" sz="2400" dirty="0" smtClean="0">
              <a:latin typeface="Comic Sans MS" pitchFamily="66" charset="0"/>
            </a:endParaRPr>
          </a:p>
          <a:p>
            <a:pPr marL="684213" lvl="1" indent="-227013" algn="ctr" eaLnBrk="1" hangingPunct="1">
              <a:buFontTx/>
              <a:buNone/>
            </a:pPr>
            <a:r>
              <a:rPr lang="en-US" altLang="en-US" sz="2400" dirty="0" smtClean="0">
                <a:latin typeface="Comic Sans MS" pitchFamily="66" charset="0"/>
              </a:rPr>
              <a:t>3. </a:t>
            </a:r>
            <a:r>
              <a:rPr lang="en-US" altLang="en-US" sz="2400" dirty="0" smtClean="0">
                <a:latin typeface="Comic Sans MS" pitchFamily="66" charset="0"/>
                <a:hlinkClick r:id="rId3"/>
              </a:rPr>
              <a:t>ATP</a:t>
            </a:r>
            <a:r>
              <a:rPr lang="en-US" altLang="en-US" sz="2400" dirty="0" smtClean="0">
                <a:latin typeface="Comic Sans MS" pitchFamily="66" charset="0"/>
              </a:rPr>
              <a:t> Production and Energy Storage</a:t>
            </a:r>
          </a:p>
          <a:p>
            <a:pPr marL="684213" lvl="1" indent="-227013" algn="ctr" eaLnBrk="1" hangingPunct="1">
              <a:buFontTx/>
              <a:buNone/>
            </a:pPr>
            <a:endParaRPr lang="en-US" altLang="en-US" dirty="0" smtClean="0">
              <a:latin typeface="Comic Sans MS" pitchFamily="66" charset="0"/>
            </a:endParaRPr>
          </a:p>
        </p:txBody>
      </p:sp>
      <p:sp>
        <p:nvSpPr>
          <p:cNvPr id="5123" name="Rectangle 3"/>
          <p:cNvSpPr>
            <a:spLocks noGrp="1" noChangeArrowheads="1"/>
          </p:cNvSpPr>
          <p:nvPr>
            <p:ph type="title"/>
          </p:nvPr>
        </p:nvSpPr>
        <p:spPr>
          <a:xfrm>
            <a:off x="228600" y="533400"/>
            <a:ext cx="8686800" cy="503238"/>
          </a:xfrm>
        </p:spPr>
        <p:txBody>
          <a:bodyPr/>
          <a:lstStyle/>
          <a:p>
            <a:pPr eaLnBrk="1" hangingPunct="1"/>
            <a:r>
              <a:rPr lang="en-US" altLang="en-US" sz="2800" b="1" u="sng" dirty="0" smtClean="0">
                <a:solidFill>
                  <a:srgbClr val="0070C0"/>
                </a:solidFill>
                <a:latin typeface="Comic Sans MS" pitchFamily="66" charset="0"/>
              </a:rPr>
              <a:t>Basic Chemical Reactions Underlying Metabolism</a:t>
            </a:r>
          </a:p>
        </p:txBody>
      </p:sp>
      <p:sp>
        <p:nvSpPr>
          <p:cNvPr id="5124" name="Text Box 5"/>
          <p:cNvSpPr txBox="1">
            <a:spLocks noChangeArrowheads="1"/>
          </p:cNvSpPr>
          <p:nvPr/>
        </p:nvSpPr>
        <p:spPr bwMode="auto">
          <a:xfrm>
            <a:off x="1447800" y="52578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i="1">
                <a:solidFill>
                  <a:schemeClr val="folHlink"/>
                </a:solidFill>
                <a:latin typeface="Comic Sans MS" pitchFamily="66" charset="0"/>
              </a:rPr>
              <a:t>This is stuff that you need to know before we begin discussing cellular respiration.</a:t>
            </a:r>
            <a:r>
              <a:rPr lang="en-US" altLang="en-US" b="0" i="1">
                <a:latin typeface="Comic Sans MS" pitchFamily="66" charset="0"/>
              </a:rPr>
              <a:t> </a:t>
            </a:r>
          </a:p>
        </p:txBody>
      </p:sp>
      <p:sp>
        <p:nvSpPr>
          <p:cNvPr id="512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9762"/>
          </a:xfrm>
        </p:spPr>
        <p:txBody>
          <a:bodyPr/>
          <a:lstStyle/>
          <a:p>
            <a:pPr eaLnBrk="1" hangingPunct="1"/>
            <a:r>
              <a:rPr lang="en-US" altLang="en-US" sz="3200" b="1" dirty="0" smtClean="0">
                <a:latin typeface="Comic Sans MS" pitchFamily="66" charset="0"/>
              </a:rPr>
              <a:t>Building and Breaking Down Molecules</a:t>
            </a:r>
          </a:p>
        </p:txBody>
      </p:sp>
      <p:sp>
        <p:nvSpPr>
          <p:cNvPr id="6147" name="Rectangle 3"/>
          <p:cNvSpPr>
            <a:spLocks noGrp="1" noChangeArrowheads="1"/>
          </p:cNvSpPr>
          <p:nvPr>
            <p:ph type="body" idx="1"/>
          </p:nvPr>
        </p:nvSpPr>
        <p:spPr>
          <a:xfrm>
            <a:off x="228600" y="1485900"/>
            <a:ext cx="3657600" cy="4572000"/>
          </a:xfrm>
        </p:spPr>
        <p:txBody>
          <a:bodyPr/>
          <a:lstStyle/>
          <a:p>
            <a:pPr eaLnBrk="1" hangingPunct="1">
              <a:buFontTx/>
              <a:buNone/>
            </a:pPr>
            <a:r>
              <a:rPr lang="en-US" altLang="en-US" sz="2400" b="1" dirty="0" smtClean="0">
                <a:solidFill>
                  <a:srgbClr val="00B050"/>
                </a:solidFill>
                <a:latin typeface="Comic Sans MS" pitchFamily="66" charset="0"/>
              </a:rPr>
              <a:t>Anabolic Reaction</a:t>
            </a:r>
            <a:r>
              <a:rPr lang="en-US" altLang="en-US" sz="2400" dirty="0" smtClean="0">
                <a:solidFill>
                  <a:srgbClr val="00B050"/>
                </a:solidFill>
                <a:latin typeface="Comic Sans MS" pitchFamily="66" charset="0"/>
              </a:rPr>
              <a:t> </a:t>
            </a:r>
          </a:p>
          <a:p>
            <a:pPr eaLnBrk="1" hangingPunct="1">
              <a:buFontTx/>
              <a:buNone/>
            </a:pPr>
            <a:r>
              <a:rPr lang="en-US" altLang="en-US" sz="1600" i="1" dirty="0" smtClean="0">
                <a:latin typeface="Comic Sans MS" pitchFamily="66" charset="0"/>
              </a:rPr>
              <a:t>(anabolism)</a:t>
            </a:r>
          </a:p>
          <a:p>
            <a:pPr eaLnBrk="1" hangingPunct="1">
              <a:buFontTx/>
              <a:buNone/>
            </a:pPr>
            <a:r>
              <a:rPr lang="en-US" altLang="en-US" sz="1800" dirty="0" smtClean="0">
                <a:latin typeface="Comic Sans MS" pitchFamily="66" charset="0"/>
              </a:rPr>
              <a:t>	The phase of metabolism in which simple substances are </a:t>
            </a:r>
            <a:r>
              <a:rPr lang="en-US" altLang="en-US" sz="2000" b="1" dirty="0" smtClean="0">
                <a:solidFill>
                  <a:schemeClr val="tx1">
                    <a:lumMod val="65000"/>
                    <a:lumOff val="35000"/>
                  </a:schemeClr>
                </a:solidFill>
                <a:latin typeface="Comic Sans MS" pitchFamily="66" charset="0"/>
              </a:rPr>
              <a:t>synthesized</a:t>
            </a:r>
            <a:r>
              <a:rPr lang="en-US" altLang="en-US" sz="1800" b="1" dirty="0" smtClean="0">
                <a:solidFill>
                  <a:schemeClr val="tx1">
                    <a:lumMod val="65000"/>
                    <a:lumOff val="35000"/>
                  </a:schemeClr>
                </a:solidFill>
                <a:latin typeface="Comic Sans MS" pitchFamily="66" charset="0"/>
              </a:rPr>
              <a:t> </a:t>
            </a:r>
            <a:r>
              <a:rPr lang="en-US" altLang="en-US" sz="1800" dirty="0" smtClean="0">
                <a:latin typeface="Comic Sans MS" pitchFamily="66" charset="0"/>
              </a:rPr>
              <a:t>into the complex materials of living tissue.</a:t>
            </a:r>
          </a:p>
          <a:p>
            <a:pPr eaLnBrk="1" hangingPunct="1">
              <a:buFontTx/>
              <a:buNone/>
            </a:pPr>
            <a:endParaRPr lang="en-US" altLang="en-US" sz="2000" dirty="0" smtClean="0">
              <a:latin typeface="Comic Sans MS" pitchFamily="66" charset="0"/>
            </a:endParaRPr>
          </a:p>
          <a:p>
            <a:pPr eaLnBrk="1" hangingPunct="1">
              <a:buFontTx/>
              <a:buNone/>
            </a:pPr>
            <a:r>
              <a:rPr lang="en-US" altLang="en-US" sz="2400" b="1" dirty="0" smtClean="0">
                <a:solidFill>
                  <a:srgbClr val="00B050"/>
                </a:solidFill>
                <a:latin typeface="Comic Sans MS" pitchFamily="66" charset="0"/>
              </a:rPr>
              <a:t>Catabolic Reaction</a:t>
            </a:r>
          </a:p>
          <a:p>
            <a:pPr eaLnBrk="1" hangingPunct="1">
              <a:buFontTx/>
              <a:buNone/>
            </a:pPr>
            <a:r>
              <a:rPr lang="en-US" altLang="en-US" sz="1600" i="1" dirty="0" smtClean="0">
                <a:latin typeface="Comic Sans MS" pitchFamily="66" charset="0"/>
              </a:rPr>
              <a:t>(catabolism)</a:t>
            </a:r>
          </a:p>
          <a:p>
            <a:pPr eaLnBrk="1" hangingPunct="1">
              <a:buFontTx/>
              <a:buNone/>
            </a:pPr>
            <a:r>
              <a:rPr lang="en-US" altLang="en-US" sz="1800" dirty="0" smtClean="0">
                <a:latin typeface="Comic Sans MS" pitchFamily="66" charset="0"/>
              </a:rPr>
              <a:t>	The metabolic </a:t>
            </a:r>
            <a:r>
              <a:rPr lang="en-US" altLang="en-US" sz="2000" b="1" dirty="0" smtClean="0">
                <a:solidFill>
                  <a:schemeClr val="tx1">
                    <a:lumMod val="65000"/>
                    <a:lumOff val="35000"/>
                  </a:schemeClr>
                </a:solidFill>
                <a:latin typeface="Comic Sans MS" pitchFamily="66" charset="0"/>
              </a:rPr>
              <a:t>break down </a:t>
            </a:r>
            <a:r>
              <a:rPr lang="en-US" altLang="en-US" sz="1800" dirty="0" smtClean="0">
                <a:latin typeface="Comic Sans MS" pitchFamily="66" charset="0"/>
              </a:rPr>
              <a:t>of complex molecules into simpler ones, often resulting in release of energy.</a:t>
            </a:r>
          </a:p>
        </p:txBody>
      </p:sp>
      <p:pic>
        <p:nvPicPr>
          <p:cNvPr id="6148" name="Picture 3" descr="05-01_Metabolism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63" y="1447800"/>
            <a:ext cx="4938712"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04800" y="1600200"/>
            <a:ext cx="8229600" cy="3589338"/>
          </a:xfrm>
        </p:spPr>
        <p:txBody>
          <a:bodyPr/>
          <a:lstStyle/>
          <a:p>
            <a:pPr marL="684213" lvl="1" indent="-227013" algn="ctr" eaLnBrk="1" hangingPunct="1">
              <a:buFontTx/>
              <a:buNone/>
            </a:pPr>
            <a:r>
              <a:rPr lang="en-US" altLang="en-US" sz="2400" dirty="0" smtClean="0">
                <a:latin typeface="Comic Sans MS" pitchFamily="66" charset="0"/>
              </a:rPr>
              <a:t>1. Catabolism and Anabolism</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r>
              <a:rPr lang="en-US" altLang="en-US" b="1" dirty="0" smtClean="0">
                <a:solidFill>
                  <a:srgbClr val="FF0000"/>
                </a:solidFill>
                <a:latin typeface="Comic Sans MS" pitchFamily="66" charset="0"/>
              </a:rPr>
              <a:t>2</a:t>
            </a:r>
            <a:r>
              <a:rPr lang="en-US" altLang="en-US" b="1" dirty="0" smtClean="0">
                <a:latin typeface="Comic Sans MS" pitchFamily="66" charset="0"/>
              </a:rPr>
              <a:t>. Oxidation Reduction (Redox) Reactions</a:t>
            </a:r>
          </a:p>
          <a:p>
            <a:pPr marL="684213" lvl="1" indent="-227013" algn="ctr" eaLnBrk="1" hangingPunct="1">
              <a:buFontTx/>
              <a:buNone/>
            </a:pPr>
            <a:endParaRPr lang="en-US" altLang="en-US" dirty="0" smtClean="0">
              <a:solidFill>
                <a:srgbClr val="33CCCC"/>
              </a:solidFill>
              <a:latin typeface="Comic Sans MS" pitchFamily="66" charset="0"/>
            </a:endParaRPr>
          </a:p>
          <a:p>
            <a:pPr marL="684213" lvl="1" indent="-227013" algn="ctr" eaLnBrk="1" hangingPunct="1">
              <a:buFontTx/>
              <a:buNone/>
            </a:pPr>
            <a:r>
              <a:rPr lang="en-US" altLang="en-US" sz="2400" dirty="0" smtClean="0">
                <a:latin typeface="Comic Sans MS" pitchFamily="66" charset="0"/>
              </a:rPr>
              <a:t>3. ATP Production and Energy Storage</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endParaRPr lang="en-US" altLang="en-US" dirty="0" smtClean="0">
              <a:latin typeface="Comic Sans MS" pitchFamily="66" charset="0"/>
            </a:endParaRPr>
          </a:p>
        </p:txBody>
      </p:sp>
      <p:sp>
        <p:nvSpPr>
          <p:cNvPr id="7171" name="Rectangle 3"/>
          <p:cNvSpPr>
            <a:spLocks noGrp="1" noChangeArrowheads="1"/>
          </p:cNvSpPr>
          <p:nvPr>
            <p:ph type="title"/>
          </p:nvPr>
        </p:nvSpPr>
        <p:spPr>
          <a:xfrm>
            <a:off x="228600" y="533400"/>
            <a:ext cx="8686800" cy="503238"/>
          </a:xfrm>
        </p:spPr>
        <p:txBody>
          <a:bodyPr/>
          <a:lstStyle/>
          <a:p>
            <a:pPr eaLnBrk="1" hangingPunct="1"/>
            <a:r>
              <a:rPr lang="en-US" altLang="en-US" sz="2800" b="1" u="sng" dirty="0" smtClean="0">
                <a:solidFill>
                  <a:srgbClr val="0070C0"/>
                </a:solidFill>
                <a:latin typeface="Comic Sans MS" pitchFamily="66" charset="0"/>
              </a:rPr>
              <a:t>Basic Chemical Reactions Underlying Metabolism</a:t>
            </a:r>
          </a:p>
        </p:txBody>
      </p:sp>
      <p:sp>
        <p:nvSpPr>
          <p:cNvPr id="7172" name="Text Box 6"/>
          <p:cNvSpPr txBox="1">
            <a:spLocks noChangeArrowheads="1"/>
          </p:cNvSpPr>
          <p:nvPr/>
        </p:nvSpPr>
        <p:spPr bwMode="auto">
          <a:xfrm>
            <a:off x="1447800" y="52578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i="1">
                <a:solidFill>
                  <a:schemeClr val="folHlink"/>
                </a:solidFill>
                <a:latin typeface="Comic Sans MS" pitchFamily="66" charset="0"/>
              </a:rPr>
              <a:t>This is stuff that you need to know before we begin discussing cellular respiration.</a:t>
            </a:r>
            <a:r>
              <a:rPr lang="en-US" altLang="en-US" b="0" i="1">
                <a:latin typeface="Comic Sans MS" pitchFamily="66" charset="0"/>
              </a:rPr>
              <a:t> </a:t>
            </a:r>
          </a:p>
        </p:txBody>
      </p:sp>
      <p:sp>
        <p:nvSpPr>
          <p:cNvPr id="717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3"/>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6400" y="304800"/>
            <a:ext cx="8229600" cy="639762"/>
          </a:xfrm>
        </p:spPr>
        <p:txBody>
          <a:bodyPr/>
          <a:lstStyle/>
          <a:p>
            <a:pPr eaLnBrk="1" hangingPunct="1"/>
            <a:r>
              <a:rPr lang="en-US" altLang="en-US" sz="3200" b="1" dirty="0" smtClean="0">
                <a:solidFill>
                  <a:schemeClr val="tx1"/>
                </a:solidFill>
                <a:latin typeface="Comic Sans MS" pitchFamily="66" charset="0"/>
              </a:rPr>
              <a:t>Oxidation-Reduction Reaction</a:t>
            </a:r>
          </a:p>
        </p:txBody>
      </p:sp>
      <p:pic>
        <p:nvPicPr>
          <p:cNvPr id="8195"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4400" y="3962400"/>
            <a:ext cx="4419600" cy="251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8"/>
          <p:cNvSpPr txBox="1">
            <a:spLocks noChangeArrowheads="1"/>
          </p:cNvSpPr>
          <p:nvPr/>
        </p:nvSpPr>
        <p:spPr bwMode="auto">
          <a:xfrm>
            <a:off x="533400" y="1828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1800" b="0"/>
          </a:p>
        </p:txBody>
      </p:sp>
      <p:pic>
        <p:nvPicPr>
          <p:cNvPr id="8197" name="Picture 14" descr="oil_plat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73175"/>
            <a:ext cx="358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Oil Rig Platform</a:t>
            </a:r>
            <a:r>
              <a:rPr lang="en-US" altLang="en-US" sz="1000" b="0">
                <a:latin typeface="Comic Sans MS" pitchFamily="66" charset="0"/>
              </a:rPr>
              <a:t>, NASA </a:t>
            </a:r>
          </a:p>
        </p:txBody>
      </p:sp>
      <p:sp>
        <p:nvSpPr>
          <p:cNvPr id="8199" name="Text Box 5"/>
          <p:cNvSpPr txBox="1">
            <a:spLocks noChangeArrowheads="1"/>
          </p:cNvSpPr>
          <p:nvPr/>
        </p:nvSpPr>
        <p:spPr bwMode="auto">
          <a:xfrm>
            <a:off x="4495800" y="663257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pic>
        <p:nvPicPr>
          <p:cNvPr id="8200" name="Picture 9" descr="C:\Users\Tami\Desktop\Picture9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1295400"/>
            <a:ext cx="394811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16054</TotalTime>
  <Words>2913</Words>
  <Application>Microsoft Macintosh PowerPoint</Application>
  <PresentationFormat>On-screen Show (4:3)</PresentationFormat>
  <Paragraphs>527</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PowerPoint Presentation</vt:lpstr>
      <vt:lpstr>Metabolism   The Transformation of Energy</vt:lpstr>
      <vt:lpstr>Metabolism</vt:lpstr>
      <vt:lpstr>PowerPoint Presentation</vt:lpstr>
      <vt:lpstr>Basic Chemical Reactions Underlying Metabolism</vt:lpstr>
      <vt:lpstr>Building and Breaking Down Molecules</vt:lpstr>
      <vt:lpstr>Basic Chemical Reactions Underlying Metabolism</vt:lpstr>
      <vt:lpstr>Oxidation-Reduction Reaction</vt:lpstr>
      <vt:lpstr>Oxidation and Reduction Reactions</vt:lpstr>
      <vt:lpstr>Basic Chemical Reactions Underlying Metabolism</vt:lpstr>
      <vt:lpstr>PowerPoint Presentation</vt:lpstr>
      <vt:lpstr>  Production &amp; Energy Storage</vt:lpstr>
      <vt:lpstr>Aerobic Cellular Respiration is  Carbohydrate Catabolism</vt:lpstr>
      <vt:lpstr>PowerPoint Presentation</vt:lpstr>
      <vt:lpstr>Glycolysis</vt:lpstr>
      <vt:lpstr>PowerPoint Presentation</vt:lpstr>
      <vt:lpstr>Aerobic Cellular Respiration</vt:lpstr>
      <vt:lpstr>PowerPoint Presentation</vt:lpstr>
      <vt:lpstr>Synthesis of Acetyl-CoA</vt:lpstr>
      <vt:lpstr>PowerPoint Presentation</vt:lpstr>
      <vt:lpstr>Krebs Cycle (Citric Acid Cycle)</vt:lpstr>
      <vt:lpstr>Krebs Cycle    (a.k.a Citric Acid Cycle)</vt:lpstr>
      <vt:lpstr>PowerPoint Presentation</vt:lpstr>
      <vt:lpstr>Electron Transport</vt:lpstr>
      <vt:lpstr>Electron  Transport</vt:lpstr>
      <vt:lpstr>Electron Transport</vt:lpstr>
      <vt:lpstr>Electron Transport</vt:lpstr>
      <vt:lpstr>Meet the Enzyme: ATP Synthase</vt:lpstr>
      <vt:lpstr>Aerobic Cellular Respiration</vt:lpstr>
      <vt:lpstr>PowerPoint Presentation</vt:lpstr>
      <vt:lpstr>Where does the energy              come from?</vt:lpstr>
      <vt:lpstr>         Conversion of Energy</vt:lpstr>
      <vt:lpstr>Cells that Run on  Solar Power</vt:lpstr>
      <vt:lpstr>Metabolic Processes … Bottom Line</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 Aerobic Cellular Respiration Lecture PowerPoint</dc:title>
  <dc:creator>Tami Port;of Online Education Resources;LLC</dc:creator>
  <cp:keywords>aerobic respiration lecture, aerobic cellular respiration ppt lecture,free lecture powerpoint aerobic respiration, free cell biology lecture ppt, aerobic cellular respiration lecture, metabolism lecture powerpoint</cp:keywords>
  <cp:lastModifiedBy>Voicemail</cp:lastModifiedBy>
  <cp:revision>208</cp:revision>
  <dcterms:created xsi:type="dcterms:W3CDTF">2007-06-01T13:46:36Z</dcterms:created>
  <dcterms:modified xsi:type="dcterms:W3CDTF">2016-02-01T18:17:31Z</dcterms:modified>
  <cp:category>Cell Biology Lecture PowerPoint</cp:category>
</cp:coreProperties>
</file>