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35" r:id="rId2"/>
    <p:sldId id="256" r:id="rId3"/>
    <p:sldId id="365" r:id="rId4"/>
    <p:sldId id="366" r:id="rId5"/>
    <p:sldId id="339" r:id="rId6"/>
    <p:sldId id="340" r:id="rId7"/>
    <p:sldId id="341" r:id="rId8"/>
    <p:sldId id="354" r:id="rId9"/>
    <p:sldId id="274" r:id="rId10"/>
    <p:sldId id="307" r:id="rId11"/>
    <p:sldId id="364" r:id="rId12"/>
    <p:sldId id="346" r:id="rId13"/>
    <p:sldId id="347" r:id="rId14"/>
    <p:sldId id="360" r:id="rId15"/>
    <p:sldId id="348" r:id="rId16"/>
    <p:sldId id="349" r:id="rId17"/>
    <p:sldId id="350" r:id="rId18"/>
    <p:sldId id="351" r:id="rId19"/>
    <p:sldId id="352" r:id="rId20"/>
    <p:sldId id="367" r:id="rId21"/>
    <p:sldId id="368" r:id="rId22"/>
    <p:sldId id="301" r:id="rId23"/>
    <p:sldId id="369" r:id="rId24"/>
    <p:sldId id="291" r:id="rId25"/>
    <p:sldId id="370" r:id="rId26"/>
    <p:sldId id="313" r:id="rId27"/>
    <p:sldId id="334"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3366FF"/>
    <a:srgbClr val="800080"/>
    <a:srgbClr val="FF0000"/>
    <a:srgbClr val="33CC33"/>
    <a:srgbClr val="66FF33"/>
    <a:srgbClr val="00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3" autoAdjust="0"/>
    <p:restoredTop sz="88000" autoAdjust="0"/>
  </p:normalViewPr>
  <p:slideViewPr>
    <p:cSldViewPr>
      <p:cViewPr varScale="1">
        <p:scale>
          <a:sx n="78" d="100"/>
          <a:sy n="78" d="100"/>
        </p:scale>
        <p:origin x="-188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96"/>
    </p:cViewPr>
  </p:sorter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3783900C-08DC-48B0-A0CE-7CD5DC5126BA}" type="slidenum">
              <a:rPr lang="en-US"/>
              <a:pPr>
                <a:defRPr/>
              </a:pPr>
              <a:t>‹#›</a:t>
            </a:fld>
            <a:endParaRPr lang="en-US"/>
          </a:p>
        </p:txBody>
      </p:sp>
    </p:spTree>
    <p:extLst>
      <p:ext uri="{BB962C8B-B14F-4D97-AF65-F5344CB8AC3E}">
        <p14:creationId xmlns:p14="http://schemas.microsoft.com/office/powerpoint/2010/main" val="90030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C9DF9A-AD2B-4AB3-B73C-1092C9FD46B5}" type="slidenum">
              <a:rPr lang="en-US" altLang="en-US" smtClean="0">
                <a:cs typeface="Arial" charset="0"/>
              </a:rPr>
              <a:pPr eaLnBrk="1" hangingPunct="1"/>
              <a:t>1</a:t>
            </a:fld>
            <a:endParaRPr lang="en-US" altLang="en-US" smtClean="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548C99A-E839-4357-8C2D-C53150572625}" type="slidenum">
              <a:rPr lang="en-US" smtClean="0"/>
              <a:pPr eaLnBrk="1" hangingPunct="1">
                <a:defRPr/>
              </a:pPr>
              <a:t>12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3EBE0B7F-4C1D-483E-84CF-A2B7A8EC0ECF}" type="slidenum">
              <a:rPr lang="en-US" smtClean="0"/>
              <a:pPr eaLnBrk="1" hangingPunct="1">
                <a:defRPr/>
              </a:pPr>
              <a:t>13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590597E-0611-4E05-91FF-C657E8DF9519}" type="slidenum">
              <a:rPr lang="en-US" smtClean="0"/>
              <a:pPr eaLnBrk="1" hangingPunct="1">
                <a:defRPr/>
              </a:pPr>
              <a:t>15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A88CCCF-EB32-4706-ACC7-BA749405A972}" type="slidenum">
              <a:rPr lang="en-US" smtClean="0"/>
              <a:pPr eaLnBrk="1" hangingPunct="1">
                <a:defRPr/>
              </a:pPr>
              <a:t>16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smtClean="0">
                <a:latin typeface="Arial" pitchFamily="34" charset="0"/>
              </a:rPr>
              <a:t>Oxidation Is Loss = OIL</a:t>
            </a:r>
          </a:p>
          <a:p>
            <a:pPr eaLnBrk="1" hangingPunct="1"/>
            <a:endParaRPr lang="en-US" smtClean="0">
              <a:latin typeface="Arial" pitchFamily="34" charset="0"/>
            </a:endParaRPr>
          </a:p>
          <a:p>
            <a:pPr eaLnBrk="1" hangingPunct="1"/>
            <a:r>
              <a:rPr lang="en-US" smtClean="0">
                <a:latin typeface="Arial" pitchFamily="34" charset="0"/>
              </a:rPr>
              <a:t>Reduction Is Gain = RIG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C77C8AB-0976-41B0-8F71-74FF31176770}" type="slidenum">
              <a:rPr lang="en-US" smtClean="0"/>
              <a:pPr eaLnBrk="1" hangingPunct="1">
                <a:defRPr/>
              </a:pPr>
              <a:t>17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B7C91FD-2532-499F-8A35-B716DA1FC8D7}" type="slidenum">
              <a:rPr lang="en-US" smtClean="0"/>
              <a:pPr eaLnBrk="1" hangingPunct="1">
                <a:defRPr/>
              </a:pPr>
              <a:t>18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B477A61-6136-4A64-89C1-937E2EB080D5}" type="slidenum">
              <a:rPr lang="en-US" smtClean="0"/>
              <a:pPr eaLnBrk="1" hangingPunct="1">
                <a:defRPr/>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B5A390-C273-984C-A497-F84282AF4A1D}" type="slidenum">
              <a:rPr lang="en-US" sz="1200"/>
              <a:pPr eaLnBrk="1" hangingPunct="1"/>
              <a:t>21</a:t>
            </a:fld>
            <a:endParaRPr 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r>
              <a:rPr lang="en-US"/>
              <a:t>Reactant, reactant, (enzyme) &gt; product</a:t>
            </a:r>
          </a:p>
          <a:p>
            <a:pPr eaLnBrk="1" hangingPunct="1"/>
            <a:endParaRPr lang="en-US"/>
          </a:p>
          <a:p>
            <a:pPr eaLnBrk="1" hangingPunct="1"/>
            <a:r>
              <a:rPr lang="en-US"/>
              <a:t>Reactant, (enzyme) &gt; product, product</a:t>
            </a:r>
          </a:p>
          <a:p>
            <a:pPr eaLnBrk="1" hangingPunct="1"/>
            <a:endParaRPr lang="en-US"/>
          </a:p>
          <a:p>
            <a:pPr eaLnBrk="1" hangingPunct="1"/>
            <a:r>
              <a:rPr lang="en-US"/>
              <a:t>One or more of the reactants in an enzymatic reaction is the substrate, the reactant(s) that specifically interacts with the enzyme.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E5B2EF-CD5B-461D-B9DB-123F5B9C5055}" type="slidenum">
              <a:rPr lang="en-US" altLang="en-US" smtClean="0"/>
              <a:pPr eaLnBrk="1" hangingPunct="1"/>
              <a:t>22</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Synthesis</a:t>
            </a:r>
          </a:p>
          <a:p>
            <a:pPr eaLnBrk="1" hangingPunct="1"/>
            <a:endParaRPr lang="en-US" altLang="en-US" smtClean="0"/>
          </a:p>
          <a:p>
            <a:pPr eaLnBrk="1" hangingPunct="1"/>
            <a:r>
              <a:rPr lang="en-US" altLang="en-US" smtClean="0"/>
              <a:t>Decomposition</a:t>
            </a:r>
          </a:p>
          <a:p>
            <a:pPr eaLnBrk="1" hangingPunct="1"/>
            <a:endParaRPr lang="en-US" altLang="en-US" smtClean="0"/>
          </a:p>
          <a:p>
            <a:pPr eaLnBrk="1" hangingPunct="1"/>
            <a:r>
              <a:rPr lang="en-US" altLang="en-US" smtClean="0"/>
              <a:t>Exchange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98E19F-357B-445B-A5CB-2A7ABFBF6D63}" type="slidenum">
              <a:rPr lang="en-US" altLang="en-US" smtClean="0"/>
              <a:pPr eaLnBrk="1" hangingPunct="1"/>
              <a:t>24</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dirty="0" smtClean="0"/>
              <a:t>Dehydration</a:t>
            </a:r>
            <a:r>
              <a:rPr lang="en-US" altLang="en-US" baseline="0" dirty="0" smtClean="0"/>
              <a:t> </a:t>
            </a:r>
            <a:r>
              <a:rPr lang="en-US" altLang="en-US" dirty="0" smtClean="0"/>
              <a:t>Synthesis</a:t>
            </a:r>
          </a:p>
          <a:p>
            <a:pPr eaLnBrk="1" hangingPunct="1"/>
            <a:endParaRPr lang="en-US" altLang="en-US" dirty="0" smtClean="0"/>
          </a:p>
          <a:p>
            <a:pPr eaLnBrk="1" hangingPunct="1"/>
            <a:r>
              <a:rPr lang="en-US" altLang="en-US" dirty="0" smtClean="0"/>
              <a:t>Hydrolysis Decomposition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B7E68F-96B6-4CB8-A3F2-7F69A86F19C7}" type="slidenum">
              <a:rPr lang="en-US" altLang="en-US" smtClean="0"/>
              <a:pPr eaLnBrk="1" hangingPunct="1"/>
              <a:t>2</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03CE09-A8B4-4E18-95BF-4FAE04C77DDF}" type="slidenum">
              <a:rPr lang="en-US" altLang="en-US" smtClean="0"/>
              <a:pPr eaLnBrk="1" hangingPunct="1"/>
              <a:t>26</a:t>
            </a:fld>
            <a:endParaRPr lang="en-US" altLang="en-US" smtClean="0"/>
          </a:p>
        </p:txBody>
      </p:sp>
      <p:sp>
        <p:nvSpPr>
          <p:cNvPr id="71683" name="Rectangle 2"/>
          <p:cNvSpPr>
            <a:spLocks noGrp="1" noRot="1" noChangeAspect="1" noChangeArrowheads="1" noTextEdit="1"/>
          </p:cNvSpPr>
          <p:nvPr>
            <p:ph type="sldImg"/>
          </p:nvPr>
        </p:nvSpPr>
        <p:spPr>
          <a:xfrm>
            <a:off x="1144588" y="685800"/>
            <a:ext cx="4572000" cy="3429000"/>
          </a:xfrm>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02BE43-6821-45D2-A939-048E71916DC1}" type="slidenum">
              <a:rPr lang="en-US" altLang="en-US" smtClean="0"/>
              <a:pPr eaLnBrk="1" hangingPunct="1"/>
              <a:t>27</a:t>
            </a:fld>
            <a:endParaRPr lang="en-US" altLang="en-US" smtClean="0"/>
          </a:p>
        </p:txBody>
      </p:sp>
      <p:sp>
        <p:nvSpPr>
          <p:cNvPr id="73731" name="Rectangle 2"/>
          <p:cNvSpPr>
            <a:spLocks noGrp="1" noRot="1" noChangeAspect="1" noChangeArrowheads="1" noTextEdit="1"/>
          </p:cNvSpPr>
          <p:nvPr>
            <p:ph type="sldImg"/>
          </p:nvPr>
        </p:nvSpPr>
        <p:spPr>
          <a:xfrm>
            <a:off x="1143000" y="685800"/>
            <a:ext cx="4573588" cy="3430588"/>
          </a:xfrm>
          <a:ln/>
        </p:spPr>
      </p:sp>
      <p:sp>
        <p:nvSpPr>
          <p:cNvPr id="737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90A294-67B1-BD46-AE66-15EB91150B33}" type="slidenum">
              <a:rPr lang="en-US" sz="1200"/>
              <a:pPr eaLnBrk="1" hangingPunct="1"/>
              <a:t>3</a:t>
            </a:fld>
            <a:endParaRPr lang="en-US" sz="1200"/>
          </a:p>
        </p:txBody>
      </p:sp>
      <p:sp>
        <p:nvSpPr>
          <p:cNvPr id="24578" name="Rectangle 2"/>
          <p:cNvSpPr>
            <a:spLocks noGrp="1" noRot="1" noChangeAspect="1" noChangeArrowheads="1" noTextEdit="1"/>
          </p:cNvSpPr>
          <p:nvPr>
            <p:ph type="sldImg"/>
          </p:nvPr>
        </p:nvSpPr>
        <p:spPr>
          <a:xfrm>
            <a:off x="1144588" y="685800"/>
            <a:ext cx="4572000" cy="3429000"/>
          </a:xfrm>
          <a:ln/>
        </p:spPr>
      </p:sp>
      <p:sp>
        <p:nvSpPr>
          <p:cNvPr id="24579"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A9224E-2910-4335-9629-B9CBC033A41B}" type="slidenum">
              <a:rPr lang="en-US" altLang="en-US" smtClean="0"/>
              <a:pPr eaLnBrk="1" hangingPunct="1"/>
              <a:t>4</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Mixture</a:t>
            </a:r>
          </a:p>
          <a:p>
            <a:pPr eaLnBrk="1" hangingPunct="1"/>
            <a:endParaRPr lang="en-US" altLang="en-US" smtClean="0"/>
          </a:p>
          <a:p>
            <a:pPr eaLnBrk="1" hangingPunct="1"/>
            <a:r>
              <a:rPr lang="en-US" altLang="en-US" smtClean="0"/>
              <a:t>Compound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DDC88A6-88B5-42A7-9606-22A5F5EC8F70}" type="slidenum">
              <a:rPr lang="en-US" smtClean="0"/>
              <a:pPr eaLnBrk="1" hangingPunct="1">
                <a:defRPr/>
              </a:pPr>
              <a:t>5</a:t>
            </a:fld>
            <a:endParaRPr lang="en-US" smtClean="0"/>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noFill/>
        </p:spPr>
        <p:txBody>
          <a:bodyPr/>
          <a:lstStyle/>
          <a:p>
            <a:pPr eaLnBrk="1" hangingPunct="1"/>
            <a:r>
              <a:rPr lang="en-US" smtClean="0">
                <a:latin typeface="Arial" pitchFamily="34" charset="0"/>
              </a:rPr>
              <a:t>A: 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7726E79-C66B-4281-ADFC-E8DD9311AFA5}" type="slidenum">
              <a:rPr lang="en-US" smtClean="0"/>
              <a:pPr eaLnBrk="1" hangingPunct="1">
                <a:defRPr/>
              </a:pPr>
              <a:t>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9D256C-A065-4E53-BEBC-BFBF9AAD4D96}" type="slidenum">
              <a:rPr lang="en-US" smtClean="0"/>
              <a:pPr eaLnBrk="1" hangingPunct="1">
                <a:defRPr/>
              </a:pPr>
              <a:t>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4BC6A3-47D6-4F09-ADE6-390B6FE09C52}" type="slidenum">
              <a:rPr lang="en-US" altLang="en-US" smtClean="0"/>
              <a:pPr eaLnBrk="1" hangingPunct="1"/>
              <a:t>9</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7BC8D5-86D0-4B79-871D-0BCEA164A61F}" type="slidenum">
              <a:rPr lang="en-US" altLang="en-US" smtClean="0"/>
              <a:pPr eaLnBrk="1" hangingPunct="1"/>
              <a:t>10</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DA4D02-75FA-483C-9ACB-A8642FBB43F8}" type="slidenum">
              <a:rPr lang="en-US"/>
              <a:pPr>
                <a:defRPr/>
              </a:pPr>
              <a:t>‹#›</a:t>
            </a:fld>
            <a:endParaRPr lang="en-US"/>
          </a:p>
        </p:txBody>
      </p:sp>
    </p:spTree>
    <p:extLst>
      <p:ext uri="{BB962C8B-B14F-4D97-AF65-F5344CB8AC3E}">
        <p14:creationId xmlns:p14="http://schemas.microsoft.com/office/powerpoint/2010/main" val="360812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3FCEB0-0F92-49AF-B199-595218C0BAF0}" type="slidenum">
              <a:rPr lang="en-US"/>
              <a:pPr>
                <a:defRPr/>
              </a:pPr>
              <a:t>‹#›</a:t>
            </a:fld>
            <a:endParaRPr lang="en-US"/>
          </a:p>
        </p:txBody>
      </p:sp>
    </p:spTree>
    <p:extLst>
      <p:ext uri="{BB962C8B-B14F-4D97-AF65-F5344CB8AC3E}">
        <p14:creationId xmlns:p14="http://schemas.microsoft.com/office/powerpoint/2010/main" val="64319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123073-B143-4119-8CA8-0A54700932A0}" type="slidenum">
              <a:rPr lang="en-US"/>
              <a:pPr>
                <a:defRPr/>
              </a:pPr>
              <a:t>‹#›</a:t>
            </a:fld>
            <a:endParaRPr lang="en-US"/>
          </a:p>
        </p:txBody>
      </p:sp>
    </p:spTree>
    <p:extLst>
      <p:ext uri="{BB962C8B-B14F-4D97-AF65-F5344CB8AC3E}">
        <p14:creationId xmlns:p14="http://schemas.microsoft.com/office/powerpoint/2010/main" val="842568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65C1A91-7ECB-45C2-9566-B6C70283D84A}" type="slidenum">
              <a:rPr lang="en-US"/>
              <a:pPr>
                <a:defRPr/>
              </a:pPr>
              <a:t>‹#›</a:t>
            </a:fld>
            <a:endParaRPr lang="en-US"/>
          </a:p>
        </p:txBody>
      </p:sp>
    </p:spTree>
    <p:extLst>
      <p:ext uri="{BB962C8B-B14F-4D97-AF65-F5344CB8AC3E}">
        <p14:creationId xmlns:p14="http://schemas.microsoft.com/office/powerpoint/2010/main" val="47184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84DB74-2A29-4628-BDA9-62B518D35C9F}" type="slidenum">
              <a:rPr lang="en-US"/>
              <a:pPr>
                <a:defRPr/>
              </a:pPr>
              <a:t>‹#›</a:t>
            </a:fld>
            <a:endParaRPr lang="en-US"/>
          </a:p>
        </p:txBody>
      </p:sp>
    </p:spTree>
    <p:extLst>
      <p:ext uri="{BB962C8B-B14F-4D97-AF65-F5344CB8AC3E}">
        <p14:creationId xmlns:p14="http://schemas.microsoft.com/office/powerpoint/2010/main" val="425809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9F9D47-2719-4D1E-84F2-CECD8C6E5C30}" type="slidenum">
              <a:rPr lang="en-US"/>
              <a:pPr>
                <a:defRPr/>
              </a:pPr>
              <a:t>‹#›</a:t>
            </a:fld>
            <a:endParaRPr lang="en-US"/>
          </a:p>
        </p:txBody>
      </p:sp>
    </p:spTree>
    <p:extLst>
      <p:ext uri="{BB962C8B-B14F-4D97-AF65-F5344CB8AC3E}">
        <p14:creationId xmlns:p14="http://schemas.microsoft.com/office/powerpoint/2010/main" val="10194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8F9474-8E65-4609-8626-526E9814DF70}" type="slidenum">
              <a:rPr lang="en-US"/>
              <a:pPr>
                <a:defRPr/>
              </a:pPr>
              <a:t>‹#›</a:t>
            </a:fld>
            <a:endParaRPr lang="en-US"/>
          </a:p>
        </p:txBody>
      </p:sp>
    </p:spTree>
    <p:extLst>
      <p:ext uri="{BB962C8B-B14F-4D97-AF65-F5344CB8AC3E}">
        <p14:creationId xmlns:p14="http://schemas.microsoft.com/office/powerpoint/2010/main" val="127298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8FE56A-DAEB-4CEC-869C-5D20619A5FB7}" type="slidenum">
              <a:rPr lang="en-US"/>
              <a:pPr>
                <a:defRPr/>
              </a:pPr>
              <a:t>‹#›</a:t>
            </a:fld>
            <a:endParaRPr lang="en-US"/>
          </a:p>
        </p:txBody>
      </p:sp>
    </p:spTree>
    <p:extLst>
      <p:ext uri="{BB962C8B-B14F-4D97-AF65-F5344CB8AC3E}">
        <p14:creationId xmlns:p14="http://schemas.microsoft.com/office/powerpoint/2010/main" val="254613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6A11FD-71B0-4359-A541-38FF29260033}" type="slidenum">
              <a:rPr lang="en-US"/>
              <a:pPr>
                <a:defRPr/>
              </a:pPr>
              <a:t>‹#›</a:t>
            </a:fld>
            <a:endParaRPr lang="en-US"/>
          </a:p>
        </p:txBody>
      </p:sp>
    </p:spTree>
    <p:extLst>
      <p:ext uri="{BB962C8B-B14F-4D97-AF65-F5344CB8AC3E}">
        <p14:creationId xmlns:p14="http://schemas.microsoft.com/office/powerpoint/2010/main" val="386273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06E2B-8510-4439-A37E-CC100680AE20}" type="slidenum">
              <a:rPr lang="en-US"/>
              <a:pPr>
                <a:defRPr/>
              </a:pPr>
              <a:t>‹#›</a:t>
            </a:fld>
            <a:endParaRPr lang="en-US"/>
          </a:p>
        </p:txBody>
      </p:sp>
    </p:spTree>
    <p:extLst>
      <p:ext uri="{BB962C8B-B14F-4D97-AF65-F5344CB8AC3E}">
        <p14:creationId xmlns:p14="http://schemas.microsoft.com/office/powerpoint/2010/main" val="230860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DC9EF1-FE53-41EA-B60C-03CE188B4954}" type="slidenum">
              <a:rPr lang="en-US"/>
              <a:pPr>
                <a:defRPr/>
              </a:pPr>
              <a:t>‹#›</a:t>
            </a:fld>
            <a:endParaRPr lang="en-US"/>
          </a:p>
        </p:txBody>
      </p:sp>
    </p:spTree>
    <p:extLst>
      <p:ext uri="{BB962C8B-B14F-4D97-AF65-F5344CB8AC3E}">
        <p14:creationId xmlns:p14="http://schemas.microsoft.com/office/powerpoint/2010/main" val="185044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BE09C1-98E2-44CF-A517-898EEAC6ABD4}" type="slidenum">
              <a:rPr lang="en-US"/>
              <a:pPr>
                <a:defRPr/>
              </a:pPr>
              <a:t>‹#›</a:t>
            </a:fld>
            <a:endParaRPr lang="en-US"/>
          </a:p>
        </p:txBody>
      </p:sp>
    </p:spTree>
    <p:extLst>
      <p:ext uri="{BB962C8B-B14F-4D97-AF65-F5344CB8AC3E}">
        <p14:creationId xmlns:p14="http://schemas.microsoft.com/office/powerpoint/2010/main" val="418158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EB57AD-630F-4ED8-AFB3-99A1A114137B}" type="slidenum">
              <a:rPr lang="en-US"/>
              <a:pPr>
                <a:defRPr/>
              </a:pPr>
              <a:t>‹#›</a:t>
            </a:fld>
            <a:endParaRPr lang="en-US"/>
          </a:p>
        </p:txBody>
      </p:sp>
    </p:spTree>
    <p:extLst>
      <p:ext uri="{BB962C8B-B14F-4D97-AF65-F5344CB8AC3E}">
        <p14:creationId xmlns:p14="http://schemas.microsoft.com/office/powerpoint/2010/main" val="327847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908B99-5667-41D8-A556-658DF2F0B33D}" type="slidenum">
              <a:rPr lang="en-US"/>
              <a:pPr>
                <a:defRPr/>
              </a:pPr>
              <a:t>‹#›</a:t>
            </a:fld>
            <a:endParaRPr lang="en-US"/>
          </a:p>
        </p:txBody>
      </p:sp>
    </p:spTree>
    <p:extLst>
      <p:ext uri="{BB962C8B-B14F-4D97-AF65-F5344CB8AC3E}">
        <p14:creationId xmlns:p14="http://schemas.microsoft.com/office/powerpoint/2010/main" val="13215189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E81CABF-30DF-407C-8BE2-E4F36474F0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hyperlink" Target="http://commons.wikimedia.org/wiki/File:Anatomy_and_physiology_of_animals_Motor_neuron.jp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hyperlink" Target="https://www.youtube.com/watch?v=c708Rinx6h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en.wikipedia.org/wiki/File:NaF.gif" TargetMode="External"/><Relationship Id="rId5" Type="http://schemas.openxmlformats.org/officeDocument/2006/relationships/hyperlink" Target="http://en.wikipedia.org/wiki/File:Covalent.svg" TargetMode="External"/><Relationship Id="rId6" Type="http://schemas.openxmlformats.org/officeDocument/2006/relationships/hyperlink" Target="http://en.wikipedia.org/wiki/File:DNA_chemical_structure.svg" TargetMode="External"/><Relationship Id="rId7" Type="http://schemas.openxmlformats.org/officeDocument/2006/relationships/image" Target="../media/image10.jpeg"/><Relationship Id="rId8" Type="http://schemas.openxmlformats.org/officeDocument/2006/relationships/image" Target="../media/image11.gif"/><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hyperlink" Target="http://en.wikipedia.org/wiki/File:Covalent.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209_Polar_Covalent_Bonds_in_a_Water_Molecule.jpg" TargetMode="External"/><Relationship Id="rId4" Type="http://schemas.openxmlformats.org/officeDocument/2006/relationships/hyperlink" Target="http://commons.wikimedia.org/wiki/File:Covalent.svg" TargetMode="External"/><Relationship Id="rId5" Type="http://schemas.openxmlformats.org/officeDocument/2006/relationships/hyperlink" Target="http://www.scienceprofonline.com/" TargetMode="External"/><Relationship Id="rId6"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5.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en.wikipedia.org/wiki/File:Oil_platform.jpeg" TargetMode="External"/><Relationship Id="rId5" Type="http://schemas.openxmlformats.org/officeDocument/2006/relationships/image" Target="../media/image25.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en.wikipedia.org/wiki/File:NaF.gif" TargetMode="External"/><Relationship Id="rId5" Type="http://schemas.openxmlformats.org/officeDocument/2006/relationships/hyperlink" Target="http://en.wikipedia.org/wiki/File:Covalent.svg" TargetMode="External"/><Relationship Id="rId6" Type="http://schemas.openxmlformats.org/officeDocument/2006/relationships/hyperlink" Target="http://en.wikipedia.org/wiki/File:DNA_chemical_structure.svg" TargetMode="External"/><Relationship Id="rId7" Type="http://schemas.openxmlformats.org/officeDocument/2006/relationships/image" Target="../media/image10.jpeg"/><Relationship Id="rId8" Type="http://schemas.openxmlformats.org/officeDocument/2006/relationships/image" Target="../media/image11.gif"/><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5" Type="http://schemas.openxmlformats.org/officeDocument/2006/relationships/hyperlink" Target="http://en.wikipedia.org/wiki/File:DNA_chemical_structure.svg" TargetMode="External"/><Relationship Id="rId6" Type="http://schemas.openxmlformats.org/officeDocument/2006/relationships/hyperlink" Target="http://en.wikipedia.org/wiki/File:Wasserl%C3%A4ufer_bei_der_Paarung_crop.jpg" TargetMode="External"/><Relationship Id="rId7" Type="http://schemas.openxmlformats.org/officeDocument/2006/relationships/image" Target="../media/image29.jpe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bcs.whfreeman.com/thelifewire/content/chp02/02020.html" TargetMode="External"/><Relationship Id="rId5" Type="http://schemas.openxmlformats.org/officeDocument/2006/relationships/image" Target="../media/image10.jpeg"/><Relationship Id="rId6" Type="http://schemas.openxmlformats.org/officeDocument/2006/relationships/image" Target="../media/image11.gif"/><Relationship Id="rId7" Type="http://schemas.openxmlformats.org/officeDocument/2006/relationships/hyperlink" Target="http://en.wikipedia.org/wiki/File:Covalent.svg" TargetMode="External"/><Relationship Id="rId8" Type="http://schemas.openxmlformats.org/officeDocument/2006/relationships/hyperlink" Target="http://en.wikipedia.org/wiki/File:NaF.gif" TargetMode="External"/><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Combustion_reaction_of_methane.jpg" TargetMode="External"/><Relationship Id="rId4" Type="http://schemas.openxmlformats.org/officeDocument/2006/relationships/image" Target="../media/image2.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Combustion_reaction_of_methane.jpg"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gif"/><Relationship Id="rId5" Type="http://schemas.openxmlformats.org/officeDocument/2006/relationships/hyperlink" Target="http://en.wikipedia.org/wiki/File:Chemical_decomposition.gif" TargetMode="External"/><Relationship Id="rId6" Type="http://schemas.openxmlformats.org/officeDocument/2006/relationships/hyperlink" Target="http://en.wikipedia.org/wiki/File:Rust_on_iron.jp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scienceprofonline.com/virtual-cell-main.html" TargetMode="External"/><Relationship Id="rId3" Type="http://schemas.openxmlformats.org/officeDocument/2006/relationships/hyperlink" Target="http://www.scienceprofonlin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ienceprofonline.com/virtual-cell-main.html" TargetMode="External"/><Relationship Id="rId3" Type="http://schemas.openxmlformats.org/officeDocument/2006/relationships/hyperlink" Target="http://www.scienceprofonline.com/" TargetMode="External"/></Relationships>
</file>

<file path=ppt/slides/_rels/slide26.xml.rels><?xml version="1.0" encoding="UTF-8" standalone="yes"?>
<Relationships xmlns="http://schemas.openxmlformats.org/package/2006/relationships"><Relationship Id="rId11" Type="http://schemas.openxmlformats.org/officeDocument/2006/relationships/image" Target="../media/image33.wmf"/><Relationship Id="rId12" Type="http://schemas.openxmlformats.org/officeDocument/2006/relationships/hyperlink" Target="http://en.wikipedia.org/wiki/File:Daniel_Radcliffe,_November_2010.jpg" TargetMode="External"/><Relationship Id="rId13" Type="http://schemas.openxmlformats.org/officeDocument/2006/relationships/hyperlink" Target="http://www.scienceprofonline.com/virtual-cell-main.html" TargetMode="External"/><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www.scienceprofonline.com/vcbc/inorganic-chemistry-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oNBzyM6TcK8" TargetMode="External"/><Relationship Id="rId6" Type="http://schemas.openxmlformats.org/officeDocument/2006/relationships/hyperlink" Target="http://bcs.whfreeman.com/thelifewire/content/chp02/02020.html?" TargetMode="External"/><Relationship Id="rId7" Type="http://schemas.openxmlformats.org/officeDocument/2006/relationships/hyperlink" Target="http://www.youtube.com/watch?v=Uy0m7jnyv6U" TargetMode="External"/><Relationship Id="rId8" Type="http://schemas.openxmlformats.org/officeDocument/2006/relationships/hyperlink" Target="http://www.youtube.com/watch?v=yp60-oVxrT4&amp;playnext=1&amp;list=PL4DD2980D09E7988A" TargetMode="External"/><Relationship Id="rId9" Type="http://schemas.openxmlformats.org/officeDocument/2006/relationships/hyperlink" Target="http://www.chem4kids.com/" TargetMode="External"/><Relationship Id="rId10" Type="http://schemas.openxmlformats.org/officeDocument/2006/relationships/hyperlink" Target="http://www.youtube.com/watch?v=filKJSGIhc8"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scienceprofonline.org/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34.jpeg"/><Relationship Id="rId6" Type="http://schemas.openxmlformats.org/officeDocument/2006/relationships/hyperlink" Target="http://www.youtube.com/watch?v=2IlHgbOWj4o" TargetMode="External"/><Relationship Id="rId7" Type="http://schemas.openxmlformats.org/officeDocument/2006/relationships/hyperlink" Target="http://en.wikipedia.org/wiki/File:Endomembrane_system_diagram_en.svg" TargetMode="External"/><Relationship Id="rId8"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iki.pingry.org/u/chemistry/index.php/Periodic_Table" TargetMode="External"/><Relationship Id="rId5" Type="http://schemas.openxmlformats.org/officeDocument/2006/relationships/hyperlink" Target="http://en.wikipedia.org/wiki/File:Water_molecule.svg" TargetMode="External"/><Relationship Id="rId6" Type="http://schemas.openxmlformats.org/officeDocument/2006/relationships/hyperlink" Target="http://www.scienceprofonline.com/" TargetMode="External"/><Relationship Id="rId7"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www.smm.org/buzz/media/images/2004-04.jpg" TargetMode="External"/><Relationship Id="rId6" Type="http://schemas.openxmlformats.org/officeDocument/2006/relationships/image" Target="../media/image7.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https://www.youtube.com/watch?v=cL6I1O1YHH0"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universetoday.com/56637/atom-model/"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en.wikipedia.org/wiki/File:NaF.gif" TargetMode="External"/><Relationship Id="rId5" Type="http://schemas.openxmlformats.org/officeDocument/2006/relationships/hyperlink" Target="http://en.wikipedia.org/wiki/File:Covalent.svg" TargetMode="External"/><Relationship Id="rId6" Type="http://schemas.openxmlformats.org/officeDocument/2006/relationships/hyperlink" Target="http://en.wikipedia.org/wiki/File:DNA_chemical_structure.svg" TargetMode="External"/><Relationship Id="rId7" Type="http://schemas.openxmlformats.org/officeDocument/2006/relationships/image" Target="../media/image10.jpeg"/><Relationship Id="rId8" Type="http://schemas.openxmlformats.org/officeDocument/2006/relationships/image" Target="../media/image11.gif"/><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google.com/imgres?q=sodium+chloride&amp;hl=en&amp;client=firefox&amp;hs=tjc&amp;sa=X&amp;rls=com.yahoo:en-US:official&amp;biw=1280&amp;bih=634&amp;tbm=isch&amp;tbnid=aKtWpgv_dBNA4M:&amp;imgrefurl=http://kentsimmons.uwinnipeg.ca/cm1504/introchemistry.htm&amp;docid=5NZB0TrbqJw2QM&amp;w=801&amp;h=3"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commons.wikimedia.org/wiki/File:Halit-Kristalle.jpg" TargetMode="External"/><Relationship Id="rId5" Type="http://schemas.openxmlformats.org/officeDocument/2006/relationships/hyperlink" Target="http://commons.wikimedia.org/wiki/File:NaCl_polyhedra.pn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a:solidFill>
                  <a:schemeClr val="tx2"/>
                </a:solidFill>
                <a:latin typeface="Comic Sans MS" pitchFamily="66" charset="0"/>
              </a:rPr>
              <a:t>About </a:t>
            </a:r>
            <a:r>
              <a:rPr lang="en-US" altLang="en-US" sz="2800" b="1">
                <a:solidFill>
                  <a:schemeClr val="tx2"/>
                </a:solidFill>
                <a:latin typeface="Comic Sans MS" pitchFamily="66" charset="0"/>
                <a:hlinkClick r:id="rId4"/>
              </a:rPr>
              <a:t>Science Prof Online</a:t>
            </a:r>
            <a:r>
              <a:rPr lang="en-US" altLang="en-US" sz="2800" b="1">
                <a:solidFill>
                  <a:schemeClr val="tx2"/>
                </a:solidFill>
                <a:latin typeface="Comic Sans MS" pitchFamily="66" charset="0"/>
              </a:rPr>
              <a:t> </a:t>
            </a:r>
          </a:p>
          <a:p>
            <a:pPr algn="ctr" eaLnBrk="1" hangingPunct="1"/>
            <a:r>
              <a:rPr lang="en-US" alt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Tx/>
              <a:buChar char="•"/>
            </a:pPr>
            <a:r>
              <a:rPr lang="en-US" altLang="en-US" sz="1400">
                <a:latin typeface="Comic Sans MS" pitchFamily="66" charset="0"/>
              </a:rPr>
              <a:t> </a:t>
            </a:r>
            <a:r>
              <a:rPr lang="en-US" altLang="en-US" sz="120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i="1">
                <a:latin typeface="Comic Sans MS" pitchFamily="66" charset="0"/>
              </a:rPr>
              <a:t>slide show mode </a:t>
            </a:r>
            <a:r>
              <a:rPr lang="en-US" altLang="en-US" sz="1200">
                <a:latin typeface="Comic Sans MS" pitchFamily="66" charset="0"/>
              </a:rPr>
              <a:t>to use the hyperlinks directly.</a:t>
            </a:r>
          </a:p>
          <a:p>
            <a:pPr eaLnBrk="1" hangingPunct="1">
              <a:lnSpc>
                <a:spcPct val="80000"/>
              </a:lnSpc>
              <a:spcBef>
                <a:spcPct val="20000"/>
              </a:spcBef>
            </a:pPr>
            <a:endParaRPr lang="en-US" altLang="en-US" sz="1200">
              <a:latin typeface="Comic Sans MS" pitchFamily="66" charset="0"/>
            </a:endParaRPr>
          </a:p>
          <a:p>
            <a:pPr eaLnBrk="1" hangingPunct="1">
              <a:lnSpc>
                <a:spcPct val="80000"/>
              </a:lnSpc>
              <a:spcBef>
                <a:spcPct val="20000"/>
              </a:spcBef>
              <a:buFontTx/>
              <a:buChar char="•"/>
            </a:pPr>
            <a:r>
              <a:rPr lang="en-US" altLang="en-US" sz="1200">
                <a:latin typeface="Comic Sans MS" pitchFamily="66" charset="0"/>
              </a:rPr>
              <a:t> Several helpful links to fun and interactive learning tools are included throughout the PPT and on the Smart Links slide, near the end of each presentation. You must be in </a:t>
            </a:r>
            <a:r>
              <a:rPr lang="en-US" altLang="en-US" sz="1200" i="1">
                <a:latin typeface="Comic Sans MS" pitchFamily="66" charset="0"/>
              </a:rPr>
              <a:t>slide show mode </a:t>
            </a:r>
            <a:r>
              <a:rPr lang="en-US" altLang="en-US" sz="1200">
                <a:latin typeface="Comic Sans MS" pitchFamily="66" charset="0"/>
              </a:rPr>
              <a:t>to utilize hyperlinks and animations.</a:t>
            </a:r>
          </a:p>
          <a:p>
            <a:pPr eaLnBrk="1" hangingPunct="1">
              <a:lnSpc>
                <a:spcPct val="80000"/>
              </a:lnSpc>
              <a:spcBef>
                <a:spcPct val="20000"/>
              </a:spcBef>
            </a:pPr>
            <a:r>
              <a:rPr lang="en-US" altLang="en-US" sz="1200">
                <a:latin typeface="Comic Sans MS" pitchFamily="66" charset="0"/>
              </a:rPr>
              <a:t>	</a:t>
            </a:r>
          </a:p>
          <a:p>
            <a:pPr eaLnBrk="1" hangingPunct="1">
              <a:lnSpc>
                <a:spcPct val="80000"/>
              </a:lnSpc>
              <a:spcBef>
                <a:spcPct val="20000"/>
              </a:spcBef>
              <a:buFontTx/>
              <a:buChar char="•"/>
            </a:pPr>
            <a:r>
              <a:rPr lang="en-US" altLang="en-US" sz="1200">
                <a:latin typeface="Comic Sans MS" pitchFamily="66" charset="0"/>
              </a:rPr>
              <a:t>This digital resource is licensed under Creative Commons </a:t>
            </a:r>
            <a:r>
              <a:rPr lang="en-US" altLang="en-US" sz="1100">
                <a:latin typeface="Comic Sans MS" pitchFamily="66" charset="0"/>
              </a:rPr>
              <a:t>Attribution-ShareAlike 3.0:</a:t>
            </a:r>
          </a:p>
          <a:p>
            <a:pPr eaLnBrk="1" hangingPunct="1">
              <a:lnSpc>
                <a:spcPct val="80000"/>
              </a:lnSpc>
              <a:spcBef>
                <a:spcPct val="20000"/>
              </a:spcBef>
            </a:pPr>
            <a:r>
              <a:rPr lang="en-US" altLang="en-US" sz="1100">
                <a:latin typeface="Comic Sans MS" pitchFamily="66" charset="0"/>
              </a:rPr>
              <a:t>  </a:t>
            </a:r>
            <a:r>
              <a:rPr lang="en-US" altLang="en-US" sz="1100">
                <a:latin typeface="Comic Sans MS" pitchFamily="66" charset="0"/>
                <a:hlinkClick r:id="rId5"/>
              </a:rPr>
              <a:t>http://creativecommons.org/licenses/by-sa/3.0/</a:t>
            </a:r>
            <a:r>
              <a:rPr lang="en-US" altLang="en-US" sz="1100">
                <a:latin typeface="Comic Sans MS" pitchFamily="66" charset="0"/>
              </a:rPr>
              <a:t>	                 </a:t>
            </a:r>
            <a:endParaRPr lang="en-US" altLang="en-US" sz="120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Alicia Cepaitis, MS</a:t>
            </a:r>
          </a:p>
          <a:p>
            <a:pPr eaLnBrk="1" hangingPunct="1">
              <a:lnSpc>
                <a:spcPct val="80000"/>
              </a:lnSpc>
              <a:spcBef>
                <a:spcPct val="20000"/>
              </a:spcBef>
            </a:pPr>
            <a:r>
              <a:rPr lang="en-US" altLang="en-US" sz="1200">
                <a:latin typeface="Comic Sans MS" pitchFamily="66" charset="0"/>
                <a:cs typeface="Arial" charset="0"/>
              </a:rPr>
              <a:t>Chief Creative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6"/>
              </a:rPr>
              <a:t>alicia@scienceprofonline.com</a:t>
            </a:r>
            <a:endParaRPr lang="en-US" altLang="en-US" sz="1200">
              <a:latin typeface="Comic Sans MS" pitchFamily="66" charset="0"/>
              <a:cs typeface="Arial" charset="0"/>
            </a:endParaRPr>
          </a:p>
        </p:txBody>
      </p:sp>
      <p:sp>
        <p:nvSpPr>
          <p:cNvPr id="2054"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1200">
                <a:latin typeface="Comic Sans MS" pitchFamily="66" charset="0"/>
                <a:cs typeface="Arial" charset="0"/>
              </a:rPr>
              <a:t>Tami Port, MS</a:t>
            </a:r>
          </a:p>
          <a:p>
            <a:pPr eaLnBrk="1" hangingPunct="1">
              <a:lnSpc>
                <a:spcPct val="80000"/>
              </a:lnSpc>
              <a:spcBef>
                <a:spcPct val="20000"/>
              </a:spcBef>
            </a:pPr>
            <a:r>
              <a:rPr lang="en-US" altLang="en-US" sz="1200">
                <a:latin typeface="Comic Sans MS" pitchFamily="66" charset="0"/>
                <a:cs typeface="Arial" charset="0"/>
              </a:rPr>
              <a:t>Creator of Science Prof Online</a:t>
            </a:r>
          </a:p>
          <a:p>
            <a:pPr eaLnBrk="1" hangingPunct="1">
              <a:lnSpc>
                <a:spcPct val="80000"/>
              </a:lnSpc>
              <a:spcBef>
                <a:spcPct val="20000"/>
              </a:spcBef>
            </a:pPr>
            <a:r>
              <a:rPr lang="en-US" altLang="en-US" sz="1200">
                <a:latin typeface="Comic Sans MS" pitchFamily="66" charset="0"/>
                <a:cs typeface="Arial" charset="0"/>
              </a:rPr>
              <a:t>Chief Executive Nerd</a:t>
            </a:r>
          </a:p>
          <a:p>
            <a:pPr eaLnBrk="1" hangingPunct="1">
              <a:lnSpc>
                <a:spcPct val="80000"/>
              </a:lnSpc>
              <a:spcBef>
                <a:spcPct val="20000"/>
              </a:spcBef>
            </a:pPr>
            <a:r>
              <a:rPr lang="en-US" altLang="en-US" sz="1200">
                <a:latin typeface="Comic Sans MS" pitchFamily="66" charset="0"/>
                <a:cs typeface="Arial" charset="0"/>
              </a:rPr>
              <a:t>Science Prof Online</a:t>
            </a:r>
          </a:p>
          <a:p>
            <a:pPr eaLnBrk="1" hangingPunct="1">
              <a:lnSpc>
                <a:spcPct val="80000"/>
              </a:lnSpc>
              <a:spcBef>
                <a:spcPct val="20000"/>
              </a:spcBef>
            </a:pPr>
            <a:r>
              <a:rPr lang="en-US" altLang="en-US" sz="1200">
                <a:latin typeface="Comic Sans MS" pitchFamily="66" charset="0"/>
                <a:cs typeface="Arial" charset="0"/>
              </a:rPr>
              <a:t>Online Education Resources, LLC</a:t>
            </a:r>
          </a:p>
          <a:p>
            <a:pPr eaLnBrk="1" hangingPunct="1">
              <a:lnSpc>
                <a:spcPct val="80000"/>
              </a:lnSpc>
              <a:spcBef>
                <a:spcPct val="20000"/>
              </a:spcBef>
            </a:pPr>
            <a:r>
              <a:rPr lang="en-US" altLang="en-US" sz="1200">
                <a:latin typeface="Comic Sans MS" pitchFamily="66" charset="0"/>
                <a:cs typeface="Arial" charset="0"/>
                <a:hlinkClick r:id="rId9"/>
              </a:rPr>
              <a:t>info@scienceprofonline.com</a:t>
            </a:r>
            <a:endParaRPr lang="en-US" altLang="en-US" sz="1200">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sz="quarter"/>
          </p:nvPr>
        </p:nvSpPr>
        <p:spPr/>
        <p:txBody>
          <a:bodyPr/>
          <a:lstStyle/>
          <a:p>
            <a:pPr eaLnBrk="1" hangingPunct="1"/>
            <a:r>
              <a:rPr lang="en-US" altLang="en-US" sz="2800" smtClean="0">
                <a:latin typeface="Comic Sans MS" pitchFamily="66" charset="0"/>
              </a:rPr>
              <a:t>Lets use a </a:t>
            </a:r>
            <a:r>
              <a:rPr lang="en-US" altLang="en-US" sz="2800" b="1" smtClean="0">
                <a:latin typeface="Comic Sans MS" pitchFamily="66" charset="0"/>
              </a:rPr>
              <a:t>Branganalogy</a:t>
            </a:r>
            <a:r>
              <a:rPr lang="en-US" altLang="en-US" sz="2800" smtClean="0">
                <a:latin typeface="Comic Sans MS" pitchFamily="66" charset="0"/>
              </a:rPr>
              <a:t> to help us Understand the Concept of </a:t>
            </a:r>
            <a:r>
              <a:rPr lang="en-US" altLang="en-US" sz="2800" smtClean="0">
                <a:solidFill>
                  <a:srgbClr val="CC6600"/>
                </a:solidFill>
                <a:latin typeface="Comic Sans MS" pitchFamily="66" charset="0"/>
              </a:rPr>
              <a:t>Ion Exchange</a:t>
            </a:r>
            <a:r>
              <a:rPr lang="en-US" altLang="en-US" sz="2800" smtClean="0">
                <a:latin typeface="Comic Sans MS" pitchFamily="66" charset="0"/>
              </a:rPr>
              <a:t>…</a:t>
            </a:r>
            <a:r>
              <a:rPr lang="en-US" altLang="en-US" sz="4000" smtClean="0"/>
              <a:t> </a:t>
            </a:r>
          </a:p>
        </p:txBody>
      </p:sp>
      <p:sp>
        <p:nvSpPr>
          <p:cNvPr id="218132" name="Oval 20"/>
          <p:cNvSpPr>
            <a:spLocks noChangeArrowheads="1"/>
          </p:cNvSpPr>
          <p:nvPr/>
        </p:nvSpPr>
        <p:spPr bwMode="auto">
          <a:xfrm>
            <a:off x="1676400" y="4343400"/>
            <a:ext cx="12192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8134" name="Picture 22" descr="jennifer_aniston"/>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1905000" y="4648200"/>
            <a:ext cx="685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Oval 23"/>
          <p:cNvSpPr>
            <a:spLocks noChangeArrowheads="1"/>
          </p:cNvSpPr>
          <p:nvPr/>
        </p:nvSpPr>
        <p:spPr bwMode="auto">
          <a:xfrm>
            <a:off x="7391400" y="2438400"/>
            <a:ext cx="1066800" cy="11430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0486" name="Picture 25" descr="angelina_joli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637463" y="2667000"/>
            <a:ext cx="568325"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7" name="Text Box 26"/>
          <p:cNvSpPr txBox="1">
            <a:spLocks noChangeArrowheads="1"/>
          </p:cNvSpPr>
          <p:nvPr/>
        </p:nvSpPr>
        <p:spPr bwMode="auto">
          <a:xfrm>
            <a:off x="457200" y="1600200"/>
            <a:ext cx="2286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400"/>
              <a:t>1. Brad Pitt is a negatively charged resin bead</a:t>
            </a:r>
          </a:p>
        </p:txBody>
      </p:sp>
      <p:sp>
        <p:nvSpPr>
          <p:cNvPr id="20488" name="Text Box 33"/>
          <p:cNvSpPr txBox="1">
            <a:spLocks noChangeArrowheads="1"/>
          </p:cNvSpPr>
          <p:nvPr/>
        </p:nvSpPr>
        <p:spPr bwMode="auto">
          <a:xfrm>
            <a:off x="3048000" y="1600200"/>
            <a:ext cx="27566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400" dirty="0"/>
              <a:t>2. Jennifer Anniston is a positively charged Sodium </a:t>
            </a:r>
            <a:r>
              <a:rPr lang="en-US" altLang="en-US" sz="1400" dirty="0" smtClean="0"/>
              <a:t> Ion</a:t>
            </a:r>
            <a:endParaRPr lang="en-US" altLang="en-US" sz="1400" dirty="0"/>
          </a:p>
        </p:txBody>
      </p:sp>
      <p:sp>
        <p:nvSpPr>
          <p:cNvPr id="20489" name="Text Box 34"/>
          <p:cNvSpPr txBox="1">
            <a:spLocks noChangeArrowheads="1"/>
          </p:cNvSpPr>
          <p:nvPr/>
        </p:nvSpPr>
        <p:spPr bwMode="auto">
          <a:xfrm>
            <a:off x="6324600" y="1676400"/>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400" dirty="0"/>
              <a:t>3. Angelina Jolie is a positively charged Calcium </a:t>
            </a:r>
            <a:r>
              <a:rPr lang="en-US" altLang="en-US" sz="1400" dirty="0" smtClean="0"/>
              <a:t> Ion</a:t>
            </a:r>
            <a:endParaRPr lang="en-US" altLang="en-US" sz="1400" dirty="0"/>
          </a:p>
        </p:txBody>
      </p:sp>
      <p:sp>
        <p:nvSpPr>
          <p:cNvPr id="218147" name="Text Box 35"/>
          <p:cNvSpPr txBox="1">
            <a:spLocks noChangeArrowheads="1"/>
          </p:cNvSpPr>
          <p:nvPr/>
        </p:nvSpPr>
        <p:spPr bwMode="auto">
          <a:xfrm>
            <a:off x="2743200" y="4343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Na+</a:t>
            </a:r>
          </a:p>
        </p:txBody>
      </p:sp>
      <p:sp>
        <p:nvSpPr>
          <p:cNvPr id="20491" name="Text Box 37"/>
          <p:cNvSpPr txBox="1">
            <a:spLocks noChangeArrowheads="1"/>
          </p:cNvSpPr>
          <p:nvPr/>
        </p:nvSpPr>
        <p:spPr bwMode="auto">
          <a:xfrm>
            <a:off x="8229600" y="3352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Ca++</a:t>
            </a:r>
          </a:p>
        </p:txBody>
      </p:sp>
      <p:sp>
        <p:nvSpPr>
          <p:cNvPr id="218150" name="Text Box 38"/>
          <p:cNvSpPr txBox="1">
            <a:spLocks noChangeArrowheads="1"/>
          </p:cNvSpPr>
          <p:nvPr/>
        </p:nvSpPr>
        <p:spPr bwMode="auto">
          <a:xfrm>
            <a:off x="5410200" y="2362200"/>
            <a:ext cx="1371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200" i="1"/>
              <a:t>Now lets say that ‘positiveness’ equates with ‘drop-dead gorgeousness’</a:t>
            </a:r>
          </a:p>
        </p:txBody>
      </p:sp>
      <p:sp>
        <p:nvSpPr>
          <p:cNvPr id="218159" name="Text Box 47"/>
          <p:cNvSpPr txBox="1">
            <a:spLocks noChangeArrowheads="1"/>
          </p:cNvSpPr>
          <p:nvPr/>
        </p:nvSpPr>
        <p:spPr bwMode="auto">
          <a:xfrm>
            <a:off x="3124200" y="5334000"/>
            <a:ext cx="1066800" cy="13700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a:t>Negatively charged Brad is attracted to reasonably positive Jennifer.</a:t>
            </a:r>
          </a:p>
        </p:txBody>
      </p:sp>
      <p:sp>
        <p:nvSpPr>
          <p:cNvPr id="218160" name="Oval 48"/>
          <p:cNvSpPr>
            <a:spLocks noChangeArrowheads="1"/>
          </p:cNvSpPr>
          <p:nvPr/>
        </p:nvSpPr>
        <p:spPr bwMode="auto">
          <a:xfrm>
            <a:off x="7543800" y="5486400"/>
            <a:ext cx="11430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8161" name="Picture 49" descr="jennifer_anis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791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62" name="Text Box 50"/>
          <p:cNvSpPr txBox="1">
            <a:spLocks noChangeArrowheads="1"/>
          </p:cNvSpPr>
          <p:nvPr/>
        </p:nvSpPr>
        <p:spPr bwMode="auto">
          <a:xfrm>
            <a:off x="8534400" y="5410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Na+</a:t>
            </a:r>
          </a:p>
        </p:txBody>
      </p:sp>
      <p:sp>
        <p:nvSpPr>
          <p:cNvPr id="218170" name="Line 58"/>
          <p:cNvSpPr>
            <a:spLocks noChangeShapeType="1"/>
          </p:cNvSpPr>
          <p:nvPr/>
        </p:nvSpPr>
        <p:spPr bwMode="auto">
          <a:xfrm flipH="1" flipV="1">
            <a:off x="2667000" y="54102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8" name="Oval 60"/>
          <p:cNvSpPr>
            <a:spLocks noChangeArrowheads="1"/>
          </p:cNvSpPr>
          <p:nvPr/>
        </p:nvSpPr>
        <p:spPr bwMode="auto">
          <a:xfrm>
            <a:off x="3581400" y="2438400"/>
            <a:ext cx="1066800" cy="1143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0499" name="Picture 61" descr="jennifer_anis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743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Text Box 62"/>
          <p:cNvSpPr txBox="1">
            <a:spLocks noChangeArrowheads="1"/>
          </p:cNvSpPr>
          <p:nvPr/>
        </p:nvSpPr>
        <p:spPr bwMode="auto">
          <a:xfrm>
            <a:off x="4572000" y="2362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Na+</a:t>
            </a:r>
          </a:p>
        </p:txBody>
      </p:sp>
      <p:sp>
        <p:nvSpPr>
          <p:cNvPr id="218175" name="Oval 63"/>
          <p:cNvSpPr>
            <a:spLocks noChangeArrowheads="1"/>
          </p:cNvSpPr>
          <p:nvPr/>
        </p:nvSpPr>
        <p:spPr bwMode="auto">
          <a:xfrm>
            <a:off x="6096000" y="3733800"/>
            <a:ext cx="1143000" cy="11430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8176" name="Picture 64" descr="angelina_jol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962400"/>
            <a:ext cx="5683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77" name="Text Box 65"/>
          <p:cNvSpPr txBox="1">
            <a:spLocks noChangeArrowheads="1"/>
          </p:cNvSpPr>
          <p:nvPr/>
        </p:nvSpPr>
        <p:spPr bwMode="auto">
          <a:xfrm>
            <a:off x="7086600" y="4495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Ca++</a:t>
            </a:r>
          </a:p>
        </p:txBody>
      </p:sp>
      <p:sp>
        <p:nvSpPr>
          <p:cNvPr id="218178" name="Oval 66"/>
          <p:cNvSpPr>
            <a:spLocks noChangeArrowheads="1"/>
          </p:cNvSpPr>
          <p:nvPr/>
        </p:nvSpPr>
        <p:spPr bwMode="auto">
          <a:xfrm>
            <a:off x="1066800" y="54864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179" name="Oval 67"/>
          <p:cNvSpPr>
            <a:spLocks noChangeArrowheads="1"/>
          </p:cNvSpPr>
          <p:nvPr/>
        </p:nvSpPr>
        <p:spPr bwMode="auto">
          <a:xfrm>
            <a:off x="228600" y="5181600"/>
            <a:ext cx="11430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506" name="Oval 68"/>
          <p:cNvSpPr>
            <a:spLocks noChangeArrowheads="1"/>
          </p:cNvSpPr>
          <p:nvPr/>
        </p:nvSpPr>
        <p:spPr bwMode="auto">
          <a:xfrm>
            <a:off x="990600" y="2286000"/>
            <a:ext cx="1371600" cy="15240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0507" name="Picture 69" descr="brad_pi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590800"/>
            <a:ext cx="7889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8" name="Text Box 70"/>
          <p:cNvSpPr txBox="1">
            <a:spLocks noChangeArrowheads="1"/>
          </p:cNvSpPr>
          <p:nvPr/>
        </p:nvSpPr>
        <p:spPr bwMode="auto">
          <a:xfrm>
            <a:off x="2362200" y="2895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0509" name="Text Box 71"/>
          <p:cNvSpPr txBox="1">
            <a:spLocks noChangeArrowheads="1"/>
          </p:cNvSpPr>
          <p:nvPr/>
        </p:nvSpPr>
        <p:spPr bwMode="auto">
          <a:xfrm>
            <a:off x="2057400" y="2209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0510" name="Text Box 72"/>
          <p:cNvSpPr txBox="1">
            <a:spLocks noChangeArrowheads="1"/>
          </p:cNvSpPr>
          <p:nvPr/>
        </p:nvSpPr>
        <p:spPr bwMode="auto">
          <a:xfrm>
            <a:off x="762000" y="3352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0511" name="Text Box 73"/>
          <p:cNvSpPr txBox="1">
            <a:spLocks noChangeArrowheads="1"/>
          </p:cNvSpPr>
          <p:nvPr/>
        </p:nvSpPr>
        <p:spPr bwMode="auto">
          <a:xfrm>
            <a:off x="914400" y="2286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0512" name="Text Box 74"/>
          <p:cNvSpPr txBox="1">
            <a:spLocks noChangeArrowheads="1"/>
          </p:cNvSpPr>
          <p:nvPr/>
        </p:nvSpPr>
        <p:spPr bwMode="auto">
          <a:xfrm>
            <a:off x="609600" y="2743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0513" name="Text Box 75"/>
          <p:cNvSpPr txBox="1">
            <a:spLocks noChangeArrowheads="1"/>
          </p:cNvSpPr>
          <p:nvPr/>
        </p:nvSpPr>
        <p:spPr bwMode="auto">
          <a:xfrm>
            <a:off x="2057400" y="3505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188" name="Oval 76"/>
          <p:cNvSpPr>
            <a:spLocks noChangeArrowheads="1"/>
          </p:cNvSpPr>
          <p:nvPr/>
        </p:nvSpPr>
        <p:spPr bwMode="auto">
          <a:xfrm>
            <a:off x="457200" y="44196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197" name="Text Box 85"/>
          <p:cNvSpPr txBox="1">
            <a:spLocks noChangeArrowheads="1"/>
          </p:cNvSpPr>
          <p:nvPr/>
        </p:nvSpPr>
        <p:spPr bwMode="auto">
          <a:xfrm>
            <a:off x="2057400" y="5334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198" name="Text Box 86"/>
          <p:cNvSpPr txBox="1">
            <a:spLocks noChangeArrowheads="1"/>
          </p:cNvSpPr>
          <p:nvPr/>
        </p:nvSpPr>
        <p:spPr bwMode="auto">
          <a:xfrm>
            <a:off x="1752600" y="4648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199" name="Text Box 87"/>
          <p:cNvSpPr txBox="1">
            <a:spLocks noChangeArrowheads="1"/>
          </p:cNvSpPr>
          <p:nvPr/>
        </p:nvSpPr>
        <p:spPr bwMode="auto">
          <a:xfrm>
            <a:off x="457200" y="5791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00" name="Text Box 88"/>
          <p:cNvSpPr txBox="1">
            <a:spLocks noChangeArrowheads="1"/>
          </p:cNvSpPr>
          <p:nvPr/>
        </p:nvSpPr>
        <p:spPr bwMode="auto">
          <a:xfrm>
            <a:off x="609600" y="4724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01" name="Text Box 89"/>
          <p:cNvSpPr txBox="1">
            <a:spLocks noChangeArrowheads="1"/>
          </p:cNvSpPr>
          <p:nvPr/>
        </p:nvSpPr>
        <p:spPr bwMode="auto">
          <a:xfrm>
            <a:off x="304800" y="5181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02" name="Text Box 90"/>
          <p:cNvSpPr txBox="1">
            <a:spLocks noChangeArrowheads="1"/>
          </p:cNvSpPr>
          <p:nvPr/>
        </p:nvSpPr>
        <p:spPr bwMode="auto">
          <a:xfrm>
            <a:off x="1752600" y="5943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09" name="Oval 97"/>
          <p:cNvSpPr>
            <a:spLocks noChangeArrowheads="1"/>
          </p:cNvSpPr>
          <p:nvPr/>
        </p:nvSpPr>
        <p:spPr bwMode="auto">
          <a:xfrm>
            <a:off x="685800" y="4800600"/>
            <a:ext cx="1371600" cy="15240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8210" name="Picture 98" descr="brad_pi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5105400"/>
            <a:ext cx="7889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3" name="Text Box 103"/>
          <p:cNvSpPr txBox="1">
            <a:spLocks noChangeArrowheads="1"/>
          </p:cNvSpPr>
          <p:nvPr/>
        </p:nvSpPr>
        <p:spPr bwMode="auto">
          <a:xfrm>
            <a:off x="5699125" y="5903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217" name="Line 105"/>
          <p:cNvSpPr>
            <a:spLocks noChangeShapeType="1"/>
          </p:cNvSpPr>
          <p:nvPr/>
        </p:nvSpPr>
        <p:spPr bwMode="auto">
          <a:xfrm>
            <a:off x="6934200" y="53340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18" name="Oval 106"/>
          <p:cNvSpPr>
            <a:spLocks noChangeArrowheads="1"/>
          </p:cNvSpPr>
          <p:nvPr/>
        </p:nvSpPr>
        <p:spPr bwMode="auto">
          <a:xfrm>
            <a:off x="5562600" y="48006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219" name="Oval 107"/>
          <p:cNvSpPr>
            <a:spLocks noChangeArrowheads="1"/>
          </p:cNvSpPr>
          <p:nvPr/>
        </p:nvSpPr>
        <p:spPr bwMode="auto">
          <a:xfrm>
            <a:off x="4495800" y="4648200"/>
            <a:ext cx="11430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220" name="Oval 108"/>
          <p:cNvSpPr>
            <a:spLocks noChangeArrowheads="1"/>
          </p:cNvSpPr>
          <p:nvPr/>
        </p:nvSpPr>
        <p:spPr bwMode="auto">
          <a:xfrm>
            <a:off x="4343400" y="3733800"/>
            <a:ext cx="1219200" cy="12192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8222" name="Text Box 110"/>
          <p:cNvSpPr txBox="1">
            <a:spLocks noChangeArrowheads="1"/>
          </p:cNvSpPr>
          <p:nvPr/>
        </p:nvSpPr>
        <p:spPr bwMode="auto">
          <a:xfrm>
            <a:off x="4953000" y="5105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23" name="Text Box 111"/>
          <p:cNvSpPr txBox="1">
            <a:spLocks noChangeArrowheads="1"/>
          </p:cNvSpPr>
          <p:nvPr/>
        </p:nvSpPr>
        <p:spPr bwMode="auto">
          <a:xfrm>
            <a:off x="5105400" y="4038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24" name="Text Box 112"/>
          <p:cNvSpPr txBox="1">
            <a:spLocks noChangeArrowheads="1"/>
          </p:cNvSpPr>
          <p:nvPr/>
        </p:nvSpPr>
        <p:spPr bwMode="auto">
          <a:xfrm>
            <a:off x="4800600" y="4495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25" name="Text Box 113"/>
          <p:cNvSpPr txBox="1">
            <a:spLocks noChangeArrowheads="1"/>
          </p:cNvSpPr>
          <p:nvPr/>
        </p:nvSpPr>
        <p:spPr bwMode="auto">
          <a:xfrm>
            <a:off x="6248400" y="5257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a:t>
            </a:r>
          </a:p>
        </p:txBody>
      </p:sp>
      <p:sp>
        <p:nvSpPr>
          <p:cNvPr id="218226" name="Oval 114"/>
          <p:cNvSpPr>
            <a:spLocks noChangeArrowheads="1"/>
          </p:cNvSpPr>
          <p:nvPr/>
        </p:nvSpPr>
        <p:spPr bwMode="auto">
          <a:xfrm>
            <a:off x="5105400" y="4191000"/>
            <a:ext cx="1371600" cy="15240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18227" name="Picture 115" descr="brad_pi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419600"/>
            <a:ext cx="7889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228" name="Text Box 116"/>
          <p:cNvSpPr txBox="1">
            <a:spLocks noChangeArrowheads="1"/>
          </p:cNvSpPr>
          <p:nvPr/>
        </p:nvSpPr>
        <p:spPr bwMode="auto">
          <a:xfrm>
            <a:off x="4953000" y="5715000"/>
            <a:ext cx="1981200" cy="100488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a:t>Negatively charged Brad lets go of reasonably positive Jennifer in the presence of insanely positive Angelina.</a:t>
            </a:r>
          </a:p>
        </p:txBody>
      </p:sp>
      <p:sp>
        <p:nvSpPr>
          <p:cNvPr id="218229" name="Line 117"/>
          <p:cNvSpPr>
            <a:spLocks noChangeShapeType="1"/>
          </p:cNvSpPr>
          <p:nvPr/>
        </p:nvSpPr>
        <p:spPr bwMode="auto">
          <a:xfrm flipH="1">
            <a:off x="5029200" y="28956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30" name="Line 118"/>
          <p:cNvSpPr>
            <a:spLocks noChangeShapeType="1"/>
          </p:cNvSpPr>
          <p:nvPr/>
        </p:nvSpPr>
        <p:spPr bwMode="auto">
          <a:xfrm>
            <a:off x="6705600" y="28956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7" name="Text Box 5"/>
          <p:cNvSpPr txBox="1">
            <a:spLocks noChangeArrowheads="1"/>
          </p:cNvSpPr>
          <p:nvPr/>
        </p:nvSpPr>
        <p:spPr bwMode="auto">
          <a:xfrm>
            <a:off x="4648200" y="0"/>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8150"/>
                                        </p:tgtEl>
                                        <p:attrNameLst>
                                          <p:attrName>style.visibility</p:attrName>
                                        </p:attrNameLst>
                                      </p:cBhvr>
                                      <p:to>
                                        <p:strVal val="visible"/>
                                      </p:to>
                                    </p:set>
                                    <p:animEffect transition="in" filter="blinds(horizontal)">
                                      <p:cBhvr>
                                        <p:cTn id="7" dur="500"/>
                                        <p:tgtEl>
                                          <p:spTgt spid="2181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8229"/>
                                        </p:tgtEl>
                                        <p:attrNameLst>
                                          <p:attrName>style.visibility</p:attrName>
                                        </p:attrNameLst>
                                      </p:cBhvr>
                                      <p:to>
                                        <p:strVal val="visible"/>
                                      </p:to>
                                    </p:set>
                                    <p:animEffect transition="in" filter="blinds(horizontal)">
                                      <p:cBhvr>
                                        <p:cTn id="10" dur="500"/>
                                        <p:tgtEl>
                                          <p:spTgt spid="2182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8230"/>
                                        </p:tgtEl>
                                        <p:attrNameLst>
                                          <p:attrName>style.visibility</p:attrName>
                                        </p:attrNameLst>
                                      </p:cBhvr>
                                      <p:to>
                                        <p:strVal val="visible"/>
                                      </p:to>
                                    </p:set>
                                    <p:animEffect transition="in" filter="blinds(horizontal)">
                                      <p:cBhvr>
                                        <p:cTn id="13" dur="500"/>
                                        <p:tgtEl>
                                          <p:spTgt spid="2182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8200"/>
                                        </p:tgtEl>
                                        <p:attrNameLst>
                                          <p:attrName>style.visibility</p:attrName>
                                        </p:attrNameLst>
                                      </p:cBhvr>
                                      <p:to>
                                        <p:strVal val="visible"/>
                                      </p:to>
                                    </p:set>
                                    <p:anim calcmode="lin" valueType="num">
                                      <p:cBhvr additive="base">
                                        <p:cTn id="18" dur="500" fill="hold"/>
                                        <p:tgtEl>
                                          <p:spTgt spid="218200"/>
                                        </p:tgtEl>
                                        <p:attrNameLst>
                                          <p:attrName>ppt_x</p:attrName>
                                        </p:attrNameLst>
                                      </p:cBhvr>
                                      <p:tavLst>
                                        <p:tav tm="0">
                                          <p:val>
                                            <p:strVal val="#ppt_x"/>
                                          </p:val>
                                        </p:tav>
                                        <p:tav tm="100000">
                                          <p:val>
                                            <p:strVal val="#ppt_x"/>
                                          </p:val>
                                        </p:tav>
                                      </p:tavLst>
                                    </p:anim>
                                    <p:anim calcmode="lin" valueType="num">
                                      <p:cBhvr additive="base">
                                        <p:cTn id="19" dur="500" fill="hold"/>
                                        <p:tgtEl>
                                          <p:spTgt spid="21820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18198"/>
                                        </p:tgtEl>
                                        <p:attrNameLst>
                                          <p:attrName>style.visibility</p:attrName>
                                        </p:attrNameLst>
                                      </p:cBhvr>
                                      <p:to>
                                        <p:strVal val="visible"/>
                                      </p:to>
                                    </p:set>
                                    <p:anim calcmode="lin" valueType="num">
                                      <p:cBhvr additive="base">
                                        <p:cTn id="22" dur="500" fill="hold"/>
                                        <p:tgtEl>
                                          <p:spTgt spid="218198"/>
                                        </p:tgtEl>
                                        <p:attrNameLst>
                                          <p:attrName>ppt_x</p:attrName>
                                        </p:attrNameLst>
                                      </p:cBhvr>
                                      <p:tavLst>
                                        <p:tav tm="0">
                                          <p:val>
                                            <p:strVal val="#ppt_x"/>
                                          </p:val>
                                        </p:tav>
                                        <p:tav tm="100000">
                                          <p:val>
                                            <p:strVal val="#ppt_x"/>
                                          </p:val>
                                        </p:tav>
                                      </p:tavLst>
                                    </p:anim>
                                    <p:anim calcmode="lin" valueType="num">
                                      <p:cBhvr additive="base">
                                        <p:cTn id="23" dur="500" fill="hold"/>
                                        <p:tgtEl>
                                          <p:spTgt spid="21819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8134"/>
                                        </p:tgtEl>
                                        <p:attrNameLst>
                                          <p:attrName>style.visibility</p:attrName>
                                        </p:attrNameLst>
                                      </p:cBhvr>
                                      <p:to>
                                        <p:strVal val="visible"/>
                                      </p:to>
                                    </p:set>
                                    <p:anim calcmode="lin" valueType="num">
                                      <p:cBhvr additive="base">
                                        <p:cTn id="26" dur="500" fill="hold"/>
                                        <p:tgtEl>
                                          <p:spTgt spid="218134"/>
                                        </p:tgtEl>
                                        <p:attrNameLst>
                                          <p:attrName>ppt_x</p:attrName>
                                        </p:attrNameLst>
                                      </p:cBhvr>
                                      <p:tavLst>
                                        <p:tav tm="0">
                                          <p:val>
                                            <p:strVal val="#ppt_x"/>
                                          </p:val>
                                        </p:tav>
                                        <p:tav tm="100000">
                                          <p:val>
                                            <p:strVal val="#ppt_x"/>
                                          </p:val>
                                        </p:tav>
                                      </p:tavLst>
                                    </p:anim>
                                    <p:anim calcmode="lin" valueType="num">
                                      <p:cBhvr additive="base">
                                        <p:cTn id="27" dur="500" fill="hold"/>
                                        <p:tgtEl>
                                          <p:spTgt spid="2181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8132"/>
                                        </p:tgtEl>
                                        <p:attrNameLst>
                                          <p:attrName>style.visibility</p:attrName>
                                        </p:attrNameLst>
                                      </p:cBhvr>
                                      <p:to>
                                        <p:strVal val="visible"/>
                                      </p:to>
                                    </p:set>
                                    <p:anim calcmode="lin" valueType="num">
                                      <p:cBhvr additive="base">
                                        <p:cTn id="30" dur="500" fill="hold"/>
                                        <p:tgtEl>
                                          <p:spTgt spid="218132"/>
                                        </p:tgtEl>
                                        <p:attrNameLst>
                                          <p:attrName>ppt_x</p:attrName>
                                        </p:attrNameLst>
                                      </p:cBhvr>
                                      <p:tavLst>
                                        <p:tav tm="0">
                                          <p:val>
                                            <p:strVal val="#ppt_x"/>
                                          </p:val>
                                        </p:tav>
                                        <p:tav tm="100000">
                                          <p:val>
                                            <p:strVal val="#ppt_x"/>
                                          </p:val>
                                        </p:tav>
                                      </p:tavLst>
                                    </p:anim>
                                    <p:anim calcmode="lin" valueType="num">
                                      <p:cBhvr additive="base">
                                        <p:cTn id="31" dur="500" fill="hold"/>
                                        <p:tgtEl>
                                          <p:spTgt spid="2181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18147"/>
                                        </p:tgtEl>
                                        <p:attrNameLst>
                                          <p:attrName>style.visibility</p:attrName>
                                        </p:attrNameLst>
                                      </p:cBhvr>
                                      <p:to>
                                        <p:strVal val="visible"/>
                                      </p:to>
                                    </p:set>
                                    <p:anim calcmode="lin" valueType="num">
                                      <p:cBhvr additive="base">
                                        <p:cTn id="34" dur="500" fill="hold"/>
                                        <p:tgtEl>
                                          <p:spTgt spid="218147"/>
                                        </p:tgtEl>
                                        <p:attrNameLst>
                                          <p:attrName>ppt_x</p:attrName>
                                        </p:attrNameLst>
                                      </p:cBhvr>
                                      <p:tavLst>
                                        <p:tav tm="0">
                                          <p:val>
                                            <p:strVal val="#ppt_x"/>
                                          </p:val>
                                        </p:tav>
                                        <p:tav tm="100000">
                                          <p:val>
                                            <p:strVal val="#ppt_x"/>
                                          </p:val>
                                        </p:tav>
                                      </p:tavLst>
                                    </p:anim>
                                    <p:anim calcmode="lin" valueType="num">
                                      <p:cBhvr additive="base">
                                        <p:cTn id="35" dur="500" fill="hold"/>
                                        <p:tgtEl>
                                          <p:spTgt spid="21814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18197"/>
                                        </p:tgtEl>
                                        <p:attrNameLst>
                                          <p:attrName>style.visibility</p:attrName>
                                        </p:attrNameLst>
                                      </p:cBhvr>
                                      <p:to>
                                        <p:strVal val="visible"/>
                                      </p:to>
                                    </p:set>
                                    <p:anim calcmode="lin" valueType="num">
                                      <p:cBhvr additive="base">
                                        <p:cTn id="38" dur="500" fill="hold"/>
                                        <p:tgtEl>
                                          <p:spTgt spid="218197"/>
                                        </p:tgtEl>
                                        <p:attrNameLst>
                                          <p:attrName>ppt_x</p:attrName>
                                        </p:attrNameLst>
                                      </p:cBhvr>
                                      <p:tavLst>
                                        <p:tav tm="0">
                                          <p:val>
                                            <p:strVal val="#ppt_x"/>
                                          </p:val>
                                        </p:tav>
                                        <p:tav tm="100000">
                                          <p:val>
                                            <p:strVal val="#ppt_x"/>
                                          </p:val>
                                        </p:tav>
                                      </p:tavLst>
                                    </p:anim>
                                    <p:anim calcmode="lin" valueType="num">
                                      <p:cBhvr additive="base">
                                        <p:cTn id="39" dur="500" fill="hold"/>
                                        <p:tgtEl>
                                          <p:spTgt spid="21819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18210"/>
                                        </p:tgtEl>
                                        <p:attrNameLst>
                                          <p:attrName>style.visibility</p:attrName>
                                        </p:attrNameLst>
                                      </p:cBhvr>
                                      <p:to>
                                        <p:strVal val="visible"/>
                                      </p:to>
                                    </p:set>
                                    <p:anim calcmode="lin" valueType="num">
                                      <p:cBhvr additive="base">
                                        <p:cTn id="42" dur="500" fill="hold"/>
                                        <p:tgtEl>
                                          <p:spTgt spid="218210"/>
                                        </p:tgtEl>
                                        <p:attrNameLst>
                                          <p:attrName>ppt_x</p:attrName>
                                        </p:attrNameLst>
                                      </p:cBhvr>
                                      <p:tavLst>
                                        <p:tav tm="0">
                                          <p:val>
                                            <p:strVal val="#ppt_x"/>
                                          </p:val>
                                        </p:tav>
                                        <p:tav tm="100000">
                                          <p:val>
                                            <p:strVal val="#ppt_x"/>
                                          </p:val>
                                        </p:tav>
                                      </p:tavLst>
                                    </p:anim>
                                    <p:anim calcmode="lin" valueType="num">
                                      <p:cBhvr additive="base">
                                        <p:cTn id="43" dur="500" fill="hold"/>
                                        <p:tgtEl>
                                          <p:spTgt spid="21821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8188"/>
                                        </p:tgtEl>
                                        <p:attrNameLst>
                                          <p:attrName>style.visibility</p:attrName>
                                        </p:attrNameLst>
                                      </p:cBhvr>
                                      <p:to>
                                        <p:strVal val="visible"/>
                                      </p:to>
                                    </p:set>
                                    <p:anim calcmode="lin" valueType="num">
                                      <p:cBhvr additive="base">
                                        <p:cTn id="46" dur="500" fill="hold"/>
                                        <p:tgtEl>
                                          <p:spTgt spid="218188"/>
                                        </p:tgtEl>
                                        <p:attrNameLst>
                                          <p:attrName>ppt_x</p:attrName>
                                        </p:attrNameLst>
                                      </p:cBhvr>
                                      <p:tavLst>
                                        <p:tav tm="0">
                                          <p:val>
                                            <p:strVal val="#ppt_x"/>
                                          </p:val>
                                        </p:tav>
                                        <p:tav tm="100000">
                                          <p:val>
                                            <p:strVal val="#ppt_x"/>
                                          </p:val>
                                        </p:tav>
                                      </p:tavLst>
                                    </p:anim>
                                    <p:anim calcmode="lin" valueType="num">
                                      <p:cBhvr additive="base">
                                        <p:cTn id="47" dur="500" fill="hold"/>
                                        <p:tgtEl>
                                          <p:spTgt spid="21818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18179"/>
                                        </p:tgtEl>
                                        <p:attrNameLst>
                                          <p:attrName>style.visibility</p:attrName>
                                        </p:attrNameLst>
                                      </p:cBhvr>
                                      <p:to>
                                        <p:strVal val="visible"/>
                                      </p:to>
                                    </p:set>
                                    <p:anim calcmode="lin" valueType="num">
                                      <p:cBhvr additive="base">
                                        <p:cTn id="50" dur="500" fill="hold"/>
                                        <p:tgtEl>
                                          <p:spTgt spid="218179"/>
                                        </p:tgtEl>
                                        <p:attrNameLst>
                                          <p:attrName>ppt_x</p:attrName>
                                        </p:attrNameLst>
                                      </p:cBhvr>
                                      <p:tavLst>
                                        <p:tav tm="0">
                                          <p:val>
                                            <p:strVal val="#ppt_x"/>
                                          </p:val>
                                        </p:tav>
                                        <p:tav tm="100000">
                                          <p:val>
                                            <p:strVal val="#ppt_x"/>
                                          </p:val>
                                        </p:tav>
                                      </p:tavLst>
                                    </p:anim>
                                    <p:anim calcmode="lin" valueType="num">
                                      <p:cBhvr additive="base">
                                        <p:cTn id="51" dur="500" fill="hold"/>
                                        <p:tgtEl>
                                          <p:spTgt spid="21817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18201"/>
                                        </p:tgtEl>
                                        <p:attrNameLst>
                                          <p:attrName>style.visibility</p:attrName>
                                        </p:attrNameLst>
                                      </p:cBhvr>
                                      <p:to>
                                        <p:strVal val="visible"/>
                                      </p:to>
                                    </p:set>
                                    <p:anim calcmode="lin" valueType="num">
                                      <p:cBhvr additive="base">
                                        <p:cTn id="54" dur="500" fill="hold"/>
                                        <p:tgtEl>
                                          <p:spTgt spid="218201"/>
                                        </p:tgtEl>
                                        <p:attrNameLst>
                                          <p:attrName>ppt_x</p:attrName>
                                        </p:attrNameLst>
                                      </p:cBhvr>
                                      <p:tavLst>
                                        <p:tav tm="0">
                                          <p:val>
                                            <p:strVal val="#ppt_x"/>
                                          </p:val>
                                        </p:tav>
                                        <p:tav tm="100000">
                                          <p:val>
                                            <p:strVal val="#ppt_x"/>
                                          </p:val>
                                        </p:tav>
                                      </p:tavLst>
                                    </p:anim>
                                    <p:anim calcmode="lin" valueType="num">
                                      <p:cBhvr additive="base">
                                        <p:cTn id="55" dur="500" fill="hold"/>
                                        <p:tgtEl>
                                          <p:spTgt spid="21820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18199"/>
                                        </p:tgtEl>
                                        <p:attrNameLst>
                                          <p:attrName>style.visibility</p:attrName>
                                        </p:attrNameLst>
                                      </p:cBhvr>
                                      <p:to>
                                        <p:strVal val="visible"/>
                                      </p:to>
                                    </p:set>
                                    <p:anim calcmode="lin" valueType="num">
                                      <p:cBhvr additive="base">
                                        <p:cTn id="58" dur="500" fill="hold"/>
                                        <p:tgtEl>
                                          <p:spTgt spid="218199"/>
                                        </p:tgtEl>
                                        <p:attrNameLst>
                                          <p:attrName>ppt_x</p:attrName>
                                        </p:attrNameLst>
                                      </p:cBhvr>
                                      <p:tavLst>
                                        <p:tav tm="0">
                                          <p:val>
                                            <p:strVal val="#ppt_x"/>
                                          </p:val>
                                        </p:tav>
                                        <p:tav tm="100000">
                                          <p:val>
                                            <p:strVal val="#ppt_x"/>
                                          </p:val>
                                        </p:tav>
                                      </p:tavLst>
                                    </p:anim>
                                    <p:anim calcmode="lin" valueType="num">
                                      <p:cBhvr additive="base">
                                        <p:cTn id="59" dur="500" fill="hold"/>
                                        <p:tgtEl>
                                          <p:spTgt spid="21819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18202"/>
                                        </p:tgtEl>
                                        <p:attrNameLst>
                                          <p:attrName>style.visibility</p:attrName>
                                        </p:attrNameLst>
                                      </p:cBhvr>
                                      <p:to>
                                        <p:strVal val="visible"/>
                                      </p:to>
                                    </p:set>
                                    <p:anim calcmode="lin" valueType="num">
                                      <p:cBhvr additive="base">
                                        <p:cTn id="62" dur="500" fill="hold"/>
                                        <p:tgtEl>
                                          <p:spTgt spid="218202"/>
                                        </p:tgtEl>
                                        <p:attrNameLst>
                                          <p:attrName>ppt_x</p:attrName>
                                        </p:attrNameLst>
                                      </p:cBhvr>
                                      <p:tavLst>
                                        <p:tav tm="0">
                                          <p:val>
                                            <p:strVal val="#ppt_x"/>
                                          </p:val>
                                        </p:tav>
                                        <p:tav tm="100000">
                                          <p:val>
                                            <p:strVal val="#ppt_x"/>
                                          </p:val>
                                        </p:tav>
                                      </p:tavLst>
                                    </p:anim>
                                    <p:anim calcmode="lin" valueType="num">
                                      <p:cBhvr additive="base">
                                        <p:cTn id="63" dur="500" fill="hold"/>
                                        <p:tgtEl>
                                          <p:spTgt spid="21820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18178"/>
                                        </p:tgtEl>
                                        <p:attrNameLst>
                                          <p:attrName>style.visibility</p:attrName>
                                        </p:attrNameLst>
                                      </p:cBhvr>
                                      <p:to>
                                        <p:strVal val="visible"/>
                                      </p:to>
                                    </p:set>
                                    <p:anim calcmode="lin" valueType="num">
                                      <p:cBhvr additive="base">
                                        <p:cTn id="66" dur="500" fill="hold"/>
                                        <p:tgtEl>
                                          <p:spTgt spid="218178"/>
                                        </p:tgtEl>
                                        <p:attrNameLst>
                                          <p:attrName>ppt_x</p:attrName>
                                        </p:attrNameLst>
                                      </p:cBhvr>
                                      <p:tavLst>
                                        <p:tav tm="0">
                                          <p:val>
                                            <p:strVal val="#ppt_x"/>
                                          </p:val>
                                        </p:tav>
                                        <p:tav tm="100000">
                                          <p:val>
                                            <p:strVal val="#ppt_x"/>
                                          </p:val>
                                        </p:tav>
                                      </p:tavLst>
                                    </p:anim>
                                    <p:anim calcmode="lin" valueType="num">
                                      <p:cBhvr additive="base">
                                        <p:cTn id="67" dur="500" fill="hold"/>
                                        <p:tgtEl>
                                          <p:spTgt spid="21817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18170"/>
                                        </p:tgtEl>
                                        <p:attrNameLst>
                                          <p:attrName>style.visibility</p:attrName>
                                        </p:attrNameLst>
                                      </p:cBhvr>
                                      <p:to>
                                        <p:strVal val="visible"/>
                                      </p:to>
                                    </p:set>
                                    <p:anim calcmode="lin" valueType="num">
                                      <p:cBhvr additive="base">
                                        <p:cTn id="70" dur="500" fill="hold"/>
                                        <p:tgtEl>
                                          <p:spTgt spid="218170"/>
                                        </p:tgtEl>
                                        <p:attrNameLst>
                                          <p:attrName>ppt_x</p:attrName>
                                        </p:attrNameLst>
                                      </p:cBhvr>
                                      <p:tavLst>
                                        <p:tav tm="0">
                                          <p:val>
                                            <p:strVal val="#ppt_x"/>
                                          </p:val>
                                        </p:tav>
                                        <p:tav tm="100000">
                                          <p:val>
                                            <p:strVal val="#ppt_x"/>
                                          </p:val>
                                        </p:tav>
                                      </p:tavLst>
                                    </p:anim>
                                    <p:anim calcmode="lin" valueType="num">
                                      <p:cBhvr additive="base">
                                        <p:cTn id="71" dur="500" fill="hold"/>
                                        <p:tgtEl>
                                          <p:spTgt spid="21817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18159"/>
                                        </p:tgtEl>
                                        <p:attrNameLst>
                                          <p:attrName>style.visibility</p:attrName>
                                        </p:attrNameLst>
                                      </p:cBhvr>
                                      <p:to>
                                        <p:strVal val="visible"/>
                                      </p:to>
                                    </p:set>
                                    <p:anim calcmode="lin" valueType="num">
                                      <p:cBhvr additive="base">
                                        <p:cTn id="74" dur="500" fill="hold"/>
                                        <p:tgtEl>
                                          <p:spTgt spid="218159"/>
                                        </p:tgtEl>
                                        <p:attrNameLst>
                                          <p:attrName>ppt_x</p:attrName>
                                        </p:attrNameLst>
                                      </p:cBhvr>
                                      <p:tavLst>
                                        <p:tav tm="0">
                                          <p:val>
                                            <p:strVal val="#ppt_x"/>
                                          </p:val>
                                        </p:tav>
                                        <p:tav tm="100000">
                                          <p:val>
                                            <p:strVal val="#ppt_x"/>
                                          </p:val>
                                        </p:tav>
                                      </p:tavLst>
                                    </p:anim>
                                    <p:anim calcmode="lin" valueType="num">
                                      <p:cBhvr additive="base">
                                        <p:cTn id="75" dur="500" fill="hold"/>
                                        <p:tgtEl>
                                          <p:spTgt spid="21815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18209"/>
                                        </p:tgtEl>
                                        <p:attrNameLst>
                                          <p:attrName>style.visibility</p:attrName>
                                        </p:attrNameLst>
                                      </p:cBhvr>
                                      <p:to>
                                        <p:strVal val="visible"/>
                                      </p:to>
                                    </p:set>
                                    <p:anim calcmode="lin" valueType="num">
                                      <p:cBhvr additive="base">
                                        <p:cTn id="78" dur="500" fill="hold"/>
                                        <p:tgtEl>
                                          <p:spTgt spid="218209"/>
                                        </p:tgtEl>
                                        <p:attrNameLst>
                                          <p:attrName>ppt_x</p:attrName>
                                        </p:attrNameLst>
                                      </p:cBhvr>
                                      <p:tavLst>
                                        <p:tav tm="0">
                                          <p:val>
                                            <p:strVal val="#ppt_x"/>
                                          </p:val>
                                        </p:tav>
                                        <p:tav tm="100000">
                                          <p:val>
                                            <p:strVal val="#ppt_x"/>
                                          </p:val>
                                        </p:tav>
                                      </p:tavLst>
                                    </p:anim>
                                    <p:anim calcmode="lin" valueType="num">
                                      <p:cBhvr additive="base">
                                        <p:cTn id="79" dur="500" fill="hold"/>
                                        <p:tgtEl>
                                          <p:spTgt spid="218209"/>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18220"/>
                                        </p:tgtEl>
                                        <p:attrNameLst>
                                          <p:attrName>style.visibility</p:attrName>
                                        </p:attrNameLst>
                                      </p:cBhvr>
                                      <p:to>
                                        <p:strVal val="visible"/>
                                      </p:to>
                                    </p:set>
                                    <p:anim calcmode="lin" valueType="num">
                                      <p:cBhvr additive="base">
                                        <p:cTn id="84" dur="500" fill="hold"/>
                                        <p:tgtEl>
                                          <p:spTgt spid="218220"/>
                                        </p:tgtEl>
                                        <p:attrNameLst>
                                          <p:attrName>ppt_x</p:attrName>
                                        </p:attrNameLst>
                                      </p:cBhvr>
                                      <p:tavLst>
                                        <p:tav tm="0">
                                          <p:val>
                                            <p:strVal val="#ppt_x"/>
                                          </p:val>
                                        </p:tav>
                                        <p:tav tm="100000">
                                          <p:val>
                                            <p:strVal val="#ppt_x"/>
                                          </p:val>
                                        </p:tav>
                                      </p:tavLst>
                                    </p:anim>
                                    <p:anim calcmode="lin" valueType="num">
                                      <p:cBhvr additive="base">
                                        <p:cTn id="85" dur="500" fill="hold"/>
                                        <p:tgtEl>
                                          <p:spTgt spid="218220"/>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18223"/>
                                        </p:tgtEl>
                                        <p:attrNameLst>
                                          <p:attrName>style.visibility</p:attrName>
                                        </p:attrNameLst>
                                      </p:cBhvr>
                                      <p:to>
                                        <p:strVal val="visible"/>
                                      </p:to>
                                    </p:set>
                                    <p:anim calcmode="lin" valueType="num">
                                      <p:cBhvr additive="base">
                                        <p:cTn id="88" dur="500" fill="hold"/>
                                        <p:tgtEl>
                                          <p:spTgt spid="218223"/>
                                        </p:tgtEl>
                                        <p:attrNameLst>
                                          <p:attrName>ppt_x</p:attrName>
                                        </p:attrNameLst>
                                      </p:cBhvr>
                                      <p:tavLst>
                                        <p:tav tm="0">
                                          <p:val>
                                            <p:strVal val="#ppt_x"/>
                                          </p:val>
                                        </p:tav>
                                        <p:tav tm="100000">
                                          <p:val>
                                            <p:strVal val="#ppt_x"/>
                                          </p:val>
                                        </p:tav>
                                      </p:tavLst>
                                    </p:anim>
                                    <p:anim calcmode="lin" valueType="num">
                                      <p:cBhvr additive="base">
                                        <p:cTn id="89" dur="500" fill="hold"/>
                                        <p:tgtEl>
                                          <p:spTgt spid="218223"/>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18224"/>
                                        </p:tgtEl>
                                        <p:attrNameLst>
                                          <p:attrName>style.visibility</p:attrName>
                                        </p:attrNameLst>
                                      </p:cBhvr>
                                      <p:to>
                                        <p:strVal val="visible"/>
                                      </p:to>
                                    </p:set>
                                    <p:anim calcmode="lin" valueType="num">
                                      <p:cBhvr additive="base">
                                        <p:cTn id="92" dur="500" fill="hold"/>
                                        <p:tgtEl>
                                          <p:spTgt spid="218224"/>
                                        </p:tgtEl>
                                        <p:attrNameLst>
                                          <p:attrName>ppt_x</p:attrName>
                                        </p:attrNameLst>
                                      </p:cBhvr>
                                      <p:tavLst>
                                        <p:tav tm="0">
                                          <p:val>
                                            <p:strVal val="#ppt_x"/>
                                          </p:val>
                                        </p:tav>
                                        <p:tav tm="100000">
                                          <p:val>
                                            <p:strVal val="#ppt_x"/>
                                          </p:val>
                                        </p:tav>
                                      </p:tavLst>
                                    </p:anim>
                                    <p:anim calcmode="lin" valueType="num">
                                      <p:cBhvr additive="base">
                                        <p:cTn id="93" dur="500" fill="hold"/>
                                        <p:tgtEl>
                                          <p:spTgt spid="218224"/>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218222"/>
                                        </p:tgtEl>
                                        <p:attrNameLst>
                                          <p:attrName>style.visibility</p:attrName>
                                        </p:attrNameLst>
                                      </p:cBhvr>
                                      <p:to>
                                        <p:strVal val="visible"/>
                                      </p:to>
                                    </p:set>
                                    <p:anim calcmode="lin" valueType="num">
                                      <p:cBhvr additive="base">
                                        <p:cTn id="96" dur="500" fill="hold"/>
                                        <p:tgtEl>
                                          <p:spTgt spid="218222"/>
                                        </p:tgtEl>
                                        <p:attrNameLst>
                                          <p:attrName>ppt_x</p:attrName>
                                        </p:attrNameLst>
                                      </p:cBhvr>
                                      <p:tavLst>
                                        <p:tav tm="0">
                                          <p:val>
                                            <p:strVal val="#ppt_x"/>
                                          </p:val>
                                        </p:tav>
                                        <p:tav tm="100000">
                                          <p:val>
                                            <p:strVal val="#ppt_x"/>
                                          </p:val>
                                        </p:tav>
                                      </p:tavLst>
                                    </p:anim>
                                    <p:anim calcmode="lin" valueType="num">
                                      <p:cBhvr additive="base">
                                        <p:cTn id="97" dur="500" fill="hold"/>
                                        <p:tgtEl>
                                          <p:spTgt spid="218222"/>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218225"/>
                                        </p:tgtEl>
                                        <p:attrNameLst>
                                          <p:attrName>style.visibility</p:attrName>
                                        </p:attrNameLst>
                                      </p:cBhvr>
                                      <p:to>
                                        <p:strVal val="visible"/>
                                      </p:to>
                                    </p:set>
                                    <p:anim calcmode="lin" valueType="num">
                                      <p:cBhvr additive="base">
                                        <p:cTn id="100" dur="500" fill="hold"/>
                                        <p:tgtEl>
                                          <p:spTgt spid="218225"/>
                                        </p:tgtEl>
                                        <p:attrNameLst>
                                          <p:attrName>ppt_x</p:attrName>
                                        </p:attrNameLst>
                                      </p:cBhvr>
                                      <p:tavLst>
                                        <p:tav tm="0">
                                          <p:val>
                                            <p:strVal val="#ppt_x"/>
                                          </p:val>
                                        </p:tav>
                                        <p:tav tm="100000">
                                          <p:val>
                                            <p:strVal val="#ppt_x"/>
                                          </p:val>
                                        </p:tav>
                                      </p:tavLst>
                                    </p:anim>
                                    <p:anim calcmode="lin" valueType="num">
                                      <p:cBhvr additive="base">
                                        <p:cTn id="101" dur="500" fill="hold"/>
                                        <p:tgtEl>
                                          <p:spTgt spid="218225"/>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218219"/>
                                        </p:tgtEl>
                                        <p:attrNameLst>
                                          <p:attrName>style.visibility</p:attrName>
                                        </p:attrNameLst>
                                      </p:cBhvr>
                                      <p:to>
                                        <p:strVal val="visible"/>
                                      </p:to>
                                    </p:set>
                                    <p:anim calcmode="lin" valueType="num">
                                      <p:cBhvr additive="base">
                                        <p:cTn id="104" dur="500" fill="hold"/>
                                        <p:tgtEl>
                                          <p:spTgt spid="218219"/>
                                        </p:tgtEl>
                                        <p:attrNameLst>
                                          <p:attrName>ppt_x</p:attrName>
                                        </p:attrNameLst>
                                      </p:cBhvr>
                                      <p:tavLst>
                                        <p:tav tm="0">
                                          <p:val>
                                            <p:strVal val="#ppt_x"/>
                                          </p:val>
                                        </p:tav>
                                        <p:tav tm="100000">
                                          <p:val>
                                            <p:strVal val="#ppt_x"/>
                                          </p:val>
                                        </p:tav>
                                      </p:tavLst>
                                    </p:anim>
                                    <p:anim calcmode="lin" valueType="num">
                                      <p:cBhvr additive="base">
                                        <p:cTn id="105" dur="500" fill="hold"/>
                                        <p:tgtEl>
                                          <p:spTgt spid="2182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18226"/>
                                        </p:tgtEl>
                                        <p:attrNameLst>
                                          <p:attrName>style.visibility</p:attrName>
                                        </p:attrNameLst>
                                      </p:cBhvr>
                                      <p:to>
                                        <p:strVal val="visible"/>
                                      </p:to>
                                    </p:set>
                                    <p:anim calcmode="lin" valueType="num">
                                      <p:cBhvr additive="base">
                                        <p:cTn id="108" dur="500" fill="hold"/>
                                        <p:tgtEl>
                                          <p:spTgt spid="218226"/>
                                        </p:tgtEl>
                                        <p:attrNameLst>
                                          <p:attrName>ppt_x</p:attrName>
                                        </p:attrNameLst>
                                      </p:cBhvr>
                                      <p:tavLst>
                                        <p:tav tm="0">
                                          <p:val>
                                            <p:strVal val="#ppt_x"/>
                                          </p:val>
                                        </p:tav>
                                        <p:tav tm="100000">
                                          <p:val>
                                            <p:strVal val="#ppt_x"/>
                                          </p:val>
                                        </p:tav>
                                      </p:tavLst>
                                    </p:anim>
                                    <p:anim calcmode="lin" valueType="num">
                                      <p:cBhvr additive="base">
                                        <p:cTn id="109" dur="500" fill="hold"/>
                                        <p:tgtEl>
                                          <p:spTgt spid="218226"/>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8227"/>
                                        </p:tgtEl>
                                        <p:attrNameLst>
                                          <p:attrName>style.visibility</p:attrName>
                                        </p:attrNameLst>
                                      </p:cBhvr>
                                      <p:to>
                                        <p:strVal val="visible"/>
                                      </p:to>
                                    </p:set>
                                    <p:anim calcmode="lin" valueType="num">
                                      <p:cBhvr additive="base">
                                        <p:cTn id="112" dur="500" fill="hold"/>
                                        <p:tgtEl>
                                          <p:spTgt spid="218227"/>
                                        </p:tgtEl>
                                        <p:attrNameLst>
                                          <p:attrName>ppt_x</p:attrName>
                                        </p:attrNameLst>
                                      </p:cBhvr>
                                      <p:tavLst>
                                        <p:tav tm="0">
                                          <p:val>
                                            <p:strVal val="#ppt_x"/>
                                          </p:val>
                                        </p:tav>
                                        <p:tav tm="100000">
                                          <p:val>
                                            <p:strVal val="#ppt_x"/>
                                          </p:val>
                                        </p:tav>
                                      </p:tavLst>
                                    </p:anim>
                                    <p:anim calcmode="lin" valueType="num">
                                      <p:cBhvr additive="base">
                                        <p:cTn id="113" dur="500" fill="hold"/>
                                        <p:tgtEl>
                                          <p:spTgt spid="21822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218177"/>
                                        </p:tgtEl>
                                        <p:attrNameLst>
                                          <p:attrName>style.visibility</p:attrName>
                                        </p:attrNameLst>
                                      </p:cBhvr>
                                      <p:to>
                                        <p:strVal val="visible"/>
                                      </p:to>
                                    </p:set>
                                    <p:anim calcmode="lin" valueType="num">
                                      <p:cBhvr additive="base">
                                        <p:cTn id="116" dur="500" fill="hold"/>
                                        <p:tgtEl>
                                          <p:spTgt spid="218177"/>
                                        </p:tgtEl>
                                        <p:attrNameLst>
                                          <p:attrName>ppt_x</p:attrName>
                                        </p:attrNameLst>
                                      </p:cBhvr>
                                      <p:tavLst>
                                        <p:tav tm="0">
                                          <p:val>
                                            <p:strVal val="#ppt_x"/>
                                          </p:val>
                                        </p:tav>
                                        <p:tav tm="100000">
                                          <p:val>
                                            <p:strVal val="#ppt_x"/>
                                          </p:val>
                                        </p:tav>
                                      </p:tavLst>
                                    </p:anim>
                                    <p:anim calcmode="lin" valueType="num">
                                      <p:cBhvr additive="base">
                                        <p:cTn id="117" dur="500" fill="hold"/>
                                        <p:tgtEl>
                                          <p:spTgt spid="218177"/>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218175"/>
                                        </p:tgtEl>
                                        <p:attrNameLst>
                                          <p:attrName>style.visibility</p:attrName>
                                        </p:attrNameLst>
                                      </p:cBhvr>
                                      <p:to>
                                        <p:strVal val="visible"/>
                                      </p:to>
                                    </p:set>
                                    <p:anim calcmode="lin" valueType="num">
                                      <p:cBhvr additive="base">
                                        <p:cTn id="120" dur="500" fill="hold"/>
                                        <p:tgtEl>
                                          <p:spTgt spid="218175"/>
                                        </p:tgtEl>
                                        <p:attrNameLst>
                                          <p:attrName>ppt_x</p:attrName>
                                        </p:attrNameLst>
                                      </p:cBhvr>
                                      <p:tavLst>
                                        <p:tav tm="0">
                                          <p:val>
                                            <p:strVal val="#ppt_x"/>
                                          </p:val>
                                        </p:tav>
                                        <p:tav tm="100000">
                                          <p:val>
                                            <p:strVal val="#ppt_x"/>
                                          </p:val>
                                        </p:tav>
                                      </p:tavLst>
                                    </p:anim>
                                    <p:anim calcmode="lin" valueType="num">
                                      <p:cBhvr additive="base">
                                        <p:cTn id="121" dur="500" fill="hold"/>
                                        <p:tgtEl>
                                          <p:spTgt spid="218175"/>
                                        </p:tgtEl>
                                        <p:attrNameLst>
                                          <p:attrName>ppt_y</p:attrName>
                                        </p:attrNameLst>
                                      </p:cBhvr>
                                      <p:tavLst>
                                        <p:tav tm="0">
                                          <p:val>
                                            <p:strVal val="1+#ppt_h/2"/>
                                          </p:val>
                                        </p:tav>
                                        <p:tav tm="100000">
                                          <p:val>
                                            <p:strVal val="#ppt_y"/>
                                          </p:val>
                                        </p:tav>
                                      </p:tavLst>
                                    </p:anim>
                                  </p:childTnLst>
                                </p:cTn>
                              </p:par>
                              <p:par>
                                <p:cTn id="122" presetID="2" presetClass="entr" presetSubtype="4" fill="hold" nodeType="withEffect">
                                  <p:stCondLst>
                                    <p:cond delay="0"/>
                                  </p:stCondLst>
                                  <p:childTnLst>
                                    <p:set>
                                      <p:cBhvr>
                                        <p:cTn id="123" dur="1" fill="hold">
                                          <p:stCondLst>
                                            <p:cond delay="0"/>
                                          </p:stCondLst>
                                        </p:cTn>
                                        <p:tgtEl>
                                          <p:spTgt spid="218176"/>
                                        </p:tgtEl>
                                        <p:attrNameLst>
                                          <p:attrName>style.visibility</p:attrName>
                                        </p:attrNameLst>
                                      </p:cBhvr>
                                      <p:to>
                                        <p:strVal val="visible"/>
                                      </p:to>
                                    </p:set>
                                    <p:anim calcmode="lin" valueType="num">
                                      <p:cBhvr additive="base">
                                        <p:cTn id="124" dur="500" fill="hold"/>
                                        <p:tgtEl>
                                          <p:spTgt spid="218176"/>
                                        </p:tgtEl>
                                        <p:attrNameLst>
                                          <p:attrName>ppt_x</p:attrName>
                                        </p:attrNameLst>
                                      </p:cBhvr>
                                      <p:tavLst>
                                        <p:tav tm="0">
                                          <p:val>
                                            <p:strVal val="#ppt_x"/>
                                          </p:val>
                                        </p:tav>
                                        <p:tav tm="100000">
                                          <p:val>
                                            <p:strVal val="#ppt_x"/>
                                          </p:val>
                                        </p:tav>
                                      </p:tavLst>
                                    </p:anim>
                                    <p:anim calcmode="lin" valueType="num">
                                      <p:cBhvr additive="base">
                                        <p:cTn id="125" dur="500" fill="hold"/>
                                        <p:tgtEl>
                                          <p:spTgt spid="218176"/>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218217"/>
                                        </p:tgtEl>
                                        <p:attrNameLst>
                                          <p:attrName>style.visibility</p:attrName>
                                        </p:attrNameLst>
                                      </p:cBhvr>
                                      <p:to>
                                        <p:strVal val="visible"/>
                                      </p:to>
                                    </p:set>
                                    <p:anim calcmode="lin" valueType="num">
                                      <p:cBhvr additive="base">
                                        <p:cTn id="128" dur="500" fill="hold"/>
                                        <p:tgtEl>
                                          <p:spTgt spid="218217"/>
                                        </p:tgtEl>
                                        <p:attrNameLst>
                                          <p:attrName>ppt_x</p:attrName>
                                        </p:attrNameLst>
                                      </p:cBhvr>
                                      <p:tavLst>
                                        <p:tav tm="0">
                                          <p:val>
                                            <p:strVal val="#ppt_x"/>
                                          </p:val>
                                        </p:tav>
                                        <p:tav tm="100000">
                                          <p:val>
                                            <p:strVal val="#ppt_x"/>
                                          </p:val>
                                        </p:tav>
                                      </p:tavLst>
                                    </p:anim>
                                    <p:anim calcmode="lin" valueType="num">
                                      <p:cBhvr additive="base">
                                        <p:cTn id="129" dur="500" fill="hold"/>
                                        <p:tgtEl>
                                          <p:spTgt spid="218217"/>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218218"/>
                                        </p:tgtEl>
                                        <p:attrNameLst>
                                          <p:attrName>style.visibility</p:attrName>
                                        </p:attrNameLst>
                                      </p:cBhvr>
                                      <p:to>
                                        <p:strVal val="visible"/>
                                      </p:to>
                                    </p:set>
                                    <p:anim calcmode="lin" valueType="num">
                                      <p:cBhvr additive="base">
                                        <p:cTn id="132" dur="500" fill="hold"/>
                                        <p:tgtEl>
                                          <p:spTgt spid="218218"/>
                                        </p:tgtEl>
                                        <p:attrNameLst>
                                          <p:attrName>ppt_x</p:attrName>
                                        </p:attrNameLst>
                                      </p:cBhvr>
                                      <p:tavLst>
                                        <p:tav tm="0">
                                          <p:val>
                                            <p:strVal val="#ppt_x"/>
                                          </p:val>
                                        </p:tav>
                                        <p:tav tm="100000">
                                          <p:val>
                                            <p:strVal val="#ppt_x"/>
                                          </p:val>
                                        </p:tav>
                                      </p:tavLst>
                                    </p:anim>
                                    <p:anim calcmode="lin" valueType="num">
                                      <p:cBhvr additive="base">
                                        <p:cTn id="133" dur="500" fill="hold"/>
                                        <p:tgtEl>
                                          <p:spTgt spid="218218"/>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218160"/>
                                        </p:tgtEl>
                                        <p:attrNameLst>
                                          <p:attrName>style.visibility</p:attrName>
                                        </p:attrNameLst>
                                      </p:cBhvr>
                                      <p:to>
                                        <p:strVal val="visible"/>
                                      </p:to>
                                    </p:set>
                                    <p:anim calcmode="lin" valueType="num">
                                      <p:cBhvr additive="base">
                                        <p:cTn id="136" dur="500" fill="hold"/>
                                        <p:tgtEl>
                                          <p:spTgt spid="218160"/>
                                        </p:tgtEl>
                                        <p:attrNameLst>
                                          <p:attrName>ppt_x</p:attrName>
                                        </p:attrNameLst>
                                      </p:cBhvr>
                                      <p:tavLst>
                                        <p:tav tm="0">
                                          <p:val>
                                            <p:strVal val="#ppt_x"/>
                                          </p:val>
                                        </p:tav>
                                        <p:tav tm="100000">
                                          <p:val>
                                            <p:strVal val="#ppt_x"/>
                                          </p:val>
                                        </p:tav>
                                      </p:tavLst>
                                    </p:anim>
                                    <p:anim calcmode="lin" valueType="num">
                                      <p:cBhvr additive="base">
                                        <p:cTn id="137" dur="500" fill="hold"/>
                                        <p:tgtEl>
                                          <p:spTgt spid="218160"/>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218162"/>
                                        </p:tgtEl>
                                        <p:attrNameLst>
                                          <p:attrName>style.visibility</p:attrName>
                                        </p:attrNameLst>
                                      </p:cBhvr>
                                      <p:to>
                                        <p:strVal val="visible"/>
                                      </p:to>
                                    </p:set>
                                    <p:anim calcmode="lin" valueType="num">
                                      <p:cBhvr additive="base">
                                        <p:cTn id="140" dur="500" fill="hold"/>
                                        <p:tgtEl>
                                          <p:spTgt spid="218162"/>
                                        </p:tgtEl>
                                        <p:attrNameLst>
                                          <p:attrName>ppt_x</p:attrName>
                                        </p:attrNameLst>
                                      </p:cBhvr>
                                      <p:tavLst>
                                        <p:tav tm="0">
                                          <p:val>
                                            <p:strVal val="#ppt_x"/>
                                          </p:val>
                                        </p:tav>
                                        <p:tav tm="100000">
                                          <p:val>
                                            <p:strVal val="#ppt_x"/>
                                          </p:val>
                                        </p:tav>
                                      </p:tavLst>
                                    </p:anim>
                                    <p:anim calcmode="lin" valueType="num">
                                      <p:cBhvr additive="base">
                                        <p:cTn id="141" dur="500" fill="hold"/>
                                        <p:tgtEl>
                                          <p:spTgt spid="218162"/>
                                        </p:tgtEl>
                                        <p:attrNameLst>
                                          <p:attrName>ppt_y</p:attrName>
                                        </p:attrNameLst>
                                      </p:cBhvr>
                                      <p:tavLst>
                                        <p:tav tm="0">
                                          <p:val>
                                            <p:strVal val="1+#ppt_h/2"/>
                                          </p:val>
                                        </p:tav>
                                        <p:tav tm="100000">
                                          <p:val>
                                            <p:strVal val="#ppt_y"/>
                                          </p:val>
                                        </p:tav>
                                      </p:tavLst>
                                    </p:anim>
                                  </p:childTnLst>
                                </p:cTn>
                              </p:par>
                              <p:par>
                                <p:cTn id="142" presetID="2" presetClass="entr" presetSubtype="4" fill="hold" nodeType="withEffect">
                                  <p:stCondLst>
                                    <p:cond delay="0"/>
                                  </p:stCondLst>
                                  <p:childTnLst>
                                    <p:set>
                                      <p:cBhvr>
                                        <p:cTn id="143" dur="1" fill="hold">
                                          <p:stCondLst>
                                            <p:cond delay="0"/>
                                          </p:stCondLst>
                                        </p:cTn>
                                        <p:tgtEl>
                                          <p:spTgt spid="218161"/>
                                        </p:tgtEl>
                                        <p:attrNameLst>
                                          <p:attrName>style.visibility</p:attrName>
                                        </p:attrNameLst>
                                      </p:cBhvr>
                                      <p:to>
                                        <p:strVal val="visible"/>
                                      </p:to>
                                    </p:set>
                                    <p:anim calcmode="lin" valueType="num">
                                      <p:cBhvr additive="base">
                                        <p:cTn id="144" dur="500" fill="hold"/>
                                        <p:tgtEl>
                                          <p:spTgt spid="218161"/>
                                        </p:tgtEl>
                                        <p:attrNameLst>
                                          <p:attrName>ppt_x</p:attrName>
                                        </p:attrNameLst>
                                      </p:cBhvr>
                                      <p:tavLst>
                                        <p:tav tm="0">
                                          <p:val>
                                            <p:strVal val="#ppt_x"/>
                                          </p:val>
                                        </p:tav>
                                        <p:tav tm="100000">
                                          <p:val>
                                            <p:strVal val="#ppt_x"/>
                                          </p:val>
                                        </p:tav>
                                      </p:tavLst>
                                    </p:anim>
                                    <p:anim calcmode="lin" valueType="num">
                                      <p:cBhvr additive="base">
                                        <p:cTn id="145" dur="500" fill="hold"/>
                                        <p:tgtEl>
                                          <p:spTgt spid="218161"/>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218228"/>
                                        </p:tgtEl>
                                        <p:attrNameLst>
                                          <p:attrName>style.visibility</p:attrName>
                                        </p:attrNameLst>
                                      </p:cBhvr>
                                      <p:to>
                                        <p:strVal val="visible"/>
                                      </p:to>
                                    </p:set>
                                    <p:anim calcmode="lin" valueType="num">
                                      <p:cBhvr additive="base">
                                        <p:cTn id="148" dur="500" fill="hold"/>
                                        <p:tgtEl>
                                          <p:spTgt spid="218228"/>
                                        </p:tgtEl>
                                        <p:attrNameLst>
                                          <p:attrName>ppt_x</p:attrName>
                                        </p:attrNameLst>
                                      </p:cBhvr>
                                      <p:tavLst>
                                        <p:tav tm="0">
                                          <p:val>
                                            <p:strVal val="#ppt_x"/>
                                          </p:val>
                                        </p:tav>
                                        <p:tav tm="100000">
                                          <p:val>
                                            <p:strVal val="#ppt_x"/>
                                          </p:val>
                                        </p:tav>
                                      </p:tavLst>
                                    </p:anim>
                                    <p:anim calcmode="lin" valueType="num">
                                      <p:cBhvr additive="base">
                                        <p:cTn id="149" dur="500" fill="hold"/>
                                        <p:tgtEl>
                                          <p:spTgt spid="218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32" grpId="0" animBg="1"/>
      <p:bldP spid="218147" grpId="0"/>
      <p:bldP spid="218150" grpId="0"/>
      <p:bldP spid="218159" grpId="0" animBg="1"/>
      <p:bldP spid="218160" grpId="0" animBg="1"/>
      <p:bldP spid="218162" grpId="0"/>
      <p:bldP spid="218170" grpId="0" animBg="1"/>
      <p:bldP spid="218175" grpId="0" animBg="1"/>
      <p:bldP spid="218177" grpId="0"/>
      <p:bldP spid="218178" grpId="0" animBg="1"/>
      <p:bldP spid="218179" grpId="0" animBg="1"/>
      <p:bldP spid="218188" grpId="0" animBg="1"/>
      <p:bldP spid="218197" grpId="0"/>
      <p:bldP spid="218198" grpId="0"/>
      <p:bldP spid="218199" grpId="0"/>
      <p:bldP spid="218200" grpId="0"/>
      <p:bldP spid="218201" grpId="0"/>
      <p:bldP spid="218202" grpId="0"/>
      <p:bldP spid="218209" grpId="0" animBg="1"/>
      <p:bldP spid="218217" grpId="0" animBg="1"/>
      <p:bldP spid="218218" grpId="0" animBg="1"/>
      <p:bldP spid="218219" grpId="0" animBg="1"/>
      <p:bldP spid="218220" grpId="0" animBg="1"/>
      <p:bldP spid="218222" grpId="0"/>
      <p:bldP spid="218223" grpId="0"/>
      <p:bldP spid="218224" grpId="0"/>
      <p:bldP spid="218225" grpId="0"/>
      <p:bldP spid="218226" grpId="0" animBg="1"/>
      <p:bldP spid="218228" grpId="0" animBg="1"/>
      <p:bldP spid="218229" grpId="0" animBg="1"/>
      <p:bldP spid="2182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228600" y="277813"/>
            <a:ext cx="8763000" cy="1139825"/>
          </a:xfrm>
          <a:ln w="38100">
            <a:solidFill>
              <a:schemeClr val="hlink"/>
            </a:solidFill>
            <a:miter lim="800000"/>
            <a:headEnd/>
            <a:tailEnd/>
          </a:ln>
        </p:spPr>
        <p:txBody>
          <a:bodyPr lIns="90487" tIns="44450" rIns="90487" bIns="44450"/>
          <a:lstStyle/>
          <a:p>
            <a:r>
              <a:rPr lang="en-US" sz="2800" b="1">
                <a:solidFill>
                  <a:srgbClr val="FF6600"/>
                </a:solidFill>
                <a:latin typeface="Comic Sans MS" charset="0"/>
              </a:rPr>
              <a:t>Importance of Ions/Electrolytes in the Body: </a:t>
            </a:r>
            <a:r>
              <a:rPr lang="en-US" sz="2800" b="1">
                <a:solidFill>
                  <a:schemeClr val="tx1"/>
                </a:solidFill>
                <a:latin typeface="Comic Sans MS" charset="0"/>
              </a:rPr>
              <a:t>  </a:t>
            </a:r>
            <a:r>
              <a:rPr lang="en-US" sz="2800">
                <a:solidFill>
                  <a:schemeClr val="tx1"/>
                </a:solidFill>
                <a:latin typeface="Comic Sans MS" charset="0"/>
              </a:rPr>
              <a:t/>
            </a:r>
            <a:br>
              <a:rPr lang="en-US" sz="2800">
                <a:solidFill>
                  <a:schemeClr val="tx1"/>
                </a:solidFill>
                <a:latin typeface="Comic Sans MS" charset="0"/>
              </a:rPr>
            </a:br>
            <a:r>
              <a:rPr lang="en-US" sz="2800">
                <a:solidFill>
                  <a:schemeClr val="tx1"/>
                </a:solidFill>
                <a:latin typeface="Comic Sans MS" charset="0"/>
              </a:rPr>
              <a:t> K</a:t>
            </a:r>
            <a:r>
              <a:rPr lang="en-US" sz="2800" baseline="30000">
                <a:solidFill>
                  <a:schemeClr val="tx1"/>
                </a:solidFill>
                <a:latin typeface="Comic Sans MS" charset="0"/>
              </a:rPr>
              <a:t>+</a:t>
            </a:r>
            <a:r>
              <a:rPr lang="en-US" sz="2800">
                <a:solidFill>
                  <a:schemeClr val="tx1"/>
                </a:solidFill>
                <a:latin typeface="Comic Sans MS" charset="0"/>
              </a:rPr>
              <a:t> ,Na</a:t>
            </a:r>
            <a:r>
              <a:rPr lang="en-US" sz="2800" baseline="30000">
                <a:solidFill>
                  <a:schemeClr val="tx1"/>
                </a:solidFill>
                <a:latin typeface="Comic Sans MS" charset="0"/>
              </a:rPr>
              <a:t>+</a:t>
            </a:r>
            <a:r>
              <a:rPr lang="en-US" sz="2800">
                <a:solidFill>
                  <a:schemeClr val="tx1"/>
                </a:solidFill>
                <a:latin typeface="Comic Sans MS" charset="0"/>
              </a:rPr>
              <a:t>, Cl</a:t>
            </a:r>
            <a:r>
              <a:rPr lang="en-US" sz="2800" baseline="30000">
                <a:solidFill>
                  <a:schemeClr val="tx1"/>
                </a:solidFill>
                <a:latin typeface="Comic Sans MS" charset="0"/>
              </a:rPr>
              <a:t>-</a:t>
            </a:r>
            <a:r>
              <a:rPr lang="en-US" sz="3600">
                <a:solidFill>
                  <a:schemeClr val="tx1"/>
                </a:solidFill>
                <a:latin typeface="Comic Sans MS" charset="0"/>
              </a:rPr>
              <a:t> </a:t>
            </a:r>
          </a:p>
        </p:txBody>
      </p:sp>
      <p:sp>
        <p:nvSpPr>
          <p:cNvPr id="38914" name="Rectangle 3"/>
          <p:cNvSpPr>
            <a:spLocks noGrp="1" noChangeArrowheads="1"/>
          </p:cNvSpPr>
          <p:nvPr>
            <p:ph type="body" sz="half" idx="4294967295"/>
          </p:nvPr>
        </p:nvSpPr>
        <p:spPr>
          <a:xfrm>
            <a:off x="381000" y="1981200"/>
            <a:ext cx="3276600" cy="4267200"/>
          </a:xfrm>
        </p:spPr>
        <p:txBody>
          <a:bodyPr lIns="90487" tIns="44450" rIns="90487" bIns="44450"/>
          <a:lstStyle/>
          <a:p>
            <a:r>
              <a:rPr lang="en-US" sz="1800" dirty="0">
                <a:latin typeface="Comic Sans MS" charset="0"/>
                <a:cs typeface="Comic Sans MS" charset="0"/>
              </a:rPr>
              <a:t>Carry electrical impulses in the nervous </a:t>
            </a:r>
            <a:r>
              <a:rPr lang="en-US" sz="1800" dirty="0" smtClean="0">
                <a:latin typeface="Comic Sans MS" charset="0"/>
                <a:cs typeface="Comic Sans MS" charset="0"/>
              </a:rPr>
              <a:t>system</a:t>
            </a:r>
          </a:p>
          <a:p>
            <a:endParaRPr lang="en-US" sz="1800" dirty="0" smtClean="0">
              <a:latin typeface="Comic Sans MS" charset="0"/>
              <a:cs typeface="Comic Sans MS" charset="0"/>
            </a:endParaRPr>
          </a:p>
          <a:p>
            <a:pPr marL="0" indent="0">
              <a:buNone/>
            </a:pPr>
            <a:endParaRPr lang="en-US" sz="1800" dirty="0">
              <a:latin typeface="Comic Sans MS" charset="0"/>
              <a:cs typeface="Comic Sans MS" charset="0"/>
            </a:endParaRPr>
          </a:p>
          <a:p>
            <a:r>
              <a:rPr lang="en-US" sz="1800" dirty="0">
                <a:latin typeface="Comic Sans MS" charset="0"/>
                <a:cs typeface="Comic Sans MS" charset="0"/>
              </a:rPr>
              <a:t>Maintain cellular function with the correct concentrations </a:t>
            </a:r>
            <a:r>
              <a:rPr lang="en-US" sz="1800" dirty="0" smtClean="0">
                <a:latin typeface="Comic Sans MS" charset="0"/>
                <a:cs typeface="Comic Sans MS" charset="0"/>
              </a:rPr>
              <a:t>electrolytes</a:t>
            </a:r>
          </a:p>
          <a:p>
            <a:endParaRPr lang="en-US" sz="1800" dirty="0" smtClean="0">
              <a:latin typeface="Comic Sans MS" charset="0"/>
              <a:cs typeface="Comic Sans MS" charset="0"/>
            </a:endParaRPr>
          </a:p>
          <a:p>
            <a:endParaRPr lang="en-US" sz="1800" dirty="0">
              <a:latin typeface="Comic Sans MS" charset="0"/>
              <a:cs typeface="Comic Sans MS" charset="0"/>
            </a:endParaRPr>
          </a:p>
          <a:p>
            <a:r>
              <a:rPr lang="en-US" sz="1800" b="1" dirty="0" smtClean="0">
                <a:solidFill>
                  <a:srgbClr val="FF0000"/>
                </a:solidFill>
                <a:latin typeface="Comic Sans MS" charset="0"/>
                <a:cs typeface="Comic Sans MS" charset="0"/>
              </a:rPr>
              <a:t>Watch This!  </a:t>
            </a:r>
            <a:r>
              <a:rPr lang="en-US" sz="1800" dirty="0" smtClean="0">
                <a:latin typeface="Comic Sans MS" charset="0"/>
                <a:cs typeface="Comic Sans MS" charset="0"/>
                <a:hlinkClick r:id="rId2"/>
              </a:rPr>
              <a:t>“Brawndo” </a:t>
            </a:r>
            <a:r>
              <a:rPr lang="en-US" sz="1800" dirty="0" smtClean="0">
                <a:latin typeface="Comic Sans MS" charset="0"/>
                <a:cs typeface="Comic Sans MS" charset="0"/>
                <a:hlinkClick r:id="rId2"/>
              </a:rPr>
              <a:t>Video </a:t>
            </a:r>
            <a:r>
              <a:rPr lang="en-US" sz="1800" dirty="0">
                <a:latin typeface="Comic Sans MS" charset="0"/>
                <a:cs typeface="Comic Sans MS" charset="0"/>
                <a:hlinkClick r:id="rId2"/>
              </a:rPr>
              <a:t>C</a:t>
            </a:r>
            <a:r>
              <a:rPr lang="en-US" sz="1800" dirty="0" smtClean="0">
                <a:latin typeface="Comic Sans MS" charset="0"/>
                <a:cs typeface="Comic Sans MS" charset="0"/>
                <a:hlinkClick r:id="rId2"/>
              </a:rPr>
              <a:t>lip</a:t>
            </a:r>
            <a:r>
              <a:rPr lang="en-US" sz="1800" dirty="0" smtClean="0">
                <a:latin typeface="Comic Sans MS" charset="0"/>
                <a:cs typeface="Comic Sans MS" charset="0"/>
              </a:rPr>
              <a:t> </a:t>
            </a:r>
          </a:p>
          <a:p>
            <a:pPr marL="0" indent="0">
              <a:buNone/>
            </a:pPr>
            <a:r>
              <a:rPr lang="en-US" sz="1800" dirty="0" smtClean="0">
                <a:latin typeface="Comic Sans MS" charset="0"/>
                <a:cs typeface="Comic Sans MS" charset="0"/>
              </a:rPr>
              <a:t>     from movie </a:t>
            </a:r>
            <a:r>
              <a:rPr lang="en-US" sz="1800" dirty="0" err="1" smtClean="0">
                <a:latin typeface="Comic Sans MS" charset="0"/>
                <a:cs typeface="Comic Sans MS" charset="0"/>
              </a:rPr>
              <a:t>Idiocracy</a:t>
            </a:r>
            <a:r>
              <a:rPr lang="en-US" sz="1800" dirty="0" smtClean="0">
                <a:latin typeface="Comic Sans MS" charset="0"/>
                <a:cs typeface="Comic Sans MS" charset="0"/>
              </a:rPr>
              <a:t>.</a:t>
            </a:r>
            <a:endParaRPr lang="en-US" sz="1800" dirty="0">
              <a:latin typeface="Comic Sans MS" charset="0"/>
              <a:cs typeface="Comic Sans MS" charset="0"/>
            </a:endParaRPr>
          </a:p>
        </p:txBody>
      </p:sp>
      <p:pic>
        <p:nvPicPr>
          <p:cNvPr id="38915" name="Picture 7" descr="Nerve impulse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24000"/>
            <a:ext cx="4876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8" descr="gatoraid.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000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0" y="6600825"/>
            <a:ext cx="3352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 </a:t>
            </a:r>
            <a:r>
              <a:rPr lang="en-US" sz="1000">
                <a:latin typeface="Comic Sans MS" charset="0"/>
                <a:cs typeface="Arial" charset="0"/>
                <a:hlinkClick r:id="rId5"/>
              </a:rPr>
              <a:t>Motor neuron, </a:t>
            </a:r>
            <a:r>
              <a:rPr lang="en-US" sz="1000">
                <a:latin typeface="Comic Sans MS" charset="0"/>
                <a:cs typeface="Arial" charset="0"/>
              </a:rPr>
              <a:t>Wiki</a:t>
            </a:r>
          </a:p>
        </p:txBody>
      </p:sp>
      <p:sp>
        <p:nvSpPr>
          <p:cNvPr id="38918" name="Text Box 5"/>
          <p:cNvSpPr txBox="1">
            <a:spLocks noChangeArrowheads="1"/>
          </p:cNvSpPr>
          <p:nvPr/>
        </p:nvSpPr>
        <p:spPr bwMode="auto">
          <a:xfrm>
            <a:off x="4595813" y="6613525"/>
            <a:ext cx="4548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From the  Virtual Biology Classroom on </a:t>
            </a:r>
            <a:r>
              <a:rPr lang="en-US" sz="1000">
                <a:latin typeface="Comic Sans MS" charset="0"/>
                <a:hlinkClick r:id="rId6"/>
              </a:rPr>
              <a:t>ScienceProfOnline.com</a:t>
            </a:r>
            <a:endParaRPr lang="en-US" sz="1000">
              <a:latin typeface="Comic Sans MS" charset="0"/>
            </a:endParaRPr>
          </a:p>
        </p:txBody>
      </p:sp>
    </p:spTree>
    <p:extLst>
      <p:ext uri="{BB962C8B-B14F-4D97-AF65-F5344CB8AC3E}">
        <p14:creationId xmlns:p14="http://schemas.microsoft.com/office/powerpoint/2010/main" val="33615991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228600" y="762000"/>
            <a:ext cx="3124200" cy="5246688"/>
          </a:xfrm>
        </p:spPr>
        <p:txBody>
          <a:bodyPr/>
          <a:lstStyle/>
          <a:p>
            <a:pPr algn="l" eaLnBrk="1" hangingPunct="1">
              <a:lnSpc>
                <a:spcPct val="80000"/>
              </a:lnSpc>
              <a:defRPr/>
            </a:pPr>
            <a:r>
              <a:rPr lang="en-US" dirty="0" smtClean="0">
                <a:latin typeface="Comic Sans MS" pitchFamily="66" charset="0"/>
              </a:rPr>
              <a:t>Three Main Types </a:t>
            </a:r>
            <a:r>
              <a:rPr lang="en-US" sz="2400" dirty="0" smtClean="0">
                <a:latin typeface="Comic Sans MS" pitchFamily="66" charset="0"/>
              </a:rPr>
              <a:t>of</a:t>
            </a:r>
            <a:r>
              <a:rPr lang="en-US" b="1" dirty="0" smtClean="0">
                <a:latin typeface="Comic Sans MS" pitchFamily="66" charset="0"/>
              </a:rPr>
              <a:t> </a:t>
            </a:r>
            <a:r>
              <a:rPr lang="en-US" sz="3600" b="1" dirty="0" smtClean="0">
                <a:solidFill>
                  <a:schemeClr val="accent6">
                    <a:lumMod val="60000"/>
                    <a:lumOff val="40000"/>
                  </a:schemeClr>
                </a:solidFill>
                <a:latin typeface="Comic Sans MS" pitchFamily="66" charset="0"/>
              </a:rPr>
              <a:t>Chemical Bonds</a:t>
            </a:r>
            <a:r>
              <a:rPr lang="en-US" b="1" dirty="0" smtClean="0">
                <a:latin typeface="Comic Sans MS" pitchFamily="66" charset="0"/>
              </a:rPr>
              <a:t>:</a:t>
            </a:r>
          </a:p>
          <a:p>
            <a:pPr algn="l" eaLnBrk="1" hangingPunct="1">
              <a:lnSpc>
                <a:spcPct val="80000"/>
              </a:lnSpc>
              <a:defRPr/>
            </a:pPr>
            <a:endParaRPr lang="en-US" sz="2800" b="1" dirty="0" smtClean="0">
              <a:solidFill>
                <a:schemeClr val="tx1">
                  <a:lumMod val="50000"/>
                  <a:lumOff val="50000"/>
                </a:schemeClr>
              </a:solidFill>
              <a:latin typeface="Comic Sans MS" pitchFamily="66" charset="0"/>
            </a:endParaRPr>
          </a:p>
          <a:p>
            <a:pPr algn="l" eaLnBrk="1" hangingPunct="1">
              <a:lnSpc>
                <a:spcPct val="80000"/>
              </a:lnSpc>
              <a:defRPr/>
            </a:pPr>
            <a:endParaRPr lang="en-US" sz="2800" b="1" dirty="0" smtClean="0">
              <a:solidFill>
                <a:schemeClr val="tx1">
                  <a:lumMod val="50000"/>
                  <a:lumOff val="50000"/>
                </a:schemeClr>
              </a:solidFill>
              <a:latin typeface="Comic Sans MS" pitchFamily="66" charset="0"/>
            </a:endParaRPr>
          </a:p>
          <a:p>
            <a:pPr algn="l" eaLnBrk="1" hangingPunct="1">
              <a:lnSpc>
                <a:spcPct val="80000"/>
              </a:lnSpc>
              <a:defRPr/>
            </a:pPr>
            <a:r>
              <a:rPr lang="en-US" sz="2800" b="1" dirty="0" smtClean="0">
                <a:solidFill>
                  <a:schemeClr val="tx1">
                    <a:lumMod val="50000"/>
                    <a:lumOff val="50000"/>
                  </a:schemeClr>
                </a:solidFill>
                <a:latin typeface="Comic Sans MS" pitchFamily="66" charset="0"/>
              </a:rPr>
              <a:t>1. Ionic</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2400" b="1" dirty="0" smtClean="0">
                <a:latin typeface="Comic Sans MS" pitchFamily="66" charset="0"/>
              </a:rPr>
              <a:t>2. </a:t>
            </a:r>
            <a:r>
              <a:rPr lang="en-US" sz="4000" b="1" dirty="0" smtClean="0">
                <a:latin typeface="Comic Sans MS" pitchFamily="66" charset="0"/>
              </a:rPr>
              <a:t>Covalent</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2800" b="1" dirty="0" smtClean="0">
                <a:solidFill>
                  <a:schemeClr val="tx1">
                    <a:lumMod val="50000"/>
                    <a:lumOff val="50000"/>
                  </a:schemeClr>
                </a:solidFill>
                <a:latin typeface="Comic Sans MS" pitchFamily="66" charset="0"/>
              </a:rPr>
              <a:t>3</a:t>
            </a:r>
            <a:r>
              <a:rPr lang="en-US" sz="2400" b="1" dirty="0" smtClean="0">
                <a:solidFill>
                  <a:schemeClr val="tx1">
                    <a:lumMod val="50000"/>
                    <a:lumOff val="50000"/>
                  </a:schemeClr>
                </a:solidFill>
                <a:latin typeface="Comic Sans MS" pitchFamily="66" charset="0"/>
              </a:rPr>
              <a:t>. </a:t>
            </a:r>
            <a:r>
              <a:rPr lang="en-US" sz="2800" b="1" dirty="0" smtClean="0">
                <a:solidFill>
                  <a:schemeClr val="tx1">
                    <a:lumMod val="50000"/>
                    <a:lumOff val="50000"/>
                  </a:schemeClr>
                </a:solidFill>
                <a:latin typeface="Comic Sans MS" pitchFamily="66" charset="0"/>
              </a:rPr>
              <a:t>Hydrogen</a:t>
            </a:r>
          </a:p>
          <a:p>
            <a:pPr algn="l" eaLnBrk="1" hangingPunct="1">
              <a:lnSpc>
                <a:spcPct val="80000"/>
              </a:lnSpc>
              <a:defRPr/>
            </a:pPr>
            <a:endParaRPr lang="en-US" sz="2400" b="1" dirty="0" smtClean="0">
              <a:solidFill>
                <a:schemeClr val="bg2">
                  <a:lumMod val="75000"/>
                </a:schemeClr>
              </a:solidFill>
              <a:latin typeface="Comic Sans MS" pitchFamily="66" charset="0"/>
            </a:endParaRPr>
          </a:p>
          <a:p>
            <a:pPr algn="l" eaLnBrk="1" hangingPunct="1">
              <a:lnSpc>
                <a:spcPct val="80000"/>
              </a:lnSpc>
              <a:defRPr/>
            </a:pPr>
            <a:endParaRPr lang="en-US" sz="2400" b="1" dirty="0">
              <a:solidFill>
                <a:schemeClr val="bg2">
                  <a:lumMod val="75000"/>
                </a:schemeClr>
              </a:solidFill>
              <a:latin typeface="Comic Sans MS" pitchFamily="66" charset="0"/>
            </a:endParaRPr>
          </a:p>
          <a:p>
            <a:pPr eaLnBrk="1" hangingPunct="1">
              <a:lnSpc>
                <a:spcPct val="80000"/>
              </a:lnSpc>
              <a:defRPr/>
            </a:pPr>
            <a:endParaRPr lang="en-US" sz="1800" b="1" i="1" dirty="0" smtClean="0">
              <a:latin typeface="Comic Sans MS" pitchFamily="66" charset="0"/>
            </a:endParaRPr>
          </a:p>
          <a:p>
            <a:pPr eaLnBrk="1" hangingPunct="1">
              <a:lnSpc>
                <a:spcPct val="80000"/>
              </a:lnSpc>
              <a:defRPr/>
            </a:pPr>
            <a:r>
              <a:rPr lang="en-US" sz="1800" b="1" i="1" dirty="0" smtClean="0">
                <a:latin typeface="Comic Sans MS" pitchFamily="66" charset="0"/>
              </a:rPr>
              <a:t> </a:t>
            </a:r>
          </a:p>
        </p:txBody>
      </p:sp>
      <p:pic>
        <p:nvPicPr>
          <p:cNvPr id="17411" name="Picture 4" descr="DNA_chemica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766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p:cNvSpPr txBox="1">
            <a:spLocks noChangeArrowheads="1"/>
          </p:cNvSpPr>
          <p:nvPr/>
        </p:nvSpPr>
        <p:spPr bwMode="auto">
          <a:xfrm>
            <a:off x="0" y="6461125"/>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4"/>
              </a:rPr>
              <a:t>Formation of ionic sodium fluoride</a:t>
            </a:r>
            <a:r>
              <a:rPr lang="en-US" sz="1000">
                <a:latin typeface="Comic Sans MS" pitchFamily="66" charset="0"/>
              </a:rPr>
              <a:t>, Wdcf; </a:t>
            </a:r>
            <a:r>
              <a:rPr lang="en-US" sz="1000">
                <a:latin typeface="Comic Sans MS" pitchFamily="66" charset="0"/>
                <a:hlinkClick r:id="rId5"/>
              </a:rPr>
              <a:t>Methane Covalent Bonds</a:t>
            </a:r>
            <a:r>
              <a:rPr lang="en-US" sz="1000">
                <a:latin typeface="Comic Sans MS" pitchFamily="66" charset="0"/>
              </a:rPr>
              <a:t>, Dynablast, Wiki;</a:t>
            </a:r>
            <a:r>
              <a:rPr lang="en-US" sz="900">
                <a:latin typeface="Comic Sans MS" pitchFamily="66" charset="0"/>
              </a:rPr>
              <a:t>  </a:t>
            </a:r>
            <a:r>
              <a:rPr lang="en-US" sz="900">
                <a:latin typeface="Comic Sans MS" pitchFamily="66" charset="0"/>
                <a:hlinkClick r:id="rId6"/>
              </a:rPr>
              <a:t>DNA Chemical Structure</a:t>
            </a:r>
            <a:r>
              <a:rPr lang="en-US" sz="900">
                <a:latin typeface="Comic Sans MS" pitchFamily="66" charset="0"/>
              </a:rPr>
              <a:t>, Madprime, Wiki</a:t>
            </a:r>
          </a:p>
        </p:txBody>
      </p:sp>
      <p:pic>
        <p:nvPicPr>
          <p:cNvPr id="17413" name="Picture 6" descr="methane-covalent-no lab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981200"/>
            <a:ext cx="2346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Na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3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9"/>
              </a:rPr>
              <a:t>Virtual Cell Biology Classroom</a:t>
            </a:r>
            <a:r>
              <a:rPr lang="en-US" altLang="en-US" sz="1000" dirty="0">
                <a:latin typeface="Comic Sans MS" pitchFamily="66" charset="0"/>
              </a:rPr>
              <a:t> on </a:t>
            </a:r>
            <a:r>
              <a:rPr lang="en-US" altLang="en-US" sz="1000" dirty="0">
                <a:latin typeface="Comic Sans MS" pitchFamily="66" charset="0"/>
                <a:hlinkClick r:id="rId10"/>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2866903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92162"/>
          </a:xfrm>
        </p:spPr>
        <p:txBody>
          <a:bodyPr/>
          <a:lstStyle/>
          <a:p>
            <a:pPr eaLnBrk="1" hangingPunct="1">
              <a:defRPr/>
            </a:pPr>
            <a:r>
              <a:rPr lang="en-US" sz="4000" b="1" dirty="0" smtClean="0">
                <a:solidFill>
                  <a:schemeClr val="tx1">
                    <a:lumMod val="50000"/>
                    <a:lumOff val="50000"/>
                  </a:schemeClr>
                </a:solidFill>
                <a:latin typeface="Comic Sans MS" pitchFamily="66" charset="0"/>
              </a:rPr>
              <a:t>Covalent</a:t>
            </a:r>
            <a:r>
              <a:rPr lang="en-US" sz="3200" b="1" dirty="0" smtClean="0">
                <a:solidFill>
                  <a:schemeClr val="tx1">
                    <a:lumMod val="50000"/>
                    <a:lumOff val="50000"/>
                  </a:schemeClr>
                </a:solidFill>
                <a:latin typeface="Comic Sans MS" pitchFamily="66" charset="0"/>
              </a:rPr>
              <a:t> </a:t>
            </a:r>
            <a:r>
              <a:rPr lang="en-US" sz="4000" b="1" dirty="0" smtClean="0">
                <a:solidFill>
                  <a:schemeClr val="tx1">
                    <a:lumMod val="50000"/>
                    <a:lumOff val="50000"/>
                  </a:schemeClr>
                </a:solidFill>
                <a:latin typeface="Comic Sans MS" pitchFamily="66" charset="0"/>
              </a:rPr>
              <a:t>Bonds</a:t>
            </a:r>
            <a:endParaRPr lang="en-US" sz="3200" b="1" dirty="0" smtClean="0">
              <a:solidFill>
                <a:schemeClr val="tx1">
                  <a:lumMod val="50000"/>
                  <a:lumOff val="50000"/>
                </a:schemeClr>
              </a:solidFill>
              <a:latin typeface="Comic Sans MS" pitchFamily="66" charset="0"/>
            </a:endParaRPr>
          </a:p>
        </p:txBody>
      </p:sp>
      <p:sp>
        <p:nvSpPr>
          <p:cNvPr id="18435" name="Rectangle 3"/>
          <p:cNvSpPr>
            <a:spLocks noGrp="1" noChangeArrowheads="1"/>
          </p:cNvSpPr>
          <p:nvPr>
            <p:ph type="body" sz="half" idx="1"/>
          </p:nvPr>
        </p:nvSpPr>
        <p:spPr>
          <a:xfrm>
            <a:off x="457200" y="1066800"/>
            <a:ext cx="8077200" cy="1142999"/>
          </a:xfrm>
        </p:spPr>
        <p:txBody>
          <a:bodyPr/>
          <a:lstStyle/>
          <a:p>
            <a:pPr algn="ctr" eaLnBrk="1" hangingPunct="1">
              <a:buFontTx/>
              <a:buNone/>
              <a:defRPr/>
            </a:pPr>
            <a:r>
              <a:rPr lang="en-US" sz="1400" dirty="0" smtClean="0">
                <a:latin typeface="Comic Sans MS"/>
                <a:cs typeface="Comic Sans MS"/>
              </a:rPr>
              <a:t>Involves </a:t>
            </a:r>
            <a:r>
              <a:rPr lang="en-US" sz="1400" dirty="0">
                <a:latin typeface="Comic Sans MS"/>
                <a:cs typeface="Comic Sans MS"/>
              </a:rPr>
              <a:t>the sharing of </a:t>
            </a:r>
            <a:r>
              <a:rPr lang="en-US" sz="1400" dirty="0" smtClean="0">
                <a:latin typeface="Comic Sans MS"/>
                <a:cs typeface="Comic Sans MS"/>
              </a:rPr>
              <a:t>a pair of electrons </a:t>
            </a:r>
            <a:r>
              <a:rPr lang="en-US" sz="1400" dirty="0">
                <a:latin typeface="Comic Sans MS"/>
                <a:cs typeface="Comic Sans MS"/>
              </a:rPr>
              <a:t>between atoms.</a:t>
            </a:r>
          </a:p>
          <a:p>
            <a:pPr marL="0" indent="0" algn="ctr" eaLnBrk="1" hangingPunct="1">
              <a:buFontTx/>
              <a:buNone/>
              <a:defRPr/>
            </a:pPr>
            <a:r>
              <a:rPr lang="en-US" sz="1400" dirty="0">
                <a:solidFill>
                  <a:srgbClr val="000000"/>
                </a:solidFill>
                <a:latin typeface="Comic Sans MS"/>
                <a:cs typeface="Comic Sans MS"/>
              </a:rPr>
              <a:t>One covalent bond = 1 pair of shared electrons</a:t>
            </a:r>
          </a:p>
          <a:p>
            <a:pPr marL="0" indent="0" algn="ctr" eaLnBrk="1" hangingPunct="1">
              <a:buFontTx/>
              <a:buNone/>
              <a:defRPr/>
            </a:pPr>
            <a:r>
              <a:rPr lang="en-US" sz="1400" dirty="0">
                <a:solidFill>
                  <a:srgbClr val="000000"/>
                </a:solidFill>
                <a:latin typeface="Comic Sans MS"/>
                <a:cs typeface="Comic Sans MS"/>
              </a:rPr>
              <a:t>Covalent Compounds can make </a:t>
            </a:r>
            <a:r>
              <a:rPr lang="en-US" sz="1400" dirty="0" smtClean="0">
                <a:solidFill>
                  <a:srgbClr val="000000"/>
                </a:solidFill>
                <a:latin typeface="Comic Sans MS"/>
                <a:cs typeface="Comic Sans MS"/>
              </a:rPr>
              <a:t>single </a:t>
            </a:r>
            <a:r>
              <a:rPr lang="en-US" sz="1200" dirty="0" smtClean="0">
                <a:solidFill>
                  <a:srgbClr val="000000"/>
                </a:solidFill>
                <a:latin typeface="Comic Sans MS"/>
                <a:cs typeface="Comic Sans MS"/>
              </a:rPr>
              <a:t>(2 electrons)</a:t>
            </a:r>
            <a:r>
              <a:rPr lang="en-US" sz="1400" dirty="0" smtClean="0">
                <a:solidFill>
                  <a:srgbClr val="000000"/>
                </a:solidFill>
                <a:latin typeface="Comic Sans MS"/>
                <a:cs typeface="Comic Sans MS"/>
              </a:rPr>
              <a:t>, </a:t>
            </a:r>
            <a:r>
              <a:rPr lang="en-US" sz="1400" dirty="0">
                <a:solidFill>
                  <a:srgbClr val="000000"/>
                </a:solidFill>
                <a:latin typeface="Comic Sans MS"/>
                <a:cs typeface="Comic Sans MS"/>
              </a:rPr>
              <a:t>double </a:t>
            </a:r>
            <a:r>
              <a:rPr lang="en-US" sz="1200" dirty="0" smtClean="0">
                <a:solidFill>
                  <a:srgbClr val="000000"/>
                </a:solidFill>
                <a:latin typeface="Comic Sans MS"/>
                <a:cs typeface="Comic Sans MS"/>
              </a:rPr>
              <a:t>(4 electrons) </a:t>
            </a:r>
            <a:r>
              <a:rPr lang="en-US" sz="1400" dirty="0" smtClean="0">
                <a:solidFill>
                  <a:srgbClr val="000000"/>
                </a:solidFill>
                <a:latin typeface="Comic Sans MS"/>
                <a:cs typeface="Comic Sans MS"/>
              </a:rPr>
              <a:t>or </a:t>
            </a:r>
            <a:r>
              <a:rPr lang="en-US" sz="1400" dirty="0">
                <a:solidFill>
                  <a:srgbClr val="000000"/>
                </a:solidFill>
                <a:latin typeface="Comic Sans MS"/>
                <a:cs typeface="Comic Sans MS"/>
              </a:rPr>
              <a:t>even triple bonds </a:t>
            </a:r>
            <a:r>
              <a:rPr lang="en-US" sz="1200" dirty="0" smtClean="0">
                <a:solidFill>
                  <a:srgbClr val="000000"/>
                </a:solidFill>
                <a:latin typeface="Comic Sans MS"/>
                <a:cs typeface="Comic Sans MS"/>
              </a:rPr>
              <a:t> </a:t>
            </a:r>
          </a:p>
          <a:p>
            <a:pPr marL="0" indent="0" algn="ctr" eaLnBrk="1" hangingPunct="1">
              <a:buFontTx/>
              <a:buNone/>
              <a:defRPr/>
            </a:pPr>
            <a:r>
              <a:rPr lang="en-US" sz="1200" dirty="0" smtClean="0">
                <a:solidFill>
                  <a:srgbClr val="000000"/>
                </a:solidFill>
                <a:latin typeface="Comic Sans MS"/>
                <a:cs typeface="Comic Sans MS"/>
              </a:rPr>
              <a:t>(6 electrons)</a:t>
            </a:r>
            <a:r>
              <a:rPr lang="en-US" sz="1400" dirty="0" smtClean="0">
                <a:solidFill>
                  <a:srgbClr val="000000"/>
                </a:solidFill>
                <a:latin typeface="Comic Sans MS"/>
                <a:cs typeface="Comic Sans MS"/>
              </a:rPr>
              <a:t> depending </a:t>
            </a:r>
            <a:r>
              <a:rPr lang="en-US" sz="1400" dirty="0">
                <a:solidFill>
                  <a:srgbClr val="000000"/>
                </a:solidFill>
                <a:latin typeface="Comic Sans MS"/>
                <a:cs typeface="Comic Sans MS"/>
              </a:rPr>
              <a:t>on the number of electrons they share.</a:t>
            </a:r>
          </a:p>
          <a:p>
            <a:pPr eaLnBrk="1" hangingPunct="1">
              <a:buFontTx/>
              <a:buNone/>
            </a:pPr>
            <a:r>
              <a:rPr lang="en-US" sz="1400" dirty="0" smtClean="0">
                <a:cs typeface="Arial" pitchFamily="34" charset="0"/>
              </a:rPr>
              <a:t>	</a:t>
            </a:r>
          </a:p>
          <a:p>
            <a:pPr eaLnBrk="1" hangingPunct="1">
              <a:buFontTx/>
              <a:buNone/>
            </a:pPr>
            <a:endParaRPr lang="en-US" sz="1200" dirty="0" smtClean="0">
              <a:cs typeface="Arial" pitchFamily="34" charset="0"/>
            </a:endParaRPr>
          </a:p>
          <a:p>
            <a:pPr eaLnBrk="1" hangingPunct="1">
              <a:buFontTx/>
              <a:buNone/>
            </a:pPr>
            <a:endParaRPr lang="en-US" sz="1200" i="1" dirty="0" smtClean="0"/>
          </a:p>
          <a:p>
            <a:pPr eaLnBrk="1" hangingPunct="1">
              <a:buFontTx/>
              <a:buNone/>
            </a:pPr>
            <a:endParaRPr lang="en-US" sz="1800" i="1" dirty="0" smtClean="0"/>
          </a:p>
          <a:p>
            <a:pPr eaLnBrk="1" hangingPunct="1">
              <a:buFontTx/>
              <a:buNone/>
            </a:pPr>
            <a:endParaRPr lang="en-US" sz="1800" i="1" dirty="0" smtClean="0"/>
          </a:p>
          <a:p>
            <a:pPr eaLnBrk="1" hangingPunct="1">
              <a:buFontTx/>
              <a:buNone/>
            </a:pPr>
            <a:endParaRPr lang="en-US" sz="2000" i="1" dirty="0" smtClean="0">
              <a:cs typeface="Arial" pitchFamily="34" charset="0"/>
            </a:endParaRPr>
          </a:p>
          <a:p>
            <a:pPr eaLnBrk="1" hangingPunct="1"/>
            <a:endParaRPr lang="en-US" sz="1800" i="1" dirty="0" smtClean="0"/>
          </a:p>
          <a:p>
            <a:pPr eaLnBrk="1" hangingPunct="1"/>
            <a:endParaRPr lang="en-US" sz="1800" b="1" dirty="0" smtClean="0"/>
          </a:p>
        </p:txBody>
      </p:sp>
      <p:pic>
        <p:nvPicPr>
          <p:cNvPr id="18436" name="Picture 8" descr="Water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590800"/>
            <a:ext cx="51816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4"/>
          <p:cNvSpPr txBox="1">
            <a:spLocks noChangeArrowheads="1"/>
          </p:cNvSpPr>
          <p:nvPr/>
        </p:nvSpPr>
        <p:spPr bwMode="auto">
          <a:xfrm>
            <a:off x="5257800" y="2057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p>
        </p:txBody>
      </p:sp>
      <p:sp>
        <p:nvSpPr>
          <p:cNvPr id="18438" name="Text Box 15"/>
          <p:cNvSpPr txBox="1">
            <a:spLocks noChangeArrowheads="1"/>
          </p:cNvSpPr>
          <p:nvPr/>
        </p:nvSpPr>
        <p:spPr bwMode="auto">
          <a:xfrm>
            <a:off x="3124200" y="2286000"/>
            <a:ext cx="2895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i="1"/>
              <a:t>Found mainly … organic compounds</a:t>
            </a:r>
          </a:p>
        </p:txBody>
      </p:sp>
      <p:pic>
        <p:nvPicPr>
          <p:cNvPr id="18439" name="Picture 21" descr="methane-covalen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85800" y="2819400"/>
            <a:ext cx="2849563"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0" name="Text Box 23"/>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5"/>
              </a:rPr>
              <a:t>Methane Covalent Bonds</a:t>
            </a:r>
            <a:r>
              <a:rPr lang="en-US" sz="1000">
                <a:latin typeface="Comic Sans MS" pitchFamily="66" charset="0"/>
              </a:rPr>
              <a:t>, Dynablast, Wiki </a:t>
            </a:r>
          </a:p>
        </p:txBody>
      </p:sp>
      <p:sp>
        <p:nvSpPr>
          <p:cNvPr id="10"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7685315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0" y="0"/>
            <a:ext cx="91440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b="1" dirty="0">
                <a:solidFill>
                  <a:srgbClr val="3366FF"/>
                </a:solidFill>
                <a:effectLst/>
                <a:latin typeface="Comic Sans MS"/>
                <a:cs typeface="Comic Sans MS"/>
              </a:rPr>
              <a:t>Polar vs. Non-Polar </a:t>
            </a:r>
            <a:r>
              <a:rPr lang="en-US" sz="3600" b="1" dirty="0" smtClean="0">
                <a:solidFill>
                  <a:srgbClr val="3366FF"/>
                </a:solidFill>
                <a:effectLst/>
                <a:latin typeface="Comic Sans MS"/>
                <a:cs typeface="Comic Sans MS"/>
              </a:rPr>
              <a:t>Covalent </a:t>
            </a:r>
            <a:r>
              <a:rPr lang="en-US" sz="3600" b="1" dirty="0" smtClean="0">
                <a:solidFill>
                  <a:srgbClr val="3366FF"/>
                </a:solidFill>
                <a:latin typeface="Comic Sans MS"/>
                <a:cs typeface="Comic Sans MS"/>
              </a:rPr>
              <a:t>B</a:t>
            </a:r>
            <a:r>
              <a:rPr lang="en-US" sz="3600" b="1" dirty="0" smtClean="0">
                <a:solidFill>
                  <a:srgbClr val="3366FF"/>
                </a:solidFill>
                <a:effectLst/>
                <a:latin typeface="Comic Sans MS"/>
                <a:cs typeface="Comic Sans MS"/>
              </a:rPr>
              <a:t>onds</a:t>
            </a:r>
            <a:endParaRPr lang="en-US" sz="3600" b="1" dirty="0">
              <a:solidFill>
                <a:srgbClr val="3366FF"/>
              </a:solidFill>
              <a:effectLst/>
              <a:latin typeface="Comic Sans MS"/>
              <a:cs typeface="Comic Sans MS"/>
            </a:endParaRPr>
          </a:p>
        </p:txBody>
      </p:sp>
      <p:sp>
        <p:nvSpPr>
          <p:cNvPr id="6" name="Rectangle 3"/>
          <p:cNvSpPr>
            <a:spLocks noGrp="1" noChangeArrowheads="1"/>
          </p:cNvSpPr>
          <p:nvPr>
            <p:ph type="body" idx="4294967295"/>
          </p:nvPr>
        </p:nvSpPr>
        <p:spPr>
          <a:xfrm>
            <a:off x="609600" y="1143000"/>
            <a:ext cx="42672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None/>
            </a:pPr>
            <a:r>
              <a:rPr lang="en-US" sz="1800" b="1" i="1" dirty="0">
                <a:effectLst/>
                <a:latin typeface="Comic Sans MS"/>
                <a:cs typeface="Comic Sans MS"/>
              </a:rPr>
              <a:t>Polar molecules </a:t>
            </a:r>
            <a:r>
              <a:rPr lang="en-US" sz="1800" dirty="0">
                <a:effectLst/>
                <a:latin typeface="Comic Sans MS"/>
                <a:cs typeface="Comic Sans MS"/>
              </a:rPr>
              <a:t>unequally share electrons between </a:t>
            </a:r>
            <a:r>
              <a:rPr lang="en-US" sz="1800" dirty="0" smtClean="0">
                <a:effectLst/>
                <a:latin typeface="Comic Sans MS"/>
                <a:cs typeface="Comic Sans MS"/>
              </a:rPr>
              <a:t>atoms</a:t>
            </a:r>
            <a:r>
              <a:rPr lang="en-US" sz="1800" dirty="0">
                <a:latin typeface="Comic Sans MS"/>
                <a:cs typeface="Comic Sans MS"/>
              </a:rPr>
              <a:t>,</a:t>
            </a:r>
            <a:r>
              <a:rPr lang="en-US" sz="1800" dirty="0" smtClean="0">
                <a:effectLst/>
                <a:latin typeface="Comic Sans MS"/>
                <a:cs typeface="Comic Sans MS"/>
              </a:rPr>
              <a:t> so have a slight positive charge at one end and a slight negative charge at the other.</a:t>
            </a:r>
          </a:p>
          <a:p>
            <a:pPr marL="0" indent="0" algn="ctr">
              <a:buNone/>
            </a:pPr>
            <a:endParaRPr lang="en-US" sz="2400" dirty="0" smtClean="0">
              <a:effectLst/>
              <a:latin typeface="Comic Sans MS"/>
              <a:cs typeface="Comic Sans MS"/>
            </a:endParaRPr>
          </a:p>
        </p:txBody>
      </p:sp>
      <p:pic>
        <p:nvPicPr>
          <p:cNvPr id="7" name="Picture 6" descr="Polar_Covalent_Bonds_in_a_Water_Molecu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590800"/>
            <a:ext cx="4038601" cy="3809727"/>
          </a:xfrm>
          <a:prstGeom prst="rect">
            <a:avLst/>
          </a:prstGeom>
        </p:spPr>
      </p:pic>
      <p:sp>
        <p:nvSpPr>
          <p:cNvPr id="8" name="Rectangle 3"/>
          <p:cNvSpPr>
            <a:spLocks noGrp="1" noChangeArrowheads="1"/>
          </p:cNvSpPr>
          <p:nvPr>
            <p:ph type="body" idx="4294967295"/>
          </p:nvPr>
        </p:nvSpPr>
        <p:spPr>
          <a:xfrm>
            <a:off x="5105400" y="1066800"/>
            <a:ext cx="3581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None/>
            </a:pPr>
            <a:r>
              <a:rPr lang="en-US" sz="1800" b="1" dirty="0" smtClean="0">
                <a:effectLst/>
                <a:latin typeface="Comic Sans MS"/>
                <a:cs typeface="Comic Sans MS"/>
              </a:rPr>
              <a:t>Non</a:t>
            </a:r>
            <a:r>
              <a:rPr lang="en-US" sz="1800" b="1" dirty="0">
                <a:effectLst/>
                <a:latin typeface="Comic Sans MS"/>
                <a:cs typeface="Comic Sans MS"/>
              </a:rPr>
              <a:t>-polar molecules </a:t>
            </a:r>
            <a:r>
              <a:rPr lang="en-US" sz="1800" dirty="0">
                <a:effectLst/>
                <a:latin typeface="Comic Sans MS"/>
                <a:cs typeface="Comic Sans MS"/>
              </a:rPr>
              <a:t>have electrons equally shared between their </a:t>
            </a:r>
            <a:r>
              <a:rPr lang="en-US" sz="1800" dirty="0" smtClean="0">
                <a:effectLst/>
                <a:latin typeface="Comic Sans MS"/>
                <a:cs typeface="Comic Sans MS"/>
              </a:rPr>
              <a:t>atoms.</a:t>
            </a:r>
            <a:endParaRPr lang="en-US" sz="1800" dirty="0">
              <a:effectLst/>
              <a:latin typeface="Comic Sans MS"/>
              <a:cs typeface="Comic Sans MS"/>
            </a:endParaRPr>
          </a:p>
        </p:txBody>
      </p:sp>
      <p:sp>
        <p:nvSpPr>
          <p:cNvPr id="9" name="Text Box 5"/>
          <p:cNvSpPr txBox="1">
            <a:spLocks noChangeArrowheads="1"/>
          </p:cNvSpPr>
          <p:nvPr/>
        </p:nvSpPr>
        <p:spPr bwMode="auto">
          <a:xfrm>
            <a:off x="0" y="6600825"/>
            <a:ext cx="5029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dirty="0">
                <a:latin typeface="Comic Sans MS" pitchFamily="66" charset="0"/>
              </a:rPr>
              <a:t>Image: </a:t>
            </a:r>
            <a:r>
              <a:rPr lang="en-US" sz="1000" dirty="0" smtClean="0">
                <a:latin typeface="Comic Sans MS" pitchFamily="66" charset="0"/>
                <a:hlinkClick r:id="rId3"/>
              </a:rPr>
              <a:t>Polar water molecule</a:t>
            </a:r>
            <a:r>
              <a:rPr lang="en-US" sz="1000" dirty="0" smtClean="0">
                <a:latin typeface="Comic Sans MS" pitchFamily="66" charset="0"/>
              </a:rPr>
              <a:t>, </a:t>
            </a:r>
            <a:r>
              <a:rPr lang="en-US" sz="1000" dirty="0" smtClean="0">
                <a:latin typeface="Comic Sans MS" pitchFamily="66" charset="0"/>
                <a:hlinkClick r:id="rId4"/>
              </a:rPr>
              <a:t>Non-polar methane molecule</a:t>
            </a:r>
            <a:r>
              <a:rPr lang="en-US" sz="1000" dirty="0" smtClean="0">
                <a:latin typeface="Comic Sans MS" pitchFamily="66" charset="0"/>
              </a:rPr>
              <a:t>, Wiki</a:t>
            </a:r>
            <a:endParaRPr lang="en-US" sz="1000" dirty="0">
              <a:latin typeface="Comic Sans MS" pitchFamily="66" charset="0"/>
            </a:endParaRPr>
          </a:p>
        </p:txBody>
      </p:sp>
      <p:sp>
        <p:nvSpPr>
          <p:cNvPr id="10"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smtClean="0">
                <a:latin typeface="Comic Sans MS" pitchFamily="66" charset="0"/>
              </a:rPr>
              <a:t>Virtual Biology </a:t>
            </a:r>
            <a:r>
              <a:rPr lang="en-US" altLang="en-US" sz="1000" dirty="0">
                <a:latin typeface="Comic Sans MS" pitchFamily="66" charset="0"/>
              </a:rPr>
              <a:t>Classroom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pic>
        <p:nvPicPr>
          <p:cNvPr id="11" name="Picture 10" descr="methane-covalen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2133600"/>
            <a:ext cx="3276600" cy="3943692"/>
          </a:xfrm>
          <a:prstGeom prst="rect">
            <a:avLst/>
          </a:prstGeom>
        </p:spPr>
      </p:pic>
    </p:spTree>
    <p:extLst>
      <p:ext uri="{BB962C8B-B14F-4D97-AF65-F5344CB8AC3E}">
        <p14:creationId xmlns:p14="http://schemas.microsoft.com/office/powerpoint/2010/main" val="25500749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pPr eaLnBrk="1" hangingPunct="1"/>
            <a:r>
              <a:rPr lang="en-US" sz="3200" b="1" dirty="0" smtClean="0">
                <a:solidFill>
                  <a:srgbClr val="800080"/>
                </a:solidFill>
                <a:latin typeface="Comic Sans MS" pitchFamily="66" charset="0"/>
              </a:rPr>
              <a:t>Oxidation - Reduction</a:t>
            </a:r>
            <a:r>
              <a:rPr lang="en-US" sz="3200" b="1" dirty="0" smtClean="0">
                <a:latin typeface="Comic Sans MS" pitchFamily="66" charset="0"/>
              </a:rPr>
              <a:t> Reactions</a:t>
            </a:r>
          </a:p>
        </p:txBody>
      </p:sp>
      <p:sp>
        <p:nvSpPr>
          <p:cNvPr id="19459" name="Rectangle 3"/>
          <p:cNvSpPr>
            <a:spLocks noGrp="1" noChangeArrowheads="1"/>
          </p:cNvSpPr>
          <p:nvPr>
            <p:ph type="body" sz="half" idx="1"/>
          </p:nvPr>
        </p:nvSpPr>
        <p:spPr>
          <a:xfrm>
            <a:off x="304800" y="1219200"/>
            <a:ext cx="4343400" cy="5394325"/>
          </a:xfrm>
        </p:spPr>
        <p:txBody>
          <a:bodyPr/>
          <a:lstStyle/>
          <a:p>
            <a:pPr eaLnBrk="1" hangingPunct="1">
              <a:lnSpc>
                <a:spcPct val="90000"/>
              </a:lnSpc>
              <a:defRPr/>
            </a:pPr>
            <a:r>
              <a:rPr lang="en-US" sz="2400" dirty="0" smtClean="0">
                <a:latin typeface="Comic Sans MS" pitchFamily="66" charset="0"/>
              </a:rPr>
              <a:t>Or </a:t>
            </a:r>
            <a:r>
              <a:rPr lang="en-US" sz="2800" b="1" dirty="0" smtClean="0">
                <a:solidFill>
                  <a:srgbClr val="800080"/>
                </a:solidFill>
                <a:latin typeface="Comic Sans MS" pitchFamily="66" charset="0"/>
              </a:rPr>
              <a:t>Redox</a:t>
            </a:r>
            <a:r>
              <a:rPr lang="en-US" sz="2400" b="1" dirty="0" smtClean="0">
                <a:latin typeface="Comic Sans MS" pitchFamily="66" charset="0"/>
              </a:rPr>
              <a:t> </a:t>
            </a:r>
            <a:r>
              <a:rPr lang="en-US" sz="2400" dirty="0" smtClean="0">
                <a:latin typeface="Comic Sans MS" pitchFamily="66" charset="0"/>
              </a:rPr>
              <a:t>reaction = chemical reactions in which electrons are </a:t>
            </a:r>
            <a:r>
              <a:rPr lang="en-US" sz="2400" b="1" i="1" dirty="0" smtClean="0">
                <a:latin typeface="Comic Sans MS" pitchFamily="66" charset="0"/>
              </a:rPr>
              <a:t>gained, lost </a:t>
            </a:r>
            <a:r>
              <a:rPr lang="en-US" sz="1400" dirty="0" smtClean="0">
                <a:latin typeface="Comic Sans MS" pitchFamily="66" charset="0"/>
              </a:rPr>
              <a:t>(</a:t>
            </a:r>
            <a:r>
              <a:rPr lang="en-US" sz="1600" b="1" i="1" dirty="0" smtClean="0">
                <a:solidFill>
                  <a:srgbClr val="FF0000"/>
                </a:solidFill>
                <a:latin typeface="Comic Sans MS" pitchFamily="66" charset="0"/>
              </a:rPr>
              <a:t>Q</a:t>
            </a:r>
            <a:r>
              <a:rPr lang="en-US" sz="1400" b="1" i="1" dirty="0" smtClean="0">
                <a:latin typeface="Comic Sans MS" pitchFamily="66" charset="0"/>
              </a:rPr>
              <a:t>: </a:t>
            </a:r>
            <a:r>
              <a:rPr lang="en-US" sz="1400" i="1" dirty="0" smtClean="0">
                <a:latin typeface="Comic Sans MS" pitchFamily="66" charset="0"/>
              </a:rPr>
              <a:t>What kind of bond?</a:t>
            </a:r>
            <a:r>
              <a:rPr lang="en-US" sz="1400" dirty="0" smtClean="0">
                <a:latin typeface="Comic Sans MS" pitchFamily="66" charset="0"/>
              </a:rPr>
              <a:t>)</a:t>
            </a:r>
            <a:r>
              <a:rPr lang="en-US" sz="2400" dirty="0" smtClean="0">
                <a:latin typeface="Comic Sans MS" pitchFamily="66" charset="0"/>
              </a:rPr>
              <a:t> or </a:t>
            </a:r>
            <a:r>
              <a:rPr lang="en-US" sz="2400" b="1" i="1" dirty="0" smtClean="0">
                <a:latin typeface="Comic Sans MS" pitchFamily="66" charset="0"/>
              </a:rPr>
              <a:t>shared</a:t>
            </a:r>
            <a:r>
              <a:rPr lang="en-US" sz="2400" dirty="0" smtClean="0">
                <a:latin typeface="Comic Sans MS" pitchFamily="66" charset="0"/>
              </a:rPr>
              <a:t> </a:t>
            </a:r>
            <a:r>
              <a:rPr lang="en-US" sz="1400" dirty="0" smtClean="0">
                <a:latin typeface="Comic Sans MS" pitchFamily="66" charset="0"/>
              </a:rPr>
              <a:t>(</a:t>
            </a:r>
            <a:r>
              <a:rPr lang="en-US" sz="1600" b="1" i="1" dirty="0" smtClean="0">
                <a:solidFill>
                  <a:srgbClr val="FF0000"/>
                </a:solidFill>
                <a:latin typeface="Comic Sans MS" pitchFamily="66" charset="0"/>
              </a:rPr>
              <a:t>Q</a:t>
            </a:r>
            <a:r>
              <a:rPr lang="en-US" sz="1400" b="1" i="1" dirty="0" smtClean="0">
                <a:latin typeface="Comic Sans MS" pitchFamily="66" charset="0"/>
              </a:rPr>
              <a:t>: </a:t>
            </a:r>
            <a:r>
              <a:rPr lang="en-US" sz="1400" i="1" dirty="0" smtClean="0">
                <a:latin typeface="Comic Sans MS" pitchFamily="66" charset="0"/>
              </a:rPr>
              <a:t>What kind of bond?</a:t>
            </a:r>
            <a:r>
              <a:rPr lang="en-US" sz="1400" dirty="0" smtClean="0">
                <a:latin typeface="Comic Sans MS" pitchFamily="66" charset="0"/>
              </a:rPr>
              <a:t>)</a:t>
            </a:r>
            <a:r>
              <a:rPr lang="en-US" sz="2400" dirty="0" smtClean="0">
                <a:latin typeface="Comic Sans MS" pitchFamily="66" charset="0"/>
              </a:rPr>
              <a:t> in a chemical reaction.</a:t>
            </a:r>
          </a:p>
          <a:p>
            <a:pPr eaLnBrk="1" hangingPunct="1">
              <a:lnSpc>
                <a:spcPct val="90000"/>
              </a:lnSpc>
              <a:defRPr/>
            </a:pPr>
            <a:endParaRPr lang="en-US" sz="2000" dirty="0" smtClean="0">
              <a:latin typeface="Comic Sans MS" pitchFamily="66" charset="0"/>
            </a:endParaRPr>
          </a:p>
          <a:p>
            <a:pPr eaLnBrk="1" hangingPunct="1">
              <a:lnSpc>
                <a:spcPct val="90000"/>
              </a:lnSpc>
              <a:buFontTx/>
              <a:buNone/>
              <a:defRPr/>
            </a:pPr>
            <a:r>
              <a:rPr lang="en-US" sz="2400" dirty="0" smtClean="0">
                <a:latin typeface="Comic Sans MS" pitchFamily="66" charset="0"/>
                <a:cs typeface="Arial" charset="0"/>
              </a:rPr>
              <a:t>•</a:t>
            </a:r>
            <a:r>
              <a:rPr lang="en-US" sz="2400" dirty="0" smtClean="0">
                <a:latin typeface="Comic Sans MS" pitchFamily="66" charset="0"/>
              </a:rPr>
              <a:t>	</a:t>
            </a:r>
            <a:r>
              <a:rPr lang="en-US" sz="2800" b="1" dirty="0" smtClean="0">
                <a:solidFill>
                  <a:schemeClr val="tx1">
                    <a:lumMod val="50000"/>
                    <a:lumOff val="50000"/>
                  </a:schemeClr>
                </a:solidFill>
                <a:latin typeface="Comic Sans MS" pitchFamily="66" charset="0"/>
              </a:rPr>
              <a:t>oxidation</a:t>
            </a:r>
            <a:r>
              <a:rPr lang="en-US" sz="2400" dirty="0">
                <a:latin typeface="Comic Sans MS" pitchFamily="66" charset="0"/>
              </a:rPr>
              <a:t>:</a:t>
            </a:r>
            <a:r>
              <a:rPr lang="en-US" sz="2400" dirty="0" smtClean="0">
                <a:latin typeface="Comic Sans MS" pitchFamily="66" charset="0"/>
              </a:rPr>
              <a:t> </a:t>
            </a:r>
            <a:r>
              <a:rPr lang="en-US" sz="2400" b="1" i="1" dirty="0" smtClean="0">
                <a:latin typeface="Comic Sans MS" pitchFamily="66" charset="0"/>
              </a:rPr>
              <a:t>loss</a:t>
            </a:r>
            <a:r>
              <a:rPr lang="en-US" sz="2400" dirty="0" smtClean="0">
                <a:latin typeface="Comic Sans MS" pitchFamily="66" charset="0"/>
              </a:rPr>
              <a:t> of electrons by a molecule, atom or ion.</a:t>
            </a:r>
          </a:p>
          <a:p>
            <a:pPr eaLnBrk="1" hangingPunct="1">
              <a:lnSpc>
                <a:spcPct val="90000"/>
              </a:lnSpc>
              <a:buFontTx/>
              <a:buNone/>
              <a:defRPr/>
            </a:pPr>
            <a:endParaRPr lang="en-US" sz="2000" dirty="0" smtClean="0">
              <a:latin typeface="Comic Sans MS" pitchFamily="66" charset="0"/>
            </a:endParaRPr>
          </a:p>
          <a:p>
            <a:pPr eaLnBrk="1" hangingPunct="1">
              <a:lnSpc>
                <a:spcPct val="90000"/>
              </a:lnSpc>
              <a:buFontTx/>
              <a:buNone/>
              <a:defRPr/>
            </a:pPr>
            <a:r>
              <a:rPr lang="en-US" sz="2400" dirty="0" smtClean="0">
                <a:latin typeface="Comic Sans MS" pitchFamily="66" charset="0"/>
                <a:cs typeface="Arial" charset="0"/>
              </a:rPr>
              <a:t>•</a:t>
            </a:r>
            <a:r>
              <a:rPr lang="en-US" sz="2400" dirty="0" smtClean="0">
                <a:latin typeface="Comic Sans MS" pitchFamily="66" charset="0"/>
              </a:rPr>
              <a:t>	</a:t>
            </a:r>
            <a:r>
              <a:rPr lang="en-US" sz="2800" b="1" dirty="0" smtClean="0">
                <a:solidFill>
                  <a:schemeClr val="tx1">
                    <a:lumMod val="50000"/>
                    <a:lumOff val="50000"/>
                  </a:schemeClr>
                </a:solidFill>
                <a:latin typeface="Comic Sans MS" pitchFamily="66" charset="0"/>
              </a:rPr>
              <a:t>reduction</a:t>
            </a:r>
            <a:r>
              <a:rPr lang="en-US" sz="2400" dirty="0" smtClean="0">
                <a:latin typeface="Comic Sans MS" pitchFamily="66" charset="0"/>
              </a:rPr>
              <a:t>: </a:t>
            </a:r>
            <a:r>
              <a:rPr lang="en-US" sz="2400" b="1" i="1" dirty="0" smtClean="0">
                <a:latin typeface="Comic Sans MS" pitchFamily="66" charset="0"/>
              </a:rPr>
              <a:t>gain</a:t>
            </a:r>
            <a:r>
              <a:rPr lang="en-US" sz="2400" dirty="0" smtClean="0">
                <a:latin typeface="Comic Sans MS" pitchFamily="66" charset="0"/>
              </a:rPr>
              <a:t> of electrons by a molecule, atom or ion.</a:t>
            </a:r>
          </a:p>
        </p:txBody>
      </p:sp>
      <p:pic>
        <p:nvPicPr>
          <p:cNvPr id="19460" name="Picture 5" descr="Water Molecul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91088" y="3657600"/>
            <a:ext cx="4252912" cy="294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7" descr="C:\Users\Tami\Desktop\Picture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638" y="1184275"/>
            <a:ext cx="355917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0713317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5400" b="1" smtClean="0">
                <a:solidFill>
                  <a:srgbClr val="800080"/>
                </a:solidFill>
                <a:latin typeface="Comic Sans MS" pitchFamily="66" charset="0"/>
              </a:rPr>
              <a:t>Oil Rig</a:t>
            </a:r>
          </a:p>
        </p:txBody>
      </p:sp>
      <p:pic>
        <p:nvPicPr>
          <p:cNvPr id="20483" name="Picture 11" descr="oil_platfor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739900"/>
            <a:ext cx="4038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12"/>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4"/>
              </a:rPr>
              <a:t>Oil Rig Platform</a:t>
            </a:r>
            <a:r>
              <a:rPr lang="en-US" sz="1000">
                <a:latin typeface="Comic Sans MS" pitchFamily="66" charset="0"/>
              </a:rPr>
              <a:t>, Nasa </a:t>
            </a:r>
          </a:p>
        </p:txBody>
      </p:sp>
      <p:pic>
        <p:nvPicPr>
          <p:cNvPr id="20485" name="Picture 7" descr="C:\Users\Tami\Desktop\Picture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752600"/>
            <a:ext cx="3413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42531165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228600" y="685800"/>
            <a:ext cx="3352800" cy="5638800"/>
          </a:xfrm>
        </p:spPr>
        <p:txBody>
          <a:bodyPr/>
          <a:lstStyle/>
          <a:p>
            <a:pPr algn="l" eaLnBrk="1" hangingPunct="1">
              <a:lnSpc>
                <a:spcPct val="80000"/>
              </a:lnSpc>
              <a:defRPr/>
            </a:pPr>
            <a:r>
              <a:rPr lang="en-US" sz="3600" dirty="0" smtClean="0">
                <a:latin typeface="Comic Sans MS" pitchFamily="66" charset="0"/>
              </a:rPr>
              <a:t>Three Main Types </a:t>
            </a:r>
            <a:r>
              <a:rPr lang="en-US" sz="2800" dirty="0" smtClean="0">
                <a:latin typeface="Comic Sans MS" pitchFamily="66" charset="0"/>
              </a:rPr>
              <a:t>of</a:t>
            </a:r>
            <a:r>
              <a:rPr lang="en-US" sz="3600" b="1" dirty="0" smtClean="0">
                <a:latin typeface="Comic Sans MS" pitchFamily="66" charset="0"/>
              </a:rPr>
              <a:t> </a:t>
            </a:r>
            <a:r>
              <a:rPr lang="en-US" sz="3600" b="1" dirty="0" smtClean="0">
                <a:solidFill>
                  <a:schemeClr val="accent6">
                    <a:lumMod val="60000"/>
                    <a:lumOff val="40000"/>
                  </a:schemeClr>
                </a:solidFill>
                <a:latin typeface="Comic Sans MS" pitchFamily="66" charset="0"/>
              </a:rPr>
              <a:t>Chemical Bonds</a:t>
            </a:r>
            <a:r>
              <a:rPr lang="en-US" sz="3600" b="1" dirty="0" smtClean="0">
                <a:latin typeface="Comic Sans MS" pitchFamily="66" charset="0"/>
              </a:rPr>
              <a:t>:</a:t>
            </a:r>
          </a:p>
          <a:p>
            <a:pPr algn="l" eaLnBrk="1" hangingPunct="1">
              <a:lnSpc>
                <a:spcPct val="80000"/>
              </a:lnSpc>
              <a:defRPr/>
            </a:pPr>
            <a:endParaRPr lang="en-US" sz="3600" b="1" dirty="0" smtClean="0">
              <a:latin typeface="Comic Sans MS" pitchFamily="66" charset="0"/>
            </a:endParaRPr>
          </a:p>
          <a:p>
            <a:pPr algn="l" eaLnBrk="1" hangingPunct="1">
              <a:lnSpc>
                <a:spcPct val="80000"/>
              </a:lnSpc>
              <a:defRPr/>
            </a:pPr>
            <a:r>
              <a:rPr lang="en-US" sz="2800" b="1" dirty="0" smtClean="0">
                <a:solidFill>
                  <a:schemeClr val="bg2"/>
                </a:solidFill>
                <a:latin typeface="Comic Sans MS" pitchFamily="66" charset="0"/>
              </a:rPr>
              <a:t>1. Ionic</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2800" b="1" dirty="0" smtClean="0">
                <a:solidFill>
                  <a:schemeClr val="bg2"/>
                </a:solidFill>
                <a:latin typeface="Comic Sans MS" pitchFamily="66" charset="0"/>
              </a:rPr>
              <a:t>2. Covalent</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4000" b="1" dirty="0" smtClean="0">
                <a:latin typeface="Comic Sans MS" pitchFamily="66" charset="0"/>
              </a:rPr>
              <a:t>3. Hydrogen</a:t>
            </a:r>
          </a:p>
          <a:p>
            <a:pPr algn="l" eaLnBrk="1" hangingPunct="1">
              <a:lnSpc>
                <a:spcPct val="80000"/>
              </a:lnSpc>
              <a:defRPr/>
            </a:pPr>
            <a:endParaRPr lang="en-US" sz="2400" b="1" dirty="0">
              <a:solidFill>
                <a:schemeClr val="bg2">
                  <a:lumMod val="75000"/>
                </a:schemeClr>
              </a:solidFill>
              <a:latin typeface="Comic Sans MS" pitchFamily="66" charset="0"/>
            </a:endParaRPr>
          </a:p>
          <a:p>
            <a:pPr algn="l" eaLnBrk="1" hangingPunct="1">
              <a:lnSpc>
                <a:spcPct val="80000"/>
              </a:lnSpc>
              <a:defRPr/>
            </a:pPr>
            <a:endParaRPr lang="en-US" sz="2400" b="1" dirty="0">
              <a:solidFill>
                <a:schemeClr val="bg2">
                  <a:lumMod val="75000"/>
                </a:schemeClr>
              </a:solidFill>
              <a:latin typeface="Comic Sans MS" pitchFamily="66" charset="0"/>
            </a:endParaRPr>
          </a:p>
          <a:p>
            <a:pPr eaLnBrk="1" hangingPunct="1">
              <a:lnSpc>
                <a:spcPct val="80000"/>
              </a:lnSpc>
              <a:defRPr/>
            </a:pPr>
            <a:endParaRPr lang="en-US" sz="1800" b="1" i="1" dirty="0" smtClean="0">
              <a:latin typeface="Comic Sans MS" pitchFamily="66" charset="0"/>
            </a:endParaRPr>
          </a:p>
          <a:p>
            <a:pPr eaLnBrk="1" hangingPunct="1">
              <a:lnSpc>
                <a:spcPct val="80000"/>
              </a:lnSpc>
              <a:defRPr/>
            </a:pPr>
            <a:r>
              <a:rPr lang="en-US" sz="1800" b="1" i="1" dirty="0" smtClean="0">
                <a:latin typeface="Comic Sans MS" pitchFamily="66" charset="0"/>
              </a:rPr>
              <a:t> </a:t>
            </a:r>
          </a:p>
        </p:txBody>
      </p:sp>
      <p:pic>
        <p:nvPicPr>
          <p:cNvPr id="21507" name="Picture 4" descr="DNA_chemica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766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0" y="6461125"/>
            <a:ext cx="472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dirty="0">
                <a:latin typeface="Comic Sans MS" pitchFamily="66" charset="0"/>
              </a:rPr>
              <a:t>Image:</a:t>
            </a:r>
            <a:r>
              <a:rPr lang="en-US" sz="1000" dirty="0">
                <a:latin typeface="Comic Sans MS" pitchFamily="66" charset="0"/>
              </a:rPr>
              <a:t> </a:t>
            </a:r>
            <a:r>
              <a:rPr lang="en-US" sz="1000" dirty="0">
                <a:latin typeface="Comic Sans MS" pitchFamily="66" charset="0"/>
                <a:hlinkClick r:id="rId4"/>
              </a:rPr>
              <a:t>Formation of ionic sodium fluoride</a:t>
            </a:r>
            <a:r>
              <a:rPr lang="en-US" sz="1000" dirty="0">
                <a:latin typeface="Comic Sans MS" pitchFamily="66" charset="0"/>
              </a:rPr>
              <a:t>, </a:t>
            </a:r>
            <a:r>
              <a:rPr lang="en-US" sz="1000" dirty="0" err="1">
                <a:latin typeface="Comic Sans MS" pitchFamily="66" charset="0"/>
              </a:rPr>
              <a:t>Wdcf</a:t>
            </a:r>
            <a:r>
              <a:rPr lang="en-US" sz="1000" dirty="0">
                <a:latin typeface="Comic Sans MS" pitchFamily="66" charset="0"/>
              </a:rPr>
              <a:t>; </a:t>
            </a:r>
            <a:r>
              <a:rPr lang="en-US" sz="1000" dirty="0">
                <a:latin typeface="Comic Sans MS" pitchFamily="66" charset="0"/>
                <a:hlinkClick r:id="rId5"/>
              </a:rPr>
              <a:t>Methane Covalent Bonds</a:t>
            </a:r>
            <a:r>
              <a:rPr lang="en-US" sz="1000" dirty="0">
                <a:latin typeface="Comic Sans MS" pitchFamily="66" charset="0"/>
              </a:rPr>
              <a:t>, </a:t>
            </a:r>
            <a:r>
              <a:rPr lang="en-US" sz="1000" dirty="0" err="1">
                <a:latin typeface="Comic Sans MS" pitchFamily="66" charset="0"/>
              </a:rPr>
              <a:t>Dynablast</a:t>
            </a:r>
            <a:r>
              <a:rPr lang="en-US" sz="1000" dirty="0">
                <a:latin typeface="Comic Sans MS" pitchFamily="66" charset="0"/>
              </a:rPr>
              <a:t>, Wiki;</a:t>
            </a:r>
            <a:r>
              <a:rPr lang="en-US" sz="900" dirty="0">
                <a:latin typeface="Comic Sans MS" pitchFamily="66" charset="0"/>
              </a:rPr>
              <a:t>  </a:t>
            </a:r>
            <a:r>
              <a:rPr lang="en-US" sz="900" dirty="0">
                <a:latin typeface="Comic Sans MS" pitchFamily="66" charset="0"/>
                <a:hlinkClick r:id="rId6"/>
              </a:rPr>
              <a:t>DNA Chemical Structure</a:t>
            </a:r>
            <a:r>
              <a:rPr lang="en-US" sz="900" dirty="0">
                <a:latin typeface="Comic Sans MS" pitchFamily="66" charset="0"/>
              </a:rPr>
              <a:t>, </a:t>
            </a:r>
            <a:r>
              <a:rPr lang="en-US" sz="900" dirty="0" err="1">
                <a:latin typeface="Comic Sans MS" pitchFamily="66" charset="0"/>
              </a:rPr>
              <a:t>Madprime</a:t>
            </a:r>
            <a:r>
              <a:rPr lang="en-US" sz="900" dirty="0">
                <a:latin typeface="Comic Sans MS" pitchFamily="66" charset="0"/>
              </a:rPr>
              <a:t>, Wiki</a:t>
            </a:r>
          </a:p>
        </p:txBody>
      </p:sp>
      <p:pic>
        <p:nvPicPr>
          <p:cNvPr id="21509" name="Picture 6" descr="methane-covalent-no lab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981200"/>
            <a:ext cx="2346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descr="Na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3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800600" y="6613525"/>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9"/>
              </a:rPr>
              <a:t>Virtual Cell Biology Classroom</a:t>
            </a:r>
            <a:r>
              <a:rPr lang="en-US" altLang="en-US" sz="1000" dirty="0">
                <a:latin typeface="Comic Sans MS" pitchFamily="66" charset="0"/>
              </a:rPr>
              <a:t> on </a:t>
            </a:r>
            <a:r>
              <a:rPr lang="en-US" altLang="en-US" sz="1000" dirty="0">
                <a:latin typeface="Comic Sans MS" pitchFamily="66" charset="0"/>
                <a:hlinkClick r:id="rId10"/>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9758218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8938" y="152400"/>
            <a:ext cx="8229600" cy="411163"/>
          </a:xfrm>
        </p:spPr>
        <p:txBody>
          <a:bodyPr/>
          <a:lstStyle/>
          <a:p>
            <a:pPr eaLnBrk="1" hangingPunct="1">
              <a:defRPr/>
            </a:pPr>
            <a:r>
              <a:rPr lang="en-US" sz="3200" b="1" dirty="0" smtClean="0">
                <a:solidFill>
                  <a:schemeClr val="tx1">
                    <a:lumMod val="50000"/>
                    <a:lumOff val="50000"/>
                  </a:schemeClr>
                </a:solidFill>
                <a:latin typeface="Comic Sans MS" pitchFamily="66" charset="0"/>
              </a:rPr>
              <a:t>Hydrogen Bonds</a:t>
            </a:r>
          </a:p>
        </p:txBody>
      </p:sp>
      <p:sp>
        <p:nvSpPr>
          <p:cNvPr id="24579" name="Rectangle 3"/>
          <p:cNvSpPr>
            <a:spLocks noGrp="1" noChangeArrowheads="1"/>
          </p:cNvSpPr>
          <p:nvPr>
            <p:ph type="body" sz="half" idx="1"/>
          </p:nvPr>
        </p:nvSpPr>
        <p:spPr>
          <a:xfrm>
            <a:off x="152400" y="838200"/>
            <a:ext cx="8229600" cy="2667000"/>
          </a:xfrm>
        </p:spPr>
        <p:txBody>
          <a:bodyPr/>
          <a:lstStyle/>
          <a:p>
            <a:pPr eaLnBrk="1" hangingPunct="1">
              <a:buFontTx/>
              <a:buNone/>
              <a:defRPr/>
            </a:pPr>
            <a:r>
              <a:rPr lang="en-US" sz="1400" b="1" i="1" dirty="0" smtClean="0">
                <a:latin typeface="Comic Sans MS" pitchFamily="66" charset="0"/>
                <a:cs typeface="Arial" charset="0"/>
              </a:rPr>
              <a:t>Hydrogen Bonds:</a:t>
            </a:r>
            <a:r>
              <a:rPr lang="en-US" sz="1400" dirty="0" smtClean="0">
                <a:latin typeface="Comic Sans MS" pitchFamily="66" charset="0"/>
                <a:cs typeface="Arial" charset="0"/>
              </a:rPr>
              <a:t> When an atom of hydrogen is attracted to another electronegative</a:t>
            </a:r>
          </a:p>
          <a:p>
            <a:pPr eaLnBrk="1" hangingPunct="1">
              <a:buFontTx/>
              <a:buNone/>
              <a:defRPr/>
            </a:pPr>
            <a:r>
              <a:rPr lang="en-US" sz="1400" dirty="0" smtClean="0">
                <a:latin typeface="Comic Sans MS" pitchFamily="66" charset="0"/>
                <a:cs typeface="Arial" charset="0"/>
              </a:rPr>
              <a:t>atom in addition to the one it is covalently bonded to.</a:t>
            </a:r>
          </a:p>
          <a:p>
            <a:pPr eaLnBrk="1" hangingPunct="1">
              <a:buFontTx/>
              <a:buNone/>
              <a:defRPr/>
            </a:pPr>
            <a:endParaRPr lang="en-US" sz="1000" dirty="0"/>
          </a:p>
          <a:p>
            <a:pPr marL="0" indent="0" eaLnBrk="1" hangingPunct="1">
              <a:buFontTx/>
              <a:buNone/>
              <a:defRPr/>
            </a:pPr>
            <a:r>
              <a:rPr lang="en-US" sz="1400" dirty="0" smtClean="0">
                <a:latin typeface="Comic Sans MS" pitchFamily="66" charset="0"/>
              </a:rPr>
              <a:t>In some covalent bonds electrons are shared </a:t>
            </a:r>
            <a:r>
              <a:rPr lang="en-US" sz="1400" i="1" dirty="0" smtClean="0">
                <a:latin typeface="Comic Sans MS" pitchFamily="66" charset="0"/>
              </a:rPr>
              <a:t>unequally</a:t>
            </a:r>
            <a:r>
              <a:rPr lang="en-US" sz="1400" dirty="0" smtClean="0">
                <a:latin typeface="Comic Sans MS" pitchFamily="66" charset="0"/>
              </a:rPr>
              <a:t> by the hydrogen and the atom that the hydrogen is bound to. </a:t>
            </a:r>
            <a:r>
              <a:rPr lang="en-US" sz="1400" dirty="0">
                <a:latin typeface="Comic Sans MS" pitchFamily="66" charset="0"/>
              </a:rPr>
              <a:t>When the electrons in a covalent bond are not equally shared, the molecule is </a:t>
            </a:r>
            <a:r>
              <a:rPr lang="en-US" sz="1600" b="1" dirty="0">
                <a:solidFill>
                  <a:schemeClr val="bg1">
                    <a:lumMod val="50000"/>
                  </a:schemeClr>
                </a:solidFill>
                <a:latin typeface="Comic Sans MS" pitchFamily="66" charset="0"/>
              </a:rPr>
              <a:t>polar</a:t>
            </a:r>
            <a:r>
              <a:rPr lang="en-US" sz="1400" dirty="0">
                <a:latin typeface="Comic Sans MS" pitchFamily="66" charset="0"/>
              </a:rPr>
              <a:t>.</a:t>
            </a:r>
          </a:p>
          <a:p>
            <a:pPr marL="0" indent="0" eaLnBrk="1" hangingPunct="1">
              <a:buFontTx/>
              <a:buNone/>
              <a:defRPr/>
            </a:pPr>
            <a:endParaRPr lang="en-US" sz="1400" dirty="0" smtClean="0">
              <a:latin typeface="Comic Sans MS" pitchFamily="66" charset="0"/>
            </a:endParaRPr>
          </a:p>
          <a:p>
            <a:pPr marL="0" indent="0" eaLnBrk="1" hangingPunct="1">
              <a:buFontTx/>
              <a:buNone/>
              <a:defRPr/>
            </a:pPr>
            <a:r>
              <a:rPr lang="en-US" sz="1400" dirty="0" smtClean="0">
                <a:latin typeface="Comic Sans MS" pitchFamily="66" charset="0"/>
              </a:rPr>
              <a:t>See the </a:t>
            </a:r>
            <a:r>
              <a:rPr lang="en-US" sz="1400" b="1" dirty="0" smtClean="0">
                <a:latin typeface="Comic Sans MS" pitchFamily="66" charset="0"/>
              </a:rPr>
              <a:t>polar, covalent bonds </a:t>
            </a:r>
            <a:r>
              <a:rPr lang="en-US" sz="1400" dirty="0" smtClean="0">
                <a:latin typeface="Comic Sans MS" pitchFamily="66" charset="0"/>
              </a:rPr>
              <a:t>of </a:t>
            </a:r>
            <a:r>
              <a:rPr lang="en-US" sz="1400" i="1" dirty="0" smtClean="0">
                <a:latin typeface="Comic Sans MS" pitchFamily="66" charset="0"/>
              </a:rPr>
              <a:t>each individual water molecule </a:t>
            </a:r>
            <a:r>
              <a:rPr lang="en-US" sz="1400" dirty="0" smtClean="0">
                <a:latin typeface="Comic Sans MS" pitchFamily="66" charset="0"/>
              </a:rPr>
              <a:t>below. </a:t>
            </a:r>
            <a:endParaRPr lang="en-US" sz="1000" dirty="0" smtClean="0">
              <a:latin typeface="Comic Sans MS" pitchFamily="66" charset="0"/>
            </a:endParaRPr>
          </a:p>
          <a:p>
            <a:pPr marL="0" indent="0" eaLnBrk="1" hangingPunct="1">
              <a:buFontTx/>
              <a:buNone/>
              <a:defRPr/>
            </a:pPr>
            <a:endParaRPr lang="en-US" sz="1400" dirty="0" smtClean="0"/>
          </a:p>
          <a:p>
            <a:pPr eaLnBrk="1" hangingPunct="1">
              <a:buFontTx/>
              <a:buNone/>
              <a:defRPr/>
            </a:pPr>
            <a:r>
              <a:rPr lang="en-US" sz="1400" dirty="0" smtClean="0">
                <a:latin typeface="Comic Sans MS" pitchFamily="66" charset="0"/>
              </a:rPr>
              <a:t>See the </a:t>
            </a:r>
            <a:r>
              <a:rPr lang="en-US" sz="1400" b="1" dirty="0" smtClean="0">
                <a:latin typeface="Comic Sans MS" pitchFamily="66" charset="0"/>
              </a:rPr>
              <a:t>hydrogen bond attractions </a:t>
            </a:r>
            <a:r>
              <a:rPr lang="en-US" sz="1400" i="1" dirty="0" smtClean="0">
                <a:latin typeface="Comic Sans MS" pitchFamily="66" charset="0"/>
              </a:rPr>
              <a:t>between the </a:t>
            </a:r>
            <a:r>
              <a:rPr lang="en-US" sz="1400" i="1" dirty="0" err="1" smtClean="0">
                <a:latin typeface="Comic Sans MS" pitchFamily="66" charset="0"/>
              </a:rPr>
              <a:t>hydrogens</a:t>
            </a:r>
            <a:r>
              <a:rPr lang="en-US" sz="1400" i="1" dirty="0" smtClean="0">
                <a:latin typeface="Comic Sans MS" pitchFamily="66" charset="0"/>
              </a:rPr>
              <a:t> and the </a:t>
            </a:r>
            <a:r>
              <a:rPr lang="en-US" sz="1400" i="1" dirty="0" err="1" smtClean="0">
                <a:latin typeface="Comic Sans MS" pitchFamily="66" charset="0"/>
              </a:rPr>
              <a:t>oxygens</a:t>
            </a:r>
            <a:r>
              <a:rPr lang="en-US" sz="1400" i="1" dirty="0" smtClean="0">
                <a:latin typeface="Comic Sans MS" pitchFamily="66" charset="0"/>
              </a:rPr>
              <a:t> of nearby, but separate water molecule below</a:t>
            </a:r>
            <a:r>
              <a:rPr lang="en-US" sz="1400" dirty="0" smtClean="0">
                <a:latin typeface="Comic Sans MS" pitchFamily="66" charset="0"/>
              </a:rPr>
              <a:t>. </a:t>
            </a:r>
            <a:endParaRPr lang="en-US" sz="1400" dirty="0"/>
          </a:p>
          <a:p>
            <a:pPr eaLnBrk="1" hangingPunct="1">
              <a:buFontTx/>
              <a:buNone/>
              <a:defRPr/>
            </a:pPr>
            <a:endParaRPr lang="en-US" sz="1400" dirty="0" smtClean="0">
              <a:cs typeface="Arial" charset="0"/>
            </a:endParaRPr>
          </a:p>
          <a:p>
            <a:pPr eaLnBrk="1" hangingPunct="1">
              <a:buFontTx/>
              <a:buNone/>
              <a:defRPr/>
            </a:pPr>
            <a:endParaRPr lang="en-US" sz="1400" dirty="0" smtClean="0">
              <a:cs typeface="Arial" charset="0"/>
            </a:endParaRPr>
          </a:p>
          <a:p>
            <a:pPr eaLnBrk="1" hangingPunct="1">
              <a:buFontTx/>
              <a:buNone/>
              <a:defRPr/>
            </a:pPr>
            <a:endParaRPr lang="en-US" sz="1200" dirty="0" smtClean="0">
              <a:cs typeface="Arial" charset="0"/>
            </a:endParaRPr>
          </a:p>
          <a:p>
            <a:pPr eaLnBrk="1" hangingPunct="1">
              <a:buFontTx/>
              <a:buNone/>
              <a:defRPr/>
            </a:pPr>
            <a:endParaRPr lang="en-US" sz="1200" i="1" dirty="0" smtClean="0"/>
          </a:p>
          <a:p>
            <a:pPr eaLnBrk="1" hangingPunct="1">
              <a:buFontTx/>
              <a:buNone/>
              <a:defRPr/>
            </a:pPr>
            <a:endParaRPr lang="en-US" sz="1800" i="1" dirty="0" smtClean="0"/>
          </a:p>
          <a:p>
            <a:pPr eaLnBrk="1" hangingPunct="1">
              <a:buFontTx/>
              <a:buNone/>
              <a:defRPr/>
            </a:pPr>
            <a:endParaRPr lang="en-US" sz="1800" i="1" dirty="0" smtClean="0"/>
          </a:p>
          <a:p>
            <a:pPr eaLnBrk="1" hangingPunct="1">
              <a:buFontTx/>
              <a:buNone/>
              <a:defRPr/>
            </a:pPr>
            <a:endParaRPr lang="en-US" sz="2000" i="1" dirty="0" smtClean="0">
              <a:cs typeface="Arial" charset="0"/>
            </a:endParaRPr>
          </a:p>
          <a:p>
            <a:pPr eaLnBrk="1" hangingPunct="1">
              <a:defRPr/>
            </a:pPr>
            <a:endParaRPr lang="en-US" sz="1800" i="1" dirty="0" smtClean="0"/>
          </a:p>
          <a:p>
            <a:pPr eaLnBrk="1" hangingPunct="1">
              <a:defRPr/>
            </a:pPr>
            <a:endParaRPr lang="en-US" sz="1800" b="1" dirty="0" smtClean="0"/>
          </a:p>
        </p:txBody>
      </p:sp>
      <p:pic>
        <p:nvPicPr>
          <p:cNvPr id="22532" name="Picture 16" descr="img02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0850" y="3629025"/>
            <a:ext cx="3511550" cy="2535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24" descr="DNA_chemical_structur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05400" y="3651250"/>
            <a:ext cx="3540125" cy="280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26"/>
          <p:cNvSpPr txBox="1">
            <a:spLocks noChangeArrowheads="1"/>
          </p:cNvSpPr>
          <p:nvPr/>
        </p:nvSpPr>
        <p:spPr bwMode="auto">
          <a:xfrm>
            <a:off x="26988" y="6457950"/>
            <a:ext cx="358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5"/>
              </a:rPr>
              <a:t>DNA Chemical Structure</a:t>
            </a:r>
            <a:r>
              <a:rPr lang="en-US" sz="1000">
                <a:latin typeface="Comic Sans MS" pitchFamily="66" charset="0"/>
              </a:rPr>
              <a:t>, Madprime, Wiki; </a:t>
            </a:r>
            <a:r>
              <a:rPr lang="en-US" sz="1000">
                <a:latin typeface="Comic Sans MS" pitchFamily="66" charset="0"/>
                <a:hlinkClick r:id="rId6"/>
              </a:rPr>
              <a:t>Water Striders</a:t>
            </a:r>
            <a:r>
              <a:rPr lang="en-US" sz="1000">
                <a:latin typeface="Comic Sans MS" pitchFamily="66" charset="0"/>
              </a:rPr>
              <a:t>, Markus Gayda, Wiki </a:t>
            </a:r>
          </a:p>
        </p:txBody>
      </p:sp>
      <p:pic>
        <p:nvPicPr>
          <p:cNvPr id="22535" name="Picture 13" descr="water-strid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228600"/>
            <a:ext cx="14414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7" name="Text Box 18"/>
          <p:cNvSpPr txBox="1">
            <a:spLocks noChangeArrowheads="1"/>
          </p:cNvSpPr>
          <p:nvPr/>
        </p:nvSpPr>
        <p:spPr bwMode="auto">
          <a:xfrm>
            <a:off x="3619500" y="5778500"/>
            <a:ext cx="1758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i="1"/>
              <a:t>Found in water, proteins &amp; DNA</a:t>
            </a:r>
          </a:p>
        </p:txBody>
      </p:sp>
      <p:sp>
        <p:nvSpPr>
          <p:cNvPr id="10" name="Text Box 5"/>
          <p:cNvSpPr txBox="1">
            <a:spLocks noChangeArrowheads="1"/>
          </p:cNvSpPr>
          <p:nvPr/>
        </p:nvSpPr>
        <p:spPr bwMode="auto">
          <a:xfrm>
            <a:off x="4800600" y="6613525"/>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8"/>
              </a:rPr>
              <a:t>Virtual Cell Biology Classroom</a:t>
            </a:r>
            <a:r>
              <a:rPr lang="en-US" altLang="en-US" sz="1000" dirty="0">
                <a:latin typeface="Comic Sans MS" pitchFamily="66" charset="0"/>
              </a:rPr>
              <a:t> on </a:t>
            </a:r>
            <a:r>
              <a:rPr lang="en-US" altLang="en-US" sz="1000" dirty="0">
                <a:latin typeface="Comic Sans MS" pitchFamily="66" charset="0"/>
                <a:hlinkClick r:id="rId9"/>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34591177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pic>
        <p:nvPicPr>
          <p:cNvPr id="23555" name="Picture 16" descr="img02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72200" y="3238500"/>
            <a:ext cx="2593975"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1566863" y="1371600"/>
            <a:ext cx="6172200" cy="1692771"/>
          </a:xfrm>
          <a:prstGeom prst="rect">
            <a:avLst/>
          </a:prstGeom>
          <a:noFill/>
        </p:spPr>
        <p:txBody>
          <a:bodyPr>
            <a:spAutoFit/>
          </a:bodyPr>
          <a:lstStyle/>
          <a:p>
            <a:pPr algn="ctr">
              <a:defRPr/>
            </a:pPr>
            <a:r>
              <a:rPr lang="en-US" sz="3200" dirty="0" smtClean="0">
                <a:latin typeface="Comic Sans MS" pitchFamily="66" charset="0"/>
                <a:cs typeface="+mn-cs"/>
              </a:rPr>
              <a:t>Animated lessons </a:t>
            </a:r>
            <a:r>
              <a:rPr lang="en-US" sz="3200" dirty="0">
                <a:latin typeface="Comic Sans MS" pitchFamily="66" charset="0"/>
                <a:cs typeface="+mn-cs"/>
              </a:rPr>
              <a:t>on </a:t>
            </a:r>
          </a:p>
          <a:p>
            <a:pPr algn="ctr">
              <a:defRPr/>
            </a:pPr>
            <a:r>
              <a:rPr lang="en-US" sz="3600" b="1" dirty="0">
                <a:solidFill>
                  <a:schemeClr val="tx1">
                    <a:lumMod val="50000"/>
                    <a:lumOff val="50000"/>
                  </a:schemeClr>
                </a:solidFill>
                <a:latin typeface="Comic Sans MS" pitchFamily="66" charset="0"/>
                <a:cs typeface="+mn-cs"/>
                <a:hlinkClick r:id="rId4"/>
              </a:rPr>
              <a:t>Chemical </a:t>
            </a:r>
            <a:r>
              <a:rPr lang="en-US" sz="3600" b="1" dirty="0" smtClean="0">
                <a:solidFill>
                  <a:schemeClr val="tx1">
                    <a:lumMod val="50000"/>
                    <a:lumOff val="50000"/>
                  </a:schemeClr>
                </a:solidFill>
                <a:latin typeface="Comic Sans MS" pitchFamily="66" charset="0"/>
                <a:cs typeface="+mn-cs"/>
                <a:hlinkClick r:id="rId4"/>
              </a:rPr>
              <a:t>Bonding</a:t>
            </a:r>
            <a:endParaRPr lang="en-US" sz="36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pic>
        <p:nvPicPr>
          <p:cNvPr id="23558" name="Picture 6" descr="methane-covalent-no lab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0"/>
            <a:ext cx="2346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Na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429000"/>
            <a:ext cx="3209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5"/>
          <p:cNvSpPr txBox="1">
            <a:spLocks noChangeArrowheads="1"/>
          </p:cNvSpPr>
          <p:nvPr/>
        </p:nvSpPr>
        <p:spPr bwMode="auto">
          <a:xfrm>
            <a:off x="5953125" y="6457950"/>
            <a:ext cx="31781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7"/>
              </a:rPr>
              <a:t>Methane Covalent Bonds</a:t>
            </a:r>
            <a:r>
              <a:rPr lang="en-US" sz="1000">
                <a:latin typeface="Comic Sans MS" pitchFamily="66" charset="0"/>
              </a:rPr>
              <a:t>, Dynablast; </a:t>
            </a:r>
            <a:r>
              <a:rPr lang="en-US" sz="1000">
                <a:latin typeface="Comic Sans MS" pitchFamily="66" charset="0"/>
                <a:hlinkClick r:id="rId8"/>
              </a:rPr>
              <a:t>Formation of ionic sodium fluoride</a:t>
            </a:r>
            <a:r>
              <a:rPr lang="en-US" sz="1000">
                <a:latin typeface="Comic Sans MS" pitchFamily="66" charset="0"/>
              </a:rPr>
              <a:t>, </a:t>
            </a:r>
            <a:endParaRPr lang="en-US" sz="900">
              <a:latin typeface="Comic Sans MS" pitchFamily="66" charset="0"/>
            </a:endParaRPr>
          </a:p>
        </p:txBody>
      </p:sp>
      <p:sp>
        <p:nvSpPr>
          <p:cNvPr id="9" name="Text Box 5"/>
          <p:cNvSpPr txBox="1">
            <a:spLocks noChangeArrowheads="1"/>
          </p:cNvSpPr>
          <p:nvPr/>
        </p:nvSpPr>
        <p:spPr bwMode="auto">
          <a:xfrm>
            <a:off x="4762" y="6613524"/>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9"/>
              </a:rPr>
              <a:t>Virtual Cell Biology Classroom</a:t>
            </a:r>
            <a:r>
              <a:rPr lang="en-US" altLang="en-US" sz="1000" dirty="0">
                <a:latin typeface="Comic Sans MS" pitchFamily="66" charset="0"/>
              </a:rPr>
              <a:t> on </a:t>
            </a:r>
            <a:r>
              <a:rPr lang="en-US" altLang="en-US" sz="1000" dirty="0">
                <a:latin typeface="Comic Sans MS" pitchFamily="66" charset="0"/>
                <a:hlinkClick r:id="rId10"/>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7184651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04800" y="1143000"/>
            <a:ext cx="3352800" cy="3124200"/>
          </a:xfrm>
        </p:spPr>
        <p:txBody>
          <a:bodyPr/>
          <a:lstStyle/>
          <a:p>
            <a:pPr eaLnBrk="1" hangingPunct="1"/>
            <a:r>
              <a:rPr lang="en-US" altLang="en-US" sz="4400" b="1" dirty="0" smtClean="0">
                <a:solidFill>
                  <a:srgbClr val="606060"/>
                </a:solidFill>
                <a:latin typeface="Comic Sans MS" pitchFamily="66" charset="0"/>
              </a:rPr>
              <a:t>Chemical Bonds, Reactions &amp; Notation</a:t>
            </a:r>
            <a:endParaRPr lang="en-US" altLang="en-US" b="1" i="1" dirty="0" smtClean="0">
              <a:solidFill>
                <a:srgbClr val="606060"/>
              </a:solidFill>
              <a:latin typeface="Comic Sans MS" pitchFamily="66" charset="0"/>
            </a:endParaRPr>
          </a:p>
        </p:txBody>
      </p:sp>
      <p:sp>
        <p:nvSpPr>
          <p:cNvPr id="6" name="Text Box 13"/>
          <p:cNvSpPr txBox="1">
            <a:spLocks noChangeArrowheads="1"/>
          </p:cNvSpPr>
          <p:nvPr/>
        </p:nvSpPr>
        <p:spPr bwMode="auto">
          <a:xfrm>
            <a:off x="5486400" y="6596063"/>
            <a:ext cx="3657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dirty="0">
                <a:latin typeface="Comic Sans MS" charset="0"/>
              </a:rPr>
              <a:t>Image: </a:t>
            </a:r>
            <a:r>
              <a:rPr lang="en-US" sz="1000" dirty="0">
                <a:latin typeface="Comic Sans MS" charset="0"/>
                <a:hlinkClick r:id="rId3"/>
              </a:rPr>
              <a:t>Combustion Reaction of Methane</a:t>
            </a:r>
            <a:r>
              <a:rPr lang="en-US" sz="1000" dirty="0">
                <a:latin typeface="Comic Sans MS" charset="0"/>
              </a:rPr>
              <a:t>, Wiki </a:t>
            </a:r>
          </a:p>
        </p:txBody>
      </p:sp>
      <p:pic>
        <p:nvPicPr>
          <p:cNvPr id="7" name="Picture 1" descr="Combustion_reaction_of_metha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990600"/>
            <a:ext cx="441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990600" y="4267200"/>
            <a:ext cx="205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solidFill>
                  <a:srgbClr val="FF0000"/>
                </a:solidFill>
                <a:latin typeface="Comic Sans MS" charset="0"/>
                <a:cs typeface="Comic Sans MS" charset="0"/>
              </a:rPr>
              <a:t>Making Molecules </a:t>
            </a:r>
            <a:endParaRPr lang="en-US" sz="2000" dirty="0" smtClean="0">
              <a:solidFill>
                <a:srgbClr val="FF0000"/>
              </a:solidFill>
              <a:latin typeface="Comic Sans MS" charset="0"/>
              <a:cs typeface="Comic Sans MS" charset="0"/>
            </a:endParaRPr>
          </a:p>
          <a:p>
            <a:pPr algn="ctr" eaLnBrk="1" hangingPunct="1"/>
            <a:r>
              <a:rPr lang="en-US" sz="2000" dirty="0" smtClean="0">
                <a:solidFill>
                  <a:srgbClr val="FF0000"/>
                </a:solidFill>
                <a:latin typeface="Comic Sans MS" charset="0"/>
                <a:cs typeface="Comic Sans MS" charset="0"/>
              </a:rPr>
              <a:t>&amp; Compounds</a:t>
            </a:r>
            <a:endParaRPr lang="en-US" sz="2000" dirty="0">
              <a:solidFill>
                <a:srgbClr val="FF0000"/>
              </a:solidFill>
              <a:latin typeface="Comic Sans MS" charset="0"/>
              <a:cs typeface="Comic Sans MS" charset="0"/>
            </a:endParaRPr>
          </a:p>
        </p:txBody>
      </p:sp>
      <p:sp>
        <p:nvSpPr>
          <p:cNvPr id="9" name="Text Box 5"/>
          <p:cNvSpPr txBox="1">
            <a:spLocks noChangeArrowheads="1"/>
          </p:cNvSpPr>
          <p:nvPr/>
        </p:nvSpPr>
        <p:spPr bwMode="auto">
          <a:xfrm>
            <a:off x="0"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381000" y="381000"/>
            <a:ext cx="8458200" cy="1371600"/>
          </a:xfrm>
          <a:solidFill>
            <a:schemeClr val="bg1"/>
          </a:solidFill>
        </p:spPr>
        <p:txBody>
          <a:bodyPr/>
          <a:lstStyle/>
          <a:p>
            <a:pPr eaLnBrk="1" hangingPunct="1"/>
            <a:r>
              <a:rPr lang="en-US" sz="3200">
                <a:latin typeface="Comic Sans MS" charset="0"/>
                <a:cs typeface="Comic Sans MS" charset="0"/>
              </a:rPr>
              <a:t>Chemical Bonds hold molecules together, but can be broken during a chemical reaction</a:t>
            </a:r>
          </a:p>
        </p:txBody>
      </p:sp>
      <p:sp>
        <p:nvSpPr>
          <p:cNvPr id="49154" name="Rectangle 4"/>
          <p:cNvSpPr>
            <a:spLocks noChangeArrowheads="1"/>
          </p:cNvSpPr>
          <p:nvPr/>
        </p:nvSpPr>
        <p:spPr bwMode="auto">
          <a:xfrm>
            <a:off x="685800" y="5562600"/>
            <a:ext cx="754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ctr"/>
            <a:r>
              <a:rPr lang="en-US" sz="2800" b="1">
                <a:solidFill>
                  <a:srgbClr val="FF3300"/>
                </a:solidFill>
                <a:latin typeface="Comic Sans MS" charset="0"/>
                <a:cs typeface="Comic Sans MS" charset="0"/>
              </a:rPr>
              <a:t>Reactants </a:t>
            </a:r>
            <a:r>
              <a:rPr lang="en-US" sz="2800">
                <a:latin typeface="Comic Sans MS" charset="0"/>
                <a:cs typeface="Comic Sans MS" charset="0"/>
              </a:rPr>
              <a:t>are the starting materials</a:t>
            </a:r>
          </a:p>
          <a:p>
            <a:pPr algn="ctr"/>
            <a:r>
              <a:rPr lang="en-US" sz="2800" b="1">
                <a:solidFill>
                  <a:srgbClr val="FF3300"/>
                </a:solidFill>
                <a:latin typeface="Comic Sans MS" charset="0"/>
                <a:cs typeface="Comic Sans MS" charset="0"/>
              </a:rPr>
              <a:t>Products</a:t>
            </a:r>
            <a:r>
              <a:rPr lang="en-US" sz="2800">
                <a:solidFill>
                  <a:srgbClr val="FF3300"/>
                </a:solidFill>
                <a:latin typeface="Comic Sans MS" charset="0"/>
                <a:cs typeface="Comic Sans MS" charset="0"/>
              </a:rPr>
              <a:t> </a:t>
            </a:r>
            <a:r>
              <a:rPr lang="en-US" sz="2800">
                <a:latin typeface="Comic Sans MS" charset="0"/>
                <a:cs typeface="Comic Sans MS" charset="0"/>
              </a:rPr>
              <a:t>are the end materials</a:t>
            </a:r>
          </a:p>
        </p:txBody>
      </p:sp>
      <p:pic>
        <p:nvPicPr>
          <p:cNvPr id="49155" name="Picture 6" descr="Combustion_reaction_of_metha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38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13"/>
          <p:cNvSpPr txBox="1">
            <a:spLocks noChangeArrowheads="1"/>
          </p:cNvSpPr>
          <p:nvPr/>
        </p:nvSpPr>
        <p:spPr bwMode="auto">
          <a:xfrm>
            <a:off x="5486400" y="6596063"/>
            <a:ext cx="3657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Image: </a:t>
            </a:r>
            <a:r>
              <a:rPr lang="en-US" sz="1000">
                <a:latin typeface="Comic Sans MS" charset="0"/>
                <a:hlinkClick r:id="rId3"/>
              </a:rPr>
              <a:t>Combustion Reaction of Methane</a:t>
            </a:r>
            <a:r>
              <a:rPr lang="en-US" sz="1000">
                <a:latin typeface="Comic Sans MS" charset="0"/>
              </a:rPr>
              <a:t>, Wiki </a:t>
            </a:r>
          </a:p>
        </p:txBody>
      </p:sp>
      <p:sp>
        <p:nvSpPr>
          <p:cNvPr id="7" name="Text Box 5"/>
          <p:cNvSpPr txBox="1">
            <a:spLocks noChangeArrowheads="1"/>
          </p:cNvSpPr>
          <p:nvPr/>
        </p:nvSpPr>
        <p:spPr bwMode="auto">
          <a:xfrm>
            <a:off x="4762" y="6613524"/>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4"/>
              </a:rPr>
              <a:t>Virtual Cell Biology Classroom</a:t>
            </a:r>
            <a:r>
              <a:rPr lang="en-US" altLang="en-US" sz="1000" dirty="0">
                <a:latin typeface="Comic Sans MS" pitchFamily="66" charset="0"/>
              </a:rPr>
              <a:t> on </a:t>
            </a:r>
            <a:r>
              <a:rPr lang="en-US" altLang="en-US" sz="1000" dirty="0">
                <a:latin typeface="Comic Sans MS" pitchFamily="66" charset="0"/>
                <a:hlinkClick r:id="rId5"/>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7929884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z="3600">
                <a:solidFill>
                  <a:srgbClr val="CC3300"/>
                </a:solidFill>
                <a:latin typeface="Comic Sans MS" charset="0"/>
              </a:rPr>
              <a:t>Formats for writing a chemical reaction.</a:t>
            </a:r>
          </a:p>
        </p:txBody>
      </p:sp>
      <p:sp>
        <p:nvSpPr>
          <p:cNvPr id="50178" name="Rectangle 3"/>
          <p:cNvSpPr>
            <a:spLocks noGrp="1" noChangeArrowheads="1"/>
          </p:cNvSpPr>
          <p:nvPr>
            <p:ph type="body" idx="1"/>
          </p:nvPr>
        </p:nvSpPr>
        <p:spPr>
          <a:xfrm>
            <a:off x="457200" y="1752600"/>
            <a:ext cx="8534400" cy="4800600"/>
          </a:xfrm>
        </p:spPr>
        <p:txBody>
          <a:bodyPr/>
          <a:lstStyle/>
          <a:p>
            <a:pPr eaLnBrk="1" hangingPunct="1">
              <a:buFontTx/>
              <a:buNone/>
            </a:pPr>
            <a:r>
              <a:rPr lang="en-US">
                <a:latin typeface="Arial" charset="0"/>
              </a:rPr>
              <a:t>					  </a:t>
            </a:r>
          </a:p>
          <a:p>
            <a:pPr eaLnBrk="1" hangingPunct="1">
              <a:buFontTx/>
              <a:buNone/>
            </a:pPr>
            <a:r>
              <a:rPr lang="en-US">
                <a:latin typeface="Arial" charset="0"/>
              </a:rPr>
              <a:t>_______ + ________ -----------&gt; _________</a:t>
            </a:r>
          </a:p>
          <a:p>
            <a:pPr eaLnBrk="1" hangingPunct="1">
              <a:buFontTx/>
              <a:buNone/>
            </a:pPr>
            <a:endParaRPr lang="en-US">
              <a:latin typeface="Arial" charset="0"/>
            </a:endParaRPr>
          </a:p>
          <a:p>
            <a:pPr eaLnBrk="1" hangingPunct="1">
              <a:buFontTx/>
              <a:buNone/>
            </a:pPr>
            <a:r>
              <a:rPr lang="en-US">
                <a:latin typeface="Arial" charset="0"/>
              </a:rPr>
              <a:t>	       </a:t>
            </a:r>
          </a:p>
          <a:p>
            <a:pPr eaLnBrk="1" hangingPunct="1">
              <a:buFontTx/>
              <a:buNone/>
            </a:pPr>
            <a:r>
              <a:rPr lang="en-US">
                <a:latin typeface="Arial" charset="0"/>
              </a:rPr>
              <a:t>                    </a:t>
            </a:r>
          </a:p>
          <a:p>
            <a:pPr eaLnBrk="1" hangingPunct="1">
              <a:buFontTx/>
              <a:buNone/>
            </a:pPr>
            <a:r>
              <a:rPr lang="en-US">
                <a:latin typeface="Arial" charset="0"/>
              </a:rPr>
              <a:t>__________ -----------&gt; ________ ________</a:t>
            </a:r>
          </a:p>
        </p:txBody>
      </p:sp>
      <p:sp>
        <p:nvSpPr>
          <p:cNvPr id="5" name="Text Box 5"/>
          <p:cNvSpPr txBox="1">
            <a:spLocks noChangeArrowheads="1"/>
          </p:cNvSpPr>
          <p:nvPr/>
        </p:nvSpPr>
        <p:spPr bwMode="auto">
          <a:xfrm>
            <a:off x="4762" y="6613524"/>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3"/>
              </a:rPr>
              <a:t>Virtual Cell Biology Classroom</a:t>
            </a:r>
            <a:r>
              <a:rPr lang="en-US" altLang="en-US" sz="1000" dirty="0">
                <a:latin typeface="Comic Sans MS" pitchFamily="66" charset="0"/>
              </a:rPr>
              <a:t> on </a:t>
            </a:r>
            <a:r>
              <a:rPr lang="en-US" altLang="en-US" sz="1000" dirty="0">
                <a:latin typeface="Comic Sans MS" pitchFamily="66" charset="0"/>
                <a:hlinkClick r:id="rId4"/>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6716979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6811" y="0"/>
            <a:ext cx="8839200" cy="788854"/>
          </a:xfrm>
        </p:spPr>
        <p:txBody>
          <a:bodyPr/>
          <a:lstStyle/>
          <a:p>
            <a:pPr eaLnBrk="1" hangingPunct="1"/>
            <a:r>
              <a:rPr lang="en-US" altLang="en-US" sz="2800" b="1" dirty="0" smtClean="0">
                <a:solidFill>
                  <a:srgbClr val="FF0000"/>
                </a:solidFill>
                <a:latin typeface="Comic Sans MS" pitchFamily="66" charset="0"/>
              </a:rPr>
              <a:t>Synthesis, Decomposition &amp; Exchange Reactions</a:t>
            </a:r>
            <a:r>
              <a:rPr lang="en-US" altLang="en-US" dirty="0" smtClean="0"/>
              <a:t> </a:t>
            </a:r>
          </a:p>
        </p:txBody>
      </p:sp>
      <p:pic>
        <p:nvPicPr>
          <p:cNvPr id="29699" name="Picture 12" descr="Rust_on_iron"/>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502400" y="1143000"/>
            <a:ext cx="21844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94564" name="Text Box 4"/>
          <p:cNvSpPr txBox="1">
            <a:spLocks noChangeArrowheads="1"/>
          </p:cNvSpPr>
          <p:nvPr/>
        </p:nvSpPr>
        <p:spPr bwMode="auto">
          <a:xfrm>
            <a:off x="152400" y="788854"/>
            <a:ext cx="6477000" cy="591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dirty="0" smtClean="0">
                <a:solidFill>
                  <a:schemeClr val="tx1">
                    <a:lumMod val="65000"/>
                    <a:lumOff val="35000"/>
                  </a:schemeClr>
                </a:solidFill>
                <a:latin typeface="Comic Sans MS" pitchFamily="66" charset="0"/>
              </a:rPr>
              <a:t>Synthesis</a:t>
            </a:r>
            <a:r>
              <a:rPr lang="en-US" altLang="en-US" b="1" dirty="0" smtClean="0">
                <a:latin typeface="Comic Sans MS" pitchFamily="66" charset="0"/>
              </a:rPr>
              <a:t> Reaction</a:t>
            </a:r>
            <a:r>
              <a:rPr lang="en-US" altLang="en-US" dirty="0" smtClean="0">
                <a:latin typeface="Comic Sans MS" pitchFamily="66" charset="0"/>
              </a:rPr>
              <a:t> </a:t>
            </a:r>
            <a:r>
              <a:rPr lang="en-US" altLang="en-US" sz="1400" dirty="0" smtClean="0">
                <a:latin typeface="Comic Sans MS" pitchFamily="66" charset="0"/>
              </a:rPr>
              <a:t>(a.k.a. Combination </a:t>
            </a:r>
            <a:r>
              <a:rPr lang="en-US" altLang="en-US" sz="1400" dirty="0">
                <a:latin typeface="Comic Sans MS" pitchFamily="66" charset="0"/>
              </a:rPr>
              <a:t>or Anabolic Reaction)</a:t>
            </a:r>
          </a:p>
          <a:p>
            <a:pPr eaLnBrk="1" hangingPunct="1">
              <a:spcBef>
                <a:spcPct val="50000"/>
              </a:spcBef>
            </a:pPr>
            <a:r>
              <a:rPr lang="en-US" altLang="en-US" sz="1400" dirty="0">
                <a:latin typeface="Comic Sans MS" pitchFamily="66" charset="0"/>
              </a:rPr>
              <a:t>When two or more substances combine to form a single compound.</a:t>
            </a:r>
          </a:p>
          <a:p>
            <a:pPr eaLnBrk="1" hangingPunct="1">
              <a:spcBef>
                <a:spcPct val="50000"/>
              </a:spcBef>
            </a:pPr>
            <a:r>
              <a:rPr lang="en-US" altLang="en-US" sz="1400" dirty="0">
                <a:latin typeface="Comic Sans MS" pitchFamily="66" charset="0"/>
              </a:rPr>
              <a:t>Requires energy in order to take place</a:t>
            </a:r>
          </a:p>
          <a:p>
            <a:pPr eaLnBrk="1" hangingPunct="1">
              <a:spcBef>
                <a:spcPct val="50000"/>
              </a:spcBef>
            </a:pPr>
            <a:endParaRPr lang="en-US" altLang="en-US" sz="500" dirty="0">
              <a:latin typeface="Comic Sans MS" pitchFamily="66" charset="0"/>
            </a:endParaRPr>
          </a:p>
          <a:p>
            <a:pPr eaLnBrk="1" hangingPunct="1">
              <a:spcBef>
                <a:spcPct val="50000"/>
              </a:spcBef>
            </a:pPr>
            <a:r>
              <a:rPr lang="en-US" altLang="en-US" sz="1200" i="1" dirty="0">
                <a:latin typeface="Comic Sans MS" pitchFamily="66" charset="0"/>
              </a:rPr>
              <a:t>The general form of a direct combination reaction is:</a:t>
            </a:r>
          </a:p>
          <a:p>
            <a:pPr eaLnBrk="1" hangingPunct="1">
              <a:spcBef>
                <a:spcPct val="50000"/>
              </a:spcBef>
            </a:pPr>
            <a:r>
              <a:rPr lang="en-US" altLang="en-US" sz="1400" b="1" dirty="0">
                <a:latin typeface="Comic Sans MS" pitchFamily="66" charset="0"/>
              </a:rPr>
              <a:t>A + B → AB   </a:t>
            </a:r>
            <a:r>
              <a:rPr lang="en-US" altLang="en-US" sz="1200" dirty="0">
                <a:latin typeface="Comic Sans MS" pitchFamily="66" charset="0"/>
              </a:rPr>
              <a:t>where A and B are elements or compounds, and AB is a compound consisting of A and B. </a:t>
            </a:r>
          </a:p>
          <a:p>
            <a:pPr eaLnBrk="1" hangingPunct="1">
              <a:spcBef>
                <a:spcPct val="50000"/>
              </a:spcBef>
            </a:pPr>
            <a:endParaRPr lang="en-US" altLang="en-US" sz="800" dirty="0">
              <a:latin typeface="Comic Sans MS" pitchFamily="66" charset="0"/>
            </a:endParaRPr>
          </a:p>
          <a:p>
            <a:pPr eaLnBrk="1" hangingPunct="1">
              <a:spcBef>
                <a:spcPct val="50000"/>
              </a:spcBef>
            </a:pPr>
            <a:r>
              <a:rPr lang="en-US" altLang="en-US" sz="1200" i="1" dirty="0">
                <a:latin typeface="Comic Sans MS" pitchFamily="66" charset="0"/>
              </a:rPr>
              <a:t>Examples of combination reactions include:</a:t>
            </a:r>
          </a:p>
          <a:p>
            <a:pPr eaLnBrk="1" hangingPunct="1">
              <a:spcBef>
                <a:spcPct val="50000"/>
              </a:spcBef>
            </a:pPr>
            <a:r>
              <a:rPr lang="en-US" altLang="en-US" sz="1200" dirty="0">
                <a:latin typeface="Comic Sans MS" pitchFamily="66" charset="0"/>
              </a:rPr>
              <a:t>2Na + Cl</a:t>
            </a:r>
            <a:r>
              <a:rPr lang="en-US" altLang="en-US" sz="1200" baseline="-25000" dirty="0">
                <a:latin typeface="Comic Sans MS" pitchFamily="66" charset="0"/>
              </a:rPr>
              <a:t>2</a:t>
            </a:r>
            <a:r>
              <a:rPr lang="en-US" altLang="en-US" sz="1200" dirty="0">
                <a:latin typeface="Comic Sans MS" pitchFamily="66" charset="0"/>
              </a:rPr>
              <a:t> → 2 </a:t>
            </a:r>
            <a:r>
              <a:rPr lang="en-US" altLang="en-US" sz="1200" dirty="0" err="1">
                <a:latin typeface="Comic Sans MS" pitchFamily="66" charset="0"/>
              </a:rPr>
              <a:t>NaCl</a:t>
            </a:r>
            <a:r>
              <a:rPr lang="en-US" altLang="en-US" sz="1200" dirty="0">
                <a:latin typeface="Comic Sans MS" pitchFamily="66" charset="0"/>
              </a:rPr>
              <a:t> (formation of table salt) </a:t>
            </a:r>
          </a:p>
          <a:p>
            <a:pPr eaLnBrk="1" hangingPunct="1">
              <a:spcBef>
                <a:spcPct val="50000"/>
              </a:spcBef>
            </a:pPr>
            <a:r>
              <a:rPr lang="en-US" altLang="en-US" sz="1200" dirty="0">
                <a:latin typeface="Comic Sans MS" pitchFamily="66" charset="0"/>
              </a:rPr>
              <a:t>4 Fe + 3 O</a:t>
            </a:r>
            <a:r>
              <a:rPr lang="en-US" altLang="en-US" sz="1200" baseline="-25000" dirty="0">
                <a:latin typeface="Comic Sans MS" pitchFamily="66" charset="0"/>
              </a:rPr>
              <a:t>2</a:t>
            </a:r>
            <a:r>
              <a:rPr lang="en-US" altLang="en-US" sz="1200" dirty="0">
                <a:latin typeface="Comic Sans MS" pitchFamily="66" charset="0"/>
              </a:rPr>
              <a:t> → 2 Fe</a:t>
            </a:r>
            <a:r>
              <a:rPr lang="en-US" altLang="en-US" sz="1200" baseline="-25000" dirty="0">
                <a:latin typeface="Comic Sans MS" pitchFamily="66" charset="0"/>
              </a:rPr>
              <a:t>2</a:t>
            </a:r>
            <a:r>
              <a:rPr lang="en-US" altLang="en-US" sz="1200" dirty="0">
                <a:latin typeface="Comic Sans MS" pitchFamily="66" charset="0"/>
              </a:rPr>
              <a:t>O</a:t>
            </a:r>
            <a:r>
              <a:rPr lang="en-US" altLang="en-US" sz="1200" baseline="-25000" dirty="0">
                <a:latin typeface="Comic Sans MS" pitchFamily="66" charset="0"/>
              </a:rPr>
              <a:t>3</a:t>
            </a:r>
            <a:r>
              <a:rPr lang="en-US" altLang="en-US" sz="1200" dirty="0">
                <a:latin typeface="Comic Sans MS" pitchFamily="66" charset="0"/>
              </a:rPr>
              <a:t> (iron rusting) </a:t>
            </a:r>
          </a:p>
          <a:p>
            <a:pPr eaLnBrk="1" hangingPunct="1">
              <a:spcBef>
                <a:spcPct val="50000"/>
              </a:spcBef>
            </a:pPr>
            <a:endParaRPr lang="en-US" altLang="en-US" sz="1200" dirty="0">
              <a:latin typeface="Comic Sans MS" pitchFamily="66" charset="0"/>
            </a:endParaRPr>
          </a:p>
          <a:p>
            <a:pPr eaLnBrk="1" hangingPunct="1"/>
            <a:r>
              <a:rPr lang="en-US" altLang="en-US" sz="2000" b="1" dirty="0" smtClean="0">
                <a:solidFill>
                  <a:schemeClr val="tx1">
                    <a:lumMod val="65000"/>
                    <a:lumOff val="35000"/>
                  </a:schemeClr>
                </a:solidFill>
                <a:latin typeface="Comic Sans MS" pitchFamily="66" charset="0"/>
              </a:rPr>
              <a:t>Decomposition</a:t>
            </a:r>
            <a:r>
              <a:rPr lang="en-US" altLang="en-US" b="1" dirty="0" smtClean="0">
                <a:latin typeface="Comic Sans MS" pitchFamily="66" charset="0"/>
              </a:rPr>
              <a:t> </a:t>
            </a:r>
            <a:r>
              <a:rPr lang="en-US" altLang="en-US" b="1" dirty="0">
                <a:latin typeface="Comic Sans MS" pitchFamily="66" charset="0"/>
              </a:rPr>
              <a:t>Reaction </a:t>
            </a:r>
            <a:r>
              <a:rPr lang="en-US" altLang="en-US" sz="1400" dirty="0" smtClean="0">
                <a:latin typeface="Comic Sans MS" pitchFamily="66" charset="0"/>
              </a:rPr>
              <a:t>(a.k.a. Catabolic </a:t>
            </a:r>
            <a:r>
              <a:rPr lang="en-US" altLang="en-US" sz="1400" dirty="0">
                <a:latin typeface="Comic Sans MS" pitchFamily="66" charset="0"/>
              </a:rPr>
              <a:t>Reaction)</a:t>
            </a:r>
            <a:endParaRPr lang="en-US" altLang="en-US" sz="1400" b="1" dirty="0">
              <a:latin typeface="Comic Sans MS" pitchFamily="66" charset="0"/>
            </a:endParaRPr>
          </a:p>
          <a:p>
            <a:pPr eaLnBrk="1" hangingPunct="1"/>
            <a:endParaRPr lang="en-US" altLang="en-US" sz="1000" dirty="0">
              <a:latin typeface="Comic Sans MS" pitchFamily="66" charset="0"/>
            </a:endParaRPr>
          </a:p>
          <a:p>
            <a:pPr eaLnBrk="1" hangingPunct="1"/>
            <a:r>
              <a:rPr lang="en-US" altLang="en-US" sz="1400" dirty="0">
                <a:latin typeface="Comic Sans MS" pitchFamily="66" charset="0"/>
              </a:rPr>
              <a:t>The opposite of a composition reaction. A compound is broken down.</a:t>
            </a:r>
          </a:p>
          <a:p>
            <a:pPr eaLnBrk="1" hangingPunct="1"/>
            <a:endParaRPr lang="en-US" altLang="en-US" sz="1400" dirty="0">
              <a:latin typeface="Comic Sans MS" pitchFamily="66" charset="0"/>
            </a:endParaRPr>
          </a:p>
          <a:p>
            <a:pPr eaLnBrk="1" hangingPunct="1"/>
            <a:r>
              <a:rPr lang="en-US" altLang="en-US" sz="1400" dirty="0">
                <a:latin typeface="Comic Sans MS" pitchFamily="66" charset="0"/>
              </a:rPr>
              <a:t>The generalized reaction formula for chemical decomposition is:</a:t>
            </a:r>
          </a:p>
          <a:p>
            <a:pPr eaLnBrk="1" hangingPunct="1"/>
            <a:r>
              <a:rPr lang="en-US" altLang="en-US" sz="1400" b="1" dirty="0">
                <a:latin typeface="Comic Sans MS" pitchFamily="66" charset="0"/>
              </a:rPr>
              <a:t>AB → A + B </a:t>
            </a:r>
          </a:p>
          <a:p>
            <a:pPr eaLnBrk="1" hangingPunct="1"/>
            <a:endParaRPr lang="en-US" altLang="en-US" sz="1000" dirty="0">
              <a:latin typeface="Comic Sans MS" pitchFamily="66" charset="0"/>
            </a:endParaRPr>
          </a:p>
          <a:p>
            <a:pPr eaLnBrk="1" hangingPunct="1">
              <a:spcBef>
                <a:spcPct val="50000"/>
              </a:spcBef>
            </a:pPr>
            <a:r>
              <a:rPr lang="en-US" altLang="en-US" sz="2000" b="1" dirty="0" smtClean="0">
                <a:solidFill>
                  <a:schemeClr val="tx1">
                    <a:lumMod val="65000"/>
                    <a:lumOff val="35000"/>
                  </a:schemeClr>
                </a:solidFill>
                <a:latin typeface="Comic Sans MS" pitchFamily="66" charset="0"/>
              </a:rPr>
              <a:t>Exchange</a:t>
            </a:r>
            <a:r>
              <a:rPr lang="en-US" altLang="en-US" sz="1600" b="1" dirty="0" smtClean="0">
                <a:latin typeface="Comic Sans MS" pitchFamily="66" charset="0"/>
              </a:rPr>
              <a:t> </a:t>
            </a:r>
            <a:r>
              <a:rPr lang="en-US" altLang="en-US" b="1" dirty="0" smtClean="0">
                <a:latin typeface="Comic Sans MS" pitchFamily="66" charset="0"/>
              </a:rPr>
              <a:t>Reaction</a:t>
            </a:r>
            <a:r>
              <a:rPr lang="en-US" altLang="en-US" sz="1400" b="1" dirty="0" smtClean="0">
                <a:latin typeface="Comic Sans MS" pitchFamily="66" charset="0"/>
              </a:rPr>
              <a:t> </a:t>
            </a:r>
            <a:r>
              <a:rPr lang="en-US" altLang="en-US" sz="1400" dirty="0" smtClean="0">
                <a:latin typeface="Comic Sans MS" pitchFamily="66" charset="0"/>
              </a:rPr>
              <a:t>(a.k.a. Transfer or Replacement Reaction</a:t>
            </a:r>
            <a:r>
              <a:rPr lang="en-US" altLang="en-US" sz="1400" dirty="0">
                <a:latin typeface="Comic Sans MS" pitchFamily="66" charset="0"/>
              </a:rPr>
              <a:t>)</a:t>
            </a:r>
          </a:p>
          <a:p>
            <a:pPr eaLnBrk="1" hangingPunct="1">
              <a:spcBef>
                <a:spcPct val="50000"/>
              </a:spcBef>
            </a:pPr>
            <a:r>
              <a:rPr lang="en-US" altLang="en-US" sz="1400" dirty="0">
                <a:latin typeface="Comic Sans MS" pitchFamily="66" charset="0"/>
              </a:rPr>
              <a:t>Atoms are moved from one molecule to another</a:t>
            </a:r>
            <a:r>
              <a:rPr lang="en-US" altLang="en-US" sz="1200" dirty="0">
                <a:latin typeface="Comic Sans MS" pitchFamily="66" charset="0"/>
              </a:rPr>
              <a:t>.</a:t>
            </a:r>
          </a:p>
          <a:p>
            <a:pPr eaLnBrk="1" hangingPunct="1">
              <a:spcBef>
                <a:spcPct val="50000"/>
              </a:spcBef>
            </a:pPr>
            <a:r>
              <a:rPr lang="en-US" altLang="en-US" sz="1400" b="1" dirty="0">
                <a:latin typeface="Comic Sans MS" pitchFamily="66" charset="0"/>
              </a:rPr>
              <a:t>A + BC → AB + C</a:t>
            </a:r>
          </a:p>
        </p:txBody>
      </p:sp>
      <p:pic>
        <p:nvPicPr>
          <p:cNvPr id="29701" name="Picture 14" descr="Chemical_decomposition"/>
          <p:cNvPicPr>
            <a:picLocks noGrp="1" noChangeAspect="1" noChangeArrowheads="1" noCro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172200" y="4876800"/>
            <a:ext cx="2590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2" name="Rectangle 16"/>
          <p:cNvSpPr>
            <a:spLocks noChangeArrowheads="1"/>
          </p:cNvSpPr>
          <p:nvPr/>
        </p:nvSpPr>
        <p:spPr bwMode="auto">
          <a:xfrm>
            <a:off x="0" y="6613525"/>
            <a:ext cx="49561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Images: </a:t>
            </a:r>
            <a:r>
              <a:rPr lang="en-US" altLang="en-US" sz="1000">
                <a:latin typeface="Comic Sans MS" pitchFamily="66" charset="0"/>
                <a:hlinkClick r:id="rId5"/>
              </a:rPr>
              <a:t>Animation decomposition reaction</a:t>
            </a:r>
            <a:r>
              <a:rPr lang="en-US" altLang="en-US" sz="1000">
                <a:latin typeface="Comic Sans MS" pitchFamily="66" charset="0"/>
              </a:rPr>
              <a:t>, Armando-Martin; </a:t>
            </a:r>
            <a:r>
              <a:rPr lang="en-US" altLang="en-US" sz="1000">
                <a:latin typeface="Comic Sans MS" pitchFamily="66" charset="0"/>
                <a:hlinkClick r:id="rId6"/>
              </a:rPr>
              <a:t>Rust</a:t>
            </a:r>
            <a:r>
              <a:rPr lang="en-US" altLang="en-US" sz="1000">
                <a:latin typeface="Comic Sans MS" pitchFamily="66" charset="0"/>
              </a:rPr>
              <a:t>, Later Keiwos</a:t>
            </a:r>
          </a:p>
        </p:txBody>
      </p:sp>
      <p:sp>
        <p:nvSpPr>
          <p:cNvPr id="29703" name="Text Box 5"/>
          <p:cNvSpPr txBox="1">
            <a:spLocks noChangeArrowheads="1"/>
          </p:cNvSpPr>
          <p:nvPr/>
        </p:nvSpPr>
        <p:spPr bwMode="auto">
          <a:xfrm>
            <a:off x="4956175" y="6613525"/>
            <a:ext cx="4187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64">
                                            <p:txEl>
                                              <p:pRg st="0" end="0"/>
                                            </p:txEl>
                                          </p:spTgt>
                                        </p:tgtEl>
                                        <p:attrNameLst>
                                          <p:attrName>style.visibility</p:attrName>
                                        </p:attrNameLst>
                                      </p:cBhvr>
                                      <p:to>
                                        <p:strVal val="visible"/>
                                      </p:to>
                                    </p:set>
                                    <p:animEffect transition="in" filter="dissolve">
                                      <p:cBhvr>
                                        <p:cTn id="7" dur="500"/>
                                        <p:tgtEl>
                                          <p:spTgt spid="19456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94564">
                                            <p:txEl>
                                              <p:pRg st="1" end="1"/>
                                            </p:txEl>
                                          </p:spTgt>
                                        </p:tgtEl>
                                        <p:attrNameLst>
                                          <p:attrName>style.visibility</p:attrName>
                                        </p:attrNameLst>
                                      </p:cBhvr>
                                      <p:to>
                                        <p:strVal val="visible"/>
                                      </p:to>
                                    </p:set>
                                    <p:animEffect transition="in" filter="dissolve">
                                      <p:cBhvr>
                                        <p:cTn id="10" dur="500"/>
                                        <p:tgtEl>
                                          <p:spTgt spid="19456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94564">
                                            <p:txEl>
                                              <p:pRg st="2" end="2"/>
                                            </p:txEl>
                                          </p:spTgt>
                                        </p:tgtEl>
                                        <p:attrNameLst>
                                          <p:attrName>style.visibility</p:attrName>
                                        </p:attrNameLst>
                                      </p:cBhvr>
                                      <p:to>
                                        <p:strVal val="visible"/>
                                      </p:to>
                                    </p:set>
                                    <p:animEffect transition="in" filter="dissolve">
                                      <p:cBhvr>
                                        <p:cTn id="13" dur="500"/>
                                        <p:tgtEl>
                                          <p:spTgt spid="19456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94564">
                                            <p:txEl>
                                              <p:pRg st="4" end="4"/>
                                            </p:txEl>
                                          </p:spTgt>
                                        </p:tgtEl>
                                        <p:attrNameLst>
                                          <p:attrName>style.visibility</p:attrName>
                                        </p:attrNameLst>
                                      </p:cBhvr>
                                      <p:to>
                                        <p:strVal val="visible"/>
                                      </p:to>
                                    </p:set>
                                    <p:animEffect transition="in" filter="dissolve">
                                      <p:cBhvr>
                                        <p:cTn id="16" dur="500"/>
                                        <p:tgtEl>
                                          <p:spTgt spid="194564">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94564">
                                            <p:txEl>
                                              <p:pRg st="5" end="5"/>
                                            </p:txEl>
                                          </p:spTgt>
                                        </p:tgtEl>
                                        <p:attrNameLst>
                                          <p:attrName>style.visibility</p:attrName>
                                        </p:attrNameLst>
                                      </p:cBhvr>
                                      <p:to>
                                        <p:strVal val="visible"/>
                                      </p:to>
                                    </p:set>
                                    <p:animEffect transition="in" filter="dissolve">
                                      <p:cBhvr>
                                        <p:cTn id="19" dur="500"/>
                                        <p:tgtEl>
                                          <p:spTgt spid="194564">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94564">
                                            <p:txEl>
                                              <p:pRg st="7" end="7"/>
                                            </p:txEl>
                                          </p:spTgt>
                                        </p:tgtEl>
                                        <p:attrNameLst>
                                          <p:attrName>style.visibility</p:attrName>
                                        </p:attrNameLst>
                                      </p:cBhvr>
                                      <p:to>
                                        <p:strVal val="visible"/>
                                      </p:to>
                                    </p:set>
                                    <p:animEffect transition="in" filter="dissolve">
                                      <p:cBhvr>
                                        <p:cTn id="22" dur="500"/>
                                        <p:tgtEl>
                                          <p:spTgt spid="194564">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94564">
                                            <p:txEl>
                                              <p:pRg st="8" end="8"/>
                                            </p:txEl>
                                          </p:spTgt>
                                        </p:tgtEl>
                                        <p:attrNameLst>
                                          <p:attrName>style.visibility</p:attrName>
                                        </p:attrNameLst>
                                      </p:cBhvr>
                                      <p:to>
                                        <p:strVal val="visible"/>
                                      </p:to>
                                    </p:set>
                                    <p:animEffect transition="in" filter="dissolve">
                                      <p:cBhvr>
                                        <p:cTn id="25" dur="500"/>
                                        <p:tgtEl>
                                          <p:spTgt spid="194564">
                                            <p:txEl>
                                              <p:pRg st="8" end="8"/>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94564">
                                            <p:txEl>
                                              <p:pRg st="9" end="9"/>
                                            </p:txEl>
                                          </p:spTgt>
                                        </p:tgtEl>
                                        <p:attrNameLst>
                                          <p:attrName>style.visibility</p:attrName>
                                        </p:attrNameLst>
                                      </p:cBhvr>
                                      <p:to>
                                        <p:strVal val="visible"/>
                                      </p:to>
                                    </p:set>
                                    <p:animEffect transition="in" filter="dissolve">
                                      <p:cBhvr>
                                        <p:cTn id="28" dur="500"/>
                                        <p:tgtEl>
                                          <p:spTgt spid="194564">
                                            <p:txEl>
                                              <p:pRg st="9" end="9"/>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94564">
                                            <p:txEl>
                                              <p:pRg st="11" end="11"/>
                                            </p:txEl>
                                          </p:spTgt>
                                        </p:tgtEl>
                                        <p:attrNameLst>
                                          <p:attrName>style.visibility</p:attrName>
                                        </p:attrNameLst>
                                      </p:cBhvr>
                                      <p:to>
                                        <p:strVal val="visible"/>
                                      </p:to>
                                    </p:set>
                                    <p:animEffect transition="in" filter="dissolve">
                                      <p:cBhvr>
                                        <p:cTn id="33" dur="500"/>
                                        <p:tgtEl>
                                          <p:spTgt spid="194564">
                                            <p:txEl>
                                              <p:pRg st="11" end="11"/>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194564">
                                            <p:txEl>
                                              <p:pRg st="13" end="13"/>
                                            </p:txEl>
                                          </p:spTgt>
                                        </p:tgtEl>
                                        <p:attrNameLst>
                                          <p:attrName>style.visibility</p:attrName>
                                        </p:attrNameLst>
                                      </p:cBhvr>
                                      <p:to>
                                        <p:strVal val="visible"/>
                                      </p:to>
                                    </p:set>
                                    <p:animEffect transition="in" filter="dissolve">
                                      <p:cBhvr>
                                        <p:cTn id="36" dur="500"/>
                                        <p:tgtEl>
                                          <p:spTgt spid="194564">
                                            <p:txEl>
                                              <p:pRg st="13" end="13"/>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194564">
                                            <p:txEl>
                                              <p:pRg st="15" end="15"/>
                                            </p:txEl>
                                          </p:spTgt>
                                        </p:tgtEl>
                                        <p:attrNameLst>
                                          <p:attrName>style.visibility</p:attrName>
                                        </p:attrNameLst>
                                      </p:cBhvr>
                                      <p:to>
                                        <p:strVal val="visible"/>
                                      </p:to>
                                    </p:set>
                                    <p:animEffect transition="in" filter="dissolve">
                                      <p:cBhvr>
                                        <p:cTn id="39" dur="500"/>
                                        <p:tgtEl>
                                          <p:spTgt spid="194564">
                                            <p:txEl>
                                              <p:pRg st="15" end="15"/>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194564">
                                            <p:txEl>
                                              <p:pRg st="16" end="16"/>
                                            </p:txEl>
                                          </p:spTgt>
                                        </p:tgtEl>
                                        <p:attrNameLst>
                                          <p:attrName>style.visibility</p:attrName>
                                        </p:attrNameLst>
                                      </p:cBhvr>
                                      <p:to>
                                        <p:strVal val="visible"/>
                                      </p:to>
                                    </p:set>
                                    <p:animEffect transition="in" filter="dissolve">
                                      <p:cBhvr>
                                        <p:cTn id="42" dur="500"/>
                                        <p:tgtEl>
                                          <p:spTgt spid="194564">
                                            <p:txEl>
                                              <p:pRg st="16" end="1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94564">
                                            <p:txEl>
                                              <p:pRg st="18" end="18"/>
                                            </p:txEl>
                                          </p:spTgt>
                                        </p:tgtEl>
                                        <p:attrNameLst>
                                          <p:attrName>style.visibility</p:attrName>
                                        </p:attrNameLst>
                                      </p:cBhvr>
                                      <p:to>
                                        <p:strVal val="visible"/>
                                      </p:to>
                                    </p:set>
                                    <p:animEffect transition="in" filter="dissolve">
                                      <p:cBhvr>
                                        <p:cTn id="47" dur="500"/>
                                        <p:tgtEl>
                                          <p:spTgt spid="194564">
                                            <p:txEl>
                                              <p:pRg st="18" end="18"/>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194564">
                                            <p:txEl>
                                              <p:pRg st="19" end="19"/>
                                            </p:txEl>
                                          </p:spTgt>
                                        </p:tgtEl>
                                        <p:attrNameLst>
                                          <p:attrName>style.visibility</p:attrName>
                                        </p:attrNameLst>
                                      </p:cBhvr>
                                      <p:to>
                                        <p:strVal val="visible"/>
                                      </p:to>
                                    </p:set>
                                    <p:animEffect transition="in" filter="dissolve">
                                      <p:cBhvr>
                                        <p:cTn id="50" dur="500"/>
                                        <p:tgtEl>
                                          <p:spTgt spid="194564">
                                            <p:txEl>
                                              <p:pRg st="19" end="19"/>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194564">
                                            <p:txEl>
                                              <p:pRg st="20" end="20"/>
                                            </p:txEl>
                                          </p:spTgt>
                                        </p:tgtEl>
                                        <p:attrNameLst>
                                          <p:attrName>style.visibility</p:attrName>
                                        </p:attrNameLst>
                                      </p:cBhvr>
                                      <p:to>
                                        <p:strVal val="visible"/>
                                      </p:to>
                                    </p:set>
                                    <p:animEffect transition="in" filter="dissolve">
                                      <p:cBhvr>
                                        <p:cTn id="53" dur="500"/>
                                        <p:tgtEl>
                                          <p:spTgt spid="194564">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630362"/>
          </a:xfrm>
        </p:spPr>
        <p:txBody>
          <a:bodyPr/>
          <a:lstStyle/>
          <a:p>
            <a:r>
              <a:rPr lang="en-US" dirty="0" smtClean="0">
                <a:solidFill>
                  <a:srgbClr val="FF0000"/>
                </a:solidFill>
                <a:latin typeface="Comic Sans MS"/>
                <a:cs typeface="Comic Sans MS"/>
              </a:rPr>
              <a:t>What type of reaction is each of the following?</a:t>
            </a:r>
            <a:endParaRPr lang="en-US" dirty="0">
              <a:solidFill>
                <a:srgbClr val="FF0000"/>
              </a:solidFill>
              <a:latin typeface="Comic Sans MS"/>
              <a:cs typeface="Comic Sans MS"/>
            </a:endParaRPr>
          </a:p>
        </p:txBody>
      </p:sp>
      <p:sp>
        <p:nvSpPr>
          <p:cNvPr id="5" name="TextBox 4"/>
          <p:cNvSpPr txBox="1"/>
          <p:nvPr/>
        </p:nvSpPr>
        <p:spPr>
          <a:xfrm>
            <a:off x="1219200" y="2362200"/>
            <a:ext cx="6248400" cy="3816429"/>
          </a:xfrm>
          <a:prstGeom prst="rect">
            <a:avLst/>
          </a:prstGeom>
          <a:noFill/>
        </p:spPr>
        <p:txBody>
          <a:bodyPr wrap="square" rtlCol="0">
            <a:spAutoFit/>
          </a:bodyPr>
          <a:lstStyle/>
          <a:p>
            <a:pPr lvl="0" algn="ctr"/>
            <a:r>
              <a:rPr lang="en-US" sz="3200" dirty="0" smtClean="0">
                <a:latin typeface="Comic Sans MS"/>
                <a:cs typeface="Comic Sans MS"/>
              </a:rPr>
              <a:t>NiCl</a:t>
            </a:r>
            <a:r>
              <a:rPr lang="en-US" sz="3200" baseline="-25000" dirty="0" smtClean="0">
                <a:latin typeface="Comic Sans MS"/>
                <a:cs typeface="Comic Sans MS"/>
              </a:rPr>
              <a:t>2</a:t>
            </a:r>
            <a:r>
              <a:rPr lang="en-US" sz="3200" dirty="0" smtClean="0">
                <a:latin typeface="Comic Sans MS"/>
                <a:cs typeface="Comic Sans MS"/>
              </a:rPr>
              <a:t>    </a:t>
            </a:r>
            <a:r>
              <a:rPr lang="en-US" sz="3200" dirty="0" smtClean="0">
                <a:latin typeface="Comic Sans MS"/>
                <a:cs typeface="Comic Sans MS"/>
                <a:sym typeface="Wingdings"/>
              </a:rPr>
              <a:t></a:t>
            </a:r>
            <a:r>
              <a:rPr lang="en-US" sz="3200" dirty="0" smtClean="0">
                <a:latin typeface="Comic Sans MS"/>
                <a:cs typeface="Comic Sans MS"/>
              </a:rPr>
              <a:t>   </a:t>
            </a:r>
            <a:r>
              <a:rPr lang="en-US" sz="3200" dirty="0">
                <a:latin typeface="Comic Sans MS"/>
                <a:cs typeface="Comic Sans MS"/>
              </a:rPr>
              <a:t>Ni + Cl</a:t>
            </a:r>
            <a:r>
              <a:rPr lang="en-US" sz="3200" baseline="-25000" dirty="0">
                <a:latin typeface="Comic Sans MS"/>
                <a:cs typeface="Comic Sans MS"/>
              </a:rPr>
              <a:t>2</a:t>
            </a:r>
            <a:endParaRPr lang="en-US" sz="3200" dirty="0">
              <a:latin typeface="Comic Sans MS"/>
              <a:cs typeface="Comic Sans MS"/>
            </a:endParaRPr>
          </a:p>
          <a:p>
            <a:pPr algn="ctr"/>
            <a:r>
              <a:rPr lang="en-US" sz="3200" dirty="0">
                <a:latin typeface="Comic Sans MS"/>
                <a:cs typeface="Comic Sans MS"/>
              </a:rPr>
              <a:t> </a:t>
            </a:r>
          </a:p>
          <a:p>
            <a:pPr algn="ctr"/>
            <a:r>
              <a:rPr lang="en-US" sz="3200" dirty="0">
                <a:latin typeface="Comic Sans MS"/>
                <a:cs typeface="Comic Sans MS"/>
              </a:rPr>
              <a:t> </a:t>
            </a:r>
          </a:p>
          <a:p>
            <a:pPr lvl="0" algn="ctr"/>
            <a:r>
              <a:rPr lang="en-US" sz="3200" dirty="0" smtClean="0">
                <a:latin typeface="Comic Sans MS"/>
                <a:cs typeface="Comic Sans MS"/>
              </a:rPr>
              <a:t>MgBr</a:t>
            </a:r>
            <a:r>
              <a:rPr lang="en-US" sz="3200" baseline="-25000" dirty="0" smtClean="0">
                <a:latin typeface="Comic Sans MS"/>
                <a:cs typeface="Comic Sans MS"/>
              </a:rPr>
              <a:t>2</a:t>
            </a:r>
            <a:r>
              <a:rPr lang="en-US" sz="3200" dirty="0" smtClean="0">
                <a:latin typeface="Comic Sans MS"/>
                <a:cs typeface="Comic Sans MS"/>
              </a:rPr>
              <a:t> </a:t>
            </a:r>
            <a:r>
              <a:rPr lang="en-US" sz="3200" dirty="0">
                <a:latin typeface="Comic Sans MS"/>
                <a:cs typeface="Comic Sans MS"/>
              </a:rPr>
              <a:t>+ 2K    </a:t>
            </a:r>
            <a:r>
              <a:rPr lang="en-US" sz="3200" dirty="0" smtClean="0">
                <a:latin typeface="Comic Sans MS"/>
                <a:cs typeface="Comic Sans MS"/>
                <a:sym typeface="Wingdings"/>
              </a:rPr>
              <a:t></a:t>
            </a:r>
            <a:r>
              <a:rPr lang="en-US" sz="3200" dirty="0" smtClean="0">
                <a:latin typeface="Comic Sans MS"/>
                <a:cs typeface="Comic Sans MS"/>
              </a:rPr>
              <a:t>    </a:t>
            </a:r>
            <a:r>
              <a:rPr lang="en-US" sz="3200" dirty="0">
                <a:latin typeface="Comic Sans MS"/>
                <a:cs typeface="Comic Sans MS"/>
              </a:rPr>
              <a:t>Mg + </a:t>
            </a:r>
            <a:r>
              <a:rPr lang="en-US" sz="3200" dirty="0" smtClean="0">
                <a:latin typeface="Comic Sans MS"/>
                <a:cs typeface="Comic Sans MS"/>
              </a:rPr>
              <a:t>2KBr</a:t>
            </a:r>
          </a:p>
          <a:p>
            <a:pPr lvl="0" algn="ctr"/>
            <a:endParaRPr lang="en-US" sz="3200" dirty="0">
              <a:latin typeface="Comic Sans MS"/>
              <a:cs typeface="Comic Sans MS"/>
            </a:endParaRPr>
          </a:p>
          <a:p>
            <a:pPr algn="ctr"/>
            <a:r>
              <a:rPr lang="en-US" sz="3200" dirty="0">
                <a:latin typeface="Comic Sans MS"/>
                <a:cs typeface="Comic Sans MS"/>
              </a:rPr>
              <a:t> </a:t>
            </a:r>
          </a:p>
          <a:p>
            <a:pPr algn="ctr"/>
            <a:r>
              <a:rPr lang="en-US" sz="3200" dirty="0" smtClean="0">
                <a:latin typeface="Comic Sans MS"/>
                <a:cs typeface="Comic Sans MS"/>
              </a:rPr>
              <a:t>4C </a:t>
            </a:r>
            <a:r>
              <a:rPr lang="en-US" sz="3200" dirty="0">
                <a:latin typeface="Comic Sans MS"/>
                <a:cs typeface="Comic Sans MS"/>
              </a:rPr>
              <a:t>+ 6H</a:t>
            </a:r>
            <a:r>
              <a:rPr lang="en-US" sz="3200" baseline="-25000" dirty="0">
                <a:latin typeface="Comic Sans MS"/>
                <a:cs typeface="Comic Sans MS"/>
              </a:rPr>
              <a:t>2</a:t>
            </a:r>
            <a:r>
              <a:rPr lang="en-US" sz="3200" dirty="0">
                <a:latin typeface="Comic Sans MS"/>
                <a:cs typeface="Comic Sans MS"/>
              </a:rPr>
              <a:t> + O</a:t>
            </a:r>
            <a:r>
              <a:rPr lang="en-US" sz="3200" baseline="-25000" dirty="0">
                <a:latin typeface="Comic Sans MS"/>
                <a:cs typeface="Comic Sans MS"/>
              </a:rPr>
              <a:t>2</a:t>
            </a:r>
            <a:r>
              <a:rPr lang="en-US" sz="3200" dirty="0">
                <a:latin typeface="Comic Sans MS"/>
                <a:cs typeface="Comic Sans MS"/>
              </a:rPr>
              <a:t>   </a:t>
            </a:r>
            <a:r>
              <a:rPr lang="en-US" sz="3200" dirty="0" smtClean="0">
                <a:latin typeface="Comic Sans MS"/>
                <a:cs typeface="Comic Sans MS"/>
                <a:sym typeface="Wingdings"/>
              </a:rPr>
              <a:t></a:t>
            </a:r>
            <a:r>
              <a:rPr lang="en-US" sz="3200" dirty="0" smtClean="0">
                <a:latin typeface="Comic Sans MS"/>
                <a:cs typeface="Comic Sans MS"/>
              </a:rPr>
              <a:t>   </a:t>
            </a:r>
            <a:r>
              <a:rPr lang="en-US" sz="3200" dirty="0">
                <a:latin typeface="Comic Sans MS"/>
                <a:cs typeface="Comic Sans MS"/>
              </a:rPr>
              <a:t>2C</a:t>
            </a:r>
            <a:r>
              <a:rPr lang="en-US" sz="3200" baseline="-25000" dirty="0">
                <a:latin typeface="Comic Sans MS"/>
                <a:cs typeface="Comic Sans MS"/>
              </a:rPr>
              <a:t>2</a:t>
            </a:r>
            <a:r>
              <a:rPr lang="en-US" sz="3200" dirty="0">
                <a:latin typeface="Comic Sans MS"/>
                <a:cs typeface="Comic Sans MS"/>
              </a:rPr>
              <a:t>H</a:t>
            </a:r>
            <a:r>
              <a:rPr lang="en-US" sz="3200" baseline="-25000" dirty="0">
                <a:latin typeface="Comic Sans MS"/>
                <a:cs typeface="Comic Sans MS"/>
              </a:rPr>
              <a:t>6</a:t>
            </a:r>
            <a:r>
              <a:rPr lang="en-US" sz="3200" dirty="0">
                <a:latin typeface="Comic Sans MS"/>
                <a:cs typeface="Comic Sans MS"/>
              </a:rPr>
              <a:t>O</a:t>
            </a:r>
          </a:p>
          <a:p>
            <a:endParaRPr lang="en-US" dirty="0"/>
          </a:p>
        </p:txBody>
      </p:sp>
      <p:sp>
        <p:nvSpPr>
          <p:cNvPr id="6" name="Text Box 5"/>
          <p:cNvSpPr txBox="1">
            <a:spLocks noChangeArrowheads="1"/>
          </p:cNvSpPr>
          <p:nvPr/>
        </p:nvSpPr>
        <p:spPr bwMode="auto">
          <a:xfrm>
            <a:off x="4762" y="6613524"/>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2"/>
              </a:rPr>
              <a:t>Virtual Cell Biology Classroom</a:t>
            </a:r>
            <a:r>
              <a:rPr lang="en-US" altLang="en-US" sz="1000" dirty="0">
                <a:latin typeface="Comic Sans MS" pitchFamily="66" charset="0"/>
              </a:rPr>
              <a:t> on </a:t>
            </a:r>
            <a:r>
              <a:rPr lang="en-US" altLang="en-US" sz="1000" dirty="0">
                <a:latin typeface="Comic Sans MS" pitchFamily="66" charset="0"/>
                <a:hlinkClick r:id="rId3"/>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81917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ehydration hydrolys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620713"/>
            <a:ext cx="8686800" cy="622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Text Box 3"/>
          <p:cNvSpPr txBox="1">
            <a:spLocks noChangeArrowheads="1"/>
          </p:cNvSpPr>
          <p:nvPr/>
        </p:nvSpPr>
        <p:spPr bwMode="auto">
          <a:xfrm>
            <a:off x="846138" y="1905000"/>
            <a:ext cx="39544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smtClean="0">
                <a:solidFill>
                  <a:schemeClr val="tx1">
                    <a:lumMod val="65000"/>
                    <a:lumOff val="35000"/>
                  </a:schemeClr>
                </a:solidFill>
                <a:latin typeface="Comic Sans MS" pitchFamily="66" charset="0"/>
              </a:rPr>
              <a:t>What type is the top reaction?</a:t>
            </a:r>
            <a:endParaRPr lang="en-US" altLang="en-US" b="1" dirty="0">
              <a:solidFill>
                <a:schemeClr val="tx1">
                  <a:lumMod val="65000"/>
                  <a:lumOff val="35000"/>
                </a:schemeClr>
              </a:solidFill>
              <a:latin typeface="Comic Sans MS" pitchFamily="66" charset="0"/>
            </a:endParaRPr>
          </a:p>
        </p:txBody>
      </p:sp>
      <p:sp>
        <p:nvSpPr>
          <p:cNvPr id="30725" name="Rectangle 8"/>
          <p:cNvSpPr>
            <a:spLocks noGrp="1" noChangeArrowheads="1"/>
          </p:cNvSpPr>
          <p:nvPr>
            <p:ph type="title"/>
          </p:nvPr>
        </p:nvSpPr>
        <p:spPr>
          <a:xfrm>
            <a:off x="228600" y="304800"/>
            <a:ext cx="8763000" cy="1249363"/>
          </a:xfrm>
          <a:noFill/>
        </p:spPr>
        <p:txBody>
          <a:bodyPr/>
          <a:lstStyle/>
          <a:p>
            <a:pPr eaLnBrk="1" hangingPunct="1"/>
            <a:r>
              <a:rPr lang="en-US" altLang="en-US" sz="2400" b="1" dirty="0" smtClean="0">
                <a:solidFill>
                  <a:srgbClr val="FF0000"/>
                </a:solidFill>
                <a:latin typeface="Comic Sans MS" pitchFamily="66" charset="0"/>
              </a:rPr>
              <a:t>Q</a:t>
            </a:r>
            <a:r>
              <a:rPr lang="en-US" altLang="en-US" sz="2400" b="1" dirty="0" smtClean="0">
                <a:solidFill>
                  <a:schemeClr val="tx1"/>
                </a:solidFill>
                <a:latin typeface="Comic Sans MS" pitchFamily="66" charset="0"/>
              </a:rPr>
              <a:t>:</a:t>
            </a:r>
            <a:r>
              <a:rPr lang="en-US" altLang="en-US" sz="2400" dirty="0" smtClean="0">
                <a:solidFill>
                  <a:srgbClr val="FF0000"/>
                </a:solidFill>
                <a:latin typeface="Comic Sans MS" pitchFamily="66" charset="0"/>
              </a:rPr>
              <a:t> </a:t>
            </a:r>
            <a:r>
              <a:rPr lang="en-US" altLang="en-US" sz="2000" dirty="0" smtClean="0">
                <a:solidFill>
                  <a:schemeClr val="tx1"/>
                </a:solidFill>
                <a:latin typeface="Comic Sans MS" pitchFamily="66" charset="0"/>
              </a:rPr>
              <a:t>Based on the reaction types we just discussed, how would you categorize the reactions below?</a:t>
            </a:r>
          </a:p>
        </p:txBody>
      </p:sp>
      <p:sp>
        <p:nvSpPr>
          <p:cNvPr id="30726" name="Rectangle 9"/>
          <p:cNvSpPr>
            <a:spLocks noChangeArrowheads="1"/>
          </p:cNvSpPr>
          <p:nvPr/>
        </p:nvSpPr>
        <p:spPr bwMode="auto">
          <a:xfrm>
            <a:off x="2027238" y="3581400"/>
            <a:ext cx="10668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0727"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
        <p:nvSpPr>
          <p:cNvPr id="2" name="Rectangle 1"/>
          <p:cNvSpPr/>
          <p:nvPr/>
        </p:nvSpPr>
        <p:spPr>
          <a:xfrm>
            <a:off x="762000" y="3581400"/>
            <a:ext cx="152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82364" y="4928016"/>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
          <p:cNvSpPr txBox="1">
            <a:spLocks noChangeArrowheads="1"/>
          </p:cNvSpPr>
          <p:nvPr/>
        </p:nvSpPr>
        <p:spPr bwMode="auto">
          <a:xfrm>
            <a:off x="846138" y="5311301"/>
            <a:ext cx="5173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smtClean="0">
                <a:solidFill>
                  <a:schemeClr val="tx1">
                    <a:lumMod val="65000"/>
                    <a:lumOff val="35000"/>
                  </a:schemeClr>
                </a:solidFill>
                <a:latin typeface="Comic Sans MS" pitchFamily="66" charset="0"/>
              </a:rPr>
              <a:t>What type is the bottom reaction?</a:t>
            </a:r>
            <a:endParaRPr lang="en-US" altLang="en-US" b="1" dirty="0">
              <a:solidFill>
                <a:schemeClr val="tx1">
                  <a:lumMod val="65000"/>
                  <a:lumOff val="35000"/>
                </a:schemeClr>
              </a:solidFill>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4906962"/>
          </a:xfrm>
        </p:spPr>
        <p:txBody>
          <a:bodyPr/>
          <a:lstStyle/>
          <a:p>
            <a:r>
              <a:rPr lang="en-US" sz="3600" dirty="0" smtClean="0">
                <a:solidFill>
                  <a:schemeClr val="tx1"/>
                </a:solidFill>
                <a:latin typeface="Comic Sans MS"/>
                <a:cs typeface="Comic Sans MS"/>
              </a:rPr>
              <a:t/>
            </a:r>
            <a:br>
              <a:rPr lang="en-US" sz="3600" dirty="0" smtClean="0">
                <a:solidFill>
                  <a:schemeClr val="tx1"/>
                </a:solidFill>
                <a:latin typeface="Comic Sans MS"/>
                <a:cs typeface="Comic Sans MS"/>
              </a:rPr>
            </a:br>
            <a:r>
              <a:rPr lang="en-US" sz="3600" dirty="0" smtClean="0">
                <a:solidFill>
                  <a:schemeClr val="tx1"/>
                </a:solidFill>
                <a:latin typeface="Comic Sans MS"/>
                <a:cs typeface="Comic Sans MS"/>
              </a:rPr>
              <a:t>Chemical reactions </a:t>
            </a:r>
            <a:r>
              <a:rPr lang="en-US" sz="3600" dirty="0">
                <a:solidFill>
                  <a:schemeClr val="tx1"/>
                </a:solidFill>
                <a:latin typeface="Comic Sans MS"/>
                <a:cs typeface="Comic Sans MS"/>
              </a:rPr>
              <a:t>m</a:t>
            </a:r>
            <a:r>
              <a:rPr lang="en-US" sz="3600" dirty="0" smtClean="0">
                <a:solidFill>
                  <a:schemeClr val="tx1"/>
                </a:solidFill>
                <a:latin typeface="Comic Sans MS"/>
                <a:cs typeface="Comic Sans MS"/>
              </a:rPr>
              <a:t>ust be</a:t>
            </a:r>
            <a:r>
              <a:rPr lang="en-US" sz="3600" b="1" dirty="0" smtClean="0">
                <a:solidFill>
                  <a:schemeClr val="tx1"/>
                </a:solidFill>
                <a:latin typeface="Comic Sans MS"/>
                <a:cs typeface="Comic Sans MS"/>
              </a:rPr>
              <a:t> balanced</a:t>
            </a:r>
            <a:r>
              <a:rPr lang="en-US" sz="3600" dirty="0" smtClean="0">
                <a:solidFill>
                  <a:schemeClr val="tx1"/>
                </a:solidFill>
                <a:latin typeface="Comic Sans MS"/>
                <a:cs typeface="Comic Sans MS"/>
              </a:rPr>
              <a:t>, meaning they have the same number of each type of atom on both the reactant side and the product side of the reaction.</a:t>
            </a:r>
            <a:r>
              <a:rPr lang="en-US" sz="3600" dirty="0">
                <a:solidFill>
                  <a:schemeClr val="tx1"/>
                </a:solidFill>
                <a:latin typeface="Comic Sans MS"/>
                <a:cs typeface="Comic Sans MS"/>
              </a:rPr>
              <a:t/>
            </a:r>
            <a:br>
              <a:rPr lang="en-US" sz="3600" dirty="0">
                <a:solidFill>
                  <a:schemeClr val="tx1"/>
                </a:solidFill>
                <a:latin typeface="Comic Sans MS"/>
                <a:cs typeface="Comic Sans MS"/>
              </a:rPr>
            </a:br>
            <a:r>
              <a:rPr lang="en-US" sz="1800" dirty="0" smtClean="0">
                <a:solidFill>
                  <a:schemeClr val="tx1"/>
                </a:solidFill>
                <a:latin typeface="Comic Sans MS"/>
                <a:cs typeface="Comic Sans MS"/>
              </a:rPr>
              <a:t/>
            </a:r>
            <a:br>
              <a:rPr lang="en-US" sz="1800" dirty="0" smtClean="0">
                <a:solidFill>
                  <a:schemeClr val="tx1"/>
                </a:solidFill>
                <a:latin typeface="Comic Sans MS"/>
                <a:cs typeface="Comic Sans MS"/>
              </a:rPr>
            </a:br>
            <a:r>
              <a:rPr lang="en-US" dirty="0" smtClean="0">
                <a:solidFill>
                  <a:srgbClr val="FF0000"/>
                </a:solidFill>
                <a:latin typeface="Comic Sans MS"/>
                <a:cs typeface="Comic Sans MS"/>
              </a:rPr>
              <a:t>Is</a:t>
            </a:r>
            <a:r>
              <a:rPr lang="en-US" dirty="0" smtClean="0">
                <a:solidFill>
                  <a:schemeClr val="tx1"/>
                </a:solidFill>
                <a:latin typeface="Comic Sans MS"/>
                <a:cs typeface="Comic Sans MS"/>
              </a:rPr>
              <a:t> </a:t>
            </a:r>
            <a:r>
              <a:rPr lang="en-US" dirty="0" smtClean="0">
                <a:solidFill>
                  <a:srgbClr val="FF0000"/>
                </a:solidFill>
                <a:latin typeface="Comic Sans MS"/>
                <a:cs typeface="Comic Sans MS"/>
              </a:rPr>
              <a:t>the following chemical reaction balanced?</a:t>
            </a:r>
            <a:endParaRPr lang="en-US" dirty="0">
              <a:solidFill>
                <a:srgbClr val="FF0000"/>
              </a:solidFill>
              <a:latin typeface="Comic Sans MS"/>
              <a:cs typeface="Comic Sans MS"/>
            </a:endParaRPr>
          </a:p>
        </p:txBody>
      </p:sp>
      <p:sp>
        <p:nvSpPr>
          <p:cNvPr id="3" name="Content Placeholder 2"/>
          <p:cNvSpPr>
            <a:spLocks noGrp="1"/>
          </p:cNvSpPr>
          <p:nvPr>
            <p:ph idx="1"/>
          </p:nvPr>
        </p:nvSpPr>
        <p:spPr>
          <a:xfrm>
            <a:off x="457200" y="5486401"/>
            <a:ext cx="8229600" cy="1371600"/>
          </a:xfrm>
        </p:spPr>
        <p:txBody>
          <a:bodyPr/>
          <a:lstStyle/>
          <a:p>
            <a:pPr marL="0" indent="0" algn="ctr">
              <a:buNone/>
            </a:pPr>
            <a:r>
              <a:rPr lang="en-US" sz="3600" dirty="0" err="1" smtClean="0">
                <a:latin typeface="Comic Sans MS"/>
                <a:cs typeface="Comic Sans MS"/>
              </a:rPr>
              <a:t>Ca</a:t>
            </a:r>
            <a:r>
              <a:rPr lang="en-US" sz="3600" dirty="0" smtClean="0">
                <a:latin typeface="Comic Sans MS"/>
                <a:cs typeface="Comic Sans MS"/>
              </a:rPr>
              <a:t> </a:t>
            </a:r>
            <a:r>
              <a:rPr lang="en-US" sz="3600" dirty="0">
                <a:latin typeface="Comic Sans MS"/>
                <a:cs typeface="Comic Sans MS"/>
              </a:rPr>
              <a:t>+2H</a:t>
            </a:r>
            <a:r>
              <a:rPr lang="en-US" sz="3600" baseline="-25000" dirty="0">
                <a:latin typeface="Comic Sans MS"/>
                <a:cs typeface="Comic Sans MS"/>
              </a:rPr>
              <a:t>2</a:t>
            </a:r>
            <a:r>
              <a:rPr lang="en-US" sz="3600" dirty="0">
                <a:latin typeface="Comic Sans MS"/>
                <a:cs typeface="Comic Sans MS"/>
              </a:rPr>
              <a:t>O    </a:t>
            </a:r>
            <a:r>
              <a:rPr lang="en-US" sz="3600" dirty="0" smtClean="0">
                <a:latin typeface="Comic Sans MS"/>
                <a:cs typeface="Comic Sans MS"/>
                <a:sym typeface="Wingdings"/>
              </a:rPr>
              <a:t></a:t>
            </a:r>
            <a:r>
              <a:rPr lang="en-US" sz="3600" dirty="0" smtClean="0">
                <a:latin typeface="Comic Sans MS"/>
                <a:cs typeface="Comic Sans MS"/>
              </a:rPr>
              <a:t>  </a:t>
            </a:r>
            <a:r>
              <a:rPr lang="en-US" sz="3600" dirty="0" err="1">
                <a:latin typeface="Comic Sans MS"/>
                <a:cs typeface="Comic Sans MS"/>
              </a:rPr>
              <a:t>Ca</a:t>
            </a:r>
            <a:r>
              <a:rPr lang="en-US" sz="3600" dirty="0">
                <a:latin typeface="Comic Sans MS"/>
                <a:cs typeface="Comic Sans MS"/>
              </a:rPr>
              <a:t>(OH)</a:t>
            </a:r>
            <a:r>
              <a:rPr lang="en-US" sz="3600" baseline="-25000" dirty="0">
                <a:latin typeface="Comic Sans MS"/>
                <a:cs typeface="Comic Sans MS"/>
              </a:rPr>
              <a:t>2</a:t>
            </a:r>
            <a:r>
              <a:rPr lang="en-US" sz="3600" dirty="0">
                <a:latin typeface="Comic Sans MS"/>
                <a:cs typeface="Comic Sans MS"/>
              </a:rPr>
              <a:t>+ H</a:t>
            </a:r>
            <a:r>
              <a:rPr lang="en-US" sz="3600" baseline="-25000" dirty="0">
                <a:latin typeface="Comic Sans MS"/>
                <a:cs typeface="Comic Sans MS"/>
              </a:rPr>
              <a:t>2</a:t>
            </a:r>
            <a:endParaRPr lang="en-US" sz="3600" dirty="0">
              <a:latin typeface="Comic Sans MS"/>
              <a:cs typeface="Comic Sans MS"/>
            </a:endParaRPr>
          </a:p>
          <a:p>
            <a:pPr marL="0" indent="0">
              <a:buNone/>
            </a:pPr>
            <a:r>
              <a:rPr lang="en-US" sz="3600" dirty="0" smtClean="0"/>
              <a:t>                              </a:t>
            </a:r>
            <a:endParaRPr lang="en-US" sz="3600" dirty="0"/>
          </a:p>
        </p:txBody>
      </p:sp>
      <p:sp>
        <p:nvSpPr>
          <p:cNvPr id="4" name="Text Box 5"/>
          <p:cNvSpPr txBox="1">
            <a:spLocks noChangeArrowheads="1"/>
          </p:cNvSpPr>
          <p:nvPr/>
        </p:nvSpPr>
        <p:spPr bwMode="auto">
          <a:xfrm>
            <a:off x="4762" y="6613524"/>
            <a:ext cx="434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2"/>
              </a:rPr>
              <a:t>Virtual Cell Biology Classroom</a:t>
            </a:r>
            <a:r>
              <a:rPr lang="en-US" altLang="en-US" sz="1000" dirty="0">
                <a:latin typeface="Comic Sans MS" pitchFamily="66" charset="0"/>
              </a:rPr>
              <a:t> on </a:t>
            </a:r>
            <a:r>
              <a:rPr lang="en-US" altLang="en-US" sz="1000" dirty="0">
                <a:latin typeface="Comic Sans MS" pitchFamily="66" charset="0"/>
                <a:hlinkClick r:id="rId3"/>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207925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sz="half" idx="1"/>
          </p:nvPr>
        </p:nvSpPr>
        <p:spPr>
          <a:xfrm>
            <a:off x="152400" y="0"/>
            <a:ext cx="5029200" cy="6477000"/>
          </a:xfrm>
        </p:spPr>
        <p:txBody>
          <a:bodyPr/>
          <a:lstStyle/>
          <a:p>
            <a:pPr algn="ctr" eaLnBrk="1" hangingPunct="1">
              <a:buFontTx/>
              <a:buNone/>
            </a:pPr>
            <a:r>
              <a:rPr lang="en-US" altLang="en-US" sz="4800" b="1" dirty="0" smtClean="0">
                <a:solidFill>
                  <a:srgbClr val="33CC33"/>
                </a:solidFill>
                <a:latin typeface="Comic Sans MS" pitchFamily="66" charset="0"/>
              </a:rPr>
              <a:t> </a:t>
            </a:r>
            <a:r>
              <a:rPr lang="en-US" altLang="en-US" sz="4000" b="1" dirty="0" smtClean="0">
                <a:solidFill>
                  <a:srgbClr val="33CC33"/>
                </a:solidFill>
                <a:latin typeface="Comic Sans MS" pitchFamily="66" charset="0"/>
              </a:rPr>
              <a:t>Confused?</a:t>
            </a:r>
            <a:endParaRPr lang="en-US" altLang="en-US" sz="4000" b="1" dirty="0" smtClean="0">
              <a:latin typeface="Comic Sans MS" pitchFamily="66" charset="0"/>
            </a:endParaRPr>
          </a:p>
          <a:p>
            <a:pPr algn="ctr" eaLnBrk="1" hangingPunct="1">
              <a:buFontTx/>
              <a:buNone/>
            </a:pPr>
            <a:r>
              <a:rPr lang="en-US" altLang="en-US" sz="2000" dirty="0" smtClean="0">
                <a:latin typeface="Comic Sans MS" pitchFamily="66" charset="0"/>
              </a:rPr>
              <a:t>    Here are some links to fun resources that further explain Chemistry:</a:t>
            </a:r>
          </a:p>
          <a:p>
            <a:pPr algn="ctr" eaLnBrk="1" hangingPunct="1">
              <a:buFontTx/>
              <a:buNone/>
            </a:pPr>
            <a:endParaRPr lang="en-US" altLang="en-US" sz="1200" dirty="0" smtClean="0">
              <a:latin typeface="Comic Sans MS" pitchFamily="66" charset="0"/>
            </a:endParaRPr>
          </a:p>
          <a:p>
            <a:pPr eaLnBrk="1" hangingPunct="1"/>
            <a:r>
              <a:rPr lang="en-US" altLang="en-US" sz="1800" dirty="0" smtClean="0">
                <a:latin typeface="Comic Sans MS" pitchFamily="66" charset="0"/>
                <a:hlinkClick r:id="rId3"/>
              </a:rPr>
              <a:t>Inorganic Chemistry Main Page</a:t>
            </a:r>
            <a:r>
              <a:rPr lang="en-US" altLang="en-US" sz="1400" dirty="0" smtClean="0">
                <a:latin typeface="Comic Sans MS" pitchFamily="66" charset="0"/>
                <a:hlinkClick r:id="rId3"/>
              </a:rPr>
              <a:t> </a:t>
            </a:r>
            <a:r>
              <a:rPr lang="en-US" altLang="en-US" sz="1400" dirty="0" smtClean="0">
                <a:latin typeface="Comic Sans MS" pitchFamily="66" charset="0"/>
              </a:rPr>
              <a:t>on the Virtual Cell Biology Classroom of</a:t>
            </a:r>
            <a:r>
              <a:rPr lang="en-US" altLang="en-US" sz="1050" dirty="0" smtClean="0">
                <a:latin typeface="Comic Sans MS" pitchFamily="66" charset="0"/>
              </a:rPr>
              <a:t> </a:t>
            </a:r>
            <a:r>
              <a:rPr lang="en-US" altLang="en-US" sz="1400" dirty="0" smtClean="0">
                <a:latin typeface="Comic Sans MS" pitchFamily="66" charset="0"/>
                <a:hlinkClick r:id="rId4"/>
              </a:rPr>
              <a:t>Science Prof Online</a:t>
            </a:r>
            <a:r>
              <a:rPr lang="en-US" altLang="en-US" sz="1800" dirty="0" smtClean="0">
                <a:latin typeface="Comic Sans MS" pitchFamily="66" charset="0"/>
              </a:rPr>
              <a:t>.</a:t>
            </a:r>
            <a:r>
              <a:rPr lang="en-US" altLang="en-US" sz="1050" dirty="0" smtClean="0">
                <a:latin typeface="Comic Sans MS" pitchFamily="66" charset="0"/>
              </a:rPr>
              <a:t> </a:t>
            </a:r>
          </a:p>
          <a:p>
            <a:pPr eaLnBrk="1" hangingPunct="1"/>
            <a:endParaRPr lang="en-US" altLang="en-US" sz="800" dirty="0" smtClean="0">
              <a:latin typeface="Comic Sans MS" pitchFamily="66" charset="0"/>
            </a:endParaRPr>
          </a:p>
          <a:p>
            <a:pPr eaLnBrk="1" hangingPunct="1"/>
            <a:r>
              <a:rPr lang="en-US" altLang="en-US" sz="1800" dirty="0" smtClean="0">
                <a:latin typeface="Comic Sans MS" pitchFamily="66" charset="0"/>
                <a:hlinkClick r:id="rId5"/>
              </a:rPr>
              <a:t>“What Kind of Bonds Are These?”</a:t>
            </a:r>
            <a:r>
              <a:rPr lang="en-US" altLang="en-US" sz="1400" dirty="0" smtClean="0">
                <a:latin typeface="Comic Sans MS" pitchFamily="66" charset="0"/>
              </a:rPr>
              <a:t> song and slide show by Mark </a:t>
            </a:r>
            <a:r>
              <a:rPr lang="en-US" altLang="en-US" sz="1400" dirty="0" err="1" smtClean="0">
                <a:latin typeface="Comic Sans MS" pitchFamily="66" charset="0"/>
              </a:rPr>
              <a:t>Rosengarten</a:t>
            </a:r>
            <a:r>
              <a:rPr lang="en-US" altLang="en-US" sz="1400" dirty="0" smtClean="0">
                <a:latin typeface="Comic Sans MS" pitchFamily="66" charset="0"/>
              </a:rPr>
              <a:t>.</a:t>
            </a:r>
          </a:p>
          <a:p>
            <a:pPr eaLnBrk="1" hangingPunct="1"/>
            <a:endParaRPr lang="en-US" altLang="en-US" sz="800" dirty="0" smtClean="0">
              <a:latin typeface="Comic Sans MS" pitchFamily="66" charset="0"/>
            </a:endParaRPr>
          </a:p>
          <a:p>
            <a:pPr eaLnBrk="1" hangingPunct="1"/>
            <a:r>
              <a:rPr lang="en-US" altLang="en-US" sz="1800" dirty="0" smtClean="0">
                <a:latin typeface="Comic Sans MS" pitchFamily="66" charset="0"/>
                <a:hlinkClick r:id="rId6"/>
              </a:rPr>
              <a:t>Chemical Bond Formation</a:t>
            </a:r>
            <a:r>
              <a:rPr lang="en-US" altLang="en-US" sz="1050" dirty="0" smtClean="0">
                <a:latin typeface="Comic Sans MS" pitchFamily="66" charset="0"/>
              </a:rPr>
              <a:t>  </a:t>
            </a:r>
            <a:r>
              <a:rPr lang="en-US" altLang="en-US" sz="1400" dirty="0" smtClean="0">
                <a:latin typeface="Comic Sans MS" pitchFamily="66" charset="0"/>
              </a:rPr>
              <a:t>animated science tutorial.</a:t>
            </a:r>
          </a:p>
          <a:p>
            <a:pPr eaLnBrk="1" hangingPunct="1"/>
            <a:endParaRPr lang="en-US" altLang="en-US" sz="800" dirty="0" smtClean="0">
              <a:latin typeface="Comic Sans MS" pitchFamily="66" charset="0"/>
            </a:endParaRPr>
          </a:p>
          <a:p>
            <a:pPr eaLnBrk="1" hangingPunct="1"/>
            <a:r>
              <a:rPr lang="en-US" altLang="en-US" sz="1800" dirty="0" smtClean="0">
                <a:latin typeface="Comic Sans MS" pitchFamily="66" charset="0"/>
              </a:rPr>
              <a:t>“</a:t>
            </a:r>
            <a:r>
              <a:rPr lang="en-US" altLang="en-US" sz="1800" dirty="0" smtClean="0">
                <a:latin typeface="Comic Sans MS" pitchFamily="66" charset="0"/>
                <a:hlinkClick r:id="rId7"/>
              </a:rPr>
              <a:t>Meet the Elements</a:t>
            </a:r>
            <a:r>
              <a:rPr lang="en-US" altLang="en-US" sz="1800" dirty="0" smtClean="0">
                <a:latin typeface="Comic Sans MS" pitchFamily="66" charset="0"/>
              </a:rPr>
              <a:t>”</a:t>
            </a:r>
            <a:r>
              <a:rPr lang="en-US" altLang="en-US" sz="1400" dirty="0" smtClean="0">
                <a:latin typeface="Comic Sans MS" pitchFamily="66" charset="0"/>
              </a:rPr>
              <a:t> music video by They Might Be Giants.</a:t>
            </a:r>
          </a:p>
          <a:p>
            <a:pPr eaLnBrk="1" hangingPunct="1"/>
            <a:endParaRPr lang="en-US" altLang="en-US" sz="800" dirty="0" smtClean="0">
              <a:latin typeface="Comic Sans MS" pitchFamily="66" charset="0"/>
            </a:endParaRPr>
          </a:p>
          <a:p>
            <a:pPr eaLnBrk="1" hangingPunct="1"/>
            <a:r>
              <a:rPr lang="en-US" altLang="en-US" sz="1800" dirty="0" smtClean="0">
                <a:latin typeface="Comic Sans MS" pitchFamily="66" charset="0"/>
                <a:hlinkClick r:id="rId8"/>
              </a:rPr>
              <a:t>Redox Reactions</a:t>
            </a:r>
            <a:r>
              <a:rPr lang="en-US" altLang="en-US" sz="1400" dirty="0" smtClean="0">
                <a:latin typeface="Comic Sans MS" pitchFamily="66" charset="0"/>
              </a:rPr>
              <a:t> video lecture</a:t>
            </a:r>
            <a:r>
              <a:rPr lang="en-US" altLang="en-US" sz="1800" dirty="0" smtClean="0">
                <a:latin typeface="Comic Sans MS" pitchFamily="66" charset="0"/>
              </a:rPr>
              <a:t> </a:t>
            </a:r>
            <a:r>
              <a:rPr lang="en-US" altLang="en-US" sz="1400" dirty="0" smtClean="0">
                <a:latin typeface="Comic Sans MS" pitchFamily="66" charset="0"/>
              </a:rPr>
              <a:t>by </a:t>
            </a:r>
            <a:r>
              <a:rPr lang="en-US" altLang="en-US" sz="1400" dirty="0" err="1" smtClean="0">
                <a:latin typeface="Comic Sans MS" pitchFamily="66" charset="0"/>
              </a:rPr>
              <a:t>Kahnacademy</a:t>
            </a:r>
            <a:r>
              <a:rPr lang="en-US" altLang="en-US" sz="1400" dirty="0" smtClean="0">
                <a:latin typeface="Comic Sans MS" pitchFamily="66" charset="0"/>
              </a:rPr>
              <a:t>.</a:t>
            </a:r>
          </a:p>
          <a:p>
            <a:pPr eaLnBrk="1" hangingPunct="1"/>
            <a:endParaRPr lang="en-US" altLang="en-US" sz="800" dirty="0" smtClean="0">
              <a:latin typeface="Comic Sans MS" pitchFamily="66" charset="0"/>
            </a:endParaRPr>
          </a:p>
          <a:p>
            <a:pPr eaLnBrk="1" hangingPunct="1"/>
            <a:r>
              <a:rPr lang="en-US" altLang="en-US" sz="1800" dirty="0" smtClean="0">
                <a:latin typeface="Comic Sans MS" pitchFamily="66" charset="0"/>
                <a:hlinkClick r:id="rId9"/>
              </a:rPr>
              <a:t>Chem4Kids</a:t>
            </a:r>
            <a:r>
              <a:rPr lang="en-US" altLang="en-US" sz="1400" dirty="0" smtClean="0">
                <a:latin typeface="Comic Sans MS" pitchFamily="66" charset="0"/>
              </a:rPr>
              <a:t> website by Rader.</a:t>
            </a:r>
          </a:p>
          <a:p>
            <a:pPr eaLnBrk="1" hangingPunct="1"/>
            <a:endParaRPr lang="en-US" altLang="en-US" sz="800" dirty="0" smtClean="0">
              <a:latin typeface="Comic Sans MS" pitchFamily="66" charset="0"/>
            </a:endParaRPr>
          </a:p>
          <a:p>
            <a:pPr eaLnBrk="1" hangingPunct="1"/>
            <a:r>
              <a:rPr lang="en-US" altLang="en-US" sz="1800" dirty="0" smtClean="0">
                <a:latin typeface="Comic Sans MS" pitchFamily="66" charset="0"/>
                <a:hlinkClick r:id="rId10"/>
              </a:rPr>
              <a:t>Neutron Dance</a:t>
            </a:r>
            <a:r>
              <a:rPr lang="en-US" altLang="en-US" sz="1400" dirty="0" smtClean="0">
                <a:latin typeface="Comic Sans MS" pitchFamily="66" charset="0"/>
              </a:rPr>
              <a:t>  …a so-bad-its-good ’80s music video by The Pointer Sisters</a:t>
            </a:r>
          </a:p>
          <a:p>
            <a:pPr eaLnBrk="1" hangingPunct="1"/>
            <a:endParaRPr lang="en-US" altLang="en-US" sz="1000" dirty="0" smtClean="0">
              <a:latin typeface="Comic Sans MS" pitchFamily="66" charset="0"/>
            </a:endParaRPr>
          </a:p>
          <a:p>
            <a:pPr algn="ctr" eaLnBrk="1" hangingPunct="1">
              <a:buFontTx/>
              <a:buNone/>
            </a:pPr>
            <a:r>
              <a:rPr lang="en-US" altLang="en-US" sz="1200" dirty="0" smtClean="0">
                <a:latin typeface="Comic Sans MS" pitchFamily="66" charset="0"/>
              </a:rPr>
              <a:t>    (You must be in PPT slideshow view to click on links.)</a:t>
            </a:r>
          </a:p>
        </p:txBody>
      </p:sp>
      <p:pic>
        <p:nvPicPr>
          <p:cNvPr id="34819" name="Picture 4" descr="MC900229685[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96000" y="3352800"/>
            <a:ext cx="236925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WordArt 5"/>
          <p:cNvSpPr>
            <a:spLocks noChangeArrowheads="1" noChangeShapeType="1" noTextEdit="1"/>
          </p:cNvSpPr>
          <p:nvPr/>
        </p:nvSpPr>
        <p:spPr bwMode="auto">
          <a:xfrm>
            <a:off x="5791200" y="1524000"/>
            <a:ext cx="3048000" cy="1448109"/>
          </a:xfrm>
          <a:prstGeom prst="rect">
            <a:avLst/>
          </a:prstGeom>
        </p:spPr>
        <p:txBody>
          <a:bodyPr wrap="none" fromWordArt="1">
            <a:prstTxWarp prst="textPlain">
              <a:avLst>
                <a:gd name="adj" fmla="val 50000"/>
              </a:avLst>
            </a:prstTxWarp>
          </a:bodyPr>
          <a:lstStyle/>
          <a:p>
            <a:pPr algn="ctr"/>
            <a:r>
              <a:rPr lang="en-US" sz="1600" b="1" kern="10" dirty="0">
                <a:ln w="9525">
                  <a:solidFill>
                    <a:srgbClr val="000000"/>
                  </a:solidFill>
                  <a:round/>
                  <a:headEnd/>
                  <a:tailEnd/>
                </a:ln>
                <a:solidFill>
                  <a:srgbClr val="FFFFFF"/>
                </a:solidFill>
                <a:latin typeface="Comic Sans MS"/>
              </a:rPr>
              <a:t>Smart Links</a:t>
            </a:r>
          </a:p>
        </p:txBody>
      </p:sp>
      <p:sp>
        <p:nvSpPr>
          <p:cNvPr id="34823" name="Text Box 12"/>
          <p:cNvSpPr txBox="1">
            <a:spLocks noChangeArrowheads="1"/>
          </p:cNvSpPr>
          <p:nvPr/>
        </p:nvSpPr>
        <p:spPr bwMode="auto">
          <a:xfrm>
            <a:off x="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latin typeface="Comic Sans MS" pitchFamily="66" charset="0"/>
              </a:rPr>
              <a:t>Image: </a:t>
            </a:r>
            <a:r>
              <a:rPr lang="en-US" altLang="en-US" sz="1000">
                <a:latin typeface="Comic Sans MS" pitchFamily="66" charset="0"/>
                <a:hlinkClick r:id="rId12"/>
              </a:rPr>
              <a:t>Daniel Radcliff</a:t>
            </a:r>
            <a:r>
              <a:rPr lang="en-US" altLang="en-US" sz="1000">
                <a:latin typeface="Comic Sans MS" pitchFamily="66" charset="0"/>
              </a:rPr>
              <a:t> by Joella Marano</a:t>
            </a:r>
          </a:p>
        </p:txBody>
      </p:sp>
      <p:sp>
        <p:nvSpPr>
          <p:cNvPr id="34824" name="Text Box 5"/>
          <p:cNvSpPr txBox="1">
            <a:spLocks noChangeArrowheads="1"/>
          </p:cNvSpPr>
          <p:nvPr/>
        </p:nvSpPr>
        <p:spPr bwMode="auto">
          <a:xfrm>
            <a:off x="4191000" y="6613525"/>
            <a:ext cx="495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13"/>
              </a:rPr>
              <a:t>Virtual Cell Biology Classroom</a:t>
            </a:r>
            <a:r>
              <a:rPr lang="en-US" altLang="en-US" sz="1000">
                <a:latin typeface="Comic Sans MS" pitchFamily="66" charset="0"/>
              </a:rPr>
              <a:t> on </a:t>
            </a:r>
            <a:r>
              <a:rPr lang="en-US" altLang="en-US" sz="1000">
                <a:latin typeface="Comic Sans MS" pitchFamily="66" charset="0"/>
                <a:hlinkClick r:id="rId4"/>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04800" y="381000"/>
            <a:ext cx="8534400" cy="3886200"/>
          </a:xfrm>
        </p:spPr>
        <p:txBody>
          <a:bodyPr/>
          <a:lstStyle/>
          <a:p>
            <a:pPr algn="r" eaLnBrk="1" hangingPunct="1"/>
            <a:r>
              <a:rPr lang="en-US" altLang="en-US" sz="2400" smtClean="0">
                <a:solidFill>
                  <a:schemeClr val="tx1"/>
                </a:solidFill>
                <a:latin typeface="Comic Sans MS" pitchFamily="66" charset="0"/>
              </a:rPr>
              <a:t>Are you feeling blinded by science</a:t>
            </a:r>
            <a:r>
              <a:rPr lang="en-US" altLang="en-US" sz="2000" smtClean="0">
                <a:solidFill>
                  <a:schemeClr val="tx1"/>
                </a:solidFill>
                <a:latin typeface="Comic Sans MS" pitchFamily="66" charset="0"/>
              </a:rPr>
              <a:t>?</a:t>
            </a:r>
            <a:r>
              <a:rPr lang="en-US" altLang="en-US" sz="2400" i="1" smtClean="0">
                <a:solidFill>
                  <a:srgbClr val="0033CC"/>
                </a:solidFill>
                <a:latin typeface="Comic Sans MS" pitchFamily="66" charset="0"/>
              </a:rPr>
              <a:t/>
            </a:r>
            <a:br>
              <a:rPr lang="en-US" altLang="en-US" sz="2400" i="1" smtClean="0">
                <a:solidFill>
                  <a:srgbClr val="0033CC"/>
                </a:solidFill>
                <a:latin typeface="Comic Sans MS" pitchFamily="66" charset="0"/>
              </a:rPr>
            </a:br>
            <a:r>
              <a:rPr lang="en-US" altLang="en-US" sz="2000" i="1" smtClean="0">
                <a:solidFill>
                  <a:srgbClr val="FF0000"/>
                </a:solidFill>
              </a:rPr>
              <a:t/>
            </a:r>
            <a:br>
              <a:rPr lang="en-US" altLang="en-US" sz="2000" i="1" smtClean="0">
                <a:solidFill>
                  <a:srgbClr val="FF0000"/>
                </a:solidFill>
              </a:rPr>
            </a:br>
            <a:r>
              <a:rPr lang="en-US" altLang="en-US" sz="2400" i="1" smtClean="0">
                <a:solidFill>
                  <a:srgbClr val="B2B2B2"/>
                </a:solidFill>
                <a:latin typeface="Comic Sans MS" pitchFamily="66" charset="0"/>
              </a:rPr>
              <a:t>Do yourself a favor. Use the…</a:t>
            </a:r>
            <a:r>
              <a:rPr lang="en-US" altLang="en-US" sz="2800" i="1" smtClean="0">
                <a:latin typeface="Comic Sans MS" pitchFamily="66" charset="0"/>
              </a:rPr>
              <a:t> </a:t>
            </a:r>
            <a:r>
              <a:rPr lang="en-US" altLang="en-US" sz="2000" i="1" smtClean="0">
                <a:latin typeface="Comic Sans MS" pitchFamily="66" charset="0"/>
              </a:rPr>
              <a:t/>
            </a:r>
            <a:br>
              <a:rPr lang="en-US" altLang="en-US" sz="2000" i="1" smtClean="0">
                <a:latin typeface="Comic Sans MS" pitchFamily="66" charset="0"/>
              </a:rPr>
            </a:br>
            <a:r>
              <a:rPr lang="en-US" altLang="en-US" sz="2400" smtClean="0">
                <a:latin typeface="Comic Sans MS" pitchFamily="66" charset="0"/>
              </a:rPr>
              <a:t/>
            </a:r>
            <a:br>
              <a:rPr lang="en-US" altLang="en-US" sz="2400" smtClean="0">
                <a:latin typeface="Comic Sans MS" pitchFamily="66" charset="0"/>
              </a:rPr>
            </a:br>
            <a:r>
              <a:rPr lang="en-US" altLang="en-US" sz="3200" smtClean="0">
                <a:latin typeface="Comic Sans MS" pitchFamily="66" charset="0"/>
              </a:rPr>
              <a:t>              </a:t>
            </a:r>
            <a:r>
              <a:rPr lang="en-US" altLang="en-US" sz="4000" b="1" smtClean="0">
                <a:solidFill>
                  <a:srgbClr val="6666FF"/>
                </a:solidFill>
                <a:latin typeface="Comic Sans MS" pitchFamily="66" charset="0"/>
              </a:rPr>
              <a:t>Virtual Cell Biology                        Classroom </a:t>
            </a:r>
            <a:r>
              <a:rPr lang="en-US" altLang="en-US" sz="2400" i="1" smtClean="0">
                <a:solidFill>
                  <a:srgbClr val="6666FF"/>
                </a:solidFill>
                <a:latin typeface="Comic Sans MS" pitchFamily="66" charset="0"/>
              </a:rPr>
              <a:t>(</a:t>
            </a:r>
            <a:r>
              <a:rPr lang="en-US" altLang="en-US" sz="2400" i="1" smtClean="0">
                <a:solidFill>
                  <a:srgbClr val="6666FF"/>
                </a:solidFill>
                <a:latin typeface="Comic Sans MS" pitchFamily="66" charset="0"/>
                <a:hlinkClick r:id="rId3"/>
              </a:rPr>
              <a:t>VCBC</a:t>
            </a:r>
            <a:r>
              <a:rPr lang="en-US" altLang="en-US" sz="2400" i="1" smtClean="0">
                <a:solidFill>
                  <a:srgbClr val="6666FF"/>
                </a:solidFill>
                <a:latin typeface="Comic Sans MS" pitchFamily="66" charset="0"/>
              </a:rPr>
              <a:t>)</a:t>
            </a:r>
            <a:r>
              <a:rPr lang="en-US" altLang="en-US" sz="2000" i="1" smtClean="0">
                <a:solidFill>
                  <a:srgbClr val="6666FF"/>
                </a:solidFill>
                <a:latin typeface="Comic Sans MS" pitchFamily="66" charset="0"/>
              </a:rPr>
              <a:t>  </a:t>
            </a:r>
            <a:r>
              <a:rPr lang="en-US" altLang="en-US" sz="4000" b="1" smtClean="0">
                <a:solidFill>
                  <a:srgbClr val="6666FF"/>
                </a:solidFill>
                <a:latin typeface="Comic Sans MS" pitchFamily="66" charset="0"/>
              </a:rPr>
              <a:t>!</a:t>
            </a:r>
            <a:r>
              <a:rPr lang="en-US" altLang="en-US" sz="4000" b="1" smtClean="0">
                <a:solidFill>
                  <a:srgbClr val="6666FF"/>
                </a:solidFill>
              </a:rPr>
              <a:t/>
            </a:r>
            <a:br>
              <a:rPr lang="en-US" altLang="en-US" sz="4000" b="1" smtClean="0">
                <a:solidFill>
                  <a:srgbClr val="6666FF"/>
                </a:solidFill>
              </a:rPr>
            </a:br>
            <a:r>
              <a:rPr lang="en-US" altLang="en-US" sz="2400" b="1" smtClean="0"/>
              <a:t/>
            </a:r>
            <a:br>
              <a:rPr lang="en-US" altLang="en-US" sz="2400" b="1" smtClean="0"/>
            </a:br>
            <a:r>
              <a:rPr lang="en-US" altLang="en-US" sz="2400" smtClean="0">
                <a:latin typeface="Comic Sans MS" pitchFamily="66" charset="0"/>
              </a:rPr>
              <a:t>The VCBC is full of resources to help you succeed, including:</a:t>
            </a:r>
          </a:p>
        </p:txBody>
      </p:sp>
      <p:sp>
        <p:nvSpPr>
          <p:cNvPr id="36867" name="Rectangle 3"/>
          <p:cNvSpPr>
            <a:spLocks noGrp="1" noChangeArrowheads="1"/>
          </p:cNvSpPr>
          <p:nvPr>
            <p:ph type="subTitle" idx="1"/>
          </p:nvPr>
        </p:nvSpPr>
        <p:spPr>
          <a:xfrm>
            <a:off x="2438400" y="4038600"/>
            <a:ext cx="6172200" cy="1600200"/>
          </a:xfrm>
        </p:spPr>
        <p:txBody>
          <a:bodyPr/>
          <a:lstStyle/>
          <a:p>
            <a:pPr marL="609600" indent="-609600" algn="l" eaLnBrk="1" hangingPunct="1">
              <a:buFontTx/>
              <a:buChar char="•"/>
            </a:pPr>
            <a:r>
              <a:rPr lang="en-US" altLang="en-US" sz="1600" smtClean="0">
                <a:latin typeface="Comic Sans MS" pitchFamily="66" charset="0"/>
              </a:rPr>
              <a:t>practice test questions</a:t>
            </a:r>
          </a:p>
          <a:p>
            <a:pPr marL="609600" indent="-609600" algn="l" eaLnBrk="1" hangingPunct="1">
              <a:buFontTx/>
              <a:buChar char="•"/>
            </a:pPr>
            <a:r>
              <a:rPr lang="en-US" altLang="en-US" sz="1600" smtClean="0">
                <a:latin typeface="Comic Sans MS" pitchFamily="66" charset="0"/>
              </a:rPr>
              <a:t>review questions</a:t>
            </a:r>
          </a:p>
          <a:p>
            <a:pPr marL="609600" indent="-609600" algn="l" eaLnBrk="1" hangingPunct="1">
              <a:buFontTx/>
              <a:buChar char="•"/>
            </a:pPr>
            <a:r>
              <a:rPr lang="en-US" altLang="en-US" sz="1600" smtClean="0">
                <a:latin typeface="Comic Sans MS" pitchFamily="66" charset="0"/>
              </a:rPr>
              <a:t>study guides and learning objectives</a:t>
            </a:r>
          </a:p>
          <a:p>
            <a:pPr marL="609600" indent="-609600" algn="l" eaLnBrk="1" hangingPunct="1">
              <a:buFontTx/>
              <a:buChar char="•"/>
            </a:pPr>
            <a:r>
              <a:rPr lang="en-US" altLang="en-US" sz="1600" smtClean="0">
                <a:latin typeface="Comic Sans MS" pitchFamily="66" charset="0"/>
              </a:rPr>
              <a:t>PowerPoints on other topics</a:t>
            </a:r>
          </a:p>
        </p:txBody>
      </p:sp>
      <p:sp>
        <p:nvSpPr>
          <p:cNvPr id="36868"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600">
                <a:solidFill>
                  <a:srgbClr val="000000"/>
                </a:solidFill>
                <a:latin typeface="Comic Sans MS" pitchFamily="66" charset="0"/>
              </a:rPr>
              <a:t>You can access the VCBC by going to the Science Prof Online website </a:t>
            </a:r>
            <a:r>
              <a:rPr lang="en-US" altLang="en-US" sz="1600" b="1">
                <a:solidFill>
                  <a:srgbClr val="000000"/>
                </a:solidFill>
                <a:latin typeface="Comic Sans MS" pitchFamily="66" charset="0"/>
                <a:hlinkClick r:id="rId4"/>
              </a:rPr>
              <a:t>www.ScienceProfOnline.com</a:t>
            </a:r>
            <a:endParaRPr lang="en-US" altLang="en-US" sz="1600" b="1">
              <a:solidFill>
                <a:srgbClr val="000000"/>
              </a:solidFill>
              <a:latin typeface="Comic Sans MS" pitchFamily="66" charset="0"/>
            </a:endParaRPr>
          </a:p>
        </p:txBody>
      </p:sp>
      <p:pic>
        <p:nvPicPr>
          <p:cNvPr id="36869" name="Picture 5" descr="EndomembraneSystemMarinanRui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0386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Images: </a:t>
            </a:r>
            <a:r>
              <a:rPr lang="en-US" altLang="en-US" sz="1000">
                <a:latin typeface="Comic Sans MS" pitchFamily="66" charset="0"/>
                <a:hlinkClick r:id="rId6"/>
              </a:rPr>
              <a:t>Blinded With Science</a:t>
            </a:r>
            <a:r>
              <a:rPr lang="en-US" altLang="en-US" sz="1000">
                <a:latin typeface="Comic Sans MS" pitchFamily="66" charset="0"/>
              </a:rPr>
              <a:t> album, Thomas Dolby; </a:t>
            </a:r>
            <a:r>
              <a:rPr lang="en-US" altLang="en-US" sz="1000">
                <a:latin typeface="Comic Sans MS" pitchFamily="66" charset="0"/>
                <a:hlinkClick r:id="rId7"/>
              </a:rPr>
              <a:t>Endomembrane system</a:t>
            </a:r>
            <a:r>
              <a:rPr lang="en-US" altLang="en-US" sz="1000">
                <a:latin typeface="Comic Sans MS" pitchFamily="66" charset="0"/>
              </a:rPr>
              <a:t>, Mariana Ruiz, Wiki</a:t>
            </a:r>
          </a:p>
        </p:txBody>
      </p:sp>
      <p:pic>
        <p:nvPicPr>
          <p:cNvPr id="36871" name="Picture 7" descr="Thomas_Dolby-Blinded_By_Scien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11125" y="76200"/>
            <a:ext cx="8739188" cy="762000"/>
          </a:xfrm>
        </p:spPr>
        <p:txBody>
          <a:bodyPr/>
          <a:lstStyle/>
          <a:p>
            <a:pPr eaLnBrk="1" hangingPunct="1"/>
            <a:r>
              <a:rPr lang="en-US" sz="3200" b="1">
                <a:solidFill>
                  <a:srgbClr val="3366FF"/>
                </a:solidFill>
                <a:latin typeface="Comic Sans MS" charset="0"/>
              </a:rPr>
              <a:t>Elements, Atoms, Molecules &amp; Compounds</a:t>
            </a:r>
          </a:p>
        </p:txBody>
      </p:sp>
      <p:sp>
        <p:nvSpPr>
          <p:cNvPr id="279555" name="Rectangle 3"/>
          <p:cNvSpPr>
            <a:spLocks noGrp="1" noChangeArrowheads="1"/>
          </p:cNvSpPr>
          <p:nvPr>
            <p:ph type="body" sz="half" idx="1"/>
          </p:nvPr>
        </p:nvSpPr>
        <p:spPr>
          <a:xfrm>
            <a:off x="228600" y="914400"/>
            <a:ext cx="6300788" cy="5394325"/>
          </a:xfrm>
        </p:spPr>
        <p:txBody>
          <a:bodyPr/>
          <a:lstStyle/>
          <a:p>
            <a:pPr eaLnBrk="1" hangingPunct="1">
              <a:lnSpc>
                <a:spcPct val="80000"/>
              </a:lnSpc>
              <a:defRPr/>
            </a:pPr>
            <a:r>
              <a:rPr lang="en-US" sz="2400" b="1" dirty="0" smtClean="0">
                <a:solidFill>
                  <a:schemeClr val="tx1">
                    <a:lumMod val="50000"/>
                    <a:lumOff val="50000"/>
                  </a:schemeClr>
                </a:solidFill>
                <a:latin typeface="Comic Sans MS" pitchFamily="66" charset="0"/>
                <a:ea typeface="+mn-ea"/>
                <a:cs typeface="+mn-cs"/>
              </a:rPr>
              <a:t>Element</a:t>
            </a:r>
            <a:r>
              <a:rPr lang="en-US" sz="2000" b="1" dirty="0" smtClean="0">
                <a:solidFill>
                  <a:schemeClr val="tx1">
                    <a:lumMod val="50000"/>
                    <a:lumOff val="50000"/>
                  </a:schemeClr>
                </a:solidFill>
                <a:latin typeface="Comic Sans MS" pitchFamily="66" charset="0"/>
                <a:ea typeface="+mn-ea"/>
                <a:cs typeface="+mn-cs"/>
              </a:rPr>
              <a:t>s</a:t>
            </a:r>
            <a:r>
              <a:rPr lang="en-US" sz="1800" dirty="0" smtClean="0">
                <a:latin typeface="Comic Sans MS" pitchFamily="66" charset="0"/>
                <a:ea typeface="+mn-ea"/>
                <a:cs typeface="+mn-cs"/>
              </a:rPr>
              <a:t> </a:t>
            </a:r>
            <a:r>
              <a:rPr lang="en-US" sz="1800" dirty="0">
                <a:latin typeface="Comic Sans MS" pitchFamily="66" charset="0"/>
                <a:ea typeface="+mn-ea"/>
                <a:cs typeface="+mn-cs"/>
              </a:rPr>
              <a:t> </a:t>
            </a:r>
            <a:r>
              <a:rPr lang="en-US" sz="1800" b="1" dirty="0">
                <a:latin typeface="Comic Sans MS" pitchFamily="66" charset="0"/>
                <a:ea typeface="+mn-ea"/>
                <a:cs typeface="Arial" charset="0"/>
              </a:rPr>
              <a:t>→</a:t>
            </a:r>
            <a:r>
              <a:rPr lang="en-US" sz="1800" dirty="0">
                <a:latin typeface="Comic Sans MS" pitchFamily="66" charset="0"/>
                <a:ea typeface="+mn-ea"/>
                <a:cs typeface="+mn-cs"/>
              </a:rPr>
              <a:t> </a:t>
            </a:r>
            <a:r>
              <a:rPr lang="en-US" sz="1800" b="1" dirty="0" smtClean="0">
                <a:latin typeface="Comic Sans MS" pitchFamily="66" charset="0"/>
                <a:ea typeface="+mn-ea"/>
                <a:cs typeface="Arial" charset="0"/>
              </a:rPr>
              <a:t> </a:t>
            </a:r>
            <a:r>
              <a:rPr lang="en-US" sz="1600" dirty="0" smtClean="0">
                <a:latin typeface="Comic Sans MS" pitchFamily="66" charset="0"/>
                <a:ea typeface="+mn-ea"/>
                <a:cs typeface="+mn-cs"/>
              </a:rPr>
              <a:t>Substances that can’t be broken </a:t>
            </a:r>
          </a:p>
          <a:p>
            <a:pPr marL="0" indent="0" eaLnBrk="1" hangingPunct="1">
              <a:lnSpc>
                <a:spcPct val="80000"/>
              </a:lnSpc>
              <a:buFontTx/>
              <a:buNone/>
              <a:defRPr/>
            </a:pPr>
            <a:r>
              <a:rPr lang="en-US" sz="1600" dirty="0">
                <a:latin typeface="Comic Sans MS" pitchFamily="66" charset="0"/>
                <a:ea typeface="+mn-ea"/>
                <a:cs typeface="+mn-cs"/>
              </a:rPr>
              <a:t> </a:t>
            </a:r>
            <a:r>
              <a:rPr lang="en-US" sz="1600" dirty="0" smtClean="0">
                <a:latin typeface="Comic Sans MS" pitchFamily="66" charset="0"/>
                <a:ea typeface="+mn-ea"/>
                <a:cs typeface="+mn-cs"/>
              </a:rPr>
              <a:t>    down any further. </a:t>
            </a:r>
            <a:endParaRPr lang="en-US" sz="1200" b="1" i="1" dirty="0" smtClean="0">
              <a:latin typeface="Comic Sans MS" pitchFamily="66" charset="0"/>
              <a:ea typeface="+mn-ea"/>
              <a:cs typeface="+mn-cs"/>
            </a:endParaRPr>
          </a:p>
          <a:p>
            <a:pPr eaLnBrk="1" hangingPunct="1">
              <a:lnSpc>
                <a:spcPct val="80000"/>
              </a:lnSpc>
              <a:buFontTx/>
              <a:buNone/>
              <a:defRPr/>
            </a:pPr>
            <a:r>
              <a:rPr lang="en-US" sz="1200" i="1" dirty="0" smtClean="0">
                <a:latin typeface="Comic Sans MS" pitchFamily="66" charset="0"/>
                <a:ea typeface="+mn-ea"/>
                <a:cs typeface="+mn-cs"/>
              </a:rPr>
              <a:t>     </a:t>
            </a:r>
            <a:endParaRPr lang="en-US" sz="1600" dirty="0" smtClean="0">
              <a:latin typeface="Comic Sans MS" pitchFamily="66" charset="0"/>
              <a:ea typeface="+mn-ea"/>
              <a:cs typeface="+mn-cs"/>
            </a:endParaRPr>
          </a:p>
          <a:p>
            <a:pPr eaLnBrk="1" hangingPunct="1">
              <a:lnSpc>
                <a:spcPct val="80000"/>
              </a:lnSpc>
              <a:defRPr/>
            </a:pPr>
            <a:r>
              <a:rPr lang="en-US" sz="2400" b="1" dirty="0" smtClean="0">
                <a:solidFill>
                  <a:schemeClr val="tx1">
                    <a:lumMod val="50000"/>
                    <a:lumOff val="50000"/>
                  </a:schemeClr>
                </a:solidFill>
                <a:latin typeface="Comic Sans MS" pitchFamily="66" charset="0"/>
                <a:ea typeface="+mn-ea"/>
                <a:cs typeface="+mn-cs"/>
              </a:rPr>
              <a:t>Atom</a:t>
            </a:r>
            <a:r>
              <a:rPr lang="en-US" sz="2000" dirty="0" smtClean="0">
                <a:solidFill>
                  <a:schemeClr val="bg2">
                    <a:lumMod val="75000"/>
                  </a:schemeClr>
                </a:solidFill>
                <a:latin typeface="Comic Sans MS" pitchFamily="66" charset="0"/>
                <a:ea typeface="+mn-ea"/>
                <a:cs typeface="+mn-cs"/>
              </a:rPr>
              <a:t> </a:t>
            </a:r>
            <a:r>
              <a:rPr lang="en-US" sz="1800" b="1" dirty="0" smtClean="0">
                <a:latin typeface="Comic Sans MS" pitchFamily="66" charset="0"/>
                <a:ea typeface="+mn-ea"/>
                <a:cs typeface="Arial" charset="0"/>
              </a:rPr>
              <a:t>→</a:t>
            </a:r>
            <a:r>
              <a:rPr lang="en-US" sz="1800" dirty="0" smtClean="0">
                <a:latin typeface="Comic Sans MS" pitchFamily="66" charset="0"/>
                <a:ea typeface="+mn-ea"/>
                <a:cs typeface="+mn-cs"/>
              </a:rPr>
              <a:t> The smallest unit of an element.</a:t>
            </a:r>
          </a:p>
          <a:p>
            <a:pPr eaLnBrk="1" hangingPunct="1">
              <a:lnSpc>
                <a:spcPct val="80000"/>
              </a:lnSpc>
              <a:defRPr/>
            </a:pPr>
            <a:endParaRPr lang="en-US" sz="1600" dirty="0" smtClean="0">
              <a:latin typeface="Comic Sans MS" pitchFamily="66" charset="0"/>
              <a:ea typeface="+mn-ea"/>
              <a:cs typeface="+mn-cs"/>
            </a:endParaRPr>
          </a:p>
          <a:p>
            <a:pPr eaLnBrk="1" hangingPunct="1">
              <a:lnSpc>
                <a:spcPct val="80000"/>
              </a:lnSpc>
              <a:defRPr/>
            </a:pPr>
            <a:r>
              <a:rPr lang="en-US" sz="1800" dirty="0" smtClean="0">
                <a:latin typeface="Comic Sans MS" pitchFamily="66" charset="0"/>
                <a:ea typeface="+mn-ea"/>
                <a:cs typeface="+mn-cs"/>
              </a:rPr>
              <a:t>Two or more atoms joined together chemically:</a:t>
            </a:r>
          </a:p>
          <a:p>
            <a:pPr marL="0" indent="0" eaLnBrk="1" hangingPunct="1">
              <a:lnSpc>
                <a:spcPct val="80000"/>
              </a:lnSpc>
              <a:buFontTx/>
              <a:buNone/>
              <a:defRPr/>
            </a:pPr>
            <a:r>
              <a:rPr lang="en-US" sz="1800" i="1" dirty="0">
                <a:latin typeface="Comic Sans MS" pitchFamily="66" charset="0"/>
                <a:ea typeface="+mn-ea"/>
                <a:cs typeface="+mn-cs"/>
              </a:rPr>
              <a:t> </a:t>
            </a:r>
            <a:r>
              <a:rPr lang="en-US" sz="1800" i="1" dirty="0" smtClean="0">
                <a:latin typeface="Comic Sans MS" pitchFamily="66" charset="0"/>
                <a:ea typeface="+mn-ea"/>
                <a:cs typeface="+mn-cs"/>
              </a:rPr>
              <a:t>     </a:t>
            </a:r>
            <a:r>
              <a:rPr lang="en-US" sz="2400" b="1" dirty="0" smtClean="0">
                <a:solidFill>
                  <a:schemeClr val="tx1">
                    <a:lumMod val="50000"/>
                    <a:lumOff val="50000"/>
                  </a:schemeClr>
                </a:solidFill>
                <a:latin typeface="Comic Sans MS" pitchFamily="66" charset="0"/>
                <a:ea typeface="+mn-ea"/>
                <a:cs typeface="+mn-cs"/>
              </a:rPr>
              <a:t>Molecule</a:t>
            </a:r>
          </a:p>
          <a:p>
            <a:pPr eaLnBrk="1" hangingPunct="1">
              <a:lnSpc>
                <a:spcPct val="80000"/>
              </a:lnSpc>
              <a:defRPr/>
            </a:pPr>
            <a:endParaRPr lang="en-US" sz="1600" i="1" dirty="0" smtClean="0">
              <a:latin typeface="Comic Sans MS" pitchFamily="66" charset="0"/>
              <a:ea typeface="+mn-ea"/>
              <a:cs typeface="+mn-cs"/>
            </a:endParaRPr>
          </a:p>
          <a:p>
            <a:pPr eaLnBrk="1" hangingPunct="1">
              <a:lnSpc>
                <a:spcPct val="80000"/>
              </a:lnSpc>
              <a:defRPr/>
            </a:pPr>
            <a:r>
              <a:rPr lang="en-US" sz="1800" dirty="0" smtClean="0">
                <a:latin typeface="Comic Sans MS" pitchFamily="66" charset="0"/>
                <a:ea typeface="+mn-ea"/>
                <a:cs typeface="+mn-cs"/>
              </a:rPr>
              <a:t>Molecule containing at least two different </a:t>
            </a:r>
          </a:p>
          <a:p>
            <a:pPr eaLnBrk="1" hangingPunct="1">
              <a:lnSpc>
                <a:spcPct val="80000"/>
              </a:lnSpc>
              <a:defRPr/>
            </a:pPr>
            <a:r>
              <a:rPr lang="en-US" sz="1800" dirty="0" smtClean="0">
                <a:latin typeface="Comic Sans MS" pitchFamily="66" charset="0"/>
                <a:ea typeface="+mn-ea"/>
                <a:cs typeface="+mn-cs"/>
              </a:rPr>
              <a:t>Elements: </a:t>
            </a:r>
            <a:r>
              <a:rPr lang="en-US" sz="2400" b="1" dirty="0" smtClean="0">
                <a:solidFill>
                  <a:schemeClr val="tx1">
                    <a:lumMod val="50000"/>
                    <a:lumOff val="50000"/>
                  </a:schemeClr>
                </a:solidFill>
                <a:latin typeface="Comic Sans MS" pitchFamily="66" charset="0"/>
                <a:ea typeface="+mn-ea"/>
                <a:cs typeface="+mn-cs"/>
              </a:rPr>
              <a:t>Compound</a:t>
            </a:r>
          </a:p>
          <a:p>
            <a:pPr marL="0" indent="0" eaLnBrk="1" hangingPunct="1">
              <a:lnSpc>
                <a:spcPct val="80000"/>
              </a:lnSpc>
              <a:buFontTx/>
              <a:buNone/>
              <a:defRPr/>
            </a:pPr>
            <a:endParaRPr lang="en-US" sz="1600" dirty="0" smtClean="0">
              <a:latin typeface="Comic Sans MS" pitchFamily="66" charset="0"/>
              <a:ea typeface="+mn-ea"/>
              <a:cs typeface="+mn-cs"/>
            </a:endParaRPr>
          </a:p>
          <a:p>
            <a:pPr eaLnBrk="1" hangingPunct="1">
              <a:lnSpc>
                <a:spcPct val="80000"/>
              </a:lnSpc>
              <a:defRPr/>
            </a:pPr>
            <a:r>
              <a:rPr lang="en-US" sz="1600" b="1" i="1" dirty="0" smtClean="0">
                <a:latin typeface="Comic Sans MS" pitchFamily="66" charset="0"/>
                <a:ea typeface="+mn-ea"/>
                <a:cs typeface="+mn-cs"/>
              </a:rPr>
              <a:t>Examples of </a:t>
            </a:r>
            <a:r>
              <a:rPr lang="en-US" sz="1800" b="1" i="1" dirty="0" smtClean="0">
                <a:solidFill>
                  <a:schemeClr val="bg1">
                    <a:lumMod val="50000"/>
                  </a:schemeClr>
                </a:solidFill>
                <a:latin typeface="Comic Sans MS" pitchFamily="66" charset="0"/>
                <a:ea typeface="+mn-ea"/>
                <a:cs typeface="+mn-cs"/>
              </a:rPr>
              <a:t>molecules:</a:t>
            </a:r>
            <a:r>
              <a:rPr lang="en-US" sz="1800" b="1" dirty="0" smtClean="0">
                <a:solidFill>
                  <a:schemeClr val="bg1">
                    <a:lumMod val="50000"/>
                  </a:schemeClr>
                </a:solidFill>
                <a:latin typeface="Comic Sans MS" pitchFamily="66" charset="0"/>
                <a:ea typeface="+mn-ea"/>
                <a:cs typeface="+mn-cs"/>
              </a:rPr>
              <a:t> </a:t>
            </a:r>
            <a:r>
              <a:rPr lang="en-US" sz="1600" dirty="0" smtClean="0">
                <a:latin typeface="Comic Sans MS" pitchFamily="66" charset="0"/>
                <a:ea typeface="+mn-ea"/>
                <a:cs typeface="+mn-cs"/>
              </a:rPr>
              <a:t>Carbon dioxide </a:t>
            </a:r>
            <a:r>
              <a:rPr lang="en-US" sz="1400" b="1" dirty="0" smtClean="0">
                <a:latin typeface="Comic Sans MS" pitchFamily="66" charset="0"/>
                <a:ea typeface="+mn-ea"/>
                <a:cs typeface="+mn-cs"/>
              </a:rPr>
              <a:t>(CO</a:t>
            </a:r>
            <a:r>
              <a:rPr lang="en-US" sz="1400" b="1" baseline="-25000" dirty="0" smtClean="0">
                <a:latin typeface="Comic Sans MS" pitchFamily="66" charset="0"/>
                <a:ea typeface="+mn-ea"/>
                <a:cs typeface="+mn-cs"/>
              </a:rPr>
              <a:t>2</a:t>
            </a:r>
            <a:r>
              <a:rPr lang="en-US" sz="1400" b="1" dirty="0" smtClean="0">
                <a:latin typeface="Comic Sans MS" pitchFamily="66" charset="0"/>
                <a:ea typeface="+mn-ea"/>
                <a:cs typeface="+mn-cs"/>
              </a:rPr>
              <a:t>)</a:t>
            </a:r>
            <a:r>
              <a:rPr lang="en-US" sz="2000" b="1" dirty="0" smtClean="0">
                <a:latin typeface="Comic Sans MS" pitchFamily="66" charset="0"/>
                <a:ea typeface="+mn-ea"/>
                <a:cs typeface="+mn-cs"/>
              </a:rPr>
              <a:t> </a:t>
            </a:r>
            <a:r>
              <a:rPr lang="en-US" sz="1600" dirty="0" smtClean="0">
                <a:latin typeface="Comic Sans MS" pitchFamily="66" charset="0"/>
                <a:ea typeface="+mn-ea"/>
                <a:cs typeface="+mn-cs"/>
              </a:rPr>
              <a:t>and methane </a:t>
            </a:r>
            <a:r>
              <a:rPr lang="en-US" sz="1400" b="1" dirty="0" smtClean="0">
                <a:latin typeface="Comic Sans MS" pitchFamily="66" charset="0"/>
                <a:ea typeface="+mn-ea"/>
                <a:cs typeface="+mn-cs"/>
              </a:rPr>
              <a:t>(CH</a:t>
            </a:r>
            <a:r>
              <a:rPr lang="en-US" sz="1400" b="1" baseline="-25000" dirty="0" smtClean="0">
                <a:latin typeface="Comic Sans MS" pitchFamily="66" charset="0"/>
                <a:ea typeface="+mn-ea"/>
                <a:cs typeface="+mn-cs"/>
              </a:rPr>
              <a:t>4</a:t>
            </a:r>
            <a:r>
              <a:rPr lang="en-US" sz="1400" b="1" dirty="0" smtClean="0">
                <a:latin typeface="Comic Sans MS" pitchFamily="66" charset="0"/>
                <a:ea typeface="+mn-ea"/>
                <a:cs typeface="+mn-cs"/>
              </a:rPr>
              <a:t>) </a:t>
            </a:r>
            <a:r>
              <a:rPr lang="en-US" sz="1100" dirty="0" smtClean="0">
                <a:latin typeface="Comic Sans MS" pitchFamily="66" charset="0"/>
                <a:ea typeface="+mn-ea"/>
                <a:cs typeface="+mn-cs"/>
              </a:rPr>
              <a:t>, </a:t>
            </a:r>
            <a:r>
              <a:rPr lang="en-US" sz="1600" dirty="0" smtClean="0">
                <a:latin typeface="Comic Sans MS" pitchFamily="66" charset="0"/>
                <a:ea typeface="+mn-ea"/>
                <a:cs typeface="+mn-cs"/>
              </a:rPr>
              <a:t>molecular hydrogen </a:t>
            </a:r>
            <a:r>
              <a:rPr lang="en-US" sz="1100" dirty="0" smtClean="0">
                <a:latin typeface="Comic Sans MS" pitchFamily="66" charset="0"/>
                <a:ea typeface="+mn-ea"/>
                <a:cs typeface="+mn-cs"/>
              </a:rPr>
              <a:t>(H</a:t>
            </a:r>
            <a:r>
              <a:rPr lang="en-US" sz="1100" baseline="-25000" dirty="0" smtClean="0">
                <a:latin typeface="Comic Sans MS" pitchFamily="66" charset="0"/>
                <a:ea typeface="+mn-ea"/>
                <a:cs typeface="+mn-cs"/>
              </a:rPr>
              <a:t>2</a:t>
            </a:r>
            <a:r>
              <a:rPr lang="en-US" sz="1100" dirty="0" smtClean="0">
                <a:latin typeface="Comic Sans MS" pitchFamily="66" charset="0"/>
                <a:ea typeface="+mn-ea"/>
                <a:cs typeface="+mn-cs"/>
              </a:rPr>
              <a:t>),</a:t>
            </a:r>
            <a:r>
              <a:rPr lang="en-US" sz="1600" dirty="0" smtClean="0">
                <a:latin typeface="Comic Sans MS" pitchFamily="66" charset="0"/>
                <a:ea typeface="+mn-ea"/>
                <a:cs typeface="+mn-cs"/>
              </a:rPr>
              <a:t> molecular oxygen </a:t>
            </a:r>
            <a:r>
              <a:rPr lang="en-US" sz="1100" dirty="0" smtClean="0">
                <a:latin typeface="Comic Sans MS" pitchFamily="66" charset="0"/>
                <a:ea typeface="+mn-ea"/>
                <a:cs typeface="+mn-cs"/>
              </a:rPr>
              <a:t>(O</a:t>
            </a:r>
            <a:r>
              <a:rPr lang="en-US" sz="1100" baseline="-25000" dirty="0" smtClean="0">
                <a:latin typeface="Comic Sans MS" pitchFamily="66" charset="0"/>
                <a:ea typeface="+mn-ea"/>
                <a:cs typeface="+mn-cs"/>
              </a:rPr>
              <a:t>2</a:t>
            </a:r>
            <a:r>
              <a:rPr lang="en-US" sz="1100" dirty="0" smtClean="0">
                <a:latin typeface="Comic Sans MS" pitchFamily="66" charset="0"/>
                <a:ea typeface="+mn-ea"/>
                <a:cs typeface="+mn-cs"/>
              </a:rPr>
              <a:t>)</a:t>
            </a:r>
            <a:r>
              <a:rPr lang="en-US" sz="1600" dirty="0" smtClean="0">
                <a:latin typeface="Comic Sans MS" pitchFamily="66" charset="0"/>
                <a:ea typeface="+mn-ea"/>
                <a:cs typeface="+mn-cs"/>
              </a:rPr>
              <a:t> and molecular nitrogen (</a:t>
            </a:r>
            <a:r>
              <a:rPr lang="en-US" sz="1100" dirty="0" smtClean="0">
                <a:latin typeface="Comic Sans MS" pitchFamily="66" charset="0"/>
                <a:ea typeface="+mn-ea"/>
                <a:cs typeface="+mn-cs"/>
              </a:rPr>
              <a:t>N</a:t>
            </a:r>
            <a:r>
              <a:rPr lang="en-US" sz="1100" baseline="-25000" dirty="0" smtClean="0">
                <a:latin typeface="Comic Sans MS" pitchFamily="66" charset="0"/>
                <a:ea typeface="+mn-ea"/>
                <a:cs typeface="+mn-cs"/>
              </a:rPr>
              <a:t>2</a:t>
            </a:r>
            <a:r>
              <a:rPr lang="en-US" sz="1600" dirty="0" smtClean="0">
                <a:latin typeface="Comic Sans MS" pitchFamily="66" charset="0"/>
                <a:ea typeface="+mn-ea"/>
                <a:cs typeface="+mn-cs"/>
              </a:rPr>
              <a:t>).</a:t>
            </a:r>
          </a:p>
          <a:p>
            <a:pPr eaLnBrk="1" hangingPunct="1">
              <a:lnSpc>
                <a:spcPct val="80000"/>
              </a:lnSpc>
              <a:defRPr/>
            </a:pPr>
            <a:endParaRPr lang="en-US" sz="1600" dirty="0" smtClean="0">
              <a:latin typeface="Comic Sans MS" pitchFamily="66" charset="0"/>
              <a:ea typeface="+mn-ea"/>
              <a:cs typeface="+mn-cs"/>
            </a:endParaRPr>
          </a:p>
          <a:p>
            <a:pPr eaLnBrk="1" hangingPunct="1">
              <a:lnSpc>
                <a:spcPct val="80000"/>
              </a:lnSpc>
              <a:defRPr/>
            </a:pPr>
            <a:r>
              <a:rPr lang="en-US" sz="1600" b="1" i="1" dirty="0" smtClean="0">
                <a:latin typeface="Comic Sans MS" pitchFamily="66" charset="0"/>
                <a:ea typeface="+mn-ea"/>
                <a:cs typeface="+mn-cs"/>
              </a:rPr>
              <a:t>Examples of </a:t>
            </a:r>
            <a:r>
              <a:rPr lang="en-US" sz="1800" b="1" i="1" dirty="0" smtClean="0">
                <a:solidFill>
                  <a:srgbClr val="7F7F7F"/>
                </a:solidFill>
                <a:latin typeface="Comic Sans MS" pitchFamily="66" charset="0"/>
                <a:ea typeface="+mn-ea"/>
                <a:cs typeface="+mn-cs"/>
              </a:rPr>
              <a:t>compounds</a:t>
            </a:r>
            <a:r>
              <a:rPr lang="en-US" sz="1600" b="1" dirty="0" smtClean="0">
                <a:latin typeface="Comic Sans MS" pitchFamily="66" charset="0"/>
                <a:ea typeface="+mn-ea"/>
                <a:cs typeface="+mn-cs"/>
              </a:rPr>
              <a:t>:</a:t>
            </a:r>
            <a:r>
              <a:rPr lang="en-US" sz="1600" dirty="0" smtClean="0">
                <a:latin typeface="Comic Sans MS" pitchFamily="66" charset="0"/>
                <a:ea typeface="+mn-ea"/>
                <a:cs typeface="+mn-cs"/>
              </a:rPr>
              <a:t> Only molecules containing two or more elements, such as carbon dioxide </a:t>
            </a:r>
            <a:r>
              <a:rPr lang="en-US" sz="1400" b="1" dirty="0" smtClean="0">
                <a:latin typeface="Comic Sans MS" pitchFamily="66" charset="0"/>
                <a:ea typeface="+mn-ea"/>
                <a:cs typeface="+mn-cs"/>
              </a:rPr>
              <a:t>(CO</a:t>
            </a:r>
            <a:r>
              <a:rPr lang="en-US" sz="1400" b="1" baseline="-25000" dirty="0" smtClean="0">
                <a:latin typeface="Comic Sans MS" pitchFamily="66" charset="0"/>
                <a:ea typeface="+mn-ea"/>
                <a:cs typeface="+mn-cs"/>
              </a:rPr>
              <a:t>2</a:t>
            </a:r>
            <a:r>
              <a:rPr lang="en-US" sz="1400" b="1" dirty="0" smtClean="0">
                <a:latin typeface="Comic Sans MS" pitchFamily="66" charset="0"/>
                <a:ea typeface="+mn-ea"/>
                <a:cs typeface="+mn-cs"/>
              </a:rPr>
              <a:t>)</a:t>
            </a:r>
            <a:r>
              <a:rPr lang="en-US" sz="2000" b="1" dirty="0" smtClean="0">
                <a:latin typeface="Comic Sans MS" pitchFamily="66" charset="0"/>
                <a:ea typeface="+mn-ea"/>
                <a:cs typeface="+mn-cs"/>
              </a:rPr>
              <a:t> </a:t>
            </a:r>
            <a:r>
              <a:rPr lang="en-US" sz="1600" dirty="0" smtClean="0">
                <a:latin typeface="Comic Sans MS" pitchFamily="66" charset="0"/>
                <a:ea typeface="+mn-ea"/>
                <a:cs typeface="+mn-cs"/>
              </a:rPr>
              <a:t>and methane </a:t>
            </a:r>
            <a:r>
              <a:rPr lang="en-US" sz="1400" b="1" dirty="0" smtClean="0">
                <a:latin typeface="Comic Sans MS" pitchFamily="66" charset="0"/>
                <a:ea typeface="+mn-ea"/>
                <a:cs typeface="+mn-cs"/>
              </a:rPr>
              <a:t>(CH</a:t>
            </a:r>
            <a:r>
              <a:rPr lang="en-US" sz="1400" b="1" baseline="-25000" dirty="0" smtClean="0">
                <a:latin typeface="Comic Sans MS" pitchFamily="66" charset="0"/>
                <a:ea typeface="+mn-ea"/>
                <a:cs typeface="+mn-cs"/>
              </a:rPr>
              <a:t>4</a:t>
            </a:r>
            <a:r>
              <a:rPr lang="en-US" sz="1400" b="1" dirty="0" smtClean="0">
                <a:latin typeface="Comic Sans MS" pitchFamily="66" charset="0"/>
                <a:ea typeface="+mn-ea"/>
                <a:cs typeface="+mn-cs"/>
              </a:rPr>
              <a:t>).</a:t>
            </a:r>
          </a:p>
          <a:p>
            <a:pPr eaLnBrk="1" hangingPunct="1">
              <a:lnSpc>
                <a:spcPct val="80000"/>
              </a:lnSpc>
              <a:defRPr/>
            </a:pPr>
            <a:endParaRPr lang="en-US" sz="1600" dirty="0">
              <a:latin typeface="Comic Sans MS" pitchFamily="66" charset="0"/>
              <a:ea typeface="+mn-ea"/>
              <a:cs typeface="+mn-cs"/>
            </a:endParaRPr>
          </a:p>
          <a:p>
            <a:pPr eaLnBrk="1" hangingPunct="1">
              <a:lnSpc>
                <a:spcPct val="80000"/>
              </a:lnSpc>
              <a:defRPr/>
            </a:pPr>
            <a:r>
              <a:rPr lang="en-US" sz="1600" b="1" i="1" dirty="0">
                <a:solidFill>
                  <a:srgbClr val="FF0000"/>
                </a:solidFill>
                <a:latin typeface="Comic Sans MS" pitchFamily="66" charset="0"/>
                <a:ea typeface="+mn-ea"/>
                <a:cs typeface="+mn-cs"/>
              </a:rPr>
              <a:t>Q: </a:t>
            </a:r>
            <a:r>
              <a:rPr lang="en-US" sz="1600" b="1" i="1" dirty="0">
                <a:latin typeface="Comic Sans MS" pitchFamily="66" charset="0"/>
                <a:ea typeface="+mn-ea"/>
                <a:cs typeface="+mn-cs"/>
              </a:rPr>
              <a:t>Explain why all compounds are molecules but not all molecules are compounds.</a:t>
            </a:r>
          </a:p>
          <a:p>
            <a:pPr marL="0" indent="0" eaLnBrk="1" hangingPunct="1">
              <a:lnSpc>
                <a:spcPct val="80000"/>
              </a:lnSpc>
              <a:buFontTx/>
              <a:buNone/>
              <a:defRPr/>
            </a:pPr>
            <a:r>
              <a:rPr lang="en-US" sz="1600" dirty="0" smtClean="0">
                <a:latin typeface="Comic Sans MS" pitchFamily="66" charset="0"/>
                <a:ea typeface="+mn-ea"/>
                <a:cs typeface="+mn-cs"/>
              </a:rPr>
              <a:t> </a:t>
            </a:r>
          </a:p>
        </p:txBody>
      </p:sp>
      <p:pic>
        <p:nvPicPr>
          <p:cNvPr id="23555" name="Picture 4" descr="water-molecu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81800" y="3886200"/>
            <a:ext cx="21336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5"/>
          <p:cNvSpPr txBox="1">
            <a:spLocks noChangeArrowheads="1"/>
          </p:cNvSpPr>
          <p:nvPr/>
        </p:nvSpPr>
        <p:spPr bwMode="auto">
          <a:xfrm>
            <a:off x="0" y="6613525"/>
            <a:ext cx="4114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 </a:t>
            </a:r>
            <a:r>
              <a:rPr lang="en-US" sz="1000">
                <a:latin typeface="Comic Sans MS" charset="0"/>
                <a:cs typeface="Arial" charset="0"/>
                <a:hlinkClick r:id="rId4"/>
              </a:rPr>
              <a:t>Periodic Table of Elements</a:t>
            </a:r>
            <a:r>
              <a:rPr lang="en-US" sz="1000">
                <a:latin typeface="Comic Sans MS" charset="0"/>
                <a:cs typeface="Arial" charset="0"/>
              </a:rPr>
              <a:t>; </a:t>
            </a:r>
            <a:r>
              <a:rPr lang="en-US" sz="1000">
                <a:latin typeface="Comic Sans MS" charset="0"/>
                <a:cs typeface="Arial" charset="0"/>
                <a:hlinkClick r:id="rId5"/>
              </a:rPr>
              <a:t>Water Molecule</a:t>
            </a:r>
            <a:r>
              <a:rPr lang="en-US" sz="1000">
                <a:latin typeface="Comic Sans MS" charset="0"/>
                <a:cs typeface="Arial" charset="0"/>
              </a:rPr>
              <a:t>, Wiki</a:t>
            </a:r>
          </a:p>
        </p:txBody>
      </p:sp>
      <p:sp>
        <p:nvSpPr>
          <p:cNvPr id="23557" name="Rectangle 6"/>
          <p:cNvSpPr>
            <a:spLocks noChangeArrowheads="1"/>
          </p:cNvSpPr>
          <p:nvPr/>
        </p:nvSpPr>
        <p:spPr bwMode="auto">
          <a:xfrm>
            <a:off x="5208588" y="66246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charset="0"/>
              </a:rPr>
              <a:t>From the Virtual Biology Classroom on </a:t>
            </a:r>
            <a:r>
              <a:rPr lang="en-US" sz="1000">
                <a:latin typeface="Comic Sans MS" charset="0"/>
                <a:hlinkClick r:id="rId6"/>
              </a:rPr>
              <a:t>ScienceProfOnline.com</a:t>
            </a:r>
            <a:endParaRPr lang="en-US" sz="1000">
              <a:latin typeface="Comic Sans MS" charset="0"/>
            </a:endParaRPr>
          </a:p>
        </p:txBody>
      </p:sp>
      <p:pic>
        <p:nvPicPr>
          <p:cNvPr id="23558" name="Picture 9" descr="Periodic_Tabl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914400"/>
            <a:ext cx="2879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4530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304800"/>
            <a:ext cx="5410200" cy="685800"/>
          </a:xfrm>
        </p:spPr>
        <p:txBody>
          <a:bodyPr/>
          <a:lstStyle/>
          <a:p>
            <a:pPr algn="l" eaLnBrk="1" hangingPunct="1"/>
            <a:r>
              <a:rPr lang="en-US" altLang="en-US" sz="3600" b="1" dirty="0" smtClean="0">
                <a:solidFill>
                  <a:srgbClr val="33CC33"/>
                </a:solidFill>
                <a:latin typeface="Comic Sans MS" pitchFamily="66" charset="0"/>
              </a:rPr>
              <a:t>Mixtures &amp; Compounds</a:t>
            </a:r>
          </a:p>
        </p:txBody>
      </p:sp>
      <p:sp>
        <p:nvSpPr>
          <p:cNvPr id="32771" name="Rectangle 3"/>
          <p:cNvSpPr>
            <a:spLocks noGrp="1" noChangeArrowheads="1"/>
          </p:cNvSpPr>
          <p:nvPr>
            <p:ph type="body" sz="half" idx="1"/>
          </p:nvPr>
        </p:nvSpPr>
        <p:spPr>
          <a:xfrm>
            <a:off x="457200" y="1066800"/>
            <a:ext cx="5943600" cy="5410200"/>
          </a:xfrm>
        </p:spPr>
        <p:txBody>
          <a:bodyPr/>
          <a:lstStyle/>
          <a:p>
            <a:pPr eaLnBrk="1" hangingPunct="1">
              <a:lnSpc>
                <a:spcPct val="80000"/>
              </a:lnSpc>
              <a:buFontTx/>
              <a:buNone/>
            </a:pPr>
            <a:r>
              <a:rPr lang="en-US" altLang="en-US" sz="2000" b="1" dirty="0" smtClean="0">
                <a:solidFill>
                  <a:schemeClr val="tx1">
                    <a:lumMod val="50000"/>
                    <a:lumOff val="50000"/>
                  </a:schemeClr>
                </a:solidFill>
                <a:latin typeface="Comic Sans MS" pitchFamily="66" charset="0"/>
              </a:rPr>
              <a:t>mixture</a:t>
            </a:r>
            <a:r>
              <a:rPr lang="en-US" altLang="en-US" sz="1400" b="1" dirty="0" smtClean="0">
                <a:solidFill>
                  <a:schemeClr val="tx1">
                    <a:lumMod val="50000"/>
                    <a:lumOff val="50000"/>
                  </a:schemeClr>
                </a:solidFill>
                <a:latin typeface="Comic Sans MS" pitchFamily="66" charset="0"/>
              </a:rPr>
              <a:t> </a:t>
            </a:r>
            <a:r>
              <a:rPr lang="en-US" altLang="en-US" sz="1400" dirty="0" smtClean="0">
                <a:latin typeface="Comic Sans MS" pitchFamily="66" charset="0"/>
              </a:rPr>
              <a:t>= </a:t>
            </a:r>
            <a:r>
              <a:rPr lang="en-US" altLang="en-US" sz="1600" b="1" dirty="0" smtClean="0">
                <a:latin typeface="Comic Sans MS" pitchFamily="66" charset="0"/>
              </a:rPr>
              <a:t>Physical</a:t>
            </a:r>
            <a:r>
              <a:rPr lang="en-US" altLang="en-US" sz="1600" dirty="0" smtClean="0">
                <a:latin typeface="Comic Sans MS" pitchFamily="66" charset="0"/>
              </a:rPr>
              <a:t> combination of two or more pure substances</a:t>
            </a:r>
            <a:r>
              <a:rPr lang="en-US" altLang="en-US" sz="1400" dirty="0" smtClean="0">
                <a:latin typeface="Comic Sans MS" pitchFamily="66" charset="0"/>
              </a:rPr>
              <a:t>.</a:t>
            </a:r>
          </a:p>
          <a:p>
            <a:pPr eaLnBrk="1" hangingPunct="1">
              <a:lnSpc>
                <a:spcPct val="80000"/>
              </a:lnSpc>
              <a:buFontTx/>
              <a:buNone/>
            </a:pPr>
            <a:endParaRPr lang="en-US" altLang="en-US" sz="1600" dirty="0" smtClean="0">
              <a:latin typeface="Comic Sans MS" pitchFamily="66" charset="0"/>
            </a:endParaRPr>
          </a:p>
          <a:p>
            <a:pPr eaLnBrk="1" hangingPunct="1">
              <a:lnSpc>
                <a:spcPct val="80000"/>
              </a:lnSpc>
              <a:buFontTx/>
              <a:buNone/>
            </a:pPr>
            <a:r>
              <a:rPr lang="en-US" altLang="en-US" sz="2000" b="1" dirty="0">
                <a:solidFill>
                  <a:schemeClr val="tx1">
                    <a:lumMod val="50000"/>
                    <a:lumOff val="50000"/>
                  </a:schemeClr>
                </a:solidFill>
                <a:latin typeface="Comic Sans MS" pitchFamily="66" charset="0"/>
              </a:rPr>
              <a:t>c</a:t>
            </a:r>
            <a:r>
              <a:rPr lang="en-US" altLang="en-US" sz="2000" b="1" dirty="0" smtClean="0">
                <a:solidFill>
                  <a:schemeClr val="tx1">
                    <a:lumMod val="50000"/>
                    <a:lumOff val="50000"/>
                  </a:schemeClr>
                </a:solidFill>
                <a:latin typeface="Comic Sans MS" pitchFamily="66" charset="0"/>
              </a:rPr>
              <a:t>ompound</a:t>
            </a:r>
            <a:r>
              <a:rPr lang="en-US" altLang="en-US" sz="1600" dirty="0" smtClean="0">
                <a:latin typeface="Comic Sans MS" pitchFamily="66" charset="0"/>
              </a:rPr>
              <a:t> </a:t>
            </a:r>
            <a:r>
              <a:rPr lang="en-US" altLang="en-US" sz="1400" dirty="0" smtClean="0">
                <a:latin typeface="Comic Sans MS" pitchFamily="66" charset="0"/>
              </a:rPr>
              <a:t>= </a:t>
            </a:r>
            <a:r>
              <a:rPr lang="en-US" altLang="en-US" sz="1600" b="1" dirty="0" smtClean="0">
                <a:latin typeface="Comic Sans MS" pitchFamily="66" charset="0"/>
              </a:rPr>
              <a:t>Chemical</a:t>
            </a:r>
            <a:r>
              <a:rPr lang="en-US" altLang="en-US" sz="1600" dirty="0" smtClean="0">
                <a:latin typeface="Comic Sans MS" pitchFamily="66" charset="0"/>
              </a:rPr>
              <a:t> combination of two or more pure substances in a fixed, definite proportion. </a:t>
            </a:r>
          </a:p>
          <a:p>
            <a:pPr eaLnBrk="1" hangingPunct="1">
              <a:lnSpc>
                <a:spcPct val="80000"/>
              </a:lnSpc>
              <a:buFontTx/>
              <a:buNone/>
            </a:pPr>
            <a:endParaRPr lang="en-US" altLang="en-US" sz="1400" dirty="0" smtClean="0">
              <a:latin typeface="Comic Sans MS" pitchFamily="66" charset="0"/>
            </a:endParaRPr>
          </a:p>
          <a:p>
            <a:pPr eaLnBrk="1" hangingPunct="1">
              <a:lnSpc>
                <a:spcPct val="80000"/>
              </a:lnSpc>
              <a:buFontTx/>
              <a:buNone/>
            </a:pPr>
            <a:endParaRPr lang="en-US" altLang="en-US" sz="1600" b="1" dirty="0" smtClean="0">
              <a:latin typeface="Comic Sans MS" pitchFamily="66" charset="0"/>
            </a:endParaRPr>
          </a:p>
          <a:p>
            <a:pPr eaLnBrk="1" hangingPunct="1">
              <a:lnSpc>
                <a:spcPct val="80000"/>
              </a:lnSpc>
              <a:buFontTx/>
              <a:buNone/>
            </a:pPr>
            <a:r>
              <a:rPr lang="en-US" altLang="en-US" sz="2000" b="1" dirty="0" smtClean="0">
                <a:latin typeface="Comic Sans MS" pitchFamily="66" charset="0"/>
              </a:rPr>
              <a:t>Example:</a:t>
            </a:r>
          </a:p>
          <a:p>
            <a:pPr eaLnBrk="1" hangingPunct="1">
              <a:lnSpc>
                <a:spcPct val="80000"/>
              </a:lnSpc>
              <a:buFontTx/>
              <a:buNone/>
            </a:pPr>
            <a:endParaRPr lang="en-US" altLang="en-US" sz="1000" dirty="0" smtClean="0">
              <a:latin typeface="Comic Sans MS" pitchFamily="66" charset="0"/>
            </a:endParaRPr>
          </a:p>
          <a:p>
            <a:pPr eaLnBrk="1" hangingPunct="1">
              <a:lnSpc>
                <a:spcPct val="80000"/>
              </a:lnSpc>
              <a:buFontTx/>
              <a:buNone/>
            </a:pPr>
            <a:r>
              <a:rPr lang="en-US" altLang="en-US" sz="1600" b="1" dirty="0" smtClean="0">
                <a:latin typeface="Comic Sans MS" pitchFamily="66" charset="0"/>
              </a:rPr>
              <a:t>Mixture</a:t>
            </a:r>
            <a:r>
              <a:rPr lang="en-US" altLang="en-US" sz="1600" dirty="0" smtClean="0">
                <a:latin typeface="Comic Sans MS" pitchFamily="66" charset="0"/>
              </a:rPr>
              <a:t> - Iron &amp; Sulfur</a:t>
            </a:r>
            <a:endParaRPr lang="en-US" altLang="en-US" sz="1600" i="1" dirty="0" smtClean="0">
              <a:latin typeface="Comic Sans MS" pitchFamily="66" charset="0"/>
            </a:endParaRPr>
          </a:p>
          <a:p>
            <a:pPr eaLnBrk="1" hangingPunct="1">
              <a:lnSpc>
                <a:spcPct val="80000"/>
              </a:lnSpc>
              <a:buFontTx/>
              <a:buNone/>
            </a:pPr>
            <a:r>
              <a:rPr lang="en-US" altLang="en-US" sz="1400" dirty="0" smtClean="0">
                <a:latin typeface="Comic Sans MS" pitchFamily="66" charset="0"/>
              </a:rPr>
              <a:t>Iron filings may be mixed with powdered sulfur in any proportion.</a:t>
            </a:r>
          </a:p>
          <a:p>
            <a:pPr eaLnBrk="1" hangingPunct="1">
              <a:lnSpc>
                <a:spcPct val="80000"/>
              </a:lnSpc>
              <a:buFontTx/>
              <a:buNone/>
            </a:pPr>
            <a:r>
              <a:rPr lang="en-US" altLang="en-US" sz="1400" dirty="0" smtClean="0">
                <a:latin typeface="Comic Sans MS" pitchFamily="66" charset="0"/>
              </a:rPr>
              <a:t>The two components are easily separated by means of a magnet,</a:t>
            </a:r>
          </a:p>
          <a:p>
            <a:pPr eaLnBrk="1" hangingPunct="1">
              <a:lnSpc>
                <a:spcPct val="80000"/>
              </a:lnSpc>
              <a:buFontTx/>
              <a:buNone/>
            </a:pPr>
            <a:r>
              <a:rPr lang="en-US" altLang="en-US" sz="1400" dirty="0" smtClean="0">
                <a:latin typeface="Comic Sans MS" pitchFamily="66" charset="0"/>
              </a:rPr>
              <a:t>The magnet will draw out the iron from the mixture. </a:t>
            </a:r>
          </a:p>
          <a:p>
            <a:pPr eaLnBrk="1" hangingPunct="1">
              <a:lnSpc>
                <a:spcPct val="80000"/>
              </a:lnSpc>
              <a:buFontTx/>
              <a:buNone/>
            </a:pPr>
            <a:endParaRPr lang="en-US" altLang="en-US" sz="1400" dirty="0" smtClean="0">
              <a:latin typeface="Comic Sans MS" pitchFamily="66" charset="0"/>
            </a:endParaRPr>
          </a:p>
          <a:p>
            <a:pPr eaLnBrk="1" hangingPunct="1">
              <a:lnSpc>
                <a:spcPct val="80000"/>
              </a:lnSpc>
              <a:buFontTx/>
              <a:buNone/>
            </a:pPr>
            <a:r>
              <a:rPr lang="en-US" altLang="en-US" sz="1400" dirty="0" smtClean="0">
                <a:latin typeface="Comic Sans MS" pitchFamily="66" charset="0"/>
              </a:rPr>
              <a:t> The components of a mixture usually can be separated by physical means such as distillation, evaporation, etc.</a:t>
            </a:r>
          </a:p>
          <a:p>
            <a:pPr eaLnBrk="1" hangingPunct="1">
              <a:lnSpc>
                <a:spcPct val="80000"/>
              </a:lnSpc>
              <a:buFontTx/>
              <a:buNone/>
            </a:pPr>
            <a:endParaRPr lang="en-US" altLang="en-US" sz="1400" dirty="0" smtClean="0">
              <a:latin typeface="Comic Sans MS" pitchFamily="66" charset="0"/>
            </a:endParaRPr>
          </a:p>
          <a:p>
            <a:pPr eaLnBrk="1" hangingPunct="1">
              <a:lnSpc>
                <a:spcPct val="80000"/>
              </a:lnSpc>
              <a:buFontTx/>
              <a:buNone/>
            </a:pPr>
            <a:r>
              <a:rPr lang="en-US" altLang="en-US" sz="1600" b="1" dirty="0" smtClean="0">
                <a:latin typeface="Comic Sans MS" pitchFamily="66" charset="0"/>
              </a:rPr>
              <a:t>Compound</a:t>
            </a:r>
            <a:r>
              <a:rPr lang="en-US" altLang="en-US" sz="1400" dirty="0" smtClean="0">
                <a:latin typeface="Comic Sans MS" pitchFamily="66" charset="0"/>
              </a:rPr>
              <a:t> – Iron sulfide (Pyrite or Fools Gold)</a:t>
            </a:r>
            <a:endParaRPr lang="en-US" altLang="en-US" sz="1400" i="1" dirty="0" smtClean="0">
              <a:latin typeface="Comic Sans MS" pitchFamily="66" charset="0"/>
            </a:endParaRPr>
          </a:p>
          <a:p>
            <a:pPr eaLnBrk="1" hangingPunct="1">
              <a:lnSpc>
                <a:spcPct val="80000"/>
              </a:lnSpc>
              <a:buFontTx/>
              <a:buNone/>
            </a:pPr>
            <a:r>
              <a:rPr lang="en-US" altLang="en-US" sz="1400" dirty="0" smtClean="0">
                <a:latin typeface="Comic Sans MS" pitchFamily="66" charset="0"/>
              </a:rPr>
              <a:t>However, if:</a:t>
            </a:r>
          </a:p>
          <a:p>
            <a:pPr eaLnBrk="1" hangingPunct="1">
              <a:lnSpc>
                <a:spcPct val="80000"/>
              </a:lnSpc>
              <a:buFontTx/>
              <a:buNone/>
            </a:pPr>
            <a:r>
              <a:rPr lang="en-US" altLang="en-US" sz="1400" dirty="0" smtClean="0">
                <a:latin typeface="Comic Sans MS" pitchFamily="66" charset="0"/>
              </a:rPr>
              <a:t>a.	seven parts iron filings or powder are mixed with four parts powdered sulfur</a:t>
            </a:r>
          </a:p>
          <a:p>
            <a:pPr eaLnBrk="1" hangingPunct="1">
              <a:lnSpc>
                <a:spcPct val="80000"/>
              </a:lnSpc>
              <a:buFontTx/>
              <a:buAutoNum type="alphaLcPeriod" startAt="2"/>
            </a:pPr>
            <a:r>
              <a:rPr lang="en-US" altLang="en-US" sz="1400" dirty="0" smtClean="0">
                <a:latin typeface="Comic Sans MS" pitchFamily="66" charset="0"/>
              </a:rPr>
              <a:t>mixture is heated to a red glow</a:t>
            </a:r>
          </a:p>
          <a:p>
            <a:pPr eaLnBrk="1" hangingPunct="1">
              <a:lnSpc>
                <a:spcPct val="80000"/>
              </a:lnSpc>
              <a:buFontTx/>
              <a:buAutoNum type="alphaLcPeriod" startAt="2"/>
            </a:pPr>
            <a:r>
              <a:rPr lang="en-US" altLang="en-US" sz="1400" dirty="0" smtClean="0">
                <a:latin typeface="Comic Sans MS" pitchFamily="66" charset="0"/>
              </a:rPr>
              <a:t>iron and sulfur form a compound - iron sulfide; chemically combined, not readily separated. </a:t>
            </a:r>
          </a:p>
          <a:p>
            <a:pPr eaLnBrk="1" hangingPunct="1">
              <a:lnSpc>
                <a:spcPct val="80000"/>
              </a:lnSpc>
            </a:pPr>
            <a:endParaRPr lang="en-US" altLang="en-US" sz="1400" dirty="0" smtClean="0">
              <a:latin typeface="Comic Sans MS" pitchFamily="66" charset="0"/>
            </a:endParaRPr>
          </a:p>
        </p:txBody>
      </p:sp>
      <p:pic>
        <p:nvPicPr>
          <p:cNvPr id="32772" name="Picture 6" descr="mixtur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05600" y="228600"/>
            <a:ext cx="20193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2773" name="Picture 9" descr="magnet_with_nails"/>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52400" y="76200"/>
            <a:ext cx="609600" cy="690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4" name="Picture 12" descr="2004-0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495800"/>
            <a:ext cx="1990725" cy="1730375"/>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2775" name="Text Box 5"/>
          <p:cNvSpPr txBox="1">
            <a:spLocks noChangeArrowheads="1"/>
          </p:cNvSpPr>
          <p:nvPr/>
        </p:nvSpPr>
        <p:spPr bwMode="auto">
          <a:xfrm>
            <a:off x="4191000" y="6613525"/>
            <a:ext cx="495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7"/>
              </a:rPr>
              <a:t>Virtual Cell Biology Classroom</a:t>
            </a:r>
            <a:r>
              <a:rPr lang="en-US" altLang="en-US" sz="1000">
                <a:latin typeface="Comic Sans MS" pitchFamily="66" charset="0"/>
              </a:rPr>
              <a:t> on </a:t>
            </a:r>
            <a:r>
              <a:rPr lang="en-US" altLang="en-US" sz="1000">
                <a:latin typeface="Comic Sans MS" pitchFamily="66" charset="0"/>
                <a:hlinkClick r:id="rId8"/>
              </a:rPr>
              <a:t>ScienceProfOnline.com</a:t>
            </a:r>
            <a:endParaRPr lang="en-US" altLang="en-US" sz="1000">
              <a:latin typeface="Comic Sans MS" pitchFamily="66" charset="0"/>
            </a:endParaRPr>
          </a:p>
        </p:txBody>
      </p:sp>
      <p:sp>
        <p:nvSpPr>
          <p:cNvPr id="8" name="TextBox 7"/>
          <p:cNvSpPr txBox="1"/>
          <p:nvPr/>
        </p:nvSpPr>
        <p:spPr>
          <a:xfrm>
            <a:off x="6934200" y="2590800"/>
            <a:ext cx="1676400" cy="1200329"/>
          </a:xfrm>
          <a:prstGeom prst="rect">
            <a:avLst/>
          </a:prstGeom>
          <a:noFill/>
          <a:ln w="41275">
            <a:solidFill>
              <a:schemeClr val="tx1"/>
            </a:solidFill>
          </a:ln>
        </p:spPr>
        <p:txBody>
          <a:bodyPr wrap="square" rtlCol="0">
            <a:spAutoFit/>
          </a:bodyPr>
          <a:lstStyle/>
          <a:p>
            <a:pPr algn="ctr"/>
            <a:r>
              <a:rPr lang="en-US" b="1" dirty="0" smtClean="0">
                <a:solidFill>
                  <a:srgbClr val="FF3300"/>
                </a:solidFill>
                <a:latin typeface="Comic Sans MS"/>
                <a:cs typeface="Comic Sans MS"/>
              </a:rPr>
              <a:t>Watch Video:</a:t>
            </a:r>
          </a:p>
          <a:p>
            <a:pPr algn="ctr"/>
            <a:r>
              <a:rPr lang="en-US" dirty="0" smtClean="0">
                <a:latin typeface="Comic Sans MS"/>
                <a:cs typeface="Comic Sans MS"/>
                <a:hlinkClick r:id="rId9"/>
              </a:rPr>
              <a:t>Mixture </a:t>
            </a:r>
            <a:r>
              <a:rPr lang="en-US" dirty="0" err="1" smtClean="0">
                <a:latin typeface="Comic Sans MS"/>
                <a:cs typeface="Comic Sans MS"/>
                <a:hlinkClick r:id="rId9"/>
              </a:rPr>
              <a:t>vs</a:t>
            </a:r>
            <a:r>
              <a:rPr lang="en-US" dirty="0" smtClean="0">
                <a:latin typeface="Comic Sans MS"/>
                <a:cs typeface="Comic Sans MS"/>
                <a:hlinkClick r:id="rId9"/>
              </a:rPr>
              <a:t> Compound</a:t>
            </a:r>
            <a:endParaRPr lang="en-US" dirty="0">
              <a:latin typeface="Comic Sans MS"/>
              <a:cs typeface="Comic Sans MS"/>
            </a:endParaRPr>
          </a:p>
        </p:txBody>
      </p:sp>
    </p:spTree>
    <p:extLst>
      <p:ext uri="{BB962C8B-B14F-4D97-AF65-F5344CB8AC3E}">
        <p14:creationId xmlns:p14="http://schemas.microsoft.com/office/powerpoint/2010/main" val="14147576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81012" y="228600"/>
            <a:ext cx="8229600" cy="487363"/>
          </a:xfrm>
        </p:spPr>
        <p:txBody>
          <a:bodyPr/>
          <a:lstStyle/>
          <a:p>
            <a:pPr eaLnBrk="1" hangingPunct="1"/>
            <a:r>
              <a:rPr lang="en-US" sz="2800" b="1" dirty="0" smtClean="0">
                <a:solidFill>
                  <a:srgbClr val="008000"/>
                </a:solidFill>
                <a:latin typeface="Comic Sans MS" pitchFamily="66" charset="0"/>
              </a:rPr>
              <a:t>Remind me why we care about these valence electrons…</a:t>
            </a:r>
            <a:endParaRPr lang="en-US" sz="2800" b="1" dirty="0" smtClean="0">
              <a:solidFill>
                <a:srgbClr val="008000"/>
              </a:solidFill>
              <a:latin typeface="Comic Sans MS" pitchFamily="66" charset="0"/>
            </a:endParaRPr>
          </a:p>
        </p:txBody>
      </p:sp>
      <p:pic>
        <p:nvPicPr>
          <p:cNvPr id="7171" name="Picture 3" descr="c-atom_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62600" y="1905000"/>
            <a:ext cx="33909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4"/>
          <p:cNvSpPr>
            <a:spLocks noChangeArrowheads="1"/>
          </p:cNvSpPr>
          <p:nvPr/>
        </p:nvSpPr>
        <p:spPr bwMode="auto">
          <a:xfrm>
            <a:off x="152400" y="1219200"/>
            <a:ext cx="5021262"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1500" dirty="0">
                <a:latin typeface="Comic Sans MS" pitchFamily="66" charset="0"/>
                <a:cs typeface="+mn-cs"/>
              </a:rPr>
              <a:t>The electrons in an atom are located </a:t>
            </a:r>
            <a:r>
              <a:rPr lang="en-US" sz="1500" dirty="0" smtClean="0">
                <a:latin typeface="Comic Sans MS" pitchFamily="66" charset="0"/>
                <a:cs typeface="+mn-cs"/>
              </a:rPr>
              <a:t>in shells at </a:t>
            </a:r>
            <a:r>
              <a:rPr lang="en-US" sz="1500" dirty="0">
                <a:latin typeface="Comic Sans MS" pitchFamily="66" charset="0"/>
                <a:cs typeface="+mn-cs"/>
              </a:rPr>
              <a:t>different </a:t>
            </a:r>
            <a:r>
              <a:rPr lang="en-US" sz="2000" b="1" dirty="0">
                <a:solidFill>
                  <a:schemeClr val="tx1">
                    <a:lumMod val="50000"/>
                    <a:lumOff val="50000"/>
                  </a:schemeClr>
                </a:solidFill>
                <a:latin typeface="Comic Sans MS" pitchFamily="66" charset="0"/>
                <a:cs typeface="+mn-cs"/>
              </a:rPr>
              <a:t>energy levels</a:t>
            </a:r>
            <a:r>
              <a:rPr lang="en-US" dirty="0">
                <a:solidFill>
                  <a:schemeClr val="bg2">
                    <a:lumMod val="75000"/>
                  </a:schemeClr>
                </a:solidFill>
                <a:latin typeface="Comic Sans MS" pitchFamily="66" charset="0"/>
                <a:cs typeface="+mn-cs"/>
              </a:rPr>
              <a:t>. </a:t>
            </a:r>
          </a:p>
          <a:p>
            <a:pPr eaLnBrk="0" hangingPunct="0">
              <a:defRPr/>
            </a:pPr>
            <a:endParaRPr lang="en-US" sz="1000" dirty="0">
              <a:latin typeface="Comic Sans MS" pitchFamily="66" charset="0"/>
              <a:cs typeface="+mn-cs"/>
            </a:endParaRPr>
          </a:p>
          <a:p>
            <a:pPr eaLnBrk="0" hangingPunct="0">
              <a:defRPr/>
            </a:pPr>
            <a:r>
              <a:rPr lang="en-US" sz="1500" dirty="0">
                <a:latin typeface="Comic Sans MS" pitchFamily="66" charset="0"/>
                <a:cs typeface="+mn-cs"/>
              </a:rPr>
              <a:t>Electrons in the highest energy level are called </a:t>
            </a:r>
            <a:r>
              <a:rPr lang="en-US" sz="2000" b="1" dirty="0">
                <a:solidFill>
                  <a:schemeClr val="tx1">
                    <a:lumMod val="50000"/>
                    <a:lumOff val="50000"/>
                  </a:schemeClr>
                </a:solidFill>
                <a:latin typeface="Comic Sans MS" pitchFamily="66" charset="0"/>
                <a:cs typeface="+mn-cs"/>
              </a:rPr>
              <a:t>valence electrons</a:t>
            </a:r>
            <a:r>
              <a:rPr lang="en-US" b="1" dirty="0">
                <a:solidFill>
                  <a:schemeClr val="bg2">
                    <a:lumMod val="75000"/>
                  </a:schemeClr>
                </a:solidFill>
                <a:latin typeface="Comic Sans MS" pitchFamily="66" charset="0"/>
                <a:cs typeface="+mn-cs"/>
              </a:rPr>
              <a:t>.</a:t>
            </a:r>
            <a:endParaRPr lang="en-US" sz="1500" b="1" dirty="0">
              <a:solidFill>
                <a:schemeClr val="bg2">
                  <a:lumMod val="75000"/>
                </a:schemeClr>
              </a:solidFill>
              <a:latin typeface="Comic Sans MS" pitchFamily="66" charset="0"/>
              <a:cs typeface="+mn-cs"/>
            </a:endParaRPr>
          </a:p>
          <a:p>
            <a:pPr eaLnBrk="0" hangingPunct="0">
              <a:defRPr/>
            </a:pPr>
            <a:endParaRPr lang="en-US" sz="1100" b="1" dirty="0">
              <a:latin typeface="Comic Sans MS" pitchFamily="66" charset="0"/>
              <a:cs typeface="+mn-cs"/>
            </a:endParaRPr>
          </a:p>
          <a:p>
            <a:pPr eaLnBrk="0" hangingPunct="0">
              <a:defRPr/>
            </a:pPr>
            <a:r>
              <a:rPr lang="en-US" sz="1500" dirty="0">
                <a:latin typeface="Comic Sans MS" pitchFamily="66" charset="0"/>
                <a:cs typeface="+mn-cs"/>
              </a:rPr>
              <a:t>Number of valence electrons governs an atom’s bonding behavior. </a:t>
            </a:r>
          </a:p>
          <a:p>
            <a:pPr eaLnBrk="0" hangingPunct="0">
              <a:defRPr/>
            </a:pPr>
            <a:endParaRPr lang="en-US" sz="1000" dirty="0">
              <a:latin typeface="Comic Sans MS" pitchFamily="66" charset="0"/>
              <a:cs typeface="+mn-cs"/>
            </a:endParaRPr>
          </a:p>
          <a:p>
            <a:pPr eaLnBrk="0" hangingPunct="0">
              <a:defRPr/>
            </a:pPr>
            <a:r>
              <a:rPr lang="en-US" b="1" i="1" dirty="0">
                <a:solidFill>
                  <a:srgbClr val="FF0000"/>
                </a:solidFill>
                <a:latin typeface="Comic Sans MS" pitchFamily="66" charset="0"/>
                <a:cs typeface="+mn-cs"/>
              </a:rPr>
              <a:t>Q: </a:t>
            </a:r>
            <a:r>
              <a:rPr lang="en-US" sz="1500" b="1" i="1" dirty="0">
                <a:latin typeface="Comic Sans MS" pitchFamily="66" charset="0"/>
                <a:cs typeface="+mn-cs"/>
              </a:rPr>
              <a:t>What is the </a:t>
            </a:r>
            <a:r>
              <a:rPr lang="en-US" sz="1500" b="1" i="1" u="sng" dirty="0">
                <a:latin typeface="Comic Sans MS" pitchFamily="66" charset="0"/>
                <a:cs typeface="+mn-cs"/>
              </a:rPr>
              <a:t>max number</a:t>
            </a:r>
            <a:r>
              <a:rPr lang="en-US" sz="1500" b="1" i="1" dirty="0">
                <a:latin typeface="Comic Sans MS" pitchFamily="66" charset="0"/>
                <a:cs typeface="+mn-cs"/>
              </a:rPr>
              <a:t> of valence electrons for a full valence shell? </a:t>
            </a:r>
          </a:p>
          <a:p>
            <a:pPr eaLnBrk="0" hangingPunct="0">
              <a:defRPr/>
            </a:pPr>
            <a:endParaRPr lang="en-US" sz="1000" i="1" dirty="0">
              <a:latin typeface="Comic Sans MS" pitchFamily="66" charset="0"/>
              <a:cs typeface="+mn-cs"/>
            </a:endParaRPr>
          </a:p>
          <a:p>
            <a:pPr eaLnBrk="0" hangingPunct="0">
              <a:defRPr/>
            </a:pPr>
            <a:r>
              <a:rPr lang="en-US" sz="1500" dirty="0">
                <a:latin typeface="Comic Sans MS" pitchFamily="66" charset="0"/>
                <a:cs typeface="+mn-cs"/>
              </a:rPr>
              <a:t>Atoms are much more stable, or less reactive, with a full valence shell. </a:t>
            </a:r>
          </a:p>
          <a:p>
            <a:pPr eaLnBrk="0" hangingPunct="0">
              <a:defRPr/>
            </a:pPr>
            <a:endParaRPr lang="en-US" sz="1000" dirty="0">
              <a:latin typeface="Comic Sans MS" pitchFamily="66" charset="0"/>
              <a:cs typeface="+mn-cs"/>
            </a:endParaRPr>
          </a:p>
          <a:p>
            <a:pPr eaLnBrk="0" hangingPunct="0">
              <a:defRPr/>
            </a:pPr>
            <a:r>
              <a:rPr lang="en-US" sz="1500" dirty="0">
                <a:latin typeface="Comic Sans MS" pitchFamily="66" charset="0"/>
                <a:cs typeface="+mn-cs"/>
              </a:rPr>
              <a:t>By moving electrons, the two atoms become linked. This is known as </a:t>
            </a:r>
            <a:r>
              <a:rPr lang="en-US" sz="2000" b="1" dirty="0">
                <a:solidFill>
                  <a:schemeClr val="tx1">
                    <a:lumMod val="50000"/>
                    <a:lumOff val="50000"/>
                  </a:schemeClr>
                </a:solidFill>
                <a:latin typeface="Comic Sans MS" pitchFamily="66" charset="0"/>
                <a:cs typeface="+mn-cs"/>
              </a:rPr>
              <a:t>chemical bonding</a:t>
            </a:r>
            <a:r>
              <a:rPr lang="en-US" sz="1500" dirty="0">
                <a:latin typeface="Comic Sans MS" pitchFamily="66" charset="0"/>
                <a:cs typeface="+mn-cs"/>
              </a:rPr>
              <a:t>. </a:t>
            </a:r>
          </a:p>
          <a:p>
            <a:pPr eaLnBrk="0" hangingPunct="0">
              <a:defRPr/>
            </a:pPr>
            <a:endParaRPr lang="en-US" sz="1000" dirty="0">
              <a:latin typeface="Comic Sans MS" pitchFamily="66" charset="0"/>
              <a:cs typeface="+mn-cs"/>
            </a:endParaRPr>
          </a:p>
          <a:p>
            <a:pPr eaLnBrk="0" hangingPunct="0">
              <a:defRPr/>
            </a:pPr>
            <a:r>
              <a:rPr lang="en-US" sz="1500" dirty="0">
                <a:latin typeface="Comic Sans MS" pitchFamily="66" charset="0"/>
                <a:cs typeface="+mn-cs"/>
              </a:rPr>
              <a:t>This stability can be achieved one of two ways: </a:t>
            </a:r>
          </a:p>
          <a:p>
            <a:pPr eaLnBrk="0" hangingPunct="0">
              <a:defRPr/>
            </a:pPr>
            <a:endParaRPr lang="en-US" sz="800" dirty="0">
              <a:latin typeface="Comic Sans MS" pitchFamily="66" charset="0"/>
              <a:cs typeface="+mn-cs"/>
            </a:endParaRPr>
          </a:p>
          <a:p>
            <a:pPr eaLnBrk="0" hangingPunct="0">
              <a:defRPr/>
            </a:pPr>
            <a:r>
              <a:rPr lang="en-US" sz="1500" dirty="0">
                <a:latin typeface="Comic Sans MS" pitchFamily="66" charset="0"/>
                <a:cs typeface="+mn-cs"/>
              </a:rPr>
              <a:t>	-</a:t>
            </a:r>
            <a:r>
              <a:rPr lang="en-US" dirty="0">
                <a:solidFill>
                  <a:schemeClr val="bg2">
                    <a:lumMod val="75000"/>
                  </a:schemeClr>
                </a:solidFill>
                <a:latin typeface="Comic Sans MS" pitchFamily="66" charset="0"/>
                <a:cs typeface="+mn-cs"/>
              </a:rPr>
              <a:t> </a:t>
            </a:r>
            <a:r>
              <a:rPr lang="en-US" sz="2000" b="1" dirty="0">
                <a:solidFill>
                  <a:schemeClr val="bg2">
                    <a:lumMod val="75000"/>
                  </a:schemeClr>
                </a:solidFill>
                <a:latin typeface="Comic Sans MS" pitchFamily="66" charset="0"/>
                <a:cs typeface="+mn-cs"/>
              </a:rPr>
              <a:t>Ionic</a:t>
            </a:r>
            <a:r>
              <a:rPr lang="en-US" sz="2000" dirty="0">
                <a:solidFill>
                  <a:schemeClr val="bg2">
                    <a:lumMod val="75000"/>
                  </a:schemeClr>
                </a:solidFill>
                <a:latin typeface="Comic Sans MS" pitchFamily="66" charset="0"/>
                <a:cs typeface="+mn-cs"/>
              </a:rPr>
              <a:t> </a:t>
            </a:r>
            <a:r>
              <a:rPr lang="en-US" sz="1500" dirty="0">
                <a:latin typeface="Comic Sans MS" pitchFamily="66" charset="0"/>
                <a:cs typeface="+mn-cs"/>
              </a:rPr>
              <a:t>bond</a:t>
            </a:r>
          </a:p>
          <a:p>
            <a:pPr eaLnBrk="0" hangingPunct="0">
              <a:defRPr/>
            </a:pPr>
            <a:r>
              <a:rPr lang="en-US" sz="1500" dirty="0">
                <a:latin typeface="Comic Sans MS" pitchFamily="66" charset="0"/>
                <a:cs typeface="+mn-cs"/>
              </a:rPr>
              <a:t>	- </a:t>
            </a:r>
            <a:r>
              <a:rPr lang="en-US" sz="2000" b="1" dirty="0">
                <a:solidFill>
                  <a:schemeClr val="bg2">
                    <a:lumMod val="75000"/>
                  </a:schemeClr>
                </a:solidFill>
                <a:latin typeface="Comic Sans MS" pitchFamily="66" charset="0"/>
                <a:cs typeface="+mn-cs"/>
              </a:rPr>
              <a:t>Covalent</a:t>
            </a:r>
            <a:r>
              <a:rPr lang="en-US" sz="1500" dirty="0">
                <a:latin typeface="Comic Sans MS" pitchFamily="66" charset="0"/>
                <a:cs typeface="+mn-cs"/>
              </a:rPr>
              <a:t> bond</a:t>
            </a:r>
          </a:p>
        </p:txBody>
      </p:sp>
      <p:sp>
        <p:nvSpPr>
          <p:cNvPr id="7173" name="Text Box 5"/>
          <p:cNvSpPr txBox="1">
            <a:spLocks noChangeArrowheads="1"/>
          </p:cNvSpPr>
          <p:nvPr/>
        </p:nvSpPr>
        <p:spPr bwMode="auto">
          <a:xfrm>
            <a:off x="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Carbon, </a:t>
            </a:r>
            <a:r>
              <a:rPr lang="en-US" sz="1000">
                <a:latin typeface="Comic Sans MS" pitchFamily="66" charset="0"/>
                <a:hlinkClick r:id="rId4"/>
              </a:rPr>
              <a:t>Universe Today </a:t>
            </a:r>
            <a:r>
              <a:rPr lang="en-US" sz="1000">
                <a:latin typeface="Comic Sans MS" pitchFamily="66" charset="0"/>
              </a:rPr>
              <a:t>Website</a:t>
            </a:r>
          </a:p>
        </p:txBody>
      </p:sp>
      <p:sp>
        <p:nvSpPr>
          <p:cNvPr id="7"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4643184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228600" y="685800"/>
            <a:ext cx="3276600" cy="5322888"/>
          </a:xfrm>
        </p:spPr>
        <p:txBody>
          <a:bodyPr/>
          <a:lstStyle/>
          <a:p>
            <a:pPr algn="l" eaLnBrk="1" hangingPunct="1">
              <a:lnSpc>
                <a:spcPct val="80000"/>
              </a:lnSpc>
              <a:defRPr/>
            </a:pPr>
            <a:r>
              <a:rPr lang="en-US" dirty="0" smtClean="0">
                <a:latin typeface="Comic Sans MS" pitchFamily="66" charset="0"/>
              </a:rPr>
              <a:t>Three Main Types </a:t>
            </a:r>
            <a:r>
              <a:rPr lang="en-US" sz="2400" dirty="0" smtClean="0">
                <a:latin typeface="Comic Sans MS" pitchFamily="66" charset="0"/>
              </a:rPr>
              <a:t>of</a:t>
            </a:r>
            <a:r>
              <a:rPr lang="en-US" b="1" dirty="0" smtClean="0">
                <a:latin typeface="Comic Sans MS" pitchFamily="66" charset="0"/>
              </a:rPr>
              <a:t> </a:t>
            </a:r>
            <a:r>
              <a:rPr lang="en-US" b="1" dirty="0" smtClean="0">
                <a:solidFill>
                  <a:schemeClr val="accent6">
                    <a:lumMod val="60000"/>
                    <a:lumOff val="40000"/>
                  </a:schemeClr>
                </a:solidFill>
                <a:latin typeface="Comic Sans MS" pitchFamily="66" charset="0"/>
              </a:rPr>
              <a:t>Chemical Bonds</a:t>
            </a:r>
            <a:r>
              <a:rPr lang="en-US" b="1" dirty="0" smtClean="0">
                <a:latin typeface="Comic Sans MS" pitchFamily="66" charset="0"/>
              </a:rPr>
              <a:t>:</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endParaRPr lang="en-US" sz="2800" b="1" dirty="0" smtClean="0">
              <a:latin typeface="Comic Sans MS" pitchFamily="66" charset="0"/>
            </a:endParaRPr>
          </a:p>
          <a:p>
            <a:pPr algn="l" eaLnBrk="1" hangingPunct="1">
              <a:lnSpc>
                <a:spcPct val="80000"/>
              </a:lnSpc>
              <a:defRPr/>
            </a:pPr>
            <a:r>
              <a:rPr lang="en-US" sz="2800" b="1" dirty="0" smtClean="0">
                <a:latin typeface="Comic Sans MS" pitchFamily="66" charset="0"/>
              </a:rPr>
              <a:t>1. </a:t>
            </a:r>
            <a:r>
              <a:rPr lang="en-US" sz="3600" b="1" dirty="0" smtClean="0">
                <a:latin typeface="Comic Sans MS" pitchFamily="66" charset="0"/>
              </a:rPr>
              <a:t>Ionic</a:t>
            </a:r>
          </a:p>
          <a:p>
            <a:pPr algn="l" eaLnBrk="1" hangingPunct="1">
              <a:lnSpc>
                <a:spcPct val="80000"/>
              </a:lnSpc>
              <a:defRPr/>
            </a:pPr>
            <a:endParaRPr lang="en-US" sz="1800" b="1" dirty="0" smtClean="0">
              <a:solidFill>
                <a:schemeClr val="tx1">
                  <a:lumMod val="50000"/>
                  <a:lumOff val="50000"/>
                </a:schemeClr>
              </a:solidFill>
              <a:latin typeface="Comic Sans MS" pitchFamily="66" charset="0"/>
            </a:endParaRPr>
          </a:p>
          <a:p>
            <a:pPr algn="l" eaLnBrk="1" hangingPunct="1">
              <a:lnSpc>
                <a:spcPct val="80000"/>
              </a:lnSpc>
              <a:defRPr/>
            </a:pPr>
            <a:r>
              <a:rPr lang="en-US" sz="1800" b="1" dirty="0" smtClean="0">
                <a:solidFill>
                  <a:schemeClr val="tx1">
                    <a:lumMod val="50000"/>
                    <a:lumOff val="50000"/>
                  </a:schemeClr>
                </a:solidFill>
                <a:latin typeface="Comic Sans MS" pitchFamily="66" charset="0"/>
              </a:rPr>
              <a:t>2. </a:t>
            </a:r>
            <a:r>
              <a:rPr lang="en-US" sz="2400" b="1" dirty="0" smtClean="0">
                <a:solidFill>
                  <a:schemeClr val="tx1">
                    <a:lumMod val="50000"/>
                    <a:lumOff val="50000"/>
                  </a:schemeClr>
                </a:solidFill>
                <a:latin typeface="Comic Sans MS" pitchFamily="66" charset="0"/>
              </a:rPr>
              <a:t>Covalent</a:t>
            </a:r>
          </a:p>
          <a:p>
            <a:pPr algn="l" eaLnBrk="1" hangingPunct="1">
              <a:lnSpc>
                <a:spcPct val="80000"/>
              </a:lnSpc>
              <a:defRPr/>
            </a:pPr>
            <a:endParaRPr lang="en-US" sz="1800" b="1" dirty="0" smtClean="0">
              <a:solidFill>
                <a:schemeClr val="tx1">
                  <a:lumMod val="50000"/>
                  <a:lumOff val="50000"/>
                </a:schemeClr>
              </a:solidFill>
              <a:latin typeface="Comic Sans MS" pitchFamily="66" charset="0"/>
            </a:endParaRPr>
          </a:p>
          <a:p>
            <a:pPr algn="l" eaLnBrk="1" hangingPunct="1">
              <a:lnSpc>
                <a:spcPct val="80000"/>
              </a:lnSpc>
              <a:defRPr/>
            </a:pPr>
            <a:r>
              <a:rPr lang="en-US" sz="1800" b="1" dirty="0" smtClean="0">
                <a:solidFill>
                  <a:schemeClr val="tx1">
                    <a:lumMod val="50000"/>
                    <a:lumOff val="50000"/>
                  </a:schemeClr>
                </a:solidFill>
                <a:latin typeface="Comic Sans MS" pitchFamily="66" charset="0"/>
              </a:rPr>
              <a:t>3. </a:t>
            </a:r>
            <a:r>
              <a:rPr lang="en-US" sz="2400" b="1" dirty="0" smtClean="0">
                <a:solidFill>
                  <a:schemeClr val="tx1">
                    <a:lumMod val="50000"/>
                    <a:lumOff val="50000"/>
                  </a:schemeClr>
                </a:solidFill>
                <a:latin typeface="Comic Sans MS" pitchFamily="66" charset="0"/>
              </a:rPr>
              <a:t>Hydrogen</a:t>
            </a:r>
          </a:p>
          <a:p>
            <a:pPr algn="l" eaLnBrk="1" hangingPunct="1">
              <a:lnSpc>
                <a:spcPct val="80000"/>
              </a:lnSpc>
              <a:defRPr/>
            </a:pPr>
            <a:endParaRPr lang="en-US" sz="2000" b="1" dirty="0" smtClean="0">
              <a:solidFill>
                <a:schemeClr val="bg2">
                  <a:lumMod val="75000"/>
                </a:schemeClr>
              </a:solidFill>
              <a:latin typeface="Comic Sans MS" pitchFamily="66" charset="0"/>
            </a:endParaRPr>
          </a:p>
          <a:p>
            <a:pPr algn="l" eaLnBrk="1" hangingPunct="1">
              <a:lnSpc>
                <a:spcPct val="80000"/>
              </a:lnSpc>
              <a:defRPr/>
            </a:pPr>
            <a:endParaRPr lang="en-US" sz="2000" b="1" dirty="0">
              <a:solidFill>
                <a:schemeClr val="bg2">
                  <a:lumMod val="75000"/>
                </a:schemeClr>
              </a:solidFill>
              <a:latin typeface="Comic Sans MS" pitchFamily="66" charset="0"/>
            </a:endParaRPr>
          </a:p>
          <a:p>
            <a:pPr eaLnBrk="1" hangingPunct="1">
              <a:lnSpc>
                <a:spcPct val="80000"/>
              </a:lnSpc>
              <a:defRPr/>
            </a:pPr>
            <a:endParaRPr lang="en-US" sz="1600" b="1" i="1" dirty="0" smtClean="0">
              <a:latin typeface="Comic Sans MS" pitchFamily="66" charset="0"/>
            </a:endParaRPr>
          </a:p>
          <a:p>
            <a:pPr eaLnBrk="1" hangingPunct="1">
              <a:lnSpc>
                <a:spcPct val="80000"/>
              </a:lnSpc>
              <a:defRPr/>
            </a:pPr>
            <a:r>
              <a:rPr lang="en-US" sz="1600" b="1" i="1" dirty="0" smtClean="0">
                <a:latin typeface="Comic Sans MS" pitchFamily="66" charset="0"/>
              </a:rPr>
              <a:t> </a:t>
            </a:r>
          </a:p>
        </p:txBody>
      </p:sp>
      <p:pic>
        <p:nvPicPr>
          <p:cNvPr id="8195" name="Picture 4" descr="DNA_chemica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766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5"/>
          <p:cNvSpPr txBox="1">
            <a:spLocks noChangeArrowheads="1"/>
          </p:cNvSpPr>
          <p:nvPr/>
        </p:nvSpPr>
        <p:spPr bwMode="auto">
          <a:xfrm>
            <a:off x="0" y="6306350"/>
            <a:ext cx="3429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dirty="0">
                <a:latin typeface="Comic Sans MS" pitchFamily="66" charset="0"/>
              </a:rPr>
              <a:t>Image:</a:t>
            </a:r>
            <a:r>
              <a:rPr lang="en-US" sz="1000" dirty="0">
                <a:latin typeface="Comic Sans MS" pitchFamily="66" charset="0"/>
              </a:rPr>
              <a:t> </a:t>
            </a:r>
            <a:r>
              <a:rPr lang="en-US" sz="1000" dirty="0">
                <a:latin typeface="Comic Sans MS" pitchFamily="66" charset="0"/>
                <a:hlinkClick r:id="rId4"/>
              </a:rPr>
              <a:t>Formation of ionic sodium fluoride</a:t>
            </a:r>
            <a:r>
              <a:rPr lang="en-US" sz="1000" dirty="0">
                <a:latin typeface="Comic Sans MS" pitchFamily="66" charset="0"/>
              </a:rPr>
              <a:t>, </a:t>
            </a:r>
            <a:r>
              <a:rPr lang="en-US" sz="1000" dirty="0" err="1">
                <a:latin typeface="Comic Sans MS" pitchFamily="66" charset="0"/>
              </a:rPr>
              <a:t>Wdcf</a:t>
            </a:r>
            <a:r>
              <a:rPr lang="en-US" sz="1000" dirty="0" smtClean="0">
                <a:latin typeface="Comic Sans MS" pitchFamily="66" charset="0"/>
              </a:rPr>
              <a:t>; </a:t>
            </a:r>
            <a:r>
              <a:rPr lang="en-US" sz="1000" dirty="0" smtClean="0">
                <a:latin typeface="Comic Sans MS" pitchFamily="66" charset="0"/>
                <a:hlinkClick r:id="rId5"/>
              </a:rPr>
              <a:t>Methane </a:t>
            </a:r>
            <a:r>
              <a:rPr lang="en-US" sz="1000" dirty="0">
                <a:latin typeface="Comic Sans MS" pitchFamily="66" charset="0"/>
                <a:hlinkClick r:id="rId5"/>
              </a:rPr>
              <a:t>Covalent Bonds</a:t>
            </a:r>
            <a:r>
              <a:rPr lang="en-US" sz="1000" dirty="0">
                <a:latin typeface="Comic Sans MS" pitchFamily="66" charset="0"/>
              </a:rPr>
              <a:t>, </a:t>
            </a:r>
            <a:r>
              <a:rPr lang="en-US" sz="1000" dirty="0" err="1">
                <a:latin typeface="Comic Sans MS" pitchFamily="66" charset="0"/>
              </a:rPr>
              <a:t>Dynablast</a:t>
            </a:r>
            <a:r>
              <a:rPr lang="en-US" sz="1000" dirty="0">
                <a:latin typeface="Comic Sans MS" pitchFamily="66" charset="0"/>
              </a:rPr>
              <a:t>, Wiki;</a:t>
            </a:r>
            <a:r>
              <a:rPr lang="en-US" sz="900" dirty="0">
                <a:latin typeface="Comic Sans MS" pitchFamily="66" charset="0"/>
              </a:rPr>
              <a:t>  </a:t>
            </a:r>
            <a:r>
              <a:rPr lang="en-US" sz="900" dirty="0">
                <a:latin typeface="Comic Sans MS" pitchFamily="66" charset="0"/>
                <a:hlinkClick r:id="rId6"/>
              </a:rPr>
              <a:t>DNA Chemical Structure</a:t>
            </a:r>
            <a:r>
              <a:rPr lang="en-US" sz="900" dirty="0">
                <a:latin typeface="Comic Sans MS" pitchFamily="66" charset="0"/>
              </a:rPr>
              <a:t>, </a:t>
            </a:r>
            <a:r>
              <a:rPr lang="en-US" sz="900" dirty="0" err="1">
                <a:latin typeface="Comic Sans MS" pitchFamily="66" charset="0"/>
              </a:rPr>
              <a:t>Madprime</a:t>
            </a:r>
            <a:r>
              <a:rPr lang="en-US" sz="900" dirty="0">
                <a:latin typeface="Comic Sans MS" pitchFamily="66" charset="0"/>
              </a:rPr>
              <a:t>, Wiki</a:t>
            </a:r>
          </a:p>
        </p:txBody>
      </p:sp>
      <p:pic>
        <p:nvPicPr>
          <p:cNvPr id="8197" name="Picture 6" descr="methane-covalent-no lab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981200"/>
            <a:ext cx="2346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Na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3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9"/>
              </a:rPr>
              <a:t>Virtual Cell Biology Classroom</a:t>
            </a:r>
            <a:r>
              <a:rPr lang="en-US" altLang="en-US" sz="1000" dirty="0">
                <a:latin typeface="Comic Sans MS" pitchFamily="66" charset="0"/>
              </a:rPr>
              <a:t> on </a:t>
            </a:r>
            <a:r>
              <a:rPr lang="en-US" altLang="en-US" sz="1000" dirty="0">
                <a:latin typeface="Comic Sans MS" pitchFamily="66" charset="0"/>
                <a:hlinkClick r:id="rId10"/>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17023669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411163"/>
          </a:xfrm>
        </p:spPr>
        <p:txBody>
          <a:bodyPr/>
          <a:lstStyle/>
          <a:p>
            <a:pPr eaLnBrk="1" hangingPunct="1">
              <a:defRPr/>
            </a:pPr>
            <a:r>
              <a:rPr lang="en-US" sz="3600" b="1" dirty="0" smtClean="0">
                <a:solidFill>
                  <a:schemeClr val="tx1">
                    <a:lumMod val="50000"/>
                    <a:lumOff val="50000"/>
                  </a:schemeClr>
                </a:solidFill>
                <a:latin typeface="Comic Sans MS" pitchFamily="66" charset="0"/>
              </a:rPr>
              <a:t>Ionic</a:t>
            </a:r>
            <a:r>
              <a:rPr lang="en-US" sz="2800" b="1" dirty="0" smtClean="0">
                <a:solidFill>
                  <a:schemeClr val="tx1">
                    <a:lumMod val="50000"/>
                    <a:lumOff val="50000"/>
                  </a:schemeClr>
                </a:solidFill>
                <a:latin typeface="Comic Sans MS" pitchFamily="66" charset="0"/>
              </a:rPr>
              <a:t> </a:t>
            </a:r>
            <a:r>
              <a:rPr lang="en-US" sz="3600" b="1" dirty="0" smtClean="0">
                <a:solidFill>
                  <a:schemeClr val="tx1">
                    <a:lumMod val="50000"/>
                    <a:lumOff val="50000"/>
                  </a:schemeClr>
                </a:solidFill>
                <a:latin typeface="Comic Sans MS" pitchFamily="66" charset="0"/>
              </a:rPr>
              <a:t>Bonds</a:t>
            </a:r>
            <a:endParaRPr lang="en-US" sz="3200" b="1" dirty="0" smtClean="0">
              <a:solidFill>
                <a:schemeClr val="tx1">
                  <a:lumMod val="50000"/>
                  <a:lumOff val="50000"/>
                </a:schemeClr>
              </a:solidFill>
              <a:latin typeface="Comic Sans MS" pitchFamily="66" charset="0"/>
            </a:endParaRPr>
          </a:p>
        </p:txBody>
      </p:sp>
      <p:sp>
        <p:nvSpPr>
          <p:cNvPr id="9219" name="Rectangle 3"/>
          <p:cNvSpPr>
            <a:spLocks noGrp="1" noChangeArrowheads="1"/>
          </p:cNvSpPr>
          <p:nvPr>
            <p:ph type="body" sz="half" idx="1"/>
          </p:nvPr>
        </p:nvSpPr>
        <p:spPr>
          <a:xfrm>
            <a:off x="457200" y="762000"/>
            <a:ext cx="8077200" cy="5287963"/>
          </a:xfrm>
        </p:spPr>
        <p:txBody>
          <a:bodyPr/>
          <a:lstStyle/>
          <a:p>
            <a:pPr eaLnBrk="1" hangingPunct="1">
              <a:buFontTx/>
              <a:buNone/>
            </a:pPr>
            <a:r>
              <a:rPr lang="en-US" sz="1400" smtClean="0">
                <a:latin typeface="Comic Sans MS" pitchFamily="66" charset="0"/>
                <a:cs typeface="Arial" pitchFamily="34" charset="0"/>
              </a:rPr>
              <a:t>Involves transfer of electrons between two atoms.</a:t>
            </a:r>
          </a:p>
          <a:p>
            <a:pPr eaLnBrk="1" hangingPunct="1">
              <a:buFontTx/>
              <a:buNone/>
            </a:pPr>
            <a:r>
              <a:rPr lang="en-US" sz="1400" smtClean="0">
                <a:latin typeface="Comic Sans MS" pitchFamily="66" charset="0"/>
                <a:cs typeface="Arial" pitchFamily="34" charset="0"/>
              </a:rPr>
              <a:t>	</a:t>
            </a:r>
          </a:p>
          <a:p>
            <a:pPr eaLnBrk="1" hangingPunct="1">
              <a:buFontTx/>
              <a:buNone/>
            </a:pPr>
            <a:endParaRPr lang="en-US" sz="1200" smtClean="0">
              <a:latin typeface="Comic Sans MS" pitchFamily="66" charset="0"/>
              <a:cs typeface="Arial" pitchFamily="34" charset="0"/>
            </a:endParaRPr>
          </a:p>
          <a:p>
            <a:pPr eaLnBrk="1" hangingPunct="1">
              <a:buFontTx/>
              <a:buNone/>
            </a:pPr>
            <a:endParaRPr lang="en-US" sz="1200" i="1" smtClean="0"/>
          </a:p>
          <a:p>
            <a:pPr eaLnBrk="1" hangingPunct="1">
              <a:buFontTx/>
              <a:buNone/>
            </a:pPr>
            <a:endParaRPr lang="en-US" sz="1800" i="1" smtClean="0"/>
          </a:p>
          <a:p>
            <a:pPr eaLnBrk="1" hangingPunct="1">
              <a:buFontTx/>
              <a:buNone/>
            </a:pPr>
            <a:endParaRPr lang="en-US" sz="1800" i="1" smtClean="0"/>
          </a:p>
          <a:p>
            <a:pPr eaLnBrk="1" hangingPunct="1">
              <a:buFontTx/>
              <a:buNone/>
            </a:pPr>
            <a:endParaRPr lang="en-US" sz="2000" i="1" smtClean="0">
              <a:cs typeface="Arial" pitchFamily="34" charset="0"/>
            </a:endParaRPr>
          </a:p>
          <a:p>
            <a:pPr eaLnBrk="1" hangingPunct="1"/>
            <a:endParaRPr lang="en-US" sz="1800" i="1" smtClean="0"/>
          </a:p>
          <a:p>
            <a:pPr eaLnBrk="1" hangingPunct="1"/>
            <a:endParaRPr lang="en-US" sz="1800" b="1" smtClean="0"/>
          </a:p>
        </p:txBody>
      </p:sp>
      <p:sp>
        <p:nvSpPr>
          <p:cNvPr id="9220" name="Text Box 4"/>
          <p:cNvSpPr txBox="1">
            <a:spLocks noChangeArrowheads="1"/>
          </p:cNvSpPr>
          <p:nvPr/>
        </p:nvSpPr>
        <p:spPr bwMode="auto">
          <a:xfrm>
            <a:off x="3048000" y="1233488"/>
            <a:ext cx="3124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i="1"/>
              <a:t>Found mainly … inorganic compounds.</a:t>
            </a:r>
          </a:p>
        </p:txBody>
      </p:sp>
      <p:pic>
        <p:nvPicPr>
          <p:cNvPr id="9221" name="Picture 5" descr="na-cl"/>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7700" y="1522413"/>
            <a:ext cx="76962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Text Box 6"/>
          <p:cNvSpPr txBox="1">
            <a:spLocks noChangeArrowheads="1"/>
          </p:cNvSpPr>
          <p:nvPr/>
        </p:nvSpPr>
        <p:spPr bwMode="auto">
          <a:xfrm>
            <a:off x="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4"/>
              </a:rPr>
              <a:t>Sodium Chloride</a:t>
            </a:r>
            <a:r>
              <a:rPr lang="en-US" sz="1000">
                <a:latin typeface="Comic Sans MS" pitchFamily="66" charset="0"/>
              </a:rPr>
              <a:t>, University of Winnepeg</a:t>
            </a:r>
          </a:p>
        </p:txBody>
      </p:sp>
      <p:sp>
        <p:nvSpPr>
          <p:cNvPr id="9223" name="Rectangle 7"/>
          <p:cNvSpPr>
            <a:spLocks noChangeArrowheads="1"/>
          </p:cNvSpPr>
          <p:nvPr/>
        </p:nvSpPr>
        <p:spPr bwMode="auto">
          <a:xfrm>
            <a:off x="304800" y="5029200"/>
            <a:ext cx="8382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pPr>
            <a:r>
              <a:rPr lang="en-US" sz="2000" b="1">
                <a:solidFill>
                  <a:srgbClr val="3366FF"/>
                </a:solidFill>
                <a:latin typeface="Comic Sans MS" pitchFamily="66" charset="0"/>
              </a:rPr>
              <a:t>Ion</a:t>
            </a:r>
            <a:r>
              <a:rPr lang="en-US" sz="1600" b="1">
                <a:latin typeface="Comic Sans MS" pitchFamily="66" charset="0"/>
              </a:rPr>
              <a:t> </a:t>
            </a:r>
            <a:r>
              <a:rPr lang="en-US" sz="1600">
                <a:latin typeface="Comic Sans MS" pitchFamily="66" charset="0"/>
              </a:rPr>
              <a:t>= an atom or group of atoms which have lost or gained one or more electrons, making them negatively or positively charged.</a:t>
            </a:r>
          </a:p>
          <a:p>
            <a:pPr marL="342900" indent="-342900">
              <a:lnSpc>
                <a:spcPct val="90000"/>
              </a:lnSpc>
              <a:spcBef>
                <a:spcPct val="20000"/>
              </a:spcBef>
            </a:pPr>
            <a:endParaRPr lang="en-US" sz="1100" b="1" i="1">
              <a:latin typeface="Comic Sans MS" pitchFamily="66" charset="0"/>
            </a:endParaRPr>
          </a:p>
          <a:p>
            <a:pPr marL="342900" indent="-342900">
              <a:lnSpc>
                <a:spcPct val="90000"/>
              </a:lnSpc>
              <a:spcBef>
                <a:spcPct val="20000"/>
              </a:spcBef>
            </a:pPr>
            <a:r>
              <a:rPr lang="en-US" b="1" i="1">
                <a:solidFill>
                  <a:srgbClr val="FF0000"/>
                </a:solidFill>
                <a:latin typeface="Comic Sans MS" pitchFamily="66" charset="0"/>
              </a:rPr>
              <a:t>Q</a:t>
            </a:r>
            <a:r>
              <a:rPr lang="en-US" sz="1400" b="1" i="1">
                <a:latin typeface="Comic Sans MS" pitchFamily="66" charset="0"/>
              </a:rPr>
              <a:t>: What are positively charged ions (+) called?</a:t>
            </a:r>
          </a:p>
          <a:p>
            <a:pPr marL="342900" indent="-342900">
              <a:lnSpc>
                <a:spcPct val="90000"/>
              </a:lnSpc>
              <a:spcBef>
                <a:spcPct val="20000"/>
              </a:spcBef>
            </a:pPr>
            <a:r>
              <a:rPr lang="en-US" b="1" i="1">
                <a:solidFill>
                  <a:srgbClr val="FF0000"/>
                </a:solidFill>
                <a:latin typeface="Comic Sans MS" pitchFamily="66" charset="0"/>
              </a:rPr>
              <a:t>Q</a:t>
            </a:r>
            <a:r>
              <a:rPr lang="en-US" sz="1400" b="1" i="1">
                <a:latin typeface="Comic Sans MS" pitchFamily="66" charset="0"/>
              </a:rPr>
              <a:t>: What are negatively charged ions (-) called? </a:t>
            </a:r>
            <a:endParaRPr lang="en-US" sz="1600" b="1" i="1"/>
          </a:p>
        </p:txBody>
      </p:sp>
      <p:sp>
        <p:nvSpPr>
          <p:cNvPr id="9"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4881871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762000" y="304800"/>
            <a:ext cx="7696200" cy="1143000"/>
          </a:xfrm>
        </p:spPr>
        <p:txBody>
          <a:bodyPr>
            <a:normAutofit fontScale="90000"/>
          </a:bodyPr>
          <a:lstStyle/>
          <a:p>
            <a:pPr eaLnBrk="1" hangingPunct="1">
              <a:defRPr/>
            </a:pPr>
            <a:r>
              <a:rPr lang="en-US" sz="4000" b="1" dirty="0" smtClean="0">
                <a:solidFill>
                  <a:srgbClr val="FF0000"/>
                </a:solidFill>
                <a:latin typeface="Comic Sans MS"/>
                <a:ea typeface="+mj-ea"/>
                <a:cs typeface="Comic Sans MS"/>
              </a:rPr>
              <a:t>Ionic compounds are made of oppositely charged ions</a:t>
            </a:r>
          </a:p>
        </p:txBody>
      </p:sp>
      <p:sp>
        <p:nvSpPr>
          <p:cNvPr id="7" name="Rectangle 3"/>
          <p:cNvSpPr>
            <a:spLocks noGrp="1" noChangeArrowheads="1"/>
          </p:cNvSpPr>
          <p:nvPr>
            <p:ph type="body" sz="half" idx="4294967295"/>
          </p:nvPr>
        </p:nvSpPr>
        <p:spPr>
          <a:xfrm>
            <a:off x="4572000" y="1676400"/>
            <a:ext cx="4318000" cy="4495800"/>
          </a:xfrm>
        </p:spPr>
        <p:txBody>
          <a:bodyPr/>
          <a:lstStyle/>
          <a:p>
            <a:pPr eaLnBrk="1" hangingPunct="1">
              <a:defRPr/>
            </a:pPr>
            <a:r>
              <a:rPr lang="en-US" sz="2400" dirty="0">
                <a:latin typeface="Comic Sans MS"/>
                <a:ea typeface="+mn-ea"/>
                <a:cs typeface="Comic Sans MS"/>
              </a:rPr>
              <a:t>Ionic Bonds are atoms held together by attraction between </a:t>
            </a:r>
            <a:br>
              <a:rPr lang="en-US" sz="2400" dirty="0">
                <a:latin typeface="Comic Sans MS"/>
                <a:ea typeface="+mn-ea"/>
                <a:cs typeface="Comic Sans MS"/>
              </a:rPr>
            </a:br>
            <a:r>
              <a:rPr lang="en-US" sz="2400" dirty="0">
                <a:latin typeface="Comic Sans MS"/>
                <a:ea typeface="+mn-ea"/>
                <a:cs typeface="Comic Sans MS"/>
              </a:rPr>
              <a:t>a</a:t>
            </a:r>
            <a:r>
              <a:rPr lang="en-US" sz="2400" b="1" dirty="0">
                <a:latin typeface="Comic Sans MS"/>
                <a:ea typeface="+mn-ea"/>
                <a:cs typeface="Comic Sans MS"/>
              </a:rPr>
              <a:t> </a:t>
            </a:r>
            <a:r>
              <a:rPr lang="en-US" sz="2400" b="1" dirty="0">
                <a:solidFill>
                  <a:srgbClr val="CC9900"/>
                </a:solidFill>
                <a:latin typeface="Comic Sans MS"/>
                <a:ea typeface="+mn-ea"/>
                <a:cs typeface="Comic Sans MS"/>
              </a:rPr>
              <a:t>(+)</a:t>
            </a:r>
            <a:r>
              <a:rPr lang="en-US" sz="2400" b="1" dirty="0">
                <a:solidFill>
                  <a:srgbClr val="FFFF00"/>
                </a:solidFill>
                <a:latin typeface="Comic Sans MS"/>
                <a:ea typeface="+mn-ea"/>
                <a:cs typeface="Comic Sans MS"/>
              </a:rPr>
              <a:t> </a:t>
            </a:r>
            <a:r>
              <a:rPr lang="en-US" sz="2400" b="1" dirty="0">
                <a:latin typeface="Comic Sans MS"/>
                <a:ea typeface="+mn-ea"/>
                <a:cs typeface="Comic Sans MS"/>
              </a:rPr>
              <a:t>and a </a:t>
            </a:r>
            <a:r>
              <a:rPr lang="en-US" sz="2400" b="1" dirty="0">
                <a:solidFill>
                  <a:srgbClr val="92D050"/>
                </a:solidFill>
                <a:latin typeface="Comic Sans MS"/>
                <a:ea typeface="+mn-ea"/>
                <a:cs typeface="Comic Sans MS"/>
              </a:rPr>
              <a:t>(–)</a:t>
            </a:r>
            <a:r>
              <a:rPr lang="en-US" sz="2400" b="1" dirty="0">
                <a:latin typeface="Comic Sans MS"/>
                <a:ea typeface="+mn-ea"/>
                <a:cs typeface="Comic Sans MS"/>
              </a:rPr>
              <a:t> ion</a:t>
            </a:r>
          </a:p>
          <a:p>
            <a:pPr eaLnBrk="1" hangingPunct="1">
              <a:defRPr/>
            </a:pPr>
            <a:endParaRPr lang="en-US" sz="2400" b="1" dirty="0">
              <a:solidFill>
                <a:srgbClr val="FF0000"/>
              </a:solidFill>
              <a:latin typeface="Comic Sans MS"/>
              <a:ea typeface="+mn-ea"/>
              <a:cs typeface="Comic Sans MS"/>
            </a:endParaRPr>
          </a:p>
          <a:p>
            <a:pPr eaLnBrk="1" hangingPunct="1">
              <a:defRPr/>
            </a:pPr>
            <a:r>
              <a:rPr lang="en-US" sz="2400" b="1" dirty="0">
                <a:solidFill>
                  <a:srgbClr val="FF0000"/>
                </a:solidFill>
                <a:latin typeface="Comic Sans MS"/>
                <a:ea typeface="+mn-ea"/>
                <a:cs typeface="Comic Sans MS"/>
              </a:rPr>
              <a:t>Compound is neutral overall, </a:t>
            </a:r>
            <a:r>
              <a:rPr lang="en-US" sz="2400" dirty="0">
                <a:latin typeface="Comic Sans MS"/>
                <a:ea typeface="+mn-ea"/>
                <a:cs typeface="Comic Sans MS"/>
              </a:rPr>
              <a:t>but still charged on the </a:t>
            </a:r>
            <a:r>
              <a:rPr lang="en-US" sz="2400" dirty="0" smtClean="0">
                <a:latin typeface="Comic Sans MS"/>
                <a:ea typeface="+mn-ea"/>
                <a:cs typeface="Comic Sans MS"/>
              </a:rPr>
              <a:t>inside.</a:t>
            </a:r>
          </a:p>
          <a:p>
            <a:pPr marL="0" indent="0" eaLnBrk="1" hangingPunct="1">
              <a:buFontTx/>
              <a:buNone/>
              <a:defRPr/>
            </a:pPr>
            <a:endParaRPr lang="en-US" sz="2400" dirty="0">
              <a:latin typeface="Comic Sans MS"/>
              <a:ea typeface="+mn-ea"/>
              <a:cs typeface="Comic Sans MS"/>
            </a:endParaRPr>
          </a:p>
          <a:p>
            <a:pPr eaLnBrk="1" hangingPunct="1">
              <a:defRPr/>
            </a:pPr>
            <a:r>
              <a:rPr lang="en-US" sz="2400" dirty="0" smtClean="0">
                <a:latin typeface="Comic Sans MS"/>
                <a:ea typeface="+mn-ea"/>
                <a:cs typeface="Comic Sans MS"/>
              </a:rPr>
              <a:t>Makes </a:t>
            </a:r>
            <a:r>
              <a:rPr lang="en-US" sz="2400" dirty="0">
                <a:latin typeface="Comic Sans MS"/>
                <a:ea typeface="+mn-ea"/>
                <a:cs typeface="Comic Sans MS"/>
              </a:rPr>
              <a:t>solid </a:t>
            </a:r>
            <a:r>
              <a:rPr lang="en-US" sz="2400" dirty="0" smtClean="0">
                <a:latin typeface="Comic Sans MS"/>
                <a:ea typeface="+mn-ea"/>
                <a:cs typeface="Comic Sans MS"/>
              </a:rPr>
              <a:t>crystals (salts).</a:t>
            </a:r>
            <a:endParaRPr lang="en-US" sz="2400" dirty="0">
              <a:latin typeface="Comic Sans MS"/>
              <a:ea typeface="+mn-ea"/>
              <a:cs typeface="Comic Sans MS"/>
            </a:endParaRPr>
          </a:p>
          <a:p>
            <a:pPr eaLnBrk="1" hangingPunct="1">
              <a:buFont typeface="Wingdings" charset="0"/>
              <a:buNone/>
              <a:defRPr/>
            </a:pPr>
            <a:endParaRPr lang="en-US" sz="2800" dirty="0">
              <a:solidFill>
                <a:schemeClr val="hlink"/>
              </a:solidFill>
              <a:latin typeface="Arial" charset="0"/>
              <a:ea typeface="+mn-ea"/>
              <a:cs typeface="+mn-cs"/>
            </a:endParaRPr>
          </a:p>
        </p:txBody>
      </p:sp>
      <p:pic>
        <p:nvPicPr>
          <p:cNvPr id="8" name="Picture 7" descr="Halit-Kristal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1752600"/>
            <a:ext cx="3047999" cy="2252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6" name="Picture 8" descr="NaCl_polyhedr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267200"/>
            <a:ext cx="3111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6"/>
          <p:cNvSpPr txBox="1">
            <a:spLocks noChangeArrowheads="1"/>
          </p:cNvSpPr>
          <p:nvPr/>
        </p:nvSpPr>
        <p:spPr bwMode="auto">
          <a:xfrm>
            <a:off x="0" y="6629400"/>
            <a:ext cx="3733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Images: </a:t>
            </a:r>
            <a:r>
              <a:rPr lang="en-US" sz="1000">
                <a:latin typeface="Comic Sans MS" charset="0"/>
                <a:cs typeface="Arial" charset="0"/>
                <a:hlinkClick r:id="rId4"/>
              </a:rPr>
              <a:t>Halit crysta</a:t>
            </a:r>
            <a:r>
              <a:rPr lang="en-US" sz="1000">
                <a:latin typeface="Comic Sans MS" charset="0"/>
                <a:cs typeface="Arial" charset="0"/>
              </a:rPr>
              <a:t>l, </a:t>
            </a:r>
            <a:r>
              <a:rPr lang="en-US" sz="1000">
                <a:latin typeface="Comic Sans MS" charset="0"/>
                <a:cs typeface="Arial" charset="0"/>
                <a:hlinkClick r:id="rId5"/>
              </a:rPr>
              <a:t>Crystal structure of NaCl</a:t>
            </a:r>
            <a:r>
              <a:rPr lang="en-US" sz="1000">
                <a:latin typeface="Comic Sans MS" charset="0"/>
                <a:cs typeface="Arial" charset="0"/>
              </a:rPr>
              <a:t>, Wiki</a:t>
            </a:r>
          </a:p>
        </p:txBody>
      </p:sp>
      <p:sp>
        <p:nvSpPr>
          <p:cNvPr id="9" name="Text Box 5"/>
          <p:cNvSpPr txBox="1">
            <a:spLocks noChangeArrowheads="1"/>
          </p:cNvSpPr>
          <p:nvPr/>
        </p:nvSpPr>
        <p:spPr bwMode="auto">
          <a:xfrm>
            <a:off x="4595812"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6"/>
              </a:rPr>
              <a:t>Virtual Cell Biology Classroom</a:t>
            </a:r>
            <a:r>
              <a:rPr lang="en-US" altLang="en-US" sz="1000" dirty="0">
                <a:latin typeface="Comic Sans MS" pitchFamily="66" charset="0"/>
              </a:rPr>
              <a:t> on </a:t>
            </a:r>
            <a:r>
              <a:rPr lang="en-US" altLang="en-US" sz="1000" dirty="0">
                <a:latin typeface="Comic Sans MS" pitchFamily="66" charset="0"/>
                <a:hlinkClick r:id="rId7"/>
              </a:rPr>
              <a:t>ScienceProfOnline.com</a:t>
            </a:r>
            <a:endParaRPr lang="en-US" altLang="en-US" sz="1000" dirty="0">
              <a:latin typeface="Comic Sans MS" pitchFamily="66" charset="0"/>
            </a:endParaRPr>
          </a:p>
        </p:txBody>
      </p:sp>
    </p:spTree>
    <p:extLst>
      <p:ext uri="{BB962C8B-B14F-4D97-AF65-F5344CB8AC3E}">
        <p14:creationId xmlns:p14="http://schemas.microsoft.com/office/powerpoint/2010/main" val="26181109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pPr eaLnBrk="1" hangingPunct="1"/>
            <a:r>
              <a:rPr lang="en-US" altLang="en-US" sz="2800" b="1" smtClean="0">
                <a:solidFill>
                  <a:srgbClr val="CC6600"/>
                </a:solidFill>
                <a:latin typeface="Comic Sans MS" pitchFamily="66" charset="0"/>
              </a:rPr>
              <a:t>Reactions Involving Ions</a:t>
            </a:r>
            <a:endParaRPr lang="en-US" altLang="en-US" sz="2000" i="1" smtClean="0">
              <a:latin typeface="Comic Sans MS" pitchFamily="66" charset="0"/>
            </a:endParaRPr>
          </a:p>
        </p:txBody>
      </p:sp>
      <p:sp>
        <p:nvSpPr>
          <p:cNvPr id="19459" name="Rectangle 3"/>
          <p:cNvSpPr>
            <a:spLocks noGrp="1" noChangeArrowheads="1"/>
          </p:cNvSpPr>
          <p:nvPr>
            <p:ph type="body" sz="half" idx="1"/>
          </p:nvPr>
        </p:nvSpPr>
        <p:spPr>
          <a:xfrm>
            <a:off x="228600" y="1447800"/>
            <a:ext cx="3810000" cy="5410200"/>
          </a:xfrm>
        </p:spPr>
        <p:txBody>
          <a:bodyPr/>
          <a:lstStyle/>
          <a:p>
            <a:pPr eaLnBrk="1" hangingPunct="1">
              <a:buFontTx/>
              <a:buNone/>
            </a:pPr>
            <a:r>
              <a:rPr lang="en-US" altLang="en-US" sz="2400" i="1" dirty="0" smtClean="0">
                <a:latin typeface="Comic Sans MS" pitchFamily="66" charset="0"/>
              </a:rPr>
              <a:t>Remember… </a:t>
            </a:r>
            <a:r>
              <a:rPr lang="en-US" altLang="en-US" sz="2400" b="1" dirty="0" smtClean="0">
                <a:solidFill>
                  <a:schemeClr val="bg2"/>
                </a:solidFill>
                <a:latin typeface="Comic Sans MS" pitchFamily="66" charset="0"/>
              </a:rPr>
              <a:t>ion</a:t>
            </a:r>
            <a:r>
              <a:rPr lang="en-US" altLang="en-US" sz="2400" b="1" dirty="0" smtClean="0">
                <a:latin typeface="Comic Sans MS" pitchFamily="66" charset="0"/>
              </a:rPr>
              <a:t> </a:t>
            </a:r>
            <a:r>
              <a:rPr lang="en-US" altLang="en-US" sz="2400" dirty="0" smtClean="0">
                <a:latin typeface="Comic Sans MS" pitchFamily="66" charset="0"/>
              </a:rPr>
              <a:t>= an atom which has lost or gained one or more electrons, so it’s negatively or positively charged.</a:t>
            </a:r>
          </a:p>
          <a:p>
            <a:pPr eaLnBrk="1" hangingPunct="1"/>
            <a:endParaRPr lang="en-US" altLang="en-US" sz="2400" dirty="0" smtClean="0">
              <a:latin typeface="Comic Sans MS" pitchFamily="66" charset="0"/>
            </a:endParaRPr>
          </a:p>
          <a:p>
            <a:pPr eaLnBrk="1" hangingPunct="1">
              <a:buFontTx/>
              <a:buNone/>
            </a:pPr>
            <a:r>
              <a:rPr lang="en-US" altLang="en-US" sz="2400" b="1" dirty="0" smtClean="0">
                <a:latin typeface="Comic Sans MS" pitchFamily="66" charset="0"/>
              </a:rPr>
              <a:t>The Principle of </a:t>
            </a:r>
          </a:p>
          <a:p>
            <a:pPr eaLnBrk="1" hangingPunct="1">
              <a:buFontTx/>
              <a:buNone/>
            </a:pPr>
            <a:r>
              <a:rPr lang="en-US" altLang="en-US" sz="2400" b="1" dirty="0">
                <a:solidFill>
                  <a:schemeClr val="tx1">
                    <a:lumMod val="65000"/>
                    <a:lumOff val="35000"/>
                  </a:schemeClr>
                </a:solidFill>
                <a:latin typeface="Comic Sans MS" pitchFamily="66" charset="0"/>
              </a:rPr>
              <a:t> </a:t>
            </a:r>
            <a:r>
              <a:rPr lang="en-US" altLang="en-US" sz="2400" b="1" dirty="0" smtClean="0">
                <a:solidFill>
                  <a:schemeClr val="tx1">
                    <a:lumMod val="65000"/>
                    <a:lumOff val="35000"/>
                  </a:schemeClr>
                </a:solidFill>
                <a:latin typeface="Comic Sans MS" pitchFamily="66" charset="0"/>
              </a:rPr>
              <a:t>  ion exchange</a:t>
            </a:r>
          </a:p>
          <a:p>
            <a:pPr eaLnBrk="1" hangingPunct="1">
              <a:buFontTx/>
              <a:buNone/>
            </a:pPr>
            <a:r>
              <a:rPr lang="en-US" altLang="en-US" sz="2400" dirty="0" smtClean="0">
                <a:latin typeface="Comic Sans MS" pitchFamily="66" charset="0"/>
              </a:rPr>
              <a:t>    is a common water softening method.</a:t>
            </a:r>
          </a:p>
          <a:p>
            <a:pPr eaLnBrk="1" hangingPunct="1"/>
            <a:endParaRPr lang="en-US" altLang="en-US" sz="2400" dirty="0" smtClean="0">
              <a:latin typeface="Comic Sans MS" pitchFamily="66" charset="0"/>
            </a:endParaRPr>
          </a:p>
          <a:p>
            <a:pPr eaLnBrk="1" hangingPunct="1"/>
            <a:endParaRPr lang="en-US" altLang="en-US" sz="2800" dirty="0" smtClean="0"/>
          </a:p>
          <a:p>
            <a:pPr eaLnBrk="1" hangingPunct="1"/>
            <a:endParaRPr lang="en-US" altLang="en-US" sz="2800" dirty="0" smtClean="0"/>
          </a:p>
        </p:txBody>
      </p:sp>
      <p:pic>
        <p:nvPicPr>
          <p:cNvPr id="19460" name="Picture 5" descr="ion-exchan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4800" y="1447800"/>
            <a:ext cx="48006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26909</TotalTime>
  <Words>2271</Words>
  <Application>Microsoft Macintosh PowerPoint</Application>
  <PresentationFormat>On-screen Show (4:3)</PresentationFormat>
  <Paragraphs>384</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PowerPoint Presentation</vt:lpstr>
      <vt:lpstr>PowerPoint Presentation</vt:lpstr>
      <vt:lpstr>Elements, Atoms, Molecules &amp; Compounds</vt:lpstr>
      <vt:lpstr>Mixtures &amp; Compounds</vt:lpstr>
      <vt:lpstr>Remind me why we care about these valence electrons…</vt:lpstr>
      <vt:lpstr>PowerPoint Presentation</vt:lpstr>
      <vt:lpstr>Ionic Bonds</vt:lpstr>
      <vt:lpstr>Ionic compounds are made of oppositely charged ions</vt:lpstr>
      <vt:lpstr>Reactions Involving Ions</vt:lpstr>
      <vt:lpstr>Lets use a Branganalogy to help us Understand the Concept of Ion Exchange… </vt:lpstr>
      <vt:lpstr>Importance of Ions/Electrolytes in the Body:     K+ ,Na+, Cl- </vt:lpstr>
      <vt:lpstr>PowerPoint Presentation</vt:lpstr>
      <vt:lpstr>Covalent Bonds</vt:lpstr>
      <vt:lpstr>Polar vs. Non-Polar Covalent Bonds</vt:lpstr>
      <vt:lpstr>Oxidation - Reduction Reactions</vt:lpstr>
      <vt:lpstr>Oil Rig</vt:lpstr>
      <vt:lpstr>PowerPoint Presentation</vt:lpstr>
      <vt:lpstr>Hydrogen Bonds</vt:lpstr>
      <vt:lpstr>REVIEW!</vt:lpstr>
      <vt:lpstr>Chemical Bonds hold molecules together, but can be broken during a chemical reaction</vt:lpstr>
      <vt:lpstr>Formats for writing a chemical reaction.</vt:lpstr>
      <vt:lpstr>Synthesis, Decomposition &amp; Exchange Reactions </vt:lpstr>
      <vt:lpstr>What type of reaction is each of the following?</vt:lpstr>
      <vt:lpstr>Q: Based on the reaction types we just discussed, how would you categorize the reactions below?</vt:lpstr>
      <vt:lpstr> Chemical reactions must be balanced, meaning they have the same number of each type of atom on both the reactant side and the product side of the reaction.  Is the following chemical reaction balanced?</vt:lpstr>
      <vt:lpstr>PowerPoint Presentation</vt:lpstr>
      <vt:lpstr>Are you feeling blinded by science?  Do yourself a favor. Use the…                 Virtual Cell Biology                        Classroom (VCBC)  !  The VCBC is full of resources to help you succeed, including:</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Bonds &amp;  Reactions Lecture PowerPoint</dc:title>
  <dc:subject/>
  <dc:creator>Tami Port</dc:creator>
  <cp:keywords>ichemical bonds lecture PowerPoint, chemical reactions lecture PowerPoint, chemical bonds reactions lecture,</cp:keywords>
  <dc:description/>
  <cp:lastModifiedBy>Voicemail</cp:lastModifiedBy>
  <cp:revision>250</cp:revision>
  <dcterms:created xsi:type="dcterms:W3CDTF">2007-05-12T18:17:30Z</dcterms:created>
  <dcterms:modified xsi:type="dcterms:W3CDTF">2015-01-30T18:01:25Z</dcterms:modified>
  <cp:category>Chemistry Lecture PowerPoint</cp:category>
</cp:coreProperties>
</file>