
<file path=[Content_Types].xml><?xml version="1.0" encoding="utf-8"?>
<Types xmlns="http://schemas.openxmlformats.org/package/2006/content-types">
  <Default Extension="xml" ContentType="application/xml"/>
  <Default Extension="wmf" ContentType="image/x-wmf"/>
  <Default Extension="jpeg" ContentType="image/jpeg"/>
  <Default Extension="jpg" ContentType="image/jpeg"/>
  <Default Extension="rels" ContentType="application/vnd.openxmlformats-package.relationships+xml"/>
  <Default Extension="gif" ContentType="image/gif"/>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335" r:id="rId2"/>
    <p:sldId id="256" r:id="rId3"/>
    <p:sldId id="369" r:id="rId4"/>
    <p:sldId id="338" r:id="rId5"/>
    <p:sldId id="363" r:id="rId6"/>
    <p:sldId id="300" r:id="rId7"/>
    <p:sldId id="368" r:id="rId8"/>
    <p:sldId id="370" r:id="rId9"/>
    <p:sldId id="372" r:id="rId10"/>
    <p:sldId id="373" r:id="rId11"/>
    <p:sldId id="371" r:id="rId12"/>
    <p:sldId id="313" r:id="rId13"/>
    <p:sldId id="334" r:id="rId1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66"/>
    <a:srgbClr val="3366FF"/>
    <a:srgbClr val="800080"/>
    <a:srgbClr val="FF0000"/>
    <a:srgbClr val="33CC33"/>
    <a:srgbClr val="66FF33"/>
    <a:srgbClr val="000000"/>
    <a:srgbClr val="D6009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483" autoAdjust="0"/>
    <p:restoredTop sz="88000" autoAdjust="0"/>
  </p:normalViewPr>
  <p:slideViewPr>
    <p:cSldViewPr>
      <p:cViewPr varScale="1">
        <p:scale>
          <a:sx n="89" d="100"/>
          <a:sy n="89" d="100"/>
        </p:scale>
        <p:origin x="-1168" y="-1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196"/>
    </p:cViewPr>
  </p:sorterViewPr>
  <p:notesViewPr>
    <p:cSldViewPr>
      <p:cViewPr varScale="1">
        <p:scale>
          <a:sx n="60" d="100"/>
          <a:sy n="60" d="100"/>
        </p:scale>
        <p:origin x="-1866" y="-7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notesMaster" Target="notesMasters/notes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789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3783900C-08DC-48B0-A0CE-7CD5DC5126BA}" type="slidenum">
              <a:rPr lang="en-US"/>
              <a:pPr>
                <a:defRPr/>
              </a:pPr>
              <a:t>‹#›</a:t>
            </a:fld>
            <a:endParaRPr lang="en-US"/>
          </a:p>
        </p:txBody>
      </p:sp>
    </p:spTree>
    <p:extLst>
      <p:ext uri="{BB962C8B-B14F-4D97-AF65-F5344CB8AC3E}">
        <p14:creationId xmlns:p14="http://schemas.microsoft.com/office/powerpoint/2010/main" val="9003042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D2C9DF9A-AD2B-4AB3-B73C-1092C9FD46B5}" type="slidenum">
              <a:rPr lang="en-US" altLang="en-US" smtClean="0">
                <a:cs typeface="Arial" charset="0"/>
              </a:rPr>
              <a:pPr eaLnBrk="1" hangingPunct="1"/>
              <a:t>1</a:t>
            </a:fld>
            <a:endParaRPr lang="en-US" altLang="en-US" smtClean="0">
              <a:cs typeface="Arial" charset="0"/>
            </a:endParaRPr>
          </a:p>
        </p:txBody>
      </p:sp>
      <p:sp>
        <p:nvSpPr>
          <p:cNvPr id="38915" name="Rectangle 2"/>
          <p:cNvSpPr>
            <a:spLocks noGrp="1" noRot="1" noChangeAspect="1" noChangeArrowheads="1" noTextEdit="1"/>
          </p:cNvSpPr>
          <p:nvPr>
            <p:ph type="sldImg"/>
          </p:nvPr>
        </p:nvSpPr>
        <p:spPr>
          <a:ln/>
        </p:spPr>
      </p:sp>
      <p:sp>
        <p:nvSpPr>
          <p:cNvPr id="38916" name="Rectangle 3"/>
          <p:cNvSpPr>
            <a:spLocks noGrp="1" noChangeArrowheads="1"/>
          </p:cNvSpPr>
          <p:nvPr>
            <p:ph type="body" idx="1"/>
          </p:nvPr>
        </p:nvSpPr>
        <p:spPr>
          <a:noFill/>
        </p:spPr>
        <p:txBody>
          <a:bodyPr/>
          <a:lstStyle/>
          <a:p>
            <a:pPr eaLnBrk="1" hangingPunct="1"/>
            <a:r>
              <a:rPr lang="en-US" altLang="en-US" smtClean="0"/>
              <a:t>Welcome to Science Prof Online PowerPoint Resources!</a:t>
            </a:r>
          </a:p>
          <a:p>
            <a:pPr eaLnBrk="1" hangingPunct="1"/>
            <a:r>
              <a:rPr lang="en-US" altLang="en-US" smtClean="0"/>
              <a:t>This PowerPoint Presentation comes from the Virtual Cell Biology Classroom of Science Prof Online, and, as such, is licensed under Creative Commons Attribution-ShareAlike 3.0.; meaning you can download, share and alter any of this presentation, but you can’t sell it or repackage and sell any part of it. Please credit Science Prof Online as the source of this presentation.  Please abide by credited image copyrights.  Thank you for using this resource.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9B7E68F-96B6-4CB8-A3F2-7F69A86F19C7}" type="slidenum">
              <a:rPr lang="en-US" altLang="en-US" smtClean="0"/>
              <a:pPr eaLnBrk="1" hangingPunct="1"/>
              <a:t>2</a:t>
            </a:fld>
            <a:endParaRPr lang="en-US" alt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fld id="{0C2ED86C-6CB7-4968-8C0A-9197F00E4589}" type="slidenum">
              <a:rPr lang="en-US" smtClean="0"/>
              <a:pPr eaLnBrk="1" hangingPunct="1">
                <a:defRPr/>
              </a:pPr>
              <a:t>3</a:t>
            </a:fld>
            <a:endParaRPr lang="en-US" smtClean="0"/>
          </a:p>
        </p:txBody>
      </p:sp>
      <p:sp>
        <p:nvSpPr>
          <p:cNvPr id="53251" name="Rectangle 2"/>
          <p:cNvSpPr>
            <a:spLocks noGrp="1" noRot="1" noChangeAspect="1" noChangeArrowheads="1" noTextEdit="1"/>
          </p:cNvSpPr>
          <p:nvPr>
            <p:ph type="sldImg"/>
          </p:nvPr>
        </p:nvSpPr>
        <p:spPr>
          <a:xfrm>
            <a:off x="1144588" y="685800"/>
            <a:ext cx="4572000" cy="3429000"/>
          </a:xfrm>
          <a:ln/>
        </p:spPr>
      </p:sp>
      <p:sp>
        <p:nvSpPr>
          <p:cNvPr id="53252"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fld id="{0B48ED72-7EBE-4E50-9E90-462945EE7195}" type="slidenum">
              <a:rPr lang="en-US" smtClean="0"/>
              <a:pPr eaLnBrk="1" hangingPunct="1">
                <a:defRPr/>
              </a:pPr>
              <a:t>4</a:t>
            </a:fld>
            <a:endParaRPr lang="en-US"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fld id="{0C2ED86C-6CB7-4968-8C0A-9197F00E4589}" type="slidenum">
              <a:rPr lang="en-US" smtClean="0"/>
              <a:pPr eaLnBrk="1" hangingPunct="1">
                <a:defRPr/>
              </a:pPr>
              <a:t>5</a:t>
            </a:fld>
            <a:endParaRPr lang="en-US" smtClean="0"/>
          </a:p>
        </p:txBody>
      </p:sp>
      <p:sp>
        <p:nvSpPr>
          <p:cNvPr id="53251" name="Rectangle 2"/>
          <p:cNvSpPr>
            <a:spLocks noGrp="1" noRot="1" noChangeAspect="1" noChangeArrowheads="1" noTextEdit="1"/>
          </p:cNvSpPr>
          <p:nvPr>
            <p:ph type="sldImg"/>
          </p:nvPr>
        </p:nvSpPr>
        <p:spPr>
          <a:xfrm>
            <a:off x="1144588" y="685800"/>
            <a:ext cx="4572000" cy="3429000"/>
          </a:xfrm>
          <a:ln/>
        </p:spPr>
      </p:sp>
      <p:sp>
        <p:nvSpPr>
          <p:cNvPr id="53252" name="Rectangle 3"/>
          <p:cNvSpPr>
            <a:spLocks noGrp="1" noChangeArrowheads="1"/>
          </p:cNvSpPr>
          <p:nvPr>
            <p:ph type="body" idx="1"/>
          </p:nvPr>
        </p:nvSpPr>
        <p:spPr>
          <a:noFill/>
        </p:spPr>
        <p:txBody>
          <a:bodyPr/>
          <a:lstStyle/>
          <a:p>
            <a:pPr eaLnBrk="1" hangingPunct="1"/>
            <a:endParaRPr lang="en-US" smtClean="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FC729E2-D3B7-456E-89F8-CB628FD72EE3}" type="slidenum">
              <a:rPr lang="en-US" altLang="en-US" smtClean="0"/>
              <a:pPr eaLnBrk="1" hangingPunct="1"/>
              <a:t>6</a:t>
            </a:fld>
            <a:endParaRPr lang="en-US" altLang="en-US" smtClean="0"/>
          </a:p>
        </p:txBody>
      </p:sp>
      <p:sp>
        <p:nvSpPr>
          <p:cNvPr id="64515" name="Rectangle 2"/>
          <p:cNvSpPr>
            <a:spLocks noGrp="1" noRot="1" noChangeAspect="1" noChangeArrowheads="1" noTextEdit="1"/>
          </p:cNvSpPr>
          <p:nvPr>
            <p:ph type="sldImg"/>
          </p:nvPr>
        </p:nvSpPr>
        <p:spPr>
          <a:ln/>
        </p:spPr>
      </p:sp>
      <p:sp>
        <p:nvSpPr>
          <p:cNvPr id="64516" name="Rectangle 3"/>
          <p:cNvSpPr>
            <a:spLocks noGrp="1" noChangeArrowheads="1"/>
          </p:cNvSpPr>
          <p:nvPr>
            <p:ph type="body" idx="1"/>
          </p:nvPr>
        </p:nvSpPr>
        <p:spPr>
          <a:noFill/>
        </p:spPr>
        <p:txBody>
          <a:bodyPr/>
          <a:lstStyle/>
          <a:p>
            <a:pPr eaLnBrk="1" hangingPunct="1"/>
            <a:endParaRPr lang="en-US" altLang="en-US"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eaLnBrk="1" hangingPunct="1">
              <a:defRPr/>
            </a:pPr>
            <a:fld id="{2DDC88A6-88B5-42A7-9606-22A5F5EC8F70}" type="slidenum">
              <a:rPr lang="en-US" smtClean="0"/>
              <a:pPr eaLnBrk="1" hangingPunct="1">
                <a:defRPr/>
              </a:pPr>
              <a:t>7</a:t>
            </a:fld>
            <a:endParaRPr lang="en-US" smtClean="0"/>
          </a:p>
        </p:txBody>
      </p:sp>
      <p:sp>
        <p:nvSpPr>
          <p:cNvPr id="56323" name="Rectangle 2"/>
          <p:cNvSpPr>
            <a:spLocks noGrp="1" noRot="1" noChangeAspect="1" noChangeArrowheads="1" noTextEdit="1"/>
          </p:cNvSpPr>
          <p:nvPr>
            <p:ph type="sldImg"/>
          </p:nvPr>
        </p:nvSpPr>
        <p:spPr>
          <a:xfrm>
            <a:off x="1144588" y="685800"/>
            <a:ext cx="4572000" cy="3429000"/>
          </a:xfrm>
          <a:ln/>
        </p:spPr>
      </p:sp>
      <p:sp>
        <p:nvSpPr>
          <p:cNvPr id="56324" name="Rectangle 3"/>
          <p:cNvSpPr>
            <a:spLocks noGrp="1" noChangeArrowheads="1"/>
          </p:cNvSpPr>
          <p:nvPr>
            <p:ph type="body" idx="1"/>
          </p:nvPr>
        </p:nvSpPr>
        <p:spPr>
          <a:noFill/>
        </p:spPr>
        <p:txBody>
          <a:bodyPr/>
          <a:lstStyle/>
          <a:p>
            <a:pPr eaLnBrk="1" hangingPunct="1"/>
            <a:r>
              <a:rPr lang="en-US" smtClean="0">
                <a:latin typeface="Arial" pitchFamily="34" charset="0"/>
              </a:rPr>
              <a:t>A: 8</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1703CE09-A8B4-4E18-95BF-4FAE04C77DDF}" type="slidenum">
              <a:rPr lang="en-US" altLang="en-US" smtClean="0"/>
              <a:pPr eaLnBrk="1" hangingPunct="1"/>
              <a:t>12</a:t>
            </a:fld>
            <a:endParaRPr lang="en-US" altLang="en-US" smtClean="0"/>
          </a:p>
        </p:txBody>
      </p:sp>
      <p:sp>
        <p:nvSpPr>
          <p:cNvPr id="71683" name="Rectangle 2"/>
          <p:cNvSpPr>
            <a:spLocks noGrp="1" noRot="1" noChangeAspect="1" noChangeArrowheads="1" noTextEdit="1"/>
          </p:cNvSpPr>
          <p:nvPr>
            <p:ph type="sldImg"/>
          </p:nvPr>
        </p:nvSpPr>
        <p:spPr>
          <a:xfrm>
            <a:off x="1144588" y="685800"/>
            <a:ext cx="4572000" cy="3429000"/>
          </a:xfrm>
          <a:ln/>
        </p:spPr>
      </p:sp>
      <p:sp>
        <p:nvSpPr>
          <p:cNvPr id="71684"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4B02BE43-6821-45D2-A939-048E71916DC1}" type="slidenum">
              <a:rPr lang="en-US" altLang="en-US" smtClean="0"/>
              <a:pPr eaLnBrk="1" hangingPunct="1"/>
              <a:t>13</a:t>
            </a:fld>
            <a:endParaRPr lang="en-US" altLang="en-US" smtClean="0"/>
          </a:p>
        </p:txBody>
      </p:sp>
      <p:sp>
        <p:nvSpPr>
          <p:cNvPr id="73731" name="Rectangle 2"/>
          <p:cNvSpPr>
            <a:spLocks noGrp="1" noRot="1" noChangeAspect="1" noChangeArrowheads="1" noTextEdit="1"/>
          </p:cNvSpPr>
          <p:nvPr>
            <p:ph type="sldImg"/>
          </p:nvPr>
        </p:nvSpPr>
        <p:spPr>
          <a:xfrm>
            <a:off x="1143000" y="685800"/>
            <a:ext cx="4573588" cy="3430588"/>
          </a:xfrm>
          <a:ln/>
        </p:spPr>
      </p:sp>
      <p:sp>
        <p:nvSpPr>
          <p:cNvPr id="73732" name="Rectangle 3"/>
          <p:cNvSpPr>
            <a:spLocks noGrp="1" noChangeArrowheads="1"/>
          </p:cNvSpPr>
          <p:nvPr>
            <p:ph type="body" idx="1"/>
          </p:nvPr>
        </p:nvSpPr>
        <p:spPr>
          <a:noFill/>
        </p:spPr>
        <p:txBody>
          <a:bodyPr/>
          <a:lstStyle/>
          <a:p>
            <a:pPr eaLnBrk="1" hangingPunct="1"/>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CBDA4D02-75FA-483C-9ACB-A8642FBB43F8}" type="slidenum">
              <a:rPr lang="en-US"/>
              <a:pPr>
                <a:defRPr/>
              </a:pPr>
              <a:t>‹#›</a:t>
            </a:fld>
            <a:endParaRPr lang="en-US"/>
          </a:p>
        </p:txBody>
      </p:sp>
    </p:spTree>
    <p:extLst>
      <p:ext uri="{BB962C8B-B14F-4D97-AF65-F5344CB8AC3E}">
        <p14:creationId xmlns:p14="http://schemas.microsoft.com/office/powerpoint/2010/main" val="36081269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33FCEB0-0F92-49AF-B199-595218C0BAF0}" type="slidenum">
              <a:rPr lang="en-US"/>
              <a:pPr>
                <a:defRPr/>
              </a:pPr>
              <a:t>‹#›</a:t>
            </a:fld>
            <a:endParaRPr lang="en-US"/>
          </a:p>
        </p:txBody>
      </p:sp>
    </p:spTree>
    <p:extLst>
      <p:ext uri="{BB962C8B-B14F-4D97-AF65-F5344CB8AC3E}">
        <p14:creationId xmlns:p14="http://schemas.microsoft.com/office/powerpoint/2010/main" val="6431973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3123073-B143-4119-8CA8-0A54700932A0}" type="slidenum">
              <a:rPr lang="en-US"/>
              <a:pPr>
                <a:defRPr/>
              </a:pPr>
              <a:t>‹#›</a:t>
            </a:fld>
            <a:endParaRPr lang="en-US"/>
          </a:p>
        </p:txBody>
      </p:sp>
    </p:spTree>
    <p:extLst>
      <p:ext uri="{BB962C8B-B14F-4D97-AF65-F5344CB8AC3E}">
        <p14:creationId xmlns:p14="http://schemas.microsoft.com/office/powerpoint/2010/main" val="8425687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fld id="{D65C1A91-7ECB-45C2-9566-B6C70283D84A}" type="slidenum">
              <a:rPr lang="en-US"/>
              <a:pPr>
                <a:defRPr/>
              </a:pPr>
              <a:t>‹#›</a:t>
            </a:fld>
            <a:endParaRPr lang="en-US"/>
          </a:p>
        </p:txBody>
      </p:sp>
    </p:spTree>
    <p:extLst>
      <p:ext uri="{BB962C8B-B14F-4D97-AF65-F5344CB8AC3E}">
        <p14:creationId xmlns:p14="http://schemas.microsoft.com/office/powerpoint/2010/main" val="47184551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2384DB74-2A29-4628-BDA9-62B518D35C9F}" type="slidenum">
              <a:rPr lang="en-US"/>
              <a:pPr>
                <a:defRPr/>
              </a:pPr>
              <a:t>‹#›</a:t>
            </a:fld>
            <a:endParaRPr lang="en-US"/>
          </a:p>
        </p:txBody>
      </p:sp>
    </p:spTree>
    <p:extLst>
      <p:ext uri="{BB962C8B-B14F-4D97-AF65-F5344CB8AC3E}">
        <p14:creationId xmlns:p14="http://schemas.microsoft.com/office/powerpoint/2010/main" val="42580995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457200" y="274638"/>
            <a:ext cx="8229600" cy="1143000"/>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457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1859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8200" y="3938588"/>
            <a:ext cx="4038600" cy="21875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5D9F9D47-2719-4D1E-84F2-CECD8C6E5C30}" type="slidenum">
              <a:rPr lang="en-US"/>
              <a:pPr>
                <a:defRPr/>
              </a:pPr>
              <a:t>‹#›</a:t>
            </a:fld>
            <a:endParaRPr lang="en-US"/>
          </a:p>
        </p:txBody>
      </p:sp>
    </p:spTree>
    <p:extLst>
      <p:ext uri="{BB962C8B-B14F-4D97-AF65-F5344CB8AC3E}">
        <p14:creationId xmlns:p14="http://schemas.microsoft.com/office/powerpoint/2010/main" val="1019432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F8F9474-8E65-4609-8626-526E9814DF70}" type="slidenum">
              <a:rPr lang="en-US"/>
              <a:pPr>
                <a:defRPr/>
              </a:pPr>
              <a:t>‹#›</a:t>
            </a:fld>
            <a:endParaRPr lang="en-US"/>
          </a:p>
        </p:txBody>
      </p:sp>
    </p:spTree>
    <p:extLst>
      <p:ext uri="{BB962C8B-B14F-4D97-AF65-F5344CB8AC3E}">
        <p14:creationId xmlns:p14="http://schemas.microsoft.com/office/powerpoint/2010/main" val="1272986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098FE56A-DAEB-4CEC-869C-5D20619A5FB7}" type="slidenum">
              <a:rPr lang="en-US"/>
              <a:pPr>
                <a:defRPr/>
              </a:pPr>
              <a:t>‹#›</a:t>
            </a:fld>
            <a:endParaRPr lang="en-US"/>
          </a:p>
        </p:txBody>
      </p:sp>
    </p:spTree>
    <p:extLst>
      <p:ext uri="{BB962C8B-B14F-4D97-AF65-F5344CB8AC3E}">
        <p14:creationId xmlns:p14="http://schemas.microsoft.com/office/powerpoint/2010/main" val="25461329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A06A11FD-71B0-4359-A541-38FF29260033}" type="slidenum">
              <a:rPr lang="en-US"/>
              <a:pPr>
                <a:defRPr/>
              </a:pPr>
              <a:t>‹#›</a:t>
            </a:fld>
            <a:endParaRPr lang="en-US"/>
          </a:p>
        </p:txBody>
      </p:sp>
    </p:spTree>
    <p:extLst>
      <p:ext uri="{BB962C8B-B14F-4D97-AF65-F5344CB8AC3E}">
        <p14:creationId xmlns:p14="http://schemas.microsoft.com/office/powerpoint/2010/main" val="38627341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4806E2B-8510-4439-A37E-CC100680AE20}" type="slidenum">
              <a:rPr lang="en-US"/>
              <a:pPr>
                <a:defRPr/>
              </a:pPr>
              <a:t>‹#›</a:t>
            </a:fld>
            <a:endParaRPr lang="en-US"/>
          </a:p>
        </p:txBody>
      </p:sp>
    </p:spTree>
    <p:extLst>
      <p:ext uri="{BB962C8B-B14F-4D97-AF65-F5344CB8AC3E}">
        <p14:creationId xmlns:p14="http://schemas.microsoft.com/office/powerpoint/2010/main" val="2308604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D6DC9EF1-FE53-41EA-B60C-03CE188B4954}" type="slidenum">
              <a:rPr lang="en-US"/>
              <a:pPr>
                <a:defRPr/>
              </a:pPr>
              <a:t>‹#›</a:t>
            </a:fld>
            <a:endParaRPr lang="en-US"/>
          </a:p>
        </p:txBody>
      </p:sp>
    </p:spTree>
    <p:extLst>
      <p:ext uri="{BB962C8B-B14F-4D97-AF65-F5344CB8AC3E}">
        <p14:creationId xmlns:p14="http://schemas.microsoft.com/office/powerpoint/2010/main" val="18504440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80BE09C1-98E2-44CF-A517-898EEAC6ABD4}" type="slidenum">
              <a:rPr lang="en-US"/>
              <a:pPr>
                <a:defRPr/>
              </a:pPr>
              <a:t>‹#›</a:t>
            </a:fld>
            <a:endParaRPr lang="en-US"/>
          </a:p>
        </p:txBody>
      </p:sp>
    </p:spTree>
    <p:extLst>
      <p:ext uri="{BB962C8B-B14F-4D97-AF65-F5344CB8AC3E}">
        <p14:creationId xmlns:p14="http://schemas.microsoft.com/office/powerpoint/2010/main" val="41815861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5EB57AD-630F-4ED8-AFB3-99A1A114137B}" type="slidenum">
              <a:rPr lang="en-US"/>
              <a:pPr>
                <a:defRPr/>
              </a:pPr>
              <a:t>‹#›</a:t>
            </a:fld>
            <a:endParaRPr lang="en-US"/>
          </a:p>
        </p:txBody>
      </p:sp>
    </p:spTree>
    <p:extLst>
      <p:ext uri="{BB962C8B-B14F-4D97-AF65-F5344CB8AC3E}">
        <p14:creationId xmlns:p14="http://schemas.microsoft.com/office/powerpoint/2010/main" val="32784712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42908B99-5667-41D8-A556-658DF2F0B33D}" type="slidenum">
              <a:rPr lang="en-US"/>
              <a:pPr>
                <a:defRPr/>
              </a:pPr>
              <a:t>‹#›</a:t>
            </a:fld>
            <a:endParaRPr lang="en-US"/>
          </a:p>
        </p:txBody>
      </p:sp>
    </p:spTree>
    <p:extLst>
      <p:ext uri="{BB962C8B-B14F-4D97-AF65-F5344CB8AC3E}">
        <p14:creationId xmlns:p14="http://schemas.microsoft.com/office/powerpoint/2010/main" val="132151897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pPr>
              <a:defRPr/>
            </a:pPr>
            <a:fld id="{6E81CABF-30DF-407C-8BE2-E4F36474F065}"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4" Type="http://schemas.openxmlformats.org/officeDocument/2006/relationships/hyperlink" Target="http://www.scienceprofonline.org/" TargetMode="External"/><Relationship Id="rId5" Type="http://schemas.openxmlformats.org/officeDocument/2006/relationships/hyperlink" Target="http://creativecommons.org/licenses/by-sa/3.0/" TargetMode="External"/><Relationship Id="rId6" Type="http://schemas.openxmlformats.org/officeDocument/2006/relationships/hyperlink" Target="mailto:alicia@scienceprofonline.com" TargetMode="External"/><Relationship Id="rId7" Type="http://schemas.openxmlformats.org/officeDocument/2006/relationships/hyperlink" Target="http://www.scienceprofonline.com/virtual-cell-main.html" TargetMode="External"/><Relationship Id="rId8" Type="http://schemas.openxmlformats.org/officeDocument/2006/relationships/hyperlink" Target="http://www.scienceprofonline.com/" TargetMode="External"/><Relationship Id="rId9" Type="http://schemas.openxmlformats.org/officeDocument/2006/relationships/hyperlink" Target="mailto:info@scienceprofonline.com" TargetMode="External"/><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4" Type="http://schemas.openxmlformats.org/officeDocument/2006/relationships/hyperlink" Target="http://www.scienceprofonline.com/" TargetMode="External"/><Relationship Id="rId1" Type="http://schemas.openxmlformats.org/officeDocument/2006/relationships/slideLayout" Target="../slideLayouts/slideLayout2.xml"/><Relationship Id="rId2" Type="http://schemas.openxmlformats.org/officeDocument/2006/relationships/hyperlink" Target="http://commons.wikimedia.org/wiki/File:Periodic_table_(polyatomic).svg"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wiki.pingry.org/u/chemistry/index.php/Periodic_Table" TargetMode="External"/><Relationship Id="rId4" Type="http://schemas.openxmlformats.org/officeDocument/2006/relationships/hyperlink" Target="http://commons.wikimedia.org/wiki/File:DIMendeleevCab.jpg" TargetMode="External"/><Relationship Id="rId5" Type="http://schemas.openxmlformats.org/officeDocument/2006/relationships/image" Target="../media/image14.jpg"/><Relationship Id="rId6" Type="http://schemas.openxmlformats.org/officeDocument/2006/relationships/hyperlink" Target="http://www.scienceprofonline.com/virtual-cell-main.html" TargetMode="External"/><Relationship Id="rId7" Type="http://schemas.openxmlformats.org/officeDocument/2006/relationships/hyperlink" Target="http://www.scienceprofonline.com/" TargetMode="External"/><Relationship Id="rId8" Type="http://schemas.openxmlformats.org/officeDocument/2006/relationships/hyperlink" Target="https://www.youtube.com/watch?v=lDp9hUf_SV8" TargetMode="External"/><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2.xml.rels><?xml version="1.0" encoding="UTF-8" standalone="yes"?>
<Relationships xmlns="http://schemas.openxmlformats.org/package/2006/relationships"><Relationship Id="rId11" Type="http://schemas.openxmlformats.org/officeDocument/2006/relationships/image" Target="../media/image15.wmf"/><Relationship Id="rId12" Type="http://schemas.openxmlformats.org/officeDocument/2006/relationships/image" Target="../media/image4.jpeg"/><Relationship Id="rId13" Type="http://schemas.openxmlformats.org/officeDocument/2006/relationships/hyperlink" Target="http://www.youtube.com/watch?v=rSAaiYKF0cs&amp;feature=related" TargetMode="External"/><Relationship Id="rId14" Type="http://schemas.openxmlformats.org/officeDocument/2006/relationships/hyperlink" Target="http://en.wikipedia.org/wiki/File:Daniel_Radcliffe,_November_2010.jpg" TargetMode="External"/><Relationship Id="rId15" Type="http://schemas.openxmlformats.org/officeDocument/2006/relationships/hyperlink" Target="http://www.scienceprofonline.com/virtual-cell-main.html" TargetMode="External"/><Relationship Id="rId1" Type="http://schemas.openxmlformats.org/officeDocument/2006/relationships/slideLayout" Target="../slideLayouts/slideLayout4.xml"/><Relationship Id="rId2" Type="http://schemas.openxmlformats.org/officeDocument/2006/relationships/notesSlide" Target="../notesSlides/notesSlide8.xml"/><Relationship Id="rId3" Type="http://schemas.openxmlformats.org/officeDocument/2006/relationships/hyperlink" Target="http://www.scienceprofonline.com/vcbc/inorganic-chemistry-main.html" TargetMode="External"/><Relationship Id="rId4" Type="http://schemas.openxmlformats.org/officeDocument/2006/relationships/hyperlink" Target="http://www.scienceprofonline.com/" TargetMode="External"/><Relationship Id="rId5" Type="http://schemas.openxmlformats.org/officeDocument/2006/relationships/hyperlink" Target="http://www.youtube.com/watch?v=oNBzyM6TcK8" TargetMode="External"/><Relationship Id="rId6" Type="http://schemas.openxmlformats.org/officeDocument/2006/relationships/hyperlink" Target="http://bcs.whfreeman.com/thelifewire/content/chp02/02020.html?" TargetMode="External"/><Relationship Id="rId7" Type="http://schemas.openxmlformats.org/officeDocument/2006/relationships/hyperlink" Target="http://www.youtube.com/watch?v=Uy0m7jnyv6U" TargetMode="External"/><Relationship Id="rId8" Type="http://schemas.openxmlformats.org/officeDocument/2006/relationships/hyperlink" Target="http://www.youtube.com/watch?v=yp60-oVxrT4&amp;playnext=1&amp;list=PL4DD2980D09E7988A" TargetMode="External"/><Relationship Id="rId9" Type="http://schemas.openxmlformats.org/officeDocument/2006/relationships/hyperlink" Target="http://www.chem4kids.com/" TargetMode="External"/><Relationship Id="rId10" Type="http://schemas.openxmlformats.org/officeDocument/2006/relationships/hyperlink" Target="http://www.youtube.com/watch?v=filKJSGIhc8"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www.scienceprofonline.org/virtual-cell-main.html" TargetMode="External"/><Relationship Id="rId4" Type="http://schemas.openxmlformats.org/officeDocument/2006/relationships/hyperlink" Target="http://www.scienceprofonline.com/" TargetMode="External"/><Relationship Id="rId5" Type="http://schemas.openxmlformats.org/officeDocument/2006/relationships/image" Target="../media/image16.jpeg"/><Relationship Id="rId6" Type="http://schemas.openxmlformats.org/officeDocument/2006/relationships/hyperlink" Target="http://www.youtube.com/watch?v=2IlHgbOWj4o" TargetMode="External"/><Relationship Id="rId7" Type="http://schemas.openxmlformats.org/officeDocument/2006/relationships/hyperlink" Target="http://en.wikipedia.org/wiki/File:Endomembrane_system_diagram_en.svg" TargetMode="External"/><Relationship Id="rId8" Type="http://schemas.openxmlformats.org/officeDocument/2006/relationships/image" Target="../media/image17.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4" Type="http://schemas.openxmlformats.org/officeDocument/2006/relationships/hyperlink" Target="http://en.wikipedia.org/wiki/File:Chemicals_in_flasks.jpg" TargetMode="External"/><Relationship Id="rId5" Type="http://schemas.openxmlformats.org/officeDocument/2006/relationships/hyperlink" Target="http://www.scienceprofonline.org/vcbc/inorganic-chemistry-main.html" TargetMode="External"/><Relationship Id="rId6" Type="http://schemas.openxmlformats.org/officeDocument/2006/relationships/hyperlink" Target="http://www.scienceprofonline.com/" TargetMode="External"/><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www.scienceprofonline.com/" TargetMode="External"/><Relationship Id="rId4" Type="http://schemas.openxmlformats.org/officeDocument/2006/relationships/image" Target="../media/image3.png"/><Relationship Id="rId5" Type="http://schemas.openxmlformats.org/officeDocument/2006/relationships/hyperlink" Target="http://wiki.pingry.org/u/chemistry/index.php/Periodic_Table" TargetMode="External"/><Relationship Id="rId6" Type="http://schemas.openxmlformats.org/officeDocument/2006/relationships/hyperlink" Target="http://www.youtube.com/watch?v=rSAaiYKF0cs&amp;feature=related" TargetMode="External"/><Relationship Id="rId7" Type="http://schemas.openxmlformats.org/officeDocument/2006/relationships/image" Target="../media/image4.jpeg"/><Relationship Id="rId1" Type="http://schemas.openxmlformats.org/officeDocument/2006/relationships/slideLayout" Target="../slideLayouts/slideLayout1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4" Type="http://schemas.openxmlformats.org/officeDocument/2006/relationships/image" Target="../media/image6.jpeg"/><Relationship Id="rId5" Type="http://schemas.openxmlformats.org/officeDocument/2006/relationships/image" Target="../media/image7.png"/><Relationship Id="rId6" Type="http://schemas.openxmlformats.org/officeDocument/2006/relationships/hyperlink" Target="http://www.chem4kids.com/files/atom_structure.html" TargetMode="External"/><Relationship Id="rId7" Type="http://schemas.openxmlformats.org/officeDocument/2006/relationships/hyperlink" Target="http://www.universetoday.com/56637/atom-model/" TargetMode="External"/><Relationship Id="rId8" Type="http://schemas.openxmlformats.org/officeDocument/2006/relationships/hyperlink" Target="http://www.scienceprofonline.com/virtual-cell-main.html" TargetMode="External"/><Relationship Id="rId9"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8.gif"/><Relationship Id="rId4" Type="http://schemas.openxmlformats.org/officeDocument/2006/relationships/hyperlink" Target="https://www.youtube.com/watch?v=lDp9hUf_SV8" TargetMode="External"/><Relationship Id="rId5" Type="http://schemas.openxmlformats.org/officeDocument/2006/relationships/hyperlink" Target="http://www.scienceprofonline.com/virtual-cell-main.html" TargetMode="External"/><Relationship Id="rId6" Type="http://schemas.openxmlformats.org/officeDocument/2006/relationships/hyperlink" Target="http://www.scienceprofonline.com/" TargetMode="External"/><Relationship Id="rId1" Type="http://schemas.openxmlformats.org/officeDocument/2006/relationships/slideLayout" Target="../slideLayouts/slideLayout1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eg"/><Relationship Id="rId5" Type="http://schemas.openxmlformats.org/officeDocument/2006/relationships/hyperlink" Target="http://www.scienceprofonline.com/virtual-cell-main.html" TargetMode="External"/><Relationship Id="rId6" Type="http://schemas.openxmlformats.org/officeDocument/2006/relationships/hyperlink" Target="http://www.scienceprofonline.com/" TargetMode="External"/><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4" Type="http://schemas.openxmlformats.org/officeDocument/2006/relationships/hyperlink" Target="http://www.universetoday.com/56637/atom-model/" TargetMode="External"/><Relationship Id="rId5" Type="http://schemas.openxmlformats.org/officeDocument/2006/relationships/hyperlink" Target="http://www.chem4kids.com/files/elem_pertable.html" TargetMode="External"/><Relationship Id="rId6" Type="http://schemas.openxmlformats.org/officeDocument/2006/relationships/hyperlink" Target="http://www.scienceprofonline.com/virtual-cell-main.html" TargetMode="External"/><Relationship Id="rId7" Type="http://schemas.openxmlformats.org/officeDocument/2006/relationships/hyperlink" Target="http://www.scienceprofonline.com/" TargetMode="External"/><Relationship Id="rId1" Type="http://schemas.openxmlformats.org/officeDocument/2006/relationships/slideLayout" Target="../slideLayouts/slideLayout4.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11.png"/><Relationship Id="rId4" Type="http://schemas.openxmlformats.org/officeDocument/2006/relationships/image" Target="../media/image12.jpg"/><Relationship Id="rId5" Type="http://schemas.openxmlformats.org/officeDocument/2006/relationships/image" Target="../media/image13.gif"/><Relationship Id="rId6" Type="http://schemas.openxmlformats.org/officeDocument/2006/relationships/hyperlink" Target="http://www.radiolab.org/story/91672-yellow-fluff-and-other-curious-encounters/" TargetMode="External"/><Relationship Id="rId7" Type="http://schemas.openxmlformats.org/officeDocument/2006/relationships/hyperlink" Target="http://www.scienceprofonline.com/vcbc/chemistry-basics-periodic-table-main.html" TargetMode="External"/><Relationship Id="rId8" Type="http://schemas.openxmlformats.org/officeDocument/2006/relationships/hyperlink" Target="http://www.scienceprofonline.com/" TargetMode="External"/><Relationship Id="rId1" Type="http://schemas.openxmlformats.org/officeDocument/2006/relationships/slideLayout" Target="../slideLayouts/slideLayout4.xml"/><Relationship Id="rId2" Type="http://schemas.openxmlformats.org/officeDocument/2006/relationships/hyperlink" Target="http://commons.wikimedia.org/wiki/File:Periodic_table_(polyatomic).svg"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commons.wikimedia.org/wiki/File:Periodic_table_(polyatomic).svg" TargetMode="External"/><Relationship Id="rId4" Type="http://schemas.openxmlformats.org/officeDocument/2006/relationships/image" Target="../media/image11.png"/><Relationship Id="rId1" Type="http://schemas.openxmlformats.org/officeDocument/2006/relationships/slideLayout" Target="../slideLayouts/slideLayout4.xml"/><Relationship Id="rId2" Type="http://schemas.openxmlformats.org/officeDocument/2006/relationships/hyperlink" Target="http://www.scienceprofonline.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4" descr="ScienceProfOnlineLogo"/>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57175" y="152400"/>
            <a:ext cx="230505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51" name="Rectangle 2"/>
          <p:cNvSpPr>
            <a:spLocks noChangeArrowheads="1"/>
          </p:cNvSpPr>
          <p:nvPr/>
        </p:nvSpPr>
        <p:spPr bwMode="auto">
          <a:xfrm>
            <a:off x="2743200" y="228600"/>
            <a:ext cx="6234113" cy="1295400"/>
          </a:xfrm>
          <a:prstGeom prst="rect">
            <a:avLst/>
          </a:prstGeom>
          <a:noFill/>
          <a:ln w="76200" cmpd="tri">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2800" b="1">
                <a:solidFill>
                  <a:schemeClr val="tx2"/>
                </a:solidFill>
                <a:latin typeface="Comic Sans MS" pitchFamily="66" charset="0"/>
              </a:rPr>
              <a:t>About </a:t>
            </a:r>
            <a:r>
              <a:rPr lang="en-US" altLang="en-US" sz="2800" b="1">
                <a:solidFill>
                  <a:schemeClr val="tx2"/>
                </a:solidFill>
                <a:latin typeface="Comic Sans MS" pitchFamily="66" charset="0"/>
                <a:hlinkClick r:id="rId4"/>
              </a:rPr>
              <a:t>Science Prof Online</a:t>
            </a:r>
            <a:r>
              <a:rPr lang="en-US" altLang="en-US" sz="2800" b="1">
                <a:solidFill>
                  <a:schemeClr val="tx2"/>
                </a:solidFill>
                <a:latin typeface="Comic Sans MS" pitchFamily="66" charset="0"/>
              </a:rPr>
              <a:t> </a:t>
            </a:r>
          </a:p>
          <a:p>
            <a:pPr algn="ctr" eaLnBrk="1" hangingPunct="1"/>
            <a:r>
              <a:rPr lang="en-US" altLang="en-US" sz="2800" b="1">
                <a:solidFill>
                  <a:schemeClr val="tx2"/>
                </a:solidFill>
                <a:latin typeface="Comic Sans MS" pitchFamily="66" charset="0"/>
              </a:rPr>
              <a:t>PowerPoint Resources</a:t>
            </a:r>
          </a:p>
        </p:txBody>
      </p:sp>
      <p:sp>
        <p:nvSpPr>
          <p:cNvPr id="2052" name="Rectangle 3"/>
          <p:cNvSpPr>
            <a:spLocks noChangeArrowheads="1"/>
          </p:cNvSpPr>
          <p:nvPr/>
        </p:nvSpPr>
        <p:spPr bwMode="auto">
          <a:xfrm>
            <a:off x="107950" y="1744663"/>
            <a:ext cx="9036050" cy="3581400"/>
          </a:xfrm>
          <a:prstGeom prst="rect">
            <a:avLst/>
          </a:prstGeom>
          <a:noFill/>
          <a:ln w="0">
            <a:solidFill>
              <a:schemeClr val="bg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buFontTx/>
              <a:buChar char="•"/>
            </a:pPr>
            <a:r>
              <a:rPr lang="en-US" altLang="en-US" sz="1400">
                <a:latin typeface="Comic Sans MS" pitchFamily="66" charset="0"/>
              </a:rPr>
              <a:t> </a:t>
            </a:r>
            <a:r>
              <a:rPr lang="en-US" altLang="en-US" sz="1200">
                <a:latin typeface="Comic Sans MS" pitchFamily="66" charset="0"/>
              </a:rPr>
              <a:t>Science Prof Online (SPO) is a free science education website that provides fully-developed Virtual Science Classrooms,  science-related PowerPoints, articles and images. The site is designed to be a helpful resource for students, educators, and anyone interested in learning about science. </a:t>
            </a:r>
          </a:p>
          <a:p>
            <a:pPr eaLnBrk="1" hangingPunct="1">
              <a:lnSpc>
                <a:spcPct val="80000"/>
              </a:lnSpc>
              <a:spcBef>
                <a:spcPct val="20000"/>
              </a:spcBef>
              <a:buFontTx/>
              <a:buChar char="•"/>
            </a:pPr>
            <a:endParaRPr lang="en-US" altLang="en-US" sz="1200">
              <a:latin typeface="Comic Sans MS" pitchFamily="66" charset="0"/>
            </a:endParaRPr>
          </a:p>
          <a:p>
            <a:pPr eaLnBrk="1" hangingPunct="1">
              <a:lnSpc>
                <a:spcPct val="80000"/>
              </a:lnSpc>
              <a:spcBef>
                <a:spcPct val="20000"/>
              </a:spcBef>
              <a:buFontTx/>
              <a:buChar char="•"/>
            </a:pPr>
            <a:r>
              <a:rPr lang="en-US" altLang="en-US" sz="1200">
                <a:latin typeface="Comic Sans MS" pitchFamily="66" charset="0"/>
              </a:rPr>
              <a:t> The SPO Virtual Classrooms offer many educational resources, including practice test questions, review questions, lecture PowerPoints, video tutorials, sample assignments and course syllabi. New materials are continually being developed, so check back frequently, or follow us on Facebook (Science Prof Online) or Twitter (ScienceProfSPO) for updates.</a:t>
            </a:r>
          </a:p>
          <a:p>
            <a:pPr eaLnBrk="1" hangingPunct="1">
              <a:lnSpc>
                <a:spcPct val="80000"/>
              </a:lnSpc>
              <a:spcBef>
                <a:spcPct val="20000"/>
              </a:spcBef>
              <a:buFontTx/>
              <a:buChar char="•"/>
            </a:pPr>
            <a:endParaRPr lang="en-US" altLang="en-US" sz="1200">
              <a:latin typeface="Comic Sans MS" pitchFamily="66" charset="0"/>
            </a:endParaRPr>
          </a:p>
          <a:p>
            <a:pPr eaLnBrk="1" hangingPunct="1">
              <a:lnSpc>
                <a:spcPct val="80000"/>
              </a:lnSpc>
              <a:spcBef>
                <a:spcPct val="20000"/>
              </a:spcBef>
              <a:buFontTx/>
              <a:buChar char="•"/>
            </a:pPr>
            <a:r>
              <a:rPr lang="en-US" altLang="en-US" sz="1200">
                <a:latin typeface="Comic Sans MS" pitchFamily="66" charset="0"/>
              </a:rPr>
              <a:t> Many SPO PowerPoints are available in a variety of formats, such as fully editable PowerPoint files, as well as uneditable versions in smaller file sizes, such as PowerPoint Shows and Portable Document Format (.pdf), for ease of printing.</a:t>
            </a:r>
          </a:p>
          <a:p>
            <a:pPr eaLnBrk="1" hangingPunct="1">
              <a:lnSpc>
                <a:spcPct val="80000"/>
              </a:lnSpc>
              <a:spcBef>
                <a:spcPct val="20000"/>
              </a:spcBef>
              <a:buFontTx/>
              <a:buChar char="•"/>
            </a:pPr>
            <a:endParaRPr lang="en-US" altLang="en-US" sz="1200">
              <a:latin typeface="Comic Sans MS" pitchFamily="66" charset="0"/>
            </a:endParaRPr>
          </a:p>
          <a:p>
            <a:pPr eaLnBrk="1" hangingPunct="1">
              <a:lnSpc>
                <a:spcPct val="80000"/>
              </a:lnSpc>
              <a:spcBef>
                <a:spcPct val="20000"/>
              </a:spcBef>
              <a:buFontTx/>
              <a:buChar char="•"/>
            </a:pPr>
            <a:r>
              <a:rPr lang="en-US" altLang="en-US" sz="1200">
                <a:latin typeface="Comic Sans MS" pitchFamily="66" charset="0"/>
              </a:rPr>
              <a:t> Images used on this resource, and on the SPO website are, wherever possible, credited and linked to their source. Any words underlined and appearing in blue are links that can be clicked on for more information. PowerPoints must be viewed in </a:t>
            </a:r>
            <a:r>
              <a:rPr lang="en-US" altLang="en-US" sz="1200" i="1">
                <a:latin typeface="Comic Sans MS" pitchFamily="66" charset="0"/>
              </a:rPr>
              <a:t>slide show mode </a:t>
            </a:r>
            <a:r>
              <a:rPr lang="en-US" altLang="en-US" sz="1200">
                <a:latin typeface="Comic Sans MS" pitchFamily="66" charset="0"/>
              </a:rPr>
              <a:t>to use the hyperlinks directly.</a:t>
            </a:r>
          </a:p>
          <a:p>
            <a:pPr eaLnBrk="1" hangingPunct="1">
              <a:lnSpc>
                <a:spcPct val="80000"/>
              </a:lnSpc>
              <a:spcBef>
                <a:spcPct val="20000"/>
              </a:spcBef>
            </a:pPr>
            <a:endParaRPr lang="en-US" altLang="en-US" sz="1200">
              <a:latin typeface="Comic Sans MS" pitchFamily="66" charset="0"/>
            </a:endParaRPr>
          </a:p>
          <a:p>
            <a:pPr eaLnBrk="1" hangingPunct="1">
              <a:lnSpc>
                <a:spcPct val="80000"/>
              </a:lnSpc>
              <a:spcBef>
                <a:spcPct val="20000"/>
              </a:spcBef>
              <a:buFontTx/>
              <a:buChar char="•"/>
            </a:pPr>
            <a:r>
              <a:rPr lang="en-US" altLang="en-US" sz="1200">
                <a:latin typeface="Comic Sans MS" pitchFamily="66" charset="0"/>
              </a:rPr>
              <a:t> Several helpful links to fun and interactive learning tools are included throughout the PPT and on the Smart Links slide, near the end of each presentation. You must be in </a:t>
            </a:r>
            <a:r>
              <a:rPr lang="en-US" altLang="en-US" sz="1200" i="1">
                <a:latin typeface="Comic Sans MS" pitchFamily="66" charset="0"/>
              </a:rPr>
              <a:t>slide show mode </a:t>
            </a:r>
            <a:r>
              <a:rPr lang="en-US" altLang="en-US" sz="1200">
                <a:latin typeface="Comic Sans MS" pitchFamily="66" charset="0"/>
              </a:rPr>
              <a:t>to utilize hyperlinks and animations.</a:t>
            </a:r>
          </a:p>
          <a:p>
            <a:pPr eaLnBrk="1" hangingPunct="1">
              <a:lnSpc>
                <a:spcPct val="80000"/>
              </a:lnSpc>
              <a:spcBef>
                <a:spcPct val="20000"/>
              </a:spcBef>
            </a:pPr>
            <a:r>
              <a:rPr lang="en-US" altLang="en-US" sz="1200">
                <a:latin typeface="Comic Sans MS" pitchFamily="66" charset="0"/>
              </a:rPr>
              <a:t>	</a:t>
            </a:r>
          </a:p>
          <a:p>
            <a:pPr eaLnBrk="1" hangingPunct="1">
              <a:lnSpc>
                <a:spcPct val="80000"/>
              </a:lnSpc>
              <a:spcBef>
                <a:spcPct val="20000"/>
              </a:spcBef>
              <a:buFontTx/>
              <a:buChar char="•"/>
            </a:pPr>
            <a:r>
              <a:rPr lang="en-US" altLang="en-US" sz="1200">
                <a:latin typeface="Comic Sans MS" pitchFamily="66" charset="0"/>
              </a:rPr>
              <a:t>This digital resource is licensed under Creative Commons </a:t>
            </a:r>
            <a:r>
              <a:rPr lang="en-US" altLang="en-US" sz="1100">
                <a:latin typeface="Comic Sans MS" pitchFamily="66" charset="0"/>
              </a:rPr>
              <a:t>Attribution-ShareAlike 3.0:</a:t>
            </a:r>
          </a:p>
          <a:p>
            <a:pPr eaLnBrk="1" hangingPunct="1">
              <a:lnSpc>
                <a:spcPct val="80000"/>
              </a:lnSpc>
              <a:spcBef>
                <a:spcPct val="20000"/>
              </a:spcBef>
            </a:pPr>
            <a:r>
              <a:rPr lang="en-US" altLang="en-US" sz="1100">
                <a:latin typeface="Comic Sans MS" pitchFamily="66" charset="0"/>
              </a:rPr>
              <a:t>  </a:t>
            </a:r>
            <a:r>
              <a:rPr lang="en-US" altLang="en-US" sz="1100">
                <a:latin typeface="Comic Sans MS" pitchFamily="66" charset="0"/>
                <a:hlinkClick r:id="rId5"/>
              </a:rPr>
              <a:t>http://creativecommons.org/licenses/by-sa/3.0/</a:t>
            </a:r>
            <a:r>
              <a:rPr lang="en-US" altLang="en-US" sz="1100">
                <a:latin typeface="Comic Sans MS" pitchFamily="66" charset="0"/>
              </a:rPr>
              <a:t>	                 </a:t>
            </a:r>
            <a:endParaRPr lang="en-US" altLang="en-US" sz="1200">
              <a:latin typeface="Comic Sans MS" pitchFamily="66" charset="0"/>
            </a:endParaRPr>
          </a:p>
        </p:txBody>
      </p:sp>
      <p:sp>
        <p:nvSpPr>
          <p:cNvPr id="2053" name="Text Box 5"/>
          <p:cNvSpPr txBox="1">
            <a:spLocks noChangeArrowheads="1"/>
          </p:cNvSpPr>
          <p:nvPr/>
        </p:nvSpPr>
        <p:spPr bwMode="auto">
          <a:xfrm>
            <a:off x="107950" y="5334000"/>
            <a:ext cx="2667000" cy="98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pPr>
            <a:r>
              <a:rPr lang="en-US" altLang="en-US" sz="1200">
                <a:latin typeface="Comic Sans MS" pitchFamily="66" charset="0"/>
                <a:cs typeface="Arial" charset="0"/>
              </a:rPr>
              <a:t>Alicia Cepaitis, MS</a:t>
            </a:r>
          </a:p>
          <a:p>
            <a:pPr eaLnBrk="1" hangingPunct="1">
              <a:lnSpc>
                <a:spcPct val="80000"/>
              </a:lnSpc>
              <a:spcBef>
                <a:spcPct val="20000"/>
              </a:spcBef>
            </a:pPr>
            <a:r>
              <a:rPr lang="en-US" altLang="en-US" sz="1200">
                <a:latin typeface="Comic Sans MS" pitchFamily="66" charset="0"/>
                <a:cs typeface="Arial" charset="0"/>
              </a:rPr>
              <a:t>Chief Creative Nerd</a:t>
            </a:r>
          </a:p>
          <a:p>
            <a:pPr eaLnBrk="1" hangingPunct="1">
              <a:lnSpc>
                <a:spcPct val="80000"/>
              </a:lnSpc>
              <a:spcBef>
                <a:spcPct val="20000"/>
              </a:spcBef>
            </a:pPr>
            <a:r>
              <a:rPr lang="en-US" altLang="en-US" sz="1200">
                <a:latin typeface="Comic Sans MS" pitchFamily="66" charset="0"/>
                <a:cs typeface="Arial" charset="0"/>
              </a:rPr>
              <a:t>Science Prof Online</a:t>
            </a:r>
          </a:p>
          <a:p>
            <a:pPr eaLnBrk="1" hangingPunct="1">
              <a:lnSpc>
                <a:spcPct val="80000"/>
              </a:lnSpc>
              <a:spcBef>
                <a:spcPct val="20000"/>
              </a:spcBef>
            </a:pPr>
            <a:r>
              <a:rPr lang="en-US" altLang="en-US" sz="1200">
                <a:latin typeface="Comic Sans MS" pitchFamily="66" charset="0"/>
                <a:cs typeface="Arial" charset="0"/>
              </a:rPr>
              <a:t>Online Education Resources, LLC</a:t>
            </a:r>
          </a:p>
          <a:p>
            <a:pPr eaLnBrk="1" hangingPunct="1">
              <a:lnSpc>
                <a:spcPct val="80000"/>
              </a:lnSpc>
              <a:spcBef>
                <a:spcPct val="20000"/>
              </a:spcBef>
            </a:pPr>
            <a:r>
              <a:rPr lang="en-US" altLang="en-US" sz="1200">
                <a:latin typeface="Comic Sans MS" pitchFamily="66" charset="0"/>
                <a:cs typeface="Arial" charset="0"/>
                <a:hlinkClick r:id="rId6"/>
              </a:rPr>
              <a:t>alicia@scienceprofonline.com</a:t>
            </a:r>
            <a:endParaRPr lang="en-US" altLang="en-US" sz="1200">
              <a:latin typeface="Comic Sans MS" pitchFamily="66" charset="0"/>
              <a:cs typeface="Arial" charset="0"/>
            </a:endParaRPr>
          </a:p>
        </p:txBody>
      </p:sp>
      <p:sp>
        <p:nvSpPr>
          <p:cNvPr id="2054" name="Rectangle 6"/>
          <p:cNvSpPr>
            <a:spLocks noChangeArrowheads="1"/>
          </p:cNvSpPr>
          <p:nvPr/>
        </p:nvSpPr>
        <p:spPr bwMode="auto">
          <a:xfrm>
            <a:off x="0" y="6613525"/>
            <a:ext cx="4149725"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000" dirty="0">
                <a:latin typeface="Comic Sans MS" pitchFamily="66" charset="0"/>
              </a:rPr>
              <a:t>From the </a:t>
            </a:r>
            <a:r>
              <a:rPr lang="en-US" altLang="en-US" sz="1000" dirty="0">
                <a:latin typeface="Comic Sans MS" pitchFamily="66" charset="0"/>
                <a:hlinkClick r:id="rId7"/>
              </a:rPr>
              <a:t>Virtual Cell Biology Classroom</a:t>
            </a:r>
            <a:r>
              <a:rPr lang="en-US" altLang="en-US" sz="1000" dirty="0">
                <a:latin typeface="Comic Sans MS" pitchFamily="66" charset="0"/>
              </a:rPr>
              <a:t> on </a:t>
            </a:r>
            <a:r>
              <a:rPr lang="en-US" altLang="en-US" sz="1000" dirty="0">
                <a:latin typeface="Comic Sans MS" pitchFamily="66" charset="0"/>
                <a:hlinkClick r:id="rId8"/>
              </a:rPr>
              <a:t>ScienceProfOnline.com</a:t>
            </a:r>
            <a:endParaRPr lang="en-US" altLang="en-US" sz="1000" dirty="0">
              <a:latin typeface="Comic Sans MS" pitchFamily="66" charset="0"/>
            </a:endParaRPr>
          </a:p>
        </p:txBody>
      </p:sp>
      <p:sp>
        <p:nvSpPr>
          <p:cNvPr id="2055" name="Text Box 14"/>
          <p:cNvSpPr txBox="1">
            <a:spLocks noChangeArrowheads="1"/>
          </p:cNvSpPr>
          <p:nvPr/>
        </p:nvSpPr>
        <p:spPr bwMode="auto">
          <a:xfrm>
            <a:off x="6097588" y="6615113"/>
            <a:ext cx="3046412"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000">
                <a:latin typeface="Comic Sans MS" pitchFamily="66" charset="0"/>
                <a:cs typeface="Arial" charset="0"/>
              </a:rPr>
              <a:t>Image: Compound microscope objectives, T. Port</a:t>
            </a:r>
          </a:p>
        </p:txBody>
      </p:sp>
      <p:sp>
        <p:nvSpPr>
          <p:cNvPr id="2056" name="Text Box 8"/>
          <p:cNvSpPr txBox="1">
            <a:spLocks noChangeArrowheads="1"/>
          </p:cNvSpPr>
          <p:nvPr/>
        </p:nvSpPr>
        <p:spPr bwMode="auto">
          <a:xfrm>
            <a:off x="5930900" y="5326063"/>
            <a:ext cx="2667000" cy="1165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lnSpc>
                <a:spcPct val="80000"/>
              </a:lnSpc>
              <a:spcBef>
                <a:spcPct val="20000"/>
              </a:spcBef>
            </a:pPr>
            <a:r>
              <a:rPr lang="en-US" altLang="en-US" sz="1200">
                <a:latin typeface="Comic Sans MS" pitchFamily="66" charset="0"/>
                <a:cs typeface="Arial" charset="0"/>
              </a:rPr>
              <a:t>Tami Port, MS</a:t>
            </a:r>
          </a:p>
          <a:p>
            <a:pPr eaLnBrk="1" hangingPunct="1">
              <a:lnSpc>
                <a:spcPct val="80000"/>
              </a:lnSpc>
              <a:spcBef>
                <a:spcPct val="20000"/>
              </a:spcBef>
            </a:pPr>
            <a:r>
              <a:rPr lang="en-US" altLang="en-US" sz="1200">
                <a:latin typeface="Comic Sans MS" pitchFamily="66" charset="0"/>
                <a:cs typeface="Arial" charset="0"/>
              </a:rPr>
              <a:t>Creator of Science Prof Online</a:t>
            </a:r>
          </a:p>
          <a:p>
            <a:pPr eaLnBrk="1" hangingPunct="1">
              <a:lnSpc>
                <a:spcPct val="80000"/>
              </a:lnSpc>
              <a:spcBef>
                <a:spcPct val="20000"/>
              </a:spcBef>
            </a:pPr>
            <a:r>
              <a:rPr lang="en-US" altLang="en-US" sz="1200">
                <a:latin typeface="Comic Sans MS" pitchFamily="66" charset="0"/>
                <a:cs typeface="Arial" charset="0"/>
              </a:rPr>
              <a:t>Chief Executive Nerd</a:t>
            </a:r>
          </a:p>
          <a:p>
            <a:pPr eaLnBrk="1" hangingPunct="1">
              <a:lnSpc>
                <a:spcPct val="80000"/>
              </a:lnSpc>
              <a:spcBef>
                <a:spcPct val="20000"/>
              </a:spcBef>
            </a:pPr>
            <a:r>
              <a:rPr lang="en-US" altLang="en-US" sz="1200">
                <a:latin typeface="Comic Sans MS" pitchFamily="66" charset="0"/>
                <a:cs typeface="Arial" charset="0"/>
              </a:rPr>
              <a:t>Science Prof Online</a:t>
            </a:r>
          </a:p>
          <a:p>
            <a:pPr eaLnBrk="1" hangingPunct="1">
              <a:lnSpc>
                <a:spcPct val="80000"/>
              </a:lnSpc>
              <a:spcBef>
                <a:spcPct val="20000"/>
              </a:spcBef>
            </a:pPr>
            <a:r>
              <a:rPr lang="en-US" altLang="en-US" sz="1200">
                <a:latin typeface="Comic Sans MS" pitchFamily="66" charset="0"/>
                <a:cs typeface="Arial" charset="0"/>
              </a:rPr>
              <a:t>Online Education Resources, LLC</a:t>
            </a:r>
          </a:p>
          <a:p>
            <a:pPr eaLnBrk="1" hangingPunct="1">
              <a:lnSpc>
                <a:spcPct val="80000"/>
              </a:lnSpc>
              <a:spcBef>
                <a:spcPct val="20000"/>
              </a:spcBef>
            </a:pPr>
            <a:r>
              <a:rPr lang="en-US" altLang="en-US" sz="1200">
                <a:latin typeface="Comic Sans MS" pitchFamily="66" charset="0"/>
                <a:cs typeface="Arial" charset="0"/>
                <a:hlinkClick r:id="rId9"/>
              </a:rPr>
              <a:t>info@scienceprofonline.com</a:t>
            </a:r>
            <a:endParaRPr lang="en-US" altLang="en-US" sz="1200">
              <a:latin typeface="Comic Sans MS" pitchFamily="66" charset="0"/>
              <a:cs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13"/>
          <p:cNvSpPr txBox="1">
            <a:spLocks noChangeArrowheads="1"/>
          </p:cNvSpPr>
          <p:nvPr/>
        </p:nvSpPr>
        <p:spPr bwMode="auto">
          <a:xfrm>
            <a:off x="6324600" y="6596063"/>
            <a:ext cx="2819400"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dirty="0">
                <a:latin typeface="Comic Sans MS" pitchFamily="66" charset="0"/>
              </a:rPr>
              <a:t>Image: </a:t>
            </a:r>
            <a:r>
              <a:rPr lang="en-US" altLang="en-US" sz="1000" dirty="0" smtClean="0">
                <a:latin typeface="Comic Sans MS" pitchFamily="66" charset="0"/>
                <a:hlinkClick r:id="rId2"/>
              </a:rPr>
              <a:t>Periodic Table of Elements</a:t>
            </a:r>
            <a:endParaRPr lang="en-US" altLang="en-US" sz="1000" dirty="0">
              <a:latin typeface="Comic Sans MS" pitchFamily="66" charset="0"/>
            </a:endParaRPr>
          </a:p>
        </p:txBody>
      </p:sp>
      <p:sp>
        <p:nvSpPr>
          <p:cNvPr id="3" name="TextBox 2"/>
          <p:cNvSpPr txBox="1"/>
          <p:nvPr/>
        </p:nvSpPr>
        <p:spPr>
          <a:xfrm>
            <a:off x="304800" y="1524000"/>
            <a:ext cx="4267200" cy="4770537"/>
          </a:xfrm>
          <a:prstGeom prst="rect">
            <a:avLst/>
          </a:prstGeom>
          <a:noFill/>
        </p:spPr>
        <p:txBody>
          <a:bodyPr wrap="square" rtlCol="0">
            <a:spAutoFit/>
          </a:bodyPr>
          <a:lstStyle/>
          <a:p>
            <a:r>
              <a:rPr lang="en-US" sz="1600" dirty="0" smtClean="0">
                <a:latin typeface="Comic Sans MS"/>
                <a:cs typeface="Comic Sans MS"/>
              </a:rPr>
              <a:t>Electrons in the outermost shell are called </a:t>
            </a:r>
            <a:r>
              <a:rPr lang="en-US" sz="1600" b="1" dirty="0" smtClean="0">
                <a:latin typeface="Comic Sans MS"/>
                <a:cs typeface="Comic Sans MS"/>
              </a:rPr>
              <a:t>valence electrons</a:t>
            </a:r>
            <a:r>
              <a:rPr lang="en-US" sz="1600" dirty="0" smtClean="0">
                <a:latin typeface="Comic Sans MS"/>
                <a:cs typeface="Comic Sans MS"/>
              </a:rPr>
              <a:t>.</a:t>
            </a:r>
          </a:p>
          <a:p>
            <a:endParaRPr lang="en-US" sz="1600" dirty="0" smtClean="0">
              <a:latin typeface="Comic Sans MS"/>
              <a:cs typeface="Comic Sans MS"/>
            </a:endParaRPr>
          </a:p>
          <a:p>
            <a:r>
              <a:rPr lang="en-US" sz="1600" dirty="0" smtClean="0">
                <a:latin typeface="Comic Sans MS"/>
                <a:cs typeface="Comic Sans MS"/>
              </a:rPr>
              <a:t>Each COLUMN of the periodic table is called a </a:t>
            </a:r>
            <a:r>
              <a:rPr lang="en-US" sz="1600" b="1" dirty="0" smtClean="0">
                <a:latin typeface="Comic Sans MS"/>
                <a:cs typeface="Comic Sans MS"/>
              </a:rPr>
              <a:t>Group</a:t>
            </a:r>
            <a:r>
              <a:rPr lang="en-US" sz="1600" dirty="0" smtClean="0">
                <a:latin typeface="Comic Sans MS"/>
                <a:cs typeface="Comic Sans MS"/>
              </a:rPr>
              <a:t>. </a:t>
            </a:r>
          </a:p>
          <a:p>
            <a:endParaRPr lang="en-US" sz="1600" dirty="0">
              <a:latin typeface="Comic Sans MS"/>
              <a:cs typeface="Comic Sans MS"/>
            </a:endParaRPr>
          </a:p>
          <a:p>
            <a:r>
              <a:rPr lang="en-US" sz="1600" b="1" dirty="0" smtClean="0">
                <a:latin typeface="Comic Sans MS"/>
                <a:cs typeface="Comic Sans MS"/>
              </a:rPr>
              <a:t>Group Rule 1: </a:t>
            </a:r>
            <a:r>
              <a:rPr lang="en-US" sz="1600" dirty="0" smtClean="0">
                <a:latin typeface="Comic Sans MS"/>
                <a:cs typeface="Comic Sans MS"/>
              </a:rPr>
              <a:t>All elements in the same </a:t>
            </a:r>
            <a:r>
              <a:rPr lang="en-US" sz="1600" b="1" dirty="0" smtClean="0">
                <a:latin typeface="Comic Sans MS"/>
                <a:cs typeface="Comic Sans MS"/>
              </a:rPr>
              <a:t>Group </a:t>
            </a:r>
            <a:r>
              <a:rPr lang="en-US" sz="1600" dirty="0">
                <a:latin typeface="Comic Sans MS"/>
                <a:cs typeface="Comic Sans MS"/>
              </a:rPr>
              <a:t>(vertical </a:t>
            </a:r>
            <a:r>
              <a:rPr lang="en-US" sz="1600" dirty="0" smtClean="0">
                <a:latin typeface="Comic Sans MS"/>
                <a:cs typeface="Comic Sans MS"/>
              </a:rPr>
              <a:t>column)</a:t>
            </a:r>
            <a:r>
              <a:rPr lang="en-US" sz="1600" dirty="0">
                <a:latin typeface="Comic Sans MS"/>
                <a:cs typeface="Comic Sans MS"/>
              </a:rPr>
              <a:t> </a:t>
            </a:r>
            <a:r>
              <a:rPr lang="en-US" sz="1600" dirty="0" smtClean="0">
                <a:latin typeface="Comic Sans MS"/>
                <a:cs typeface="Comic Sans MS"/>
              </a:rPr>
              <a:t>have the same number of valence electrons. </a:t>
            </a:r>
          </a:p>
          <a:p>
            <a:endParaRPr lang="en-US" sz="1600" dirty="0">
              <a:latin typeface="Comic Sans MS"/>
              <a:cs typeface="Comic Sans MS"/>
            </a:endParaRPr>
          </a:p>
          <a:p>
            <a:r>
              <a:rPr lang="en-US" sz="1600" b="1" dirty="0" smtClean="0">
                <a:latin typeface="Comic Sans MS"/>
                <a:cs typeface="Comic Sans MS"/>
              </a:rPr>
              <a:t>Group </a:t>
            </a:r>
            <a:r>
              <a:rPr lang="en-US" sz="1600" b="1" dirty="0">
                <a:latin typeface="Comic Sans MS"/>
                <a:cs typeface="Comic Sans MS"/>
              </a:rPr>
              <a:t>Rule 2: </a:t>
            </a:r>
            <a:r>
              <a:rPr lang="en-US" sz="1600" dirty="0">
                <a:latin typeface="Comic Sans MS"/>
                <a:cs typeface="Comic Sans MS"/>
              </a:rPr>
              <a:t>As you move </a:t>
            </a:r>
            <a:r>
              <a:rPr lang="en-US" sz="1600" dirty="0" smtClean="0">
                <a:latin typeface="Comic Sans MS"/>
                <a:cs typeface="Comic Sans MS"/>
              </a:rPr>
              <a:t>across </a:t>
            </a:r>
            <a:r>
              <a:rPr lang="en-US" sz="1600" dirty="0">
                <a:latin typeface="Comic Sans MS"/>
                <a:cs typeface="Comic Sans MS"/>
              </a:rPr>
              <a:t>the table, </a:t>
            </a:r>
            <a:r>
              <a:rPr lang="en-US" sz="1600" dirty="0" smtClean="0">
                <a:latin typeface="Comic Sans MS"/>
                <a:cs typeface="Comic Sans MS"/>
              </a:rPr>
              <a:t>(ignoring columns 3 – 12, the transition elements) every </a:t>
            </a:r>
            <a:r>
              <a:rPr lang="en-US" sz="1600" dirty="0">
                <a:latin typeface="Comic Sans MS"/>
                <a:cs typeface="Comic Sans MS"/>
              </a:rPr>
              <a:t>row adds </a:t>
            </a:r>
            <a:r>
              <a:rPr lang="en-US" sz="1600" dirty="0" smtClean="0">
                <a:latin typeface="Comic Sans MS"/>
                <a:cs typeface="Comic Sans MS"/>
              </a:rPr>
              <a:t>a valence electron, up to 8. </a:t>
            </a:r>
          </a:p>
          <a:p>
            <a:endParaRPr lang="en-US" sz="1600" dirty="0">
              <a:latin typeface="Comic Sans MS"/>
              <a:cs typeface="Comic Sans MS"/>
            </a:endParaRPr>
          </a:p>
          <a:p>
            <a:r>
              <a:rPr lang="en-US" sz="1600" b="1" dirty="0" smtClean="0">
                <a:latin typeface="Comic Sans MS"/>
                <a:cs typeface="Comic Sans MS"/>
              </a:rPr>
              <a:t>Key! </a:t>
            </a:r>
            <a:r>
              <a:rPr lang="en-US" sz="1600" dirty="0" smtClean="0">
                <a:latin typeface="Comic Sans MS"/>
                <a:cs typeface="Comic Sans MS"/>
              </a:rPr>
              <a:t>If you know the number of shells and valence electrons, you can draw an </a:t>
            </a:r>
            <a:r>
              <a:rPr lang="en-US" sz="1600" b="1" dirty="0" smtClean="0">
                <a:latin typeface="Comic Sans MS"/>
                <a:cs typeface="Comic Sans MS"/>
              </a:rPr>
              <a:t>electron shell diagram </a:t>
            </a:r>
            <a:r>
              <a:rPr lang="en-US" sz="1600" dirty="0" smtClean="0">
                <a:latin typeface="Comic Sans MS"/>
                <a:cs typeface="Comic Sans MS"/>
              </a:rPr>
              <a:t>for any of the non-transitional elements.</a:t>
            </a:r>
            <a:endParaRPr lang="en-US" sz="1600" dirty="0">
              <a:latin typeface="Comic Sans MS"/>
              <a:cs typeface="Comic Sans MS"/>
            </a:endParaRPr>
          </a:p>
        </p:txBody>
      </p:sp>
      <p:pic>
        <p:nvPicPr>
          <p:cNvPr id="4" name="Picture 3" descr="Periodic_table_(polyatomic).sv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953000" y="1723276"/>
            <a:ext cx="4038600" cy="4659711"/>
          </a:xfrm>
          <a:prstGeom prst="rect">
            <a:avLst/>
          </a:prstGeom>
        </p:spPr>
      </p:pic>
      <p:sp>
        <p:nvSpPr>
          <p:cNvPr id="7" name="Rectangle 2"/>
          <p:cNvSpPr>
            <a:spLocks noGrp="1" noChangeArrowheads="1"/>
          </p:cNvSpPr>
          <p:nvPr>
            <p:ph type="title"/>
          </p:nvPr>
        </p:nvSpPr>
        <p:spPr>
          <a:xfrm>
            <a:off x="152400" y="228600"/>
            <a:ext cx="8458200" cy="914400"/>
          </a:xfrm>
        </p:spPr>
        <p:txBody>
          <a:bodyPr/>
          <a:lstStyle/>
          <a:p>
            <a:pPr eaLnBrk="1" hangingPunct="1"/>
            <a:r>
              <a:rPr lang="en-US" sz="3200" b="1" dirty="0" smtClean="0">
                <a:solidFill>
                  <a:srgbClr val="FF7D5F"/>
                </a:solidFill>
                <a:latin typeface="Comic Sans MS" pitchFamily="66" charset="0"/>
              </a:rPr>
              <a:t>Electrons: </a:t>
            </a:r>
            <a:r>
              <a:rPr lang="en-US" sz="3200" b="1" dirty="0" smtClean="0">
                <a:solidFill>
                  <a:srgbClr val="000000"/>
                </a:solidFill>
                <a:latin typeface="Comic Sans MS" pitchFamily="66" charset="0"/>
              </a:rPr>
              <a:t/>
            </a:r>
            <a:br>
              <a:rPr lang="en-US" sz="3200" b="1" dirty="0" smtClean="0">
                <a:solidFill>
                  <a:srgbClr val="000000"/>
                </a:solidFill>
                <a:latin typeface="Comic Sans MS" pitchFamily="66" charset="0"/>
              </a:rPr>
            </a:br>
            <a:r>
              <a:rPr lang="en-US" sz="2000" dirty="0" smtClean="0">
                <a:solidFill>
                  <a:srgbClr val="000000"/>
                </a:solidFill>
                <a:latin typeface="Comic Sans MS" pitchFamily="66" charset="0"/>
              </a:rPr>
              <a:t>How can I determine the number of </a:t>
            </a:r>
            <a:r>
              <a:rPr lang="en-US" sz="2000" b="1" dirty="0" smtClean="0">
                <a:solidFill>
                  <a:srgbClr val="000000"/>
                </a:solidFill>
                <a:latin typeface="Comic Sans MS" pitchFamily="66" charset="0"/>
              </a:rPr>
              <a:t>outer shell electrons</a:t>
            </a:r>
            <a:r>
              <a:rPr lang="en-US" sz="2000" dirty="0" smtClean="0">
                <a:solidFill>
                  <a:srgbClr val="000000"/>
                </a:solidFill>
                <a:latin typeface="Comic Sans MS" pitchFamily="66" charset="0"/>
              </a:rPr>
              <a:t>? Group! </a:t>
            </a:r>
          </a:p>
        </p:txBody>
      </p:sp>
      <p:sp>
        <p:nvSpPr>
          <p:cNvPr id="8" name="Rectangle 6"/>
          <p:cNvSpPr>
            <a:spLocks noChangeArrowheads="1"/>
          </p:cNvSpPr>
          <p:nvPr/>
        </p:nvSpPr>
        <p:spPr bwMode="auto">
          <a:xfrm>
            <a:off x="-22070" y="6611779"/>
            <a:ext cx="393512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000" dirty="0">
                <a:latin typeface="Comic Sans MS" pitchFamily="66" charset="0"/>
              </a:rPr>
              <a:t>From the Virtual </a:t>
            </a:r>
            <a:r>
              <a:rPr lang="en-US" altLang="en-US" sz="1000" dirty="0" smtClean="0">
                <a:latin typeface="Comic Sans MS" pitchFamily="66" charset="0"/>
              </a:rPr>
              <a:t>Biology </a:t>
            </a:r>
            <a:r>
              <a:rPr lang="en-US" altLang="en-US" sz="1000" dirty="0">
                <a:latin typeface="Comic Sans MS" pitchFamily="66" charset="0"/>
              </a:rPr>
              <a:t>Classroom on </a:t>
            </a:r>
            <a:r>
              <a:rPr lang="en-US" altLang="en-US" sz="1000" dirty="0">
                <a:latin typeface="Comic Sans MS" pitchFamily="66" charset="0"/>
                <a:hlinkClick r:id="rId4"/>
              </a:rPr>
              <a:t>ScienceProfOnline.com</a:t>
            </a:r>
            <a:endParaRPr lang="en-US" altLang="en-US" sz="1000" dirty="0">
              <a:latin typeface="Comic Sans MS" pitchFamily="66" charset="0"/>
            </a:endParaRPr>
          </a:p>
        </p:txBody>
      </p:sp>
      <p:sp>
        <p:nvSpPr>
          <p:cNvPr id="2" name="Right Arrow 1"/>
          <p:cNvSpPr/>
          <p:nvPr/>
        </p:nvSpPr>
        <p:spPr>
          <a:xfrm>
            <a:off x="8458200" y="838200"/>
            <a:ext cx="381000" cy="228600"/>
          </a:xfrm>
          <a:prstGeom prst="rightArrow">
            <a:avLst/>
          </a:prstGeom>
          <a:solidFill>
            <a:schemeClr val="tx1"/>
          </a:solidFill>
          <a:ln w="31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0801317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Periodic_Table.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3311"/>
            <a:ext cx="8305800" cy="6404111"/>
          </a:xfrm>
          <a:prstGeom prst="rect">
            <a:avLst/>
          </a:prstGeom>
        </p:spPr>
      </p:pic>
      <p:sp>
        <p:nvSpPr>
          <p:cNvPr id="6" name="Text Box 13"/>
          <p:cNvSpPr txBox="1">
            <a:spLocks noChangeArrowheads="1"/>
          </p:cNvSpPr>
          <p:nvPr/>
        </p:nvSpPr>
        <p:spPr bwMode="auto">
          <a:xfrm>
            <a:off x="5257800" y="6596063"/>
            <a:ext cx="3886200"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dirty="0" smtClean="0">
                <a:latin typeface="Comic Sans MS" pitchFamily="66" charset="0"/>
              </a:rPr>
              <a:t>Images: </a:t>
            </a:r>
            <a:r>
              <a:rPr lang="en-US" altLang="en-US" sz="1000" dirty="0" smtClean="0">
                <a:latin typeface="Comic Sans MS" pitchFamily="66" charset="0"/>
                <a:hlinkClick r:id="rId3"/>
              </a:rPr>
              <a:t>Periodic Table of Elements</a:t>
            </a:r>
            <a:r>
              <a:rPr lang="en-US" altLang="en-US" sz="1000" dirty="0" smtClean="0">
                <a:latin typeface="Comic Sans MS" pitchFamily="66" charset="0"/>
              </a:rPr>
              <a:t>; </a:t>
            </a:r>
            <a:r>
              <a:rPr lang="en-US" altLang="en-US" sz="1000" dirty="0" smtClean="0">
                <a:latin typeface="Comic Sans MS" pitchFamily="66" charset="0"/>
                <a:hlinkClick r:id="rId4"/>
              </a:rPr>
              <a:t>Mendeleev</a:t>
            </a:r>
            <a:r>
              <a:rPr lang="en-US" altLang="en-US" sz="1000" dirty="0" smtClean="0">
                <a:latin typeface="Comic Sans MS" pitchFamily="66" charset="0"/>
              </a:rPr>
              <a:t>, Wiki</a:t>
            </a:r>
            <a:endParaRPr lang="en-US" altLang="en-US" sz="1000" dirty="0">
              <a:latin typeface="Comic Sans MS" pitchFamily="66" charset="0"/>
            </a:endParaRPr>
          </a:p>
        </p:txBody>
      </p:sp>
      <p:pic>
        <p:nvPicPr>
          <p:cNvPr id="2" name="Picture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086600" y="4572000"/>
            <a:ext cx="1738149" cy="1905000"/>
          </a:xfrm>
          <a:prstGeom prst="rect">
            <a:avLst/>
          </a:prstGeom>
        </p:spPr>
      </p:pic>
      <p:sp>
        <p:nvSpPr>
          <p:cNvPr id="8" name="Text Box 5"/>
          <p:cNvSpPr txBox="1">
            <a:spLocks noChangeArrowheads="1"/>
          </p:cNvSpPr>
          <p:nvPr/>
        </p:nvSpPr>
        <p:spPr bwMode="auto">
          <a:xfrm>
            <a:off x="0" y="6613525"/>
            <a:ext cx="45481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dirty="0">
                <a:latin typeface="Comic Sans MS" pitchFamily="66" charset="0"/>
              </a:rPr>
              <a:t>From the  </a:t>
            </a:r>
            <a:r>
              <a:rPr lang="en-US" altLang="en-US" sz="1000" dirty="0">
                <a:latin typeface="Comic Sans MS" pitchFamily="66" charset="0"/>
                <a:hlinkClick r:id="rId6"/>
              </a:rPr>
              <a:t>Virtual Cell Biology Classroom</a:t>
            </a:r>
            <a:r>
              <a:rPr lang="en-US" altLang="en-US" sz="1000" dirty="0">
                <a:latin typeface="Comic Sans MS" pitchFamily="66" charset="0"/>
              </a:rPr>
              <a:t> on </a:t>
            </a:r>
            <a:r>
              <a:rPr lang="en-US" altLang="en-US" sz="1000" dirty="0">
                <a:latin typeface="Comic Sans MS" pitchFamily="66" charset="0"/>
                <a:hlinkClick r:id="rId7"/>
              </a:rPr>
              <a:t>ScienceProfOnline.com</a:t>
            </a:r>
            <a:endParaRPr lang="en-US" altLang="en-US" sz="1000" dirty="0">
              <a:latin typeface="Comic Sans MS" pitchFamily="66" charset="0"/>
            </a:endParaRPr>
          </a:p>
        </p:txBody>
      </p:sp>
      <p:sp>
        <p:nvSpPr>
          <p:cNvPr id="3" name="TextBox 2"/>
          <p:cNvSpPr txBox="1"/>
          <p:nvPr/>
        </p:nvSpPr>
        <p:spPr>
          <a:xfrm>
            <a:off x="838200" y="304800"/>
            <a:ext cx="7315200" cy="369332"/>
          </a:xfrm>
          <a:prstGeom prst="rect">
            <a:avLst/>
          </a:prstGeom>
          <a:noFill/>
        </p:spPr>
        <p:txBody>
          <a:bodyPr wrap="square" rtlCol="0">
            <a:spAutoFit/>
          </a:bodyPr>
          <a:lstStyle/>
          <a:p>
            <a:pPr algn="ctr"/>
            <a:r>
              <a:rPr lang="en-US" dirty="0" smtClean="0">
                <a:latin typeface="Comic Sans MS"/>
                <a:cs typeface="Comic Sans MS"/>
              </a:rPr>
              <a:t>Let’s listen to “</a:t>
            </a:r>
            <a:r>
              <a:rPr lang="en-US" dirty="0" smtClean="0">
                <a:latin typeface="Comic Sans MS"/>
                <a:cs typeface="Comic Sans MS"/>
                <a:hlinkClick r:id="rId8"/>
              </a:rPr>
              <a:t>The Periodic Table: Rapping the Elements</a:t>
            </a:r>
            <a:r>
              <a:rPr lang="en-US" dirty="0" smtClean="0">
                <a:latin typeface="Comic Sans MS"/>
                <a:cs typeface="Comic Sans MS"/>
              </a:rPr>
              <a:t>” </a:t>
            </a:r>
            <a:endParaRPr lang="en-US" dirty="0">
              <a:latin typeface="Comic Sans MS"/>
              <a:cs typeface="Comic Sans MS"/>
            </a:endParaRPr>
          </a:p>
        </p:txBody>
      </p:sp>
    </p:spTree>
    <p:extLst>
      <p:ext uri="{BB962C8B-B14F-4D97-AF65-F5344CB8AC3E}">
        <p14:creationId xmlns:p14="http://schemas.microsoft.com/office/powerpoint/2010/main" val="123164222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3"/>
          <p:cNvSpPr>
            <a:spLocks noGrp="1" noChangeArrowheads="1"/>
          </p:cNvSpPr>
          <p:nvPr>
            <p:ph sz="half" idx="1"/>
          </p:nvPr>
        </p:nvSpPr>
        <p:spPr>
          <a:xfrm>
            <a:off x="152400" y="0"/>
            <a:ext cx="5334000" cy="6248400"/>
          </a:xfrm>
        </p:spPr>
        <p:txBody>
          <a:bodyPr/>
          <a:lstStyle/>
          <a:p>
            <a:pPr algn="ctr" eaLnBrk="1" hangingPunct="1">
              <a:buFontTx/>
              <a:buNone/>
            </a:pPr>
            <a:r>
              <a:rPr lang="en-US" altLang="en-US" sz="4800" b="1" dirty="0" smtClean="0">
                <a:solidFill>
                  <a:srgbClr val="33CC33"/>
                </a:solidFill>
                <a:latin typeface="Comic Sans MS" pitchFamily="66" charset="0"/>
              </a:rPr>
              <a:t> </a:t>
            </a:r>
            <a:r>
              <a:rPr lang="en-US" altLang="en-US" sz="4000" b="1" dirty="0" smtClean="0">
                <a:solidFill>
                  <a:srgbClr val="33CC33"/>
                </a:solidFill>
                <a:latin typeface="Comic Sans MS" pitchFamily="66" charset="0"/>
              </a:rPr>
              <a:t>Confused?</a:t>
            </a:r>
            <a:endParaRPr lang="en-US" altLang="en-US" sz="4000" b="1" dirty="0" smtClean="0">
              <a:latin typeface="Comic Sans MS" pitchFamily="66" charset="0"/>
            </a:endParaRPr>
          </a:p>
          <a:p>
            <a:pPr algn="ctr" eaLnBrk="1" hangingPunct="1">
              <a:buFontTx/>
              <a:buNone/>
            </a:pPr>
            <a:r>
              <a:rPr lang="en-US" altLang="en-US" sz="2000" dirty="0" smtClean="0">
                <a:latin typeface="Comic Sans MS" pitchFamily="66" charset="0"/>
              </a:rPr>
              <a:t>    Here are some links to fun resources that further explain Chemistry:</a:t>
            </a:r>
          </a:p>
          <a:p>
            <a:pPr algn="ctr" eaLnBrk="1" hangingPunct="1">
              <a:buFontTx/>
              <a:buNone/>
            </a:pPr>
            <a:endParaRPr lang="en-US" altLang="en-US" sz="1200" dirty="0" smtClean="0">
              <a:latin typeface="Comic Sans MS" pitchFamily="66" charset="0"/>
            </a:endParaRPr>
          </a:p>
          <a:p>
            <a:pPr eaLnBrk="1" hangingPunct="1"/>
            <a:r>
              <a:rPr lang="en-US" altLang="en-US" sz="2000" dirty="0" smtClean="0">
                <a:latin typeface="Comic Sans MS" pitchFamily="66" charset="0"/>
                <a:hlinkClick r:id="rId3"/>
              </a:rPr>
              <a:t>Inorganic Chemistry Main Page</a:t>
            </a:r>
            <a:r>
              <a:rPr lang="en-US" altLang="en-US" sz="1600" dirty="0" smtClean="0">
                <a:latin typeface="Comic Sans MS" pitchFamily="66" charset="0"/>
                <a:hlinkClick r:id="rId3"/>
              </a:rPr>
              <a:t> </a:t>
            </a:r>
            <a:r>
              <a:rPr lang="en-US" altLang="en-US" sz="1600" dirty="0" smtClean="0">
                <a:latin typeface="Comic Sans MS" pitchFamily="66" charset="0"/>
              </a:rPr>
              <a:t>on the Virtual Cell Biology Classroom of</a:t>
            </a:r>
            <a:r>
              <a:rPr lang="en-US" altLang="en-US" sz="1100" dirty="0" smtClean="0">
                <a:latin typeface="Comic Sans MS" pitchFamily="66" charset="0"/>
              </a:rPr>
              <a:t> </a:t>
            </a:r>
            <a:r>
              <a:rPr lang="en-US" altLang="en-US" sz="1600" dirty="0" smtClean="0">
                <a:latin typeface="Comic Sans MS" pitchFamily="66" charset="0"/>
                <a:hlinkClick r:id="rId4"/>
              </a:rPr>
              <a:t>Science Prof Online</a:t>
            </a:r>
            <a:r>
              <a:rPr lang="en-US" altLang="en-US" sz="2000" dirty="0" smtClean="0">
                <a:latin typeface="Comic Sans MS" pitchFamily="66" charset="0"/>
              </a:rPr>
              <a:t>.</a:t>
            </a:r>
            <a:r>
              <a:rPr lang="en-US" altLang="en-US" sz="1100" dirty="0" smtClean="0">
                <a:latin typeface="Comic Sans MS" pitchFamily="66" charset="0"/>
              </a:rPr>
              <a:t> </a:t>
            </a:r>
          </a:p>
          <a:p>
            <a:pPr eaLnBrk="1" hangingPunct="1"/>
            <a:r>
              <a:rPr lang="en-US" altLang="en-US" sz="2000" dirty="0" smtClean="0">
                <a:latin typeface="Comic Sans MS" pitchFamily="66" charset="0"/>
                <a:hlinkClick r:id="rId5"/>
              </a:rPr>
              <a:t>“What Kind of Bonds Are These?”</a:t>
            </a:r>
            <a:r>
              <a:rPr lang="en-US" altLang="en-US" sz="1600" dirty="0" smtClean="0">
                <a:latin typeface="Comic Sans MS" pitchFamily="66" charset="0"/>
              </a:rPr>
              <a:t> song and slide show by Mark </a:t>
            </a:r>
            <a:r>
              <a:rPr lang="en-US" altLang="en-US" sz="1600" dirty="0" err="1" smtClean="0">
                <a:latin typeface="Comic Sans MS" pitchFamily="66" charset="0"/>
              </a:rPr>
              <a:t>Rosengarten</a:t>
            </a:r>
            <a:r>
              <a:rPr lang="en-US" altLang="en-US" sz="1600" dirty="0" smtClean="0">
                <a:latin typeface="Comic Sans MS" pitchFamily="66" charset="0"/>
              </a:rPr>
              <a:t>.</a:t>
            </a:r>
            <a:endParaRPr lang="en-US" altLang="en-US" sz="1100" dirty="0" smtClean="0">
              <a:latin typeface="Comic Sans MS" pitchFamily="66" charset="0"/>
            </a:endParaRPr>
          </a:p>
          <a:p>
            <a:pPr eaLnBrk="1" hangingPunct="1"/>
            <a:r>
              <a:rPr lang="en-US" altLang="en-US" sz="2000" dirty="0" smtClean="0">
                <a:latin typeface="Comic Sans MS" pitchFamily="66" charset="0"/>
                <a:hlinkClick r:id="rId6"/>
              </a:rPr>
              <a:t>Chemical Bond Formation</a:t>
            </a:r>
            <a:r>
              <a:rPr lang="en-US" altLang="en-US" sz="1100" dirty="0" smtClean="0">
                <a:latin typeface="Comic Sans MS" pitchFamily="66" charset="0"/>
              </a:rPr>
              <a:t>  </a:t>
            </a:r>
            <a:r>
              <a:rPr lang="en-US" altLang="en-US" sz="1600" dirty="0" smtClean="0">
                <a:latin typeface="Comic Sans MS" pitchFamily="66" charset="0"/>
              </a:rPr>
              <a:t>animated science tutorial.</a:t>
            </a:r>
            <a:endParaRPr lang="en-US" altLang="en-US" sz="1100" dirty="0" smtClean="0">
              <a:latin typeface="Comic Sans MS" pitchFamily="66" charset="0"/>
            </a:endParaRPr>
          </a:p>
          <a:p>
            <a:pPr eaLnBrk="1" hangingPunct="1"/>
            <a:r>
              <a:rPr lang="en-US" altLang="en-US" sz="2000" dirty="0" smtClean="0">
                <a:latin typeface="Comic Sans MS" pitchFamily="66" charset="0"/>
              </a:rPr>
              <a:t>“</a:t>
            </a:r>
            <a:r>
              <a:rPr lang="en-US" altLang="en-US" sz="2000" dirty="0" smtClean="0">
                <a:latin typeface="Comic Sans MS" pitchFamily="66" charset="0"/>
                <a:hlinkClick r:id="rId7"/>
              </a:rPr>
              <a:t>Meet the Elements</a:t>
            </a:r>
            <a:r>
              <a:rPr lang="en-US" altLang="en-US" sz="2000" dirty="0" smtClean="0">
                <a:latin typeface="Comic Sans MS" pitchFamily="66" charset="0"/>
              </a:rPr>
              <a:t>”</a:t>
            </a:r>
            <a:r>
              <a:rPr lang="en-US" altLang="en-US" sz="1600" dirty="0" smtClean="0">
                <a:latin typeface="Comic Sans MS" pitchFamily="66" charset="0"/>
              </a:rPr>
              <a:t> music video by They Might Be Giants.</a:t>
            </a:r>
            <a:endParaRPr lang="en-US" altLang="en-US" sz="1050" dirty="0" smtClean="0">
              <a:latin typeface="Comic Sans MS" pitchFamily="66" charset="0"/>
            </a:endParaRPr>
          </a:p>
          <a:p>
            <a:pPr eaLnBrk="1" hangingPunct="1"/>
            <a:r>
              <a:rPr lang="en-US" altLang="en-US" sz="2000" dirty="0" smtClean="0">
                <a:latin typeface="Comic Sans MS" pitchFamily="66" charset="0"/>
                <a:hlinkClick r:id="rId8"/>
              </a:rPr>
              <a:t>Redox Reactions</a:t>
            </a:r>
            <a:r>
              <a:rPr lang="en-US" altLang="en-US" sz="1600" dirty="0" smtClean="0">
                <a:latin typeface="Comic Sans MS" pitchFamily="66" charset="0"/>
              </a:rPr>
              <a:t> video lecture</a:t>
            </a:r>
            <a:r>
              <a:rPr lang="en-US" altLang="en-US" sz="2000" dirty="0" smtClean="0">
                <a:latin typeface="Comic Sans MS" pitchFamily="66" charset="0"/>
              </a:rPr>
              <a:t> </a:t>
            </a:r>
            <a:r>
              <a:rPr lang="en-US" altLang="en-US" sz="1600" dirty="0" smtClean="0">
                <a:latin typeface="Comic Sans MS" pitchFamily="66" charset="0"/>
              </a:rPr>
              <a:t>by </a:t>
            </a:r>
            <a:r>
              <a:rPr lang="en-US" altLang="en-US" sz="1600" dirty="0" err="1" smtClean="0">
                <a:latin typeface="Comic Sans MS" pitchFamily="66" charset="0"/>
              </a:rPr>
              <a:t>Kahnacademy</a:t>
            </a:r>
            <a:r>
              <a:rPr lang="en-US" altLang="en-US" sz="1600" dirty="0" smtClean="0">
                <a:latin typeface="Comic Sans MS" pitchFamily="66" charset="0"/>
              </a:rPr>
              <a:t>.</a:t>
            </a:r>
            <a:endParaRPr lang="en-US" altLang="en-US" sz="1100" dirty="0" smtClean="0">
              <a:latin typeface="Comic Sans MS" pitchFamily="66" charset="0"/>
            </a:endParaRPr>
          </a:p>
          <a:p>
            <a:pPr eaLnBrk="1" hangingPunct="1"/>
            <a:r>
              <a:rPr lang="en-US" altLang="en-US" sz="2000" dirty="0" smtClean="0">
                <a:latin typeface="Comic Sans MS" pitchFamily="66" charset="0"/>
                <a:hlinkClick r:id="rId9"/>
              </a:rPr>
              <a:t>Chem4Kids</a:t>
            </a:r>
            <a:r>
              <a:rPr lang="en-US" altLang="en-US" sz="1600" dirty="0" smtClean="0">
                <a:latin typeface="Comic Sans MS" pitchFamily="66" charset="0"/>
              </a:rPr>
              <a:t> website by Rader.</a:t>
            </a:r>
            <a:endParaRPr lang="en-US" altLang="en-US" sz="1100" dirty="0" smtClean="0">
              <a:latin typeface="Comic Sans MS" pitchFamily="66" charset="0"/>
            </a:endParaRPr>
          </a:p>
          <a:p>
            <a:pPr eaLnBrk="1" hangingPunct="1"/>
            <a:r>
              <a:rPr lang="en-US" altLang="en-US" sz="2000" dirty="0" smtClean="0">
                <a:latin typeface="Comic Sans MS" pitchFamily="66" charset="0"/>
                <a:hlinkClick r:id="rId10"/>
              </a:rPr>
              <a:t>Neutron Dance</a:t>
            </a:r>
            <a:r>
              <a:rPr lang="en-US" altLang="en-US" sz="1600" dirty="0" smtClean="0">
                <a:latin typeface="Comic Sans MS" pitchFamily="66" charset="0"/>
              </a:rPr>
              <a:t>  …a so-bad-its-good ’80s music video by The Pointer Sisters</a:t>
            </a:r>
          </a:p>
          <a:p>
            <a:pPr eaLnBrk="1" hangingPunct="1"/>
            <a:endParaRPr lang="en-US" altLang="en-US" sz="1600" dirty="0" smtClean="0">
              <a:latin typeface="Comic Sans MS" pitchFamily="66" charset="0"/>
            </a:endParaRPr>
          </a:p>
          <a:p>
            <a:pPr eaLnBrk="1" hangingPunct="1"/>
            <a:endParaRPr lang="en-US" altLang="en-US" sz="1000" dirty="0" smtClean="0">
              <a:latin typeface="Comic Sans MS" pitchFamily="66" charset="0"/>
            </a:endParaRPr>
          </a:p>
          <a:p>
            <a:pPr algn="ctr" eaLnBrk="1" hangingPunct="1">
              <a:buFontTx/>
              <a:buNone/>
            </a:pPr>
            <a:r>
              <a:rPr lang="en-US" altLang="en-US" sz="1200" dirty="0" smtClean="0">
                <a:latin typeface="Comic Sans MS" pitchFamily="66" charset="0"/>
              </a:rPr>
              <a:t>    (You must be in PPT slideshow view to click on links.)</a:t>
            </a:r>
          </a:p>
        </p:txBody>
      </p:sp>
      <p:pic>
        <p:nvPicPr>
          <p:cNvPr id="34819" name="Picture 4" descr="MC900229685[1]"/>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7848600" y="152400"/>
            <a:ext cx="1066800" cy="1063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0" name="WordArt 5"/>
          <p:cNvSpPr>
            <a:spLocks noChangeArrowheads="1" noChangeShapeType="1" noTextEdit="1"/>
          </p:cNvSpPr>
          <p:nvPr/>
        </p:nvSpPr>
        <p:spPr bwMode="auto">
          <a:xfrm rot="2259937">
            <a:off x="5715000" y="1143000"/>
            <a:ext cx="3429000" cy="1447800"/>
          </a:xfrm>
          <a:prstGeom prst="rect">
            <a:avLst/>
          </a:prstGeom>
        </p:spPr>
        <p:txBody>
          <a:bodyPr wrap="none" fromWordArt="1">
            <a:prstTxWarp prst="textPlain">
              <a:avLst>
                <a:gd name="adj" fmla="val 50000"/>
              </a:avLst>
            </a:prstTxWarp>
          </a:bodyPr>
          <a:lstStyle/>
          <a:p>
            <a:pPr algn="ctr"/>
            <a:r>
              <a:rPr lang="en-US" sz="1600" b="1" kern="10">
                <a:ln w="9525">
                  <a:solidFill>
                    <a:srgbClr val="000000"/>
                  </a:solidFill>
                  <a:round/>
                  <a:headEnd/>
                  <a:tailEnd/>
                </a:ln>
                <a:solidFill>
                  <a:srgbClr val="FFFFFF"/>
                </a:solidFill>
                <a:latin typeface="Comic Sans MS"/>
              </a:rPr>
              <a:t>Smart Links</a:t>
            </a:r>
          </a:p>
        </p:txBody>
      </p:sp>
      <p:pic>
        <p:nvPicPr>
          <p:cNvPr id="34821" name="Picture 8" descr="Daniel_Radcliffe,_November_2010"/>
          <p:cNvPicPr>
            <a:picLocks noGrp="1" noChangeAspect="1" noChangeArrowheads="1"/>
          </p:cNvPicPr>
          <p:nvPr>
            <p:ph sz="half" idx="2"/>
          </p:nvPr>
        </p:nvPicPr>
        <p:blipFill>
          <a:blip r:embed="rId12">
            <a:extLst>
              <a:ext uri="{28A0092B-C50C-407E-A947-70E740481C1C}">
                <a14:useLocalDpi xmlns:a14="http://schemas.microsoft.com/office/drawing/2010/main" val="0"/>
              </a:ext>
            </a:extLst>
          </a:blip>
          <a:srcRect/>
          <a:stretch>
            <a:fillRect/>
          </a:stretch>
        </p:blipFill>
        <p:spPr>
          <a:xfrm>
            <a:off x="6562725" y="4038600"/>
            <a:ext cx="2297113" cy="24463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34822" name="AutoShape 11"/>
          <p:cNvSpPr>
            <a:spLocks noChangeArrowheads="1"/>
          </p:cNvSpPr>
          <p:nvPr/>
        </p:nvSpPr>
        <p:spPr bwMode="auto">
          <a:xfrm>
            <a:off x="5410200" y="2895600"/>
            <a:ext cx="1905000" cy="1447800"/>
          </a:xfrm>
          <a:prstGeom prst="wedgeEllipseCallout">
            <a:avLst>
              <a:gd name="adj1" fmla="val 22833"/>
              <a:gd name="adj2" fmla="val 71819"/>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r>
              <a:rPr lang="en-US" altLang="en-US" sz="1600" dirty="0">
                <a:latin typeface="Comic Sans MS" pitchFamily="66" charset="0"/>
              </a:rPr>
              <a:t>Want to see me sing the </a:t>
            </a:r>
            <a:r>
              <a:rPr lang="en-US" altLang="en-US" sz="1600" dirty="0">
                <a:latin typeface="Comic Sans MS" pitchFamily="66" charset="0"/>
                <a:hlinkClick r:id="rId13"/>
              </a:rPr>
              <a:t>Element Song</a:t>
            </a:r>
            <a:r>
              <a:rPr lang="en-US" altLang="en-US" sz="1600" dirty="0">
                <a:latin typeface="Comic Sans MS" pitchFamily="66" charset="0"/>
              </a:rPr>
              <a:t>?</a:t>
            </a:r>
          </a:p>
        </p:txBody>
      </p:sp>
      <p:sp>
        <p:nvSpPr>
          <p:cNvPr id="34823" name="Text Box 12"/>
          <p:cNvSpPr txBox="1">
            <a:spLocks noChangeArrowheads="1"/>
          </p:cNvSpPr>
          <p:nvPr/>
        </p:nvSpPr>
        <p:spPr bwMode="auto">
          <a:xfrm>
            <a:off x="0" y="6629400"/>
            <a:ext cx="27432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a:latin typeface="Comic Sans MS" pitchFamily="66" charset="0"/>
              </a:rPr>
              <a:t>Image: </a:t>
            </a:r>
            <a:r>
              <a:rPr lang="en-US" altLang="en-US" sz="1000">
                <a:latin typeface="Comic Sans MS" pitchFamily="66" charset="0"/>
                <a:hlinkClick r:id="rId14"/>
              </a:rPr>
              <a:t>Daniel Radcliff</a:t>
            </a:r>
            <a:r>
              <a:rPr lang="en-US" altLang="en-US" sz="1000">
                <a:latin typeface="Comic Sans MS" pitchFamily="66" charset="0"/>
              </a:rPr>
              <a:t> by Joella Marano</a:t>
            </a:r>
          </a:p>
        </p:txBody>
      </p:sp>
      <p:sp>
        <p:nvSpPr>
          <p:cNvPr id="34824" name="Text Box 5"/>
          <p:cNvSpPr txBox="1">
            <a:spLocks noChangeArrowheads="1"/>
          </p:cNvSpPr>
          <p:nvPr/>
        </p:nvSpPr>
        <p:spPr bwMode="auto">
          <a:xfrm>
            <a:off x="4191000" y="6613525"/>
            <a:ext cx="4953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From the  </a:t>
            </a:r>
            <a:r>
              <a:rPr lang="en-US" altLang="en-US" sz="1000">
                <a:latin typeface="Comic Sans MS" pitchFamily="66" charset="0"/>
                <a:hlinkClick r:id="rId15"/>
              </a:rPr>
              <a:t>Virtual Cell Biology Classroom</a:t>
            </a:r>
            <a:r>
              <a:rPr lang="en-US" altLang="en-US" sz="1000">
                <a:latin typeface="Comic Sans MS" pitchFamily="66" charset="0"/>
              </a:rPr>
              <a:t> on </a:t>
            </a:r>
            <a:r>
              <a:rPr lang="en-US" altLang="en-US" sz="1000">
                <a:latin typeface="Comic Sans MS" pitchFamily="66" charset="0"/>
                <a:hlinkClick r:id="rId4"/>
              </a:rPr>
              <a:t>ScienceProfOnline.com</a:t>
            </a:r>
            <a:endParaRPr lang="en-US" altLang="en-US" sz="1000">
              <a:latin typeface="Comic Sans MS"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ctrTitle"/>
          </p:nvPr>
        </p:nvSpPr>
        <p:spPr>
          <a:xfrm>
            <a:off x="304800" y="381000"/>
            <a:ext cx="8534400" cy="3886200"/>
          </a:xfrm>
        </p:spPr>
        <p:txBody>
          <a:bodyPr/>
          <a:lstStyle/>
          <a:p>
            <a:pPr algn="r" eaLnBrk="1" hangingPunct="1"/>
            <a:r>
              <a:rPr lang="en-US" altLang="en-US" sz="2400" smtClean="0">
                <a:solidFill>
                  <a:schemeClr val="tx1"/>
                </a:solidFill>
                <a:latin typeface="Comic Sans MS" pitchFamily="66" charset="0"/>
              </a:rPr>
              <a:t>Are you feeling blinded by science</a:t>
            </a:r>
            <a:r>
              <a:rPr lang="en-US" altLang="en-US" sz="2000" smtClean="0">
                <a:solidFill>
                  <a:schemeClr val="tx1"/>
                </a:solidFill>
                <a:latin typeface="Comic Sans MS" pitchFamily="66" charset="0"/>
              </a:rPr>
              <a:t>?</a:t>
            </a:r>
            <a:r>
              <a:rPr lang="en-US" altLang="en-US" sz="2400" i="1" smtClean="0">
                <a:solidFill>
                  <a:srgbClr val="0033CC"/>
                </a:solidFill>
                <a:latin typeface="Comic Sans MS" pitchFamily="66" charset="0"/>
              </a:rPr>
              <a:t/>
            </a:r>
            <a:br>
              <a:rPr lang="en-US" altLang="en-US" sz="2400" i="1" smtClean="0">
                <a:solidFill>
                  <a:srgbClr val="0033CC"/>
                </a:solidFill>
                <a:latin typeface="Comic Sans MS" pitchFamily="66" charset="0"/>
              </a:rPr>
            </a:br>
            <a:r>
              <a:rPr lang="en-US" altLang="en-US" sz="2000" i="1" smtClean="0">
                <a:solidFill>
                  <a:srgbClr val="FF0000"/>
                </a:solidFill>
              </a:rPr>
              <a:t/>
            </a:r>
            <a:br>
              <a:rPr lang="en-US" altLang="en-US" sz="2000" i="1" smtClean="0">
                <a:solidFill>
                  <a:srgbClr val="FF0000"/>
                </a:solidFill>
              </a:rPr>
            </a:br>
            <a:r>
              <a:rPr lang="en-US" altLang="en-US" sz="2400" i="1" smtClean="0">
                <a:solidFill>
                  <a:srgbClr val="B2B2B2"/>
                </a:solidFill>
                <a:latin typeface="Comic Sans MS" pitchFamily="66" charset="0"/>
              </a:rPr>
              <a:t>Do yourself a favor. Use the…</a:t>
            </a:r>
            <a:r>
              <a:rPr lang="en-US" altLang="en-US" sz="2800" i="1" smtClean="0">
                <a:latin typeface="Comic Sans MS" pitchFamily="66" charset="0"/>
              </a:rPr>
              <a:t> </a:t>
            </a:r>
            <a:r>
              <a:rPr lang="en-US" altLang="en-US" sz="2000" i="1" smtClean="0">
                <a:latin typeface="Comic Sans MS" pitchFamily="66" charset="0"/>
              </a:rPr>
              <a:t/>
            </a:r>
            <a:br>
              <a:rPr lang="en-US" altLang="en-US" sz="2000" i="1" smtClean="0">
                <a:latin typeface="Comic Sans MS" pitchFamily="66" charset="0"/>
              </a:rPr>
            </a:br>
            <a:r>
              <a:rPr lang="en-US" altLang="en-US" sz="2400" smtClean="0">
                <a:latin typeface="Comic Sans MS" pitchFamily="66" charset="0"/>
              </a:rPr>
              <a:t/>
            </a:r>
            <a:br>
              <a:rPr lang="en-US" altLang="en-US" sz="2400" smtClean="0">
                <a:latin typeface="Comic Sans MS" pitchFamily="66" charset="0"/>
              </a:rPr>
            </a:br>
            <a:r>
              <a:rPr lang="en-US" altLang="en-US" sz="3200" smtClean="0">
                <a:latin typeface="Comic Sans MS" pitchFamily="66" charset="0"/>
              </a:rPr>
              <a:t>              </a:t>
            </a:r>
            <a:r>
              <a:rPr lang="en-US" altLang="en-US" sz="4000" b="1" smtClean="0">
                <a:solidFill>
                  <a:srgbClr val="6666FF"/>
                </a:solidFill>
                <a:latin typeface="Comic Sans MS" pitchFamily="66" charset="0"/>
              </a:rPr>
              <a:t>Virtual Cell Biology                        Classroom </a:t>
            </a:r>
            <a:r>
              <a:rPr lang="en-US" altLang="en-US" sz="2400" i="1" smtClean="0">
                <a:solidFill>
                  <a:srgbClr val="6666FF"/>
                </a:solidFill>
                <a:latin typeface="Comic Sans MS" pitchFamily="66" charset="0"/>
              </a:rPr>
              <a:t>(</a:t>
            </a:r>
            <a:r>
              <a:rPr lang="en-US" altLang="en-US" sz="2400" i="1" smtClean="0">
                <a:solidFill>
                  <a:srgbClr val="6666FF"/>
                </a:solidFill>
                <a:latin typeface="Comic Sans MS" pitchFamily="66" charset="0"/>
                <a:hlinkClick r:id="rId3"/>
              </a:rPr>
              <a:t>VCBC</a:t>
            </a:r>
            <a:r>
              <a:rPr lang="en-US" altLang="en-US" sz="2400" i="1" smtClean="0">
                <a:solidFill>
                  <a:srgbClr val="6666FF"/>
                </a:solidFill>
                <a:latin typeface="Comic Sans MS" pitchFamily="66" charset="0"/>
              </a:rPr>
              <a:t>)</a:t>
            </a:r>
            <a:r>
              <a:rPr lang="en-US" altLang="en-US" sz="2000" i="1" smtClean="0">
                <a:solidFill>
                  <a:srgbClr val="6666FF"/>
                </a:solidFill>
                <a:latin typeface="Comic Sans MS" pitchFamily="66" charset="0"/>
              </a:rPr>
              <a:t>  </a:t>
            </a:r>
            <a:r>
              <a:rPr lang="en-US" altLang="en-US" sz="4000" b="1" smtClean="0">
                <a:solidFill>
                  <a:srgbClr val="6666FF"/>
                </a:solidFill>
                <a:latin typeface="Comic Sans MS" pitchFamily="66" charset="0"/>
              </a:rPr>
              <a:t>!</a:t>
            </a:r>
            <a:r>
              <a:rPr lang="en-US" altLang="en-US" sz="4000" b="1" smtClean="0">
                <a:solidFill>
                  <a:srgbClr val="6666FF"/>
                </a:solidFill>
              </a:rPr>
              <a:t/>
            </a:r>
            <a:br>
              <a:rPr lang="en-US" altLang="en-US" sz="4000" b="1" smtClean="0">
                <a:solidFill>
                  <a:srgbClr val="6666FF"/>
                </a:solidFill>
              </a:rPr>
            </a:br>
            <a:r>
              <a:rPr lang="en-US" altLang="en-US" sz="2400" b="1" smtClean="0"/>
              <a:t/>
            </a:r>
            <a:br>
              <a:rPr lang="en-US" altLang="en-US" sz="2400" b="1" smtClean="0"/>
            </a:br>
            <a:r>
              <a:rPr lang="en-US" altLang="en-US" sz="2400" smtClean="0">
                <a:latin typeface="Comic Sans MS" pitchFamily="66" charset="0"/>
              </a:rPr>
              <a:t>The VCBC is full of resources to help you succeed, including:</a:t>
            </a:r>
          </a:p>
        </p:txBody>
      </p:sp>
      <p:sp>
        <p:nvSpPr>
          <p:cNvPr id="36867" name="Rectangle 3"/>
          <p:cNvSpPr>
            <a:spLocks noGrp="1" noChangeArrowheads="1"/>
          </p:cNvSpPr>
          <p:nvPr>
            <p:ph type="subTitle" idx="1"/>
          </p:nvPr>
        </p:nvSpPr>
        <p:spPr>
          <a:xfrm>
            <a:off x="2438400" y="4038600"/>
            <a:ext cx="6172200" cy="1600200"/>
          </a:xfrm>
        </p:spPr>
        <p:txBody>
          <a:bodyPr/>
          <a:lstStyle/>
          <a:p>
            <a:pPr marL="609600" indent="-609600" algn="l" eaLnBrk="1" hangingPunct="1">
              <a:buFontTx/>
              <a:buChar char="•"/>
            </a:pPr>
            <a:r>
              <a:rPr lang="en-US" altLang="en-US" sz="1600" smtClean="0">
                <a:latin typeface="Comic Sans MS" pitchFamily="66" charset="0"/>
              </a:rPr>
              <a:t>practice test questions</a:t>
            </a:r>
          </a:p>
          <a:p>
            <a:pPr marL="609600" indent="-609600" algn="l" eaLnBrk="1" hangingPunct="1">
              <a:buFontTx/>
              <a:buChar char="•"/>
            </a:pPr>
            <a:r>
              <a:rPr lang="en-US" altLang="en-US" sz="1600" smtClean="0">
                <a:latin typeface="Comic Sans MS" pitchFamily="66" charset="0"/>
              </a:rPr>
              <a:t>review questions</a:t>
            </a:r>
          </a:p>
          <a:p>
            <a:pPr marL="609600" indent="-609600" algn="l" eaLnBrk="1" hangingPunct="1">
              <a:buFontTx/>
              <a:buChar char="•"/>
            </a:pPr>
            <a:r>
              <a:rPr lang="en-US" altLang="en-US" sz="1600" smtClean="0">
                <a:latin typeface="Comic Sans MS" pitchFamily="66" charset="0"/>
              </a:rPr>
              <a:t>study guides and learning objectives</a:t>
            </a:r>
          </a:p>
          <a:p>
            <a:pPr marL="609600" indent="-609600" algn="l" eaLnBrk="1" hangingPunct="1">
              <a:buFontTx/>
              <a:buChar char="•"/>
            </a:pPr>
            <a:r>
              <a:rPr lang="en-US" altLang="en-US" sz="1600" smtClean="0">
                <a:latin typeface="Comic Sans MS" pitchFamily="66" charset="0"/>
              </a:rPr>
              <a:t>PowerPoints on other topics</a:t>
            </a:r>
          </a:p>
        </p:txBody>
      </p:sp>
      <p:sp>
        <p:nvSpPr>
          <p:cNvPr id="36868" name="Text Box 4"/>
          <p:cNvSpPr txBox="1">
            <a:spLocks noChangeArrowheads="1"/>
          </p:cNvSpPr>
          <p:nvPr/>
        </p:nvSpPr>
        <p:spPr bwMode="auto">
          <a:xfrm>
            <a:off x="0" y="5715000"/>
            <a:ext cx="8839200" cy="581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spcBef>
                <a:spcPct val="50000"/>
              </a:spcBef>
            </a:pPr>
            <a:r>
              <a:rPr lang="en-US" altLang="en-US" sz="1600">
                <a:solidFill>
                  <a:srgbClr val="000000"/>
                </a:solidFill>
                <a:latin typeface="Comic Sans MS" pitchFamily="66" charset="0"/>
              </a:rPr>
              <a:t>You can access the VCBC by going to the Science Prof Online website </a:t>
            </a:r>
            <a:r>
              <a:rPr lang="en-US" altLang="en-US" sz="1600" b="1">
                <a:solidFill>
                  <a:srgbClr val="000000"/>
                </a:solidFill>
                <a:latin typeface="Comic Sans MS" pitchFamily="66" charset="0"/>
                <a:hlinkClick r:id="rId4"/>
              </a:rPr>
              <a:t>www.ScienceProfOnline.com</a:t>
            </a:r>
            <a:endParaRPr lang="en-US" altLang="en-US" sz="1600" b="1">
              <a:solidFill>
                <a:srgbClr val="000000"/>
              </a:solidFill>
              <a:latin typeface="Comic Sans MS" pitchFamily="66" charset="0"/>
            </a:endParaRPr>
          </a:p>
        </p:txBody>
      </p:sp>
      <p:pic>
        <p:nvPicPr>
          <p:cNvPr id="36869" name="Picture 5" descr="EndomembraneSystemMarinanRuiz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09600" y="4038600"/>
            <a:ext cx="1447800" cy="1189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0" name="Rectangle 6"/>
          <p:cNvSpPr>
            <a:spLocks noChangeArrowheads="1"/>
          </p:cNvSpPr>
          <p:nvPr/>
        </p:nvSpPr>
        <p:spPr bwMode="auto">
          <a:xfrm>
            <a:off x="2209800" y="6611938"/>
            <a:ext cx="6934200"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Images: </a:t>
            </a:r>
            <a:r>
              <a:rPr lang="en-US" altLang="en-US" sz="1000">
                <a:latin typeface="Comic Sans MS" pitchFamily="66" charset="0"/>
                <a:hlinkClick r:id="rId6"/>
              </a:rPr>
              <a:t>Blinded With Science</a:t>
            </a:r>
            <a:r>
              <a:rPr lang="en-US" altLang="en-US" sz="1000">
                <a:latin typeface="Comic Sans MS" pitchFamily="66" charset="0"/>
              </a:rPr>
              <a:t> album, Thomas Dolby; </a:t>
            </a:r>
            <a:r>
              <a:rPr lang="en-US" altLang="en-US" sz="1000">
                <a:latin typeface="Comic Sans MS" pitchFamily="66" charset="0"/>
                <a:hlinkClick r:id="rId7"/>
              </a:rPr>
              <a:t>Endomembrane system</a:t>
            </a:r>
            <a:r>
              <a:rPr lang="en-US" altLang="en-US" sz="1000">
                <a:latin typeface="Comic Sans MS" pitchFamily="66" charset="0"/>
              </a:rPr>
              <a:t>, Mariana Ruiz, Wiki</a:t>
            </a:r>
          </a:p>
        </p:txBody>
      </p:sp>
      <p:pic>
        <p:nvPicPr>
          <p:cNvPr id="36871" name="Picture 7" descr="Thomas_Dolby-Blinded_By_Scienc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457200" y="381000"/>
            <a:ext cx="2819400" cy="2690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3"/>
          <p:cNvSpPr>
            <a:spLocks noGrp="1" noChangeArrowheads="1"/>
          </p:cNvSpPr>
          <p:nvPr>
            <p:ph type="subTitle" idx="1"/>
          </p:nvPr>
        </p:nvSpPr>
        <p:spPr>
          <a:xfrm>
            <a:off x="381000" y="1676400"/>
            <a:ext cx="3276600" cy="3733800"/>
          </a:xfrm>
        </p:spPr>
        <p:txBody>
          <a:bodyPr/>
          <a:lstStyle/>
          <a:p>
            <a:pPr eaLnBrk="1" hangingPunct="1"/>
            <a:r>
              <a:rPr lang="en-US" altLang="en-US" sz="4400" b="1" dirty="0" smtClean="0">
                <a:solidFill>
                  <a:srgbClr val="00CC66"/>
                </a:solidFill>
                <a:latin typeface="Comic Sans MS" pitchFamily="66" charset="0"/>
              </a:rPr>
              <a:t>Atomic Theory &amp; the Periodic Table</a:t>
            </a:r>
            <a:endParaRPr lang="en-US" altLang="en-US" b="1" i="1" dirty="0" smtClean="0">
              <a:latin typeface="Comic Sans MS" pitchFamily="66" charset="0"/>
            </a:endParaRPr>
          </a:p>
        </p:txBody>
      </p:sp>
      <p:pic>
        <p:nvPicPr>
          <p:cNvPr id="3075" name="Picture 12" descr="chemical-flasks-JSulliva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14800" y="1295400"/>
            <a:ext cx="45720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76" name="Text Box 13"/>
          <p:cNvSpPr txBox="1">
            <a:spLocks noChangeArrowheads="1"/>
          </p:cNvSpPr>
          <p:nvPr/>
        </p:nvSpPr>
        <p:spPr bwMode="auto">
          <a:xfrm>
            <a:off x="6324600" y="6596063"/>
            <a:ext cx="2819400"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Image: </a:t>
            </a:r>
            <a:r>
              <a:rPr lang="en-US" altLang="en-US" sz="1000">
                <a:latin typeface="Comic Sans MS" pitchFamily="66" charset="0"/>
                <a:hlinkClick r:id="rId4"/>
              </a:rPr>
              <a:t>Chemicals in Flasks</a:t>
            </a:r>
            <a:r>
              <a:rPr lang="en-US" altLang="en-US" sz="1000">
                <a:latin typeface="Comic Sans MS" pitchFamily="66" charset="0"/>
              </a:rPr>
              <a:t>, J. Sullivan, Wiki </a:t>
            </a:r>
          </a:p>
        </p:txBody>
      </p:sp>
      <p:sp>
        <p:nvSpPr>
          <p:cNvPr id="3077" name="Text Box 5"/>
          <p:cNvSpPr txBox="1">
            <a:spLocks noChangeArrowheads="1"/>
          </p:cNvSpPr>
          <p:nvPr/>
        </p:nvSpPr>
        <p:spPr bwMode="auto">
          <a:xfrm>
            <a:off x="0" y="6457950"/>
            <a:ext cx="33528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a:latin typeface="Comic Sans MS" pitchFamily="66" charset="0"/>
              </a:rPr>
              <a:t>For additional resources on this lecture topic, see the </a:t>
            </a:r>
            <a:r>
              <a:rPr lang="en-US" altLang="en-US" sz="1000">
                <a:latin typeface="Comic Sans MS" pitchFamily="66" charset="0"/>
                <a:hlinkClick r:id="rId5"/>
              </a:rPr>
              <a:t>Inorganic Chemistry Main Page</a:t>
            </a:r>
            <a:r>
              <a:rPr lang="en-US" altLang="en-US" sz="1000">
                <a:latin typeface="Comic Sans MS" pitchFamily="66" charset="0"/>
              </a:rPr>
              <a:t> on </a:t>
            </a:r>
            <a:r>
              <a:rPr lang="en-US" altLang="en-US" sz="1000">
                <a:latin typeface="Comic Sans MS" pitchFamily="66" charset="0"/>
                <a:hlinkClick r:id="rId6"/>
              </a:rPr>
              <a:t>SPO</a:t>
            </a:r>
            <a:r>
              <a:rPr lang="en-US" altLang="en-US" sz="1000" b="1">
                <a:latin typeface="Comic Sans MS" pitchFamily="66" charset="0"/>
              </a:rPr>
              <a:t>.</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5" name="Rectangle 3"/>
          <p:cNvSpPr>
            <a:spLocks noGrp="1" noChangeArrowheads="1"/>
          </p:cNvSpPr>
          <p:nvPr>
            <p:ph type="body" sz="half" idx="1"/>
          </p:nvPr>
        </p:nvSpPr>
        <p:spPr>
          <a:xfrm>
            <a:off x="228600" y="1295400"/>
            <a:ext cx="4191000" cy="1981199"/>
          </a:xfrm>
        </p:spPr>
        <p:txBody>
          <a:bodyPr/>
          <a:lstStyle/>
          <a:p>
            <a:pPr marL="0" indent="0" eaLnBrk="1" hangingPunct="1">
              <a:lnSpc>
                <a:spcPct val="80000"/>
              </a:lnSpc>
              <a:buNone/>
              <a:defRPr/>
            </a:pPr>
            <a:r>
              <a:rPr lang="en-US" sz="2400" b="1" dirty="0" smtClean="0">
                <a:solidFill>
                  <a:schemeClr val="tx1">
                    <a:lumMod val="50000"/>
                    <a:lumOff val="50000"/>
                  </a:schemeClr>
                </a:solidFill>
                <a:latin typeface="Comic Sans MS" pitchFamily="66" charset="0"/>
              </a:rPr>
              <a:t>Element</a:t>
            </a:r>
            <a:r>
              <a:rPr lang="en-US" sz="2000" b="1" dirty="0" smtClean="0">
                <a:solidFill>
                  <a:schemeClr val="tx1">
                    <a:lumMod val="50000"/>
                    <a:lumOff val="50000"/>
                  </a:schemeClr>
                </a:solidFill>
                <a:latin typeface="Comic Sans MS" pitchFamily="66" charset="0"/>
              </a:rPr>
              <a:t>s:</a:t>
            </a:r>
            <a:r>
              <a:rPr lang="en-US" sz="1800" b="1" dirty="0" smtClean="0">
                <a:latin typeface="Comic Sans MS" pitchFamily="66" charset="0"/>
                <a:cs typeface="Arial" charset="0"/>
              </a:rPr>
              <a:t> </a:t>
            </a:r>
            <a:r>
              <a:rPr lang="en-US" sz="2000" dirty="0" smtClean="0">
                <a:latin typeface="Comic Sans MS" pitchFamily="66" charset="0"/>
              </a:rPr>
              <a:t>Substances that can’t be broken down any further. </a:t>
            </a:r>
          </a:p>
          <a:p>
            <a:pPr marL="0" indent="0" eaLnBrk="1" hangingPunct="1">
              <a:lnSpc>
                <a:spcPct val="80000"/>
              </a:lnSpc>
              <a:buNone/>
              <a:defRPr/>
            </a:pPr>
            <a:endParaRPr lang="en-US" sz="1600" b="1" i="1" dirty="0" smtClean="0">
              <a:solidFill>
                <a:schemeClr val="tx1">
                  <a:lumMod val="50000"/>
                  <a:lumOff val="50000"/>
                </a:schemeClr>
              </a:solidFill>
              <a:latin typeface="Comic Sans MS" pitchFamily="66" charset="0"/>
            </a:endParaRPr>
          </a:p>
          <a:p>
            <a:pPr marL="0" indent="0" eaLnBrk="1" hangingPunct="1">
              <a:lnSpc>
                <a:spcPct val="80000"/>
              </a:lnSpc>
              <a:buNone/>
              <a:defRPr/>
            </a:pPr>
            <a:endParaRPr lang="en-US" sz="1600" b="1" i="1" dirty="0" smtClean="0">
              <a:solidFill>
                <a:schemeClr val="tx1">
                  <a:lumMod val="50000"/>
                  <a:lumOff val="50000"/>
                </a:schemeClr>
              </a:solidFill>
              <a:latin typeface="Comic Sans MS" pitchFamily="66" charset="0"/>
            </a:endParaRPr>
          </a:p>
          <a:p>
            <a:pPr marL="0" indent="0" eaLnBrk="1" hangingPunct="1">
              <a:lnSpc>
                <a:spcPct val="80000"/>
              </a:lnSpc>
              <a:buNone/>
              <a:defRPr/>
            </a:pPr>
            <a:r>
              <a:rPr lang="en-US" sz="2400" b="1" dirty="0" smtClean="0">
                <a:solidFill>
                  <a:schemeClr val="tx1">
                    <a:lumMod val="50000"/>
                    <a:lumOff val="50000"/>
                  </a:schemeClr>
                </a:solidFill>
                <a:latin typeface="Comic Sans MS" pitchFamily="66" charset="0"/>
              </a:rPr>
              <a:t>Atom</a:t>
            </a:r>
            <a:r>
              <a:rPr lang="en-US" sz="2000" dirty="0">
                <a:solidFill>
                  <a:schemeClr val="bg2">
                    <a:lumMod val="75000"/>
                  </a:schemeClr>
                </a:solidFill>
                <a:latin typeface="Comic Sans MS" pitchFamily="66" charset="0"/>
              </a:rPr>
              <a:t>:</a:t>
            </a:r>
            <a:r>
              <a:rPr lang="en-US" sz="1800" dirty="0" smtClean="0">
                <a:latin typeface="Comic Sans MS" pitchFamily="66" charset="0"/>
              </a:rPr>
              <a:t> </a:t>
            </a:r>
            <a:r>
              <a:rPr lang="en-US" sz="2000" dirty="0" smtClean="0">
                <a:latin typeface="Comic Sans MS" pitchFamily="66" charset="0"/>
              </a:rPr>
              <a:t>The smallest unit of an element.</a:t>
            </a:r>
          </a:p>
        </p:txBody>
      </p:sp>
      <p:sp>
        <p:nvSpPr>
          <p:cNvPr id="9" name="Rectangle 6"/>
          <p:cNvSpPr>
            <a:spLocks noChangeArrowheads="1"/>
          </p:cNvSpPr>
          <p:nvPr/>
        </p:nvSpPr>
        <p:spPr bwMode="auto">
          <a:xfrm>
            <a:off x="5208871" y="6611779"/>
            <a:ext cx="393512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r>
              <a:rPr lang="en-US" altLang="en-US" sz="1000" dirty="0">
                <a:latin typeface="Comic Sans MS" pitchFamily="66" charset="0"/>
              </a:rPr>
              <a:t>From the Virtual </a:t>
            </a:r>
            <a:r>
              <a:rPr lang="en-US" altLang="en-US" sz="1000" dirty="0" smtClean="0">
                <a:latin typeface="Comic Sans MS" pitchFamily="66" charset="0"/>
              </a:rPr>
              <a:t>Biology </a:t>
            </a:r>
            <a:r>
              <a:rPr lang="en-US" altLang="en-US" sz="1000" dirty="0">
                <a:latin typeface="Comic Sans MS" pitchFamily="66" charset="0"/>
              </a:rPr>
              <a:t>Classroom on </a:t>
            </a:r>
            <a:r>
              <a:rPr lang="en-US" altLang="en-US" sz="1000" dirty="0">
                <a:latin typeface="Comic Sans MS" pitchFamily="66" charset="0"/>
                <a:hlinkClick r:id="rId3"/>
              </a:rPr>
              <a:t>ScienceProfOnline.com</a:t>
            </a:r>
            <a:endParaRPr lang="en-US" altLang="en-US" sz="1000" dirty="0">
              <a:latin typeface="Comic Sans MS" pitchFamily="66" charset="0"/>
            </a:endParaRPr>
          </a:p>
        </p:txBody>
      </p:sp>
      <p:pic>
        <p:nvPicPr>
          <p:cNvPr id="10" name="Picture 9" descr="Periodic_Table.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495800" y="381000"/>
            <a:ext cx="4343400" cy="5867400"/>
          </a:xfrm>
          <a:prstGeom prst="rect">
            <a:avLst/>
          </a:prstGeom>
        </p:spPr>
      </p:pic>
      <p:sp>
        <p:nvSpPr>
          <p:cNvPr id="11" name="Text Box 13"/>
          <p:cNvSpPr txBox="1">
            <a:spLocks noChangeArrowheads="1"/>
          </p:cNvSpPr>
          <p:nvPr/>
        </p:nvSpPr>
        <p:spPr bwMode="auto">
          <a:xfrm>
            <a:off x="8662050" y="6727677"/>
            <a:ext cx="481949" cy="13234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dirty="0">
                <a:latin typeface="Comic Sans MS" pitchFamily="66" charset="0"/>
              </a:rPr>
              <a:t>Image: </a:t>
            </a:r>
            <a:r>
              <a:rPr lang="en-US" altLang="en-US" sz="1000" dirty="0" smtClean="0">
                <a:latin typeface="Comic Sans MS" pitchFamily="66" charset="0"/>
                <a:hlinkClick r:id="rId5"/>
              </a:rPr>
              <a:t>Periodic Table of Elements</a:t>
            </a:r>
            <a:endParaRPr lang="en-US" altLang="en-US" sz="1000" dirty="0">
              <a:latin typeface="Comic Sans MS" pitchFamily="66" charset="0"/>
            </a:endParaRPr>
          </a:p>
        </p:txBody>
      </p:sp>
      <p:sp>
        <p:nvSpPr>
          <p:cNvPr id="12" name="Rectangle 3"/>
          <p:cNvSpPr txBox="1">
            <a:spLocks noChangeArrowheads="1"/>
          </p:cNvSpPr>
          <p:nvPr/>
        </p:nvSpPr>
        <p:spPr bwMode="auto">
          <a:xfrm>
            <a:off x="304800" y="3429000"/>
            <a:ext cx="4267200"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lnSpc>
                <a:spcPct val="80000"/>
              </a:lnSpc>
              <a:buFontTx/>
              <a:buNone/>
              <a:defRPr/>
            </a:pPr>
            <a:r>
              <a:rPr lang="en-US" sz="2400" b="1" dirty="0" smtClean="0">
                <a:solidFill>
                  <a:schemeClr val="bg2"/>
                </a:solidFill>
                <a:latin typeface="Comic Sans MS" pitchFamily="66" charset="0"/>
              </a:rPr>
              <a:t>Chemical</a:t>
            </a:r>
            <a:r>
              <a:rPr lang="en-US" sz="1800" b="1" dirty="0" smtClean="0">
                <a:solidFill>
                  <a:schemeClr val="bg2"/>
                </a:solidFill>
                <a:latin typeface="Comic Sans MS" pitchFamily="66" charset="0"/>
              </a:rPr>
              <a:t> </a:t>
            </a:r>
            <a:r>
              <a:rPr lang="en-US" sz="2400" b="1" dirty="0" smtClean="0">
                <a:solidFill>
                  <a:schemeClr val="bg2"/>
                </a:solidFill>
                <a:latin typeface="Comic Sans MS" pitchFamily="66" charset="0"/>
              </a:rPr>
              <a:t>Symbol</a:t>
            </a:r>
          </a:p>
          <a:p>
            <a:pPr eaLnBrk="1" hangingPunct="1">
              <a:lnSpc>
                <a:spcPct val="80000"/>
              </a:lnSpc>
              <a:buFontTx/>
              <a:buNone/>
              <a:defRPr/>
            </a:pPr>
            <a:endParaRPr lang="en-US" sz="1400" b="1" dirty="0" smtClean="0">
              <a:solidFill>
                <a:schemeClr val="bg2"/>
              </a:solidFill>
              <a:latin typeface="Comic Sans MS" pitchFamily="66" charset="0"/>
            </a:endParaRPr>
          </a:p>
          <a:p>
            <a:pPr eaLnBrk="1" hangingPunct="1">
              <a:lnSpc>
                <a:spcPct val="80000"/>
              </a:lnSpc>
              <a:buFontTx/>
              <a:buChar char="-"/>
              <a:defRPr/>
            </a:pPr>
            <a:r>
              <a:rPr lang="en-US" sz="1600" dirty="0" smtClean="0">
                <a:latin typeface="Comic Sans MS" pitchFamily="66" charset="0"/>
              </a:rPr>
              <a:t>Begins with </a:t>
            </a:r>
            <a:r>
              <a:rPr lang="en-US" sz="1600" b="1" dirty="0" smtClean="0">
                <a:latin typeface="Comic Sans MS" pitchFamily="66" charset="0"/>
              </a:rPr>
              <a:t>one or two letters</a:t>
            </a:r>
            <a:r>
              <a:rPr lang="en-US" sz="1600" dirty="0" smtClean="0">
                <a:latin typeface="Comic Sans MS" pitchFamily="66" charset="0"/>
              </a:rPr>
              <a:t> based on elements name.</a:t>
            </a:r>
          </a:p>
          <a:p>
            <a:pPr eaLnBrk="1" hangingPunct="1">
              <a:lnSpc>
                <a:spcPct val="80000"/>
              </a:lnSpc>
              <a:buFontTx/>
              <a:buNone/>
              <a:defRPr/>
            </a:pPr>
            <a:endParaRPr lang="en-US" sz="1600" dirty="0" smtClean="0">
              <a:latin typeface="Comic Sans MS" pitchFamily="66" charset="0"/>
            </a:endParaRPr>
          </a:p>
          <a:p>
            <a:pPr eaLnBrk="1" hangingPunct="1">
              <a:lnSpc>
                <a:spcPct val="80000"/>
              </a:lnSpc>
              <a:buFontTx/>
              <a:buChar char="-"/>
              <a:defRPr/>
            </a:pPr>
            <a:r>
              <a:rPr lang="en-US" sz="1600" b="1" i="1" dirty="0" smtClean="0">
                <a:latin typeface="Comic Sans MS" pitchFamily="66" charset="0"/>
              </a:rPr>
              <a:t>Q:</a:t>
            </a:r>
            <a:r>
              <a:rPr lang="en-US" sz="1600" i="1" dirty="0" smtClean="0">
                <a:latin typeface="Comic Sans MS" pitchFamily="66" charset="0"/>
              </a:rPr>
              <a:t> What if there is more than one element that starts with the same letter? </a:t>
            </a:r>
          </a:p>
          <a:p>
            <a:pPr eaLnBrk="1" hangingPunct="1">
              <a:lnSpc>
                <a:spcPct val="80000"/>
              </a:lnSpc>
              <a:buFontTx/>
              <a:buNone/>
              <a:defRPr/>
            </a:pPr>
            <a:endParaRPr lang="en-US" sz="1600" dirty="0" smtClean="0">
              <a:latin typeface="Comic Sans MS" pitchFamily="66" charset="0"/>
            </a:endParaRPr>
          </a:p>
          <a:p>
            <a:pPr eaLnBrk="1" hangingPunct="1">
              <a:lnSpc>
                <a:spcPct val="80000"/>
              </a:lnSpc>
              <a:buFontTx/>
              <a:buChar char="-"/>
              <a:defRPr/>
            </a:pPr>
            <a:r>
              <a:rPr lang="en-US" sz="1600" dirty="0" smtClean="0">
                <a:latin typeface="Comic Sans MS" pitchFamily="66" charset="0"/>
              </a:rPr>
              <a:t>Example: Carbon (C), Calcium (</a:t>
            </a:r>
            <a:r>
              <a:rPr lang="en-US" sz="1600" dirty="0" err="1" smtClean="0">
                <a:latin typeface="Comic Sans MS" pitchFamily="66" charset="0"/>
              </a:rPr>
              <a:t>Ca</a:t>
            </a:r>
            <a:r>
              <a:rPr lang="en-US" sz="1600" dirty="0" smtClean="0">
                <a:latin typeface="Comic Sans MS" pitchFamily="66" charset="0"/>
              </a:rPr>
              <a:t>), </a:t>
            </a:r>
            <a:r>
              <a:rPr lang="en-US" sz="1600" dirty="0">
                <a:latin typeface="Comic Sans MS" pitchFamily="66" charset="0"/>
              </a:rPr>
              <a:t> </a:t>
            </a:r>
            <a:r>
              <a:rPr lang="en-US" sz="1600" dirty="0" smtClean="0">
                <a:latin typeface="Comic Sans MS" pitchFamily="66" charset="0"/>
              </a:rPr>
              <a:t>   Chlorine (</a:t>
            </a:r>
            <a:r>
              <a:rPr lang="en-US" sz="1600" dirty="0" err="1" smtClean="0">
                <a:latin typeface="Comic Sans MS" pitchFamily="66" charset="0"/>
              </a:rPr>
              <a:t>Cl</a:t>
            </a:r>
            <a:r>
              <a:rPr lang="en-US" sz="1600" dirty="0" smtClean="0">
                <a:latin typeface="Comic Sans MS" pitchFamily="66" charset="0"/>
              </a:rPr>
              <a:t>)</a:t>
            </a:r>
          </a:p>
          <a:p>
            <a:pPr eaLnBrk="1" hangingPunct="1">
              <a:lnSpc>
                <a:spcPct val="80000"/>
              </a:lnSpc>
              <a:defRPr/>
            </a:pPr>
            <a:endParaRPr lang="en-US" sz="1600" b="1" i="1" dirty="0" smtClean="0">
              <a:latin typeface="Comic Sans MS" pitchFamily="66" charset="0"/>
            </a:endParaRPr>
          </a:p>
          <a:p>
            <a:pPr marL="0" indent="0" eaLnBrk="1" hangingPunct="1">
              <a:lnSpc>
                <a:spcPct val="80000"/>
              </a:lnSpc>
              <a:buFontTx/>
              <a:buNone/>
              <a:defRPr/>
            </a:pPr>
            <a:r>
              <a:rPr lang="en-US" sz="1600" dirty="0" smtClean="0">
                <a:latin typeface="Comic Sans MS" pitchFamily="66" charset="0"/>
              </a:rPr>
              <a:t> </a:t>
            </a:r>
          </a:p>
        </p:txBody>
      </p:sp>
      <p:sp>
        <p:nvSpPr>
          <p:cNvPr id="14" name="Rectangle 2"/>
          <p:cNvSpPr txBox="1">
            <a:spLocks noChangeArrowheads="1"/>
          </p:cNvSpPr>
          <p:nvPr/>
        </p:nvSpPr>
        <p:spPr bwMode="auto">
          <a:xfrm>
            <a:off x="16738" y="152400"/>
            <a:ext cx="8739188" cy="76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r>
              <a:rPr lang="en-US" sz="3200" b="1" dirty="0" smtClean="0">
                <a:solidFill>
                  <a:srgbClr val="7641DF"/>
                </a:solidFill>
                <a:latin typeface="Comic Sans MS" pitchFamily="66" charset="0"/>
              </a:rPr>
              <a:t>Elements, Atoms &amp; Chemical Symbols</a:t>
            </a:r>
          </a:p>
        </p:txBody>
      </p:sp>
      <p:sp>
        <p:nvSpPr>
          <p:cNvPr id="16" name="Text Box 7"/>
          <p:cNvSpPr txBox="1">
            <a:spLocks noChangeArrowheads="1"/>
          </p:cNvSpPr>
          <p:nvPr/>
        </p:nvSpPr>
        <p:spPr bwMode="auto">
          <a:xfrm>
            <a:off x="4953000" y="5638800"/>
            <a:ext cx="2438400"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spcBef>
                <a:spcPct val="50000"/>
              </a:spcBef>
            </a:pPr>
            <a:r>
              <a:rPr lang="en-US" sz="1200" b="1" dirty="0">
                <a:latin typeface="Comic Sans MS" pitchFamily="66" charset="0"/>
              </a:rPr>
              <a:t>Follow this link to see Daniel Radcliff </a:t>
            </a:r>
            <a:r>
              <a:rPr lang="en-US" sz="1200" dirty="0">
                <a:latin typeface="Comic Sans MS" pitchFamily="66" charset="0"/>
              </a:rPr>
              <a:t>(Harry Potter)</a:t>
            </a:r>
            <a:r>
              <a:rPr lang="en-US" sz="1200" b="1" dirty="0">
                <a:latin typeface="Comic Sans MS" pitchFamily="66" charset="0"/>
              </a:rPr>
              <a:t> sing “</a:t>
            </a:r>
            <a:r>
              <a:rPr lang="en-US" sz="1200" b="1" dirty="0">
                <a:latin typeface="Comic Sans MS" pitchFamily="66" charset="0"/>
                <a:hlinkClick r:id="rId6"/>
              </a:rPr>
              <a:t>The Element Song</a:t>
            </a:r>
            <a:r>
              <a:rPr lang="en-US" sz="1200" b="1" dirty="0">
                <a:latin typeface="Comic Sans MS" pitchFamily="66" charset="0"/>
              </a:rPr>
              <a:t>”</a:t>
            </a:r>
            <a:r>
              <a:rPr lang="en-US" sz="1200" b="1" dirty="0" smtClean="0">
                <a:latin typeface="Comic Sans MS" pitchFamily="66" charset="0"/>
              </a:rPr>
              <a:t>.</a:t>
            </a:r>
          </a:p>
          <a:p>
            <a:pPr algn="ctr" eaLnBrk="1" hangingPunct="1">
              <a:spcBef>
                <a:spcPct val="50000"/>
              </a:spcBef>
            </a:pPr>
            <a:endParaRPr lang="en-US" sz="1200" b="1" dirty="0">
              <a:latin typeface="Comic Sans MS" pitchFamily="66" charset="0"/>
            </a:endParaRPr>
          </a:p>
        </p:txBody>
      </p:sp>
      <p:sp>
        <p:nvSpPr>
          <p:cNvPr id="13" name="Text Box 13"/>
          <p:cNvSpPr txBox="1">
            <a:spLocks noChangeArrowheads="1"/>
          </p:cNvSpPr>
          <p:nvPr/>
        </p:nvSpPr>
        <p:spPr bwMode="auto">
          <a:xfrm>
            <a:off x="5939" y="6611938"/>
            <a:ext cx="2819400"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dirty="0">
                <a:latin typeface="Comic Sans MS" pitchFamily="66" charset="0"/>
              </a:rPr>
              <a:t>Image: </a:t>
            </a:r>
            <a:r>
              <a:rPr lang="en-US" altLang="en-US" sz="1000" dirty="0" smtClean="0">
                <a:latin typeface="Comic Sans MS" pitchFamily="66" charset="0"/>
                <a:hlinkClick r:id="rId5"/>
              </a:rPr>
              <a:t>Periodic Table of Elements</a:t>
            </a:r>
            <a:endParaRPr lang="en-US" altLang="en-US" sz="1000" dirty="0">
              <a:latin typeface="Comic Sans MS" pitchFamily="66" charset="0"/>
            </a:endParaRPr>
          </a:p>
        </p:txBody>
      </p:sp>
      <p:pic>
        <p:nvPicPr>
          <p:cNvPr id="15" name="Picture 8" descr="Daniel_Radcliffe,_November_2010"/>
          <p:cNvPicPr>
            <a:picLocks noGrp="1" noChangeAspect="1" noChangeArrowheads="1"/>
          </p:cNvPicPr>
          <p:nvPr>
            <p:ph sz="half" idx="4294967295"/>
          </p:nvPr>
        </p:nvPicPr>
        <p:blipFill>
          <a:blip r:embed="rId7">
            <a:extLst>
              <a:ext uri="{28A0092B-C50C-407E-A947-70E740481C1C}">
                <a14:useLocalDpi xmlns:a14="http://schemas.microsoft.com/office/drawing/2010/main" val="0"/>
              </a:ext>
            </a:extLst>
          </a:blip>
          <a:srcRect/>
          <a:stretch>
            <a:fillRect/>
          </a:stretch>
        </p:blipFill>
        <p:spPr>
          <a:xfrm>
            <a:off x="7543800" y="5638800"/>
            <a:ext cx="990600" cy="84613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417950596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28600" y="152400"/>
            <a:ext cx="6134100" cy="411163"/>
          </a:xfrm>
        </p:spPr>
        <p:txBody>
          <a:bodyPr/>
          <a:lstStyle/>
          <a:p>
            <a:pPr algn="l" eaLnBrk="1" hangingPunct="1"/>
            <a:r>
              <a:rPr lang="en-US" sz="2800" b="1" dirty="0" smtClean="0">
                <a:solidFill>
                  <a:srgbClr val="3366FF"/>
                </a:solidFill>
                <a:latin typeface="Comic Sans MS" pitchFamily="66" charset="0"/>
              </a:rPr>
              <a:t>The Structure of an Atom</a:t>
            </a:r>
          </a:p>
        </p:txBody>
      </p:sp>
      <p:sp>
        <p:nvSpPr>
          <p:cNvPr id="6147" name="Rectangle 3"/>
          <p:cNvSpPr>
            <a:spLocks noGrp="1" noChangeArrowheads="1"/>
          </p:cNvSpPr>
          <p:nvPr>
            <p:ph type="body" sz="half" idx="1"/>
          </p:nvPr>
        </p:nvSpPr>
        <p:spPr>
          <a:xfrm>
            <a:off x="228600" y="762000"/>
            <a:ext cx="6553200" cy="5257800"/>
          </a:xfrm>
        </p:spPr>
        <p:txBody>
          <a:bodyPr/>
          <a:lstStyle/>
          <a:p>
            <a:pPr eaLnBrk="1" hangingPunct="1">
              <a:lnSpc>
                <a:spcPct val="80000"/>
              </a:lnSpc>
              <a:buFontTx/>
              <a:buNone/>
              <a:defRPr/>
            </a:pPr>
            <a:r>
              <a:rPr lang="en-US" sz="1600" dirty="0" smtClean="0">
                <a:latin typeface="Comic Sans MS" pitchFamily="66" charset="0"/>
              </a:rPr>
              <a:t>Atoms are the basis for everything in the universe. </a:t>
            </a:r>
          </a:p>
          <a:p>
            <a:pPr eaLnBrk="1" hangingPunct="1">
              <a:lnSpc>
                <a:spcPct val="80000"/>
              </a:lnSpc>
              <a:buFontTx/>
              <a:buNone/>
              <a:defRPr/>
            </a:pPr>
            <a:endParaRPr lang="en-US" sz="1600" b="1" dirty="0" smtClean="0">
              <a:latin typeface="Comic Sans MS" pitchFamily="66" charset="0"/>
            </a:endParaRPr>
          </a:p>
          <a:p>
            <a:pPr eaLnBrk="1" hangingPunct="1">
              <a:lnSpc>
                <a:spcPct val="80000"/>
              </a:lnSpc>
              <a:buFontTx/>
              <a:buNone/>
              <a:defRPr/>
            </a:pPr>
            <a:r>
              <a:rPr lang="en-US" sz="1800" b="1" i="1" dirty="0" smtClean="0">
                <a:solidFill>
                  <a:srgbClr val="FF0000"/>
                </a:solidFill>
                <a:latin typeface="Comic Sans MS" pitchFamily="66" charset="0"/>
              </a:rPr>
              <a:t>Q: </a:t>
            </a:r>
            <a:r>
              <a:rPr lang="en-US" sz="1600" b="1" i="1" dirty="0" smtClean="0">
                <a:latin typeface="Comic Sans MS" pitchFamily="66" charset="0"/>
              </a:rPr>
              <a:t>What are the three basic parts of an atom?</a:t>
            </a:r>
          </a:p>
          <a:p>
            <a:pPr eaLnBrk="1" hangingPunct="1">
              <a:lnSpc>
                <a:spcPct val="80000"/>
              </a:lnSpc>
              <a:buFontTx/>
              <a:buNone/>
              <a:defRPr/>
            </a:pPr>
            <a:endParaRPr lang="en-US" sz="1600" b="1" i="1" dirty="0" smtClean="0">
              <a:latin typeface="Comic Sans MS" pitchFamily="66" charset="0"/>
            </a:endParaRPr>
          </a:p>
          <a:p>
            <a:pPr eaLnBrk="1" hangingPunct="1">
              <a:lnSpc>
                <a:spcPct val="80000"/>
              </a:lnSpc>
              <a:buFontTx/>
              <a:buNone/>
              <a:defRPr/>
            </a:pPr>
            <a:r>
              <a:rPr lang="en-US" sz="1600" dirty="0" smtClean="0">
                <a:latin typeface="Comic Sans MS" pitchFamily="66" charset="0"/>
                <a:cs typeface="Arial" pitchFamily="34" charset="0"/>
              </a:rPr>
              <a:t>	•</a:t>
            </a:r>
            <a:r>
              <a:rPr lang="en-US" sz="2000" b="1" dirty="0" smtClean="0">
                <a:solidFill>
                  <a:srgbClr val="FF0000"/>
                </a:solidFill>
                <a:latin typeface="Comic Sans MS" pitchFamily="66" charset="0"/>
                <a:cs typeface="Arial" pitchFamily="34" charset="0"/>
              </a:rPr>
              <a:t> </a:t>
            </a:r>
            <a:r>
              <a:rPr lang="en-US" sz="2400" b="1" dirty="0" smtClean="0">
                <a:solidFill>
                  <a:srgbClr val="FF0000"/>
                </a:solidFill>
                <a:latin typeface="Comic Sans MS" pitchFamily="66" charset="0"/>
                <a:cs typeface="Arial" pitchFamily="34" charset="0"/>
              </a:rPr>
              <a:t>?</a:t>
            </a:r>
            <a:r>
              <a:rPr lang="en-US" sz="2000" b="1" dirty="0" smtClean="0">
                <a:solidFill>
                  <a:srgbClr val="FF0000"/>
                </a:solidFill>
                <a:latin typeface="Comic Sans MS" pitchFamily="66" charset="0"/>
                <a:cs typeface="Arial" pitchFamily="34" charset="0"/>
              </a:rPr>
              <a:t>  </a:t>
            </a:r>
            <a:r>
              <a:rPr lang="en-US" sz="1600" dirty="0" smtClean="0">
                <a:latin typeface="Comic Sans MS" pitchFamily="66" charset="0"/>
              </a:rPr>
              <a:t>= "-" negative charge</a:t>
            </a:r>
          </a:p>
          <a:p>
            <a:pPr eaLnBrk="1" hangingPunct="1">
              <a:lnSpc>
                <a:spcPct val="80000"/>
              </a:lnSpc>
              <a:buFontTx/>
              <a:buNone/>
              <a:defRPr/>
            </a:pPr>
            <a:endParaRPr lang="en-US" sz="800" dirty="0" smtClean="0">
              <a:latin typeface="Comic Sans MS" pitchFamily="66" charset="0"/>
            </a:endParaRPr>
          </a:p>
          <a:p>
            <a:pPr eaLnBrk="1" hangingPunct="1">
              <a:lnSpc>
                <a:spcPct val="80000"/>
              </a:lnSpc>
              <a:buFontTx/>
              <a:buNone/>
              <a:defRPr/>
            </a:pPr>
            <a:r>
              <a:rPr lang="en-US" sz="1600" dirty="0" smtClean="0">
                <a:latin typeface="Comic Sans MS" pitchFamily="66" charset="0"/>
                <a:cs typeface="Arial" pitchFamily="34" charset="0"/>
              </a:rPr>
              <a:t>	• </a:t>
            </a:r>
            <a:r>
              <a:rPr lang="en-US" sz="2400" b="1" dirty="0" smtClean="0">
                <a:solidFill>
                  <a:srgbClr val="FF0000"/>
                </a:solidFill>
                <a:latin typeface="Comic Sans MS" pitchFamily="66" charset="0"/>
                <a:cs typeface="Arial" pitchFamily="34" charset="0"/>
              </a:rPr>
              <a:t>?</a:t>
            </a:r>
            <a:r>
              <a:rPr lang="en-US" sz="2000" b="1" dirty="0" smtClean="0">
                <a:solidFill>
                  <a:srgbClr val="FF0000"/>
                </a:solidFill>
                <a:latin typeface="Comic Sans MS" pitchFamily="66" charset="0"/>
                <a:cs typeface="Arial" pitchFamily="34" charset="0"/>
              </a:rPr>
              <a:t> </a:t>
            </a:r>
            <a:r>
              <a:rPr lang="en-US" sz="1600" dirty="0" smtClean="0">
                <a:latin typeface="Comic Sans MS" pitchFamily="66" charset="0"/>
              </a:rPr>
              <a:t> = "+" positive charge</a:t>
            </a:r>
          </a:p>
          <a:p>
            <a:pPr eaLnBrk="1" hangingPunct="1">
              <a:lnSpc>
                <a:spcPct val="80000"/>
              </a:lnSpc>
              <a:buFontTx/>
              <a:buNone/>
              <a:defRPr/>
            </a:pPr>
            <a:endParaRPr lang="en-US" sz="800" dirty="0" smtClean="0">
              <a:latin typeface="Comic Sans MS" pitchFamily="66" charset="0"/>
            </a:endParaRPr>
          </a:p>
          <a:p>
            <a:pPr eaLnBrk="1" hangingPunct="1">
              <a:lnSpc>
                <a:spcPct val="80000"/>
              </a:lnSpc>
              <a:buFontTx/>
              <a:buNone/>
              <a:defRPr/>
            </a:pPr>
            <a:r>
              <a:rPr lang="en-US" sz="1600" dirty="0" smtClean="0">
                <a:latin typeface="Comic Sans MS" pitchFamily="66" charset="0"/>
                <a:cs typeface="Arial" pitchFamily="34" charset="0"/>
              </a:rPr>
              <a:t>	•</a:t>
            </a:r>
            <a:r>
              <a:rPr lang="en-US" sz="2000" b="1" dirty="0" smtClean="0">
                <a:solidFill>
                  <a:srgbClr val="FF0000"/>
                </a:solidFill>
                <a:latin typeface="Comic Sans MS" pitchFamily="66" charset="0"/>
                <a:cs typeface="Arial" pitchFamily="34" charset="0"/>
              </a:rPr>
              <a:t> </a:t>
            </a:r>
            <a:r>
              <a:rPr lang="en-US" sz="2400" b="1" dirty="0" smtClean="0">
                <a:solidFill>
                  <a:srgbClr val="FF0000"/>
                </a:solidFill>
                <a:latin typeface="Comic Sans MS" pitchFamily="66" charset="0"/>
                <a:cs typeface="Arial" pitchFamily="34" charset="0"/>
              </a:rPr>
              <a:t>?</a:t>
            </a:r>
            <a:r>
              <a:rPr lang="en-US" sz="2000" b="1" dirty="0" smtClean="0">
                <a:solidFill>
                  <a:srgbClr val="FF0000"/>
                </a:solidFill>
                <a:latin typeface="Comic Sans MS" pitchFamily="66" charset="0"/>
                <a:cs typeface="Arial" pitchFamily="34" charset="0"/>
              </a:rPr>
              <a:t> </a:t>
            </a:r>
            <a:r>
              <a:rPr lang="en-US" sz="1600" dirty="0" smtClean="0">
                <a:latin typeface="Comic Sans MS" pitchFamily="66" charset="0"/>
              </a:rPr>
              <a:t>= neutral </a:t>
            </a:r>
            <a:r>
              <a:rPr lang="en-US" sz="1400" dirty="0" smtClean="0">
                <a:latin typeface="Comic Sans MS" pitchFamily="66" charset="0"/>
              </a:rPr>
              <a:t>(a charge of zero)</a:t>
            </a:r>
          </a:p>
          <a:p>
            <a:pPr eaLnBrk="1" hangingPunct="1">
              <a:lnSpc>
                <a:spcPct val="80000"/>
              </a:lnSpc>
              <a:buFontTx/>
              <a:buNone/>
              <a:defRPr/>
            </a:pPr>
            <a:endParaRPr lang="en-US" sz="1600" dirty="0" smtClean="0">
              <a:latin typeface="Comic Sans MS" pitchFamily="66" charset="0"/>
            </a:endParaRPr>
          </a:p>
          <a:p>
            <a:pPr eaLnBrk="1" hangingPunct="1">
              <a:lnSpc>
                <a:spcPct val="80000"/>
              </a:lnSpc>
              <a:buFontTx/>
              <a:buNone/>
              <a:defRPr/>
            </a:pPr>
            <a:r>
              <a:rPr lang="en-US" sz="1600" dirty="0" smtClean="0">
                <a:latin typeface="Comic Sans MS" pitchFamily="66" charset="0"/>
              </a:rPr>
              <a:t>The thing that makes each element unique is the number of protons, since the number of neutrons and electrons can vary. </a:t>
            </a:r>
          </a:p>
          <a:p>
            <a:pPr eaLnBrk="1" hangingPunct="1">
              <a:lnSpc>
                <a:spcPct val="80000"/>
              </a:lnSpc>
              <a:buFontTx/>
              <a:buNone/>
              <a:defRPr/>
            </a:pPr>
            <a:endParaRPr lang="en-US" sz="1600" dirty="0" smtClean="0">
              <a:latin typeface="Comic Sans MS" pitchFamily="66" charset="0"/>
            </a:endParaRPr>
          </a:p>
          <a:p>
            <a:pPr eaLnBrk="1" hangingPunct="1">
              <a:lnSpc>
                <a:spcPct val="80000"/>
              </a:lnSpc>
              <a:buFontTx/>
              <a:buNone/>
              <a:defRPr/>
            </a:pPr>
            <a:r>
              <a:rPr lang="en-US" sz="2000" b="1" dirty="0" smtClean="0">
                <a:solidFill>
                  <a:schemeClr val="tx1">
                    <a:lumMod val="50000"/>
                    <a:lumOff val="50000"/>
                  </a:schemeClr>
                </a:solidFill>
                <a:latin typeface="Comic Sans MS" pitchFamily="66" charset="0"/>
              </a:rPr>
              <a:t>Protons</a:t>
            </a:r>
            <a:r>
              <a:rPr lang="en-US" sz="1600" dirty="0" smtClean="0">
                <a:latin typeface="Comic Sans MS" pitchFamily="66" charset="0"/>
              </a:rPr>
              <a:t> and </a:t>
            </a:r>
            <a:r>
              <a:rPr lang="en-US" sz="2000" b="1" dirty="0" smtClean="0">
                <a:solidFill>
                  <a:schemeClr val="tx1">
                    <a:lumMod val="50000"/>
                    <a:lumOff val="50000"/>
                  </a:schemeClr>
                </a:solidFill>
                <a:latin typeface="Comic Sans MS" pitchFamily="66" charset="0"/>
              </a:rPr>
              <a:t>neutrons</a:t>
            </a:r>
            <a:r>
              <a:rPr lang="en-US" sz="1600" dirty="0" smtClean="0">
                <a:latin typeface="Comic Sans MS" pitchFamily="66" charset="0"/>
              </a:rPr>
              <a:t> always in the center of atom </a:t>
            </a:r>
            <a:r>
              <a:rPr lang="en-US" sz="1400" dirty="0" smtClean="0">
                <a:latin typeface="Comic Sans MS" pitchFamily="66" charset="0"/>
              </a:rPr>
              <a:t>(the nucleus). </a:t>
            </a:r>
            <a:endParaRPr lang="en-US" sz="1600" dirty="0" smtClean="0">
              <a:latin typeface="Comic Sans MS" pitchFamily="66" charset="0"/>
            </a:endParaRPr>
          </a:p>
          <a:p>
            <a:pPr eaLnBrk="1" hangingPunct="1">
              <a:lnSpc>
                <a:spcPct val="80000"/>
              </a:lnSpc>
              <a:buFontTx/>
              <a:buNone/>
              <a:defRPr/>
            </a:pPr>
            <a:endParaRPr lang="en-US" sz="1600" dirty="0" smtClean="0">
              <a:latin typeface="Comic Sans MS" pitchFamily="66" charset="0"/>
            </a:endParaRPr>
          </a:p>
          <a:p>
            <a:pPr eaLnBrk="1" hangingPunct="1">
              <a:lnSpc>
                <a:spcPct val="80000"/>
              </a:lnSpc>
              <a:buFontTx/>
              <a:buNone/>
              <a:defRPr/>
            </a:pPr>
            <a:r>
              <a:rPr lang="en-US" sz="2000" b="1" dirty="0" smtClean="0">
                <a:solidFill>
                  <a:schemeClr val="tx1">
                    <a:lumMod val="50000"/>
                    <a:lumOff val="50000"/>
                  </a:schemeClr>
                </a:solidFill>
                <a:latin typeface="Comic Sans MS" pitchFamily="66" charset="0"/>
              </a:rPr>
              <a:t>Electrons</a:t>
            </a:r>
            <a:r>
              <a:rPr lang="en-US" sz="1600" b="1" dirty="0" smtClean="0">
                <a:latin typeface="Comic Sans MS" pitchFamily="66" charset="0"/>
              </a:rPr>
              <a:t> </a:t>
            </a:r>
            <a:r>
              <a:rPr lang="en-US" sz="1600" dirty="0" smtClean="0">
                <a:latin typeface="Comic Sans MS" pitchFamily="66" charset="0"/>
              </a:rPr>
              <a:t>are found orbiting around nucleus in areas called shells. </a:t>
            </a:r>
          </a:p>
          <a:p>
            <a:pPr eaLnBrk="1" hangingPunct="1">
              <a:lnSpc>
                <a:spcPct val="80000"/>
              </a:lnSpc>
              <a:buFontTx/>
              <a:buNone/>
              <a:defRPr/>
            </a:pPr>
            <a:endParaRPr lang="en-US" sz="1600" i="1" dirty="0" smtClean="0">
              <a:latin typeface="Comic Sans MS" pitchFamily="66" charset="0"/>
            </a:endParaRPr>
          </a:p>
          <a:p>
            <a:pPr eaLnBrk="1" hangingPunct="1">
              <a:lnSpc>
                <a:spcPct val="80000"/>
              </a:lnSpc>
              <a:buFontTx/>
              <a:buNone/>
              <a:defRPr/>
            </a:pPr>
            <a:r>
              <a:rPr lang="en-US" sz="1800" b="1" i="1" dirty="0" smtClean="0">
                <a:solidFill>
                  <a:srgbClr val="FF0000"/>
                </a:solidFill>
                <a:latin typeface="Comic Sans MS" pitchFamily="66" charset="0"/>
              </a:rPr>
              <a:t>Q: </a:t>
            </a:r>
            <a:r>
              <a:rPr lang="en-US" sz="1600" b="1" i="1" dirty="0" smtClean="0">
                <a:latin typeface="Comic Sans MS" pitchFamily="66" charset="0"/>
              </a:rPr>
              <a:t>If there is an equal number of electrons and protons in an atom, what is it’s charge?</a:t>
            </a:r>
            <a:endParaRPr lang="en-US" sz="1400" b="1" i="1" dirty="0" smtClean="0">
              <a:latin typeface="Comic Sans MS" pitchFamily="66" charset="0"/>
            </a:endParaRPr>
          </a:p>
        </p:txBody>
      </p:sp>
      <p:pic>
        <p:nvPicPr>
          <p:cNvPr id="6148" name="Picture 4" descr="Structure of an atom with neutrons and protens in the nucleus and electrons in orbits"/>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6904038" y="1143000"/>
            <a:ext cx="1804987" cy="14684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6149" name="Picture 5" descr="Protons carry a positive charge, neutrons carry a neutral charge, and electrons carry a negative charge."/>
          <p:cNvPicPr>
            <a:picLocks noGrp="1" noChangeAspect="1" noChangeArrowheads="1"/>
          </p:cNvPicPr>
          <p:nvPr>
            <p:ph sz="quarter" idx="3"/>
          </p:nvPr>
        </p:nvPicPr>
        <p:blipFill>
          <a:blip r:embed="rId4">
            <a:extLst>
              <a:ext uri="{28A0092B-C50C-407E-A947-70E740481C1C}">
                <a14:useLocalDpi xmlns:a14="http://schemas.microsoft.com/office/drawing/2010/main" val="0"/>
              </a:ext>
            </a:extLst>
          </a:blip>
          <a:srcRect/>
          <a:stretch>
            <a:fillRect/>
          </a:stretch>
        </p:blipFill>
        <p:spPr>
          <a:xfrm>
            <a:off x="6896100" y="2819400"/>
            <a:ext cx="1828800" cy="11160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6150" name="Text Box 6"/>
          <p:cNvSpPr txBox="1">
            <a:spLocks noChangeArrowheads="1"/>
          </p:cNvSpPr>
          <p:nvPr/>
        </p:nvSpPr>
        <p:spPr bwMode="auto">
          <a:xfrm>
            <a:off x="990600" y="6019800"/>
            <a:ext cx="64770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lnSpc>
                <a:spcPct val="80000"/>
              </a:lnSpc>
              <a:spcBef>
                <a:spcPct val="50000"/>
              </a:spcBef>
            </a:pPr>
            <a:r>
              <a:rPr lang="en-US" sz="1200" b="1">
                <a:solidFill>
                  <a:srgbClr val="0000CC"/>
                </a:solidFill>
                <a:latin typeface="Comic Sans MS" pitchFamily="66" charset="0"/>
              </a:rPr>
              <a:t>NERDY SCIENCE JOKE:</a:t>
            </a:r>
            <a:r>
              <a:rPr lang="en-US" sz="1200" b="1" i="1">
                <a:solidFill>
                  <a:srgbClr val="3333CC"/>
                </a:solidFill>
                <a:latin typeface="Comic Sans MS" pitchFamily="66" charset="0"/>
              </a:rPr>
              <a:t> </a:t>
            </a:r>
            <a:r>
              <a:rPr lang="en-US" sz="1200">
                <a:solidFill>
                  <a:srgbClr val="3333CC"/>
                </a:solidFill>
                <a:latin typeface="Comic Sans MS" pitchFamily="66" charset="0"/>
              </a:rPr>
              <a:t>A neutron walks into a bar and  asks “How much for a drink?” </a:t>
            </a:r>
          </a:p>
          <a:p>
            <a:pPr algn="ctr" eaLnBrk="1" hangingPunct="1">
              <a:lnSpc>
                <a:spcPct val="80000"/>
              </a:lnSpc>
              <a:spcBef>
                <a:spcPct val="50000"/>
              </a:spcBef>
            </a:pPr>
            <a:r>
              <a:rPr lang="en-US" sz="1200" b="1" i="1">
                <a:solidFill>
                  <a:srgbClr val="3333CC"/>
                </a:solidFill>
                <a:latin typeface="Comic Sans MS" pitchFamily="66" charset="0"/>
              </a:rPr>
              <a:t>Q: </a:t>
            </a:r>
            <a:r>
              <a:rPr lang="en-US" sz="1200" i="1">
                <a:solidFill>
                  <a:srgbClr val="3333CC"/>
                </a:solidFill>
                <a:latin typeface="Comic Sans MS" pitchFamily="66" charset="0"/>
              </a:rPr>
              <a:t>What does the bartender tell him? </a:t>
            </a:r>
            <a:endParaRPr lang="en-US" sz="1200">
              <a:solidFill>
                <a:srgbClr val="3333CC"/>
              </a:solidFill>
              <a:latin typeface="Comic Sans MS" pitchFamily="66" charset="0"/>
            </a:endParaRPr>
          </a:p>
        </p:txBody>
      </p:sp>
      <p:pic>
        <p:nvPicPr>
          <p:cNvPr id="6151" name="Picture 7" descr="c-atom_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781800" y="4191000"/>
            <a:ext cx="1981200" cy="1343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52" name="Text Box 8"/>
          <p:cNvSpPr txBox="1">
            <a:spLocks noChangeArrowheads="1"/>
          </p:cNvSpPr>
          <p:nvPr/>
        </p:nvSpPr>
        <p:spPr bwMode="auto">
          <a:xfrm>
            <a:off x="0" y="6492875"/>
            <a:ext cx="2971800" cy="400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sz="1000" dirty="0">
                <a:latin typeface="Comic Sans MS" pitchFamily="66" charset="0"/>
              </a:rPr>
              <a:t>Images: Structure of Atom, </a:t>
            </a:r>
            <a:r>
              <a:rPr lang="en-US" sz="1000" dirty="0">
                <a:latin typeface="Comic Sans MS" pitchFamily="66" charset="0"/>
                <a:hlinkClick r:id="rId6"/>
              </a:rPr>
              <a:t>Chem4Kids</a:t>
            </a:r>
            <a:r>
              <a:rPr lang="en-US" sz="1000" dirty="0">
                <a:latin typeface="Comic Sans MS" pitchFamily="66" charset="0"/>
              </a:rPr>
              <a:t> Website; Carbon, </a:t>
            </a:r>
            <a:r>
              <a:rPr lang="en-US" sz="1000" dirty="0">
                <a:latin typeface="Comic Sans MS" pitchFamily="66" charset="0"/>
                <a:hlinkClick r:id="rId7"/>
              </a:rPr>
              <a:t>Universe Today </a:t>
            </a:r>
            <a:r>
              <a:rPr lang="en-US" sz="1000" dirty="0">
                <a:latin typeface="Comic Sans MS" pitchFamily="66" charset="0"/>
              </a:rPr>
              <a:t>Website</a:t>
            </a:r>
          </a:p>
        </p:txBody>
      </p:sp>
      <p:sp>
        <p:nvSpPr>
          <p:cNvPr id="6154" name="TextBox 1"/>
          <p:cNvSpPr txBox="1">
            <a:spLocks noChangeArrowheads="1"/>
          </p:cNvSpPr>
          <p:nvPr/>
        </p:nvSpPr>
        <p:spPr bwMode="auto">
          <a:xfrm>
            <a:off x="6781800" y="304800"/>
            <a:ext cx="21336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algn="ctr" eaLnBrk="1" hangingPunct="1"/>
            <a:r>
              <a:rPr lang="en-US" b="1">
                <a:solidFill>
                  <a:srgbClr val="FF0000"/>
                </a:solidFill>
                <a:latin typeface="Comic Sans MS" pitchFamily="66" charset="0"/>
              </a:rPr>
              <a:t>Here are some examples:</a:t>
            </a:r>
          </a:p>
        </p:txBody>
      </p:sp>
      <p:sp>
        <p:nvSpPr>
          <p:cNvPr id="11" name="Text Box 5"/>
          <p:cNvSpPr txBox="1">
            <a:spLocks noChangeArrowheads="1"/>
          </p:cNvSpPr>
          <p:nvPr/>
        </p:nvSpPr>
        <p:spPr bwMode="auto">
          <a:xfrm>
            <a:off x="4595812" y="6613525"/>
            <a:ext cx="45481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dirty="0">
                <a:latin typeface="Comic Sans MS" pitchFamily="66" charset="0"/>
              </a:rPr>
              <a:t>From the  </a:t>
            </a:r>
            <a:r>
              <a:rPr lang="en-US" altLang="en-US" sz="1000" dirty="0">
                <a:latin typeface="Comic Sans MS" pitchFamily="66" charset="0"/>
                <a:hlinkClick r:id="rId8"/>
              </a:rPr>
              <a:t>Virtual Cell Biology Classroom</a:t>
            </a:r>
            <a:r>
              <a:rPr lang="en-US" altLang="en-US" sz="1000" dirty="0">
                <a:latin typeface="Comic Sans MS" pitchFamily="66" charset="0"/>
              </a:rPr>
              <a:t> on </a:t>
            </a:r>
            <a:r>
              <a:rPr lang="en-US" altLang="en-US" sz="1000" dirty="0">
                <a:latin typeface="Comic Sans MS" pitchFamily="66" charset="0"/>
                <a:hlinkClick r:id="rId9"/>
              </a:rPr>
              <a:t>ScienceProfOnline.com</a:t>
            </a:r>
            <a:endParaRPr lang="en-US" altLang="en-US" sz="1000" dirty="0">
              <a:latin typeface="Comic Sans MS" pitchFamily="66" charset="0"/>
            </a:endParaRPr>
          </a:p>
        </p:txBody>
      </p:sp>
    </p:spTree>
    <p:extLst>
      <p:ext uri="{BB962C8B-B14F-4D97-AF65-F5344CB8AC3E}">
        <p14:creationId xmlns:p14="http://schemas.microsoft.com/office/powerpoint/2010/main" val="149282876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53" presetClass="entr" presetSubtype="16" fill="hold" nodeType="clickEffect">
                                  <p:stCondLst>
                                    <p:cond delay="0"/>
                                  </p:stCondLst>
                                  <p:childTnLst>
                                    <p:set>
                                      <p:cBhvr>
                                        <p:cTn id="6" dur="1" fill="hold">
                                          <p:stCondLst>
                                            <p:cond delay="0"/>
                                          </p:stCondLst>
                                        </p:cTn>
                                        <p:tgtEl>
                                          <p:spTgt spid="6148"/>
                                        </p:tgtEl>
                                        <p:attrNameLst>
                                          <p:attrName>style.visibility</p:attrName>
                                        </p:attrNameLst>
                                      </p:cBhvr>
                                      <p:to>
                                        <p:strVal val="visible"/>
                                      </p:to>
                                    </p:set>
                                    <p:anim calcmode="lin" valueType="num">
                                      <p:cBhvr>
                                        <p:cTn id="7" dur="500" fill="hold"/>
                                        <p:tgtEl>
                                          <p:spTgt spid="6148"/>
                                        </p:tgtEl>
                                        <p:attrNameLst>
                                          <p:attrName>ppt_w</p:attrName>
                                        </p:attrNameLst>
                                      </p:cBhvr>
                                      <p:tavLst>
                                        <p:tav tm="0">
                                          <p:val>
                                            <p:fltVal val="0"/>
                                          </p:val>
                                        </p:tav>
                                        <p:tav tm="100000">
                                          <p:val>
                                            <p:strVal val="#ppt_w"/>
                                          </p:val>
                                        </p:tav>
                                      </p:tavLst>
                                    </p:anim>
                                    <p:anim calcmode="lin" valueType="num">
                                      <p:cBhvr>
                                        <p:cTn id="8" dur="500" fill="hold"/>
                                        <p:tgtEl>
                                          <p:spTgt spid="6148"/>
                                        </p:tgtEl>
                                        <p:attrNameLst>
                                          <p:attrName>ppt_h</p:attrName>
                                        </p:attrNameLst>
                                      </p:cBhvr>
                                      <p:tavLst>
                                        <p:tav tm="0">
                                          <p:val>
                                            <p:fltVal val="0"/>
                                          </p:val>
                                        </p:tav>
                                        <p:tav tm="100000">
                                          <p:val>
                                            <p:strVal val="#ppt_h"/>
                                          </p:val>
                                        </p:tav>
                                      </p:tavLst>
                                    </p:anim>
                                    <p:animEffect transition="in" filter="fade">
                                      <p:cBhvr>
                                        <p:cTn id="9" dur="500"/>
                                        <p:tgtEl>
                                          <p:spTgt spid="6148"/>
                                        </p:tgtEl>
                                      </p:cBhvr>
                                    </p:animEffect>
                                  </p:childTnLst>
                                </p:cTn>
                              </p:par>
                              <p:par>
                                <p:cTn id="10" presetID="53" presetClass="entr" presetSubtype="16" fill="hold" nodeType="withEffect">
                                  <p:stCondLst>
                                    <p:cond delay="0"/>
                                  </p:stCondLst>
                                  <p:childTnLst>
                                    <p:set>
                                      <p:cBhvr>
                                        <p:cTn id="11" dur="1" fill="hold">
                                          <p:stCondLst>
                                            <p:cond delay="0"/>
                                          </p:stCondLst>
                                        </p:cTn>
                                        <p:tgtEl>
                                          <p:spTgt spid="6149"/>
                                        </p:tgtEl>
                                        <p:attrNameLst>
                                          <p:attrName>style.visibility</p:attrName>
                                        </p:attrNameLst>
                                      </p:cBhvr>
                                      <p:to>
                                        <p:strVal val="visible"/>
                                      </p:to>
                                    </p:set>
                                    <p:anim calcmode="lin" valueType="num">
                                      <p:cBhvr>
                                        <p:cTn id="12" dur="500" fill="hold"/>
                                        <p:tgtEl>
                                          <p:spTgt spid="6149"/>
                                        </p:tgtEl>
                                        <p:attrNameLst>
                                          <p:attrName>ppt_w</p:attrName>
                                        </p:attrNameLst>
                                      </p:cBhvr>
                                      <p:tavLst>
                                        <p:tav tm="0">
                                          <p:val>
                                            <p:fltVal val="0"/>
                                          </p:val>
                                        </p:tav>
                                        <p:tav tm="100000">
                                          <p:val>
                                            <p:strVal val="#ppt_w"/>
                                          </p:val>
                                        </p:tav>
                                      </p:tavLst>
                                    </p:anim>
                                    <p:anim calcmode="lin" valueType="num">
                                      <p:cBhvr>
                                        <p:cTn id="13" dur="500" fill="hold"/>
                                        <p:tgtEl>
                                          <p:spTgt spid="6149"/>
                                        </p:tgtEl>
                                        <p:attrNameLst>
                                          <p:attrName>ppt_h</p:attrName>
                                        </p:attrNameLst>
                                      </p:cBhvr>
                                      <p:tavLst>
                                        <p:tav tm="0">
                                          <p:val>
                                            <p:fltVal val="0"/>
                                          </p:val>
                                        </p:tav>
                                        <p:tav tm="100000">
                                          <p:val>
                                            <p:strVal val="#ppt_h"/>
                                          </p:val>
                                        </p:tav>
                                      </p:tavLst>
                                    </p:anim>
                                    <p:animEffect transition="in" filter="fade">
                                      <p:cBhvr>
                                        <p:cTn id="14" dur="500"/>
                                        <p:tgtEl>
                                          <p:spTgt spid="6149"/>
                                        </p:tgtEl>
                                      </p:cBhvr>
                                    </p:animEffect>
                                  </p:childTnLst>
                                </p:cTn>
                              </p:par>
                              <p:par>
                                <p:cTn id="15" presetID="53" presetClass="entr" presetSubtype="16" fill="hold" nodeType="withEffect">
                                  <p:stCondLst>
                                    <p:cond delay="0"/>
                                  </p:stCondLst>
                                  <p:childTnLst>
                                    <p:set>
                                      <p:cBhvr>
                                        <p:cTn id="16" dur="1" fill="hold">
                                          <p:stCondLst>
                                            <p:cond delay="0"/>
                                          </p:stCondLst>
                                        </p:cTn>
                                        <p:tgtEl>
                                          <p:spTgt spid="6151"/>
                                        </p:tgtEl>
                                        <p:attrNameLst>
                                          <p:attrName>style.visibility</p:attrName>
                                        </p:attrNameLst>
                                      </p:cBhvr>
                                      <p:to>
                                        <p:strVal val="visible"/>
                                      </p:to>
                                    </p:set>
                                    <p:anim calcmode="lin" valueType="num">
                                      <p:cBhvr>
                                        <p:cTn id="17" dur="500" fill="hold"/>
                                        <p:tgtEl>
                                          <p:spTgt spid="6151"/>
                                        </p:tgtEl>
                                        <p:attrNameLst>
                                          <p:attrName>ppt_w</p:attrName>
                                        </p:attrNameLst>
                                      </p:cBhvr>
                                      <p:tavLst>
                                        <p:tav tm="0">
                                          <p:val>
                                            <p:fltVal val="0"/>
                                          </p:val>
                                        </p:tav>
                                        <p:tav tm="100000">
                                          <p:val>
                                            <p:strVal val="#ppt_w"/>
                                          </p:val>
                                        </p:tav>
                                      </p:tavLst>
                                    </p:anim>
                                    <p:anim calcmode="lin" valueType="num">
                                      <p:cBhvr>
                                        <p:cTn id="18" dur="500" fill="hold"/>
                                        <p:tgtEl>
                                          <p:spTgt spid="6151"/>
                                        </p:tgtEl>
                                        <p:attrNameLst>
                                          <p:attrName>ppt_h</p:attrName>
                                        </p:attrNameLst>
                                      </p:cBhvr>
                                      <p:tavLst>
                                        <p:tav tm="0">
                                          <p:val>
                                            <p:fltVal val="0"/>
                                          </p:val>
                                        </p:tav>
                                        <p:tav tm="100000">
                                          <p:val>
                                            <p:strVal val="#ppt_h"/>
                                          </p:val>
                                        </p:tav>
                                      </p:tavLst>
                                    </p:anim>
                                    <p:animEffect transition="in" filter="fade">
                                      <p:cBhvr>
                                        <p:cTn id="19" dur="500"/>
                                        <p:tgtEl>
                                          <p:spTgt spid="615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9555" name="Rectangle 3"/>
          <p:cNvSpPr>
            <a:spLocks noGrp="1" noChangeArrowheads="1"/>
          </p:cNvSpPr>
          <p:nvPr>
            <p:ph type="body" sz="half" idx="1"/>
          </p:nvPr>
        </p:nvSpPr>
        <p:spPr>
          <a:xfrm>
            <a:off x="228600" y="1295400"/>
            <a:ext cx="5410200" cy="5257800"/>
          </a:xfrm>
        </p:spPr>
        <p:txBody>
          <a:bodyPr/>
          <a:lstStyle/>
          <a:p>
            <a:pPr marL="0" indent="0" eaLnBrk="1" hangingPunct="1">
              <a:lnSpc>
                <a:spcPct val="80000"/>
              </a:lnSpc>
              <a:buNone/>
              <a:defRPr/>
            </a:pPr>
            <a:r>
              <a:rPr lang="en-US" sz="2000" b="1" dirty="0" smtClean="0">
                <a:solidFill>
                  <a:srgbClr val="008000"/>
                </a:solidFill>
                <a:latin typeface="Comic Sans MS" pitchFamily="66" charset="0"/>
              </a:rPr>
              <a:t>Atomic Number</a:t>
            </a:r>
            <a:r>
              <a:rPr lang="en-US" sz="1800" b="1" dirty="0" smtClean="0">
                <a:solidFill>
                  <a:srgbClr val="008000"/>
                </a:solidFill>
                <a:latin typeface="Comic Sans MS" pitchFamily="66" charset="0"/>
              </a:rPr>
              <a:t>:</a:t>
            </a:r>
            <a:r>
              <a:rPr lang="en-US" sz="1600" b="1" dirty="0" smtClean="0">
                <a:solidFill>
                  <a:srgbClr val="008000"/>
                </a:solidFill>
                <a:latin typeface="Comic Sans MS" pitchFamily="66" charset="0"/>
                <a:cs typeface="Arial" charset="0"/>
              </a:rPr>
              <a:t> </a:t>
            </a:r>
            <a:r>
              <a:rPr lang="en-US" sz="1800" dirty="0" smtClean="0">
                <a:latin typeface="Comic Sans MS" pitchFamily="66" charset="0"/>
              </a:rPr>
              <a:t>The </a:t>
            </a:r>
            <a:r>
              <a:rPr lang="en-US" sz="1800" b="1" i="1" dirty="0" smtClean="0">
                <a:latin typeface="Comic Sans MS" pitchFamily="66" charset="0"/>
              </a:rPr>
              <a:t>number of protons</a:t>
            </a:r>
            <a:r>
              <a:rPr lang="en-US" sz="1800" dirty="0" smtClean="0">
                <a:latin typeface="Comic Sans MS" pitchFamily="66" charset="0"/>
              </a:rPr>
              <a:t> in the nucleus of an atom</a:t>
            </a:r>
            <a:r>
              <a:rPr lang="en-US" sz="1600" dirty="0" smtClean="0">
                <a:latin typeface="Comic Sans MS" pitchFamily="66" charset="0"/>
              </a:rPr>
              <a:t>. </a:t>
            </a:r>
          </a:p>
          <a:p>
            <a:pPr marL="0" indent="0" eaLnBrk="1" hangingPunct="1">
              <a:lnSpc>
                <a:spcPct val="80000"/>
              </a:lnSpc>
              <a:buNone/>
              <a:defRPr/>
            </a:pPr>
            <a:endParaRPr lang="en-US" sz="1050" b="1" i="1" dirty="0">
              <a:solidFill>
                <a:srgbClr val="FF0000"/>
              </a:solidFill>
              <a:latin typeface="Comic Sans MS" pitchFamily="66" charset="0"/>
            </a:endParaRPr>
          </a:p>
          <a:p>
            <a:pPr marL="0" indent="0" eaLnBrk="1" hangingPunct="1">
              <a:lnSpc>
                <a:spcPct val="80000"/>
              </a:lnSpc>
              <a:buNone/>
              <a:defRPr/>
            </a:pPr>
            <a:r>
              <a:rPr lang="en-US" sz="1400" b="1" i="1" dirty="0" smtClean="0">
                <a:solidFill>
                  <a:srgbClr val="FF0000"/>
                </a:solidFill>
                <a:latin typeface="Comic Sans MS" pitchFamily="66" charset="0"/>
              </a:rPr>
              <a:t>Q: </a:t>
            </a:r>
            <a:r>
              <a:rPr lang="en-US" sz="1400" i="1" dirty="0" smtClean="0">
                <a:latin typeface="Comic Sans MS" pitchFamily="66" charset="0"/>
              </a:rPr>
              <a:t>What is the </a:t>
            </a:r>
            <a:r>
              <a:rPr lang="en-US" sz="1400" i="1" u="sng" dirty="0" smtClean="0">
                <a:latin typeface="Comic Sans MS" pitchFamily="66" charset="0"/>
              </a:rPr>
              <a:t>atomic numbe</a:t>
            </a:r>
            <a:r>
              <a:rPr lang="en-US" sz="1400" i="1" dirty="0" smtClean="0">
                <a:latin typeface="Comic Sans MS" pitchFamily="66" charset="0"/>
              </a:rPr>
              <a:t>r of carbon?</a:t>
            </a:r>
            <a:endParaRPr lang="en-US" sz="1400" b="1" i="1" dirty="0">
              <a:solidFill>
                <a:schemeClr val="tx1">
                  <a:lumMod val="50000"/>
                  <a:lumOff val="50000"/>
                </a:schemeClr>
              </a:solidFill>
              <a:latin typeface="Comic Sans MS" pitchFamily="66" charset="0"/>
            </a:endParaRPr>
          </a:p>
          <a:p>
            <a:pPr marL="0" indent="0" eaLnBrk="1" hangingPunct="1">
              <a:lnSpc>
                <a:spcPct val="80000"/>
              </a:lnSpc>
              <a:buNone/>
              <a:defRPr/>
            </a:pPr>
            <a:endParaRPr lang="en-US" sz="2400" b="1" i="1" dirty="0" smtClean="0">
              <a:solidFill>
                <a:schemeClr val="tx1">
                  <a:lumMod val="50000"/>
                  <a:lumOff val="50000"/>
                </a:schemeClr>
              </a:solidFill>
              <a:latin typeface="Comic Sans MS" pitchFamily="66" charset="0"/>
            </a:endParaRPr>
          </a:p>
          <a:p>
            <a:pPr marL="0" indent="0" eaLnBrk="1" hangingPunct="1">
              <a:lnSpc>
                <a:spcPct val="80000"/>
              </a:lnSpc>
              <a:buNone/>
              <a:defRPr/>
            </a:pPr>
            <a:r>
              <a:rPr lang="en-US" sz="2000" b="1" dirty="0">
                <a:solidFill>
                  <a:srgbClr val="008000"/>
                </a:solidFill>
                <a:latin typeface="Comic Sans MS" pitchFamily="66" charset="0"/>
              </a:rPr>
              <a:t>Atomic </a:t>
            </a:r>
            <a:r>
              <a:rPr lang="en-US" sz="2000" b="1" dirty="0" smtClean="0">
                <a:solidFill>
                  <a:srgbClr val="008000"/>
                </a:solidFill>
                <a:latin typeface="Comic Sans MS" pitchFamily="66" charset="0"/>
              </a:rPr>
              <a:t>Mass: </a:t>
            </a:r>
            <a:r>
              <a:rPr lang="en-US" sz="1400" dirty="0" smtClean="0">
                <a:latin typeface="Comic Sans MS" pitchFamily="66" charset="0"/>
              </a:rPr>
              <a:t>(aka atomic weight)</a:t>
            </a:r>
            <a:r>
              <a:rPr lang="en-US" sz="1800" b="1" dirty="0" smtClean="0">
                <a:solidFill>
                  <a:schemeClr val="tx1">
                    <a:lumMod val="50000"/>
                    <a:lumOff val="50000"/>
                  </a:schemeClr>
                </a:solidFill>
                <a:latin typeface="Comic Sans MS" pitchFamily="66" charset="0"/>
              </a:rPr>
              <a:t>: </a:t>
            </a:r>
            <a:r>
              <a:rPr lang="en-US" sz="1600" dirty="0" smtClean="0">
                <a:latin typeface="Comic Sans MS" pitchFamily="66" charset="0"/>
              </a:rPr>
              <a:t>The atomic mass of </a:t>
            </a:r>
            <a:r>
              <a:rPr lang="en-US" sz="1600" dirty="0">
                <a:latin typeface="Comic Sans MS" pitchFamily="66" charset="0"/>
              </a:rPr>
              <a:t>an element is rarely an even number. </a:t>
            </a:r>
            <a:r>
              <a:rPr lang="en-US" sz="1600" dirty="0" smtClean="0">
                <a:latin typeface="Comic Sans MS" pitchFamily="66" charset="0"/>
              </a:rPr>
              <a:t>This </a:t>
            </a:r>
            <a:r>
              <a:rPr lang="en-US" sz="1600" dirty="0">
                <a:latin typeface="Comic Sans MS" pitchFamily="66" charset="0"/>
              </a:rPr>
              <a:t>happens because of the </a:t>
            </a:r>
            <a:r>
              <a:rPr lang="en-US" sz="1800" b="1" dirty="0">
                <a:latin typeface="Comic Sans MS" pitchFamily="66" charset="0"/>
              </a:rPr>
              <a:t>isotopes</a:t>
            </a:r>
            <a:r>
              <a:rPr lang="en-US" sz="1600" dirty="0">
                <a:latin typeface="Comic Sans MS" pitchFamily="66" charset="0"/>
              </a:rPr>
              <a:t>. </a:t>
            </a:r>
            <a:endParaRPr lang="en-US" sz="1600" dirty="0" smtClean="0">
              <a:latin typeface="Comic Sans MS" pitchFamily="66" charset="0"/>
            </a:endParaRPr>
          </a:p>
          <a:p>
            <a:pPr marL="0" indent="0" eaLnBrk="1" hangingPunct="1">
              <a:lnSpc>
                <a:spcPct val="80000"/>
              </a:lnSpc>
              <a:buNone/>
              <a:defRPr/>
            </a:pPr>
            <a:endParaRPr lang="en-US" sz="1600" dirty="0">
              <a:latin typeface="Comic Sans MS" pitchFamily="66" charset="0"/>
            </a:endParaRPr>
          </a:p>
          <a:p>
            <a:pPr marL="0" indent="0" eaLnBrk="1" hangingPunct="1">
              <a:lnSpc>
                <a:spcPct val="80000"/>
              </a:lnSpc>
              <a:buNone/>
              <a:defRPr/>
            </a:pPr>
            <a:r>
              <a:rPr lang="en-US" altLang="en-US" sz="1600" dirty="0" smtClean="0">
                <a:latin typeface="Comic Sans MS" pitchFamily="66" charset="0"/>
              </a:rPr>
              <a:t>Many elements occur as</a:t>
            </a:r>
            <a:r>
              <a:rPr lang="en-US" altLang="en-US" sz="1600" b="1" dirty="0" smtClean="0">
                <a:latin typeface="Comic Sans MS" pitchFamily="66" charset="0"/>
              </a:rPr>
              <a:t> isotopes.</a:t>
            </a:r>
            <a:r>
              <a:rPr lang="en-US" altLang="en-US" sz="1600" dirty="0" smtClean="0">
                <a:latin typeface="Comic Sans MS" pitchFamily="66" charset="0"/>
              </a:rPr>
              <a:t> They vary in the # </a:t>
            </a:r>
            <a:r>
              <a:rPr lang="en-US" altLang="en-US" sz="1600" dirty="0">
                <a:latin typeface="Comic Sans MS" pitchFamily="66" charset="0"/>
              </a:rPr>
              <a:t>of </a:t>
            </a:r>
            <a:r>
              <a:rPr lang="en-US" altLang="en-US" sz="1800" b="1" dirty="0" smtClean="0">
                <a:solidFill>
                  <a:schemeClr val="tx1">
                    <a:lumMod val="65000"/>
                    <a:lumOff val="35000"/>
                  </a:schemeClr>
                </a:solidFill>
                <a:latin typeface="Comic Sans MS" pitchFamily="66" charset="0"/>
              </a:rPr>
              <a:t>neutrons </a:t>
            </a:r>
            <a:r>
              <a:rPr lang="en-US" altLang="en-US" sz="1600" dirty="0" smtClean="0">
                <a:latin typeface="Comic Sans MS" pitchFamily="66" charset="0"/>
              </a:rPr>
              <a:t>they have. </a:t>
            </a:r>
            <a:endParaRPr lang="en-US" sz="1600" dirty="0" smtClean="0">
              <a:latin typeface="Comic Sans MS" pitchFamily="66" charset="0"/>
            </a:endParaRPr>
          </a:p>
          <a:p>
            <a:pPr marL="0" indent="0" eaLnBrk="1" hangingPunct="1">
              <a:lnSpc>
                <a:spcPct val="80000"/>
              </a:lnSpc>
              <a:buNone/>
              <a:defRPr/>
            </a:pPr>
            <a:endParaRPr lang="en-US" sz="1600" b="1" i="1" dirty="0" smtClean="0">
              <a:solidFill>
                <a:srgbClr val="FF0000"/>
              </a:solidFill>
              <a:latin typeface="Comic Sans MS" pitchFamily="66" charset="0"/>
            </a:endParaRPr>
          </a:p>
          <a:p>
            <a:pPr marL="0" indent="0" eaLnBrk="1" hangingPunct="1">
              <a:lnSpc>
                <a:spcPct val="80000"/>
              </a:lnSpc>
              <a:buNone/>
              <a:defRPr/>
            </a:pPr>
            <a:r>
              <a:rPr lang="en-US" sz="1600" dirty="0" smtClean="0">
                <a:latin typeface="Comic Sans MS" pitchFamily="66" charset="0"/>
              </a:rPr>
              <a:t>When an atom has a different number of protons and neutrons, its nucleus becomes unstable. </a:t>
            </a:r>
          </a:p>
          <a:p>
            <a:pPr marL="0" indent="0" eaLnBrk="1" hangingPunct="1">
              <a:lnSpc>
                <a:spcPct val="80000"/>
              </a:lnSpc>
              <a:buNone/>
              <a:defRPr/>
            </a:pPr>
            <a:endParaRPr lang="en-US" sz="1050" dirty="0">
              <a:latin typeface="Comic Sans MS" pitchFamily="66" charset="0"/>
            </a:endParaRPr>
          </a:p>
          <a:p>
            <a:pPr marL="0" indent="0" eaLnBrk="1" hangingPunct="1">
              <a:lnSpc>
                <a:spcPct val="80000"/>
              </a:lnSpc>
              <a:buNone/>
              <a:defRPr/>
            </a:pPr>
            <a:r>
              <a:rPr lang="en-US" sz="1400" b="1" i="1" dirty="0" smtClean="0">
                <a:solidFill>
                  <a:srgbClr val="FF0000"/>
                </a:solidFill>
                <a:latin typeface="Comic Sans MS" pitchFamily="66" charset="0"/>
              </a:rPr>
              <a:t>Q: </a:t>
            </a:r>
            <a:r>
              <a:rPr lang="en-US" sz="1400" i="1" dirty="0" smtClean="0">
                <a:latin typeface="Comic Sans MS" pitchFamily="66" charset="0"/>
              </a:rPr>
              <a:t>What is the </a:t>
            </a:r>
            <a:r>
              <a:rPr lang="en-US" sz="1400" i="1" u="sng" dirty="0" smtClean="0">
                <a:latin typeface="Comic Sans MS" pitchFamily="66" charset="0"/>
              </a:rPr>
              <a:t>atomic mass</a:t>
            </a:r>
            <a:r>
              <a:rPr lang="en-US" sz="1400" i="1" dirty="0" smtClean="0">
                <a:latin typeface="Comic Sans MS" pitchFamily="66" charset="0"/>
              </a:rPr>
              <a:t> of carbon</a:t>
            </a:r>
            <a:r>
              <a:rPr lang="en-US" sz="1400" i="1" dirty="0" smtClean="0">
                <a:latin typeface="Comic Sans MS" pitchFamily="66" charset="0"/>
              </a:rPr>
              <a:t>?</a:t>
            </a:r>
          </a:p>
          <a:p>
            <a:pPr marL="0" indent="0" eaLnBrk="1" hangingPunct="1">
              <a:lnSpc>
                <a:spcPct val="80000"/>
              </a:lnSpc>
              <a:buNone/>
              <a:defRPr/>
            </a:pPr>
            <a:endParaRPr lang="en-US" sz="1400" i="1" dirty="0">
              <a:latin typeface="Comic Sans MS" pitchFamily="66" charset="0"/>
            </a:endParaRPr>
          </a:p>
          <a:p>
            <a:pPr marL="0" indent="0" eaLnBrk="1" hangingPunct="1">
              <a:lnSpc>
                <a:spcPct val="80000"/>
              </a:lnSpc>
              <a:buNone/>
              <a:defRPr/>
            </a:pPr>
            <a:r>
              <a:rPr lang="en-US" sz="1800" b="1" dirty="0">
                <a:solidFill>
                  <a:srgbClr val="008000"/>
                </a:solidFill>
                <a:latin typeface="Comic Sans MS" pitchFamily="66" charset="0"/>
              </a:rPr>
              <a:t>Mass Number: </a:t>
            </a:r>
            <a:r>
              <a:rPr lang="en-US" sz="1600" dirty="0">
                <a:latin typeface="Comic Sans MS" pitchFamily="66" charset="0"/>
              </a:rPr>
              <a:t>The number of protons, plus the number of neutrons</a:t>
            </a:r>
            <a:r>
              <a:rPr lang="en-US" sz="1600" dirty="0" smtClean="0">
                <a:latin typeface="Comic Sans MS" pitchFamily="66" charset="0"/>
              </a:rPr>
              <a:t>.</a:t>
            </a:r>
            <a:endParaRPr lang="en-US" sz="1400" i="1" dirty="0" smtClean="0">
              <a:latin typeface="Comic Sans MS" pitchFamily="66" charset="0"/>
            </a:endParaRPr>
          </a:p>
          <a:p>
            <a:pPr marL="0" indent="0" eaLnBrk="1" hangingPunct="1">
              <a:lnSpc>
                <a:spcPct val="80000"/>
              </a:lnSpc>
              <a:buNone/>
              <a:defRPr/>
            </a:pPr>
            <a:endParaRPr lang="en-US" sz="1400" b="1" i="1" dirty="0">
              <a:solidFill>
                <a:schemeClr val="bg1">
                  <a:lumMod val="50000"/>
                </a:schemeClr>
              </a:solidFill>
              <a:latin typeface="Comic Sans MS" pitchFamily="66" charset="0"/>
            </a:endParaRPr>
          </a:p>
          <a:p>
            <a:pPr marL="0" indent="0" eaLnBrk="1" hangingPunct="1">
              <a:lnSpc>
                <a:spcPct val="80000"/>
              </a:lnSpc>
              <a:buNone/>
              <a:defRPr/>
            </a:pPr>
            <a:r>
              <a:rPr lang="en-US" sz="1400" b="1" i="1" dirty="0" smtClean="0">
                <a:solidFill>
                  <a:srgbClr val="FF0000"/>
                </a:solidFill>
                <a:latin typeface="Comic Sans MS" pitchFamily="66" charset="0"/>
              </a:rPr>
              <a:t>Q: </a:t>
            </a:r>
            <a:r>
              <a:rPr lang="en-US" sz="1400" i="1" dirty="0" smtClean="0">
                <a:latin typeface="Comic Sans MS" pitchFamily="66" charset="0"/>
              </a:rPr>
              <a:t>How do we know the </a:t>
            </a:r>
            <a:r>
              <a:rPr lang="en-US" sz="1400" i="1" u="sng" dirty="0">
                <a:latin typeface="Comic Sans MS" pitchFamily="66" charset="0"/>
              </a:rPr>
              <a:t>m</a:t>
            </a:r>
            <a:r>
              <a:rPr lang="en-US" sz="1400" i="1" u="sng" dirty="0" smtClean="0">
                <a:latin typeface="Comic Sans MS" pitchFamily="66" charset="0"/>
              </a:rPr>
              <a:t>ass number</a:t>
            </a:r>
            <a:r>
              <a:rPr lang="en-US" sz="1400" i="1" dirty="0" smtClean="0">
                <a:latin typeface="Comic Sans MS" pitchFamily="66" charset="0"/>
              </a:rPr>
              <a:t>, if the number of neutrons in an element may vary? Lets look at out Lab Exercise</a:t>
            </a:r>
            <a:endParaRPr lang="en-US" sz="1600" i="1" dirty="0" smtClean="0">
              <a:latin typeface="Comic Sans MS" pitchFamily="66" charset="0"/>
            </a:endParaRPr>
          </a:p>
          <a:p>
            <a:pPr marL="0" indent="0" eaLnBrk="1" hangingPunct="1">
              <a:lnSpc>
                <a:spcPct val="80000"/>
              </a:lnSpc>
              <a:buNone/>
              <a:defRPr/>
            </a:pPr>
            <a:endParaRPr lang="en-US" sz="1800" b="1" dirty="0">
              <a:solidFill>
                <a:schemeClr val="tx1">
                  <a:lumMod val="50000"/>
                  <a:lumOff val="50000"/>
                </a:schemeClr>
              </a:solidFill>
              <a:latin typeface="Comic Sans MS" pitchFamily="66" charset="0"/>
            </a:endParaRPr>
          </a:p>
          <a:p>
            <a:pPr marL="0" indent="0" eaLnBrk="1" hangingPunct="1">
              <a:lnSpc>
                <a:spcPct val="80000"/>
              </a:lnSpc>
              <a:buNone/>
              <a:defRPr/>
            </a:pPr>
            <a:endParaRPr lang="en-US" sz="1600" dirty="0">
              <a:latin typeface="Comic Sans MS" pitchFamily="66" charset="0"/>
            </a:endParaRPr>
          </a:p>
          <a:p>
            <a:pPr marL="0" indent="0" eaLnBrk="1" hangingPunct="1">
              <a:lnSpc>
                <a:spcPct val="80000"/>
              </a:lnSpc>
              <a:buNone/>
              <a:defRPr/>
            </a:pPr>
            <a:endParaRPr lang="en-US" sz="1600" dirty="0">
              <a:latin typeface="Comic Sans MS" pitchFamily="66" charset="0"/>
            </a:endParaRPr>
          </a:p>
        </p:txBody>
      </p:sp>
      <p:sp>
        <p:nvSpPr>
          <p:cNvPr id="14" name="Rectangle 2"/>
          <p:cNvSpPr txBox="1">
            <a:spLocks noChangeArrowheads="1"/>
          </p:cNvSpPr>
          <p:nvPr/>
        </p:nvSpPr>
        <p:spPr bwMode="auto">
          <a:xfrm>
            <a:off x="111124" y="76200"/>
            <a:ext cx="8804275"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r>
              <a:rPr lang="en-US" sz="3200" b="1" dirty="0" smtClean="0">
                <a:solidFill>
                  <a:schemeClr val="bg2"/>
                </a:solidFill>
                <a:latin typeface="Comic Sans MS" pitchFamily="66" charset="0"/>
              </a:rPr>
              <a:t>Protons &amp; Neutrons: </a:t>
            </a:r>
            <a:endParaRPr lang="en-US" sz="3200" b="1" dirty="0">
              <a:solidFill>
                <a:schemeClr val="bg2"/>
              </a:solidFill>
              <a:latin typeface="Comic Sans MS" pitchFamily="66" charset="0"/>
            </a:endParaRPr>
          </a:p>
          <a:p>
            <a:pPr eaLnBrk="1" hangingPunct="1"/>
            <a:r>
              <a:rPr lang="en-US" sz="2400" b="1" dirty="0" smtClean="0">
                <a:solidFill>
                  <a:srgbClr val="0000FF"/>
                </a:solidFill>
                <a:latin typeface="Comic Sans MS" pitchFamily="66" charset="0"/>
              </a:rPr>
              <a:t>Atomic Number, </a:t>
            </a:r>
            <a:r>
              <a:rPr lang="en-US" sz="2400" b="1" dirty="0">
                <a:solidFill>
                  <a:srgbClr val="0000FF"/>
                </a:solidFill>
                <a:latin typeface="Comic Sans MS" pitchFamily="66" charset="0"/>
              </a:rPr>
              <a:t>Mass Number &amp; Atomic Mass </a:t>
            </a:r>
            <a:endParaRPr lang="en-US" sz="2400" b="1" dirty="0" smtClean="0">
              <a:solidFill>
                <a:srgbClr val="0000FF"/>
              </a:solidFill>
              <a:latin typeface="Comic Sans MS" pitchFamily="66" charset="0"/>
            </a:endParaRPr>
          </a:p>
        </p:txBody>
      </p:sp>
      <p:pic>
        <p:nvPicPr>
          <p:cNvPr id="2" name="Picture 1" descr="carbon-periodic-table.gi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67400" y="1219200"/>
            <a:ext cx="3124200" cy="2286000"/>
          </a:xfrm>
          <a:prstGeom prst="rect">
            <a:avLst/>
          </a:prstGeom>
        </p:spPr>
      </p:pic>
      <p:sp>
        <p:nvSpPr>
          <p:cNvPr id="15" name="Rectangle 3"/>
          <p:cNvSpPr txBox="1">
            <a:spLocks noChangeArrowheads="1"/>
          </p:cNvSpPr>
          <p:nvPr/>
        </p:nvSpPr>
        <p:spPr bwMode="auto">
          <a:xfrm>
            <a:off x="5791200" y="3657600"/>
            <a:ext cx="3124200" cy="2743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lgn="ctr" eaLnBrk="1" hangingPunct="1">
              <a:lnSpc>
                <a:spcPct val="80000"/>
              </a:lnSpc>
              <a:buFontTx/>
              <a:buNone/>
              <a:defRPr/>
            </a:pPr>
            <a:r>
              <a:rPr lang="en-US" sz="1200" dirty="0" smtClean="0">
                <a:latin typeface="Comic Sans MS" pitchFamily="66" charset="0"/>
              </a:rPr>
              <a:t>Atomic </a:t>
            </a:r>
            <a:r>
              <a:rPr lang="en-US" sz="1200" dirty="0" smtClean="0">
                <a:latin typeface="Comic Sans MS" pitchFamily="66" charset="0"/>
              </a:rPr>
              <a:t>mass is calculated by figuring out the amounts of each type of </a:t>
            </a:r>
            <a:r>
              <a:rPr lang="en-US" sz="1200" dirty="0" smtClean="0">
                <a:latin typeface="Comic Sans MS" pitchFamily="66" charset="0"/>
              </a:rPr>
              <a:t>atoms isotopes </a:t>
            </a:r>
            <a:r>
              <a:rPr lang="en-US" sz="1200" dirty="0" smtClean="0">
                <a:latin typeface="Comic Sans MS" pitchFamily="66" charset="0"/>
              </a:rPr>
              <a:t>there are in the Universe. </a:t>
            </a:r>
          </a:p>
          <a:p>
            <a:pPr marL="0" indent="0" algn="ctr" eaLnBrk="1" hangingPunct="1">
              <a:lnSpc>
                <a:spcPct val="80000"/>
              </a:lnSpc>
              <a:buFontTx/>
              <a:buNone/>
              <a:defRPr/>
            </a:pPr>
            <a:endParaRPr lang="en-US" sz="1200" dirty="0">
              <a:latin typeface="Comic Sans MS" pitchFamily="66" charset="0"/>
            </a:endParaRPr>
          </a:p>
          <a:p>
            <a:pPr marL="0" indent="0" algn="ctr" eaLnBrk="1" hangingPunct="1">
              <a:lnSpc>
                <a:spcPct val="80000"/>
              </a:lnSpc>
              <a:buFontTx/>
              <a:buNone/>
              <a:defRPr/>
            </a:pPr>
            <a:r>
              <a:rPr lang="en-US" sz="1200" b="1" dirty="0" smtClean="0">
                <a:latin typeface="Comic Sans MS" pitchFamily="66" charset="0"/>
              </a:rPr>
              <a:t>Example: </a:t>
            </a:r>
            <a:r>
              <a:rPr lang="en-US" sz="1200" dirty="0" smtClean="0">
                <a:latin typeface="Comic Sans MS" pitchFamily="66" charset="0"/>
              </a:rPr>
              <a:t>For carbon, there </a:t>
            </a:r>
            <a:r>
              <a:rPr lang="en-US" sz="1200" dirty="0" smtClean="0">
                <a:latin typeface="Comic Sans MS" pitchFamily="66" charset="0"/>
              </a:rPr>
              <a:t>is</a:t>
            </a:r>
            <a:r>
              <a:rPr lang="en-US" sz="1200" dirty="0" smtClean="0">
                <a:latin typeface="Comic Sans MS" pitchFamily="66" charset="0"/>
              </a:rPr>
              <a:t> </a:t>
            </a:r>
            <a:r>
              <a:rPr lang="en-US" sz="1200" dirty="0" smtClean="0">
                <a:latin typeface="Comic Sans MS" pitchFamily="66" charset="0"/>
              </a:rPr>
              <a:t>a lot of C-12, </a:t>
            </a:r>
            <a:r>
              <a:rPr lang="en-US" sz="1200" dirty="0" smtClean="0">
                <a:latin typeface="Comic Sans MS" pitchFamily="66" charset="0"/>
              </a:rPr>
              <a:t>some</a:t>
            </a:r>
            <a:r>
              <a:rPr lang="en-US" sz="1200" dirty="0" smtClean="0">
                <a:latin typeface="Comic Sans MS" pitchFamily="66" charset="0"/>
              </a:rPr>
              <a:t> </a:t>
            </a:r>
            <a:r>
              <a:rPr lang="en-US" sz="1200" dirty="0" smtClean="0">
                <a:latin typeface="Comic Sans MS" pitchFamily="66" charset="0"/>
              </a:rPr>
              <a:t>C-13, and </a:t>
            </a:r>
            <a:r>
              <a:rPr lang="en-US" sz="1200" dirty="0" smtClean="0">
                <a:latin typeface="Comic Sans MS" pitchFamily="66" charset="0"/>
              </a:rPr>
              <a:t>some</a:t>
            </a:r>
            <a:r>
              <a:rPr lang="en-US" sz="1200" dirty="0" smtClean="0">
                <a:latin typeface="Comic Sans MS" pitchFamily="66" charset="0"/>
              </a:rPr>
              <a:t> </a:t>
            </a:r>
            <a:r>
              <a:rPr lang="en-US" sz="1200" dirty="0" smtClean="0">
                <a:latin typeface="Comic Sans MS" pitchFamily="66" charset="0"/>
              </a:rPr>
              <a:t>C-14 atoms. </a:t>
            </a:r>
          </a:p>
          <a:p>
            <a:pPr marL="0" indent="0" algn="ctr" eaLnBrk="1" hangingPunct="1">
              <a:lnSpc>
                <a:spcPct val="80000"/>
              </a:lnSpc>
              <a:buFontTx/>
              <a:buNone/>
              <a:defRPr/>
            </a:pPr>
            <a:r>
              <a:rPr lang="en-US" sz="1200" dirty="0" smtClean="0">
                <a:latin typeface="Comic Sans MS" pitchFamily="66" charset="0"/>
              </a:rPr>
              <a:t>When you average out all of the masses, you get a number that is a little bit higher than 12 (the weight of a C-12 atom). The average atomic mass for Carbon is actually 12.011. </a:t>
            </a:r>
            <a:endParaRPr lang="en-US" sz="1200" dirty="0" smtClean="0">
              <a:latin typeface="Comic Sans MS" pitchFamily="66" charset="0"/>
            </a:endParaRPr>
          </a:p>
          <a:p>
            <a:pPr marL="0" indent="0" algn="ctr" eaLnBrk="1" hangingPunct="1">
              <a:lnSpc>
                <a:spcPct val="80000"/>
              </a:lnSpc>
              <a:buFontTx/>
              <a:buNone/>
              <a:defRPr/>
            </a:pPr>
            <a:endParaRPr lang="en-US" sz="1200" dirty="0">
              <a:latin typeface="Comic Sans MS" pitchFamily="66" charset="0"/>
            </a:endParaRPr>
          </a:p>
          <a:p>
            <a:pPr marL="0" indent="0" algn="ctr" eaLnBrk="1" hangingPunct="1">
              <a:lnSpc>
                <a:spcPct val="80000"/>
              </a:lnSpc>
              <a:buFontTx/>
              <a:buNone/>
              <a:defRPr/>
            </a:pPr>
            <a:r>
              <a:rPr lang="en-US" sz="1200" dirty="0" smtClean="0">
                <a:latin typeface="Comic Sans MS" pitchFamily="66" charset="0"/>
              </a:rPr>
              <a:t>Let’s listen to part of the </a:t>
            </a:r>
            <a:r>
              <a:rPr lang="en-US" sz="1200" dirty="0" err="1" smtClean="0">
                <a:latin typeface="Comic Sans MS" pitchFamily="66" charset="0"/>
              </a:rPr>
              <a:t>Radiolab</a:t>
            </a:r>
            <a:r>
              <a:rPr lang="en-US" sz="1200" dirty="0" smtClean="0">
                <a:latin typeface="Comic Sans MS" pitchFamily="66" charset="0"/>
              </a:rPr>
              <a:t> podcas</a:t>
            </a:r>
            <a:r>
              <a:rPr lang="en-US" sz="1200" dirty="0" smtClean="0">
                <a:latin typeface="Comic Sans MS" pitchFamily="66" charset="0"/>
              </a:rPr>
              <a:t>t episode “</a:t>
            </a:r>
            <a:r>
              <a:rPr lang="en-US" sz="1200" dirty="0" smtClean="0">
                <a:latin typeface="Comic Sans MS" pitchFamily="66" charset="0"/>
                <a:hlinkClick r:id="rId4"/>
              </a:rPr>
              <a:t>Elements</a:t>
            </a:r>
            <a:r>
              <a:rPr lang="en-US" sz="1200" dirty="0" smtClean="0">
                <a:latin typeface="Comic Sans MS" pitchFamily="66" charset="0"/>
              </a:rPr>
              <a:t>” (starting at time 35:00) to learn more about the interesting new use of C-14.</a:t>
            </a:r>
          </a:p>
          <a:p>
            <a:pPr marL="0" indent="0" algn="ctr" eaLnBrk="1" hangingPunct="1">
              <a:lnSpc>
                <a:spcPct val="80000"/>
              </a:lnSpc>
              <a:buFontTx/>
              <a:buNone/>
              <a:defRPr/>
            </a:pPr>
            <a:endParaRPr lang="en-US" sz="1200" dirty="0" smtClean="0">
              <a:latin typeface="Comic Sans MS" pitchFamily="66" charset="0"/>
            </a:endParaRPr>
          </a:p>
        </p:txBody>
      </p:sp>
      <p:sp>
        <p:nvSpPr>
          <p:cNvPr id="8" name="Text Box 5"/>
          <p:cNvSpPr txBox="1">
            <a:spLocks noChangeArrowheads="1"/>
          </p:cNvSpPr>
          <p:nvPr/>
        </p:nvSpPr>
        <p:spPr bwMode="auto">
          <a:xfrm>
            <a:off x="4595812" y="6613525"/>
            <a:ext cx="45481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dirty="0">
                <a:latin typeface="Comic Sans MS" pitchFamily="66" charset="0"/>
              </a:rPr>
              <a:t>From the  </a:t>
            </a:r>
            <a:r>
              <a:rPr lang="en-US" altLang="en-US" sz="1000" dirty="0">
                <a:latin typeface="Comic Sans MS" pitchFamily="66" charset="0"/>
                <a:hlinkClick r:id="rId5"/>
              </a:rPr>
              <a:t>Virtual Cell Biology Classroom</a:t>
            </a:r>
            <a:r>
              <a:rPr lang="en-US" altLang="en-US" sz="1000" dirty="0">
                <a:latin typeface="Comic Sans MS" pitchFamily="66" charset="0"/>
              </a:rPr>
              <a:t> on </a:t>
            </a:r>
            <a:r>
              <a:rPr lang="en-US" altLang="en-US" sz="1000" dirty="0">
                <a:latin typeface="Comic Sans MS" pitchFamily="66" charset="0"/>
                <a:hlinkClick r:id="rId6"/>
              </a:rPr>
              <a:t>ScienceProfOnline.com</a:t>
            </a:r>
            <a:endParaRPr lang="en-US" altLang="en-US" sz="1000" dirty="0">
              <a:latin typeface="Comic Sans MS" pitchFamily="66" charset="0"/>
            </a:endParaRPr>
          </a:p>
        </p:txBody>
      </p:sp>
    </p:spTree>
    <p:extLst>
      <p:ext uri="{BB962C8B-B14F-4D97-AF65-F5344CB8AC3E}">
        <p14:creationId xmlns:p14="http://schemas.microsoft.com/office/powerpoint/2010/main" val="2886014372"/>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274638"/>
            <a:ext cx="8229600" cy="639762"/>
          </a:xfrm>
        </p:spPr>
        <p:txBody>
          <a:bodyPr/>
          <a:lstStyle/>
          <a:p>
            <a:pPr algn="l" eaLnBrk="1" hangingPunct="1"/>
            <a:r>
              <a:rPr lang="en-US" altLang="en-US" sz="2800" b="1" smtClean="0">
                <a:solidFill>
                  <a:srgbClr val="9933FF"/>
                </a:solidFill>
                <a:latin typeface="Comic Sans MS" pitchFamily="66" charset="0"/>
              </a:rPr>
              <a:t>Isotopes &amp; Radioactivity</a:t>
            </a:r>
          </a:p>
        </p:txBody>
      </p:sp>
      <p:sp>
        <p:nvSpPr>
          <p:cNvPr id="27651" name="Rectangle 3"/>
          <p:cNvSpPr>
            <a:spLocks noGrp="1" noChangeArrowheads="1"/>
          </p:cNvSpPr>
          <p:nvPr>
            <p:ph type="body" sz="half" idx="1"/>
          </p:nvPr>
        </p:nvSpPr>
        <p:spPr>
          <a:xfrm>
            <a:off x="381000" y="1143000"/>
            <a:ext cx="8001000" cy="4343400"/>
          </a:xfrm>
        </p:spPr>
        <p:txBody>
          <a:bodyPr/>
          <a:lstStyle/>
          <a:p>
            <a:pPr eaLnBrk="1" hangingPunct="1">
              <a:spcBef>
                <a:spcPct val="0"/>
              </a:spcBef>
              <a:buFontTx/>
              <a:buNone/>
            </a:pPr>
            <a:endParaRPr lang="en-US" altLang="en-US" sz="400" dirty="0" smtClean="0"/>
          </a:p>
          <a:p>
            <a:pPr eaLnBrk="1" hangingPunct="1">
              <a:spcBef>
                <a:spcPct val="0"/>
              </a:spcBef>
              <a:buFontTx/>
              <a:buNone/>
            </a:pPr>
            <a:r>
              <a:rPr lang="en-US" altLang="en-US" sz="2400" dirty="0" smtClean="0">
                <a:cs typeface="Arial" charset="0"/>
              </a:rPr>
              <a:t>•	</a:t>
            </a:r>
            <a:r>
              <a:rPr lang="en-US" altLang="en-US" sz="1600" dirty="0" smtClean="0">
                <a:latin typeface="Comic Sans MS" pitchFamily="66" charset="0"/>
                <a:cs typeface="Arial" charset="0"/>
              </a:rPr>
              <a:t>I</a:t>
            </a:r>
            <a:r>
              <a:rPr lang="en-US" altLang="en-US" sz="1600" dirty="0" smtClean="0">
                <a:latin typeface="Comic Sans MS" pitchFamily="66" charset="0"/>
              </a:rPr>
              <a:t>sotope is </a:t>
            </a:r>
            <a:r>
              <a:rPr lang="en-US" altLang="en-US" sz="1800" b="1" dirty="0" smtClean="0">
                <a:solidFill>
                  <a:schemeClr val="tx1">
                    <a:lumMod val="65000"/>
                    <a:lumOff val="35000"/>
                  </a:schemeClr>
                </a:solidFill>
                <a:latin typeface="Comic Sans MS" pitchFamily="66" charset="0"/>
              </a:rPr>
              <a:t>radioactive </a:t>
            </a:r>
            <a:r>
              <a:rPr lang="en-US" altLang="en-US" sz="1600" dirty="0" smtClean="0">
                <a:latin typeface="Comic Sans MS" pitchFamily="66" charset="0"/>
              </a:rPr>
              <a:t>if nucleus is unstable.</a:t>
            </a:r>
          </a:p>
          <a:p>
            <a:pPr eaLnBrk="1" hangingPunct="1">
              <a:spcBef>
                <a:spcPct val="0"/>
              </a:spcBef>
              <a:buFontTx/>
              <a:buNone/>
            </a:pPr>
            <a:endParaRPr lang="en-US" altLang="en-US" sz="1600" dirty="0" smtClean="0">
              <a:latin typeface="Comic Sans MS" pitchFamily="66" charset="0"/>
            </a:endParaRPr>
          </a:p>
          <a:p>
            <a:pPr eaLnBrk="1" hangingPunct="1"/>
            <a:r>
              <a:rPr lang="en-US" altLang="en-US" sz="1600" dirty="0" smtClean="0">
                <a:latin typeface="Comic Sans MS" pitchFamily="66" charset="0"/>
              </a:rPr>
              <a:t>Most isotopes disintegrate spontaneously with the release </a:t>
            </a:r>
          </a:p>
          <a:p>
            <a:pPr eaLnBrk="1" hangingPunct="1">
              <a:buFontTx/>
              <a:buNone/>
            </a:pPr>
            <a:r>
              <a:rPr lang="en-US" altLang="en-US" sz="1600" dirty="0" smtClean="0">
                <a:latin typeface="Comic Sans MS" pitchFamily="66" charset="0"/>
              </a:rPr>
              <a:t>	of energy by processes of </a:t>
            </a:r>
            <a:r>
              <a:rPr lang="en-US" altLang="en-US" sz="1800" b="1" dirty="0" smtClean="0">
                <a:solidFill>
                  <a:schemeClr val="tx1">
                    <a:lumMod val="65000"/>
                    <a:lumOff val="35000"/>
                  </a:schemeClr>
                </a:solidFill>
                <a:latin typeface="Comic Sans MS" pitchFamily="66" charset="0"/>
              </a:rPr>
              <a:t>nuclear </a:t>
            </a:r>
            <a:r>
              <a:rPr lang="en-US" altLang="en-US" sz="1600" dirty="0" smtClean="0">
                <a:latin typeface="Comic Sans MS" pitchFamily="66" charset="0"/>
              </a:rPr>
              <a:t>or </a:t>
            </a:r>
            <a:r>
              <a:rPr lang="en-US" altLang="en-US" sz="1800" b="1" dirty="0" smtClean="0">
                <a:solidFill>
                  <a:schemeClr val="tx1">
                    <a:lumMod val="65000"/>
                    <a:lumOff val="35000"/>
                  </a:schemeClr>
                </a:solidFill>
                <a:latin typeface="Comic Sans MS" pitchFamily="66" charset="0"/>
              </a:rPr>
              <a:t>radioactive decay. </a:t>
            </a:r>
            <a:endParaRPr lang="en-US" altLang="en-US" sz="1600" b="1" dirty="0" smtClean="0">
              <a:solidFill>
                <a:schemeClr val="tx1">
                  <a:lumMod val="65000"/>
                  <a:lumOff val="35000"/>
                </a:schemeClr>
              </a:solidFill>
              <a:latin typeface="Comic Sans MS" pitchFamily="66" charset="0"/>
            </a:endParaRPr>
          </a:p>
          <a:p>
            <a:pPr eaLnBrk="1" hangingPunct="1"/>
            <a:endParaRPr lang="en-US" altLang="en-US" sz="1600" dirty="0" smtClean="0">
              <a:latin typeface="Comic Sans MS" pitchFamily="66" charset="0"/>
            </a:endParaRPr>
          </a:p>
          <a:p>
            <a:pPr eaLnBrk="1" hangingPunct="1"/>
            <a:r>
              <a:rPr lang="en-US" altLang="en-US" sz="1600" dirty="0" smtClean="0">
                <a:latin typeface="Comic Sans MS" pitchFamily="66" charset="0"/>
              </a:rPr>
              <a:t>When the nucleus changes in structure, energy and/or subatomic particles are given off. </a:t>
            </a:r>
          </a:p>
          <a:p>
            <a:pPr eaLnBrk="1" hangingPunct="1"/>
            <a:endParaRPr lang="en-US" altLang="en-US" sz="1600" dirty="0" smtClean="0">
              <a:latin typeface="Comic Sans MS" pitchFamily="66" charset="0"/>
            </a:endParaRPr>
          </a:p>
          <a:p>
            <a:pPr eaLnBrk="1" hangingPunct="1"/>
            <a:r>
              <a:rPr lang="en-US" altLang="en-US" sz="1600" dirty="0" smtClean="0">
                <a:latin typeface="Comic Sans MS" pitchFamily="66" charset="0"/>
              </a:rPr>
              <a:t>Other than radioactivity, isotopes </a:t>
            </a:r>
            <a:r>
              <a:rPr lang="en-US" altLang="en-US" sz="1600" dirty="0" smtClean="0">
                <a:latin typeface="Comic Sans MS" pitchFamily="66" charset="0"/>
              </a:rPr>
              <a:t>of an element behave similarly: They can participate in molecule / chemical reactions that involve that element.</a:t>
            </a:r>
            <a:endParaRPr lang="en-US" altLang="en-US" sz="1600" dirty="0" smtClean="0">
              <a:latin typeface="Comic Sans MS" pitchFamily="66" charset="0"/>
            </a:endParaRPr>
          </a:p>
          <a:p>
            <a:pPr eaLnBrk="1" hangingPunct="1"/>
            <a:endParaRPr lang="en-US" altLang="en-US" sz="1600" dirty="0" smtClean="0">
              <a:latin typeface="Comic Sans MS" pitchFamily="66" charset="0"/>
            </a:endParaRPr>
          </a:p>
          <a:p>
            <a:pPr eaLnBrk="1" hangingPunct="1">
              <a:buFontTx/>
              <a:buNone/>
            </a:pPr>
            <a:r>
              <a:rPr lang="en-US" altLang="en-US" sz="1600" dirty="0" smtClean="0">
                <a:latin typeface="Comic Sans MS" pitchFamily="66" charset="0"/>
                <a:cs typeface="Arial" charset="0"/>
              </a:rPr>
              <a:t>•	</a:t>
            </a:r>
            <a:r>
              <a:rPr lang="en-US" altLang="en-US" sz="1600" dirty="0" smtClean="0">
                <a:latin typeface="Comic Sans MS" pitchFamily="66" charset="0"/>
              </a:rPr>
              <a:t>When controlled, radioactive isotopes can be valuable medical tools. </a:t>
            </a:r>
            <a:r>
              <a:rPr lang="en-US" altLang="en-US" sz="1200" dirty="0" smtClean="0">
                <a:latin typeface="Comic Sans MS" pitchFamily="66" charset="0"/>
              </a:rPr>
              <a:t>(Ex. Gamma camera can produce images of soft tissue when radiopharmaceuticals are injected into or ingested by patient.)</a:t>
            </a:r>
          </a:p>
          <a:p>
            <a:pPr eaLnBrk="1" hangingPunct="1"/>
            <a:endParaRPr lang="en-US" altLang="en-US" sz="1200" dirty="0" smtClean="0">
              <a:latin typeface="Comic Sans MS" pitchFamily="66" charset="0"/>
            </a:endParaRPr>
          </a:p>
        </p:txBody>
      </p:sp>
      <p:pic>
        <p:nvPicPr>
          <p:cNvPr id="27652" name="Picture 5" descr="Radioactive Decay of an Atom"/>
          <p:cNvPicPr>
            <a:picLocks noGrp="1" noChangeAspect="1" noChangeArrowheads="1"/>
          </p:cNvPicPr>
          <p:nvPr>
            <p:ph sz="quarter" idx="2"/>
          </p:nvPr>
        </p:nvPicPr>
        <p:blipFill>
          <a:blip r:embed="rId3">
            <a:extLst>
              <a:ext uri="{28A0092B-C50C-407E-A947-70E740481C1C}">
                <a14:useLocalDpi xmlns:a14="http://schemas.microsoft.com/office/drawing/2010/main" val="0"/>
              </a:ext>
            </a:extLst>
          </a:blip>
          <a:srcRect/>
          <a:stretch>
            <a:fillRect/>
          </a:stretch>
        </p:blipFill>
        <p:spPr>
          <a:xfrm>
            <a:off x="5943600" y="152400"/>
            <a:ext cx="3048000" cy="1752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27653" name="Picture 7" descr="aj21-gardner-fig02"/>
          <p:cNvPicPr>
            <a:picLocks noGrp="1" noChangeAspect="1" noChangeArrowheads="1"/>
          </p:cNvPicPr>
          <p:nvPr>
            <p:ph sz="quarter" idx="3"/>
          </p:nvPr>
        </p:nvPicPr>
        <p:blipFill>
          <a:blip r:embed="rId4">
            <a:extLst>
              <a:ext uri="{28A0092B-C50C-407E-A947-70E740481C1C}">
                <a14:useLocalDpi xmlns:a14="http://schemas.microsoft.com/office/drawing/2010/main" val="0"/>
              </a:ext>
            </a:extLst>
          </a:blip>
          <a:srcRect/>
          <a:stretch>
            <a:fillRect/>
          </a:stretch>
        </p:blipFill>
        <p:spPr>
          <a:xfrm>
            <a:off x="3581400" y="5181600"/>
            <a:ext cx="3505200" cy="1355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7654" name="Text Box 9"/>
          <p:cNvSpPr txBox="1">
            <a:spLocks noChangeArrowheads="1"/>
          </p:cNvSpPr>
          <p:nvPr/>
        </p:nvSpPr>
        <p:spPr bwMode="auto">
          <a:xfrm>
            <a:off x="1752600" y="5562600"/>
            <a:ext cx="1905000" cy="6381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342900" indent="-342900"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buFontTx/>
              <a:buAutoNum type="arabicPeriod"/>
            </a:pPr>
            <a:r>
              <a:rPr lang="en-US" altLang="en-US" sz="900"/>
              <a:t>Schizophrenic female</a:t>
            </a:r>
          </a:p>
          <a:p>
            <a:pPr eaLnBrk="1" hangingPunct="1">
              <a:spcBef>
                <a:spcPct val="50000"/>
              </a:spcBef>
              <a:buFontTx/>
              <a:buAutoNum type="arabicPeriod"/>
            </a:pPr>
            <a:r>
              <a:rPr lang="en-US" altLang="en-US" sz="900"/>
              <a:t>Female with depression</a:t>
            </a:r>
          </a:p>
          <a:p>
            <a:pPr eaLnBrk="1" hangingPunct="1">
              <a:spcBef>
                <a:spcPct val="50000"/>
              </a:spcBef>
              <a:buFontTx/>
              <a:buAutoNum type="arabicPeriod"/>
            </a:pPr>
            <a:r>
              <a:rPr lang="en-US" altLang="en-US" sz="900"/>
              <a:t>Healthy female</a:t>
            </a:r>
          </a:p>
        </p:txBody>
      </p:sp>
      <p:sp>
        <p:nvSpPr>
          <p:cNvPr id="27655" name="Text Box 5"/>
          <p:cNvSpPr txBox="1">
            <a:spLocks noChangeArrowheads="1"/>
          </p:cNvSpPr>
          <p:nvPr/>
        </p:nvSpPr>
        <p:spPr bwMode="auto">
          <a:xfrm>
            <a:off x="4191000" y="6613525"/>
            <a:ext cx="4953000"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a:latin typeface="Comic Sans MS" pitchFamily="66" charset="0"/>
              </a:rPr>
              <a:t>From the  </a:t>
            </a:r>
            <a:r>
              <a:rPr lang="en-US" altLang="en-US" sz="1000">
                <a:latin typeface="Comic Sans MS" pitchFamily="66" charset="0"/>
                <a:hlinkClick r:id="rId5"/>
              </a:rPr>
              <a:t>Virtual Cell Biology Classroom</a:t>
            </a:r>
            <a:r>
              <a:rPr lang="en-US" altLang="en-US" sz="1000">
                <a:latin typeface="Comic Sans MS" pitchFamily="66" charset="0"/>
              </a:rPr>
              <a:t> on </a:t>
            </a:r>
            <a:r>
              <a:rPr lang="en-US" altLang="en-US" sz="1000">
                <a:latin typeface="Comic Sans MS" pitchFamily="66" charset="0"/>
                <a:hlinkClick r:id="rId6"/>
              </a:rPr>
              <a:t>ScienceProfOnline.com</a:t>
            </a:r>
            <a:endParaRPr lang="en-US" altLang="en-US" sz="1000">
              <a:latin typeface="Comic Sans MS" pitchFamily="66" charset="0"/>
            </a:endParaRPr>
          </a:p>
        </p:txBody>
      </p:sp>
    </p:spTree>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481012" y="228600"/>
            <a:ext cx="8229600" cy="487363"/>
          </a:xfrm>
        </p:spPr>
        <p:txBody>
          <a:bodyPr/>
          <a:lstStyle/>
          <a:p>
            <a:pPr eaLnBrk="1" hangingPunct="1"/>
            <a:r>
              <a:rPr lang="en-US" sz="3200" b="1" dirty="0" smtClean="0">
                <a:solidFill>
                  <a:srgbClr val="008000"/>
                </a:solidFill>
                <a:latin typeface="Comic Sans MS" pitchFamily="66" charset="0"/>
              </a:rPr>
              <a:t>What about electrons?</a:t>
            </a:r>
          </a:p>
        </p:txBody>
      </p:sp>
      <p:pic>
        <p:nvPicPr>
          <p:cNvPr id="7171" name="Picture 3" descr="c-atom_e"/>
          <p:cNvPicPr>
            <a:picLocks noGrp="1" noChangeAspect="1" noChangeArrowheads="1"/>
          </p:cNvPicPr>
          <p:nvPr>
            <p:ph sz="half" idx="2"/>
          </p:nvPr>
        </p:nvPicPr>
        <p:blipFill>
          <a:blip r:embed="rId3">
            <a:extLst>
              <a:ext uri="{28A0092B-C50C-407E-A947-70E740481C1C}">
                <a14:useLocalDpi xmlns:a14="http://schemas.microsoft.com/office/drawing/2010/main" val="0"/>
              </a:ext>
            </a:extLst>
          </a:blip>
          <a:srcRect/>
          <a:stretch>
            <a:fillRect/>
          </a:stretch>
        </p:blipFill>
        <p:spPr>
          <a:xfrm>
            <a:off x="5867400" y="1295400"/>
            <a:ext cx="3086100" cy="3276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172" name="Rectangle 4"/>
          <p:cNvSpPr>
            <a:spLocks noChangeArrowheads="1"/>
          </p:cNvSpPr>
          <p:nvPr/>
        </p:nvSpPr>
        <p:spPr bwMode="auto">
          <a:xfrm>
            <a:off x="160338" y="914400"/>
            <a:ext cx="5554662" cy="566309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0" hangingPunct="0">
              <a:defRPr/>
            </a:pPr>
            <a:r>
              <a:rPr lang="en-US" sz="1600" dirty="0" smtClean="0">
                <a:latin typeface="Comic Sans MS" pitchFamily="66" charset="0"/>
                <a:cs typeface="+mn-cs"/>
              </a:rPr>
              <a:t>In a neutral atom, there are the same number of protons (+) and electrons (-).</a:t>
            </a:r>
          </a:p>
          <a:p>
            <a:pPr eaLnBrk="0" hangingPunct="0">
              <a:defRPr/>
            </a:pPr>
            <a:endParaRPr lang="en-US" sz="1600" dirty="0">
              <a:latin typeface="Comic Sans MS" pitchFamily="66" charset="0"/>
            </a:endParaRPr>
          </a:p>
          <a:p>
            <a:pPr eaLnBrk="0" hangingPunct="0">
              <a:defRPr/>
            </a:pPr>
            <a:r>
              <a:rPr lang="en-US" sz="1600" dirty="0" smtClean="0">
                <a:latin typeface="Comic Sans MS" pitchFamily="66" charset="0"/>
                <a:cs typeface="+mn-cs"/>
              </a:rPr>
              <a:t>Electrons </a:t>
            </a:r>
            <a:r>
              <a:rPr lang="en-US" sz="1600" dirty="0" smtClean="0">
                <a:latin typeface="Comic Sans MS" pitchFamily="66" charset="0"/>
              </a:rPr>
              <a:t>orbit</a:t>
            </a:r>
            <a:r>
              <a:rPr lang="en-US" sz="1600" dirty="0" smtClean="0">
                <a:latin typeface="Comic Sans MS" pitchFamily="66" charset="0"/>
                <a:cs typeface="+mn-cs"/>
              </a:rPr>
              <a:t> around the atomic nucleus in </a:t>
            </a:r>
            <a:r>
              <a:rPr lang="en-US" b="1" dirty="0" smtClean="0">
                <a:solidFill>
                  <a:schemeClr val="bg1">
                    <a:lumMod val="50000"/>
                  </a:schemeClr>
                </a:solidFill>
                <a:latin typeface="Comic Sans MS" pitchFamily="66" charset="0"/>
              </a:rPr>
              <a:t>shells</a:t>
            </a:r>
            <a:r>
              <a:rPr lang="en-US" sz="1600" dirty="0" smtClean="0">
                <a:latin typeface="Comic Sans MS" pitchFamily="66" charset="0"/>
                <a:cs typeface="+mn-cs"/>
              </a:rPr>
              <a:t>.</a:t>
            </a:r>
          </a:p>
          <a:p>
            <a:pPr eaLnBrk="0" hangingPunct="0">
              <a:defRPr/>
            </a:pPr>
            <a:endParaRPr lang="en-US" sz="1600" dirty="0" smtClean="0">
              <a:latin typeface="Comic Sans MS" pitchFamily="66" charset="0"/>
            </a:endParaRPr>
          </a:p>
          <a:p>
            <a:pPr eaLnBrk="0" hangingPunct="0">
              <a:defRPr/>
            </a:pPr>
            <a:r>
              <a:rPr lang="en-US" sz="1600" dirty="0" smtClean="0">
                <a:latin typeface="Comic Sans MS" pitchFamily="66" charset="0"/>
                <a:cs typeface="+mn-cs"/>
              </a:rPr>
              <a:t>The inner </a:t>
            </a:r>
            <a:r>
              <a:rPr lang="en-US" sz="1600" dirty="0" smtClean="0">
                <a:latin typeface="Comic Sans MS" pitchFamily="66" charset="0"/>
              </a:rPr>
              <a:t>shell</a:t>
            </a:r>
            <a:r>
              <a:rPr lang="en-US" sz="1600" dirty="0" smtClean="0">
                <a:latin typeface="Comic Sans MS" pitchFamily="66" charset="0"/>
                <a:cs typeface="+mn-cs"/>
              </a:rPr>
              <a:t> (lowest energy level) of an atom, closest to the nucleus, can have a maximum of two electrons.</a:t>
            </a:r>
          </a:p>
          <a:p>
            <a:pPr eaLnBrk="0" hangingPunct="0">
              <a:defRPr/>
            </a:pPr>
            <a:endParaRPr lang="en-US" sz="1600" dirty="0">
              <a:latin typeface="Comic Sans MS" pitchFamily="66" charset="0"/>
            </a:endParaRPr>
          </a:p>
          <a:p>
            <a:pPr eaLnBrk="0" hangingPunct="0">
              <a:defRPr/>
            </a:pPr>
            <a:r>
              <a:rPr lang="en-US" sz="1600" dirty="0" smtClean="0">
                <a:latin typeface="Comic Sans MS" pitchFamily="66" charset="0"/>
                <a:cs typeface="+mn-cs"/>
              </a:rPr>
              <a:t>The outermost, highest energy </a:t>
            </a:r>
            <a:r>
              <a:rPr lang="en-US" sz="1600" dirty="0" smtClean="0">
                <a:latin typeface="Comic Sans MS" pitchFamily="66" charset="0"/>
              </a:rPr>
              <a:t>shell,</a:t>
            </a:r>
            <a:r>
              <a:rPr lang="en-US" sz="1600" dirty="0" smtClean="0">
                <a:latin typeface="Comic Sans MS" pitchFamily="66" charset="0"/>
                <a:cs typeface="+mn-cs"/>
              </a:rPr>
              <a:t> is called the valence shell.</a:t>
            </a:r>
          </a:p>
          <a:p>
            <a:pPr eaLnBrk="0" hangingPunct="0">
              <a:defRPr/>
            </a:pPr>
            <a:endParaRPr lang="en-US" sz="1600" dirty="0" smtClean="0">
              <a:latin typeface="Comic Sans MS" pitchFamily="66" charset="0"/>
              <a:cs typeface="+mn-cs"/>
            </a:endParaRPr>
          </a:p>
          <a:p>
            <a:pPr eaLnBrk="0" hangingPunct="0">
              <a:defRPr/>
            </a:pPr>
            <a:r>
              <a:rPr lang="en-US" sz="2000" b="1" i="1" dirty="0">
                <a:solidFill>
                  <a:srgbClr val="FF0000"/>
                </a:solidFill>
                <a:latin typeface="Comic Sans MS" pitchFamily="66" charset="0"/>
              </a:rPr>
              <a:t>Eight (8) </a:t>
            </a:r>
            <a:r>
              <a:rPr lang="en-US" sz="1600" b="1" i="1" dirty="0">
                <a:latin typeface="Comic Sans MS" pitchFamily="66" charset="0"/>
              </a:rPr>
              <a:t>is the </a:t>
            </a:r>
            <a:r>
              <a:rPr lang="en-US" sz="1600" b="1" i="1" u="sng" dirty="0">
                <a:latin typeface="Comic Sans MS" pitchFamily="66" charset="0"/>
              </a:rPr>
              <a:t>max number</a:t>
            </a:r>
            <a:r>
              <a:rPr lang="en-US" sz="1600" b="1" i="1" dirty="0">
                <a:latin typeface="Comic Sans MS" pitchFamily="66" charset="0"/>
              </a:rPr>
              <a:t> of valence electrons for a full valence shell.</a:t>
            </a:r>
          </a:p>
          <a:p>
            <a:pPr eaLnBrk="0" hangingPunct="0">
              <a:defRPr/>
            </a:pPr>
            <a:endParaRPr lang="en-US" sz="1600" dirty="0" smtClean="0">
              <a:latin typeface="Comic Sans MS" pitchFamily="66" charset="0"/>
              <a:cs typeface="+mn-cs"/>
            </a:endParaRPr>
          </a:p>
          <a:p>
            <a:pPr eaLnBrk="0" hangingPunct="0">
              <a:defRPr/>
            </a:pPr>
            <a:r>
              <a:rPr lang="en-US" sz="1600" dirty="0" smtClean="0">
                <a:latin typeface="Comic Sans MS" pitchFamily="66" charset="0"/>
                <a:cs typeface="+mn-cs"/>
              </a:rPr>
              <a:t>Number </a:t>
            </a:r>
            <a:r>
              <a:rPr lang="en-US" sz="1600" dirty="0">
                <a:latin typeface="Comic Sans MS" pitchFamily="66" charset="0"/>
                <a:cs typeface="+mn-cs"/>
              </a:rPr>
              <a:t>of valence electrons governs an atom’s bonding behavior. </a:t>
            </a:r>
          </a:p>
          <a:p>
            <a:pPr eaLnBrk="0" hangingPunct="0">
              <a:defRPr/>
            </a:pPr>
            <a:endParaRPr lang="en-US" sz="1600" i="1" dirty="0">
              <a:latin typeface="Comic Sans MS" pitchFamily="66" charset="0"/>
              <a:cs typeface="+mn-cs"/>
            </a:endParaRPr>
          </a:p>
          <a:p>
            <a:pPr eaLnBrk="0" hangingPunct="0">
              <a:defRPr/>
            </a:pPr>
            <a:r>
              <a:rPr lang="en-US" sz="1600" dirty="0">
                <a:latin typeface="Comic Sans MS" pitchFamily="66" charset="0"/>
                <a:cs typeface="+mn-cs"/>
              </a:rPr>
              <a:t>Atoms are much more stable, or less reactive, with a full valence shell. </a:t>
            </a:r>
          </a:p>
          <a:p>
            <a:pPr eaLnBrk="0" hangingPunct="0">
              <a:defRPr/>
            </a:pPr>
            <a:endParaRPr lang="en-US" sz="1600" dirty="0">
              <a:latin typeface="Comic Sans MS" pitchFamily="66" charset="0"/>
              <a:cs typeface="+mn-cs"/>
            </a:endParaRPr>
          </a:p>
          <a:p>
            <a:pPr eaLnBrk="0" hangingPunct="0">
              <a:defRPr/>
            </a:pPr>
            <a:r>
              <a:rPr lang="en-US" sz="1600" dirty="0">
                <a:latin typeface="Comic Sans MS" pitchFamily="66" charset="0"/>
                <a:cs typeface="+mn-cs"/>
              </a:rPr>
              <a:t>By moving electrons, the two atoms become linked. This is known as </a:t>
            </a:r>
            <a:r>
              <a:rPr lang="en-US" sz="2000" b="1" dirty="0">
                <a:solidFill>
                  <a:schemeClr val="tx1">
                    <a:lumMod val="50000"/>
                    <a:lumOff val="50000"/>
                  </a:schemeClr>
                </a:solidFill>
                <a:latin typeface="Comic Sans MS" pitchFamily="66" charset="0"/>
                <a:cs typeface="+mn-cs"/>
              </a:rPr>
              <a:t>chemical bonding</a:t>
            </a:r>
            <a:r>
              <a:rPr lang="en-US" sz="1600" dirty="0">
                <a:latin typeface="Comic Sans MS" pitchFamily="66" charset="0"/>
                <a:cs typeface="+mn-cs"/>
              </a:rPr>
              <a:t>. </a:t>
            </a:r>
          </a:p>
        </p:txBody>
      </p:sp>
      <p:sp>
        <p:nvSpPr>
          <p:cNvPr id="7173" name="Text Box 5"/>
          <p:cNvSpPr txBox="1">
            <a:spLocks noChangeArrowheads="1"/>
          </p:cNvSpPr>
          <p:nvPr/>
        </p:nvSpPr>
        <p:spPr bwMode="auto">
          <a:xfrm>
            <a:off x="0" y="6629400"/>
            <a:ext cx="2971800" cy="246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spcBef>
                <a:spcPct val="50000"/>
              </a:spcBef>
            </a:pPr>
            <a:r>
              <a:rPr lang="en-US" sz="1000">
                <a:latin typeface="Comic Sans MS" pitchFamily="66" charset="0"/>
              </a:rPr>
              <a:t>Images: Carbon, </a:t>
            </a:r>
            <a:r>
              <a:rPr lang="en-US" sz="1000">
                <a:latin typeface="Comic Sans MS" pitchFamily="66" charset="0"/>
                <a:hlinkClick r:id="rId4"/>
              </a:rPr>
              <a:t>Universe Today </a:t>
            </a:r>
            <a:r>
              <a:rPr lang="en-US" sz="1000">
                <a:latin typeface="Comic Sans MS" pitchFamily="66" charset="0"/>
              </a:rPr>
              <a:t>Website</a:t>
            </a:r>
          </a:p>
        </p:txBody>
      </p:sp>
      <p:sp>
        <p:nvSpPr>
          <p:cNvPr id="2" name="TextBox 1"/>
          <p:cNvSpPr txBox="1"/>
          <p:nvPr/>
        </p:nvSpPr>
        <p:spPr>
          <a:xfrm>
            <a:off x="6172200" y="4953000"/>
            <a:ext cx="2590800" cy="1477328"/>
          </a:xfrm>
          <a:prstGeom prst="rect">
            <a:avLst/>
          </a:prstGeom>
          <a:noFill/>
        </p:spPr>
        <p:txBody>
          <a:bodyPr wrap="square" rtlCol="0">
            <a:spAutoFit/>
          </a:bodyPr>
          <a:lstStyle/>
          <a:p>
            <a:pPr algn="ctr"/>
            <a:r>
              <a:rPr lang="en-US" dirty="0" smtClean="0">
                <a:latin typeface="Comic Sans MS"/>
                <a:cs typeface="Comic Sans MS"/>
              </a:rPr>
              <a:t>See Rader’s Chem4Kids web page on the </a:t>
            </a:r>
            <a:r>
              <a:rPr lang="en-US" dirty="0" smtClean="0">
                <a:latin typeface="Comic Sans MS"/>
                <a:cs typeface="Comic Sans MS"/>
                <a:hlinkClick r:id="rId5"/>
              </a:rPr>
              <a:t>Periodic </a:t>
            </a:r>
            <a:r>
              <a:rPr lang="en-US" dirty="0">
                <a:latin typeface="Comic Sans MS"/>
                <a:cs typeface="Comic Sans MS"/>
                <a:hlinkClick r:id="rId5"/>
              </a:rPr>
              <a:t>T</a:t>
            </a:r>
            <a:r>
              <a:rPr lang="en-US" dirty="0" smtClean="0">
                <a:latin typeface="Comic Sans MS"/>
                <a:cs typeface="Comic Sans MS"/>
                <a:hlinkClick r:id="rId5"/>
              </a:rPr>
              <a:t>able</a:t>
            </a:r>
            <a:r>
              <a:rPr lang="en-US" dirty="0" smtClean="0">
                <a:latin typeface="Comic Sans MS"/>
                <a:cs typeface="Comic Sans MS"/>
              </a:rPr>
              <a:t>. Their explanations are extremely helpful!</a:t>
            </a:r>
            <a:endParaRPr lang="en-US" dirty="0">
              <a:latin typeface="Comic Sans MS"/>
              <a:cs typeface="Comic Sans MS"/>
            </a:endParaRPr>
          </a:p>
        </p:txBody>
      </p:sp>
      <p:sp>
        <p:nvSpPr>
          <p:cNvPr id="9" name="Text Box 5"/>
          <p:cNvSpPr txBox="1">
            <a:spLocks noChangeArrowheads="1"/>
          </p:cNvSpPr>
          <p:nvPr/>
        </p:nvSpPr>
        <p:spPr bwMode="auto">
          <a:xfrm>
            <a:off x="4595812" y="6613525"/>
            <a:ext cx="4548188" cy="244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spcBef>
                <a:spcPct val="50000"/>
              </a:spcBef>
            </a:pPr>
            <a:r>
              <a:rPr lang="en-US" altLang="en-US" sz="1000" dirty="0">
                <a:latin typeface="Comic Sans MS" pitchFamily="66" charset="0"/>
              </a:rPr>
              <a:t>From the  </a:t>
            </a:r>
            <a:r>
              <a:rPr lang="en-US" altLang="en-US" sz="1000" dirty="0">
                <a:latin typeface="Comic Sans MS" pitchFamily="66" charset="0"/>
                <a:hlinkClick r:id="rId6"/>
              </a:rPr>
              <a:t>Virtual Cell Biology Classroom</a:t>
            </a:r>
            <a:r>
              <a:rPr lang="en-US" altLang="en-US" sz="1000" dirty="0">
                <a:latin typeface="Comic Sans MS" pitchFamily="66" charset="0"/>
              </a:rPr>
              <a:t> on </a:t>
            </a:r>
            <a:r>
              <a:rPr lang="en-US" altLang="en-US" sz="1000" dirty="0">
                <a:latin typeface="Comic Sans MS" pitchFamily="66" charset="0"/>
                <a:hlinkClick r:id="rId7"/>
              </a:rPr>
              <a:t>ScienceProfOnline.com</a:t>
            </a:r>
            <a:endParaRPr lang="en-US" altLang="en-US" sz="1000" dirty="0">
              <a:latin typeface="Comic Sans MS" pitchFamily="66" charset="0"/>
            </a:endParaRPr>
          </a:p>
        </p:txBody>
      </p:sp>
    </p:spTree>
    <p:extLst>
      <p:ext uri="{BB962C8B-B14F-4D97-AF65-F5344CB8AC3E}">
        <p14:creationId xmlns:p14="http://schemas.microsoft.com/office/powerpoint/2010/main" val="415321173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81000" y="4343400"/>
            <a:ext cx="3733800" cy="2123658"/>
          </a:xfrm>
          <a:prstGeom prst="rect">
            <a:avLst/>
          </a:prstGeom>
          <a:noFill/>
        </p:spPr>
        <p:txBody>
          <a:bodyPr wrap="square" rtlCol="0">
            <a:spAutoFit/>
          </a:bodyPr>
          <a:lstStyle/>
          <a:p>
            <a:pPr algn="ctr"/>
            <a:r>
              <a:rPr lang="en-US" sz="1400" b="1" dirty="0">
                <a:latin typeface="Comic Sans MS" pitchFamily="66" charset="0"/>
              </a:rPr>
              <a:t>Dmitri </a:t>
            </a:r>
            <a:r>
              <a:rPr lang="en-US" sz="1400" b="1" dirty="0" err="1">
                <a:latin typeface="Comic Sans MS" pitchFamily="66" charset="0"/>
              </a:rPr>
              <a:t>Ivanovich</a:t>
            </a:r>
            <a:r>
              <a:rPr lang="en-US" sz="1400" b="1" dirty="0">
                <a:latin typeface="Comic Sans MS" pitchFamily="66" charset="0"/>
              </a:rPr>
              <a:t> </a:t>
            </a:r>
            <a:r>
              <a:rPr lang="en-US" sz="1400" b="1" dirty="0" smtClean="0">
                <a:latin typeface="Comic Sans MS" pitchFamily="66" charset="0"/>
              </a:rPr>
              <a:t>Mendeleev </a:t>
            </a:r>
          </a:p>
          <a:p>
            <a:pPr algn="ctr"/>
            <a:r>
              <a:rPr lang="en-US" sz="1400" dirty="0" smtClean="0">
                <a:latin typeface="Comic Sans MS" pitchFamily="66" charset="0"/>
              </a:rPr>
              <a:t>(1834 –1907) </a:t>
            </a:r>
          </a:p>
          <a:p>
            <a:pPr algn="ctr"/>
            <a:endParaRPr lang="en-US" sz="900" dirty="0">
              <a:latin typeface="Comic Sans MS" pitchFamily="66" charset="0"/>
            </a:endParaRPr>
          </a:p>
          <a:p>
            <a:pPr algn="ctr"/>
            <a:r>
              <a:rPr lang="en-US" sz="1400" dirty="0" smtClean="0">
                <a:latin typeface="Comic Sans MS" pitchFamily="66" charset="0"/>
              </a:rPr>
              <a:t>Russian </a:t>
            </a:r>
            <a:r>
              <a:rPr lang="en-US" sz="1400" dirty="0">
                <a:latin typeface="Comic Sans MS" pitchFamily="66" charset="0"/>
              </a:rPr>
              <a:t>chemist and inventor. </a:t>
            </a:r>
            <a:endParaRPr lang="en-US" sz="1400" dirty="0" smtClean="0">
              <a:latin typeface="Comic Sans MS" pitchFamily="66" charset="0"/>
            </a:endParaRPr>
          </a:p>
          <a:p>
            <a:pPr algn="ctr"/>
            <a:endParaRPr lang="en-US" sz="900" dirty="0">
              <a:latin typeface="Comic Sans MS" pitchFamily="66" charset="0"/>
            </a:endParaRPr>
          </a:p>
          <a:p>
            <a:pPr algn="ctr"/>
            <a:r>
              <a:rPr lang="en-US" sz="1200" dirty="0">
                <a:latin typeface="Comic Sans MS" pitchFamily="66" charset="0"/>
              </a:rPr>
              <a:t>F</a:t>
            </a:r>
            <a:r>
              <a:rPr lang="en-US" sz="1200" dirty="0" smtClean="0">
                <a:latin typeface="Comic Sans MS" pitchFamily="66" charset="0"/>
              </a:rPr>
              <a:t>ormulated </a:t>
            </a:r>
            <a:r>
              <a:rPr lang="en-US" sz="1200" dirty="0">
                <a:latin typeface="Comic Sans MS" pitchFamily="66" charset="0"/>
              </a:rPr>
              <a:t>Periodic </a:t>
            </a:r>
            <a:r>
              <a:rPr lang="en-US" sz="1200" dirty="0" smtClean="0">
                <a:latin typeface="Comic Sans MS" pitchFamily="66" charset="0"/>
              </a:rPr>
              <a:t>Law.</a:t>
            </a:r>
          </a:p>
          <a:p>
            <a:pPr algn="ctr"/>
            <a:r>
              <a:rPr lang="en-US" sz="1200" dirty="0">
                <a:latin typeface="Comic Sans MS" pitchFamily="66" charset="0"/>
              </a:rPr>
              <a:t>C</a:t>
            </a:r>
            <a:r>
              <a:rPr lang="en-US" sz="1200" dirty="0" smtClean="0">
                <a:latin typeface="Comic Sans MS" pitchFamily="66" charset="0"/>
              </a:rPr>
              <a:t>reated </a:t>
            </a:r>
            <a:r>
              <a:rPr lang="en-US" sz="1200" dirty="0">
                <a:latin typeface="Comic Sans MS" pitchFamily="66" charset="0"/>
              </a:rPr>
              <a:t>his own version of the periodic table of elements, and used it to correct the properties of some already discovered elements </a:t>
            </a:r>
            <a:r>
              <a:rPr lang="en-US" sz="1200" dirty="0" smtClean="0">
                <a:latin typeface="Comic Sans MS" pitchFamily="66" charset="0"/>
              </a:rPr>
              <a:t>and </a:t>
            </a:r>
            <a:r>
              <a:rPr lang="en-US" sz="1200" dirty="0">
                <a:latin typeface="Comic Sans MS" pitchFamily="66" charset="0"/>
              </a:rPr>
              <a:t>to predict the properties of eight elements </a:t>
            </a:r>
            <a:r>
              <a:rPr lang="en-US" sz="1200" dirty="0" smtClean="0">
                <a:latin typeface="Comic Sans MS" pitchFamily="66" charset="0"/>
              </a:rPr>
              <a:t>that had not been discovered yet!</a:t>
            </a:r>
            <a:endParaRPr lang="en-US" sz="800" dirty="0">
              <a:latin typeface="Comic Sans MS"/>
              <a:cs typeface="Comic Sans MS"/>
            </a:endParaRPr>
          </a:p>
        </p:txBody>
      </p:sp>
      <p:sp>
        <p:nvSpPr>
          <p:cNvPr id="6" name="Rectangle 2"/>
          <p:cNvSpPr txBox="1">
            <a:spLocks noChangeArrowheads="1"/>
          </p:cNvSpPr>
          <p:nvPr/>
        </p:nvSpPr>
        <p:spPr bwMode="auto">
          <a:xfrm>
            <a:off x="3962400" y="152400"/>
            <a:ext cx="5181600" cy="685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r>
              <a:rPr lang="en-US" sz="3600" b="1" dirty="0" smtClean="0">
                <a:solidFill>
                  <a:schemeClr val="tx1"/>
                </a:solidFill>
                <a:latin typeface="Comic Sans MS" pitchFamily="66" charset="0"/>
              </a:rPr>
              <a:t>The Periodic Table</a:t>
            </a:r>
          </a:p>
        </p:txBody>
      </p:sp>
      <p:sp>
        <p:nvSpPr>
          <p:cNvPr id="8" name="Text Box 13"/>
          <p:cNvSpPr txBox="1">
            <a:spLocks noChangeArrowheads="1"/>
          </p:cNvSpPr>
          <p:nvPr/>
        </p:nvSpPr>
        <p:spPr bwMode="auto">
          <a:xfrm>
            <a:off x="0" y="6611938"/>
            <a:ext cx="2819400"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dirty="0">
                <a:latin typeface="Comic Sans MS" pitchFamily="66" charset="0"/>
              </a:rPr>
              <a:t>Image: </a:t>
            </a:r>
            <a:r>
              <a:rPr lang="en-US" altLang="en-US" sz="1000" dirty="0" smtClean="0">
                <a:latin typeface="Comic Sans MS" pitchFamily="66" charset="0"/>
                <a:hlinkClick r:id="rId2"/>
              </a:rPr>
              <a:t>Periodic Table of Elements</a:t>
            </a:r>
            <a:endParaRPr lang="en-US" altLang="en-US" sz="1000" dirty="0">
              <a:latin typeface="Comic Sans MS" pitchFamily="66" charset="0"/>
            </a:endParaRPr>
          </a:p>
        </p:txBody>
      </p:sp>
      <p:pic>
        <p:nvPicPr>
          <p:cNvPr id="11" name="Picture 10" descr="Periodic_table_(polyatomic).svg.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14800" y="975800"/>
            <a:ext cx="4800600" cy="3901000"/>
          </a:xfrm>
          <a:prstGeom prst="rect">
            <a:avLst/>
          </a:prstGeom>
        </p:spPr>
      </p:pic>
      <p:pic>
        <p:nvPicPr>
          <p:cNvPr id="2" name="Picture 1" descr="Mendeleev.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81000" y="1981200"/>
            <a:ext cx="3629247" cy="2286000"/>
          </a:xfrm>
          <a:prstGeom prst="rect">
            <a:avLst/>
          </a:prstGeom>
        </p:spPr>
      </p:pic>
      <p:pic>
        <p:nvPicPr>
          <p:cNvPr id="3" name="Picture 2" descr="mendcards.gif"/>
          <p:cNvPicPr>
            <a:picLocks noChangeAspect="1"/>
          </p:cNvPicPr>
          <p:nvPr/>
        </p:nvPicPr>
        <p:blipFill rotWithShape="1">
          <a:blip r:embed="rId5">
            <a:extLst>
              <a:ext uri="{28A0092B-C50C-407E-A947-70E740481C1C}">
                <a14:useLocalDpi xmlns:a14="http://schemas.microsoft.com/office/drawing/2010/main" val="0"/>
              </a:ext>
            </a:extLst>
          </a:blip>
          <a:srcRect l="3125" t="-2" r="3125" b="33145"/>
          <a:stretch/>
        </p:blipFill>
        <p:spPr>
          <a:xfrm>
            <a:off x="457200" y="228600"/>
            <a:ext cx="3505200" cy="1676400"/>
          </a:xfrm>
          <a:prstGeom prst="rect">
            <a:avLst/>
          </a:prstGeom>
        </p:spPr>
      </p:pic>
      <p:sp>
        <p:nvSpPr>
          <p:cNvPr id="4" name="TextBox 3"/>
          <p:cNvSpPr txBox="1"/>
          <p:nvPr/>
        </p:nvSpPr>
        <p:spPr>
          <a:xfrm>
            <a:off x="4495800" y="5029200"/>
            <a:ext cx="4495800" cy="1477328"/>
          </a:xfrm>
          <a:prstGeom prst="rect">
            <a:avLst/>
          </a:prstGeom>
          <a:noFill/>
        </p:spPr>
        <p:txBody>
          <a:bodyPr wrap="square" rtlCol="0">
            <a:spAutoFit/>
          </a:bodyPr>
          <a:lstStyle/>
          <a:p>
            <a:pPr algn="ctr"/>
            <a:r>
              <a:rPr lang="en-US" sz="1200" dirty="0" smtClean="0">
                <a:latin typeface="Comic Sans MS"/>
                <a:cs typeface="Comic Sans MS"/>
              </a:rPr>
              <a:t>Listen to </a:t>
            </a:r>
            <a:r>
              <a:rPr lang="en-US" sz="1200" dirty="0" err="1" smtClean="0">
                <a:latin typeface="Comic Sans MS"/>
                <a:cs typeface="Comic Sans MS"/>
              </a:rPr>
              <a:t>Radiolab</a:t>
            </a:r>
            <a:r>
              <a:rPr lang="en-US" sz="1200" dirty="0" smtClean="0">
                <a:latin typeface="Comic Sans MS"/>
                <a:cs typeface="Comic Sans MS"/>
              </a:rPr>
              <a:t> podcast segment on Mendeleev and the periodic table from the episode</a:t>
            </a:r>
          </a:p>
          <a:p>
            <a:pPr algn="ctr"/>
            <a:r>
              <a:rPr lang="en-US" sz="1200" dirty="0" smtClean="0">
                <a:latin typeface="Comic Sans MS"/>
                <a:cs typeface="Comic Sans MS"/>
              </a:rPr>
              <a:t> “</a:t>
            </a:r>
            <a:r>
              <a:rPr lang="en-US" sz="1200" dirty="0" smtClean="0">
                <a:latin typeface="Comic Sans MS"/>
                <a:cs typeface="Comic Sans MS"/>
                <a:hlinkClick r:id="rId6"/>
              </a:rPr>
              <a:t>Yellow Fluff and Other Curious Encounters</a:t>
            </a:r>
            <a:r>
              <a:rPr lang="en-US" sz="1200" dirty="0" smtClean="0">
                <a:latin typeface="Comic Sans MS"/>
                <a:cs typeface="Comic Sans MS"/>
              </a:rPr>
              <a:t>” </a:t>
            </a:r>
          </a:p>
          <a:p>
            <a:pPr algn="ctr"/>
            <a:r>
              <a:rPr lang="en-US" sz="900" i="1" dirty="0" smtClean="0">
                <a:latin typeface="Comic Sans MS"/>
                <a:cs typeface="Comic Sans MS"/>
              </a:rPr>
              <a:t>(starting at 4:30 into the podcast). </a:t>
            </a:r>
          </a:p>
          <a:p>
            <a:pPr algn="ctr"/>
            <a:endParaRPr lang="en-US" sz="900" i="1" dirty="0" smtClean="0">
              <a:latin typeface="Comic Sans MS"/>
              <a:cs typeface="Comic Sans MS"/>
            </a:endParaRPr>
          </a:p>
          <a:p>
            <a:pPr algn="ctr"/>
            <a:r>
              <a:rPr lang="en-US" sz="1200" dirty="0" smtClean="0">
                <a:latin typeface="Comic Sans MS"/>
                <a:cs typeface="Comic Sans MS"/>
              </a:rPr>
              <a:t>Go to the </a:t>
            </a:r>
            <a:r>
              <a:rPr lang="en-US" sz="1200" dirty="0" smtClean="0">
                <a:latin typeface="Comic Sans MS"/>
                <a:cs typeface="Comic Sans MS"/>
                <a:hlinkClick r:id="rId7"/>
              </a:rPr>
              <a:t>Chemistry Basics &amp; the Periodic Table Main Page</a:t>
            </a:r>
            <a:r>
              <a:rPr lang="en-US" sz="1200" dirty="0" smtClean="0">
                <a:latin typeface="Comic Sans MS"/>
                <a:cs typeface="Comic Sans MS"/>
              </a:rPr>
              <a:t> to find a homework assignment based on this podcast.</a:t>
            </a:r>
          </a:p>
          <a:p>
            <a:pPr algn="ctr"/>
            <a:endParaRPr lang="en-US" sz="1200" dirty="0">
              <a:latin typeface="Comic Sans MS"/>
              <a:cs typeface="Comic Sans MS"/>
            </a:endParaRPr>
          </a:p>
        </p:txBody>
      </p:sp>
      <p:sp>
        <p:nvSpPr>
          <p:cNvPr id="13" name="Rectangle 6"/>
          <p:cNvSpPr>
            <a:spLocks noChangeArrowheads="1"/>
          </p:cNvSpPr>
          <p:nvPr/>
        </p:nvSpPr>
        <p:spPr bwMode="auto">
          <a:xfrm>
            <a:off x="5208871" y="6611779"/>
            <a:ext cx="393512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1000" dirty="0">
                <a:latin typeface="Comic Sans MS" pitchFamily="66" charset="0"/>
              </a:rPr>
              <a:t>From the Virtual </a:t>
            </a:r>
            <a:r>
              <a:rPr lang="en-US" altLang="en-US" sz="1000" dirty="0" smtClean="0">
                <a:latin typeface="Comic Sans MS" pitchFamily="66" charset="0"/>
              </a:rPr>
              <a:t>Biology </a:t>
            </a:r>
            <a:r>
              <a:rPr lang="en-US" altLang="en-US" sz="1000" dirty="0">
                <a:latin typeface="Comic Sans MS" pitchFamily="66" charset="0"/>
              </a:rPr>
              <a:t>Classroom on </a:t>
            </a:r>
            <a:r>
              <a:rPr lang="en-US" altLang="en-US" sz="1000" dirty="0">
                <a:latin typeface="Comic Sans MS" pitchFamily="66" charset="0"/>
                <a:hlinkClick r:id="rId8"/>
              </a:rPr>
              <a:t>ScienceProfOnline.com</a:t>
            </a:r>
            <a:endParaRPr lang="en-US" altLang="en-US" sz="1000" dirty="0">
              <a:latin typeface="Comic Sans MS" pitchFamily="66" charset="0"/>
            </a:endParaRPr>
          </a:p>
        </p:txBody>
      </p:sp>
    </p:spTree>
    <p:extLst>
      <p:ext uri="{BB962C8B-B14F-4D97-AF65-F5344CB8AC3E}">
        <p14:creationId xmlns:p14="http://schemas.microsoft.com/office/powerpoint/2010/main" val="191724815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228600" y="1447800"/>
            <a:ext cx="4419600" cy="4955201"/>
          </a:xfrm>
          <a:prstGeom prst="rect">
            <a:avLst/>
          </a:prstGeom>
          <a:noFill/>
        </p:spPr>
        <p:txBody>
          <a:bodyPr wrap="square" rtlCol="0">
            <a:spAutoFit/>
          </a:bodyPr>
          <a:lstStyle/>
          <a:p>
            <a:r>
              <a:rPr lang="en-US" sz="1400" dirty="0">
                <a:latin typeface="Comic Sans MS" pitchFamily="66" charset="0"/>
              </a:rPr>
              <a:t>E</a:t>
            </a:r>
            <a:r>
              <a:rPr lang="en-US" sz="1400" dirty="0" smtClean="0">
                <a:latin typeface="Comic Sans MS" pitchFamily="66" charset="0"/>
              </a:rPr>
              <a:t>lectrons </a:t>
            </a:r>
            <a:r>
              <a:rPr lang="en-US" sz="1400" dirty="0">
                <a:latin typeface="Comic Sans MS" pitchFamily="66" charset="0"/>
              </a:rPr>
              <a:t>in an atom are located in  different </a:t>
            </a:r>
            <a:r>
              <a:rPr lang="en-US" sz="1400" dirty="0" smtClean="0">
                <a:latin typeface="Comic Sans MS" pitchFamily="66" charset="0"/>
              </a:rPr>
              <a:t>shells </a:t>
            </a:r>
            <a:r>
              <a:rPr lang="en-US" sz="1400" dirty="0">
                <a:latin typeface="Comic Sans MS" pitchFamily="66" charset="0"/>
              </a:rPr>
              <a:t>or </a:t>
            </a:r>
            <a:r>
              <a:rPr lang="en-US" sz="1600" b="1" dirty="0">
                <a:solidFill>
                  <a:schemeClr val="tx1">
                    <a:lumMod val="50000"/>
                    <a:lumOff val="50000"/>
                  </a:schemeClr>
                </a:solidFill>
                <a:latin typeface="Comic Sans MS" pitchFamily="66" charset="0"/>
              </a:rPr>
              <a:t>energy levels</a:t>
            </a:r>
            <a:r>
              <a:rPr lang="en-US" sz="1100" dirty="0">
                <a:solidFill>
                  <a:schemeClr val="bg2">
                    <a:lumMod val="75000"/>
                  </a:schemeClr>
                </a:solidFill>
                <a:latin typeface="Comic Sans MS" pitchFamily="66" charset="0"/>
              </a:rPr>
              <a:t>. </a:t>
            </a:r>
          </a:p>
          <a:p>
            <a:endParaRPr lang="en-US" sz="1400" dirty="0" smtClean="0">
              <a:latin typeface="Comic Sans MS"/>
              <a:cs typeface="Comic Sans MS"/>
            </a:endParaRPr>
          </a:p>
          <a:p>
            <a:r>
              <a:rPr lang="en-US" sz="1400" dirty="0" smtClean="0">
                <a:latin typeface="Comic Sans MS"/>
                <a:cs typeface="Comic Sans MS"/>
              </a:rPr>
              <a:t>Each ROW of the periodic table is called </a:t>
            </a:r>
            <a:r>
              <a:rPr lang="en-US" sz="1400" dirty="0">
                <a:latin typeface="Comic Sans MS"/>
                <a:cs typeface="Comic Sans MS"/>
              </a:rPr>
              <a:t>a </a:t>
            </a:r>
            <a:r>
              <a:rPr lang="en-US" sz="1400" b="1" dirty="0">
                <a:latin typeface="Comic Sans MS"/>
                <a:cs typeface="Comic Sans MS"/>
              </a:rPr>
              <a:t>P</a:t>
            </a:r>
            <a:r>
              <a:rPr lang="en-US" sz="1400" b="1" dirty="0" smtClean="0">
                <a:latin typeface="Comic Sans MS"/>
                <a:cs typeface="Comic Sans MS"/>
              </a:rPr>
              <a:t>eriod</a:t>
            </a:r>
            <a:r>
              <a:rPr lang="en-US" sz="1400" dirty="0" smtClean="0">
                <a:latin typeface="Comic Sans MS"/>
                <a:cs typeface="Comic Sans MS"/>
              </a:rPr>
              <a:t>.</a:t>
            </a:r>
          </a:p>
          <a:p>
            <a:endParaRPr lang="en-US" sz="1400" dirty="0">
              <a:latin typeface="Comic Sans MS"/>
              <a:cs typeface="Comic Sans MS"/>
            </a:endParaRPr>
          </a:p>
          <a:p>
            <a:r>
              <a:rPr lang="en-US" sz="1400" b="1" dirty="0" smtClean="0">
                <a:latin typeface="Comic Sans MS"/>
                <a:cs typeface="Comic Sans MS"/>
              </a:rPr>
              <a:t>Period Rule 1: </a:t>
            </a:r>
            <a:r>
              <a:rPr lang="en-US" sz="1400" dirty="0" smtClean="0">
                <a:latin typeface="Comic Sans MS"/>
                <a:cs typeface="Comic Sans MS"/>
              </a:rPr>
              <a:t>All </a:t>
            </a:r>
            <a:r>
              <a:rPr lang="en-US" sz="1400" dirty="0">
                <a:latin typeface="Comic Sans MS"/>
                <a:cs typeface="Comic Sans MS"/>
              </a:rPr>
              <a:t>of the elements in a </a:t>
            </a:r>
            <a:r>
              <a:rPr lang="en-US" sz="1400" b="1" dirty="0" smtClean="0">
                <a:latin typeface="Comic Sans MS"/>
                <a:cs typeface="Comic Sans MS"/>
              </a:rPr>
              <a:t>Period</a:t>
            </a:r>
            <a:r>
              <a:rPr lang="en-US" sz="1400" dirty="0" smtClean="0">
                <a:latin typeface="Comic Sans MS"/>
                <a:cs typeface="Comic Sans MS"/>
              </a:rPr>
              <a:t> </a:t>
            </a:r>
            <a:r>
              <a:rPr lang="en-US" sz="1400" dirty="0">
                <a:latin typeface="Comic Sans MS"/>
                <a:cs typeface="Comic Sans MS"/>
              </a:rPr>
              <a:t>have the same number of </a:t>
            </a:r>
            <a:r>
              <a:rPr lang="en-US" sz="1400" dirty="0" smtClean="0">
                <a:latin typeface="Comic Sans MS"/>
                <a:cs typeface="Comic Sans MS"/>
              </a:rPr>
              <a:t>electron shells. </a:t>
            </a:r>
          </a:p>
          <a:p>
            <a:endParaRPr lang="en-US" sz="1400" dirty="0">
              <a:latin typeface="Comic Sans MS"/>
              <a:cs typeface="Comic Sans MS"/>
            </a:endParaRPr>
          </a:p>
          <a:p>
            <a:r>
              <a:rPr lang="en-US" sz="1200" dirty="0" smtClean="0">
                <a:latin typeface="Comic Sans MS"/>
                <a:cs typeface="Comic Sans MS"/>
              </a:rPr>
              <a:t>For </a:t>
            </a:r>
            <a:r>
              <a:rPr lang="en-US" sz="1200" dirty="0">
                <a:latin typeface="Comic Sans MS"/>
                <a:cs typeface="Comic Sans MS"/>
              </a:rPr>
              <a:t>example, every element in the top row (the first period) has one </a:t>
            </a:r>
            <a:r>
              <a:rPr lang="en-US" sz="1200" dirty="0" smtClean="0">
                <a:latin typeface="Comic Sans MS"/>
                <a:cs typeface="Comic Sans MS"/>
              </a:rPr>
              <a:t>shell </a:t>
            </a:r>
            <a:r>
              <a:rPr lang="en-US" sz="1200" dirty="0">
                <a:latin typeface="Comic Sans MS"/>
                <a:cs typeface="Comic Sans MS"/>
              </a:rPr>
              <a:t>for its electrons. </a:t>
            </a:r>
            <a:r>
              <a:rPr lang="en-US" sz="1200" dirty="0" smtClean="0">
                <a:latin typeface="Comic Sans MS"/>
                <a:cs typeface="Comic Sans MS"/>
              </a:rPr>
              <a:t>All </a:t>
            </a:r>
            <a:r>
              <a:rPr lang="en-US" sz="1200" dirty="0">
                <a:latin typeface="Comic Sans MS"/>
                <a:cs typeface="Comic Sans MS"/>
              </a:rPr>
              <a:t>elements in the second row (the second period) have two </a:t>
            </a:r>
            <a:r>
              <a:rPr lang="en-US" sz="1200" dirty="0" smtClean="0">
                <a:latin typeface="Comic Sans MS"/>
                <a:cs typeface="Comic Sans MS"/>
              </a:rPr>
              <a:t>shells </a:t>
            </a:r>
            <a:r>
              <a:rPr lang="en-US" sz="1200" dirty="0">
                <a:latin typeface="Comic Sans MS"/>
                <a:cs typeface="Comic Sans MS"/>
              </a:rPr>
              <a:t>for their electrons. </a:t>
            </a:r>
            <a:endParaRPr lang="en-US" sz="1200" dirty="0" smtClean="0">
              <a:latin typeface="Comic Sans MS"/>
              <a:cs typeface="Comic Sans MS"/>
            </a:endParaRPr>
          </a:p>
          <a:p>
            <a:endParaRPr lang="en-US" sz="1400" dirty="0">
              <a:latin typeface="Comic Sans MS"/>
              <a:cs typeface="Comic Sans MS"/>
            </a:endParaRPr>
          </a:p>
          <a:p>
            <a:r>
              <a:rPr lang="en-US" sz="1400" b="1" dirty="0" smtClean="0">
                <a:latin typeface="Comic Sans MS"/>
                <a:cs typeface="Comic Sans MS"/>
              </a:rPr>
              <a:t>Period Rule 2: </a:t>
            </a:r>
            <a:r>
              <a:rPr lang="en-US" sz="1400" dirty="0" smtClean="0">
                <a:latin typeface="Comic Sans MS"/>
                <a:cs typeface="Comic Sans MS"/>
              </a:rPr>
              <a:t>As </a:t>
            </a:r>
            <a:r>
              <a:rPr lang="en-US" sz="1400" dirty="0">
                <a:latin typeface="Comic Sans MS"/>
                <a:cs typeface="Comic Sans MS"/>
              </a:rPr>
              <a:t>you move down the table, every row adds </a:t>
            </a:r>
            <a:r>
              <a:rPr lang="en-US" sz="1400" dirty="0" smtClean="0">
                <a:latin typeface="Comic Sans MS"/>
                <a:cs typeface="Comic Sans MS"/>
              </a:rPr>
              <a:t>a shell, up to seven. </a:t>
            </a:r>
          </a:p>
          <a:p>
            <a:endParaRPr lang="en-US" sz="1400" dirty="0">
              <a:latin typeface="Comic Sans MS"/>
              <a:cs typeface="Comic Sans MS"/>
            </a:endParaRPr>
          </a:p>
          <a:p>
            <a:r>
              <a:rPr lang="en-US" sz="1400" b="1" dirty="0" smtClean="0">
                <a:latin typeface="Comic Sans MS"/>
                <a:cs typeface="Comic Sans MS"/>
              </a:rPr>
              <a:t>Period Rule 3: </a:t>
            </a:r>
            <a:r>
              <a:rPr lang="en-US" sz="1400" dirty="0" smtClean="0">
                <a:latin typeface="Comic Sans MS"/>
                <a:cs typeface="Comic Sans MS"/>
              </a:rPr>
              <a:t>The innermost (closest to the nucleus) shell of all atoms (other than hydrogen) has two electrons.</a:t>
            </a:r>
          </a:p>
          <a:p>
            <a:endParaRPr lang="en-US" sz="1400" dirty="0">
              <a:latin typeface="Comic Sans MS"/>
              <a:cs typeface="Comic Sans MS"/>
            </a:endParaRPr>
          </a:p>
          <a:p>
            <a:r>
              <a:rPr lang="en-US" sz="1400" b="1" dirty="0" smtClean="0">
                <a:latin typeface="Comic Sans MS"/>
                <a:cs typeface="Comic Sans MS"/>
              </a:rPr>
              <a:t>Period Rule 4: </a:t>
            </a:r>
            <a:r>
              <a:rPr lang="en-US" sz="1400" dirty="0" smtClean="0">
                <a:latin typeface="Comic Sans MS"/>
                <a:cs typeface="Comic Sans MS"/>
              </a:rPr>
              <a:t>The electrons in the outermost shell are called </a:t>
            </a:r>
            <a:r>
              <a:rPr lang="en-US" sz="1400" b="1" dirty="0" smtClean="0">
                <a:latin typeface="Comic Sans MS"/>
                <a:cs typeface="Comic Sans MS"/>
              </a:rPr>
              <a:t>valence electrons</a:t>
            </a:r>
            <a:r>
              <a:rPr lang="en-US" sz="1400" dirty="0" smtClean="0">
                <a:latin typeface="Comic Sans MS"/>
                <a:cs typeface="Comic Sans MS"/>
              </a:rPr>
              <a:t>.</a:t>
            </a:r>
            <a:endParaRPr lang="en-US" sz="1400" dirty="0">
              <a:latin typeface="Comic Sans MS"/>
              <a:cs typeface="Comic Sans MS"/>
            </a:endParaRPr>
          </a:p>
          <a:p>
            <a:endParaRPr lang="en-US" sz="1400" dirty="0">
              <a:latin typeface="Comic Sans MS"/>
              <a:cs typeface="Comic Sans MS"/>
            </a:endParaRPr>
          </a:p>
        </p:txBody>
      </p:sp>
      <p:sp>
        <p:nvSpPr>
          <p:cNvPr id="6" name="Rectangle 2"/>
          <p:cNvSpPr txBox="1">
            <a:spLocks noChangeArrowheads="1"/>
          </p:cNvSpPr>
          <p:nvPr/>
        </p:nvSpPr>
        <p:spPr bwMode="auto">
          <a:xfrm>
            <a:off x="152400" y="152400"/>
            <a:ext cx="8991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eaLnBrk="1" hangingPunct="1"/>
            <a:r>
              <a:rPr lang="en-US" sz="3600" b="1" dirty="0" smtClean="0">
                <a:solidFill>
                  <a:srgbClr val="FF7D5F"/>
                </a:solidFill>
                <a:latin typeface="Comic Sans MS" pitchFamily="66" charset="0"/>
              </a:rPr>
              <a:t>Electrons: </a:t>
            </a:r>
          </a:p>
          <a:p>
            <a:pPr eaLnBrk="1" hangingPunct="1"/>
            <a:r>
              <a:rPr lang="en-US" sz="2000" dirty="0" smtClean="0">
                <a:solidFill>
                  <a:srgbClr val="000000"/>
                </a:solidFill>
                <a:latin typeface="Comic Sans MS" pitchFamily="66" charset="0"/>
              </a:rPr>
              <a:t>How can I determine the number of </a:t>
            </a:r>
            <a:r>
              <a:rPr lang="en-US" sz="2000" b="1" dirty="0" smtClean="0">
                <a:solidFill>
                  <a:srgbClr val="000000"/>
                </a:solidFill>
                <a:latin typeface="Comic Sans MS" pitchFamily="66" charset="0"/>
              </a:rPr>
              <a:t>electron shells</a:t>
            </a:r>
            <a:r>
              <a:rPr lang="en-US" sz="2000" dirty="0" smtClean="0">
                <a:solidFill>
                  <a:srgbClr val="000000"/>
                </a:solidFill>
                <a:latin typeface="Comic Sans MS" pitchFamily="66" charset="0"/>
              </a:rPr>
              <a:t>? </a:t>
            </a:r>
            <a:r>
              <a:rPr lang="en-US" sz="2000" dirty="0" smtClean="0">
                <a:solidFill>
                  <a:srgbClr val="FF0000"/>
                </a:solidFill>
                <a:latin typeface="Comic Sans MS" pitchFamily="66" charset="0"/>
              </a:rPr>
              <a:t>Period </a:t>
            </a:r>
            <a:r>
              <a:rPr lang="en-US" sz="2400" dirty="0" smtClean="0">
                <a:solidFill>
                  <a:srgbClr val="000000"/>
                </a:solidFill>
                <a:latin typeface="Comic Sans MS" pitchFamily="66" charset="0"/>
              </a:rPr>
              <a:t>!</a:t>
            </a:r>
          </a:p>
        </p:txBody>
      </p:sp>
      <p:sp>
        <p:nvSpPr>
          <p:cNvPr id="11" name="Rectangle 6"/>
          <p:cNvSpPr>
            <a:spLocks noChangeArrowheads="1"/>
          </p:cNvSpPr>
          <p:nvPr/>
        </p:nvSpPr>
        <p:spPr bwMode="auto">
          <a:xfrm>
            <a:off x="5208871" y="6611779"/>
            <a:ext cx="3935129"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r" eaLnBrk="1" hangingPunct="1"/>
            <a:r>
              <a:rPr lang="en-US" altLang="en-US" sz="1000" dirty="0">
                <a:latin typeface="Comic Sans MS" pitchFamily="66" charset="0"/>
              </a:rPr>
              <a:t>From the Virtual </a:t>
            </a:r>
            <a:r>
              <a:rPr lang="en-US" altLang="en-US" sz="1000" dirty="0" smtClean="0">
                <a:latin typeface="Comic Sans MS" pitchFamily="66" charset="0"/>
              </a:rPr>
              <a:t>Biology </a:t>
            </a:r>
            <a:r>
              <a:rPr lang="en-US" altLang="en-US" sz="1000" dirty="0">
                <a:latin typeface="Comic Sans MS" pitchFamily="66" charset="0"/>
              </a:rPr>
              <a:t>Classroom on </a:t>
            </a:r>
            <a:r>
              <a:rPr lang="en-US" altLang="en-US" sz="1000" dirty="0">
                <a:latin typeface="Comic Sans MS" pitchFamily="66" charset="0"/>
                <a:hlinkClick r:id="rId2"/>
              </a:rPr>
              <a:t>ScienceProfOnline.com</a:t>
            </a:r>
            <a:endParaRPr lang="en-US" altLang="en-US" sz="1000" dirty="0">
              <a:latin typeface="Comic Sans MS" pitchFamily="66" charset="0"/>
            </a:endParaRPr>
          </a:p>
        </p:txBody>
      </p:sp>
      <p:sp>
        <p:nvSpPr>
          <p:cNvPr id="7" name="Text Box 13"/>
          <p:cNvSpPr txBox="1">
            <a:spLocks noChangeArrowheads="1"/>
          </p:cNvSpPr>
          <p:nvPr/>
        </p:nvSpPr>
        <p:spPr bwMode="auto">
          <a:xfrm>
            <a:off x="0" y="6611938"/>
            <a:ext cx="2819400" cy="2460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sz="1000" dirty="0">
                <a:latin typeface="Comic Sans MS" pitchFamily="66" charset="0"/>
              </a:rPr>
              <a:t>Image: </a:t>
            </a:r>
            <a:r>
              <a:rPr lang="en-US" altLang="en-US" sz="1000" dirty="0" smtClean="0">
                <a:latin typeface="Comic Sans MS" pitchFamily="66" charset="0"/>
                <a:hlinkClick r:id="rId3"/>
              </a:rPr>
              <a:t>Periodic Table of Elements</a:t>
            </a:r>
            <a:endParaRPr lang="en-US" altLang="en-US" sz="1000" dirty="0">
              <a:latin typeface="Comic Sans MS" pitchFamily="66" charset="0"/>
            </a:endParaRPr>
          </a:p>
        </p:txBody>
      </p:sp>
      <p:pic>
        <p:nvPicPr>
          <p:cNvPr id="8" name="Picture 7" descr="Periodic_table_(polyatomic).svg.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029200" y="1524000"/>
            <a:ext cx="3662836" cy="4422409"/>
          </a:xfrm>
          <a:prstGeom prst="rect">
            <a:avLst/>
          </a:prstGeom>
        </p:spPr>
      </p:pic>
      <p:sp>
        <p:nvSpPr>
          <p:cNvPr id="2" name="Down Arrow 1"/>
          <p:cNvSpPr/>
          <p:nvPr/>
        </p:nvSpPr>
        <p:spPr>
          <a:xfrm>
            <a:off x="8382000" y="838200"/>
            <a:ext cx="228600" cy="304800"/>
          </a:xfrm>
          <a:prstGeom prst="downArrow">
            <a:avLst/>
          </a:prstGeom>
          <a:solidFill>
            <a:schemeClr val="tx1"/>
          </a:solidFill>
          <a:ln w="3175">
            <a:solidFill>
              <a:schemeClr val="tx1"/>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32898070"/>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30829</TotalTime>
  <Words>1733</Words>
  <Application>Microsoft Macintosh PowerPoint</Application>
  <PresentationFormat>On-screen Show (4:3)</PresentationFormat>
  <Paragraphs>214</Paragraphs>
  <Slides>13</Slides>
  <Notes>9</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Default Design</vt:lpstr>
      <vt:lpstr>PowerPoint Presentation</vt:lpstr>
      <vt:lpstr>PowerPoint Presentation</vt:lpstr>
      <vt:lpstr>PowerPoint Presentation</vt:lpstr>
      <vt:lpstr>The Structure of an Atom</vt:lpstr>
      <vt:lpstr>PowerPoint Presentation</vt:lpstr>
      <vt:lpstr>Isotopes &amp; Radioactivity</vt:lpstr>
      <vt:lpstr>What about electrons?</vt:lpstr>
      <vt:lpstr>PowerPoint Presentation</vt:lpstr>
      <vt:lpstr>PowerPoint Presentation</vt:lpstr>
      <vt:lpstr>Electrons:  How can I determine the number of outer shell electrons? Group! </vt:lpstr>
      <vt:lpstr>PowerPoint Presentation</vt:lpstr>
      <vt:lpstr>PowerPoint Presentation</vt:lpstr>
      <vt:lpstr>Are you feeling blinded by science?  Do yourself a favor. Use the…                 Virtual Cell Biology                        Classroom (VCBC)  !  The VCBC is full of resources to help you succeed, including:</vt:lpstr>
    </vt:vector>
  </TitlesOfParts>
  <Manager/>
  <Company>Online Education Resources,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Chemistry Basics &amp; Period Table Lecture PowerPoint</dc:title>
  <dc:subject/>
  <dc:creator>Tami Port</dc:creator>
  <cp:keywords>chemistry basics lecture, introduction to chemistry lecture, periodic table lecture PPT, intro chemistry periodic table</cp:keywords>
  <dc:description/>
  <cp:lastModifiedBy>Voicemail</cp:lastModifiedBy>
  <cp:revision>260</cp:revision>
  <dcterms:created xsi:type="dcterms:W3CDTF">2007-05-12T18:17:30Z</dcterms:created>
  <dcterms:modified xsi:type="dcterms:W3CDTF">2015-10-08T17:24:05Z</dcterms:modified>
  <cp:category>Chemistry Lecture PowerPoint</cp:category>
</cp:coreProperties>
</file>