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35" r:id="rId2"/>
    <p:sldId id="256" r:id="rId3"/>
    <p:sldId id="368" r:id="rId4"/>
    <p:sldId id="369" r:id="rId5"/>
    <p:sldId id="375" r:id="rId6"/>
    <p:sldId id="373" r:id="rId7"/>
    <p:sldId id="382" r:id="rId8"/>
    <p:sldId id="371" r:id="rId9"/>
    <p:sldId id="372" r:id="rId10"/>
    <p:sldId id="376" r:id="rId11"/>
    <p:sldId id="377" r:id="rId12"/>
    <p:sldId id="379" r:id="rId13"/>
    <p:sldId id="378" r:id="rId14"/>
    <p:sldId id="380" r:id="rId15"/>
    <p:sldId id="383" r:id="rId16"/>
    <p:sldId id="381" r:id="rId17"/>
    <p:sldId id="33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AC23"/>
    <a:srgbClr val="51CB2A"/>
    <a:srgbClr val="193EB5"/>
    <a:srgbClr val="34AB85"/>
    <a:srgbClr val="38AB7F"/>
    <a:srgbClr val="6BAB91"/>
    <a:srgbClr val="00CC66"/>
    <a:srgbClr val="3366FF"/>
    <a:srgbClr val="800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3" autoAdjust="0"/>
    <p:restoredTop sz="88000" autoAdjust="0"/>
  </p:normalViewPr>
  <p:slideViewPr>
    <p:cSldViewPr>
      <p:cViewPr varScale="1">
        <p:scale>
          <a:sx n="92" d="100"/>
          <a:sy n="92" d="100"/>
        </p:scale>
        <p:origin x="-79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96"/>
    </p:cViewPr>
  </p:sorter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783900C-08DC-48B0-A0CE-7CD5DC5126BA}" type="slidenum">
              <a:rPr lang="en-US"/>
              <a:pPr>
                <a:defRPr/>
              </a:pPr>
              <a:t>‹#›</a:t>
            </a:fld>
            <a:endParaRPr lang="en-US"/>
          </a:p>
        </p:txBody>
      </p:sp>
    </p:spTree>
    <p:extLst>
      <p:ext uri="{BB962C8B-B14F-4D97-AF65-F5344CB8AC3E}">
        <p14:creationId xmlns:p14="http://schemas.microsoft.com/office/powerpoint/2010/main" val="90030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C9DF9A-AD2B-4AB3-B73C-1092C9FD46B5}" type="slidenum">
              <a:rPr lang="en-US" altLang="en-US" smtClean="0">
                <a:cs typeface="Arial" charset="0"/>
              </a:rPr>
              <a:pPr eaLnBrk="1" hangingPunct="1"/>
              <a:t>1</a:t>
            </a:fld>
            <a:endParaRPr lang="en-US" altLang="en-US" smtClean="0">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B7E68F-96B6-4CB8-A3F2-7F69A86F19C7}" type="slidenum">
              <a:rPr lang="en-US" altLang="en-US" smtClean="0"/>
              <a:pPr eaLnBrk="1" hangingPunct="1"/>
              <a:t>2</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51A339-C56E-4060-8578-4ABD1F012223}" type="slidenum">
              <a:rPr lang="en-US" altLang="en-US" smtClean="0"/>
              <a:pPr eaLnBrk="1" hangingPunct="1"/>
              <a:t>3</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altLang="en-US" dirty="0" smtClean="0"/>
              <a:t>A: solute</a:t>
            </a:r>
          </a:p>
          <a:p>
            <a:pPr eaLnBrk="1" hangingPunct="1"/>
            <a:endParaRPr lang="en-US" altLang="en-US" dirty="0" smtClean="0"/>
          </a:p>
          <a:p>
            <a:pPr eaLnBrk="1" hangingPunct="1"/>
            <a:r>
              <a:rPr lang="en-US" altLang="en-US" dirty="0" smtClean="0"/>
              <a:t>A: solvent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0C2ED86C-6CB7-4968-8C0A-9197F00E4589}" type="slidenum">
              <a:rPr lang="en-US" smtClean="0"/>
              <a:pPr eaLnBrk="1" hangingPunct="1">
                <a:defRPr/>
              </a:pPr>
              <a:t>4</a:t>
            </a:fld>
            <a:endParaRPr lang="en-US" smtClean="0"/>
          </a:p>
        </p:txBody>
      </p:sp>
      <p:sp>
        <p:nvSpPr>
          <p:cNvPr id="53251" name="Rectangle 2"/>
          <p:cNvSpPr>
            <a:spLocks noGrp="1" noRot="1" noChangeAspect="1" noChangeArrowheads="1" noTextEdit="1"/>
          </p:cNvSpPr>
          <p:nvPr>
            <p:ph type="sldImg"/>
          </p:nvPr>
        </p:nvSpPr>
        <p:spPr>
          <a:xfrm>
            <a:off x="1144588" y="685800"/>
            <a:ext cx="4572000" cy="3429000"/>
          </a:xfrm>
          <a:ln/>
        </p:spPr>
      </p:sp>
      <p:sp>
        <p:nvSpPr>
          <p:cNvPr id="5325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A97DE3E0-4B3E-49C5-9237-38A68D02C603}" type="slidenum">
              <a:rPr lang="en-US" smtClean="0"/>
              <a:pPr eaLnBrk="1" hangingPunct="1">
                <a:defRPr/>
              </a:pPr>
              <a:t>5</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A97DE3E0-4B3E-49C5-9237-38A68D02C603}" type="slidenum">
              <a:rPr lang="en-US" smtClean="0"/>
              <a:pPr eaLnBrk="1" hangingPunct="1">
                <a:defRPr/>
              </a:pPr>
              <a:t>9</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A97DE3E0-4B3E-49C5-9237-38A68D02C603}" type="slidenum">
              <a:rPr lang="en-US" smtClean="0"/>
              <a:pPr eaLnBrk="1" hangingPunct="1">
                <a:defRPr/>
              </a:pPr>
              <a:t>12</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03CE09-A8B4-4E18-95BF-4FAE04C77DDF}" type="slidenum">
              <a:rPr lang="en-US" altLang="en-US" smtClean="0"/>
              <a:pPr eaLnBrk="1" hangingPunct="1"/>
              <a:t>16</a:t>
            </a:fld>
            <a:endParaRPr lang="en-US" altLang="en-US" smtClean="0"/>
          </a:p>
        </p:txBody>
      </p:sp>
      <p:sp>
        <p:nvSpPr>
          <p:cNvPr id="71683" name="Rectangle 2"/>
          <p:cNvSpPr>
            <a:spLocks noGrp="1" noRot="1" noChangeAspect="1" noChangeArrowheads="1" noTextEdit="1"/>
          </p:cNvSpPr>
          <p:nvPr>
            <p:ph type="sldImg"/>
          </p:nvPr>
        </p:nvSpPr>
        <p:spPr>
          <a:xfrm>
            <a:off x="1144588" y="685800"/>
            <a:ext cx="4572000" cy="3429000"/>
          </a:xfrm>
          <a:ln/>
        </p:spPr>
      </p:sp>
      <p:sp>
        <p:nvSpPr>
          <p:cNvPr id="7168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02BE43-6821-45D2-A939-048E71916DC1}" type="slidenum">
              <a:rPr lang="en-US" altLang="en-US" smtClean="0"/>
              <a:pPr eaLnBrk="1" hangingPunct="1"/>
              <a:t>17</a:t>
            </a:fld>
            <a:endParaRPr lang="en-US" altLang="en-US" smtClean="0"/>
          </a:p>
        </p:txBody>
      </p:sp>
      <p:sp>
        <p:nvSpPr>
          <p:cNvPr id="73731" name="Rectangle 2"/>
          <p:cNvSpPr>
            <a:spLocks noGrp="1" noRot="1" noChangeAspect="1" noChangeArrowheads="1" noTextEdit="1"/>
          </p:cNvSpPr>
          <p:nvPr>
            <p:ph type="sldImg"/>
          </p:nvPr>
        </p:nvSpPr>
        <p:spPr>
          <a:xfrm>
            <a:off x="1143000" y="685800"/>
            <a:ext cx="4573588" cy="3430588"/>
          </a:xfrm>
          <a:ln/>
        </p:spPr>
      </p:sp>
      <p:sp>
        <p:nvSpPr>
          <p:cNvPr id="737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DA4D02-75FA-483C-9ACB-A8642FBB43F8}" type="slidenum">
              <a:rPr lang="en-US"/>
              <a:pPr>
                <a:defRPr/>
              </a:pPr>
              <a:t>‹#›</a:t>
            </a:fld>
            <a:endParaRPr lang="en-US"/>
          </a:p>
        </p:txBody>
      </p:sp>
    </p:spTree>
    <p:extLst>
      <p:ext uri="{BB962C8B-B14F-4D97-AF65-F5344CB8AC3E}">
        <p14:creationId xmlns:p14="http://schemas.microsoft.com/office/powerpoint/2010/main" val="3608126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3FCEB0-0F92-49AF-B199-595218C0BAF0}" type="slidenum">
              <a:rPr lang="en-US"/>
              <a:pPr>
                <a:defRPr/>
              </a:pPr>
              <a:t>‹#›</a:t>
            </a:fld>
            <a:endParaRPr lang="en-US"/>
          </a:p>
        </p:txBody>
      </p:sp>
    </p:spTree>
    <p:extLst>
      <p:ext uri="{BB962C8B-B14F-4D97-AF65-F5344CB8AC3E}">
        <p14:creationId xmlns:p14="http://schemas.microsoft.com/office/powerpoint/2010/main" val="64319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123073-B143-4119-8CA8-0A54700932A0}" type="slidenum">
              <a:rPr lang="en-US"/>
              <a:pPr>
                <a:defRPr/>
              </a:pPr>
              <a:t>‹#›</a:t>
            </a:fld>
            <a:endParaRPr lang="en-US"/>
          </a:p>
        </p:txBody>
      </p:sp>
    </p:spTree>
    <p:extLst>
      <p:ext uri="{BB962C8B-B14F-4D97-AF65-F5344CB8AC3E}">
        <p14:creationId xmlns:p14="http://schemas.microsoft.com/office/powerpoint/2010/main" val="842568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65C1A91-7ECB-45C2-9566-B6C70283D84A}" type="slidenum">
              <a:rPr lang="en-US"/>
              <a:pPr>
                <a:defRPr/>
              </a:pPr>
              <a:t>‹#›</a:t>
            </a:fld>
            <a:endParaRPr lang="en-US"/>
          </a:p>
        </p:txBody>
      </p:sp>
    </p:spTree>
    <p:extLst>
      <p:ext uri="{BB962C8B-B14F-4D97-AF65-F5344CB8AC3E}">
        <p14:creationId xmlns:p14="http://schemas.microsoft.com/office/powerpoint/2010/main" val="47184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84DB74-2A29-4628-BDA9-62B518D35C9F}" type="slidenum">
              <a:rPr lang="en-US"/>
              <a:pPr>
                <a:defRPr/>
              </a:pPr>
              <a:t>‹#›</a:t>
            </a:fld>
            <a:endParaRPr lang="en-US"/>
          </a:p>
        </p:txBody>
      </p:sp>
    </p:spTree>
    <p:extLst>
      <p:ext uri="{BB962C8B-B14F-4D97-AF65-F5344CB8AC3E}">
        <p14:creationId xmlns:p14="http://schemas.microsoft.com/office/powerpoint/2010/main" val="4258099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9F9D47-2719-4D1E-84F2-CECD8C6E5C30}" type="slidenum">
              <a:rPr lang="en-US"/>
              <a:pPr>
                <a:defRPr/>
              </a:pPr>
              <a:t>‹#›</a:t>
            </a:fld>
            <a:endParaRPr lang="en-US"/>
          </a:p>
        </p:txBody>
      </p:sp>
    </p:spTree>
    <p:extLst>
      <p:ext uri="{BB962C8B-B14F-4D97-AF65-F5344CB8AC3E}">
        <p14:creationId xmlns:p14="http://schemas.microsoft.com/office/powerpoint/2010/main" val="10194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8F9474-8E65-4609-8626-526E9814DF70}" type="slidenum">
              <a:rPr lang="en-US"/>
              <a:pPr>
                <a:defRPr/>
              </a:pPr>
              <a:t>‹#›</a:t>
            </a:fld>
            <a:endParaRPr lang="en-US"/>
          </a:p>
        </p:txBody>
      </p:sp>
    </p:spTree>
    <p:extLst>
      <p:ext uri="{BB962C8B-B14F-4D97-AF65-F5344CB8AC3E}">
        <p14:creationId xmlns:p14="http://schemas.microsoft.com/office/powerpoint/2010/main" val="127298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8FE56A-DAEB-4CEC-869C-5D20619A5FB7}" type="slidenum">
              <a:rPr lang="en-US"/>
              <a:pPr>
                <a:defRPr/>
              </a:pPr>
              <a:t>‹#›</a:t>
            </a:fld>
            <a:endParaRPr lang="en-US"/>
          </a:p>
        </p:txBody>
      </p:sp>
    </p:spTree>
    <p:extLst>
      <p:ext uri="{BB962C8B-B14F-4D97-AF65-F5344CB8AC3E}">
        <p14:creationId xmlns:p14="http://schemas.microsoft.com/office/powerpoint/2010/main" val="254613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6A11FD-71B0-4359-A541-38FF29260033}" type="slidenum">
              <a:rPr lang="en-US"/>
              <a:pPr>
                <a:defRPr/>
              </a:pPr>
              <a:t>‹#›</a:t>
            </a:fld>
            <a:endParaRPr lang="en-US"/>
          </a:p>
        </p:txBody>
      </p:sp>
    </p:spTree>
    <p:extLst>
      <p:ext uri="{BB962C8B-B14F-4D97-AF65-F5344CB8AC3E}">
        <p14:creationId xmlns:p14="http://schemas.microsoft.com/office/powerpoint/2010/main" val="386273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4806E2B-8510-4439-A37E-CC100680AE20}" type="slidenum">
              <a:rPr lang="en-US"/>
              <a:pPr>
                <a:defRPr/>
              </a:pPr>
              <a:t>‹#›</a:t>
            </a:fld>
            <a:endParaRPr lang="en-US"/>
          </a:p>
        </p:txBody>
      </p:sp>
    </p:spTree>
    <p:extLst>
      <p:ext uri="{BB962C8B-B14F-4D97-AF65-F5344CB8AC3E}">
        <p14:creationId xmlns:p14="http://schemas.microsoft.com/office/powerpoint/2010/main" val="23086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C9EF1-FE53-41EA-B60C-03CE188B4954}" type="slidenum">
              <a:rPr lang="en-US"/>
              <a:pPr>
                <a:defRPr/>
              </a:pPr>
              <a:t>‹#›</a:t>
            </a:fld>
            <a:endParaRPr lang="en-US"/>
          </a:p>
        </p:txBody>
      </p:sp>
    </p:spTree>
    <p:extLst>
      <p:ext uri="{BB962C8B-B14F-4D97-AF65-F5344CB8AC3E}">
        <p14:creationId xmlns:p14="http://schemas.microsoft.com/office/powerpoint/2010/main" val="185044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0BE09C1-98E2-44CF-A517-898EEAC6ABD4}" type="slidenum">
              <a:rPr lang="en-US"/>
              <a:pPr>
                <a:defRPr/>
              </a:pPr>
              <a:t>‹#›</a:t>
            </a:fld>
            <a:endParaRPr lang="en-US"/>
          </a:p>
        </p:txBody>
      </p:sp>
    </p:spTree>
    <p:extLst>
      <p:ext uri="{BB962C8B-B14F-4D97-AF65-F5344CB8AC3E}">
        <p14:creationId xmlns:p14="http://schemas.microsoft.com/office/powerpoint/2010/main" val="418158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EB57AD-630F-4ED8-AFB3-99A1A114137B}" type="slidenum">
              <a:rPr lang="en-US"/>
              <a:pPr>
                <a:defRPr/>
              </a:pPr>
              <a:t>‹#›</a:t>
            </a:fld>
            <a:endParaRPr lang="en-US"/>
          </a:p>
        </p:txBody>
      </p:sp>
    </p:spTree>
    <p:extLst>
      <p:ext uri="{BB962C8B-B14F-4D97-AF65-F5344CB8AC3E}">
        <p14:creationId xmlns:p14="http://schemas.microsoft.com/office/powerpoint/2010/main" val="327847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908B99-5667-41D8-A556-658DF2F0B33D}" type="slidenum">
              <a:rPr lang="en-US"/>
              <a:pPr>
                <a:defRPr/>
              </a:pPr>
              <a:t>‹#›</a:t>
            </a:fld>
            <a:endParaRPr lang="en-US"/>
          </a:p>
        </p:txBody>
      </p:sp>
    </p:spTree>
    <p:extLst>
      <p:ext uri="{BB962C8B-B14F-4D97-AF65-F5344CB8AC3E}">
        <p14:creationId xmlns:p14="http://schemas.microsoft.com/office/powerpoint/2010/main" val="1321518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E81CABF-30DF-407C-8BE2-E4F36474F06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virtual-cell-main.html" TargetMode="External"/><Relationship Id="rId8" Type="http://schemas.openxmlformats.org/officeDocument/2006/relationships/hyperlink" Target="http://www.scienceprofonline.com/" TargetMode="External"/><Relationship Id="rId9"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commons.wikimedia.org/wiki/File:Hmmingbird_feeder_and_visitor.jpg" TargetMode="External"/><Relationship Id="rId4" Type="http://schemas.openxmlformats.org/officeDocument/2006/relationships/hyperlink" Target="http://commons.wikimedia.org/wiki/File:Water_molecule.png" TargetMode="External"/><Relationship Id="rId5" Type="http://schemas.openxmlformats.org/officeDocument/2006/relationships/hyperlink" Target="http://commons.wikimedia.org/wiki/File:Sucrose_CASCC.png" TargetMode="External"/><Relationship Id="rId6" Type="http://schemas.openxmlformats.org/officeDocument/2006/relationships/image" Target="../media/image10.png"/><Relationship Id="rId7" Type="http://schemas.openxmlformats.org/officeDocument/2006/relationships/image" Target="../media/image11.jpeg"/><Relationship Id="rId8" Type="http://schemas.openxmlformats.org/officeDocument/2006/relationships/hyperlink" Target="http://www.scienceprofonline.com/virtual-cell-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profonline.com/virtual-cell-main.html"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4" Type="http://schemas.openxmlformats.org/officeDocument/2006/relationships/hyperlink" Target="http://commons.wikimedia.org/wiki/File:Mineral_turpentine.jpg"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hyperlink" Target="http://commons.wikimedia.org/wiki/File:Drops_I.jpg" TargetMode="External"/><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14.jpg"/></Relationships>
</file>

<file path=ppt/slides/_rels/slide14.xml.rels><?xml version="1.0" encoding="UTF-8" standalone="yes"?>
<Relationships xmlns="http://schemas.openxmlformats.org/package/2006/relationships"><Relationship Id="rId3" Type="http://schemas.openxmlformats.org/officeDocument/2006/relationships/hyperlink" Target="http://www.scienceprofonline.com/virtual-cell-main.html"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www.scienceprofonline.com/virtual-cell-main.html" TargetMode="External"/><Relationship Id="rId3" Type="http://schemas.openxmlformats.org/officeDocument/2006/relationships/hyperlink" Target="http://www.scienceprofonline.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EBfGcTAJF4o" TargetMode="External"/><Relationship Id="rId4" Type="http://schemas.openxmlformats.org/officeDocument/2006/relationships/hyperlink" Target="http://www.tutorvista.com/chemistry/animations/factors-affecting-the-solubility-animation" TargetMode="External"/><Relationship Id="rId5" Type="http://schemas.openxmlformats.org/officeDocument/2006/relationships/hyperlink" Target="https://www.youtube.com/watch?v=-Vw2CrY9Igs" TargetMode="External"/><Relationship Id="rId6" Type="http://schemas.openxmlformats.org/officeDocument/2006/relationships/hyperlink" Target="https://www.youtube.com/watch?v=PVL24HAesnc" TargetMode="External"/><Relationship Id="rId7" Type="http://schemas.openxmlformats.org/officeDocument/2006/relationships/image" Target="../media/image15.wmf"/><Relationship Id="rId8" Type="http://schemas.openxmlformats.org/officeDocument/2006/relationships/hyperlink" Target="http://www.scienceprofonline.com/virtual-cell-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3" Type="http://schemas.openxmlformats.org/officeDocument/2006/relationships/hyperlink" Target="http://www.scienceprofonline.org/virtual-cell-main.html" TargetMode="External"/><Relationship Id="rId4" Type="http://schemas.openxmlformats.org/officeDocument/2006/relationships/hyperlink" Target="http://www.scienceprofonline.com/" TargetMode="External"/><Relationship Id="rId5" Type="http://schemas.openxmlformats.org/officeDocument/2006/relationships/image" Target="../media/image16.jpeg"/><Relationship Id="rId6" Type="http://schemas.openxmlformats.org/officeDocument/2006/relationships/hyperlink" Target="http://www.youtube.com/watch?v=2IlHgbOWj4o" TargetMode="External"/><Relationship Id="rId7" Type="http://schemas.openxmlformats.org/officeDocument/2006/relationships/hyperlink" Target="http://en.wikipedia.org/wiki/File:Endomembrane_system_diagram_en.svg" TargetMode="External"/><Relationship Id="rId8" Type="http://schemas.openxmlformats.org/officeDocument/2006/relationships/image" Target="../media/image17.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3" Type="http://schemas.openxmlformats.org/officeDocument/2006/relationships/hyperlink" Target="http://www.scienceprofonline.org/vcbc/inorganic-chemistry-main.html" TargetMode="External"/><Relationship Id="rId4" Type="http://schemas.openxmlformats.org/officeDocument/2006/relationships/hyperlink" Target="http://www.scienceprofonline.com/" TargetMode="External"/><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hyperlink" Target="http://commons.wikimedia.org/wiki/File:Hmmingbird_feeder_and_visitor.jpg"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Water_drop_001.jpg" TargetMode="External"/><Relationship Id="rId4" Type="http://schemas.openxmlformats.org/officeDocument/2006/relationships/hyperlink" Target="https://commons.wikimedia.org/wiki/File:Na+H2O.svg" TargetMode="External"/><Relationship Id="rId5" Type="http://schemas.openxmlformats.org/officeDocument/2006/relationships/image" Target="../media/image6.jpg"/><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http://commons.wikimedia.org/wiki/File:209_Polar_Covalent_Bonds_in_a_Water_Molecule.jpg" TargetMode="External"/><Relationship Id="rId4" Type="http://schemas.openxmlformats.org/officeDocument/2006/relationships/hyperlink" Target="http://commons.wikimedia.org/wiki/File:Covalent.svg" TargetMode="External"/><Relationship Id="rId5" Type="http://schemas.openxmlformats.org/officeDocument/2006/relationships/image" Target="../media/image8.jpg"/><Relationship Id="rId6" Type="http://schemas.openxmlformats.org/officeDocument/2006/relationships/hyperlink" Target="https://www.youtube.com/watch?v=PVL24HAesnc" TargetMode="External"/><Relationship Id="rId7" Type="http://schemas.openxmlformats.org/officeDocument/2006/relationships/hyperlink" Target="http://www.scienceprofonline.com/virtual-cell-main.html" TargetMode="External"/><Relationship Id="rId8"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hyperlink" Target="http://commons.wikimedia.org/wiki/File:209_Polar_Covalent_Bonds_in_a_Water_Molecule.jpg" TargetMode="External"/><Relationship Id="rId4" Type="http://schemas.openxmlformats.org/officeDocument/2006/relationships/hyperlink" Target="http://www.scienceprofonline.com/virtual-cell-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9.png"/><Relationship Id="rId5" Type="http://schemas.openxmlformats.org/officeDocument/2006/relationships/hyperlink" Target="http://www.youtube.com/watch?v=EBfGcTAJF4o" TargetMode="External"/><Relationship Id="rId6" Type="http://schemas.openxmlformats.org/officeDocument/2006/relationships/hyperlink" Target="https://www.youtube.com/watch?v=-Vw2CrY9Igs" TargetMode="External"/><Relationship Id="rId7" Type="http://schemas.openxmlformats.org/officeDocument/2006/relationships/hyperlink" Target="http://www.scienceprofonline.com/virtual-cell-main.html" TargetMode="External"/><Relationship Id="rId8"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8600" y="152401"/>
            <a:ext cx="8915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200" b="1" dirty="0" smtClean="0">
                <a:solidFill>
                  <a:schemeClr val="tx1"/>
                </a:solidFill>
                <a:latin typeface="Comic Sans MS"/>
                <a:cs typeface="Comic Sans MS"/>
              </a:rPr>
              <a:t>Charged </a:t>
            </a:r>
            <a:r>
              <a:rPr lang="en-US" sz="3200" b="1" dirty="0">
                <a:solidFill>
                  <a:schemeClr val="tx1"/>
                </a:solidFill>
                <a:latin typeface="Comic Sans MS"/>
                <a:cs typeface="Comic Sans MS"/>
              </a:rPr>
              <a:t>m</a:t>
            </a:r>
            <a:r>
              <a:rPr lang="en-US" sz="3200" b="1" dirty="0" smtClean="0">
                <a:solidFill>
                  <a:schemeClr val="tx1"/>
                </a:solidFill>
                <a:latin typeface="Comic Sans MS"/>
                <a:cs typeface="Comic Sans MS"/>
              </a:rPr>
              <a:t>olecules are </a:t>
            </a:r>
            <a:r>
              <a:rPr lang="en-US" sz="3600" b="1" dirty="0" smtClean="0">
                <a:solidFill>
                  <a:srgbClr val="3366FF"/>
                </a:solidFill>
                <a:latin typeface="Comic Sans MS"/>
                <a:cs typeface="Comic Sans MS"/>
              </a:rPr>
              <a:t>Hydrophilic</a:t>
            </a:r>
            <a:endParaRPr lang="en-US" sz="3600" b="1" dirty="0">
              <a:solidFill>
                <a:srgbClr val="3366FF"/>
              </a:solidFill>
              <a:latin typeface="Comic Sans MS"/>
              <a:cs typeface="Comic Sans MS"/>
            </a:endParaRPr>
          </a:p>
        </p:txBody>
      </p:sp>
      <p:sp>
        <p:nvSpPr>
          <p:cNvPr id="7" name="Rectangle 3"/>
          <p:cNvSpPr>
            <a:spLocks noGrp="1" noChangeArrowheads="1"/>
          </p:cNvSpPr>
          <p:nvPr>
            <p:ph type="body" idx="4294967295"/>
          </p:nvPr>
        </p:nvSpPr>
        <p:spPr>
          <a:xfrm>
            <a:off x="304800" y="1371600"/>
            <a:ext cx="4191000" cy="2743200"/>
          </a:xfrm>
        </p:spPr>
        <p:txBody>
          <a:bodyPr/>
          <a:lstStyle/>
          <a:p>
            <a:pPr marL="342900" lvl="1" indent="-342900" eaLnBrk="1" hangingPunct="1">
              <a:buFontTx/>
              <a:buChar char="-"/>
            </a:pPr>
            <a:r>
              <a:rPr lang="en-US" sz="2400" dirty="0" smtClean="0">
                <a:solidFill>
                  <a:schemeClr val="tx2"/>
                </a:solidFill>
                <a:latin typeface="Comic Sans MS"/>
                <a:cs typeface="Comic Sans MS"/>
              </a:rPr>
              <a:t>from </a:t>
            </a:r>
            <a:r>
              <a:rPr lang="en-US" sz="2400" dirty="0">
                <a:solidFill>
                  <a:schemeClr val="tx2"/>
                </a:solidFill>
                <a:latin typeface="Comic Sans MS"/>
                <a:cs typeface="Comic Sans MS"/>
              </a:rPr>
              <a:t>the Greek </a:t>
            </a:r>
            <a:r>
              <a:rPr lang="en-US" sz="2000" dirty="0">
                <a:solidFill>
                  <a:schemeClr val="tx2"/>
                </a:solidFill>
                <a:latin typeface="Comic Sans MS"/>
                <a:cs typeface="Comic Sans MS"/>
              </a:rPr>
              <a:t>(</a:t>
            </a:r>
            <a:r>
              <a:rPr lang="en-US" sz="2000" dirty="0" err="1">
                <a:solidFill>
                  <a:schemeClr val="tx2"/>
                </a:solidFill>
                <a:latin typeface="Comic Sans MS"/>
                <a:cs typeface="Comic Sans MS"/>
              </a:rPr>
              <a:t>hydros</a:t>
            </a:r>
            <a:r>
              <a:rPr lang="en-US" sz="2000" dirty="0">
                <a:solidFill>
                  <a:schemeClr val="tx2"/>
                </a:solidFill>
                <a:latin typeface="Comic Sans MS"/>
                <a:cs typeface="Comic Sans MS"/>
              </a:rPr>
              <a:t>) </a:t>
            </a:r>
            <a:r>
              <a:rPr lang="en-US" sz="2400" dirty="0">
                <a:solidFill>
                  <a:schemeClr val="tx2"/>
                </a:solidFill>
                <a:latin typeface="Comic Sans MS"/>
                <a:cs typeface="Comic Sans MS"/>
              </a:rPr>
              <a:t>"water" </a:t>
            </a:r>
            <a:r>
              <a:rPr lang="en-US" sz="2400" dirty="0" smtClean="0">
                <a:solidFill>
                  <a:schemeClr val="tx2"/>
                </a:solidFill>
                <a:latin typeface="Comic Sans MS"/>
                <a:cs typeface="Comic Sans MS"/>
              </a:rPr>
              <a:t>and </a:t>
            </a:r>
            <a:r>
              <a:rPr lang="en-US" sz="2000" dirty="0">
                <a:solidFill>
                  <a:schemeClr val="tx2"/>
                </a:solidFill>
                <a:latin typeface="Comic Sans MS"/>
                <a:cs typeface="Comic Sans MS"/>
              </a:rPr>
              <a:t>(</a:t>
            </a:r>
            <a:r>
              <a:rPr lang="en-US" sz="2000" dirty="0" err="1">
                <a:solidFill>
                  <a:schemeClr val="tx2"/>
                </a:solidFill>
                <a:latin typeface="Comic Sans MS"/>
                <a:cs typeface="Comic Sans MS"/>
              </a:rPr>
              <a:t>philia</a:t>
            </a:r>
            <a:r>
              <a:rPr lang="en-US" sz="2000" dirty="0">
                <a:solidFill>
                  <a:schemeClr val="tx2"/>
                </a:solidFill>
                <a:latin typeface="Comic Sans MS"/>
                <a:cs typeface="Comic Sans MS"/>
              </a:rPr>
              <a:t>) </a:t>
            </a:r>
            <a:r>
              <a:rPr lang="en-US" sz="2400" dirty="0">
                <a:solidFill>
                  <a:schemeClr val="tx2"/>
                </a:solidFill>
                <a:latin typeface="Comic Sans MS"/>
                <a:cs typeface="Comic Sans MS"/>
              </a:rPr>
              <a:t>"</a:t>
            </a:r>
            <a:r>
              <a:rPr lang="en-US" sz="2400" dirty="0" smtClean="0">
                <a:solidFill>
                  <a:schemeClr val="tx2"/>
                </a:solidFill>
                <a:latin typeface="Comic Sans MS"/>
                <a:cs typeface="Comic Sans MS"/>
              </a:rPr>
              <a:t>friendship” </a:t>
            </a:r>
          </a:p>
          <a:p>
            <a:pPr marL="285750" lvl="1" eaLnBrk="1" hangingPunct="1">
              <a:buFontTx/>
              <a:buChar char="-"/>
            </a:pPr>
            <a:r>
              <a:rPr lang="en-US" sz="2400" dirty="0" smtClean="0">
                <a:solidFill>
                  <a:schemeClr val="tx2"/>
                </a:solidFill>
                <a:latin typeface="Comic Sans MS"/>
                <a:cs typeface="Comic Sans MS"/>
              </a:rPr>
              <a:t>Water loving</a:t>
            </a:r>
          </a:p>
          <a:p>
            <a:pPr marL="285750" lvl="1" eaLnBrk="1" hangingPunct="1">
              <a:buFontTx/>
              <a:buChar char="-"/>
            </a:pPr>
            <a:r>
              <a:rPr lang="en-US" sz="2400" dirty="0" smtClean="0">
                <a:solidFill>
                  <a:schemeClr val="tx2"/>
                </a:solidFill>
                <a:latin typeface="Comic Sans MS"/>
                <a:cs typeface="Comic Sans MS"/>
              </a:rPr>
              <a:t>W</a:t>
            </a:r>
            <a:r>
              <a:rPr lang="en-US" sz="2400" dirty="0" smtClean="0">
                <a:latin typeface="Comic Sans MS"/>
                <a:cs typeface="Comic Sans MS"/>
              </a:rPr>
              <a:t>ater soluble</a:t>
            </a:r>
            <a:endParaRPr lang="en-US" sz="2400" dirty="0">
              <a:latin typeface="Comic Sans MS"/>
              <a:cs typeface="Comic Sans MS"/>
            </a:endParaRPr>
          </a:p>
          <a:p>
            <a:pPr marL="285750" lvl="1" eaLnBrk="1" hangingPunct="1">
              <a:buFontTx/>
              <a:buChar char="-"/>
            </a:pPr>
            <a:r>
              <a:rPr lang="en-US" sz="2400" b="1" dirty="0" smtClean="0">
                <a:latin typeface="Comic Sans MS"/>
                <a:cs typeface="Comic Sans MS"/>
              </a:rPr>
              <a:t>Example: </a:t>
            </a:r>
            <a:r>
              <a:rPr lang="en-US" sz="2400" dirty="0" smtClean="0">
                <a:latin typeface="Comic Sans MS"/>
                <a:cs typeface="Comic Sans MS"/>
              </a:rPr>
              <a:t>Water &amp; sugar</a:t>
            </a:r>
          </a:p>
          <a:p>
            <a:pPr marL="914400" lvl="2" indent="0" eaLnBrk="1" hangingPunct="1">
              <a:buNone/>
            </a:pPr>
            <a:endParaRPr lang="en-US" sz="2000" dirty="0">
              <a:latin typeface="Comic Sans MS"/>
              <a:cs typeface="Comic Sans MS"/>
            </a:endParaRPr>
          </a:p>
          <a:p>
            <a:pPr marL="914400" lvl="2" indent="0" eaLnBrk="1" hangingPunct="1">
              <a:buNone/>
            </a:pPr>
            <a:endParaRPr lang="en-US" dirty="0">
              <a:latin typeface="Arial" charset="0"/>
            </a:endParaRPr>
          </a:p>
          <a:p>
            <a:pPr lvl="1" eaLnBrk="1" hangingPunct="1">
              <a:buFont typeface="Wingdings" charset="0"/>
              <a:buNone/>
            </a:pPr>
            <a:r>
              <a:rPr lang="en-US" dirty="0">
                <a:latin typeface="Arial" charset="0"/>
              </a:rPr>
              <a:t>	</a:t>
            </a:r>
          </a:p>
        </p:txBody>
      </p:sp>
      <p:pic>
        <p:nvPicPr>
          <p:cNvPr id="8" name="Picture 7" descr="Hummingbird_feed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8200" y="1143000"/>
            <a:ext cx="3962400" cy="313884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Text Box 5"/>
          <p:cNvSpPr txBox="1">
            <a:spLocks noChangeArrowheads="1"/>
          </p:cNvSpPr>
          <p:nvPr/>
        </p:nvSpPr>
        <p:spPr bwMode="auto">
          <a:xfrm>
            <a:off x="4116" y="6471856"/>
            <a:ext cx="2743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 </a:t>
            </a:r>
            <a:r>
              <a:rPr lang="en-US" sz="1000" dirty="0" smtClean="0">
                <a:latin typeface="Comic Sans MS" pitchFamily="66" charset="0"/>
                <a:hlinkClick r:id="rId3"/>
              </a:rPr>
              <a:t>Hummingbird at feeder</a:t>
            </a:r>
            <a:r>
              <a:rPr lang="en-US" sz="1000" dirty="0" smtClean="0">
                <a:latin typeface="Comic Sans MS" pitchFamily="66" charset="0"/>
              </a:rPr>
              <a:t>, </a:t>
            </a:r>
            <a:r>
              <a:rPr lang="en-US" sz="1000" dirty="0">
                <a:latin typeface="Comic Sans MS" pitchFamily="66" charset="0"/>
                <a:hlinkClick r:id="rId4"/>
              </a:rPr>
              <a:t>W</a:t>
            </a:r>
            <a:r>
              <a:rPr lang="en-US" sz="1000" dirty="0" smtClean="0">
                <a:latin typeface="Comic Sans MS" pitchFamily="66" charset="0"/>
                <a:hlinkClick r:id="rId4"/>
              </a:rPr>
              <a:t>ater molecule</a:t>
            </a:r>
            <a:r>
              <a:rPr lang="en-US" sz="1000" dirty="0" smtClean="0">
                <a:latin typeface="Comic Sans MS" pitchFamily="66" charset="0"/>
              </a:rPr>
              <a:t>, </a:t>
            </a:r>
            <a:r>
              <a:rPr lang="en-US" sz="1000" dirty="0" smtClean="0">
                <a:latin typeface="Comic Sans MS" pitchFamily="66" charset="0"/>
                <a:hlinkClick r:id="rId5"/>
              </a:rPr>
              <a:t>Sucrose molecule</a:t>
            </a:r>
            <a:r>
              <a:rPr lang="en-US" sz="1000" dirty="0" smtClean="0">
                <a:latin typeface="Comic Sans MS" pitchFamily="66" charset="0"/>
              </a:rPr>
              <a:t>, Wiki</a:t>
            </a:r>
            <a:endParaRPr lang="en-US" sz="1000" dirty="0">
              <a:latin typeface="Comic Sans MS" pitchFamily="66" charset="0"/>
            </a:endParaRPr>
          </a:p>
        </p:txBody>
      </p:sp>
      <p:pic>
        <p:nvPicPr>
          <p:cNvPr id="2" name="Picture 1" descr="Sucrose_CASCC.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62400" y="4800599"/>
            <a:ext cx="4343400" cy="1589741"/>
          </a:xfrm>
          <a:prstGeom prst="rect">
            <a:avLst/>
          </a:prstGeom>
        </p:spPr>
      </p:pic>
      <p:pic>
        <p:nvPicPr>
          <p:cNvPr id="3" name="Picture 2" descr="water.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19200" y="4419600"/>
            <a:ext cx="1714500" cy="1730829"/>
          </a:xfrm>
          <a:prstGeom prst="rect">
            <a:avLst/>
          </a:prstGeom>
        </p:spPr>
      </p:pic>
      <p:sp>
        <p:nvSpPr>
          <p:cNvPr id="10"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8"/>
              </a:rPr>
              <a:t>Virtual Cell Biology Classroom</a:t>
            </a:r>
            <a:r>
              <a:rPr lang="en-US" altLang="en-US" sz="1000" dirty="0">
                <a:latin typeface="Comic Sans MS" pitchFamily="66" charset="0"/>
              </a:rPr>
              <a:t> on </a:t>
            </a:r>
            <a:r>
              <a:rPr lang="en-US" altLang="en-US" sz="1000" dirty="0">
                <a:latin typeface="Comic Sans MS" pitchFamily="66" charset="0"/>
                <a:hlinkClick r:id="rId9"/>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1617275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idx="4294967295"/>
          </p:nvPr>
        </p:nvSpPr>
        <p:spPr>
          <a:xfrm>
            <a:off x="457200" y="381000"/>
            <a:ext cx="8229600"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0"/>
          <a:lstStyle/>
          <a:p>
            <a:r>
              <a:rPr lang="en-US" sz="3600" b="1" dirty="0">
                <a:solidFill>
                  <a:schemeClr val="tx1"/>
                </a:solidFill>
                <a:effectLst/>
                <a:latin typeface="Comic Sans MS"/>
                <a:cs typeface="Comic Sans MS"/>
              </a:rPr>
              <a:t>Non</a:t>
            </a:r>
            <a:r>
              <a:rPr lang="en-US" sz="3600" b="1" dirty="0" smtClean="0">
                <a:solidFill>
                  <a:schemeClr val="tx1"/>
                </a:solidFill>
                <a:effectLst/>
                <a:latin typeface="Comic Sans MS"/>
                <a:cs typeface="Comic Sans MS"/>
              </a:rPr>
              <a:t>-polar </a:t>
            </a:r>
            <a:r>
              <a:rPr lang="en-US" sz="3600" b="1" dirty="0">
                <a:solidFill>
                  <a:schemeClr val="tx1"/>
                </a:solidFill>
                <a:effectLst/>
                <a:latin typeface="Comic Sans MS"/>
                <a:cs typeface="Comic Sans MS"/>
              </a:rPr>
              <a:t>substances </a:t>
            </a:r>
            <a:br>
              <a:rPr lang="en-US" sz="3600" b="1" dirty="0">
                <a:solidFill>
                  <a:schemeClr val="tx1"/>
                </a:solidFill>
                <a:effectLst/>
                <a:latin typeface="Comic Sans MS"/>
                <a:cs typeface="Comic Sans MS"/>
              </a:rPr>
            </a:br>
            <a:r>
              <a:rPr lang="en-US" sz="3600" b="1" dirty="0">
                <a:solidFill>
                  <a:schemeClr val="tx1"/>
                </a:solidFill>
                <a:effectLst/>
                <a:latin typeface="Comic Sans MS"/>
                <a:cs typeface="Comic Sans MS"/>
              </a:rPr>
              <a:t>DO NOT carry any kind of charge</a:t>
            </a:r>
          </a:p>
        </p:txBody>
      </p:sp>
      <p:sp>
        <p:nvSpPr>
          <p:cNvPr id="7" name="Rectangle 5"/>
          <p:cNvSpPr>
            <a:spLocks noGrp="1" noChangeArrowheads="1"/>
          </p:cNvSpPr>
          <p:nvPr>
            <p:ph type="body" sz="half" idx="4294967295"/>
          </p:nvPr>
        </p:nvSpPr>
        <p:spPr>
          <a:xfrm>
            <a:off x="381000" y="2209800"/>
            <a:ext cx="3124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marL="0" indent="-285750">
              <a:buFont typeface="Wingdings" charset="0"/>
              <a:buNone/>
            </a:pPr>
            <a:r>
              <a:rPr lang="en-US" sz="2800" dirty="0">
                <a:latin typeface="Comic Sans MS"/>
                <a:cs typeface="Comic Sans MS"/>
              </a:rPr>
              <a:t>M</a:t>
            </a:r>
            <a:r>
              <a:rPr lang="en-US" sz="2800" dirty="0" smtClean="0">
                <a:latin typeface="Comic Sans MS"/>
                <a:cs typeface="Comic Sans MS"/>
              </a:rPr>
              <a:t>ainly </a:t>
            </a:r>
            <a:r>
              <a:rPr lang="en-US" sz="2800" dirty="0" smtClean="0">
                <a:effectLst/>
                <a:latin typeface="Comic Sans MS"/>
                <a:cs typeface="Comic Sans MS"/>
              </a:rPr>
              <a:t>molecules </a:t>
            </a:r>
            <a:r>
              <a:rPr lang="en-US" sz="2800" dirty="0">
                <a:effectLst/>
                <a:latin typeface="Comic Sans MS"/>
                <a:cs typeface="Comic Sans MS"/>
              </a:rPr>
              <a:t>made of  C</a:t>
            </a:r>
            <a:r>
              <a:rPr lang="ja-JP" altLang="en-US" sz="2800" dirty="0">
                <a:effectLst/>
                <a:latin typeface="Comic Sans MS"/>
                <a:cs typeface="Comic Sans MS"/>
              </a:rPr>
              <a:t>’</a:t>
            </a:r>
            <a:r>
              <a:rPr lang="en-US" sz="2800" dirty="0">
                <a:effectLst/>
                <a:latin typeface="Comic Sans MS"/>
                <a:cs typeface="Comic Sans MS"/>
              </a:rPr>
              <a:t>s and </a:t>
            </a:r>
            <a:r>
              <a:rPr lang="en-US" sz="2800" dirty="0" smtClean="0">
                <a:effectLst/>
                <a:latin typeface="Comic Sans MS"/>
                <a:cs typeface="Comic Sans MS"/>
              </a:rPr>
              <a:t>H</a:t>
            </a:r>
            <a:r>
              <a:rPr lang="ja-JP" altLang="en-US" sz="2800" dirty="0" smtClean="0">
                <a:effectLst/>
                <a:latin typeface="Comic Sans MS"/>
                <a:cs typeface="Comic Sans MS"/>
              </a:rPr>
              <a:t>’</a:t>
            </a:r>
            <a:r>
              <a:rPr lang="en-US" sz="2800" dirty="0" smtClean="0">
                <a:effectLst/>
                <a:latin typeface="Comic Sans MS"/>
                <a:cs typeface="Comic Sans MS"/>
              </a:rPr>
              <a:t>s.</a:t>
            </a:r>
            <a:endParaRPr lang="en-US" sz="2800" dirty="0">
              <a:effectLst/>
              <a:latin typeface="Comic Sans MS"/>
              <a:cs typeface="Comic Sans MS"/>
            </a:endParaRPr>
          </a:p>
          <a:p>
            <a:pPr marL="0" indent="-285750">
              <a:buFont typeface="Wingdings" charset="0"/>
              <a:buNone/>
            </a:pPr>
            <a:endParaRPr lang="en-US" sz="2800" dirty="0">
              <a:effectLst/>
              <a:latin typeface="Comic Sans MS"/>
              <a:cs typeface="Comic Sans MS"/>
            </a:endParaRPr>
          </a:p>
          <a:p>
            <a:pPr marL="0" indent="-285750">
              <a:buFont typeface="Wingdings" charset="0"/>
              <a:buNone/>
            </a:pPr>
            <a:r>
              <a:rPr lang="en-US" sz="2800" b="1" dirty="0" smtClean="0">
                <a:effectLst/>
                <a:latin typeface="Comic Sans MS"/>
                <a:cs typeface="Comic Sans MS"/>
              </a:rPr>
              <a:t>Example: </a:t>
            </a:r>
            <a:r>
              <a:rPr lang="en-US" sz="2800" dirty="0">
                <a:effectLst/>
                <a:latin typeface="Comic Sans MS"/>
                <a:cs typeface="Comic Sans MS"/>
              </a:rPr>
              <a:t>Oily or gasoline based substances</a:t>
            </a:r>
          </a:p>
          <a:p>
            <a:pPr marL="285750" indent="-285750">
              <a:buFont typeface="Wingdings" charset="0"/>
              <a:buNone/>
            </a:pPr>
            <a:endParaRPr lang="en-US" sz="3600" dirty="0">
              <a:effectLst/>
              <a:latin typeface="Arial" charset="0"/>
            </a:endParaRPr>
          </a:p>
        </p:txBody>
      </p:sp>
      <p:pic>
        <p:nvPicPr>
          <p:cNvPr id="8" name="Picture 13" descr="alka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209800"/>
            <a:ext cx="4572000" cy="373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3"/>
              </a:rPr>
              <a:t>Virtual Cell Biology Classroom</a:t>
            </a:r>
            <a:r>
              <a:rPr lang="en-US" altLang="en-US" sz="1000" dirty="0">
                <a:latin typeface="Comic Sans MS" pitchFamily="66" charset="0"/>
              </a:rPr>
              <a:t>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0466323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tretch>
            <a:fillRect/>
          </a:stretch>
        </p:blipFill>
        <p:spPr>
          <a:xfrm>
            <a:off x="1295400" y="1600200"/>
            <a:ext cx="2971800" cy="4343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9" name="Rectangle 2"/>
          <p:cNvSpPr>
            <a:spLocks noGrp="1" noChangeArrowheads="1"/>
          </p:cNvSpPr>
          <p:nvPr>
            <p:ph type="title" idx="4294967295"/>
          </p:nvPr>
        </p:nvSpPr>
        <p:spPr>
          <a:xfrm>
            <a:off x="1219200" y="228600"/>
            <a:ext cx="7162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0"/>
          <a:lstStyle/>
          <a:p>
            <a:r>
              <a:rPr lang="en-US" sz="4000" b="1" dirty="0">
                <a:solidFill>
                  <a:schemeClr val="tx1"/>
                </a:solidFill>
                <a:effectLst/>
                <a:latin typeface="Comic Sans MS"/>
                <a:cs typeface="Comic Sans MS"/>
              </a:rPr>
              <a:t>What determines solubility?</a:t>
            </a:r>
          </a:p>
        </p:txBody>
      </p:sp>
      <p:sp>
        <p:nvSpPr>
          <p:cNvPr id="10" name="Rectangle 3"/>
          <p:cNvSpPr>
            <a:spLocks noGrp="1" noChangeArrowheads="1"/>
          </p:cNvSpPr>
          <p:nvPr>
            <p:ph type="body" sz="half" idx="4294967295"/>
          </p:nvPr>
        </p:nvSpPr>
        <p:spPr>
          <a:xfrm>
            <a:off x="5334000" y="1828800"/>
            <a:ext cx="33528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marL="285750" indent="-285750" algn="ctr">
              <a:buFont typeface="Wingdings" charset="0"/>
              <a:buNone/>
            </a:pPr>
            <a:r>
              <a:rPr lang="en-US" b="1" dirty="0">
                <a:solidFill>
                  <a:srgbClr val="FF0000"/>
                </a:solidFill>
                <a:effectLst/>
                <a:latin typeface="Comic Sans MS"/>
                <a:cs typeface="Comic Sans MS"/>
              </a:rPr>
              <a:t>Like </a:t>
            </a:r>
            <a:r>
              <a:rPr lang="en-US" b="1" dirty="0" smtClean="0">
                <a:solidFill>
                  <a:srgbClr val="FF0000"/>
                </a:solidFill>
                <a:effectLst/>
                <a:latin typeface="Comic Sans MS"/>
                <a:cs typeface="Comic Sans MS"/>
              </a:rPr>
              <a:t>Dissolves</a:t>
            </a:r>
          </a:p>
          <a:p>
            <a:pPr marL="285750" indent="-285750" algn="ctr">
              <a:buFont typeface="Wingdings" charset="0"/>
              <a:buNone/>
            </a:pPr>
            <a:r>
              <a:rPr lang="en-US" b="1" dirty="0" smtClean="0">
                <a:solidFill>
                  <a:srgbClr val="FF0000"/>
                </a:solidFill>
                <a:effectLst/>
                <a:latin typeface="Comic Sans MS"/>
                <a:cs typeface="Comic Sans MS"/>
              </a:rPr>
              <a:t>Like </a:t>
            </a:r>
            <a:r>
              <a:rPr lang="en-US" b="1" dirty="0">
                <a:solidFill>
                  <a:srgbClr val="FF0000"/>
                </a:solidFill>
                <a:effectLst/>
                <a:latin typeface="Comic Sans MS"/>
                <a:cs typeface="Comic Sans MS"/>
              </a:rPr>
              <a:t>Rule</a:t>
            </a:r>
          </a:p>
          <a:p>
            <a:pPr marL="285750" indent="-285750">
              <a:buFont typeface="Wingdings" charset="0"/>
              <a:buNone/>
            </a:pPr>
            <a:endParaRPr lang="en-US" sz="3600" b="1" dirty="0">
              <a:solidFill>
                <a:srgbClr val="FF0000"/>
              </a:solidFill>
              <a:effectLst/>
              <a:latin typeface="Comic Sans MS"/>
              <a:cs typeface="Comic Sans MS"/>
            </a:endParaRPr>
          </a:p>
          <a:p>
            <a:pPr marL="0" indent="0" algn="ctr">
              <a:buNone/>
            </a:pPr>
            <a:r>
              <a:rPr lang="en-US" sz="2800" dirty="0">
                <a:latin typeface="Comic Sans MS"/>
                <a:cs typeface="Comic Sans MS"/>
              </a:rPr>
              <a:t>Non-polar solvents dissolve non-polar solutes.</a:t>
            </a:r>
          </a:p>
          <a:p>
            <a:pPr marL="285750" indent="-285750">
              <a:buFont typeface="Wingdings" charset="0"/>
              <a:buNone/>
            </a:pPr>
            <a:endParaRPr lang="en-US" dirty="0">
              <a:solidFill>
                <a:srgbClr val="FFFF00"/>
              </a:solidFill>
              <a:effectLst/>
              <a:latin typeface="Arial" charset="0"/>
            </a:endParaRPr>
          </a:p>
          <a:p>
            <a:pPr marL="285750" indent="-285750">
              <a:buFont typeface="Wingdings" charset="0"/>
              <a:buNone/>
            </a:pPr>
            <a:endParaRPr lang="en-US" dirty="0">
              <a:solidFill>
                <a:srgbClr val="FFFF00"/>
              </a:solidFill>
              <a:effectLst/>
              <a:latin typeface="Arial" charset="0"/>
            </a:endParaRPr>
          </a:p>
        </p:txBody>
      </p:sp>
      <p:sp>
        <p:nvSpPr>
          <p:cNvPr id="6" name="Text Box 5"/>
          <p:cNvSpPr txBox="1">
            <a:spLocks noChangeArrowheads="1"/>
          </p:cNvSpPr>
          <p:nvPr/>
        </p:nvSpPr>
        <p:spPr bwMode="auto">
          <a:xfrm>
            <a:off x="0" y="6611779"/>
            <a:ext cx="403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 </a:t>
            </a:r>
            <a:r>
              <a:rPr lang="en-US" sz="1000" dirty="0" smtClean="0">
                <a:latin typeface="Comic Sans MS" pitchFamily="66" charset="0"/>
                <a:hlinkClick r:id="rId4"/>
              </a:rPr>
              <a:t>Mineral turpentine</a:t>
            </a:r>
            <a:r>
              <a:rPr lang="en-US" sz="1000" dirty="0" smtClean="0">
                <a:latin typeface="Comic Sans MS" pitchFamily="66" charset="0"/>
              </a:rPr>
              <a:t>, Wiki</a:t>
            </a:r>
            <a:endParaRPr lang="en-US" sz="1000" dirty="0">
              <a:latin typeface="Comic Sans MS" pitchFamily="66" charset="0"/>
            </a:endParaRPr>
          </a:p>
        </p:txBody>
      </p:sp>
      <p:sp>
        <p:nvSpPr>
          <p:cNvPr id="7"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9462741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81000" y="152400"/>
            <a:ext cx="84582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2800" b="1" dirty="0" smtClean="0">
                <a:solidFill>
                  <a:srgbClr val="000000"/>
                </a:solidFill>
                <a:latin typeface="Comic Sans MS"/>
                <a:cs typeface="Comic Sans MS"/>
              </a:rPr>
              <a:t>Non-polar, uncharged molecules are </a:t>
            </a:r>
            <a:r>
              <a:rPr lang="en-US" sz="3600" b="1" dirty="0" smtClean="0">
                <a:solidFill>
                  <a:srgbClr val="FF0000"/>
                </a:solidFill>
                <a:latin typeface="Comic Sans MS"/>
                <a:cs typeface="Comic Sans MS"/>
              </a:rPr>
              <a:t>Hydrophobic</a:t>
            </a:r>
            <a:endParaRPr lang="en-US" sz="3600" b="1" dirty="0">
              <a:solidFill>
                <a:srgbClr val="FF0000"/>
              </a:solidFill>
              <a:latin typeface="Comic Sans MS"/>
              <a:cs typeface="Comic Sans MS"/>
            </a:endParaRPr>
          </a:p>
        </p:txBody>
      </p:sp>
      <p:sp>
        <p:nvSpPr>
          <p:cNvPr id="10" name="TextBox 9"/>
          <p:cNvSpPr txBox="1"/>
          <p:nvPr/>
        </p:nvSpPr>
        <p:spPr>
          <a:xfrm>
            <a:off x="457200" y="1447800"/>
            <a:ext cx="4953000" cy="4862870"/>
          </a:xfrm>
          <a:prstGeom prst="rect">
            <a:avLst/>
          </a:prstGeom>
          <a:noFill/>
        </p:spPr>
        <p:txBody>
          <a:bodyPr wrap="square" rtlCol="0">
            <a:spAutoFit/>
          </a:bodyPr>
          <a:lstStyle/>
          <a:p>
            <a:pPr marL="342900" indent="-342900">
              <a:buFont typeface="Arial"/>
              <a:buChar char="•"/>
            </a:pPr>
            <a:r>
              <a:rPr lang="en-US" sz="2000" dirty="0" smtClean="0">
                <a:latin typeface="Comic Sans MS"/>
                <a:cs typeface="Comic Sans MS"/>
              </a:rPr>
              <a:t>from </a:t>
            </a:r>
            <a:r>
              <a:rPr lang="en-US" sz="2000" dirty="0">
                <a:latin typeface="Comic Sans MS"/>
                <a:cs typeface="Comic Sans MS"/>
              </a:rPr>
              <a:t>the </a:t>
            </a:r>
            <a:r>
              <a:rPr lang="en-US" sz="2000" dirty="0" smtClean="0">
                <a:latin typeface="Comic Sans MS"/>
                <a:cs typeface="Comic Sans MS"/>
              </a:rPr>
              <a:t>Greek </a:t>
            </a:r>
            <a:r>
              <a:rPr lang="en-US" sz="1600" dirty="0" smtClean="0">
                <a:latin typeface="Comic Sans MS"/>
                <a:cs typeface="Comic Sans MS"/>
              </a:rPr>
              <a:t>(</a:t>
            </a:r>
            <a:r>
              <a:rPr lang="en-US" sz="1600" dirty="0" err="1" smtClean="0">
                <a:latin typeface="Comic Sans MS"/>
                <a:cs typeface="Comic Sans MS"/>
              </a:rPr>
              <a:t>hydros</a:t>
            </a:r>
            <a:r>
              <a:rPr lang="en-US" sz="1600" dirty="0" smtClean="0">
                <a:latin typeface="Comic Sans MS"/>
                <a:cs typeface="Comic Sans MS"/>
              </a:rPr>
              <a:t>) </a:t>
            </a:r>
            <a:r>
              <a:rPr lang="en-US" sz="2000" dirty="0" smtClean="0">
                <a:latin typeface="Comic Sans MS"/>
                <a:cs typeface="Comic Sans MS"/>
              </a:rPr>
              <a:t>“water” </a:t>
            </a:r>
            <a:r>
              <a:rPr lang="en-US" sz="2000" dirty="0">
                <a:latin typeface="Comic Sans MS"/>
                <a:cs typeface="Comic Sans MS"/>
              </a:rPr>
              <a:t>and </a:t>
            </a:r>
            <a:r>
              <a:rPr lang="en-US" sz="1600" dirty="0" smtClean="0">
                <a:latin typeface="Comic Sans MS"/>
                <a:cs typeface="Comic Sans MS"/>
              </a:rPr>
              <a:t>(phobia) </a:t>
            </a:r>
            <a:r>
              <a:rPr lang="en-US" sz="2000" dirty="0" smtClean="0">
                <a:latin typeface="Comic Sans MS"/>
                <a:cs typeface="Comic Sans MS"/>
              </a:rPr>
              <a:t>“fearing” </a:t>
            </a:r>
            <a:r>
              <a:rPr lang="en-US" sz="2000" dirty="0">
                <a:latin typeface="Comic Sans MS"/>
                <a:cs typeface="Comic Sans MS"/>
              </a:rPr>
              <a:t>or </a:t>
            </a:r>
            <a:r>
              <a:rPr lang="en-US" sz="2000" dirty="0" smtClean="0">
                <a:latin typeface="Comic Sans MS"/>
                <a:cs typeface="Comic Sans MS"/>
              </a:rPr>
              <a:t>“hating”</a:t>
            </a:r>
          </a:p>
          <a:p>
            <a:pPr marL="342900" indent="-342900">
              <a:buFont typeface="Arial"/>
              <a:buChar char="•"/>
            </a:pPr>
            <a:r>
              <a:rPr lang="en-US" sz="2000" dirty="0" smtClean="0">
                <a:latin typeface="Comic Sans MS"/>
                <a:cs typeface="Comic Sans MS"/>
              </a:rPr>
              <a:t>Water</a:t>
            </a:r>
            <a:r>
              <a:rPr lang="en-US" sz="2000" dirty="0">
                <a:latin typeface="Comic Sans MS"/>
                <a:cs typeface="Comic Sans MS"/>
              </a:rPr>
              <a:t>-</a:t>
            </a:r>
            <a:r>
              <a:rPr lang="en-US" sz="2000" dirty="0" smtClean="0">
                <a:latin typeface="Comic Sans MS"/>
                <a:cs typeface="Comic Sans MS"/>
              </a:rPr>
              <a:t>fearing</a:t>
            </a:r>
            <a:endParaRPr lang="en-US" sz="2000" dirty="0">
              <a:latin typeface="Comic Sans MS"/>
              <a:cs typeface="Comic Sans MS"/>
            </a:endParaRPr>
          </a:p>
          <a:p>
            <a:pPr marL="342900" indent="-342900">
              <a:buFont typeface="Arial"/>
              <a:buChar char="•"/>
            </a:pPr>
            <a:r>
              <a:rPr lang="en-US" sz="2000" dirty="0">
                <a:latin typeface="Comic Sans MS"/>
                <a:cs typeface="Comic Sans MS"/>
              </a:rPr>
              <a:t>Not water soluble</a:t>
            </a:r>
          </a:p>
          <a:p>
            <a:pPr marL="342900" indent="-342900">
              <a:buFont typeface="Arial"/>
              <a:buChar char="•"/>
            </a:pPr>
            <a:r>
              <a:rPr lang="en-US" sz="2000" b="1" dirty="0" smtClean="0">
                <a:latin typeface="Comic Sans MS"/>
                <a:cs typeface="Comic Sans MS"/>
              </a:rPr>
              <a:t>Example: </a:t>
            </a:r>
            <a:r>
              <a:rPr lang="en-US" sz="2000" dirty="0">
                <a:latin typeface="Comic Sans MS"/>
                <a:cs typeface="Comic Sans MS"/>
              </a:rPr>
              <a:t>Cholesterol is not water soluble</a:t>
            </a:r>
          </a:p>
          <a:p>
            <a:endParaRPr lang="en-US" sz="2000" dirty="0">
              <a:latin typeface="Comic Sans MS"/>
              <a:cs typeface="Comic Sans MS"/>
            </a:endParaRPr>
          </a:p>
          <a:p>
            <a:r>
              <a:rPr lang="en-US" sz="2400" dirty="0">
                <a:latin typeface="Comic Sans MS"/>
                <a:cs typeface="Comic Sans MS"/>
              </a:rPr>
              <a:t>Non-polar solvents dissolve non-polar </a:t>
            </a:r>
            <a:r>
              <a:rPr lang="en-US" sz="2400" dirty="0" smtClean="0">
                <a:latin typeface="Comic Sans MS"/>
                <a:cs typeface="Comic Sans MS"/>
              </a:rPr>
              <a:t>solutes.</a:t>
            </a:r>
            <a:endParaRPr lang="en-US" sz="2400" dirty="0">
              <a:latin typeface="Comic Sans MS"/>
              <a:cs typeface="Comic Sans MS"/>
            </a:endParaRPr>
          </a:p>
          <a:p>
            <a:endParaRPr lang="en-US" sz="2000" dirty="0">
              <a:latin typeface="Comic Sans MS"/>
              <a:cs typeface="Comic Sans MS"/>
            </a:endParaRPr>
          </a:p>
          <a:p>
            <a:r>
              <a:rPr lang="en-US" sz="2400" b="1" dirty="0" smtClean="0">
                <a:latin typeface="Comic Sans MS"/>
                <a:cs typeface="Comic Sans MS"/>
              </a:rPr>
              <a:t>Examples:  </a:t>
            </a:r>
          </a:p>
          <a:p>
            <a:pPr marL="342900" indent="-342900">
              <a:buFont typeface="Arial"/>
              <a:buChar char="•"/>
            </a:pPr>
            <a:r>
              <a:rPr lang="en-US" sz="2000" dirty="0">
                <a:latin typeface="Comic Sans MS"/>
                <a:cs typeface="Comic Sans MS"/>
              </a:rPr>
              <a:t>T</a:t>
            </a:r>
            <a:r>
              <a:rPr lang="en-US" sz="2000" dirty="0" smtClean="0">
                <a:latin typeface="Comic Sans MS"/>
                <a:cs typeface="Comic Sans MS"/>
              </a:rPr>
              <a:t>urpentine </a:t>
            </a:r>
            <a:r>
              <a:rPr lang="en-US" sz="2000" dirty="0">
                <a:latin typeface="Comic Sans MS"/>
                <a:cs typeface="Comic Sans MS"/>
              </a:rPr>
              <a:t>dissolves oil-based </a:t>
            </a:r>
            <a:r>
              <a:rPr lang="en-US" sz="2000" dirty="0" smtClean="0">
                <a:latin typeface="Comic Sans MS"/>
                <a:cs typeface="Comic Sans MS"/>
              </a:rPr>
              <a:t>paints.</a:t>
            </a:r>
            <a:endParaRPr lang="en-US" sz="2000" dirty="0">
              <a:latin typeface="Comic Sans MS"/>
              <a:cs typeface="Comic Sans MS"/>
            </a:endParaRPr>
          </a:p>
          <a:p>
            <a:pPr marL="342900" indent="-342900">
              <a:buFont typeface="Arial"/>
              <a:buChar char="•"/>
            </a:pPr>
            <a:r>
              <a:rPr lang="en-US" sz="2000" dirty="0">
                <a:latin typeface="Comic Sans MS"/>
                <a:cs typeface="Comic Sans MS"/>
              </a:rPr>
              <a:t>Cholesterol is important component of greasy cell </a:t>
            </a:r>
            <a:r>
              <a:rPr lang="en-US" sz="2000" dirty="0" smtClean="0">
                <a:latin typeface="Comic Sans MS"/>
                <a:cs typeface="Comic Sans MS"/>
              </a:rPr>
              <a:t>membranes.</a:t>
            </a:r>
            <a:endParaRPr lang="en-US" sz="2000" dirty="0">
              <a:latin typeface="Comic Sans MS"/>
              <a:cs typeface="Comic Sans MS"/>
            </a:endParaRPr>
          </a:p>
          <a:p>
            <a:endParaRPr lang="en-US" dirty="0"/>
          </a:p>
        </p:txBody>
      </p:sp>
      <p:pic>
        <p:nvPicPr>
          <p:cNvPr id="11" name="Picture 10" descr="dew drops on plan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0" y="1447800"/>
            <a:ext cx="2743199" cy="4724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Text Box 5"/>
          <p:cNvSpPr txBox="1">
            <a:spLocks noChangeArrowheads="1"/>
          </p:cNvSpPr>
          <p:nvPr/>
        </p:nvSpPr>
        <p:spPr bwMode="auto">
          <a:xfrm>
            <a:off x="0" y="6611779"/>
            <a:ext cx="403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 </a:t>
            </a:r>
            <a:r>
              <a:rPr lang="en-US" sz="1000" dirty="0" smtClean="0">
                <a:latin typeface="Comic Sans MS" pitchFamily="66" charset="0"/>
                <a:hlinkClick r:id="rId3"/>
              </a:rPr>
              <a:t>Water droplets on hydrophobic surface of plant</a:t>
            </a:r>
            <a:r>
              <a:rPr lang="en-US" sz="1000" dirty="0" smtClean="0">
                <a:latin typeface="Comic Sans MS" pitchFamily="66" charset="0"/>
              </a:rPr>
              <a:t>, Wiki</a:t>
            </a:r>
            <a:endParaRPr lang="en-US" sz="1000" dirty="0">
              <a:latin typeface="Comic Sans MS" pitchFamily="66" charset="0"/>
            </a:endParaRPr>
          </a:p>
        </p:txBody>
      </p:sp>
      <p:sp>
        <p:nvSpPr>
          <p:cNvPr id="7"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42530761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0" descr="9615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371600"/>
            <a:ext cx="3352800" cy="4928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8" name="Rectangle 2"/>
          <p:cNvSpPr>
            <a:spLocks noGrp="1" noChangeArrowheads="1"/>
          </p:cNvSpPr>
          <p:nvPr>
            <p:ph type="title"/>
          </p:nvPr>
        </p:nvSpPr>
        <p:spPr>
          <a:xfrm>
            <a:off x="457200" y="152400"/>
            <a:ext cx="8229600" cy="1139825"/>
          </a:xfrm>
        </p:spPr>
        <p:txBody>
          <a:bodyPr/>
          <a:lstStyle/>
          <a:p>
            <a:pPr eaLnBrk="1" hangingPunct="1"/>
            <a:r>
              <a:rPr lang="en-US" b="1" dirty="0">
                <a:solidFill>
                  <a:schemeClr val="tx1"/>
                </a:solidFill>
                <a:latin typeface="Comic Sans MS"/>
                <a:cs typeface="Comic Sans MS"/>
              </a:rPr>
              <a:t>Oil and Water </a:t>
            </a:r>
            <a:r>
              <a:rPr lang="en-US" b="1" dirty="0" smtClean="0">
                <a:solidFill>
                  <a:schemeClr val="tx1"/>
                </a:solidFill>
                <a:latin typeface="Comic Sans MS"/>
                <a:cs typeface="Comic Sans MS"/>
              </a:rPr>
              <a:t>Don</a:t>
            </a:r>
            <a:r>
              <a:rPr lang="ja-JP" altLang="en-US" b="1" dirty="0" smtClean="0">
                <a:solidFill>
                  <a:schemeClr val="tx1"/>
                </a:solidFill>
                <a:latin typeface="Comic Sans MS"/>
                <a:cs typeface="Comic Sans MS"/>
              </a:rPr>
              <a:t>’</a:t>
            </a:r>
            <a:r>
              <a:rPr lang="en-US" b="1" dirty="0" smtClean="0">
                <a:solidFill>
                  <a:schemeClr val="tx1"/>
                </a:solidFill>
                <a:latin typeface="Comic Sans MS"/>
                <a:cs typeface="Comic Sans MS"/>
              </a:rPr>
              <a:t>t </a:t>
            </a:r>
            <a:r>
              <a:rPr lang="en-US" b="1" dirty="0">
                <a:solidFill>
                  <a:schemeClr val="tx1"/>
                </a:solidFill>
                <a:latin typeface="Comic Sans MS"/>
                <a:cs typeface="Comic Sans MS"/>
              </a:rPr>
              <a:t>M</a:t>
            </a:r>
            <a:r>
              <a:rPr lang="en-US" b="1" dirty="0" smtClean="0">
                <a:solidFill>
                  <a:schemeClr val="tx1"/>
                </a:solidFill>
                <a:latin typeface="Comic Sans MS"/>
                <a:cs typeface="Comic Sans MS"/>
              </a:rPr>
              <a:t>ix</a:t>
            </a:r>
            <a:endParaRPr lang="en-US" b="1" dirty="0">
              <a:solidFill>
                <a:schemeClr val="tx1"/>
              </a:solidFill>
              <a:latin typeface="Comic Sans MS"/>
              <a:cs typeface="Comic Sans MS"/>
            </a:endParaRPr>
          </a:p>
        </p:txBody>
      </p:sp>
      <p:sp>
        <p:nvSpPr>
          <p:cNvPr id="13" name="Rectangle 3"/>
          <p:cNvSpPr>
            <a:spLocks noGrp="1" noChangeArrowheads="1"/>
          </p:cNvSpPr>
          <p:nvPr>
            <p:ph type="body" idx="1"/>
          </p:nvPr>
        </p:nvSpPr>
        <p:spPr>
          <a:xfrm>
            <a:off x="457200" y="1447800"/>
            <a:ext cx="4191000" cy="5257800"/>
          </a:xfrm>
        </p:spPr>
        <p:txBody>
          <a:bodyPr/>
          <a:lstStyle/>
          <a:p>
            <a:pPr marL="0" indent="0" algn="ctr" eaLnBrk="1" hangingPunct="1">
              <a:lnSpc>
                <a:spcPct val="90000"/>
              </a:lnSpc>
              <a:buNone/>
            </a:pPr>
            <a:r>
              <a:rPr lang="en-US" sz="2800" b="1" dirty="0">
                <a:solidFill>
                  <a:srgbClr val="FF0000"/>
                </a:solidFill>
                <a:latin typeface="Comic Sans MS"/>
                <a:cs typeface="Comic Sans MS"/>
              </a:rPr>
              <a:t>Hydrophobic</a:t>
            </a:r>
            <a:r>
              <a:rPr lang="en-US" sz="2800" b="1" dirty="0">
                <a:solidFill>
                  <a:schemeClr val="hlink"/>
                </a:solidFill>
                <a:latin typeface="Comic Sans MS"/>
                <a:cs typeface="Comic Sans MS"/>
              </a:rPr>
              <a:t> </a:t>
            </a:r>
            <a:endParaRPr lang="en-US" sz="2800" b="1" dirty="0" smtClean="0">
              <a:solidFill>
                <a:schemeClr val="hlink"/>
              </a:solidFill>
              <a:latin typeface="Comic Sans MS"/>
              <a:cs typeface="Comic Sans MS"/>
            </a:endParaRPr>
          </a:p>
          <a:p>
            <a:pPr marL="0" indent="0" algn="ctr" eaLnBrk="1" hangingPunct="1">
              <a:lnSpc>
                <a:spcPct val="90000"/>
              </a:lnSpc>
              <a:buNone/>
            </a:pPr>
            <a:r>
              <a:rPr lang="en-US" sz="2400" dirty="0" smtClean="0">
                <a:latin typeface="Comic Sans MS"/>
                <a:cs typeface="Comic Sans MS"/>
              </a:rPr>
              <a:t>&amp; </a:t>
            </a:r>
          </a:p>
          <a:p>
            <a:pPr marL="0" indent="0" algn="ctr" eaLnBrk="1" hangingPunct="1">
              <a:lnSpc>
                <a:spcPct val="90000"/>
              </a:lnSpc>
              <a:buNone/>
            </a:pPr>
            <a:r>
              <a:rPr lang="en-US" sz="2800" b="1" dirty="0" smtClean="0">
                <a:solidFill>
                  <a:srgbClr val="0000FF"/>
                </a:solidFill>
                <a:latin typeface="Comic Sans MS"/>
                <a:cs typeface="Comic Sans MS"/>
              </a:rPr>
              <a:t>Hydrophilic</a:t>
            </a:r>
            <a:r>
              <a:rPr lang="en-US" sz="2800" b="1" dirty="0" smtClean="0">
                <a:solidFill>
                  <a:srgbClr val="6600CC"/>
                </a:solidFill>
                <a:latin typeface="Comic Sans MS"/>
                <a:cs typeface="Comic Sans MS"/>
              </a:rPr>
              <a:t> </a:t>
            </a:r>
          </a:p>
          <a:p>
            <a:pPr marL="0" indent="0" algn="ctr" eaLnBrk="1" hangingPunct="1">
              <a:lnSpc>
                <a:spcPct val="90000"/>
              </a:lnSpc>
              <a:buNone/>
            </a:pPr>
            <a:r>
              <a:rPr lang="en-US" sz="2400" dirty="0" smtClean="0">
                <a:latin typeface="Comic Sans MS"/>
                <a:cs typeface="Comic Sans MS"/>
              </a:rPr>
              <a:t>substances </a:t>
            </a:r>
          </a:p>
          <a:p>
            <a:pPr marL="0" indent="0" algn="ctr" eaLnBrk="1" hangingPunct="1">
              <a:lnSpc>
                <a:spcPct val="90000"/>
              </a:lnSpc>
              <a:buNone/>
            </a:pPr>
            <a:r>
              <a:rPr lang="en-US" sz="2400" dirty="0" smtClean="0">
                <a:latin typeface="Comic Sans MS"/>
                <a:cs typeface="Comic Sans MS"/>
              </a:rPr>
              <a:t>DO </a:t>
            </a:r>
            <a:r>
              <a:rPr lang="en-US" sz="2400" dirty="0">
                <a:latin typeface="Comic Sans MS"/>
                <a:cs typeface="Comic Sans MS"/>
              </a:rPr>
              <a:t>NOT </a:t>
            </a:r>
            <a:r>
              <a:rPr lang="en-US" sz="2400" dirty="0" smtClean="0">
                <a:latin typeface="Comic Sans MS"/>
                <a:cs typeface="Comic Sans MS"/>
              </a:rPr>
              <a:t>MIX</a:t>
            </a:r>
          </a:p>
          <a:p>
            <a:pPr marL="0" indent="0" eaLnBrk="1" hangingPunct="1">
              <a:lnSpc>
                <a:spcPct val="90000"/>
              </a:lnSpc>
              <a:buNone/>
            </a:pPr>
            <a:endParaRPr lang="en-US" sz="1600" dirty="0" smtClean="0">
              <a:latin typeface="Comic Sans MS"/>
              <a:cs typeface="Comic Sans MS"/>
            </a:endParaRPr>
          </a:p>
          <a:p>
            <a:pPr marL="0" indent="0" algn="ctr" eaLnBrk="1" hangingPunct="1">
              <a:lnSpc>
                <a:spcPct val="90000"/>
              </a:lnSpc>
              <a:spcBef>
                <a:spcPts val="0"/>
              </a:spcBef>
              <a:buNone/>
            </a:pPr>
            <a:r>
              <a:rPr lang="en-US" sz="2000" b="1" dirty="0" smtClean="0">
                <a:solidFill>
                  <a:srgbClr val="606060"/>
                </a:solidFill>
                <a:latin typeface="Comic Sans MS"/>
                <a:cs typeface="Comic Sans MS"/>
              </a:rPr>
              <a:t>Examples: </a:t>
            </a:r>
            <a:r>
              <a:rPr lang="en-US" sz="2000" dirty="0" smtClean="0">
                <a:latin typeface="Comic Sans MS"/>
                <a:cs typeface="Comic Sans MS"/>
              </a:rPr>
              <a:t>Salad dressing, </a:t>
            </a:r>
            <a:r>
              <a:rPr lang="en-US" dirty="0" smtClean="0">
                <a:latin typeface="Comic Sans MS"/>
                <a:cs typeface="Comic Sans MS"/>
              </a:rPr>
              <a:t> </a:t>
            </a:r>
            <a:r>
              <a:rPr lang="en-US" sz="2000" dirty="0" smtClean="0">
                <a:latin typeface="Comic Sans MS"/>
                <a:cs typeface="Comic Sans MS"/>
              </a:rPr>
              <a:t>grease </a:t>
            </a:r>
            <a:r>
              <a:rPr lang="en-US" sz="2000" dirty="0">
                <a:latin typeface="Comic Sans MS"/>
                <a:cs typeface="Comic Sans MS"/>
              </a:rPr>
              <a:t>fire and water</a:t>
            </a:r>
          </a:p>
          <a:p>
            <a:pPr marL="0" indent="0" algn="ctr" eaLnBrk="1" hangingPunct="1">
              <a:lnSpc>
                <a:spcPct val="90000"/>
              </a:lnSpc>
              <a:buNone/>
            </a:pPr>
            <a:endParaRPr lang="en-US" sz="1800" dirty="0">
              <a:latin typeface="Comic Sans MS"/>
              <a:cs typeface="Comic Sans MS"/>
            </a:endParaRPr>
          </a:p>
          <a:p>
            <a:pPr marL="0" indent="0" algn="ctr" eaLnBrk="1" hangingPunct="1">
              <a:lnSpc>
                <a:spcPct val="90000"/>
              </a:lnSpc>
              <a:buNone/>
            </a:pPr>
            <a:r>
              <a:rPr lang="en-US" sz="2400" b="1" dirty="0">
                <a:latin typeface="Comic Sans MS"/>
                <a:cs typeface="Comic Sans MS"/>
              </a:rPr>
              <a:t>Insoluble:</a:t>
            </a:r>
            <a:r>
              <a:rPr lang="en-US" sz="1800" dirty="0">
                <a:latin typeface="Comic Sans MS"/>
                <a:cs typeface="Comic Sans MS"/>
              </a:rPr>
              <a:t> </a:t>
            </a:r>
            <a:r>
              <a:rPr lang="en-US" sz="2000" dirty="0">
                <a:latin typeface="Comic Sans MS"/>
                <a:cs typeface="Comic Sans MS"/>
              </a:rPr>
              <a:t>Substances </a:t>
            </a:r>
            <a:r>
              <a:rPr lang="en-US" sz="2000" dirty="0" smtClean="0">
                <a:latin typeface="Comic Sans MS"/>
                <a:cs typeface="Comic Sans MS"/>
              </a:rPr>
              <a:t>that</a:t>
            </a:r>
            <a:endParaRPr lang="en-US" sz="2000" dirty="0">
              <a:latin typeface="Comic Sans MS"/>
              <a:cs typeface="Comic Sans MS"/>
            </a:endParaRPr>
          </a:p>
          <a:p>
            <a:pPr marL="0" indent="0" algn="ctr" eaLnBrk="1" hangingPunct="1">
              <a:lnSpc>
                <a:spcPct val="90000"/>
              </a:lnSpc>
              <a:buNone/>
            </a:pPr>
            <a:r>
              <a:rPr lang="en-US" sz="2000" dirty="0">
                <a:latin typeface="Comic Sans MS"/>
                <a:cs typeface="Comic Sans MS"/>
              </a:rPr>
              <a:t>do NOT mix in each </a:t>
            </a:r>
            <a:r>
              <a:rPr lang="en-US" sz="2000" dirty="0" smtClean="0">
                <a:latin typeface="Comic Sans MS"/>
                <a:cs typeface="Comic Sans MS"/>
              </a:rPr>
              <a:t>other.</a:t>
            </a:r>
            <a:endParaRPr lang="en-US" sz="2000" dirty="0">
              <a:latin typeface="Comic Sans MS"/>
              <a:cs typeface="Comic Sans MS"/>
            </a:endParaRPr>
          </a:p>
          <a:p>
            <a:pPr marL="0" indent="0" algn="ctr" eaLnBrk="1" hangingPunct="1">
              <a:lnSpc>
                <a:spcPct val="90000"/>
              </a:lnSpc>
              <a:buNone/>
            </a:pPr>
            <a:r>
              <a:rPr lang="en-US" sz="2000" dirty="0" smtClean="0">
                <a:latin typeface="Comic Sans MS"/>
                <a:cs typeface="Comic Sans MS"/>
              </a:rPr>
              <a:t>Solute </a:t>
            </a:r>
            <a:r>
              <a:rPr lang="en-US" sz="2000" dirty="0">
                <a:latin typeface="Comic Sans MS"/>
                <a:cs typeface="Comic Sans MS"/>
              </a:rPr>
              <a:t>does not </a:t>
            </a:r>
            <a:r>
              <a:rPr lang="en-US" sz="2000" dirty="0" smtClean="0">
                <a:latin typeface="Comic Sans MS"/>
                <a:cs typeface="Comic Sans MS"/>
              </a:rPr>
              <a:t>dissolve. </a:t>
            </a:r>
            <a:endParaRPr lang="en-US" sz="2000" dirty="0">
              <a:latin typeface="Comic Sans MS"/>
              <a:cs typeface="Comic Sans MS"/>
            </a:endParaRPr>
          </a:p>
          <a:p>
            <a:pPr marL="0" indent="0" algn="ctr" eaLnBrk="1" hangingPunct="1">
              <a:lnSpc>
                <a:spcPct val="90000"/>
              </a:lnSpc>
              <a:buNone/>
            </a:pPr>
            <a:r>
              <a:rPr lang="en-US" sz="2000" dirty="0">
                <a:latin typeface="Comic Sans MS"/>
                <a:cs typeface="Comic Sans MS"/>
              </a:rPr>
              <a:t>    </a:t>
            </a:r>
            <a:r>
              <a:rPr lang="en-US" sz="2000" dirty="0" smtClean="0">
                <a:latin typeface="Comic Sans MS"/>
                <a:cs typeface="Comic Sans MS"/>
              </a:rPr>
              <a:t>Line </a:t>
            </a:r>
            <a:r>
              <a:rPr lang="en-US" sz="2000" dirty="0">
                <a:latin typeface="Comic Sans MS"/>
                <a:cs typeface="Comic Sans MS"/>
              </a:rPr>
              <a:t>of </a:t>
            </a:r>
            <a:r>
              <a:rPr lang="en-US" sz="2000" dirty="0" smtClean="0">
                <a:latin typeface="Comic Sans MS"/>
                <a:cs typeface="Comic Sans MS"/>
              </a:rPr>
              <a:t>separation.</a:t>
            </a:r>
            <a:endParaRPr lang="en-US" sz="2000" dirty="0">
              <a:latin typeface="Comic Sans MS"/>
              <a:cs typeface="Comic Sans MS"/>
            </a:endParaRPr>
          </a:p>
        </p:txBody>
      </p:sp>
      <p:sp>
        <p:nvSpPr>
          <p:cNvPr id="6"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3"/>
              </a:rPr>
              <a:t>Virtual Cell Biology Classroom</a:t>
            </a:r>
            <a:r>
              <a:rPr lang="en-US" altLang="en-US" sz="1000" dirty="0">
                <a:latin typeface="Comic Sans MS" pitchFamily="66" charset="0"/>
              </a:rPr>
              <a:t>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41817795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457200" y="152400"/>
            <a:ext cx="8229600" cy="1139825"/>
          </a:xfrm>
        </p:spPr>
        <p:txBody>
          <a:bodyPr/>
          <a:lstStyle/>
          <a:p>
            <a:pPr eaLnBrk="1" hangingPunct="1"/>
            <a:r>
              <a:rPr lang="en-US" b="1" dirty="0" smtClean="0">
                <a:solidFill>
                  <a:schemeClr val="tx1"/>
                </a:solidFill>
                <a:latin typeface="Comic Sans MS"/>
                <a:cs typeface="Comic Sans MS"/>
              </a:rPr>
              <a:t>Solubility</a:t>
            </a:r>
            <a:endParaRPr lang="en-US" b="1" dirty="0">
              <a:solidFill>
                <a:schemeClr val="tx1"/>
              </a:solidFill>
              <a:latin typeface="Comic Sans MS"/>
              <a:cs typeface="Comic Sans MS"/>
            </a:endParaRPr>
          </a:p>
        </p:txBody>
      </p:sp>
      <p:sp>
        <p:nvSpPr>
          <p:cNvPr id="6"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2"/>
              </a:rPr>
              <a:t>Virtual Cell Biology Classroom</a:t>
            </a:r>
            <a:r>
              <a:rPr lang="en-US" altLang="en-US" sz="1000" dirty="0">
                <a:latin typeface="Comic Sans MS" pitchFamily="66" charset="0"/>
              </a:rPr>
              <a:t>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39731179"/>
              </p:ext>
            </p:extLst>
          </p:nvPr>
        </p:nvGraphicFramePr>
        <p:xfrm>
          <a:off x="990600" y="1752600"/>
          <a:ext cx="7391400" cy="3830320"/>
        </p:xfrm>
        <a:graphic>
          <a:graphicData uri="http://schemas.openxmlformats.org/drawingml/2006/table">
            <a:tbl>
              <a:tblPr firstRow="1" bandRow="1">
                <a:tableStyleId>{5C22544A-7EE6-4342-B048-85BDC9FD1C3A}</a:tableStyleId>
              </a:tblPr>
              <a:tblGrid>
                <a:gridCol w="1676400"/>
                <a:gridCol w="1828800"/>
                <a:gridCol w="2038350"/>
                <a:gridCol w="1847850"/>
              </a:tblGrid>
              <a:tr h="1016000">
                <a:tc>
                  <a:txBody>
                    <a:bodyPr/>
                    <a:lstStyle/>
                    <a:p>
                      <a:pPr algn="ctr"/>
                      <a:r>
                        <a:rPr lang="en-US" dirty="0" smtClean="0">
                          <a:solidFill>
                            <a:schemeClr val="tx1"/>
                          </a:solidFill>
                        </a:rPr>
                        <a:t>MOLECULE</a:t>
                      </a:r>
                      <a:endParaRPr lang="en-US" dirty="0">
                        <a:solidFill>
                          <a:schemeClr val="tx1"/>
                        </a:solidFill>
                      </a:endParaRPr>
                    </a:p>
                  </a:txBody>
                  <a:tcPr/>
                </a:tc>
                <a:tc>
                  <a:txBody>
                    <a:bodyPr/>
                    <a:lstStyle/>
                    <a:p>
                      <a:pPr algn="ctr"/>
                      <a:r>
                        <a:rPr lang="en-US" dirty="0" smtClean="0">
                          <a:solidFill>
                            <a:srgbClr val="000000"/>
                          </a:solidFill>
                        </a:rPr>
                        <a:t>Hydro</a:t>
                      </a:r>
                      <a:r>
                        <a:rPr lang="en-US" baseline="0" dirty="0" smtClean="0">
                          <a:solidFill>
                            <a:srgbClr val="000000"/>
                          </a:solidFill>
                        </a:rPr>
                        <a:t> -</a:t>
                      </a:r>
                      <a:endParaRPr lang="en-US" dirty="0">
                        <a:solidFill>
                          <a:srgbClr val="000000"/>
                        </a:solidFill>
                      </a:endParaRPr>
                    </a:p>
                  </a:txBody>
                  <a:tcPr/>
                </a:tc>
                <a:tc>
                  <a:txBody>
                    <a:bodyPr/>
                    <a:lstStyle/>
                    <a:p>
                      <a:pPr algn="ctr"/>
                      <a:r>
                        <a:rPr lang="en-US" dirty="0" smtClean="0">
                          <a:solidFill>
                            <a:srgbClr val="000000"/>
                          </a:solidFill>
                        </a:rPr>
                        <a:t>Solvent examples</a:t>
                      </a:r>
                      <a:endParaRPr lang="en-US" dirty="0">
                        <a:solidFill>
                          <a:srgbClr val="000000"/>
                        </a:solidFill>
                      </a:endParaRPr>
                    </a:p>
                  </a:txBody>
                  <a:tcPr/>
                </a:tc>
                <a:tc>
                  <a:txBody>
                    <a:bodyPr/>
                    <a:lstStyle/>
                    <a:p>
                      <a:pPr algn="ctr"/>
                      <a:r>
                        <a:rPr lang="en-US" dirty="0" smtClean="0">
                          <a:solidFill>
                            <a:srgbClr val="000000"/>
                          </a:solidFill>
                        </a:rPr>
                        <a:t>What elements to look for</a:t>
                      </a:r>
                      <a:endParaRPr lang="en-US" dirty="0">
                        <a:solidFill>
                          <a:srgbClr val="000000"/>
                        </a:solidFill>
                      </a:endParaRPr>
                    </a:p>
                  </a:txBody>
                  <a:tcPr/>
                </a:tc>
              </a:tr>
              <a:tr h="1016000">
                <a:tc>
                  <a:txBody>
                    <a:bodyPr/>
                    <a:lstStyle/>
                    <a:p>
                      <a:pPr algn="ctr"/>
                      <a:r>
                        <a:rPr lang="en-US" dirty="0" smtClean="0"/>
                        <a:t>Polar, charged</a:t>
                      </a:r>
                      <a:endParaRPr lang="en-US" dirty="0"/>
                    </a:p>
                  </a:txBody>
                  <a:tcPr/>
                </a:tc>
                <a:tc>
                  <a:txBody>
                    <a:bodyPr/>
                    <a:lstStyle/>
                    <a:p>
                      <a:pPr algn="ctr"/>
                      <a:r>
                        <a:rPr lang="en-US" dirty="0" err="1" smtClean="0"/>
                        <a:t>philic</a:t>
                      </a:r>
                      <a:r>
                        <a:rPr lang="en-US" dirty="0" smtClean="0"/>
                        <a:t> (likes)</a:t>
                      </a:r>
                      <a:endParaRPr lang="en-US" dirty="0"/>
                    </a:p>
                  </a:txBody>
                  <a:tcPr/>
                </a:tc>
                <a:tc>
                  <a:txBody>
                    <a:bodyPr/>
                    <a:lstStyle/>
                    <a:p>
                      <a:pPr algn="ctr"/>
                      <a:r>
                        <a:rPr lang="en-US" dirty="0" smtClean="0"/>
                        <a:t>water, alcohols</a:t>
                      </a:r>
                      <a:endParaRPr lang="en-US" dirty="0"/>
                    </a:p>
                  </a:txBody>
                  <a:tcPr/>
                </a:tc>
                <a:tc>
                  <a:txBody>
                    <a:bodyPr/>
                    <a:lstStyle/>
                    <a:p>
                      <a:pPr algn="ctr"/>
                      <a:r>
                        <a:rPr lang="en-US" sz="1600" dirty="0" smtClean="0"/>
                        <a:t>Hydrogen bound to</a:t>
                      </a:r>
                      <a:r>
                        <a:rPr lang="en-US" sz="1600" baseline="0" dirty="0" smtClean="0"/>
                        <a:t> elements that are electronegative</a:t>
                      </a:r>
                    </a:p>
                    <a:p>
                      <a:pPr algn="ctr"/>
                      <a:r>
                        <a:rPr lang="en-US" sz="1600" baseline="0" dirty="0" smtClean="0"/>
                        <a:t> in relation such as </a:t>
                      </a:r>
                      <a:r>
                        <a:rPr lang="en-US" sz="1600" baseline="0" dirty="0" err="1" smtClean="0"/>
                        <a:t>oxygens</a:t>
                      </a:r>
                      <a:r>
                        <a:rPr lang="en-US" sz="1600" baseline="0" dirty="0" smtClean="0"/>
                        <a:t> &amp; </a:t>
                      </a:r>
                      <a:r>
                        <a:rPr lang="en-US" sz="1600" baseline="0" dirty="0" err="1" smtClean="0"/>
                        <a:t>nitrogens</a:t>
                      </a:r>
                      <a:r>
                        <a:rPr lang="en-US" sz="1600" baseline="0" dirty="0" smtClean="0"/>
                        <a:t>)</a:t>
                      </a:r>
                      <a:endParaRPr lang="en-US" dirty="0"/>
                    </a:p>
                  </a:txBody>
                  <a:tcPr/>
                </a:tc>
              </a:tr>
              <a:tr h="1016000">
                <a:tc>
                  <a:txBody>
                    <a:bodyPr/>
                    <a:lstStyle/>
                    <a:p>
                      <a:pPr algn="ctr"/>
                      <a:r>
                        <a:rPr lang="en-US" dirty="0" smtClean="0"/>
                        <a:t>Non-polar, not charged</a:t>
                      </a:r>
                      <a:endParaRPr lang="en-US" dirty="0"/>
                    </a:p>
                  </a:txBody>
                  <a:tcPr/>
                </a:tc>
                <a:tc>
                  <a:txBody>
                    <a:bodyPr/>
                    <a:lstStyle/>
                    <a:p>
                      <a:pPr algn="ctr"/>
                      <a:r>
                        <a:rPr lang="en-US" dirty="0" smtClean="0"/>
                        <a:t>phobic </a:t>
                      </a:r>
                    </a:p>
                    <a:p>
                      <a:pPr algn="ctr"/>
                      <a:r>
                        <a:rPr lang="en-US" dirty="0" smtClean="0"/>
                        <a:t>(doesn’t like)</a:t>
                      </a:r>
                      <a:endParaRPr lang="en-US" dirty="0"/>
                    </a:p>
                  </a:txBody>
                  <a:tcPr/>
                </a:tc>
                <a:tc>
                  <a:txBody>
                    <a:bodyPr/>
                    <a:lstStyle/>
                    <a:p>
                      <a:pPr algn="ctr"/>
                      <a:endParaRPr lang="en-US" dirty="0" smtClean="0"/>
                    </a:p>
                    <a:p>
                      <a:pPr algn="ctr"/>
                      <a:r>
                        <a:rPr lang="en-US" dirty="0" smtClean="0"/>
                        <a:t>oil-based</a:t>
                      </a:r>
                      <a:endParaRPr lang="en-US" dirty="0"/>
                    </a:p>
                  </a:txBody>
                  <a:tcPr/>
                </a:tc>
                <a:tc>
                  <a:txBody>
                    <a:bodyPr/>
                    <a:lstStyle/>
                    <a:p>
                      <a:pPr algn="ctr"/>
                      <a:endParaRPr lang="en-US" sz="1600" dirty="0" smtClean="0"/>
                    </a:p>
                    <a:p>
                      <a:pPr algn="ctr"/>
                      <a:r>
                        <a:rPr lang="en-US" sz="1600" dirty="0" smtClean="0"/>
                        <a:t>Carbon-hydrogen</a:t>
                      </a:r>
                      <a:r>
                        <a:rPr lang="en-US" sz="1600" baseline="0" dirty="0" smtClean="0"/>
                        <a:t> bonds</a:t>
                      </a:r>
                      <a:endParaRPr lang="en-US" sz="1600" dirty="0"/>
                    </a:p>
                  </a:txBody>
                  <a:tcPr/>
                </a:tc>
              </a:tr>
            </a:tbl>
          </a:graphicData>
        </a:graphic>
      </p:graphicFrame>
    </p:spTree>
    <p:extLst>
      <p:ext uri="{BB962C8B-B14F-4D97-AF65-F5344CB8AC3E}">
        <p14:creationId xmlns:p14="http://schemas.microsoft.com/office/powerpoint/2010/main" val="25880460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half" idx="1"/>
          </p:nvPr>
        </p:nvSpPr>
        <p:spPr>
          <a:xfrm>
            <a:off x="152400" y="304800"/>
            <a:ext cx="5334000" cy="6400800"/>
          </a:xfrm>
        </p:spPr>
        <p:txBody>
          <a:bodyPr/>
          <a:lstStyle/>
          <a:p>
            <a:pPr algn="ctr" eaLnBrk="1" hangingPunct="1">
              <a:buFontTx/>
              <a:buNone/>
            </a:pPr>
            <a:r>
              <a:rPr lang="en-US" altLang="en-US" sz="5400" b="1" dirty="0" smtClean="0">
                <a:solidFill>
                  <a:srgbClr val="33CC33"/>
                </a:solidFill>
                <a:latin typeface="Comic Sans MS" pitchFamily="66" charset="0"/>
              </a:rPr>
              <a:t> </a:t>
            </a:r>
            <a:r>
              <a:rPr lang="en-US" altLang="en-US" sz="4400" b="1" dirty="0" smtClean="0">
                <a:solidFill>
                  <a:srgbClr val="33CC33"/>
                </a:solidFill>
                <a:latin typeface="Comic Sans MS" pitchFamily="66" charset="0"/>
              </a:rPr>
              <a:t>Confused?</a:t>
            </a:r>
            <a:endParaRPr lang="en-US" altLang="en-US" sz="4400" b="1" dirty="0" smtClean="0">
              <a:latin typeface="Comic Sans MS" pitchFamily="66" charset="0"/>
            </a:endParaRPr>
          </a:p>
          <a:p>
            <a:pPr algn="ctr" eaLnBrk="1" hangingPunct="1">
              <a:buFontTx/>
              <a:buNone/>
            </a:pPr>
            <a:r>
              <a:rPr lang="en-US" altLang="en-US" sz="2400" dirty="0" smtClean="0">
                <a:latin typeface="Comic Sans MS" pitchFamily="66" charset="0"/>
              </a:rPr>
              <a:t>    Here are some links to fun resources that further explain </a:t>
            </a:r>
            <a:r>
              <a:rPr lang="en-US" altLang="en-US" sz="2400" b="1" dirty="0" smtClean="0">
                <a:latin typeface="Comic Sans MS" pitchFamily="66" charset="0"/>
              </a:rPr>
              <a:t>Inorganic and Covalent Compounds &amp; Solutions</a:t>
            </a:r>
            <a:r>
              <a:rPr lang="en-US" altLang="en-US" sz="2400" dirty="0" smtClean="0">
                <a:latin typeface="Comic Sans MS" pitchFamily="66" charset="0"/>
              </a:rPr>
              <a:t>:</a:t>
            </a:r>
          </a:p>
          <a:p>
            <a:pPr algn="ctr" eaLnBrk="1" hangingPunct="1">
              <a:buFontTx/>
              <a:buNone/>
            </a:pPr>
            <a:endParaRPr lang="en-US" altLang="en-US" sz="1200" dirty="0" smtClean="0">
              <a:latin typeface="Comic Sans MS" pitchFamily="66" charset="0"/>
            </a:endParaRPr>
          </a:p>
          <a:p>
            <a:pPr algn="ctr" eaLnBrk="1" hangingPunct="1">
              <a:buFontTx/>
              <a:buNone/>
            </a:pPr>
            <a:endParaRPr lang="en-US" altLang="en-US" sz="1200" dirty="0" smtClean="0">
              <a:latin typeface="Comic Sans MS" pitchFamily="66" charset="0"/>
            </a:endParaRPr>
          </a:p>
          <a:p>
            <a:pPr eaLnBrk="1" hangingPunct="1"/>
            <a:r>
              <a:rPr lang="en-US" sz="1800" b="1" dirty="0">
                <a:latin typeface="Comic Sans MS"/>
                <a:cs typeface="Comic Sans MS"/>
                <a:hlinkClick r:id="rId3"/>
              </a:rPr>
              <a:t>Video</a:t>
            </a:r>
            <a:r>
              <a:rPr lang="en-US" sz="1800" dirty="0">
                <a:latin typeface="Comic Sans MS"/>
                <a:cs typeface="Comic Sans MS"/>
              </a:rPr>
              <a:t> of dissociation of NaCl into </a:t>
            </a:r>
            <a:r>
              <a:rPr lang="en-US" sz="1800" dirty="0" smtClean="0">
                <a:latin typeface="Comic Sans MS"/>
                <a:cs typeface="Comic Sans MS"/>
              </a:rPr>
              <a:t>water.</a:t>
            </a:r>
          </a:p>
          <a:p>
            <a:pPr eaLnBrk="1" hangingPunct="1"/>
            <a:endParaRPr lang="en-US" sz="1800" dirty="0" smtClean="0">
              <a:latin typeface="Comic Sans MS"/>
              <a:cs typeface="Comic Sans MS"/>
            </a:endParaRPr>
          </a:p>
          <a:p>
            <a:pPr eaLnBrk="1" hangingPunct="1"/>
            <a:r>
              <a:rPr lang="en-US" sz="1800" dirty="0" smtClean="0">
                <a:latin typeface="Comic Sans MS"/>
                <a:cs typeface="Comic Sans MS"/>
                <a:hlinkClick r:id="rId4"/>
              </a:rPr>
              <a:t>Factors Affecting Solubility</a:t>
            </a:r>
            <a:r>
              <a:rPr lang="en-US" sz="1800" dirty="0" smtClean="0">
                <a:latin typeface="Comic Sans MS"/>
                <a:cs typeface="Comic Sans MS"/>
              </a:rPr>
              <a:t>, animation from Tutor Vista.</a:t>
            </a:r>
          </a:p>
          <a:p>
            <a:pPr eaLnBrk="1" hangingPunct="1"/>
            <a:endParaRPr lang="en-US" sz="1800" dirty="0">
              <a:latin typeface="Comic Sans MS"/>
              <a:cs typeface="Comic Sans MS"/>
            </a:endParaRPr>
          </a:p>
          <a:p>
            <a:r>
              <a:rPr lang="en-US" sz="1800" b="1" dirty="0">
                <a:latin typeface="Comic Sans MS"/>
                <a:cs typeface="Comic Sans MS"/>
                <a:hlinkClick r:id="rId5"/>
              </a:rPr>
              <a:t>Video clip</a:t>
            </a:r>
            <a:r>
              <a:rPr lang="en-US" sz="1800" b="1" dirty="0">
                <a:latin typeface="Comic Sans MS"/>
                <a:cs typeface="Comic Sans MS"/>
              </a:rPr>
              <a:t> </a:t>
            </a:r>
            <a:r>
              <a:rPr lang="en-US" sz="1800" dirty="0">
                <a:latin typeface="Comic Sans MS"/>
                <a:cs typeface="Comic Sans MS"/>
              </a:rPr>
              <a:t>from movie </a:t>
            </a:r>
            <a:r>
              <a:rPr lang="en-US" sz="1800" b="1" u="sng" dirty="0" err="1">
                <a:latin typeface="Comic Sans MS"/>
                <a:cs typeface="Comic Sans MS"/>
              </a:rPr>
              <a:t>Idiocracy</a:t>
            </a:r>
            <a:r>
              <a:rPr lang="en-US" sz="1800" dirty="0">
                <a:latin typeface="Comic Sans MS"/>
                <a:cs typeface="Comic Sans MS"/>
              </a:rPr>
              <a:t>: </a:t>
            </a:r>
            <a:r>
              <a:rPr lang="en-US" sz="1800" dirty="0" smtClean="0">
                <a:latin typeface="Comic Sans MS"/>
                <a:cs typeface="Comic Sans MS"/>
              </a:rPr>
              <a:t>“</a:t>
            </a:r>
            <a:r>
              <a:rPr lang="en-US" sz="1800" dirty="0" err="1">
                <a:latin typeface="Comic Sans MS"/>
                <a:cs typeface="Comic Sans MS"/>
              </a:rPr>
              <a:t>Brawndo</a:t>
            </a:r>
            <a:r>
              <a:rPr lang="en-US" sz="1800" dirty="0">
                <a:latin typeface="Comic Sans MS"/>
                <a:cs typeface="Comic Sans MS"/>
              </a:rPr>
              <a:t> Has What Plants Crave!</a:t>
            </a:r>
            <a:r>
              <a:rPr lang="en-US" sz="1800" dirty="0" smtClean="0">
                <a:latin typeface="Comic Sans MS"/>
                <a:cs typeface="Comic Sans MS"/>
              </a:rPr>
              <a:t>”</a:t>
            </a:r>
          </a:p>
          <a:p>
            <a:endParaRPr lang="en-US" sz="1800" dirty="0">
              <a:latin typeface="Comic Sans MS"/>
              <a:cs typeface="Comic Sans MS"/>
            </a:endParaRPr>
          </a:p>
          <a:p>
            <a:r>
              <a:rPr lang="en-US" sz="1800" dirty="0" smtClean="0">
                <a:latin typeface="Comic Sans MS"/>
                <a:cs typeface="Comic Sans MS"/>
                <a:hlinkClick r:id="rId6"/>
              </a:rPr>
              <a:t>Polar &amp; Non-polar Molecules</a:t>
            </a:r>
            <a:r>
              <a:rPr lang="en-US" sz="1800" dirty="0" smtClean="0">
                <a:latin typeface="Comic Sans MS"/>
                <a:cs typeface="Comic Sans MS"/>
              </a:rPr>
              <a:t> from Crash Course Chemistry #23.  </a:t>
            </a:r>
            <a:endParaRPr lang="en-US" sz="1800" dirty="0" smtClean="0">
              <a:latin typeface="Comic Sans MS"/>
              <a:cs typeface="Comic Sans MS"/>
            </a:endParaRPr>
          </a:p>
          <a:p>
            <a:endParaRPr lang="en-US" sz="1800" dirty="0">
              <a:latin typeface="Comic Sans MS"/>
              <a:cs typeface="Comic Sans MS"/>
            </a:endParaRPr>
          </a:p>
          <a:p>
            <a:pPr marL="0" indent="0" eaLnBrk="1" hangingPunct="1">
              <a:buNone/>
            </a:pPr>
            <a:endParaRPr lang="en-US" sz="1800" dirty="0" smtClean="0">
              <a:latin typeface="Comic Sans MS"/>
              <a:cs typeface="Comic Sans MS"/>
            </a:endParaRPr>
          </a:p>
          <a:p>
            <a:pPr algn="ctr" eaLnBrk="1" hangingPunct="1">
              <a:buFontTx/>
              <a:buNone/>
            </a:pPr>
            <a:endParaRPr lang="en-US" altLang="en-US" sz="1200" dirty="0">
              <a:latin typeface="Comic Sans MS" pitchFamily="66" charset="0"/>
            </a:endParaRPr>
          </a:p>
          <a:p>
            <a:pPr algn="ctr" eaLnBrk="1" hangingPunct="1">
              <a:buFontTx/>
              <a:buNone/>
            </a:pPr>
            <a:endParaRPr lang="en-US" altLang="en-US" sz="1200" dirty="0" smtClean="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a:latin typeface="Comic Sans MS" pitchFamily="66" charset="0"/>
            </a:endParaRPr>
          </a:p>
          <a:p>
            <a:pPr marL="0" indent="0" eaLnBrk="1" hangingPunct="1">
              <a:buNone/>
            </a:pPr>
            <a:endParaRPr lang="en-US" altLang="en-US" sz="1000" dirty="0" smtClean="0">
              <a:latin typeface="Comic Sans MS" pitchFamily="66" charset="0"/>
            </a:endParaRPr>
          </a:p>
          <a:p>
            <a:pPr marL="0" indent="0" eaLnBrk="1" hangingPunct="1">
              <a:buNone/>
            </a:pPr>
            <a:endParaRPr lang="en-US" altLang="en-US" sz="1000" dirty="0">
              <a:latin typeface="Comic Sans MS" pitchFamily="66" charset="0"/>
            </a:endParaRPr>
          </a:p>
          <a:p>
            <a:pPr marL="0" indent="0" eaLnBrk="1" hangingPunct="1">
              <a:buNone/>
            </a:pPr>
            <a:endParaRPr lang="en-US" altLang="en-US" sz="1000" dirty="0" smtClean="0">
              <a:latin typeface="Comic Sans MS" pitchFamily="66" charset="0"/>
            </a:endParaRPr>
          </a:p>
          <a:p>
            <a:pPr algn="ctr" eaLnBrk="1" hangingPunct="1">
              <a:buFontTx/>
              <a:buNone/>
            </a:pPr>
            <a:r>
              <a:rPr lang="en-US" altLang="en-US" sz="1200" dirty="0" smtClean="0">
                <a:latin typeface="Comic Sans MS" pitchFamily="66" charset="0"/>
              </a:rPr>
              <a:t>    (You must be in PPT slideshow view to click on links.)</a:t>
            </a:r>
          </a:p>
        </p:txBody>
      </p:sp>
      <p:pic>
        <p:nvPicPr>
          <p:cNvPr id="34819" name="Picture 4" descr="MC900229685[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41780" y="3124200"/>
            <a:ext cx="2595350" cy="258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WordArt 5"/>
          <p:cNvSpPr>
            <a:spLocks noChangeArrowheads="1" noChangeShapeType="1" noTextEdit="1"/>
          </p:cNvSpPr>
          <p:nvPr/>
        </p:nvSpPr>
        <p:spPr bwMode="auto">
          <a:xfrm>
            <a:off x="5715000" y="1143000"/>
            <a:ext cx="2895600" cy="1447800"/>
          </a:xfrm>
          <a:prstGeom prst="rect">
            <a:avLst/>
          </a:prstGeom>
        </p:spPr>
        <p:txBody>
          <a:bodyPr wrap="none" fromWordArt="1">
            <a:prstTxWarp prst="textPlain">
              <a:avLst>
                <a:gd name="adj" fmla="val 50000"/>
              </a:avLst>
            </a:prstTxWarp>
          </a:bodyPr>
          <a:lstStyle/>
          <a:p>
            <a:pPr algn="ctr"/>
            <a:r>
              <a:rPr lang="en-US" sz="1600" b="1" kern="10" dirty="0">
                <a:ln w="9525">
                  <a:solidFill>
                    <a:srgbClr val="000000"/>
                  </a:solidFill>
                  <a:round/>
                  <a:headEnd/>
                  <a:tailEnd/>
                </a:ln>
                <a:solidFill>
                  <a:srgbClr val="FFFFFF"/>
                </a:solidFill>
                <a:latin typeface="Comic Sans MS"/>
              </a:rPr>
              <a:t>Smart Links</a:t>
            </a:r>
          </a:p>
        </p:txBody>
      </p:sp>
      <p:sp>
        <p:nvSpPr>
          <p:cNvPr id="7"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8"/>
              </a:rPr>
              <a:t>Virtual Cell Biology Classroom</a:t>
            </a:r>
            <a:r>
              <a:rPr lang="en-US" altLang="en-US" sz="1000" dirty="0">
                <a:latin typeface="Comic Sans MS" pitchFamily="66" charset="0"/>
              </a:rPr>
              <a:t> on </a:t>
            </a:r>
            <a:r>
              <a:rPr lang="en-US" altLang="en-US" sz="1000" dirty="0">
                <a:latin typeface="Comic Sans MS" pitchFamily="66" charset="0"/>
                <a:hlinkClick r:id="rId9"/>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4736670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304800" y="381000"/>
            <a:ext cx="8534400" cy="3886200"/>
          </a:xfrm>
        </p:spPr>
        <p:txBody>
          <a:bodyPr/>
          <a:lstStyle/>
          <a:p>
            <a:pPr algn="r" eaLnBrk="1" hangingPunct="1"/>
            <a:r>
              <a:rPr lang="en-US" altLang="en-US" sz="2400" smtClean="0">
                <a:solidFill>
                  <a:schemeClr val="tx1"/>
                </a:solidFill>
                <a:latin typeface="Comic Sans MS" pitchFamily="66" charset="0"/>
              </a:rPr>
              <a:t>Are you feeling blinded by science</a:t>
            </a:r>
            <a:r>
              <a:rPr lang="en-US" altLang="en-US" sz="2000" smtClean="0">
                <a:solidFill>
                  <a:schemeClr val="tx1"/>
                </a:solidFill>
                <a:latin typeface="Comic Sans MS" pitchFamily="66" charset="0"/>
              </a:rPr>
              <a:t>?</a:t>
            </a:r>
            <a:r>
              <a:rPr lang="en-US" altLang="en-US" sz="2400" i="1" smtClean="0">
                <a:solidFill>
                  <a:srgbClr val="0033CC"/>
                </a:solidFill>
                <a:latin typeface="Comic Sans MS" pitchFamily="66" charset="0"/>
              </a:rPr>
              <a:t/>
            </a:r>
            <a:br>
              <a:rPr lang="en-US" altLang="en-US" sz="2400" i="1" smtClean="0">
                <a:solidFill>
                  <a:srgbClr val="0033CC"/>
                </a:solidFill>
                <a:latin typeface="Comic Sans MS" pitchFamily="66" charset="0"/>
              </a:rPr>
            </a:br>
            <a:r>
              <a:rPr lang="en-US" altLang="en-US" sz="2000" i="1" smtClean="0">
                <a:solidFill>
                  <a:srgbClr val="FF0000"/>
                </a:solidFill>
              </a:rPr>
              <a:t/>
            </a:r>
            <a:br>
              <a:rPr lang="en-US" altLang="en-US" sz="2000" i="1" smtClean="0">
                <a:solidFill>
                  <a:srgbClr val="FF0000"/>
                </a:solidFill>
              </a:rPr>
            </a:br>
            <a:r>
              <a:rPr lang="en-US" altLang="en-US" sz="24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2400" smtClean="0">
                <a:latin typeface="Comic Sans MS" pitchFamily="66" charset="0"/>
              </a:rPr>
              <a:t/>
            </a:r>
            <a:br>
              <a:rPr lang="en-US" altLang="en-US" sz="2400" smtClean="0">
                <a:latin typeface="Comic Sans MS" pitchFamily="66" charset="0"/>
              </a:rPr>
            </a:br>
            <a:r>
              <a:rPr lang="en-US" altLang="en-US" sz="3200" smtClean="0">
                <a:latin typeface="Comic Sans MS" pitchFamily="66" charset="0"/>
              </a:rPr>
              <a:t>              </a:t>
            </a:r>
            <a:r>
              <a:rPr lang="en-US" altLang="en-US" sz="4000" b="1" smtClean="0">
                <a:solidFill>
                  <a:srgbClr val="6666FF"/>
                </a:solidFill>
                <a:latin typeface="Comic Sans MS" pitchFamily="66" charset="0"/>
              </a:rPr>
              <a:t>Virtual Cell Biology                        Classroom </a:t>
            </a:r>
            <a:r>
              <a:rPr lang="en-US" altLang="en-US" sz="2400" i="1" smtClean="0">
                <a:solidFill>
                  <a:srgbClr val="6666FF"/>
                </a:solidFill>
                <a:latin typeface="Comic Sans MS" pitchFamily="66" charset="0"/>
              </a:rPr>
              <a:t>(</a:t>
            </a:r>
            <a:r>
              <a:rPr lang="en-US" altLang="en-US" sz="2400" i="1" smtClean="0">
                <a:solidFill>
                  <a:srgbClr val="6666FF"/>
                </a:solidFill>
                <a:latin typeface="Comic Sans MS" pitchFamily="66" charset="0"/>
                <a:hlinkClick r:id="rId3"/>
              </a:rPr>
              <a:t>VCBC</a:t>
            </a:r>
            <a:r>
              <a:rPr lang="en-US" altLang="en-US" sz="2400" i="1" smtClean="0">
                <a:solidFill>
                  <a:srgbClr val="6666FF"/>
                </a:solidFill>
                <a:latin typeface="Comic Sans MS" pitchFamily="66" charset="0"/>
              </a:rPr>
              <a:t>)</a:t>
            </a:r>
            <a:r>
              <a:rPr lang="en-US" altLang="en-US" sz="2000" i="1" smtClean="0">
                <a:solidFill>
                  <a:srgbClr val="6666FF"/>
                </a:solidFill>
                <a:latin typeface="Comic Sans MS" pitchFamily="66" charset="0"/>
              </a:rPr>
              <a:t>  </a:t>
            </a:r>
            <a:r>
              <a:rPr lang="en-US" altLang="en-US" sz="4000" b="1" smtClean="0">
                <a:solidFill>
                  <a:srgbClr val="6666FF"/>
                </a:solidFill>
                <a:latin typeface="Comic Sans MS" pitchFamily="66" charset="0"/>
              </a:rPr>
              <a:t>!</a:t>
            </a:r>
            <a:r>
              <a:rPr lang="en-US" altLang="en-US" sz="4000" b="1" smtClean="0">
                <a:solidFill>
                  <a:srgbClr val="6666FF"/>
                </a:solidFill>
              </a:rPr>
              <a:t/>
            </a:r>
            <a:br>
              <a:rPr lang="en-US" altLang="en-US" sz="4000" b="1" smtClean="0">
                <a:solidFill>
                  <a:srgbClr val="6666FF"/>
                </a:solidFill>
              </a:rPr>
            </a:br>
            <a:r>
              <a:rPr lang="en-US" altLang="en-US" sz="2400" b="1" smtClean="0"/>
              <a:t/>
            </a:r>
            <a:br>
              <a:rPr lang="en-US" altLang="en-US" sz="2400" b="1" smtClean="0"/>
            </a:br>
            <a:r>
              <a:rPr lang="en-US" altLang="en-US" sz="2400" smtClean="0">
                <a:latin typeface="Comic Sans MS" pitchFamily="66" charset="0"/>
              </a:rPr>
              <a:t>The VCBC is full of resources to help you succeed, including:</a:t>
            </a:r>
          </a:p>
        </p:txBody>
      </p:sp>
      <p:sp>
        <p:nvSpPr>
          <p:cNvPr id="36867" name="Rectangle 3"/>
          <p:cNvSpPr>
            <a:spLocks noGrp="1" noChangeArrowheads="1"/>
          </p:cNvSpPr>
          <p:nvPr>
            <p:ph type="subTitle" idx="1"/>
          </p:nvPr>
        </p:nvSpPr>
        <p:spPr>
          <a:xfrm>
            <a:off x="2438400" y="4038600"/>
            <a:ext cx="6172200" cy="1600200"/>
          </a:xfrm>
        </p:spPr>
        <p:txBody>
          <a:bodyPr/>
          <a:lstStyle/>
          <a:p>
            <a:pPr marL="609600" indent="-609600" algn="l" eaLnBrk="1" hangingPunct="1">
              <a:buFontTx/>
              <a:buChar char="•"/>
            </a:pPr>
            <a:r>
              <a:rPr lang="en-US" altLang="en-US" sz="1600" smtClean="0">
                <a:latin typeface="Comic Sans MS" pitchFamily="66" charset="0"/>
              </a:rPr>
              <a:t>practice test questions</a:t>
            </a:r>
          </a:p>
          <a:p>
            <a:pPr marL="609600" indent="-609600" algn="l" eaLnBrk="1" hangingPunct="1">
              <a:buFontTx/>
              <a:buChar char="•"/>
            </a:pPr>
            <a:r>
              <a:rPr lang="en-US" altLang="en-US" sz="1600" smtClean="0">
                <a:latin typeface="Comic Sans MS" pitchFamily="66" charset="0"/>
              </a:rPr>
              <a:t>review questions</a:t>
            </a:r>
          </a:p>
          <a:p>
            <a:pPr marL="609600" indent="-609600" algn="l" eaLnBrk="1" hangingPunct="1">
              <a:buFontTx/>
              <a:buChar char="•"/>
            </a:pPr>
            <a:r>
              <a:rPr lang="en-US" altLang="en-US" sz="1600" smtClean="0">
                <a:latin typeface="Comic Sans MS" pitchFamily="66" charset="0"/>
              </a:rPr>
              <a:t>study guides and learning objectives</a:t>
            </a:r>
          </a:p>
          <a:p>
            <a:pPr marL="609600" indent="-609600" algn="l" eaLnBrk="1" hangingPunct="1">
              <a:buFontTx/>
              <a:buChar char="•"/>
            </a:pPr>
            <a:r>
              <a:rPr lang="en-US" altLang="en-US" sz="1600" smtClean="0">
                <a:latin typeface="Comic Sans MS" pitchFamily="66" charset="0"/>
              </a:rPr>
              <a:t>PowerPoints on other topics</a:t>
            </a:r>
          </a:p>
        </p:txBody>
      </p:sp>
      <p:sp>
        <p:nvSpPr>
          <p:cNvPr id="36868" name="Text Box 4"/>
          <p:cNvSpPr txBox="1">
            <a:spLocks noChangeArrowheads="1"/>
          </p:cNvSpPr>
          <p:nvPr/>
        </p:nvSpPr>
        <p:spPr bwMode="auto">
          <a:xfrm>
            <a:off x="0" y="57150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VCBC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pic>
        <p:nvPicPr>
          <p:cNvPr id="36869" name="Picture 5" descr="EndomembraneSystemMarinanRuiz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38600"/>
            <a:ext cx="14478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Rectangle 6"/>
          <p:cNvSpPr>
            <a:spLocks noChangeArrowheads="1"/>
          </p:cNvSpPr>
          <p:nvPr/>
        </p:nvSpPr>
        <p:spPr bwMode="auto">
          <a:xfrm>
            <a:off x="2209800" y="6611938"/>
            <a:ext cx="6934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Blinded With Science</a:t>
            </a:r>
            <a:r>
              <a:rPr lang="en-US" altLang="en-US" sz="1000">
                <a:latin typeface="Comic Sans MS" pitchFamily="66" charset="0"/>
              </a:rPr>
              <a:t> album, Thomas Dolby; </a:t>
            </a:r>
            <a:r>
              <a:rPr lang="en-US" altLang="en-US" sz="1000">
                <a:latin typeface="Comic Sans MS" pitchFamily="66" charset="0"/>
                <a:hlinkClick r:id="rId7"/>
              </a:rPr>
              <a:t>Endomembrane system</a:t>
            </a:r>
            <a:r>
              <a:rPr lang="en-US" altLang="en-US" sz="1000">
                <a:latin typeface="Comic Sans MS" pitchFamily="66" charset="0"/>
              </a:rPr>
              <a:t>, Mariana Ruiz, Wiki</a:t>
            </a:r>
          </a:p>
        </p:txBody>
      </p:sp>
      <p:pic>
        <p:nvPicPr>
          <p:cNvPr id="36871" name="Picture 7" descr="Thomas_Dolby-Blinded_By_Sci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81000"/>
            <a:ext cx="2819400" cy="269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0" y="6457950"/>
            <a:ext cx="3352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For additional resources on this lecture topic, see the </a:t>
            </a:r>
            <a:r>
              <a:rPr lang="en-US" altLang="en-US" sz="1000">
                <a:latin typeface="Comic Sans MS" pitchFamily="66" charset="0"/>
                <a:hlinkClick r:id="rId3"/>
              </a:rPr>
              <a:t>Inorganic Chemistry Main Page</a:t>
            </a:r>
            <a:r>
              <a:rPr lang="en-US" altLang="en-US" sz="1000">
                <a:latin typeface="Comic Sans MS" pitchFamily="66" charset="0"/>
              </a:rPr>
              <a:t> on </a:t>
            </a:r>
            <a:r>
              <a:rPr lang="en-US" altLang="en-US" sz="1000">
                <a:latin typeface="Comic Sans MS" pitchFamily="66" charset="0"/>
                <a:hlinkClick r:id="rId4"/>
              </a:rPr>
              <a:t>SPO</a:t>
            </a:r>
            <a:r>
              <a:rPr lang="en-US" altLang="en-US" sz="1000" b="1">
                <a:latin typeface="Comic Sans MS" pitchFamily="66" charset="0"/>
              </a:rPr>
              <a:t>.</a:t>
            </a:r>
          </a:p>
        </p:txBody>
      </p:sp>
      <p:pic>
        <p:nvPicPr>
          <p:cNvPr id="6" name="Picture 30" descr="96157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066800"/>
            <a:ext cx="3352800" cy="4928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8" name="Rectangle 3"/>
          <p:cNvSpPr txBox="1">
            <a:spLocks noChangeArrowheads="1"/>
          </p:cNvSpPr>
          <p:nvPr/>
        </p:nvSpPr>
        <p:spPr bwMode="auto">
          <a:xfrm>
            <a:off x="381000" y="1524000"/>
            <a:ext cx="36576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r>
              <a:rPr lang="en-US" altLang="en-US" sz="4800" b="1" dirty="0" smtClean="0">
                <a:solidFill>
                  <a:srgbClr val="A29703"/>
                </a:solidFill>
                <a:latin typeface="Comic Sans MS" pitchFamily="66" charset="0"/>
              </a:rPr>
              <a:t>Chemical Solutes, Solvents &amp; Solubility</a:t>
            </a:r>
            <a:endParaRPr lang="en-US" altLang="en-US" sz="3600" b="1" i="1" dirty="0" smtClean="0">
              <a:solidFill>
                <a:srgbClr val="A29703"/>
              </a:solidFill>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34000" y="381000"/>
            <a:ext cx="3429000" cy="914400"/>
          </a:xfrm>
        </p:spPr>
        <p:txBody>
          <a:bodyPr/>
          <a:lstStyle/>
          <a:p>
            <a:pPr eaLnBrk="1" hangingPunct="1"/>
            <a:r>
              <a:rPr lang="en-US" altLang="en-US" sz="5400" b="1" dirty="0" smtClean="0">
                <a:solidFill>
                  <a:srgbClr val="33CC33"/>
                </a:solidFill>
                <a:latin typeface="Comic Sans MS" pitchFamily="66" charset="0"/>
              </a:rPr>
              <a:t>Solutions</a:t>
            </a:r>
          </a:p>
        </p:txBody>
      </p:sp>
      <p:sp>
        <p:nvSpPr>
          <p:cNvPr id="33795" name="Text Box 3"/>
          <p:cNvSpPr txBox="1">
            <a:spLocks noChangeArrowheads="1"/>
          </p:cNvSpPr>
          <p:nvPr/>
        </p:nvSpPr>
        <p:spPr bwMode="auto">
          <a:xfrm>
            <a:off x="304800" y="533400"/>
            <a:ext cx="5105400" cy="49244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b="1" dirty="0">
                <a:latin typeface="Comic Sans MS" pitchFamily="66" charset="0"/>
              </a:rPr>
              <a:t>Solutions</a:t>
            </a:r>
            <a:r>
              <a:rPr lang="en-US" altLang="en-US" sz="2000" dirty="0">
                <a:latin typeface="Comic Sans MS" pitchFamily="66" charset="0"/>
              </a:rPr>
              <a:t> are </a:t>
            </a:r>
            <a:r>
              <a:rPr lang="en-US" altLang="en-US" sz="2000" i="1" dirty="0" smtClean="0">
                <a:latin typeface="Comic Sans MS" pitchFamily="66" charset="0"/>
              </a:rPr>
              <a:t>homogeneous mixtures </a:t>
            </a:r>
            <a:r>
              <a:rPr lang="en-US" altLang="en-US" sz="2000" dirty="0">
                <a:latin typeface="Comic Sans MS" pitchFamily="66" charset="0"/>
              </a:rPr>
              <a:t>in which one substance is dissolved in another</a:t>
            </a:r>
            <a:r>
              <a:rPr lang="en-US" altLang="en-US" sz="2000" dirty="0" smtClean="0">
                <a:latin typeface="Comic Sans MS" pitchFamily="66" charset="0"/>
              </a:rPr>
              <a:t>.</a:t>
            </a:r>
            <a:endParaRPr lang="en-US" altLang="en-US" sz="1050" dirty="0">
              <a:latin typeface="Comic Sans MS" pitchFamily="66" charset="0"/>
            </a:endParaRPr>
          </a:p>
          <a:p>
            <a:pPr algn="ctr" eaLnBrk="1" hangingPunct="1">
              <a:spcBef>
                <a:spcPct val="50000"/>
              </a:spcBef>
            </a:pPr>
            <a:r>
              <a:rPr lang="en-US" altLang="en-US" sz="2400" b="1" dirty="0">
                <a:latin typeface="Comic Sans MS" pitchFamily="66" charset="0"/>
              </a:rPr>
              <a:t>Solutions</a:t>
            </a:r>
            <a:r>
              <a:rPr lang="en-US" altLang="en-US" sz="2400" dirty="0">
                <a:latin typeface="Comic Sans MS" pitchFamily="66" charset="0"/>
              </a:rPr>
              <a:t> have two parts:  </a:t>
            </a:r>
            <a:endParaRPr lang="en-US" altLang="en-US" sz="2400" dirty="0">
              <a:latin typeface="Comic Sans MS" pitchFamily="66" charset="0"/>
            </a:endParaRPr>
          </a:p>
          <a:p>
            <a:pPr algn="ctr" eaLnBrk="1" hangingPunct="1">
              <a:spcBef>
                <a:spcPct val="50000"/>
              </a:spcBef>
            </a:pPr>
            <a:r>
              <a:rPr lang="en-US" altLang="en-US" sz="2400" b="1" dirty="0">
                <a:solidFill>
                  <a:srgbClr val="51CB2A"/>
                </a:solidFill>
                <a:latin typeface="Comic Sans MS" pitchFamily="66" charset="0"/>
              </a:rPr>
              <a:t>s</a:t>
            </a:r>
            <a:r>
              <a:rPr lang="en-US" altLang="en-US" sz="2400" b="1" dirty="0" smtClean="0">
                <a:solidFill>
                  <a:srgbClr val="51CB2A"/>
                </a:solidFill>
                <a:latin typeface="Comic Sans MS" pitchFamily="66" charset="0"/>
              </a:rPr>
              <a:t>olute</a:t>
            </a:r>
            <a:r>
              <a:rPr lang="en-US" altLang="en-US" sz="2400" dirty="0" smtClean="0">
                <a:latin typeface="Comic Sans MS" pitchFamily="66" charset="0"/>
              </a:rPr>
              <a:t> &amp; </a:t>
            </a:r>
            <a:r>
              <a:rPr lang="en-US" altLang="en-US" sz="2400" b="1" dirty="0">
                <a:solidFill>
                  <a:srgbClr val="3366FF"/>
                </a:solidFill>
                <a:latin typeface="Comic Sans MS" pitchFamily="66" charset="0"/>
              </a:rPr>
              <a:t>solvent</a:t>
            </a:r>
            <a:r>
              <a:rPr lang="en-US" altLang="en-US" sz="2000" b="1" dirty="0">
                <a:latin typeface="Comic Sans MS" pitchFamily="66" charset="0"/>
              </a:rPr>
              <a:t/>
            </a:r>
            <a:br>
              <a:rPr lang="en-US" altLang="en-US" sz="2000" b="1" dirty="0">
                <a:latin typeface="Comic Sans MS" pitchFamily="66" charset="0"/>
              </a:rPr>
            </a:br>
            <a:endParaRPr lang="en-US" altLang="en-US" sz="800" dirty="0">
              <a:latin typeface="Comic Sans MS" pitchFamily="66" charset="0"/>
            </a:endParaRPr>
          </a:p>
          <a:p>
            <a:pPr eaLnBrk="1" hangingPunct="1">
              <a:spcBef>
                <a:spcPct val="50000"/>
              </a:spcBef>
            </a:pPr>
            <a:r>
              <a:rPr lang="en-US" altLang="en-US" sz="2400" b="1" dirty="0">
                <a:solidFill>
                  <a:srgbClr val="FF0000"/>
                </a:solidFill>
                <a:latin typeface="Comic Sans MS" pitchFamily="66" charset="0"/>
              </a:rPr>
              <a:t>Q</a:t>
            </a:r>
            <a:r>
              <a:rPr lang="en-US" altLang="en-US" sz="2400" b="1" dirty="0">
                <a:latin typeface="Comic Sans MS" pitchFamily="66" charset="0"/>
              </a:rPr>
              <a:t>:</a:t>
            </a:r>
            <a:r>
              <a:rPr lang="en-US" altLang="en-US" sz="2400" dirty="0">
                <a:latin typeface="Comic Sans MS" pitchFamily="66" charset="0"/>
              </a:rPr>
              <a:t> </a:t>
            </a:r>
            <a:r>
              <a:rPr lang="en-US" altLang="en-US" sz="2000" dirty="0">
                <a:latin typeface="Comic Sans MS" pitchFamily="66" charset="0"/>
              </a:rPr>
              <a:t>Which is the substance that </a:t>
            </a:r>
            <a:r>
              <a:rPr lang="en-US" altLang="en-US" sz="2000" b="1" dirty="0">
                <a:latin typeface="Comic Sans MS" pitchFamily="66" charset="0"/>
              </a:rPr>
              <a:t>is dissolved</a:t>
            </a:r>
            <a:r>
              <a:rPr lang="en-US" altLang="en-US" sz="2000" dirty="0" smtClean="0">
                <a:latin typeface="Comic Sans MS" pitchFamily="66" charset="0"/>
              </a:rPr>
              <a:t>?</a:t>
            </a:r>
            <a:endParaRPr lang="en-US" altLang="en-US" sz="1000" i="1" dirty="0">
              <a:latin typeface="Comic Sans MS" pitchFamily="66" charset="0"/>
            </a:endParaRPr>
          </a:p>
          <a:p>
            <a:pPr eaLnBrk="1" hangingPunct="1">
              <a:spcBef>
                <a:spcPct val="50000"/>
              </a:spcBef>
            </a:pPr>
            <a:r>
              <a:rPr lang="en-US" altLang="en-US" sz="2000" dirty="0">
                <a:latin typeface="Comic Sans MS" pitchFamily="66" charset="0"/>
              </a:rPr>
              <a:t>So the substance that </a:t>
            </a:r>
            <a:r>
              <a:rPr lang="en-US" altLang="en-US" sz="2000" b="1" dirty="0">
                <a:latin typeface="Comic Sans MS" pitchFamily="66" charset="0"/>
              </a:rPr>
              <a:t>does the dissolving</a:t>
            </a:r>
            <a:r>
              <a:rPr lang="en-US" altLang="en-US" sz="2000" dirty="0">
                <a:latin typeface="Comic Sans MS" pitchFamily="66" charset="0"/>
              </a:rPr>
              <a:t> is called </a:t>
            </a:r>
            <a:r>
              <a:rPr lang="en-US" altLang="en-US" sz="2000" dirty="0" smtClean="0">
                <a:latin typeface="Comic Sans MS" pitchFamily="66" charset="0"/>
              </a:rPr>
              <a:t>the… </a:t>
            </a:r>
            <a:r>
              <a:rPr lang="en-US" altLang="en-US" sz="2000" dirty="0" smtClean="0">
                <a:solidFill>
                  <a:srgbClr val="FF0000"/>
                </a:solidFill>
                <a:latin typeface="Comic Sans MS" pitchFamily="66" charset="0"/>
              </a:rPr>
              <a:t>?</a:t>
            </a:r>
          </a:p>
          <a:p>
            <a:pPr eaLnBrk="1" hangingPunct="1">
              <a:spcBef>
                <a:spcPct val="50000"/>
              </a:spcBef>
            </a:pPr>
            <a:endParaRPr lang="en-US" altLang="en-US" sz="400" dirty="0" smtClean="0">
              <a:solidFill>
                <a:srgbClr val="FF0000"/>
              </a:solidFill>
              <a:latin typeface="Comic Sans MS" pitchFamily="66" charset="0"/>
            </a:endParaRPr>
          </a:p>
          <a:p>
            <a:pPr eaLnBrk="1" hangingPunct="1">
              <a:spcBef>
                <a:spcPct val="50000"/>
              </a:spcBef>
            </a:pPr>
            <a:r>
              <a:rPr lang="en-US" altLang="en-US" sz="2000" b="1" dirty="0" smtClean="0">
                <a:latin typeface="Comic Sans MS" pitchFamily="66" charset="0"/>
              </a:rPr>
              <a:t>Homogeneous </a:t>
            </a:r>
            <a:r>
              <a:rPr lang="en-US" altLang="en-US" sz="2000" dirty="0" smtClean="0">
                <a:solidFill>
                  <a:srgbClr val="000000"/>
                </a:solidFill>
                <a:latin typeface="Comic Sans MS" pitchFamily="66" charset="0"/>
              </a:rPr>
              <a:t>means that the</a:t>
            </a:r>
            <a:r>
              <a:rPr lang="en-US" altLang="en-US" sz="2800" dirty="0" smtClean="0">
                <a:solidFill>
                  <a:srgbClr val="000000"/>
                </a:solidFill>
                <a:latin typeface="Comic Sans MS" pitchFamily="66" charset="0"/>
              </a:rPr>
              <a:t> </a:t>
            </a:r>
            <a:r>
              <a:rPr lang="en-US" altLang="en-US" sz="2000" dirty="0" smtClean="0">
                <a:solidFill>
                  <a:srgbClr val="000000"/>
                </a:solidFill>
                <a:latin typeface="Comic Sans MS" pitchFamily="66" charset="0"/>
              </a:rPr>
              <a:t>the </a:t>
            </a:r>
            <a:r>
              <a:rPr lang="en-US" altLang="en-US" sz="2000" dirty="0" smtClean="0">
                <a:solidFill>
                  <a:srgbClr val="000000"/>
                </a:solidFill>
                <a:latin typeface="Comic Sans MS" pitchFamily="66" charset="0"/>
              </a:rPr>
              <a:t>solute    and the </a:t>
            </a:r>
            <a:r>
              <a:rPr lang="en-US" altLang="en-US" sz="2000" dirty="0" smtClean="0">
                <a:solidFill>
                  <a:srgbClr val="000000"/>
                </a:solidFill>
                <a:latin typeface="Comic Sans MS" pitchFamily="66" charset="0"/>
              </a:rPr>
              <a:t>solvent </a:t>
            </a:r>
            <a:r>
              <a:rPr lang="en-US" altLang="en-US" sz="2000" dirty="0" smtClean="0">
                <a:solidFill>
                  <a:srgbClr val="000000"/>
                </a:solidFill>
                <a:latin typeface="Comic Sans MS" pitchFamily="66" charset="0"/>
              </a:rPr>
              <a:t>are evenly distributed</a:t>
            </a:r>
            <a:r>
              <a:rPr lang="en-US" altLang="en-US" sz="2000" dirty="0">
                <a:solidFill>
                  <a:srgbClr val="000000"/>
                </a:solidFill>
                <a:latin typeface="Comic Sans MS" pitchFamily="66" charset="0"/>
              </a:rPr>
              <a:t>. </a:t>
            </a:r>
            <a:endParaRPr lang="en-US" altLang="en-US" sz="2000" dirty="0" smtClean="0">
              <a:solidFill>
                <a:srgbClr val="000000"/>
              </a:solidFill>
              <a:latin typeface="Comic Sans MS" pitchFamily="66" charset="0"/>
            </a:endParaRPr>
          </a:p>
        </p:txBody>
      </p:sp>
      <p:pic>
        <p:nvPicPr>
          <p:cNvPr id="9" name="Picture 8" descr="Hummingbird_feede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1676400"/>
            <a:ext cx="3276600" cy="3429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 Box 5"/>
          <p:cNvSpPr txBox="1">
            <a:spLocks noChangeArrowheads="1"/>
          </p:cNvSpPr>
          <p:nvPr/>
        </p:nvSpPr>
        <p:spPr bwMode="auto">
          <a:xfrm>
            <a:off x="0" y="6611779"/>
            <a:ext cx="2743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 </a:t>
            </a:r>
            <a:r>
              <a:rPr lang="en-US" sz="1000" dirty="0" smtClean="0">
                <a:latin typeface="Comic Sans MS" pitchFamily="66" charset="0"/>
                <a:hlinkClick r:id="rId4"/>
              </a:rPr>
              <a:t>Hummingbird at feeder</a:t>
            </a:r>
            <a:r>
              <a:rPr lang="en-US" sz="1000" dirty="0" smtClean="0">
                <a:latin typeface="Comic Sans MS" pitchFamily="66" charset="0"/>
              </a:rPr>
              <a:t>,  Wiki</a:t>
            </a:r>
            <a:endParaRPr lang="en-US" sz="1000" dirty="0">
              <a:latin typeface="Comic Sans MS" pitchFamily="66" charset="0"/>
            </a:endParaRPr>
          </a:p>
        </p:txBody>
      </p:sp>
      <p:sp>
        <p:nvSpPr>
          <p:cNvPr id="7" name="Text Box 3"/>
          <p:cNvSpPr txBox="1">
            <a:spLocks noChangeArrowheads="1"/>
          </p:cNvSpPr>
          <p:nvPr/>
        </p:nvSpPr>
        <p:spPr bwMode="auto">
          <a:xfrm>
            <a:off x="304800" y="5486400"/>
            <a:ext cx="8610600" cy="116955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dirty="0" smtClean="0">
                <a:solidFill>
                  <a:srgbClr val="000000"/>
                </a:solidFill>
                <a:latin typeface="Comic Sans MS" pitchFamily="66" charset="0"/>
              </a:rPr>
              <a:t>A </a:t>
            </a:r>
            <a:r>
              <a:rPr lang="en-US" altLang="en-US" sz="2000" b="1" dirty="0">
                <a:solidFill>
                  <a:srgbClr val="000000"/>
                </a:solidFill>
                <a:latin typeface="Comic Sans MS" pitchFamily="66" charset="0"/>
              </a:rPr>
              <a:t>heterogeneous</a:t>
            </a:r>
            <a:r>
              <a:rPr lang="en-US" altLang="en-US" sz="2000" dirty="0">
                <a:solidFill>
                  <a:srgbClr val="000000"/>
                </a:solidFill>
                <a:latin typeface="Comic Sans MS" pitchFamily="66" charset="0"/>
              </a:rPr>
              <a:t> mixture is made of different substances that remain physically separate. </a:t>
            </a:r>
            <a:endParaRPr lang="en-US" altLang="en-US" sz="2000" dirty="0" smtClean="0">
              <a:solidFill>
                <a:srgbClr val="000000"/>
              </a:solidFill>
              <a:latin typeface="Comic Sans MS" pitchFamily="66" charset="0"/>
            </a:endParaRPr>
          </a:p>
          <a:p>
            <a:pPr eaLnBrk="1" hangingPunct="1">
              <a:spcBef>
                <a:spcPct val="50000"/>
              </a:spcBef>
            </a:pPr>
            <a:endParaRPr lang="en-US" altLang="en-US" sz="2000" dirty="0" smtClean="0">
              <a:solidFill>
                <a:srgbClr val="000000"/>
              </a:solidFill>
              <a:latin typeface="Comic Sans MS" pitchFamily="66" charset="0"/>
            </a:endParaRPr>
          </a:p>
        </p:txBody>
      </p:sp>
      <p:sp>
        <p:nvSpPr>
          <p:cNvPr id="8"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7255252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838200" y="304800"/>
            <a:ext cx="7620000" cy="1371600"/>
          </a:xfrm>
        </p:spPr>
        <p:txBody>
          <a:bodyPr/>
          <a:lstStyle/>
          <a:p>
            <a:pPr eaLnBrk="1" hangingPunct="1"/>
            <a:r>
              <a:rPr lang="en-US" sz="4800" b="1" dirty="0">
                <a:solidFill>
                  <a:srgbClr val="A29703"/>
                </a:solidFill>
                <a:latin typeface="Comic Sans MS"/>
                <a:cs typeface="Comic Sans MS"/>
              </a:rPr>
              <a:t>Solubility</a:t>
            </a:r>
            <a:r>
              <a:rPr lang="en-US" sz="4800" b="1" dirty="0">
                <a:solidFill>
                  <a:srgbClr val="3366FF"/>
                </a:solidFill>
                <a:latin typeface="Comic Sans MS"/>
                <a:cs typeface="Comic Sans MS"/>
              </a:rPr>
              <a:t> </a:t>
            </a:r>
            <a:r>
              <a:rPr lang="en-US" sz="4800" b="1" dirty="0" smtClean="0">
                <a:solidFill>
                  <a:srgbClr val="3366FF"/>
                </a:solidFill>
                <a:latin typeface="Comic Sans MS"/>
                <a:cs typeface="Comic Sans MS"/>
              </a:rPr>
              <a:t/>
            </a:r>
            <a:br>
              <a:rPr lang="en-US" sz="4800" b="1" dirty="0" smtClean="0">
                <a:solidFill>
                  <a:srgbClr val="3366FF"/>
                </a:solidFill>
                <a:latin typeface="Comic Sans MS"/>
                <a:cs typeface="Comic Sans MS"/>
              </a:rPr>
            </a:br>
            <a:r>
              <a:rPr lang="en-US" sz="2000" i="1" dirty="0" smtClean="0">
                <a:latin typeface="Comic Sans MS"/>
                <a:cs typeface="Comic Sans MS"/>
              </a:rPr>
              <a:t>(</a:t>
            </a:r>
            <a:r>
              <a:rPr lang="en-US" sz="2000" i="1" dirty="0" err="1">
                <a:latin typeface="Comic Sans MS"/>
                <a:cs typeface="Comic Sans MS"/>
              </a:rPr>
              <a:t>mixability</a:t>
            </a:r>
            <a:r>
              <a:rPr lang="en-US" sz="2000" i="1" dirty="0">
                <a:latin typeface="Comic Sans MS"/>
                <a:cs typeface="Comic Sans MS"/>
              </a:rPr>
              <a:t>) </a:t>
            </a:r>
            <a:r>
              <a:rPr lang="en-US" sz="3200" dirty="0" smtClean="0">
                <a:latin typeface="Comic Sans MS"/>
                <a:cs typeface="Comic Sans MS"/>
              </a:rPr>
              <a:t/>
            </a:r>
            <a:br>
              <a:rPr lang="en-US" sz="3200" dirty="0" smtClean="0">
                <a:latin typeface="Comic Sans MS"/>
                <a:cs typeface="Comic Sans MS"/>
              </a:rPr>
            </a:br>
            <a:endParaRPr lang="en-US" sz="2000" dirty="0">
              <a:latin typeface="Comic Sans MS"/>
              <a:cs typeface="Comic Sans MS"/>
            </a:endParaRPr>
          </a:p>
        </p:txBody>
      </p:sp>
      <p:sp>
        <p:nvSpPr>
          <p:cNvPr id="7" name="Text Box 27"/>
          <p:cNvSpPr txBox="1">
            <a:spLocks noChangeArrowheads="1"/>
          </p:cNvSpPr>
          <p:nvPr/>
        </p:nvSpPr>
        <p:spPr bwMode="auto">
          <a:xfrm>
            <a:off x="304800" y="1600200"/>
            <a:ext cx="5334000" cy="493211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400" dirty="0">
                <a:latin typeface="Comic Sans MS" pitchFamily="66" charset="0"/>
              </a:rPr>
              <a:t>A</a:t>
            </a:r>
            <a:r>
              <a:rPr lang="en-US" altLang="en-US" sz="2400" dirty="0" smtClean="0">
                <a:latin typeface="Comic Sans MS" pitchFamily="66" charset="0"/>
              </a:rPr>
              <a:t> </a:t>
            </a:r>
            <a:r>
              <a:rPr lang="en-US" altLang="en-US" sz="2400" dirty="0">
                <a:latin typeface="Comic Sans MS" pitchFamily="66" charset="0"/>
              </a:rPr>
              <a:t>measure of how much of a given substance will dissolve in a liquid</a:t>
            </a:r>
            <a:r>
              <a:rPr lang="en-US" altLang="en-US" sz="2400" dirty="0" smtClean="0">
                <a:latin typeface="Comic Sans MS" pitchFamily="66" charset="0"/>
              </a:rPr>
              <a:t>.</a:t>
            </a:r>
          </a:p>
          <a:p>
            <a:pPr eaLnBrk="1" hangingPunct="1">
              <a:spcBef>
                <a:spcPct val="50000"/>
              </a:spcBef>
            </a:pPr>
            <a:r>
              <a:rPr lang="en-US" sz="2400" dirty="0">
                <a:latin typeface="Comic Sans MS"/>
                <a:cs typeface="Comic Sans MS"/>
              </a:rPr>
              <a:t>R</a:t>
            </a:r>
            <a:r>
              <a:rPr lang="en-US" sz="2400" dirty="0" smtClean="0">
                <a:latin typeface="Comic Sans MS"/>
                <a:cs typeface="Comic Sans MS"/>
              </a:rPr>
              <a:t>elates </a:t>
            </a:r>
            <a:r>
              <a:rPr lang="en-US" sz="2400" dirty="0">
                <a:latin typeface="Comic Sans MS"/>
                <a:cs typeface="Comic Sans MS"/>
              </a:rPr>
              <a:t>to whether the molecules involved are </a:t>
            </a:r>
            <a:r>
              <a:rPr lang="en-US" sz="2400" b="1" dirty="0">
                <a:latin typeface="Comic Sans MS"/>
                <a:cs typeface="Comic Sans MS"/>
              </a:rPr>
              <a:t>polar</a:t>
            </a:r>
            <a:r>
              <a:rPr lang="en-US" sz="2400" dirty="0">
                <a:latin typeface="Comic Sans MS"/>
                <a:cs typeface="Comic Sans MS"/>
              </a:rPr>
              <a:t> or </a:t>
            </a:r>
            <a:r>
              <a:rPr lang="en-US" sz="2400" b="1" dirty="0">
                <a:latin typeface="Comic Sans MS"/>
                <a:cs typeface="Comic Sans MS"/>
              </a:rPr>
              <a:t>non-</a:t>
            </a:r>
            <a:r>
              <a:rPr lang="en-US" sz="2400" b="1" dirty="0" smtClean="0">
                <a:latin typeface="Comic Sans MS"/>
                <a:cs typeface="Comic Sans MS"/>
              </a:rPr>
              <a:t>polar.</a:t>
            </a:r>
            <a:endParaRPr lang="en-US" altLang="en-US" sz="2400" dirty="0" smtClean="0">
              <a:latin typeface="Comic Sans MS" pitchFamily="66" charset="0"/>
            </a:endParaRPr>
          </a:p>
          <a:p>
            <a:pPr eaLnBrk="1" hangingPunct="1">
              <a:spcBef>
                <a:spcPct val="50000"/>
              </a:spcBef>
            </a:pPr>
            <a:r>
              <a:rPr lang="en-US" altLang="en-US" sz="900" dirty="0" smtClean="0">
                <a:latin typeface="Comic Sans MS" pitchFamily="66" charset="0"/>
              </a:rPr>
              <a:t>                              </a:t>
            </a:r>
          </a:p>
          <a:p>
            <a:pPr eaLnBrk="1" hangingPunct="1">
              <a:spcBef>
                <a:spcPct val="50000"/>
              </a:spcBef>
            </a:pPr>
            <a:r>
              <a:rPr lang="en-US" altLang="en-US" sz="2400" dirty="0" smtClean="0">
                <a:latin typeface="Comic Sans MS" pitchFamily="66" charset="0"/>
              </a:rPr>
              <a:t>A substance that </a:t>
            </a:r>
            <a:r>
              <a:rPr lang="en-US" altLang="en-US" sz="2400" dirty="0">
                <a:latin typeface="Comic Sans MS" pitchFamily="66" charset="0"/>
              </a:rPr>
              <a:t>does not </a:t>
            </a:r>
            <a:r>
              <a:rPr lang="en-US" altLang="en-US" sz="2400" dirty="0" smtClean="0">
                <a:latin typeface="Comic Sans MS" pitchFamily="66" charset="0"/>
              </a:rPr>
              <a:t>dissolve is</a:t>
            </a:r>
            <a:r>
              <a:rPr lang="en-US" altLang="en-US" sz="2400" b="1" dirty="0" smtClean="0">
                <a:latin typeface="Comic Sans MS" pitchFamily="66" charset="0"/>
              </a:rPr>
              <a:t> </a:t>
            </a:r>
            <a:r>
              <a:rPr lang="en-US" altLang="en-US" sz="2400" b="1" dirty="0" smtClean="0">
                <a:solidFill>
                  <a:srgbClr val="800000"/>
                </a:solidFill>
                <a:latin typeface="Comic Sans MS" pitchFamily="66" charset="0"/>
              </a:rPr>
              <a:t>insoluble</a:t>
            </a:r>
            <a:r>
              <a:rPr lang="en-US" altLang="en-US" sz="2400" dirty="0" smtClean="0">
                <a:latin typeface="Comic Sans MS" pitchFamily="66" charset="0"/>
              </a:rPr>
              <a:t>. </a:t>
            </a:r>
            <a:r>
              <a:rPr lang="en-US" altLang="en-US" b="1" i="1" dirty="0" smtClean="0">
                <a:latin typeface="Comic Sans MS" pitchFamily="66" charset="0"/>
              </a:rPr>
              <a:t>Example</a:t>
            </a:r>
            <a:r>
              <a:rPr lang="en-US" altLang="en-US" b="1" i="1" dirty="0">
                <a:latin typeface="Comic Sans MS" pitchFamily="66" charset="0"/>
              </a:rPr>
              <a:t>:</a:t>
            </a:r>
            <a:r>
              <a:rPr lang="en-US" altLang="en-US" sz="2400" i="1" dirty="0">
                <a:latin typeface="Comic Sans MS" pitchFamily="66" charset="0"/>
              </a:rPr>
              <a:t> </a:t>
            </a:r>
            <a:r>
              <a:rPr lang="en-US" altLang="en-US" i="1" dirty="0">
                <a:latin typeface="Comic Sans MS" pitchFamily="66" charset="0"/>
              </a:rPr>
              <a:t>Oil is insoluble in water.</a:t>
            </a:r>
            <a:r>
              <a:rPr lang="en-US" altLang="en-US" sz="2400" dirty="0">
                <a:latin typeface="Comic Sans MS" pitchFamily="66" charset="0"/>
              </a:rPr>
              <a:t> </a:t>
            </a:r>
            <a:br>
              <a:rPr lang="en-US" altLang="en-US" sz="2400" dirty="0">
                <a:latin typeface="Comic Sans MS" pitchFamily="66" charset="0"/>
              </a:rPr>
            </a:br>
            <a:endParaRPr lang="en-US" altLang="en-US" sz="1000" dirty="0">
              <a:latin typeface="Comic Sans MS" pitchFamily="66" charset="0"/>
            </a:endParaRPr>
          </a:p>
          <a:p>
            <a:pPr eaLnBrk="1" hangingPunct="1">
              <a:spcBef>
                <a:spcPct val="50000"/>
              </a:spcBef>
            </a:pPr>
            <a:r>
              <a:rPr lang="en-US" altLang="en-US" sz="2400" dirty="0" smtClean="0">
                <a:latin typeface="Comic Sans MS" pitchFamily="66" charset="0"/>
              </a:rPr>
              <a:t>A </a:t>
            </a:r>
            <a:r>
              <a:rPr lang="en-US" altLang="en-US" sz="2400" dirty="0">
                <a:latin typeface="Comic Sans MS" pitchFamily="66" charset="0"/>
              </a:rPr>
              <a:t>substance that does </a:t>
            </a:r>
            <a:r>
              <a:rPr lang="en-US" altLang="en-US" sz="2400" dirty="0" smtClean="0">
                <a:latin typeface="Comic Sans MS" pitchFamily="66" charset="0"/>
              </a:rPr>
              <a:t>dissolve is </a:t>
            </a:r>
            <a:r>
              <a:rPr lang="en-US" altLang="en-US" sz="2400" dirty="0">
                <a:latin typeface="Comic Sans MS" pitchFamily="66" charset="0"/>
              </a:rPr>
              <a:t>called </a:t>
            </a:r>
            <a:r>
              <a:rPr lang="en-US" altLang="en-US" sz="2400" b="1" dirty="0" smtClean="0">
                <a:solidFill>
                  <a:srgbClr val="45AC23"/>
                </a:solidFill>
                <a:latin typeface="Comic Sans MS" pitchFamily="66" charset="0"/>
              </a:rPr>
              <a:t>soluble</a:t>
            </a:r>
            <a:r>
              <a:rPr lang="en-US" altLang="en-US" sz="2400" b="1" dirty="0" smtClean="0">
                <a:latin typeface="Comic Sans MS" pitchFamily="66" charset="0"/>
              </a:rPr>
              <a:t>. </a:t>
            </a:r>
            <a:r>
              <a:rPr lang="en-US" altLang="en-US" b="1" i="1" dirty="0" smtClean="0">
                <a:latin typeface="Comic Sans MS" pitchFamily="66" charset="0"/>
              </a:rPr>
              <a:t>Example</a:t>
            </a:r>
            <a:r>
              <a:rPr lang="en-US" altLang="en-US" b="1" i="1" dirty="0">
                <a:latin typeface="Comic Sans MS" pitchFamily="66" charset="0"/>
              </a:rPr>
              <a:t>: </a:t>
            </a:r>
            <a:r>
              <a:rPr lang="en-US" altLang="en-US" i="1" dirty="0">
                <a:latin typeface="Comic Sans MS" pitchFamily="66" charset="0"/>
              </a:rPr>
              <a:t>Sugar is soluble in water</a:t>
            </a:r>
            <a:r>
              <a:rPr lang="en-US" altLang="en-US" i="1" dirty="0" smtClean="0">
                <a:latin typeface="Comic Sans MS" pitchFamily="66" charset="0"/>
              </a:rPr>
              <a:t>.</a:t>
            </a:r>
          </a:p>
          <a:p>
            <a:pPr eaLnBrk="1" hangingPunct="1">
              <a:spcBef>
                <a:spcPct val="50000"/>
              </a:spcBef>
            </a:pPr>
            <a:endParaRPr lang="en-US" altLang="en-US" sz="1400" dirty="0">
              <a:latin typeface="Comic Sans MS" pitchFamily="66" charset="0"/>
            </a:endParaRPr>
          </a:p>
        </p:txBody>
      </p:sp>
      <p:pic>
        <p:nvPicPr>
          <p:cNvPr id="9" name="Picture 30" descr="96157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096000" y="1828800"/>
            <a:ext cx="2614719" cy="4114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97111393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salt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33400" y="1676400"/>
            <a:ext cx="4267200" cy="48124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Rectangle 2"/>
          <p:cNvSpPr>
            <a:spLocks noGrp="1" noChangeArrowheads="1"/>
          </p:cNvSpPr>
          <p:nvPr>
            <p:ph type="title" idx="4294967295"/>
          </p:nvPr>
        </p:nvSpPr>
        <p:spPr>
          <a:xfrm>
            <a:off x="1219200" y="228600"/>
            <a:ext cx="7162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0"/>
          <a:lstStyle/>
          <a:p>
            <a:r>
              <a:rPr lang="en-US" sz="4000" b="1" dirty="0">
                <a:solidFill>
                  <a:schemeClr val="tx1"/>
                </a:solidFill>
                <a:effectLst/>
                <a:latin typeface="Comic Sans MS"/>
                <a:cs typeface="Comic Sans MS"/>
              </a:rPr>
              <a:t>What determines solubility?</a:t>
            </a:r>
          </a:p>
        </p:txBody>
      </p:sp>
      <p:sp>
        <p:nvSpPr>
          <p:cNvPr id="10" name="Rectangle 3"/>
          <p:cNvSpPr>
            <a:spLocks noGrp="1" noChangeArrowheads="1"/>
          </p:cNvSpPr>
          <p:nvPr>
            <p:ph type="body" sz="half" idx="4294967295"/>
          </p:nvPr>
        </p:nvSpPr>
        <p:spPr>
          <a:xfrm>
            <a:off x="5334000" y="1828800"/>
            <a:ext cx="33528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marL="285750" indent="-285750" algn="ctr">
              <a:buFont typeface="Wingdings" charset="0"/>
              <a:buNone/>
            </a:pPr>
            <a:r>
              <a:rPr lang="en-US" b="1" dirty="0">
                <a:solidFill>
                  <a:srgbClr val="FF0000"/>
                </a:solidFill>
                <a:effectLst/>
                <a:latin typeface="Comic Sans MS"/>
                <a:cs typeface="Comic Sans MS"/>
              </a:rPr>
              <a:t>Like </a:t>
            </a:r>
            <a:r>
              <a:rPr lang="en-US" b="1" dirty="0" smtClean="0">
                <a:solidFill>
                  <a:srgbClr val="FF0000"/>
                </a:solidFill>
                <a:effectLst/>
                <a:latin typeface="Comic Sans MS"/>
                <a:cs typeface="Comic Sans MS"/>
              </a:rPr>
              <a:t>Dissolves</a:t>
            </a:r>
          </a:p>
          <a:p>
            <a:pPr marL="285750" indent="-285750" algn="ctr">
              <a:buFont typeface="Wingdings" charset="0"/>
              <a:buNone/>
            </a:pPr>
            <a:r>
              <a:rPr lang="en-US" b="1" dirty="0" smtClean="0">
                <a:solidFill>
                  <a:srgbClr val="FF0000"/>
                </a:solidFill>
                <a:effectLst/>
                <a:latin typeface="Comic Sans MS"/>
                <a:cs typeface="Comic Sans MS"/>
              </a:rPr>
              <a:t>Like </a:t>
            </a:r>
            <a:r>
              <a:rPr lang="en-US" b="1" dirty="0">
                <a:solidFill>
                  <a:srgbClr val="FF0000"/>
                </a:solidFill>
                <a:effectLst/>
                <a:latin typeface="Comic Sans MS"/>
                <a:cs typeface="Comic Sans MS"/>
              </a:rPr>
              <a:t>Rule</a:t>
            </a:r>
          </a:p>
          <a:p>
            <a:pPr marL="285750" indent="-285750">
              <a:buFont typeface="Wingdings" charset="0"/>
              <a:buNone/>
            </a:pPr>
            <a:endParaRPr lang="en-US" sz="3600" b="1" dirty="0">
              <a:solidFill>
                <a:srgbClr val="FF0000"/>
              </a:solidFill>
              <a:effectLst/>
              <a:latin typeface="Comic Sans MS"/>
              <a:cs typeface="Comic Sans MS"/>
            </a:endParaRPr>
          </a:p>
          <a:p>
            <a:pPr marL="0" indent="0" algn="ctr">
              <a:buNone/>
            </a:pPr>
            <a:r>
              <a:rPr lang="en-US" sz="2800" dirty="0">
                <a:effectLst/>
                <a:latin typeface="Comic Sans MS"/>
                <a:cs typeface="Comic Sans MS"/>
              </a:rPr>
              <a:t>Substances with charges </a:t>
            </a:r>
            <a:r>
              <a:rPr lang="en-US" sz="2000" dirty="0">
                <a:effectLst/>
                <a:latin typeface="Comic Sans MS"/>
                <a:cs typeface="Comic Sans MS"/>
              </a:rPr>
              <a:t>(full or partial)</a:t>
            </a:r>
            <a:r>
              <a:rPr lang="en-US" sz="2800" dirty="0">
                <a:effectLst/>
                <a:latin typeface="Comic Sans MS"/>
                <a:cs typeface="Comic Sans MS"/>
              </a:rPr>
              <a:t> like to mix with one </a:t>
            </a:r>
            <a:r>
              <a:rPr lang="en-US" sz="2800" dirty="0" smtClean="0">
                <a:effectLst/>
                <a:latin typeface="Comic Sans MS"/>
                <a:cs typeface="Comic Sans MS"/>
              </a:rPr>
              <a:t>another.</a:t>
            </a:r>
            <a:endParaRPr lang="en-US" sz="2800" dirty="0">
              <a:effectLst/>
              <a:latin typeface="Comic Sans MS"/>
              <a:cs typeface="Comic Sans MS"/>
            </a:endParaRPr>
          </a:p>
          <a:p>
            <a:pPr marL="285750" indent="-285750">
              <a:buFont typeface="Wingdings" charset="0"/>
              <a:buNone/>
            </a:pPr>
            <a:endParaRPr lang="en-US" dirty="0">
              <a:solidFill>
                <a:srgbClr val="FFFF00"/>
              </a:solidFill>
              <a:effectLst/>
              <a:latin typeface="Arial" charset="0"/>
            </a:endParaRPr>
          </a:p>
          <a:p>
            <a:pPr marL="285750" indent="-285750">
              <a:buFont typeface="Wingdings" charset="0"/>
              <a:buNone/>
            </a:pPr>
            <a:endParaRPr lang="en-US" dirty="0">
              <a:solidFill>
                <a:srgbClr val="FFFF00"/>
              </a:solidFill>
              <a:effectLst/>
              <a:latin typeface="Arial" charset="0"/>
            </a:endParaRPr>
          </a:p>
        </p:txBody>
      </p:sp>
      <p:sp>
        <p:nvSpPr>
          <p:cNvPr id="6"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30672160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7813"/>
            <a:ext cx="4038600" cy="1779587"/>
          </a:xfrm>
        </p:spPr>
        <p:txBody>
          <a:bodyPr/>
          <a:lstStyle/>
          <a:p>
            <a:pPr algn="l" eaLnBrk="1" hangingPunct="1"/>
            <a:r>
              <a:rPr lang="en-US" sz="3200" b="1" dirty="0">
                <a:solidFill>
                  <a:srgbClr val="193EB5"/>
                </a:solidFill>
                <a:latin typeface="Comic Sans MS"/>
                <a:cs typeface="Comic Sans MS"/>
              </a:rPr>
              <a:t>Water is </a:t>
            </a:r>
            <a:r>
              <a:rPr lang="en-US" sz="3200" b="1" dirty="0" smtClean="0">
                <a:solidFill>
                  <a:srgbClr val="193EB5"/>
                </a:solidFill>
                <a:latin typeface="Comic Sans MS"/>
                <a:cs typeface="Comic Sans MS"/>
              </a:rPr>
              <a:t>considered the “Universal Solvent”</a:t>
            </a:r>
            <a:endParaRPr lang="en-US" sz="3200" b="1" dirty="0">
              <a:solidFill>
                <a:srgbClr val="193EB5"/>
              </a:solidFill>
              <a:latin typeface="Comic Sans MS"/>
              <a:cs typeface="Comic Sans MS"/>
            </a:endParaRPr>
          </a:p>
        </p:txBody>
      </p:sp>
      <p:sp>
        <p:nvSpPr>
          <p:cNvPr id="7" name="Rectangle 3"/>
          <p:cNvSpPr>
            <a:spLocks noGrp="1" noChangeArrowheads="1"/>
          </p:cNvSpPr>
          <p:nvPr>
            <p:ph type="body" sz="half" idx="1"/>
          </p:nvPr>
        </p:nvSpPr>
        <p:spPr>
          <a:xfrm>
            <a:off x="457200" y="2209800"/>
            <a:ext cx="3733800" cy="4038600"/>
          </a:xfrm>
        </p:spPr>
        <p:txBody>
          <a:bodyPr/>
          <a:lstStyle/>
          <a:p>
            <a:pPr marL="57150" indent="0" eaLnBrk="1" hangingPunct="1">
              <a:lnSpc>
                <a:spcPct val="90000"/>
              </a:lnSpc>
              <a:buNone/>
              <a:defRPr/>
            </a:pPr>
            <a:r>
              <a:rPr lang="en-US" sz="2000" dirty="0" smtClean="0">
                <a:latin typeface="Comic Sans MS"/>
                <a:cs typeface="Comic Sans MS"/>
              </a:rPr>
              <a:t>Water </a:t>
            </a:r>
            <a:r>
              <a:rPr lang="en-US" sz="2000" dirty="0">
                <a:latin typeface="Comic Sans MS"/>
                <a:cs typeface="Comic Sans MS"/>
              </a:rPr>
              <a:t>dissolves more substances than any other </a:t>
            </a:r>
            <a:r>
              <a:rPr lang="en-US" sz="2000" dirty="0" smtClean="0">
                <a:latin typeface="Comic Sans MS"/>
                <a:cs typeface="Comic Sans MS"/>
              </a:rPr>
              <a:t>liquid.</a:t>
            </a:r>
          </a:p>
          <a:p>
            <a:pPr marL="57150" indent="0" eaLnBrk="1" hangingPunct="1">
              <a:lnSpc>
                <a:spcPct val="90000"/>
              </a:lnSpc>
              <a:buNone/>
              <a:defRPr/>
            </a:pPr>
            <a:endParaRPr lang="en-US" sz="2000" dirty="0">
              <a:latin typeface="Comic Sans MS"/>
              <a:cs typeface="Comic Sans MS"/>
            </a:endParaRPr>
          </a:p>
          <a:p>
            <a:pPr marL="57150" indent="0" eaLnBrk="1" hangingPunct="1">
              <a:lnSpc>
                <a:spcPct val="90000"/>
              </a:lnSpc>
              <a:buNone/>
              <a:defRPr/>
            </a:pPr>
            <a:r>
              <a:rPr lang="en-US" sz="2000" dirty="0" smtClean="0">
                <a:latin typeface="Comic Sans MS"/>
                <a:cs typeface="Comic Sans MS"/>
              </a:rPr>
              <a:t>The water molecule’s polarity makes it such an excellent solvent.</a:t>
            </a:r>
          </a:p>
          <a:p>
            <a:pPr marL="57150" indent="0" eaLnBrk="1" hangingPunct="1">
              <a:lnSpc>
                <a:spcPct val="90000"/>
              </a:lnSpc>
              <a:buNone/>
              <a:defRPr/>
            </a:pPr>
            <a:endParaRPr lang="en-US" sz="2000" dirty="0">
              <a:latin typeface="Comic Sans MS"/>
              <a:cs typeface="Comic Sans MS"/>
            </a:endParaRPr>
          </a:p>
          <a:p>
            <a:pPr marL="57150" indent="0" eaLnBrk="1" hangingPunct="1">
              <a:lnSpc>
                <a:spcPct val="90000"/>
              </a:lnSpc>
              <a:buNone/>
              <a:defRPr/>
            </a:pPr>
            <a:r>
              <a:rPr lang="en-US" sz="2000" dirty="0" smtClean="0">
                <a:latin typeface="Comic Sans MS"/>
                <a:cs typeface="Comic Sans MS"/>
              </a:rPr>
              <a:t>The polarity </a:t>
            </a:r>
            <a:r>
              <a:rPr lang="en-US" sz="2000" dirty="0">
                <a:latin typeface="Comic Sans MS"/>
                <a:cs typeface="Comic Sans MS"/>
              </a:rPr>
              <a:t>allows </a:t>
            </a:r>
            <a:r>
              <a:rPr lang="en-US" sz="2000" dirty="0" smtClean="0">
                <a:latin typeface="Comic Sans MS"/>
                <a:cs typeface="Comic Sans MS"/>
              </a:rPr>
              <a:t>water to </a:t>
            </a:r>
            <a:r>
              <a:rPr lang="en-US" sz="2000" dirty="0">
                <a:latin typeface="Comic Sans MS"/>
                <a:cs typeface="Comic Sans MS"/>
              </a:rPr>
              <a:t>become attracted to many other charged (ions) or partially charged (polar) molecules. </a:t>
            </a:r>
            <a:endParaRPr lang="en-US" sz="2000" dirty="0" smtClean="0">
              <a:latin typeface="Comic Sans MS"/>
              <a:cs typeface="Comic Sans MS"/>
            </a:endParaRPr>
          </a:p>
          <a:p>
            <a:pPr marL="57150" indent="0" eaLnBrk="1" hangingPunct="1">
              <a:lnSpc>
                <a:spcPct val="90000"/>
              </a:lnSpc>
              <a:buNone/>
              <a:defRPr/>
            </a:pPr>
            <a:endParaRPr lang="en-US" sz="2000" dirty="0">
              <a:latin typeface="Comic Sans MS"/>
              <a:cs typeface="Comic Sans MS"/>
            </a:endParaRPr>
          </a:p>
          <a:p>
            <a:pPr marL="57150" indent="0" eaLnBrk="1" hangingPunct="1">
              <a:lnSpc>
                <a:spcPct val="90000"/>
              </a:lnSpc>
              <a:buNone/>
              <a:defRPr/>
            </a:pPr>
            <a:endParaRPr lang="en-US" sz="2800" b="1" dirty="0">
              <a:ea typeface="+mn-ea"/>
            </a:endParaRPr>
          </a:p>
          <a:p>
            <a:pPr marL="57150" indent="0" eaLnBrk="1" hangingPunct="1">
              <a:lnSpc>
                <a:spcPct val="90000"/>
              </a:lnSpc>
              <a:buNone/>
              <a:defRPr/>
            </a:pPr>
            <a:endParaRPr lang="en-US" sz="2800" b="1" dirty="0">
              <a:ea typeface="+mn-ea"/>
            </a:endParaRPr>
          </a:p>
          <a:p>
            <a:pPr marL="57150" indent="0" eaLnBrk="1" hangingPunct="1">
              <a:lnSpc>
                <a:spcPct val="90000"/>
              </a:lnSpc>
              <a:buNone/>
              <a:defRPr/>
            </a:pPr>
            <a:endParaRPr lang="en-US" sz="2800" b="1" dirty="0" smtClean="0">
              <a:ea typeface="+mn-ea"/>
            </a:endParaRPr>
          </a:p>
        </p:txBody>
      </p:sp>
      <p:pic>
        <p:nvPicPr>
          <p:cNvPr id="8" name="Picture 16"/>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tretch>
            <a:fillRect/>
          </a:stretch>
        </p:blipFill>
        <p:spPr>
          <a:xfrm>
            <a:off x="4876800" y="3886200"/>
            <a:ext cx="37338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Text Box 26"/>
          <p:cNvSpPr txBox="1">
            <a:spLocks noChangeArrowheads="1"/>
          </p:cNvSpPr>
          <p:nvPr/>
        </p:nvSpPr>
        <p:spPr bwMode="auto">
          <a:xfrm>
            <a:off x="8671" y="6579105"/>
            <a:ext cx="446881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smtClean="0">
                <a:latin typeface="Comic Sans MS" pitchFamily="66" charset="0"/>
              </a:rPr>
              <a:t>Images: </a:t>
            </a:r>
            <a:r>
              <a:rPr lang="en-US" sz="1000" dirty="0" smtClean="0">
                <a:latin typeface="Comic Sans MS" pitchFamily="66" charset="0"/>
                <a:hlinkClick r:id="rId3"/>
              </a:rPr>
              <a:t>A water drop </a:t>
            </a:r>
            <a:r>
              <a:rPr lang="en-US" sz="1000" dirty="0" smtClean="0">
                <a:latin typeface="Comic Sans MS" pitchFamily="66" charset="0"/>
              </a:rPr>
              <a:t>, Wiki;  </a:t>
            </a:r>
            <a:r>
              <a:rPr lang="en-US" sz="1000" dirty="0" smtClean="0">
                <a:latin typeface="Comic Sans MS" pitchFamily="66" charset="0"/>
                <a:hlinkClick r:id="rId4"/>
              </a:rPr>
              <a:t>Solvation of Na+ in water</a:t>
            </a:r>
            <a:r>
              <a:rPr lang="en-US" sz="1000" dirty="0" smtClean="0">
                <a:latin typeface="Comic Sans MS" pitchFamily="66" charset="0"/>
              </a:rPr>
              <a:t>, </a:t>
            </a:r>
            <a:r>
              <a:rPr lang="en-US" sz="1000" dirty="0">
                <a:latin typeface="Comic Sans MS" pitchFamily="66" charset="0"/>
              </a:rPr>
              <a:t>Wiki </a:t>
            </a:r>
          </a:p>
        </p:txBody>
      </p:sp>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9634" y="381001"/>
            <a:ext cx="4017706" cy="32003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657759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a:xfrm>
            <a:off x="0" y="0"/>
            <a:ext cx="9144000"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3600" b="1" dirty="0">
                <a:solidFill>
                  <a:srgbClr val="3366FF"/>
                </a:solidFill>
                <a:effectLst/>
                <a:latin typeface="Comic Sans MS"/>
                <a:cs typeface="Comic Sans MS"/>
              </a:rPr>
              <a:t>Polar vs. Non-Polar </a:t>
            </a:r>
            <a:r>
              <a:rPr lang="en-US" sz="3600" b="1" dirty="0" smtClean="0">
                <a:solidFill>
                  <a:srgbClr val="3366FF"/>
                </a:solidFill>
                <a:effectLst/>
                <a:latin typeface="Comic Sans MS"/>
                <a:cs typeface="Comic Sans MS"/>
              </a:rPr>
              <a:t>Covalent </a:t>
            </a:r>
            <a:r>
              <a:rPr lang="en-US" sz="3600" b="1" dirty="0" smtClean="0">
                <a:solidFill>
                  <a:srgbClr val="3366FF"/>
                </a:solidFill>
                <a:latin typeface="Comic Sans MS"/>
                <a:cs typeface="Comic Sans MS"/>
              </a:rPr>
              <a:t>B</a:t>
            </a:r>
            <a:r>
              <a:rPr lang="en-US" sz="3600" b="1" dirty="0" smtClean="0">
                <a:solidFill>
                  <a:srgbClr val="3366FF"/>
                </a:solidFill>
                <a:effectLst/>
                <a:latin typeface="Comic Sans MS"/>
                <a:cs typeface="Comic Sans MS"/>
              </a:rPr>
              <a:t>onds</a:t>
            </a:r>
            <a:endParaRPr lang="en-US" sz="3600" b="1" dirty="0">
              <a:solidFill>
                <a:srgbClr val="3366FF"/>
              </a:solidFill>
              <a:effectLst/>
              <a:latin typeface="Comic Sans MS"/>
              <a:cs typeface="Comic Sans MS"/>
            </a:endParaRPr>
          </a:p>
        </p:txBody>
      </p:sp>
      <p:sp>
        <p:nvSpPr>
          <p:cNvPr id="6" name="Rectangle 3"/>
          <p:cNvSpPr>
            <a:spLocks noGrp="1" noChangeArrowheads="1"/>
          </p:cNvSpPr>
          <p:nvPr>
            <p:ph type="body" idx="4294967295"/>
          </p:nvPr>
        </p:nvSpPr>
        <p:spPr>
          <a:xfrm>
            <a:off x="609600" y="1143000"/>
            <a:ext cx="426720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ctr">
              <a:buNone/>
            </a:pPr>
            <a:r>
              <a:rPr lang="en-US" sz="1800" b="1" i="1" dirty="0">
                <a:effectLst/>
                <a:latin typeface="Comic Sans MS"/>
                <a:cs typeface="Comic Sans MS"/>
              </a:rPr>
              <a:t>Polar molecules </a:t>
            </a:r>
            <a:r>
              <a:rPr lang="en-US" sz="1800" dirty="0">
                <a:effectLst/>
                <a:latin typeface="Comic Sans MS"/>
                <a:cs typeface="Comic Sans MS"/>
              </a:rPr>
              <a:t>unequally share electrons between </a:t>
            </a:r>
            <a:r>
              <a:rPr lang="en-US" sz="1800" dirty="0" smtClean="0">
                <a:effectLst/>
                <a:latin typeface="Comic Sans MS"/>
                <a:cs typeface="Comic Sans MS"/>
              </a:rPr>
              <a:t>atoms</a:t>
            </a:r>
            <a:r>
              <a:rPr lang="en-US" sz="1800" dirty="0">
                <a:latin typeface="Comic Sans MS"/>
                <a:cs typeface="Comic Sans MS"/>
              </a:rPr>
              <a:t>,</a:t>
            </a:r>
            <a:r>
              <a:rPr lang="en-US" sz="1800" dirty="0" smtClean="0">
                <a:effectLst/>
                <a:latin typeface="Comic Sans MS"/>
                <a:cs typeface="Comic Sans MS"/>
              </a:rPr>
              <a:t> so have a slight positive charge at one end and a slight negative charge at the other.</a:t>
            </a:r>
          </a:p>
          <a:p>
            <a:pPr marL="0" indent="0" algn="ctr">
              <a:buNone/>
            </a:pPr>
            <a:endParaRPr lang="en-US" sz="2400" dirty="0" smtClean="0">
              <a:effectLst/>
              <a:latin typeface="Comic Sans MS"/>
              <a:cs typeface="Comic Sans MS"/>
            </a:endParaRPr>
          </a:p>
        </p:txBody>
      </p:sp>
      <p:pic>
        <p:nvPicPr>
          <p:cNvPr id="7" name="Picture 6" descr="Polar_Covalent_Bonds_in_a_Water_Molecul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2590801"/>
            <a:ext cx="4038601" cy="3657600"/>
          </a:xfrm>
          <a:prstGeom prst="rect">
            <a:avLst/>
          </a:prstGeom>
        </p:spPr>
      </p:pic>
      <p:sp>
        <p:nvSpPr>
          <p:cNvPr id="8" name="Rectangle 3"/>
          <p:cNvSpPr>
            <a:spLocks noGrp="1" noChangeArrowheads="1"/>
          </p:cNvSpPr>
          <p:nvPr>
            <p:ph type="body" idx="4294967295"/>
          </p:nvPr>
        </p:nvSpPr>
        <p:spPr>
          <a:xfrm>
            <a:off x="5105400" y="1066800"/>
            <a:ext cx="35814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ctr">
              <a:buNone/>
            </a:pPr>
            <a:r>
              <a:rPr lang="en-US" sz="1800" b="1" dirty="0" smtClean="0">
                <a:effectLst/>
                <a:latin typeface="Comic Sans MS"/>
                <a:cs typeface="Comic Sans MS"/>
              </a:rPr>
              <a:t>Non</a:t>
            </a:r>
            <a:r>
              <a:rPr lang="en-US" sz="1800" b="1" dirty="0">
                <a:effectLst/>
                <a:latin typeface="Comic Sans MS"/>
                <a:cs typeface="Comic Sans MS"/>
              </a:rPr>
              <a:t>-polar molecules </a:t>
            </a:r>
            <a:r>
              <a:rPr lang="en-US" sz="1800" dirty="0">
                <a:effectLst/>
                <a:latin typeface="Comic Sans MS"/>
                <a:cs typeface="Comic Sans MS"/>
              </a:rPr>
              <a:t>have electrons equally shared between their </a:t>
            </a:r>
            <a:r>
              <a:rPr lang="en-US" sz="1800" dirty="0" smtClean="0">
                <a:effectLst/>
                <a:latin typeface="Comic Sans MS"/>
                <a:cs typeface="Comic Sans MS"/>
              </a:rPr>
              <a:t>atoms.</a:t>
            </a:r>
            <a:endParaRPr lang="en-US" sz="1800" dirty="0">
              <a:effectLst/>
              <a:latin typeface="Comic Sans MS"/>
              <a:cs typeface="Comic Sans MS"/>
            </a:endParaRPr>
          </a:p>
        </p:txBody>
      </p:sp>
      <p:sp>
        <p:nvSpPr>
          <p:cNvPr id="9" name="Text Box 5"/>
          <p:cNvSpPr txBox="1">
            <a:spLocks noChangeArrowheads="1"/>
          </p:cNvSpPr>
          <p:nvPr/>
        </p:nvSpPr>
        <p:spPr bwMode="auto">
          <a:xfrm>
            <a:off x="0" y="6600825"/>
            <a:ext cx="5029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 </a:t>
            </a:r>
            <a:r>
              <a:rPr lang="en-US" sz="1000" dirty="0" smtClean="0">
                <a:latin typeface="Comic Sans MS" pitchFamily="66" charset="0"/>
                <a:hlinkClick r:id="rId3"/>
              </a:rPr>
              <a:t>Polar water molecule</a:t>
            </a:r>
            <a:r>
              <a:rPr lang="en-US" sz="1000" dirty="0" smtClean="0">
                <a:latin typeface="Comic Sans MS" pitchFamily="66" charset="0"/>
              </a:rPr>
              <a:t>, </a:t>
            </a:r>
            <a:r>
              <a:rPr lang="en-US" sz="1000" dirty="0" smtClean="0">
                <a:latin typeface="Comic Sans MS" pitchFamily="66" charset="0"/>
                <a:hlinkClick r:id="rId4"/>
              </a:rPr>
              <a:t>Non-polar methane molecule</a:t>
            </a:r>
            <a:r>
              <a:rPr lang="en-US" sz="1000" dirty="0" smtClean="0">
                <a:latin typeface="Comic Sans MS" pitchFamily="66" charset="0"/>
              </a:rPr>
              <a:t>, Wiki</a:t>
            </a:r>
            <a:endParaRPr lang="en-US" sz="1000" dirty="0">
              <a:latin typeface="Comic Sans MS" pitchFamily="66" charset="0"/>
            </a:endParaRPr>
          </a:p>
        </p:txBody>
      </p:sp>
      <p:pic>
        <p:nvPicPr>
          <p:cNvPr id="11" name="Picture 10" descr="methane-covalent.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0" y="2133600"/>
            <a:ext cx="3276600" cy="2743200"/>
          </a:xfrm>
          <a:prstGeom prst="rect">
            <a:avLst/>
          </a:prstGeom>
        </p:spPr>
      </p:pic>
      <p:sp>
        <p:nvSpPr>
          <p:cNvPr id="12" name="TextBox 11"/>
          <p:cNvSpPr txBox="1"/>
          <p:nvPr/>
        </p:nvSpPr>
        <p:spPr>
          <a:xfrm>
            <a:off x="5638800" y="5181600"/>
            <a:ext cx="2590800" cy="1107996"/>
          </a:xfrm>
          <a:prstGeom prst="rect">
            <a:avLst/>
          </a:prstGeom>
          <a:noFill/>
          <a:ln>
            <a:solidFill>
              <a:schemeClr val="tx1"/>
            </a:solidFill>
          </a:ln>
        </p:spPr>
        <p:txBody>
          <a:bodyPr wrap="square" rtlCol="0">
            <a:spAutoFit/>
          </a:bodyPr>
          <a:lstStyle/>
          <a:p>
            <a:pPr algn="ctr"/>
            <a:endParaRPr lang="en-US" sz="1400" dirty="0" smtClean="0">
              <a:latin typeface="Comic Sans MS"/>
              <a:cs typeface="Comic Sans MS"/>
            </a:endParaRPr>
          </a:p>
          <a:p>
            <a:pPr algn="ctr"/>
            <a:r>
              <a:rPr lang="en-US" sz="1600" b="1" dirty="0" smtClean="0">
                <a:latin typeface="Comic Sans MS"/>
                <a:cs typeface="Comic Sans MS"/>
              </a:rPr>
              <a:t>Video: </a:t>
            </a:r>
          </a:p>
          <a:p>
            <a:pPr algn="ctr"/>
            <a:r>
              <a:rPr lang="en-US" sz="1400" b="0" dirty="0" smtClean="0">
                <a:latin typeface="Comic Sans MS"/>
                <a:cs typeface="Comic Sans MS"/>
                <a:hlinkClick r:id="rId6"/>
              </a:rPr>
              <a:t>Polar &amp; Non-Polar Molecules</a:t>
            </a:r>
            <a:endParaRPr lang="en-US" sz="1400" b="0" dirty="0" smtClean="0">
              <a:latin typeface="Comic Sans MS"/>
              <a:cs typeface="Comic Sans MS"/>
            </a:endParaRPr>
          </a:p>
          <a:p>
            <a:pPr algn="ctr"/>
            <a:r>
              <a:rPr lang="en-US" sz="1100" b="0" dirty="0" smtClean="0">
                <a:latin typeface="Comic Sans MS"/>
                <a:cs typeface="Comic Sans MS"/>
              </a:rPr>
              <a:t>from Crash </a:t>
            </a:r>
            <a:r>
              <a:rPr lang="en-US" sz="1100" b="0" dirty="0">
                <a:latin typeface="Comic Sans MS"/>
                <a:cs typeface="Comic Sans MS"/>
              </a:rPr>
              <a:t>Course </a:t>
            </a:r>
            <a:r>
              <a:rPr lang="en-US" sz="1100" b="0" dirty="0" smtClean="0">
                <a:latin typeface="Comic Sans MS"/>
                <a:cs typeface="Comic Sans MS"/>
              </a:rPr>
              <a:t>Biology</a:t>
            </a:r>
          </a:p>
          <a:p>
            <a:pPr algn="ctr"/>
            <a:r>
              <a:rPr lang="en-US" sz="1100" b="0" dirty="0" smtClean="0">
                <a:latin typeface="Comic Sans MS"/>
                <a:cs typeface="Comic Sans MS"/>
              </a:rPr>
              <a:t> </a:t>
            </a:r>
            <a:endParaRPr lang="en-US" sz="1400" b="0" dirty="0">
              <a:latin typeface="Comic Sans MS"/>
              <a:cs typeface="Comic Sans MS"/>
            </a:endParaRPr>
          </a:p>
        </p:txBody>
      </p:sp>
      <p:sp>
        <p:nvSpPr>
          <p:cNvPr id="13"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7"/>
              </a:rPr>
              <a:t>Virtual Cell Biology Classroom</a:t>
            </a:r>
            <a:r>
              <a:rPr lang="en-US" altLang="en-US" sz="1000" dirty="0">
                <a:latin typeface="Comic Sans MS" pitchFamily="66" charset="0"/>
              </a:rPr>
              <a:t>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394284692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lar_Covalent_Bonds_in_a_Water_Molecul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8200" y="1828800"/>
            <a:ext cx="4495800" cy="4343127"/>
          </a:xfrm>
          <a:prstGeom prst="rect">
            <a:avLst/>
          </a:prstGeom>
        </p:spPr>
      </p:pic>
      <p:sp>
        <p:nvSpPr>
          <p:cNvPr id="9" name="Text Box 5"/>
          <p:cNvSpPr txBox="1">
            <a:spLocks noChangeArrowheads="1"/>
          </p:cNvSpPr>
          <p:nvPr/>
        </p:nvSpPr>
        <p:spPr bwMode="auto">
          <a:xfrm>
            <a:off x="0" y="6600825"/>
            <a:ext cx="3352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 </a:t>
            </a:r>
            <a:r>
              <a:rPr lang="en-US" sz="1000" dirty="0" smtClean="0">
                <a:latin typeface="Comic Sans MS" pitchFamily="66" charset="0"/>
                <a:hlinkClick r:id="rId3"/>
              </a:rPr>
              <a:t>Polar water molecule</a:t>
            </a:r>
            <a:r>
              <a:rPr lang="en-US" sz="1000" dirty="0" smtClean="0">
                <a:latin typeface="Comic Sans MS" pitchFamily="66" charset="0"/>
              </a:rPr>
              <a:t>, Wiki</a:t>
            </a:r>
            <a:endParaRPr lang="en-US" sz="1000" dirty="0">
              <a:latin typeface="Comic Sans MS" pitchFamily="66" charset="0"/>
            </a:endParaRPr>
          </a:p>
        </p:txBody>
      </p:sp>
      <p:sp>
        <p:nvSpPr>
          <p:cNvPr id="8" name="Rectangle 2"/>
          <p:cNvSpPr>
            <a:spLocks noGrp="1" noChangeArrowheads="1"/>
          </p:cNvSpPr>
          <p:nvPr>
            <p:ph type="title" idx="4294967295"/>
          </p:nvPr>
        </p:nvSpPr>
        <p:spPr>
          <a:xfrm>
            <a:off x="838200" y="3810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0"/>
          <a:lstStyle/>
          <a:p>
            <a:r>
              <a:rPr lang="en-US" sz="4000" b="1" dirty="0">
                <a:solidFill>
                  <a:schemeClr val="tx1"/>
                </a:solidFill>
                <a:effectLst/>
                <a:latin typeface="Comic Sans MS"/>
                <a:cs typeface="Comic Sans MS"/>
              </a:rPr>
              <a:t>Water</a:t>
            </a:r>
            <a:r>
              <a:rPr lang="en-US" sz="4000" b="1" dirty="0">
                <a:solidFill>
                  <a:srgbClr val="0000FF"/>
                </a:solidFill>
                <a:effectLst/>
                <a:latin typeface="Comic Sans MS"/>
                <a:cs typeface="Comic Sans MS"/>
              </a:rPr>
              <a:t> </a:t>
            </a:r>
            <a:r>
              <a:rPr lang="en-US" sz="3600" b="1" dirty="0">
                <a:solidFill>
                  <a:schemeClr val="tx1"/>
                </a:solidFill>
                <a:effectLst/>
                <a:latin typeface="Comic Sans MS"/>
                <a:cs typeface="Comic Sans MS"/>
              </a:rPr>
              <a:t>is a good solvent for many other </a:t>
            </a:r>
            <a:r>
              <a:rPr lang="en-US" sz="3600" b="1" dirty="0" smtClean="0">
                <a:solidFill>
                  <a:srgbClr val="FF0000"/>
                </a:solidFill>
                <a:effectLst/>
                <a:latin typeface="Comic Sans MS"/>
                <a:cs typeface="Comic Sans MS"/>
              </a:rPr>
              <a:t>polar </a:t>
            </a:r>
            <a:r>
              <a:rPr lang="en-US" sz="3600" b="1" dirty="0" smtClean="0">
                <a:solidFill>
                  <a:srgbClr val="FF0000"/>
                </a:solidFill>
                <a:latin typeface="Comic Sans MS"/>
                <a:cs typeface="Comic Sans MS"/>
              </a:rPr>
              <a:t>s</a:t>
            </a:r>
            <a:r>
              <a:rPr lang="en-US" sz="3600" b="1" dirty="0" smtClean="0">
                <a:solidFill>
                  <a:srgbClr val="FF0000"/>
                </a:solidFill>
                <a:effectLst/>
                <a:latin typeface="Comic Sans MS"/>
                <a:cs typeface="Comic Sans MS"/>
              </a:rPr>
              <a:t>olutes</a:t>
            </a:r>
            <a:r>
              <a:rPr lang="en-US" sz="3600" b="1" dirty="0" smtClean="0">
                <a:solidFill>
                  <a:schemeClr val="tx1"/>
                </a:solidFill>
                <a:effectLst/>
                <a:latin typeface="Comic Sans MS"/>
                <a:cs typeface="Comic Sans MS"/>
              </a:rPr>
              <a:t>.</a:t>
            </a:r>
            <a:endParaRPr lang="en-US" sz="3600" b="1" dirty="0">
              <a:solidFill>
                <a:schemeClr val="tx1"/>
              </a:solidFill>
              <a:effectLst/>
              <a:latin typeface="Comic Sans MS"/>
              <a:cs typeface="Comic Sans MS"/>
            </a:endParaRPr>
          </a:p>
        </p:txBody>
      </p:sp>
      <p:sp>
        <p:nvSpPr>
          <p:cNvPr id="11" name="Rectangle 6"/>
          <p:cNvSpPr>
            <a:spLocks noGrp="1" noChangeArrowheads="1"/>
          </p:cNvSpPr>
          <p:nvPr>
            <p:ph type="body" sz="half" idx="4294967295"/>
          </p:nvPr>
        </p:nvSpPr>
        <p:spPr>
          <a:xfrm>
            <a:off x="228600" y="1981200"/>
            <a:ext cx="434340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marL="285750" indent="-285750">
              <a:lnSpc>
                <a:spcPct val="80000"/>
              </a:lnSpc>
              <a:buFont typeface="Wingdings" charset="0"/>
              <a:buNone/>
            </a:pPr>
            <a:r>
              <a:rPr lang="en-US" sz="2400" b="1" dirty="0">
                <a:effectLst/>
                <a:latin typeface="Comic Sans MS"/>
                <a:cs typeface="Comic Sans MS"/>
              </a:rPr>
              <a:t>Polar Covalent Molecules include</a:t>
            </a:r>
            <a:r>
              <a:rPr lang="en-US" sz="2400" dirty="0">
                <a:effectLst/>
                <a:latin typeface="Comic Sans MS"/>
                <a:cs typeface="Comic Sans MS"/>
              </a:rPr>
              <a:t>:</a:t>
            </a:r>
          </a:p>
          <a:p>
            <a:pPr marL="285750" indent="-285750">
              <a:lnSpc>
                <a:spcPct val="80000"/>
              </a:lnSpc>
            </a:pPr>
            <a:r>
              <a:rPr lang="en-US" sz="2000" dirty="0">
                <a:effectLst/>
                <a:latin typeface="Comic Sans MS"/>
                <a:cs typeface="Comic Sans MS"/>
              </a:rPr>
              <a:t>Ammonia  NH</a:t>
            </a:r>
            <a:r>
              <a:rPr lang="en-US" sz="2000" baseline="-25000" dirty="0">
                <a:effectLst/>
                <a:latin typeface="Comic Sans MS"/>
                <a:cs typeface="Comic Sans MS"/>
              </a:rPr>
              <a:t>3</a:t>
            </a:r>
            <a:r>
              <a:rPr lang="en-US" sz="2000" dirty="0">
                <a:effectLst/>
                <a:latin typeface="Comic Sans MS"/>
                <a:cs typeface="Comic Sans MS"/>
              </a:rPr>
              <a:t> </a:t>
            </a:r>
          </a:p>
          <a:p>
            <a:pPr marL="285750" indent="-285750">
              <a:lnSpc>
                <a:spcPct val="80000"/>
              </a:lnSpc>
            </a:pPr>
            <a:r>
              <a:rPr lang="en-US" sz="2000" dirty="0">
                <a:effectLst/>
                <a:latin typeface="Comic Sans MS"/>
                <a:cs typeface="Comic Sans MS"/>
              </a:rPr>
              <a:t>Glucose C</a:t>
            </a:r>
            <a:r>
              <a:rPr lang="en-US" sz="2000" baseline="-25000" dirty="0">
                <a:effectLst/>
                <a:latin typeface="Comic Sans MS"/>
                <a:cs typeface="Comic Sans MS"/>
              </a:rPr>
              <a:t>6</a:t>
            </a:r>
            <a:r>
              <a:rPr lang="en-US" sz="2000" dirty="0">
                <a:effectLst/>
                <a:latin typeface="Comic Sans MS"/>
                <a:cs typeface="Comic Sans MS"/>
              </a:rPr>
              <a:t>H</a:t>
            </a:r>
            <a:r>
              <a:rPr lang="en-US" sz="2000" baseline="-25000" dirty="0">
                <a:effectLst/>
                <a:latin typeface="Comic Sans MS"/>
                <a:cs typeface="Comic Sans MS"/>
              </a:rPr>
              <a:t>12</a:t>
            </a:r>
            <a:r>
              <a:rPr lang="en-US" sz="2000" dirty="0">
                <a:effectLst/>
                <a:latin typeface="Comic Sans MS"/>
                <a:cs typeface="Comic Sans MS"/>
              </a:rPr>
              <a:t>O</a:t>
            </a:r>
            <a:r>
              <a:rPr lang="en-US" sz="2000" baseline="-25000" dirty="0">
                <a:effectLst/>
                <a:latin typeface="Comic Sans MS"/>
                <a:cs typeface="Comic Sans MS"/>
              </a:rPr>
              <a:t>6</a:t>
            </a:r>
          </a:p>
          <a:p>
            <a:pPr marL="285750" indent="-285750">
              <a:lnSpc>
                <a:spcPct val="80000"/>
              </a:lnSpc>
            </a:pPr>
            <a:r>
              <a:rPr lang="en-US" sz="2000" dirty="0">
                <a:effectLst/>
                <a:latin typeface="Comic Sans MS"/>
                <a:cs typeface="Comic Sans MS"/>
              </a:rPr>
              <a:t>Urea  (NH</a:t>
            </a:r>
            <a:r>
              <a:rPr lang="en-US" sz="2000" baseline="-25000" dirty="0">
                <a:effectLst/>
                <a:latin typeface="Comic Sans MS"/>
                <a:cs typeface="Comic Sans MS"/>
              </a:rPr>
              <a:t>2</a:t>
            </a:r>
            <a:r>
              <a:rPr lang="en-US" sz="2000" dirty="0">
                <a:effectLst/>
                <a:latin typeface="Comic Sans MS"/>
                <a:cs typeface="Comic Sans MS"/>
              </a:rPr>
              <a:t>)</a:t>
            </a:r>
            <a:r>
              <a:rPr lang="en-US" sz="2000" baseline="-25000" dirty="0">
                <a:effectLst/>
                <a:latin typeface="Comic Sans MS"/>
                <a:cs typeface="Comic Sans MS"/>
              </a:rPr>
              <a:t>2</a:t>
            </a:r>
            <a:r>
              <a:rPr lang="en-US" sz="2000" dirty="0">
                <a:effectLst/>
                <a:latin typeface="Comic Sans MS"/>
                <a:cs typeface="Comic Sans MS"/>
              </a:rPr>
              <a:t>CO</a:t>
            </a:r>
            <a:r>
              <a:rPr lang="en-US" sz="1600" dirty="0">
                <a:effectLst/>
                <a:latin typeface="Comic Sans MS"/>
                <a:cs typeface="Comic Sans MS"/>
              </a:rPr>
              <a:t> </a:t>
            </a:r>
            <a:endParaRPr lang="en-US" sz="2000" dirty="0">
              <a:effectLst/>
              <a:latin typeface="Comic Sans MS"/>
              <a:cs typeface="Comic Sans MS"/>
            </a:endParaRPr>
          </a:p>
          <a:p>
            <a:pPr marL="0" indent="0" algn="ctr">
              <a:lnSpc>
                <a:spcPct val="80000"/>
              </a:lnSpc>
              <a:buNone/>
            </a:pPr>
            <a:endParaRPr lang="en-US" sz="2000" baseline="-25000" dirty="0" smtClean="0">
              <a:latin typeface="Comic Sans MS"/>
              <a:cs typeface="Comic Sans MS"/>
            </a:endParaRPr>
          </a:p>
          <a:p>
            <a:pPr marL="0" indent="0" algn="ctr">
              <a:lnSpc>
                <a:spcPct val="80000"/>
              </a:lnSpc>
              <a:buNone/>
            </a:pPr>
            <a:endParaRPr lang="en-US" sz="2000" baseline="-25000" dirty="0" smtClean="0">
              <a:latin typeface="Comic Sans MS"/>
              <a:cs typeface="Comic Sans MS"/>
            </a:endParaRPr>
          </a:p>
          <a:p>
            <a:pPr marL="0" indent="0" algn="ctr">
              <a:lnSpc>
                <a:spcPct val="80000"/>
              </a:lnSpc>
              <a:buNone/>
            </a:pPr>
            <a:r>
              <a:rPr lang="en-US" sz="2000" dirty="0" smtClean="0">
                <a:effectLst/>
                <a:latin typeface="Comic Sans MS"/>
                <a:cs typeface="Comic Sans MS"/>
              </a:rPr>
              <a:t>*</a:t>
            </a:r>
            <a:r>
              <a:rPr lang="en-US" sz="2000" dirty="0">
                <a:effectLst/>
                <a:latin typeface="Comic Sans MS"/>
                <a:cs typeface="Comic Sans MS"/>
              </a:rPr>
              <a:t>High ratio of O</a:t>
            </a:r>
            <a:r>
              <a:rPr lang="ja-JP" altLang="en-US" sz="2000" dirty="0">
                <a:effectLst/>
                <a:latin typeface="Comic Sans MS"/>
                <a:cs typeface="Comic Sans MS"/>
              </a:rPr>
              <a:t>’</a:t>
            </a:r>
            <a:r>
              <a:rPr lang="en-US" sz="2000" dirty="0">
                <a:effectLst/>
                <a:latin typeface="Comic Sans MS"/>
                <a:cs typeface="Comic Sans MS"/>
              </a:rPr>
              <a:t>s and N</a:t>
            </a:r>
            <a:r>
              <a:rPr lang="ja-JP" altLang="en-US" sz="2000" dirty="0">
                <a:effectLst/>
                <a:latin typeface="Comic Sans MS"/>
                <a:cs typeface="Comic Sans MS"/>
              </a:rPr>
              <a:t>’</a:t>
            </a:r>
            <a:r>
              <a:rPr lang="en-US" sz="2000" dirty="0">
                <a:effectLst/>
                <a:latin typeface="Comic Sans MS"/>
                <a:cs typeface="Comic Sans MS"/>
              </a:rPr>
              <a:t>s tend to make a molecule </a:t>
            </a:r>
            <a:r>
              <a:rPr lang="en-US" sz="2000" dirty="0" smtClean="0">
                <a:effectLst/>
                <a:latin typeface="Comic Sans MS"/>
                <a:cs typeface="Comic Sans MS"/>
              </a:rPr>
              <a:t>polar.</a:t>
            </a:r>
            <a:endParaRPr lang="en-US" sz="2000" dirty="0">
              <a:effectLst/>
              <a:latin typeface="Comic Sans MS"/>
              <a:cs typeface="Comic Sans MS"/>
            </a:endParaRPr>
          </a:p>
          <a:p>
            <a:pPr marL="285750" indent="-285750">
              <a:lnSpc>
                <a:spcPct val="80000"/>
              </a:lnSpc>
              <a:buFont typeface="Wingdings" charset="0"/>
              <a:buNone/>
            </a:pPr>
            <a:endParaRPr lang="en-US" sz="2000" b="1" dirty="0" smtClean="0">
              <a:effectLst/>
              <a:latin typeface="Comic Sans MS"/>
              <a:cs typeface="Comic Sans MS"/>
            </a:endParaRPr>
          </a:p>
          <a:p>
            <a:pPr marL="285750" indent="-285750">
              <a:lnSpc>
                <a:spcPct val="80000"/>
              </a:lnSpc>
              <a:buFont typeface="Wingdings" charset="0"/>
              <a:buNone/>
            </a:pPr>
            <a:endParaRPr lang="en-US" sz="2000" b="1" dirty="0">
              <a:effectLst/>
              <a:latin typeface="Comic Sans MS"/>
              <a:cs typeface="Comic Sans MS"/>
            </a:endParaRPr>
          </a:p>
          <a:p>
            <a:pPr marL="285750" indent="-285750">
              <a:lnSpc>
                <a:spcPct val="80000"/>
              </a:lnSpc>
              <a:buFont typeface="Wingdings" charset="0"/>
              <a:buNone/>
            </a:pPr>
            <a:r>
              <a:rPr lang="en-US" sz="2400" dirty="0" smtClean="0">
                <a:latin typeface="Comic Sans MS"/>
                <a:cs typeface="Comic Sans MS"/>
              </a:rPr>
              <a:t>For example, </a:t>
            </a:r>
            <a:r>
              <a:rPr lang="en-US" sz="2400" dirty="0" smtClean="0">
                <a:solidFill>
                  <a:srgbClr val="FF0000"/>
                </a:solidFill>
                <a:latin typeface="Comic Sans MS"/>
                <a:cs typeface="Comic Sans MS"/>
              </a:rPr>
              <a:t>b</a:t>
            </a:r>
            <a:r>
              <a:rPr lang="en-US" sz="2400" dirty="0" smtClean="0">
                <a:solidFill>
                  <a:srgbClr val="FF0000"/>
                </a:solidFill>
                <a:effectLst/>
                <a:latin typeface="Comic Sans MS"/>
                <a:cs typeface="Comic Sans MS"/>
              </a:rPr>
              <a:t>lood</a:t>
            </a:r>
            <a:r>
              <a:rPr lang="en-US" sz="2400" dirty="0" smtClean="0">
                <a:effectLst/>
                <a:latin typeface="Comic Sans MS"/>
                <a:cs typeface="Comic Sans MS"/>
              </a:rPr>
              <a:t> </a:t>
            </a:r>
            <a:r>
              <a:rPr lang="en-US" sz="2400" dirty="0">
                <a:effectLst/>
                <a:latin typeface="Comic Sans MS"/>
                <a:cs typeface="Comic Sans MS"/>
              </a:rPr>
              <a:t>is a water based </a:t>
            </a:r>
            <a:r>
              <a:rPr lang="en-US" sz="2400" dirty="0" smtClean="0">
                <a:effectLst/>
                <a:latin typeface="Comic Sans MS"/>
                <a:cs typeface="Comic Sans MS"/>
              </a:rPr>
              <a:t>solution.</a:t>
            </a:r>
            <a:endParaRPr lang="en-US" sz="2400" dirty="0">
              <a:effectLst/>
              <a:latin typeface="Comic Sans MS"/>
              <a:cs typeface="Comic Sans MS"/>
            </a:endParaRPr>
          </a:p>
        </p:txBody>
      </p:sp>
      <p:sp>
        <p:nvSpPr>
          <p:cNvPr id="12"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4"/>
              </a:rPr>
              <a:t>Virtual Cell Biology Classroom</a:t>
            </a:r>
            <a:r>
              <a:rPr lang="en-US" altLang="en-US" sz="1000" dirty="0">
                <a:latin typeface="Comic Sans MS" pitchFamily="66" charset="0"/>
              </a:rPr>
              <a:t>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2857271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salt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33400" y="2819400"/>
            <a:ext cx="5410200" cy="36694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1" name="Picture 5" descr="saltshake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7848600" y="228600"/>
            <a:ext cx="1066800" cy="1967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 name="Text Box 4"/>
          <p:cNvSpPr txBox="1">
            <a:spLocks noChangeArrowheads="1"/>
          </p:cNvSpPr>
          <p:nvPr/>
        </p:nvSpPr>
        <p:spPr bwMode="auto">
          <a:xfrm>
            <a:off x="381000" y="228600"/>
            <a:ext cx="7467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4000" b="1" dirty="0">
                <a:latin typeface="Comic Sans MS"/>
                <a:cs typeface="Comic Sans MS"/>
              </a:rPr>
              <a:t>Water is also a good solvent for </a:t>
            </a:r>
            <a:r>
              <a:rPr lang="en-US" sz="4000" b="1" dirty="0">
                <a:solidFill>
                  <a:srgbClr val="34AB85"/>
                </a:solidFill>
                <a:latin typeface="Comic Sans MS"/>
                <a:cs typeface="Comic Sans MS"/>
              </a:rPr>
              <a:t>ionic </a:t>
            </a:r>
            <a:r>
              <a:rPr lang="en-US" sz="4000" b="1" dirty="0" smtClean="0">
                <a:solidFill>
                  <a:srgbClr val="34AB85"/>
                </a:solidFill>
                <a:latin typeface="Comic Sans MS"/>
                <a:cs typeface="Comic Sans MS"/>
              </a:rPr>
              <a:t>compounds</a:t>
            </a:r>
            <a:r>
              <a:rPr lang="en-US" sz="4000" b="1" dirty="0" smtClean="0">
                <a:latin typeface="Comic Sans MS"/>
                <a:cs typeface="Comic Sans MS"/>
              </a:rPr>
              <a:t>. </a:t>
            </a:r>
          </a:p>
          <a:p>
            <a:pPr algn="ctr"/>
            <a:r>
              <a:rPr lang="en-US" sz="2000" dirty="0" smtClean="0">
                <a:solidFill>
                  <a:schemeClr val="bg2">
                    <a:lumMod val="75000"/>
                  </a:schemeClr>
                </a:solidFill>
                <a:latin typeface="Comic Sans MS"/>
                <a:cs typeface="Comic Sans MS"/>
              </a:rPr>
              <a:t>(a.k.a. salts &amp; electrolytes)</a:t>
            </a:r>
            <a:endParaRPr lang="en-US" sz="3200" b="1" dirty="0" smtClean="0">
              <a:solidFill>
                <a:schemeClr val="bg2">
                  <a:lumMod val="75000"/>
                </a:schemeClr>
              </a:solidFill>
              <a:latin typeface="Comic Sans MS"/>
              <a:cs typeface="Comic Sans MS"/>
            </a:endParaRPr>
          </a:p>
          <a:p>
            <a:pPr algn="ctr"/>
            <a:r>
              <a:rPr lang="en-US" sz="1600" b="1" dirty="0" smtClean="0">
                <a:latin typeface="Comic Sans MS"/>
                <a:cs typeface="Comic Sans MS"/>
              </a:rPr>
              <a:t> </a:t>
            </a:r>
            <a:endParaRPr lang="en-US" sz="700" b="1" dirty="0">
              <a:latin typeface="Comic Sans MS"/>
              <a:cs typeface="Comic Sans MS"/>
            </a:endParaRPr>
          </a:p>
          <a:p>
            <a:pPr algn="ctr"/>
            <a:r>
              <a:rPr lang="en-US" sz="2400" dirty="0">
                <a:latin typeface="Comic Sans MS"/>
                <a:cs typeface="Comic Sans MS"/>
              </a:rPr>
              <a:t>The </a:t>
            </a:r>
            <a:r>
              <a:rPr lang="en-US" sz="2400" dirty="0" smtClean="0">
                <a:latin typeface="Comic Sans MS"/>
                <a:cs typeface="Comic Sans MS"/>
              </a:rPr>
              <a:t>partial </a:t>
            </a:r>
            <a:r>
              <a:rPr lang="en-US" sz="2400" dirty="0">
                <a:latin typeface="Comic Sans MS"/>
                <a:cs typeface="Comic Sans MS"/>
              </a:rPr>
              <a:t>and full charges attract each </a:t>
            </a:r>
            <a:r>
              <a:rPr lang="en-US" sz="2400" dirty="0" smtClean="0">
                <a:latin typeface="Comic Sans MS"/>
                <a:cs typeface="Comic Sans MS"/>
              </a:rPr>
              <a:t>other.</a:t>
            </a:r>
            <a:endParaRPr lang="en-US" sz="2400" dirty="0">
              <a:latin typeface="Comic Sans MS"/>
              <a:cs typeface="Comic Sans MS"/>
            </a:endParaRPr>
          </a:p>
        </p:txBody>
      </p:sp>
      <p:sp>
        <p:nvSpPr>
          <p:cNvPr id="14" name="Text Box 5"/>
          <p:cNvSpPr txBox="1">
            <a:spLocks noChangeArrowheads="1"/>
          </p:cNvSpPr>
          <p:nvPr/>
        </p:nvSpPr>
        <p:spPr bwMode="auto">
          <a:xfrm>
            <a:off x="6172200" y="2819400"/>
            <a:ext cx="2682875"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r>
              <a:rPr lang="en-US" sz="2400" dirty="0" smtClean="0">
                <a:latin typeface="Comic Sans MS"/>
                <a:cs typeface="Comic Sans MS"/>
              </a:rPr>
              <a:t>Salts </a:t>
            </a:r>
            <a:r>
              <a:rPr lang="en-US" sz="2400" dirty="0">
                <a:solidFill>
                  <a:srgbClr val="FF0000"/>
                </a:solidFill>
                <a:latin typeface="Comic Sans MS"/>
                <a:cs typeface="Comic Sans MS"/>
              </a:rPr>
              <a:t>dissociate </a:t>
            </a:r>
            <a:r>
              <a:rPr lang="en-US" sz="2400" dirty="0">
                <a:latin typeface="Comic Sans MS"/>
                <a:cs typeface="Comic Sans MS"/>
              </a:rPr>
              <a:t>into their ions in </a:t>
            </a:r>
            <a:r>
              <a:rPr lang="en-US" sz="2400" dirty="0" smtClean="0">
                <a:latin typeface="Comic Sans MS"/>
                <a:cs typeface="Comic Sans MS"/>
              </a:rPr>
              <a:t>water.</a:t>
            </a:r>
            <a:endParaRPr lang="en-US" sz="3200" dirty="0">
              <a:latin typeface="Comic Sans MS"/>
              <a:cs typeface="Comic Sans MS"/>
            </a:endParaRPr>
          </a:p>
        </p:txBody>
      </p:sp>
      <p:sp>
        <p:nvSpPr>
          <p:cNvPr id="15" name="Rectangle 6"/>
          <p:cNvSpPr>
            <a:spLocks noChangeArrowheads="1"/>
          </p:cNvSpPr>
          <p:nvPr/>
        </p:nvSpPr>
        <p:spPr bwMode="auto">
          <a:xfrm>
            <a:off x="6324600" y="4495800"/>
            <a:ext cx="2514600" cy="494494"/>
          </a:xfrm>
          <a:prstGeom prst="rect">
            <a:avLst/>
          </a:prstGeom>
          <a:solidFill>
            <a:schemeClr val="bg1"/>
          </a:solidFill>
          <a:ln>
            <a:noFill/>
          </a:ln>
        </p:spPr>
        <p:txBody>
          <a:bodyPr wrap="square">
            <a:spAutoFit/>
          </a:bodyPr>
          <a:lstStyle/>
          <a:p>
            <a:pPr algn="ctr">
              <a:lnSpc>
                <a:spcPct val="80000"/>
              </a:lnSpc>
              <a:spcBef>
                <a:spcPct val="20000"/>
              </a:spcBef>
              <a:buClr>
                <a:schemeClr val="hlink"/>
              </a:buClr>
              <a:buSzPct val="80000"/>
              <a:buFont typeface="Wingdings" charset="0"/>
              <a:buNone/>
            </a:pPr>
            <a:r>
              <a:rPr lang="en-US" sz="1600" b="1" dirty="0">
                <a:latin typeface="Comic Sans MS"/>
                <a:cs typeface="Comic Sans MS"/>
                <a:hlinkClick r:id="rId5"/>
              </a:rPr>
              <a:t>Video</a:t>
            </a:r>
            <a:r>
              <a:rPr lang="en-US" sz="1600" dirty="0">
                <a:latin typeface="Comic Sans MS"/>
                <a:cs typeface="Comic Sans MS"/>
                <a:hlinkClick r:id="rId5"/>
              </a:rPr>
              <a:t> </a:t>
            </a:r>
            <a:r>
              <a:rPr lang="en-US" sz="1600" dirty="0">
                <a:latin typeface="Comic Sans MS"/>
                <a:cs typeface="Comic Sans MS"/>
              </a:rPr>
              <a:t>of </a:t>
            </a:r>
            <a:r>
              <a:rPr lang="en-US" sz="1600" dirty="0" smtClean="0">
                <a:latin typeface="Comic Sans MS"/>
                <a:cs typeface="Comic Sans MS"/>
              </a:rPr>
              <a:t>dissociation </a:t>
            </a:r>
            <a:r>
              <a:rPr lang="en-US" sz="1600" dirty="0">
                <a:latin typeface="Comic Sans MS"/>
                <a:cs typeface="Comic Sans MS"/>
              </a:rPr>
              <a:t>of NaCl into </a:t>
            </a:r>
            <a:r>
              <a:rPr lang="en-US" sz="1600" dirty="0" smtClean="0">
                <a:latin typeface="Comic Sans MS"/>
                <a:cs typeface="Comic Sans MS"/>
              </a:rPr>
              <a:t>water.</a:t>
            </a:r>
            <a:endParaRPr lang="en-US" sz="1600" dirty="0">
              <a:latin typeface="Comic Sans MS"/>
              <a:cs typeface="Comic Sans MS"/>
            </a:endParaRPr>
          </a:p>
        </p:txBody>
      </p:sp>
      <p:sp>
        <p:nvSpPr>
          <p:cNvPr id="2" name="TextBox 1"/>
          <p:cNvSpPr txBox="1"/>
          <p:nvPr/>
        </p:nvSpPr>
        <p:spPr>
          <a:xfrm>
            <a:off x="6400800" y="5257800"/>
            <a:ext cx="2286000" cy="1077218"/>
          </a:xfrm>
          <a:prstGeom prst="rect">
            <a:avLst/>
          </a:prstGeom>
          <a:noFill/>
        </p:spPr>
        <p:txBody>
          <a:bodyPr wrap="square" rtlCol="0">
            <a:spAutoFit/>
          </a:bodyPr>
          <a:lstStyle/>
          <a:p>
            <a:pPr algn="ctr"/>
            <a:r>
              <a:rPr lang="en-US" sz="1600" b="1" dirty="0" smtClean="0">
                <a:latin typeface="Comic Sans MS"/>
                <a:cs typeface="Comic Sans MS"/>
                <a:hlinkClick r:id="rId6"/>
              </a:rPr>
              <a:t>Video clip</a:t>
            </a:r>
            <a:r>
              <a:rPr lang="en-US" sz="1600" b="1" dirty="0" smtClean="0">
                <a:latin typeface="Comic Sans MS"/>
                <a:cs typeface="Comic Sans MS"/>
              </a:rPr>
              <a:t> </a:t>
            </a:r>
            <a:r>
              <a:rPr lang="en-US" sz="1600" dirty="0" smtClean="0">
                <a:latin typeface="Comic Sans MS"/>
                <a:cs typeface="Comic Sans MS"/>
              </a:rPr>
              <a:t>from movie </a:t>
            </a:r>
            <a:r>
              <a:rPr lang="en-US" sz="1600" b="1" u="sng" dirty="0" err="1" smtClean="0">
                <a:latin typeface="Comic Sans MS"/>
                <a:cs typeface="Comic Sans MS"/>
              </a:rPr>
              <a:t>Idiocracy</a:t>
            </a:r>
            <a:r>
              <a:rPr lang="en-US" sz="1600" dirty="0" smtClean="0">
                <a:latin typeface="Comic Sans MS"/>
                <a:cs typeface="Comic Sans MS"/>
              </a:rPr>
              <a:t>: </a:t>
            </a:r>
          </a:p>
          <a:p>
            <a:pPr algn="ctr"/>
            <a:r>
              <a:rPr lang="en-US" sz="1600" dirty="0" smtClean="0">
                <a:latin typeface="Comic Sans MS"/>
                <a:cs typeface="Comic Sans MS"/>
              </a:rPr>
              <a:t>“</a:t>
            </a:r>
            <a:r>
              <a:rPr lang="en-US" sz="1600" dirty="0" err="1" smtClean="0">
                <a:latin typeface="Comic Sans MS"/>
                <a:cs typeface="Comic Sans MS"/>
              </a:rPr>
              <a:t>Brawndo</a:t>
            </a:r>
            <a:r>
              <a:rPr lang="en-US" sz="1600" dirty="0" smtClean="0">
                <a:latin typeface="Comic Sans MS"/>
                <a:cs typeface="Comic Sans MS"/>
              </a:rPr>
              <a:t> Has What Plants Crave!”</a:t>
            </a:r>
            <a:endParaRPr lang="en-US" sz="1600" dirty="0">
              <a:latin typeface="Comic Sans MS"/>
              <a:cs typeface="Comic Sans MS"/>
            </a:endParaRPr>
          </a:p>
        </p:txBody>
      </p:sp>
      <p:sp>
        <p:nvSpPr>
          <p:cNvPr id="9" name="Rectangle 6"/>
          <p:cNvSpPr>
            <a:spLocks noChangeArrowheads="1"/>
          </p:cNvSpPr>
          <p:nvPr/>
        </p:nvSpPr>
        <p:spPr bwMode="auto">
          <a:xfrm>
            <a:off x="4994275" y="6611937"/>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a:t>
            </a:r>
            <a:r>
              <a:rPr lang="en-US" altLang="en-US" sz="1000" dirty="0">
                <a:latin typeface="Comic Sans MS" pitchFamily="66" charset="0"/>
                <a:hlinkClick r:id="rId7"/>
              </a:rPr>
              <a:t>Virtual Cell Biology Classroom</a:t>
            </a:r>
            <a:r>
              <a:rPr lang="en-US" altLang="en-US" sz="1000" dirty="0">
                <a:latin typeface="Comic Sans MS" pitchFamily="66" charset="0"/>
              </a:rPr>
              <a:t>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1280257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28012</TotalTime>
  <Words>1323</Words>
  <Application>Microsoft Macintosh PowerPoint</Application>
  <PresentationFormat>On-screen Show (4:3)</PresentationFormat>
  <Paragraphs>215</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PowerPoint Presentation</vt:lpstr>
      <vt:lpstr>Solutions</vt:lpstr>
      <vt:lpstr>Solubility  (mixability)  </vt:lpstr>
      <vt:lpstr>What determines solubility?</vt:lpstr>
      <vt:lpstr>Water is considered the “Universal Solvent”</vt:lpstr>
      <vt:lpstr>Polar vs. Non-Polar Covalent Bonds</vt:lpstr>
      <vt:lpstr>Water is a good solvent for many other polar solutes.</vt:lpstr>
      <vt:lpstr>PowerPoint Presentation</vt:lpstr>
      <vt:lpstr>PowerPoint Presentation</vt:lpstr>
      <vt:lpstr>Non-polar substances  DO NOT carry any kind of charge</vt:lpstr>
      <vt:lpstr>What determines solubility?</vt:lpstr>
      <vt:lpstr>PowerPoint Presentation</vt:lpstr>
      <vt:lpstr>Oil and Water Don’t Mix</vt:lpstr>
      <vt:lpstr>Solubility</vt:lpstr>
      <vt:lpstr>PowerPoint Presentation</vt:lpstr>
      <vt:lpstr>Are you feeling blinded by science?  Do yourself a favor. Use the…                 Virtual Cell Biology                        Classroom (VCBC)  !  The VCBC is full of resources to help you succeed, including:</vt:lpstr>
    </vt:vector>
  </TitlesOfParts>
  <Manager/>
  <Company>Online Education Resources,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Solvents, Solutes &amp; Solubility Lecture PowerPoint</dc:title>
  <dc:subject/>
  <dc:creator>Tami Port</dc:creator>
  <cp:keywords>chemical solubility lecture PowerPoint, solvents solutes chemistry lecture, chemical solutes solvents and solubility</cp:keywords>
  <dc:description/>
  <cp:lastModifiedBy>Voicemail</cp:lastModifiedBy>
  <cp:revision>249</cp:revision>
  <dcterms:created xsi:type="dcterms:W3CDTF">2007-05-12T18:17:30Z</dcterms:created>
  <dcterms:modified xsi:type="dcterms:W3CDTF">2015-11-08T23:19:31Z</dcterms:modified>
  <cp:category>Chemistry Lecture PowerPoint</cp:category>
</cp:coreProperties>
</file>