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71" r:id="rId2"/>
    <p:sldId id="265" r:id="rId3"/>
    <p:sldId id="272" r:id="rId4"/>
    <p:sldId id="258" r:id="rId5"/>
    <p:sldId id="260" r:id="rId6"/>
    <p:sldId id="274" r:id="rId7"/>
    <p:sldId id="262" r:id="rId8"/>
    <p:sldId id="259" r:id="rId9"/>
    <p:sldId id="263" r:id="rId10"/>
    <p:sldId id="266" r:id="rId11"/>
    <p:sldId id="270" r:id="rId1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9933FF"/>
    <a:srgbClr val="CC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notesViewPr>
    <p:cSldViewPr>
      <p:cViewPr varScale="1">
        <p:scale>
          <a:sx n="60" d="100"/>
          <a:sy n="60" d="100"/>
        </p:scale>
        <p:origin x="-1866"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307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4340"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9B0AF0AC-296B-4F6B-AC2F-6259B32E5A22}" type="slidenum">
              <a:rPr lang="en-US"/>
              <a:pPr>
                <a:defRPr/>
              </a:pPr>
              <a:t>‹#›</a:t>
            </a:fld>
            <a:endParaRPr lang="en-US"/>
          </a:p>
        </p:txBody>
      </p:sp>
    </p:spTree>
    <p:extLst>
      <p:ext uri="{BB962C8B-B14F-4D97-AF65-F5344CB8AC3E}">
        <p14:creationId xmlns:p14="http://schemas.microsoft.com/office/powerpoint/2010/main" val="227216074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8D3FB06-5950-4FCC-ACB2-4CD352708A99}" type="slidenum">
              <a:rPr lang="en-US" altLang="en-US" smtClean="0">
                <a:cs typeface="Arial" charset="0"/>
              </a:rPr>
              <a:pPr eaLnBrk="1" hangingPunct="1"/>
              <a:t>1</a:t>
            </a:fld>
            <a:endParaRPr lang="en-US" altLang="en-US" smtClean="0">
              <a:cs typeface="Arial" charset="0"/>
            </a:endParaRPr>
          </a:p>
        </p:txBody>
      </p:sp>
      <p:sp>
        <p:nvSpPr>
          <p:cNvPr id="15363" name="Rectangle 2"/>
          <p:cNvSpPr>
            <a:spLocks noRot="1" noChangeArrowheads="1" noTextEdit="1"/>
          </p:cNvSpPr>
          <p:nvPr>
            <p:ph type="sldImg"/>
          </p:nvPr>
        </p:nvSpPr>
        <p:spPr>
          <a:ln/>
        </p:spPr>
      </p:sp>
      <p:sp>
        <p:nvSpPr>
          <p:cNvPr id="15364" name="Rectangle 3"/>
          <p:cNvSpPr>
            <a:spLocks noGrp="1" noChangeArrowheads="1"/>
          </p:cNvSpPr>
          <p:nvPr>
            <p:ph type="body" idx="1"/>
          </p:nvPr>
        </p:nvSpPr>
        <p:spPr>
          <a:noFill/>
        </p:spPr>
        <p:txBody>
          <a:bodyPr/>
          <a:lstStyle/>
          <a:p>
            <a:pPr eaLnBrk="1" hangingPunct="1"/>
            <a:r>
              <a:rPr lang="en-US" altLang="en-US" smtClean="0"/>
              <a:t>Welcome to Science Prof Online PowerPoint Resources!</a:t>
            </a:r>
          </a:p>
          <a:p>
            <a:pPr eaLnBrk="1" hangingPunct="1"/>
            <a:r>
              <a:rPr lang="en-US" altLang="en-US" smtClean="0"/>
              <a:t>This PowerPoint Presentation comes from the Virtual Cell Biology Classroom of Science Prof Online, and, as such, is licensed under Creative Commons Attribution-ShareAlike 3.0.; meaning you can download, share and alter any of this presentation, but you can’t sell it or repackage and sell any part of it. Please credit Science Prof Online as the source of this presentation.  Please abide by credited image copyrights.  Thank you for using this resource.</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0B0C194-2D64-4B40-958F-65E0D3DCBA11}" type="slidenum">
              <a:rPr lang="en-US" altLang="en-US" smtClean="0"/>
              <a:pPr eaLnBrk="1" hangingPunct="1"/>
              <a:t>10</a:t>
            </a:fld>
            <a:endParaRPr lang="en-US" altLang="en-US" smtClean="0"/>
          </a:p>
        </p:txBody>
      </p:sp>
      <p:sp>
        <p:nvSpPr>
          <p:cNvPr id="24579" name="Rectangle 2"/>
          <p:cNvSpPr>
            <a:spLocks noRot="1" noChangeArrowheads="1" noTextEdit="1"/>
          </p:cNvSpPr>
          <p:nvPr>
            <p:ph type="sldImg"/>
          </p:nvPr>
        </p:nvSpPr>
        <p:spPr>
          <a:xfrm>
            <a:off x="1146175" y="685800"/>
            <a:ext cx="4572000" cy="3429000"/>
          </a:xfrm>
          <a:ln/>
        </p:spPr>
      </p:sp>
      <p:sp>
        <p:nvSpPr>
          <p:cNvPr id="24580"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26D6653-E509-421E-BC77-27BD78CED8A9}" type="slidenum">
              <a:rPr lang="en-US" altLang="en-US" smtClean="0"/>
              <a:pPr eaLnBrk="1" hangingPunct="1"/>
              <a:t>11</a:t>
            </a:fld>
            <a:endParaRPr lang="en-US" altLang="en-US" smtClean="0"/>
          </a:p>
        </p:txBody>
      </p:sp>
      <p:sp>
        <p:nvSpPr>
          <p:cNvPr id="26627" name="Rectangle 2"/>
          <p:cNvSpPr>
            <a:spLocks noRot="1" noChangeArrowheads="1" noTextEdit="1"/>
          </p:cNvSpPr>
          <p:nvPr>
            <p:ph type="sldImg"/>
          </p:nvPr>
        </p:nvSpPr>
        <p:spPr>
          <a:xfrm>
            <a:off x="1143000" y="685800"/>
            <a:ext cx="4573588" cy="3430588"/>
          </a:xfrm>
          <a:ln/>
        </p:spPr>
      </p:sp>
      <p:sp>
        <p:nvSpPr>
          <p:cNvPr id="26628"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AEE5B1B-F6D4-4C06-A90B-4FF7D5422091}" type="slidenum">
              <a:rPr lang="en-US" altLang="en-US" smtClean="0"/>
              <a:pPr eaLnBrk="1" hangingPunct="1"/>
              <a:t>2</a:t>
            </a:fld>
            <a:endParaRPr lang="en-US" altLang="en-US" smtClean="0"/>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lvl1pPr defTabSz="914707" eaLnBrk="0" hangingPunct="0">
              <a:defRPr>
                <a:solidFill>
                  <a:schemeClr val="tx1"/>
                </a:solidFill>
                <a:latin typeface="Arial" charset="0"/>
              </a:defRPr>
            </a:lvl1pPr>
            <a:lvl2pPr marL="723113" indent="-278120" defTabSz="914707" eaLnBrk="0" hangingPunct="0">
              <a:defRPr>
                <a:solidFill>
                  <a:schemeClr val="tx1"/>
                </a:solidFill>
                <a:latin typeface="Arial" charset="0"/>
              </a:defRPr>
            </a:lvl2pPr>
            <a:lvl3pPr marL="1112482" indent="-222496" defTabSz="914707" eaLnBrk="0" hangingPunct="0">
              <a:defRPr>
                <a:solidFill>
                  <a:schemeClr val="tx1"/>
                </a:solidFill>
                <a:latin typeface="Arial" charset="0"/>
              </a:defRPr>
            </a:lvl3pPr>
            <a:lvl4pPr marL="1557475" indent="-222496" defTabSz="914707" eaLnBrk="0" hangingPunct="0">
              <a:defRPr>
                <a:solidFill>
                  <a:schemeClr val="tx1"/>
                </a:solidFill>
                <a:latin typeface="Arial" charset="0"/>
              </a:defRPr>
            </a:lvl4pPr>
            <a:lvl5pPr marL="2002467" indent="-222496" defTabSz="914707" eaLnBrk="0" hangingPunct="0">
              <a:defRPr>
                <a:solidFill>
                  <a:schemeClr val="tx1"/>
                </a:solidFill>
                <a:latin typeface="Arial" charset="0"/>
              </a:defRPr>
            </a:lvl5pPr>
            <a:lvl6pPr marL="2447460" indent="-222496" defTabSz="914707" eaLnBrk="0" fontAlgn="base" hangingPunct="0">
              <a:spcBef>
                <a:spcPct val="0"/>
              </a:spcBef>
              <a:spcAft>
                <a:spcPct val="0"/>
              </a:spcAft>
              <a:defRPr>
                <a:solidFill>
                  <a:schemeClr val="tx1"/>
                </a:solidFill>
                <a:latin typeface="Arial" charset="0"/>
              </a:defRPr>
            </a:lvl6pPr>
            <a:lvl7pPr marL="2892453" indent="-222496" defTabSz="914707" eaLnBrk="0" fontAlgn="base" hangingPunct="0">
              <a:spcBef>
                <a:spcPct val="0"/>
              </a:spcBef>
              <a:spcAft>
                <a:spcPct val="0"/>
              </a:spcAft>
              <a:defRPr>
                <a:solidFill>
                  <a:schemeClr val="tx1"/>
                </a:solidFill>
                <a:latin typeface="Arial" charset="0"/>
              </a:defRPr>
            </a:lvl7pPr>
            <a:lvl8pPr marL="3337446" indent="-222496" defTabSz="914707" eaLnBrk="0" fontAlgn="base" hangingPunct="0">
              <a:spcBef>
                <a:spcPct val="0"/>
              </a:spcBef>
              <a:spcAft>
                <a:spcPct val="0"/>
              </a:spcAft>
              <a:defRPr>
                <a:solidFill>
                  <a:schemeClr val="tx1"/>
                </a:solidFill>
                <a:latin typeface="Arial" charset="0"/>
              </a:defRPr>
            </a:lvl8pPr>
            <a:lvl9pPr marL="3782438" indent="-222496" defTabSz="914707" eaLnBrk="0" fontAlgn="base" hangingPunct="0">
              <a:spcBef>
                <a:spcPct val="0"/>
              </a:spcBef>
              <a:spcAft>
                <a:spcPct val="0"/>
              </a:spcAft>
              <a:defRPr>
                <a:solidFill>
                  <a:schemeClr val="tx1"/>
                </a:solidFill>
                <a:latin typeface="Arial" charset="0"/>
              </a:defRPr>
            </a:lvl9pPr>
          </a:lstStyle>
          <a:p>
            <a:pPr eaLnBrk="1" hangingPunct="1"/>
            <a:fld id="{D5FC6458-4BC7-4D9F-B6B5-E3BDE53ECC46}" type="slidenum">
              <a:rPr lang="en-US" smtClean="0"/>
              <a:pPr eaLnBrk="1" hangingPunct="1"/>
              <a:t>3</a:t>
            </a:fld>
            <a:endParaRPr lang="en-US" smtClean="0"/>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p:spPr>
        <p:txBody>
          <a:bodyPr/>
          <a:lstStyle/>
          <a:p>
            <a:pPr eaLnBrk="1" hangingPunct="1"/>
            <a:r>
              <a:rPr lang="en-US" sz="1400" dirty="0"/>
              <a:t>Some materials can move across the membrane, others cannot.</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DDCDAFA-5801-42E8-A2DC-DC136369366D}" type="slidenum">
              <a:rPr lang="en-US" altLang="en-US" smtClean="0"/>
              <a:pPr eaLnBrk="1" hangingPunct="1"/>
              <a:t>4</a:t>
            </a:fld>
            <a:endParaRPr lang="en-US" altLang="en-US" smtClean="0"/>
          </a:p>
        </p:txBody>
      </p:sp>
      <p:sp>
        <p:nvSpPr>
          <p:cNvPr id="18435" name="Rectangle 2"/>
          <p:cNvSpPr>
            <a:spLocks noRo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endParaRPr lang="en-US" altLang="en-US" sz="1400" b="1" dirty="0" smtClean="0"/>
          </a:p>
          <a:p>
            <a:pPr eaLnBrk="1" hangingPunct="1"/>
            <a:endParaRPr lang="en-US" altLang="en-US" sz="1400" b="1" dirty="0" smtClean="0"/>
          </a:p>
          <a:p>
            <a:pPr eaLnBrk="1" hangingPunct="1"/>
            <a:r>
              <a:rPr lang="en-US" altLang="en-US" sz="1400" b="1" dirty="0" smtClean="0"/>
              <a:t>Temperature:</a:t>
            </a:r>
            <a:r>
              <a:rPr lang="en-US" altLang="en-US" sz="1400" dirty="0" smtClean="0"/>
              <a:t> molecules are always moving, and move faster at higher temperatures.</a:t>
            </a:r>
          </a:p>
          <a:p>
            <a:pPr eaLnBrk="1" hangingPunct="1"/>
            <a:endParaRPr lang="en-US" altLang="en-US" sz="800" dirty="0" smtClean="0"/>
          </a:p>
          <a:p>
            <a:pPr eaLnBrk="1" hangingPunct="1"/>
            <a:r>
              <a:rPr lang="en-US" altLang="en-US" sz="1400" b="1" dirty="0" smtClean="0"/>
              <a:t>Size:</a:t>
            </a:r>
            <a:r>
              <a:rPr lang="en-US" altLang="en-US" sz="1400" dirty="0" smtClean="0"/>
              <a:t> small molecules move faster than large molecules.</a:t>
            </a:r>
            <a:endParaRPr lang="en-US" altLang="en-US" sz="800" dirty="0" smtClean="0"/>
          </a:p>
          <a:p>
            <a:pPr eaLnBrk="1" hangingPunct="1"/>
            <a:endParaRPr lang="en-US" altLang="en-US" sz="1400" dirty="0" smtClean="0"/>
          </a:p>
          <a:p>
            <a:pPr eaLnBrk="1" hangingPunct="1"/>
            <a:r>
              <a:rPr lang="en-US" altLang="en-US" sz="1400" b="1" dirty="0" smtClean="0"/>
              <a:t>Concentration Gradient</a:t>
            </a:r>
            <a:r>
              <a:rPr lang="en-US" altLang="en-US" sz="1400" dirty="0" smtClean="0"/>
              <a:t>: difference in concentration of a substance between two areas</a:t>
            </a:r>
          </a:p>
          <a:p>
            <a:pPr eaLnBrk="1" hangingPunct="1"/>
            <a:endParaRPr lang="en-US" altLang="en-US" sz="1400"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B754AE1-414E-4227-AD44-056F0740CAB8}" type="slidenum">
              <a:rPr lang="en-US" altLang="en-US" smtClean="0"/>
              <a:pPr eaLnBrk="1" hangingPunct="1"/>
              <a:t>5</a:t>
            </a:fld>
            <a:endParaRPr lang="en-US" altLang="en-US" smtClean="0"/>
          </a:p>
        </p:txBody>
      </p:sp>
      <p:sp>
        <p:nvSpPr>
          <p:cNvPr id="20483" name="Rectangle 2"/>
          <p:cNvSpPr>
            <a:spLocks noRo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r>
              <a:rPr lang="en-US" altLang="en-US" smtClean="0"/>
              <a:t>A: Water</a:t>
            </a:r>
          </a:p>
          <a:p>
            <a:pPr eaLnBrk="1" hangingPunct="1"/>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lvl1pPr defTabSz="914707" eaLnBrk="0" hangingPunct="0">
              <a:defRPr>
                <a:solidFill>
                  <a:schemeClr val="tx1"/>
                </a:solidFill>
                <a:latin typeface="Arial" charset="0"/>
              </a:defRPr>
            </a:lvl1pPr>
            <a:lvl2pPr marL="723113" indent="-278120" defTabSz="914707" eaLnBrk="0" hangingPunct="0">
              <a:defRPr>
                <a:solidFill>
                  <a:schemeClr val="tx1"/>
                </a:solidFill>
                <a:latin typeface="Arial" charset="0"/>
              </a:defRPr>
            </a:lvl2pPr>
            <a:lvl3pPr marL="1112482" indent="-222496" defTabSz="914707" eaLnBrk="0" hangingPunct="0">
              <a:defRPr>
                <a:solidFill>
                  <a:schemeClr val="tx1"/>
                </a:solidFill>
                <a:latin typeface="Arial" charset="0"/>
              </a:defRPr>
            </a:lvl3pPr>
            <a:lvl4pPr marL="1557475" indent="-222496" defTabSz="914707" eaLnBrk="0" hangingPunct="0">
              <a:defRPr>
                <a:solidFill>
                  <a:schemeClr val="tx1"/>
                </a:solidFill>
                <a:latin typeface="Arial" charset="0"/>
              </a:defRPr>
            </a:lvl4pPr>
            <a:lvl5pPr marL="2002467" indent="-222496" defTabSz="914707" eaLnBrk="0" hangingPunct="0">
              <a:defRPr>
                <a:solidFill>
                  <a:schemeClr val="tx1"/>
                </a:solidFill>
                <a:latin typeface="Arial" charset="0"/>
              </a:defRPr>
            </a:lvl5pPr>
            <a:lvl6pPr marL="2447460" indent="-222496" defTabSz="914707" eaLnBrk="0" fontAlgn="base" hangingPunct="0">
              <a:spcBef>
                <a:spcPct val="0"/>
              </a:spcBef>
              <a:spcAft>
                <a:spcPct val="0"/>
              </a:spcAft>
              <a:defRPr>
                <a:solidFill>
                  <a:schemeClr val="tx1"/>
                </a:solidFill>
                <a:latin typeface="Arial" charset="0"/>
              </a:defRPr>
            </a:lvl6pPr>
            <a:lvl7pPr marL="2892453" indent="-222496" defTabSz="914707" eaLnBrk="0" fontAlgn="base" hangingPunct="0">
              <a:spcBef>
                <a:spcPct val="0"/>
              </a:spcBef>
              <a:spcAft>
                <a:spcPct val="0"/>
              </a:spcAft>
              <a:defRPr>
                <a:solidFill>
                  <a:schemeClr val="tx1"/>
                </a:solidFill>
                <a:latin typeface="Arial" charset="0"/>
              </a:defRPr>
            </a:lvl7pPr>
            <a:lvl8pPr marL="3337446" indent="-222496" defTabSz="914707" eaLnBrk="0" fontAlgn="base" hangingPunct="0">
              <a:spcBef>
                <a:spcPct val="0"/>
              </a:spcBef>
              <a:spcAft>
                <a:spcPct val="0"/>
              </a:spcAft>
              <a:defRPr>
                <a:solidFill>
                  <a:schemeClr val="tx1"/>
                </a:solidFill>
                <a:latin typeface="Arial" charset="0"/>
              </a:defRPr>
            </a:lvl8pPr>
            <a:lvl9pPr marL="3782438" indent="-222496" defTabSz="914707" eaLnBrk="0" fontAlgn="base" hangingPunct="0">
              <a:spcBef>
                <a:spcPct val="0"/>
              </a:spcBef>
              <a:spcAft>
                <a:spcPct val="0"/>
              </a:spcAft>
              <a:defRPr>
                <a:solidFill>
                  <a:schemeClr val="tx1"/>
                </a:solidFill>
                <a:latin typeface="Arial" charset="0"/>
              </a:defRPr>
            </a:lvl9pPr>
          </a:lstStyle>
          <a:p>
            <a:pPr eaLnBrk="1" hangingPunct="1"/>
            <a:fld id="{627DCFB4-AE51-4B42-B784-630B72E0936D}" type="slidenum">
              <a:rPr lang="en-US" smtClean="0"/>
              <a:pPr eaLnBrk="1" hangingPunct="1"/>
              <a:t>6</a:t>
            </a:fld>
            <a:endParaRPr lang="en-US" smtClean="0"/>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p:spPr>
        <p:txBody>
          <a:bodyPr/>
          <a:lstStyle/>
          <a:p>
            <a:pPr eaLnBrk="1" hangingPunct="1"/>
            <a:endParaRPr 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BCEC947-B5BA-41B9-941F-710EFE021505}" type="slidenum">
              <a:rPr lang="en-US" altLang="en-US" smtClean="0"/>
              <a:pPr eaLnBrk="1" hangingPunct="1"/>
              <a:t>7</a:t>
            </a:fld>
            <a:endParaRPr lang="en-US" altLang="en-US" smtClean="0"/>
          </a:p>
        </p:txBody>
      </p:sp>
      <p:sp>
        <p:nvSpPr>
          <p:cNvPr id="22531" name="Rectangle 2"/>
          <p:cNvSpPr>
            <a:spLocks noRo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r>
              <a:rPr lang="en-US" altLang="en-US" smtClean="0"/>
              <a:t>Experiment using dialysis tubing (semi-permeable membrane) and clamps to make a pretend cell. </a:t>
            </a:r>
          </a:p>
          <a:p>
            <a:pPr eaLnBrk="1" hangingPunct="1"/>
            <a:endParaRPr lang="en-US" altLang="en-US" smtClean="0"/>
          </a:p>
          <a:p>
            <a:pPr eaLnBrk="1" hangingPunct="1"/>
            <a:r>
              <a:rPr lang="en-US" altLang="en-US" smtClean="0"/>
              <a:t>What happens when different dilutions of sugar </a:t>
            </a:r>
            <a:r>
              <a:rPr lang="en-US" altLang="en-US" sz="1000" smtClean="0"/>
              <a:t>(a big molecule that cannot pass through semi-permeable membrane)</a:t>
            </a:r>
            <a:r>
              <a:rPr lang="en-US" altLang="en-US" smtClean="0"/>
              <a:t> are used inside versus outside of cell.</a:t>
            </a:r>
          </a:p>
          <a:p>
            <a:pPr eaLnBrk="1" hangingPunct="1"/>
            <a:endParaRPr lang="en-US" altLang="en-US" smtClean="0"/>
          </a:p>
          <a:p>
            <a:pPr eaLnBrk="1" hangingPunct="1"/>
            <a:r>
              <a:rPr lang="en-US" altLang="en-US" smtClean="0"/>
              <a:t>Will the artificial cell lose weight, gain weight or stay the same in the following scenarios?</a:t>
            </a:r>
          </a:p>
          <a:p>
            <a:pPr eaLnBrk="1" hangingPunct="1"/>
            <a:endParaRPr lang="en-US" altLang="en-US" smtClean="0"/>
          </a:p>
          <a:p>
            <a:pPr eaLnBrk="1" hangingPunct="1"/>
            <a:r>
              <a:rPr lang="en-US" altLang="en-US" smtClean="0"/>
              <a:t>1. Fill cell with 20% sugar solution, submerge in container of 60% sugar 	solution</a:t>
            </a:r>
          </a:p>
          <a:p>
            <a:pPr eaLnBrk="1" hangingPunct="1"/>
            <a:endParaRPr lang="en-US" altLang="en-US" smtClean="0"/>
          </a:p>
          <a:p>
            <a:pPr eaLnBrk="1" hangingPunct="1"/>
            <a:r>
              <a:rPr lang="en-US" altLang="en-US" smtClean="0"/>
              <a:t>2. Fill cell with 35% sugar solution, submerge in container of pure water.</a:t>
            </a:r>
          </a:p>
          <a:p>
            <a:pPr eaLnBrk="1" hangingPunct="1"/>
            <a:endParaRPr lang="en-US" altLang="en-US" smtClean="0"/>
          </a:p>
          <a:p>
            <a:pPr eaLnBrk="1" hangingPunct="1"/>
            <a:r>
              <a:rPr lang="en-US" altLang="en-US" smtClean="0"/>
              <a:t>3. Fill cell with pure water, submerge in a container of 2% sugar solution.</a:t>
            </a:r>
          </a:p>
          <a:p>
            <a:pPr eaLnBrk="1" hangingPunct="1"/>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240A4E29-E4AB-4510-9E39-626044A7A461}" type="slidenum">
              <a:rPr lang="en-US" altLang="en-US" smtClean="0"/>
              <a:pPr eaLnBrk="1" hangingPunct="1"/>
              <a:t>8</a:t>
            </a:fld>
            <a:endParaRPr lang="en-US" altLang="en-US" smtClean="0"/>
          </a:p>
        </p:txBody>
      </p:sp>
      <p:sp>
        <p:nvSpPr>
          <p:cNvPr id="19459" name="Rectangle 2"/>
          <p:cNvSpPr>
            <a:spLocks noRot="1" noChangeArrowheads="1" noTextEdit="1"/>
          </p:cNvSpPr>
          <p:nvPr>
            <p:ph type="sldImg"/>
          </p:nvPr>
        </p:nvSpPr>
        <p:spPr>
          <a:ln/>
        </p:spPr>
      </p:sp>
      <p:sp>
        <p:nvSpPr>
          <p:cNvPr id="19460" name="Rectangle 3"/>
          <p:cNvSpPr>
            <a:spLocks noGrp="1" noChangeArrowheads="1"/>
          </p:cNvSpPr>
          <p:nvPr>
            <p:ph type="body" idx="1"/>
          </p:nvPr>
        </p:nvSpPr>
        <p:spPr>
          <a:noFill/>
        </p:spPr>
        <p:txBody>
          <a:bodyPr/>
          <a:lstStyle/>
          <a:p>
            <a:pPr eaLnBrk="1" hangingPunct="1"/>
            <a:r>
              <a:rPr lang="en-US" altLang="en-US" smtClean="0"/>
              <a:t>Facilitated</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314AC91-890D-49CE-81F7-9F4E9AE723CE}" type="slidenum">
              <a:rPr lang="en-US" altLang="en-US" smtClean="0"/>
              <a:pPr eaLnBrk="1" hangingPunct="1"/>
              <a:t>9</a:t>
            </a:fld>
            <a:endParaRPr lang="en-US" altLang="en-US" smtClean="0"/>
          </a:p>
        </p:txBody>
      </p:sp>
      <p:sp>
        <p:nvSpPr>
          <p:cNvPr id="23555" name="Rectangle 2"/>
          <p:cNvSpPr>
            <a:spLocks noRot="1" noChangeArrowheads="1" noTextEdit="1"/>
          </p:cNvSpPr>
          <p:nvPr>
            <p:ph type="sldImg"/>
          </p:nvPr>
        </p:nvSpPr>
        <p:spPr>
          <a:ln/>
        </p:spPr>
      </p:sp>
      <p:sp>
        <p:nvSpPr>
          <p:cNvPr id="23556" name="Rectangle 3"/>
          <p:cNvSpPr>
            <a:spLocks noGrp="1" noChangeArrowheads="1"/>
          </p:cNvSpPr>
          <p:nvPr>
            <p:ph type="body" idx="1"/>
          </p:nvPr>
        </p:nvSpPr>
        <p:spPr>
          <a:noFill/>
        </p:spPr>
        <p:txBody>
          <a:bodyPr/>
          <a:lstStyle/>
          <a:p>
            <a:pPr eaLnBrk="1" hangingPunct="1"/>
            <a:endParaRPr lang="en-US" alt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784138E-856E-45F3-AD64-A9035E03263E}" type="slidenum">
              <a:rPr lang="en-US"/>
              <a:pPr>
                <a:defRPr/>
              </a:pPr>
              <a:t>‹#›</a:t>
            </a:fld>
            <a:endParaRPr lang="en-US"/>
          </a:p>
        </p:txBody>
      </p:sp>
    </p:spTree>
    <p:extLst>
      <p:ext uri="{BB962C8B-B14F-4D97-AF65-F5344CB8AC3E}">
        <p14:creationId xmlns:p14="http://schemas.microsoft.com/office/powerpoint/2010/main" val="29852832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78E54F8-1E4E-496E-B1E7-B8C39EC78D30}" type="slidenum">
              <a:rPr lang="en-US"/>
              <a:pPr>
                <a:defRPr/>
              </a:pPr>
              <a:t>‹#›</a:t>
            </a:fld>
            <a:endParaRPr lang="en-US"/>
          </a:p>
        </p:txBody>
      </p:sp>
    </p:spTree>
    <p:extLst>
      <p:ext uri="{BB962C8B-B14F-4D97-AF65-F5344CB8AC3E}">
        <p14:creationId xmlns:p14="http://schemas.microsoft.com/office/powerpoint/2010/main" val="2174464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398813A-2464-4C47-BB84-5BDAA6641E4E}" type="slidenum">
              <a:rPr lang="en-US"/>
              <a:pPr>
                <a:defRPr/>
              </a:pPr>
              <a:t>‹#›</a:t>
            </a:fld>
            <a:endParaRPr lang="en-US"/>
          </a:p>
        </p:txBody>
      </p:sp>
    </p:spTree>
    <p:extLst>
      <p:ext uri="{BB962C8B-B14F-4D97-AF65-F5344CB8AC3E}">
        <p14:creationId xmlns:p14="http://schemas.microsoft.com/office/powerpoint/2010/main" val="19095786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AndTx" preserve="1">
  <p:cSld name="Title, 2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57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57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half" idx="3"/>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en-US"/>
          </a:p>
        </p:txBody>
      </p:sp>
      <p:sp>
        <p:nvSpPr>
          <p:cNvPr id="8" name="Rectangle 6"/>
          <p:cNvSpPr>
            <a:spLocks noGrp="1" noChangeArrowheads="1"/>
          </p:cNvSpPr>
          <p:nvPr>
            <p:ph type="sldNum" sz="quarter" idx="12"/>
          </p:nvPr>
        </p:nvSpPr>
        <p:spPr>
          <a:ln/>
        </p:spPr>
        <p:txBody>
          <a:bodyPr/>
          <a:lstStyle>
            <a:lvl1pPr>
              <a:defRPr/>
            </a:lvl1pPr>
          </a:lstStyle>
          <a:p>
            <a:pPr>
              <a:defRPr/>
            </a:pPr>
            <a:fld id="{E45144FC-5367-4F4E-A085-7AD1E2B6C24C}" type="slidenum">
              <a:rPr lang="en-US"/>
              <a:pPr>
                <a:defRPr/>
              </a:pPr>
              <a:t>‹#›</a:t>
            </a:fld>
            <a:endParaRPr lang="en-US"/>
          </a:p>
        </p:txBody>
      </p:sp>
    </p:spTree>
    <p:extLst>
      <p:ext uri="{BB962C8B-B14F-4D97-AF65-F5344CB8AC3E}">
        <p14:creationId xmlns:p14="http://schemas.microsoft.com/office/powerpoint/2010/main" val="29621259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en-US"/>
          </a:p>
        </p:txBody>
      </p:sp>
      <p:sp>
        <p:nvSpPr>
          <p:cNvPr id="8" name="Rectangle 6"/>
          <p:cNvSpPr>
            <a:spLocks noGrp="1" noChangeArrowheads="1"/>
          </p:cNvSpPr>
          <p:nvPr>
            <p:ph type="sldNum" sz="quarter" idx="12"/>
          </p:nvPr>
        </p:nvSpPr>
        <p:spPr>
          <a:ln/>
        </p:spPr>
        <p:txBody>
          <a:bodyPr/>
          <a:lstStyle>
            <a:lvl1pPr>
              <a:defRPr/>
            </a:lvl1pPr>
          </a:lstStyle>
          <a:p>
            <a:pPr>
              <a:defRPr/>
            </a:pPr>
            <a:fld id="{BC05A2DF-1A37-4B93-A46E-2A454033F4E8}" type="slidenum">
              <a:rPr lang="en-US"/>
              <a:pPr>
                <a:defRPr/>
              </a:pPr>
              <a:t>‹#›</a:t>
            </a:fld>
            <a:endParaRPr lang="en-US"/>
          </a:p>
        </p:txBody>
      </p:sp>
    </p:spTree>
    <p:extLst>
      <p:ext uri="{BB962C8B-B14F-4D97-AF65-F5344CB8AC3E}">
        <p14:creationId xmlns:p14="http://schemas.microsoft.com/office/powerpoint/2010/main" val="100335202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7B7E8E1-605D-48E0-B604-130B05EABC73}" type="slidenum">
              <a:rPr lang="en-US"/>
              <a:pPr>
                <a:defRPr/>
              </a:pPr>
              <a:t>‹#›</a:t>
            </a:fld>
            <a:endParaRPr lang="en-US"/>
          </a:p>
        </p:txBody>
      </p:sp>
    </p:spTree>
    <p:extLst>
      <p:ext uri="{BB962C8B-B14F-4D97-AF65-F5344CB8AC3E}">
        <p14:creationId xmlns:p14="http://schemas.microsoft.com/office/powerpoint/2010/main" val="15658570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0CD1850-B150-4EFB-BC66-6D5AFE3BACAF}" type="slidenum">
              <a:rPr lang="en-US"/>
              <a:pPr>
                <a:defRPr/>
              </a:pPr>
              <a:t>‹#›</a:t>
            </a:fld>
            <a:endParaRPr lang="en-US"/>
          </a:p>
        </p:txBody>
      </p:sp>
    </p:spTree>
    <p:extLst>
      <p:ext uri="{BB962C8B-B14F-4D97-AF65-F5344CB8AC3E}">
        <p14:creationId xmlns:p14="http://schemas.microsoft.com/office/powerpoint/2010/main" val="31619102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B8ADA06-1F7B-4317-97A3-11F7C1AC5ECE}" type="slidenum">
              <a:rPr lang="en-US"/>
              <a:pPr>
                <a:defRPr/>
              </a:pPr>
              <a:t>‹#›</a:t>
            </a:fld>
            <a:endParaRPr lang="en-US"/>
          </a:p>
        </p:txBody>
      </p:sp>
    </p:spTree>
    <p:extLst>
      <p:ext uri="{BB962C8B-B14F-4D97-AF65-F5344CB8AC3E}">
        <p14:creationId xmlns:p14="http://schemas.microsoft.com/office/powerpoint/2010/main" val="14257209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86329D0-EDA4-4602-8EC3-F4CA0CC8B16A}" type="slidenum">
              <a:rPr lang="en-US"/>
              <a:pPr>
                <a:defRPr/>
              </a:pPr>
              <a:t>‹#›</a:t>
            </a:fld>
            <a:endParaRPr lang="en-US"/>
          </a:p>
        </p:txBody>
      </p:sp>
    </p:spTree>
    <p:extLst>
      <p:ext uri="{BB962C8B-B14F-4D97-AF65-F5344CB8AC3E}">
        <p14:creationId xmlns:p14="http://schemas.microsoft.com/office/powerpoint/2010/main" val="31913808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1DC9567E-E894-4D66-A65B-405AA5FC303D}" type="slidenum">
              <a:rPr lang="en-US"/>
              <a:pPr>
                <a:defRPr/>
              </a:pPr>
              <a:t>‹#›</a:t>
            </a:fld>
            <a:endParaRPr lang="en-US"/>
          </a:p>
        </p:txBody>
      </p:sp>
    </p:spTree>
    <p:extLst>
      <p:ext uri="{BB962C8B-B14F-4D97-AF65-F5344CB8AC3E}">
        <p14:creationId xmlns:p14="http://schemas.microsoft.com/office/powerpoint/2010/main" val="22265781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3942FD05-27C9-4BF0-B6A9-4DF00B3FCB70}" type="slidenum">
              <a:rPr lang="en-US"/>
              <a:pPr>
                <a:defRPr/>
              </a:pPr>
              <a:t>‹#›</a:t>
            </a:fld>
            <a:endParaRPr lang="en-US"/>
          </a:p>
        </p:txBody>
      </p:sp>
    </p:spTree>
    <p:extLst>
      <p:ext uri="{BB962C8B-B14F-4D97-AF65-F5344CB8AC3E}">
        <p14:creationId xmlns:p14="http://schemas.microsoft.com/office/powerpoint/2010/main" val="4965501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A306A532-A0C8-4CFC-BACB-1EC7FD038448}" type="slidenum">
              <a:rPr lang="en-US"/>
              <a:pPr>
                <a:defRPr/>
              </a:pPr>
              <a:t>‹#›</a:t>
            </a:fld>
            <a:endParaRPr lang="en-US"/>
          </a:p>
        </p:txBody>
      </p:sp>
    </p:spTree>
    <p:extLst>
      <p:ext uri="{BB962C8B-B14F-4D97-AF65-F5344CB8AC3E}">
        <p14:creationId xmlns:p14="http://schemas.microsoft.com/office/powerpoint/2010/main" val="32201580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363BDC7-4F7F-4189-BDC6-719114417452}" type="slidenum">
              <a:rPr lang="en-US"/>
              <a:pPr>
                <a:defRPr/>
              </a:pPr>
              <a:t>‹#›</a:t>
            </a:fld>
            <a:endParaRPr lang="en-US"/>
          </a:p>
        </p:txBody>
      </p:sp>
    </p:spTree>
    <p:extLst>
      <p:ext uri="{BB962C8B-B14F-4D97-AF65-F5344CB8AC3E}">
        <p14:creationId xmlns:p14="http://schemas.microsoft.com/office/powerpoint/2010/main" val="29057738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0C8FAD8-22DD-4FCE-9BCC-A660B4DCE403}" type="slidenum">
              <a:rPr lang="en-US"/>
              <a:pPr>
                <a:defRPr/>
              </a:pPr>
              <a:t>‹#›</a:t>
            </a:fld>
            <a:endParaRPr lang="en-US"/>
          </a:p>
        </p:txBody>
      </p:sp>
    </p:spTree>
    <p:extLst>
      <p:ext uri="{BB962C8B-B14F-4D97-AF65-F5344CB8AC3E}">
        <p14:creationId xmlns:p14="http://schemas.microsoft.com/office/powerpoint/2010/main" val="16869254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a:defRPr/>
            </a:pPr>
            <a:fld id="{02A91ED3-030E-4475-A592-4BF4D589A58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www.scienceprofonline.com/" TargetMode="External"/><Relationship Id="rId3" Type="http://schemas.openxmlformats.org/officeDocument/2006/relationships/image" Target="../media/image1.jpeg"/><Relationship Id="rId7" Type="http://schemas.openxmlformats.org/officeDocument/2006/relationships/hyperlink" Target="http://www.scienceprofonline.com/virtual-cell-main.html"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hyperlink" Target="mailto:alicia@scienceprofonline.com" TargetMode="External"/><Relationship Id="rId5" Type="http://schemas.openxmlformats.org/officeDocument/2006/relationships/hyperlink" Target="http://creativecommons.org/licenses/by-sa/3.0/" TargetMode="External"/><Relationship Id="rId4" Type="http://schemas.openxmlformats.org/officeDocument/2006/relationships/hyperlink" Target="http://www.scienceprofonline.org/" TargetMode="External"/><Relationship Id="rId9" Type="http://schemas.openxmlformats.org/officeDocument/2006/relationships/hyperlink" Target="mailto:info@scienceprofonline.com" TargetMode="External"/></Relationships>
</file>

<file path=ppt/slides/_rels/slide10.xml.rels><?xml version="1.0" encoding="UTF-8" standalone="yes"?>
<Relationships xmlns="http://schemas.openxmlformats.org/package/2006/relationships"><Relationship Id="rId8" Type="http://schemas.openxmlformats.org/officeDocument/2006/relationships/hyperlink" Target="http://highered.mcgraw-hill.com/sites/0072943696/student_view0/chapter3/animation__how_osmosis_works.html" TargetMode="External"/><Relationship Id="rId13" Type="http://schemas.openxmlformats.org/officeDocument/2006/relationships/hyperlink" Target="http://www.scienceprofonline.com/virtual-cell-main.html" TargetMode="External"/><Relationship Id="rId3" Type="http://schemas.openxmlformats.org/officeDocument/2006/relationships/hyperlink" Target="http://www.scienceprofonline.com/vcbc/diffusion-osmosis-main.html" TargetMode="External"/><Relationship Id="rId7" Type="http://schemas.openxmlformats.org/officeDocument/2006/relationships/hyperlink" Target="http://www.imdb.com/video/screenplay/vi1386152217/" TargetMode="External"/><Relationship Id="rId12" Type="http://schemas.openxmlformats.org/officeDocument/2006/relationships/image" Target="../media/image11.wmf"/><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www.youtube.com/watch?v=0c8acUE9Itw&amp;NR=1" TargetMode="External"/><Relationship Id="rId11" Type="http://schemas.openxmlformats.org/officeDocument/2006/relationships/hyperlink" Target="http://highered.mcgraw-hill.com/sites/0072507470/student_view0/chapter3/animation__how_facilitated_diffusion_works.html" TargetMode="External"/><Relationship Id="rId5" Type="http://schemas.openxmlformats.org/officeDocument/2006/relationships/hyperlink" Target="http://www.youtube.com/watch?v=ktVPhem41Hk&amp;NR=1" TargetMode="External"/><Relationship Id="rId10" Type="http://schemas.openxmlformats.org/officeDocument/2006/relationships/hyperlink" Target="http://highered.mcgraw-hill.com/sites/0072507470/student_view0/chapter3/animation__how_diffusion_works.html" TargetMode="External"/><Relationship Id="rId4" Type="http://schemas.openxmlformats.org/officeDocument/2006/relationships/hyperlink" Target="http://www.scienceprofonline.com/" TargetMode="External"/><Relationship Id="rId9" Type="http://schemas.openxmlformats.org/officeDocument/2006/relationships/hyperlink" Target="http://highered.mcgraw-hill.com/sites/0072495855/student_view0/chapter2/animation__how_the_sodium_potassium_pump_works.html" TargetMode="External"/></Relationships>
</file>

<file path=ppt/slides/_rels/slide11.xml.rels><?xml version="1.0" encoding="UTF-8" standalone="yes"?>
<Relationships xmlns="http://schemas.openxmlformats.org/package/2006/relationships"><Relationship Id="rId8" Type="http://schemas.openxmlformats.org/officeDocument/2006/relationships/image" Target="../media/image13.jpeg"/><Relationship Id="rId3" Type="http://schemas.openxmlformats.org/officeDocument/2006/relationships/hyperlink" Target="http://www.scienceprofonline.org/virtual-cell-main.html" TargetMode="External"/><Relationship Id="rId7" Type="http://schemas.openxmlformats.org/officeDocument/2006/relationships/hyperlink" Target="http://en.wikipedia.org/wiki/File:Endomembrane_system_diagram_en.svg"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www.youtube.com/watch?v=2IlHgbOWj4o" TargetMode="External"/><Relationship Id="rId5" Type="http://schemas.openxmlformats.org/officeDocument/2006/relationships/image" Target="../media/image12.jpeg"/><Relationship Id="rId4" Type="http://schemas.openxmlformats.org/officeDocument/2006/relationships/hyperlink" Target="http://www.scienceprofonline.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gif"/><Relationship Id="rId7" Type="http://schemas.openxmlformats.org/officeDocument/2006/relationships/hyperlink" Target="http://www.scienceprofonline.com/"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hyperlink" Target="http://www.scienceprofonline.org/vcbc/diffusion-osmosis-main.html" TargetMode="External"/><Relationship Id="rId5" Type="http://schemas.openxmlformats.org/officeDocument/2006/relationships/hyperlink" Target="http://en.wikipedia.org/wiki/File:Diffusion_(1).png" TargetMode="External"/><Relationship Id="rId4" Type="http://schemas.openxmlformats.org/officeDocument/2006/relationships/hyperlink" Target="http://www.biologycorner.com/bio1/diffusion.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www.scienceprofonline.org/chemistry/what-are-proteins-amino-acids-peptide-bonds.html" TargetMode="External"/><Relationship Id="rId7" Type="http://schemas.openxmlformats.org/officeDocument/2006/relationships/hyperlink" Target="http://www.scienceprofonline.com/" TargetMode="External"/><Relationship Id="rId2" Type="http://schemas.openxmlformats.org/officeDocument/2006/relationships/notesSlide" Target="../notesSlides/notesSlide3.xml"/><Relationship Id="rId1" Type="http://schemas.openxmlformats.org/officeDocument/2006/relationships/slideLayout" Target="../slideLayouts/slideLayout12.xml"/><Relationship Id="rId6" Type="http://schemas.openxmlformats.org/officeDocument/2006/relationships/hyperlink" Target="http://www.scienceprofonline.com/virtual-cell-main.html" TargetMode="External"/><Relationship Id="rId5" Type="http://schemas.openxmlformats.org/officeDocument/2006/relationships/image" Target="../media/image3.jpeg"/><Relationship Id="rId4" Type="http://schemas.openxmlformats.org/officeDocument/2006/relationships/hyperlink" Target="http://en.wikipedia.org/wiki/File:Cell_membrane_detailed_diagram_4.svg"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www.scienceprofonline.com/" TargetMode="External"/><Relationship Id="rId3" Type="http://schemas.openxmlformats.org/officeDocument/2006/relationships/image" Target="../media/image2.gif"/><Relationship Id="rId7" Type="http://schemas.openxmlformats.org/officeDocument/2006/relationships/hyperlink" Target="http://www.scienceprofonline.com/virtual-cell-main.html" TargetMode="External"/><Relationship Id="rId2" Type="http://schemas.openxmlformats.org/officeDocument/2006/relationships/notesSlide" Target="../notesSlides/notesSlide4.xml"/><Relationship Id="rId1" Type="http://schemas.openxmlformats.org/officeDocument/2006/relationships/slideLayout" Target="../slideLayouts/slideLayout13.xml"/><Relationship Id="rId6" Type="http://schemas.openxmlformats.org/officeDocument/2006/relationships/image" Target="../media/image4.jpeg"/><Relationship Id="rId5" Type="http://schemas.openxmlformats.org/officeDocument/2006/relationships/hyperlink" Target="http://en.wikipedia.org/wiki/File:Diffusion_(1).png" TargetMode="External"/><Relationship Id="rId4" Type="http://schemas.openxmlformats.org/officeDocument/2006/relationships/hyperlink" Target="http://www.biologycorner.com/bio1/diffusion.html"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www.scienceprofonline.org/chemistry/what-are-proteins-amino-acids-peptide-bonds.html" TargetMode="External"/><Relationship Id="rId7" Type="http://schemas.openxmlformats.org/officeDocument/2006/relationships/hyperlink" Target="http://www.scienceprofonline.com/" TargetMode="External"/><Relationship Id="rId2" Type="http://schemas.openxmlformats.org/officeDocument/2006/relationships/notesSlide" Target="../notesSlides/notesSlide5.xml"/><Relationship Id="rId1" Type="http://schemas.openxmlformats.org/officeDocument/2006/relationships/slideLayout" Target="../slideLayouts/slideLayout13.xml"/><Relationship Id="rId6" Type="http://schemas.openxmlformats.org/officeDocument/2006/relationships/hyperlink" Target="http://www.scienceprofonline.com/virtual-cell-main.html" TargetMode="External"/><Relationship Id="rId5" Type="http://schemas.openxmlformats.org/officeDocument/2006/relationships/image" Target="../media/image5.gif"/><Relationship Id="rId4" Type="http://schemas.openxmlformats.org/officeDocument/2006/relationships/hyperlink" Target="http://people.eku.edu/ritchisong/301notes1.htm"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http://www.scienceprofonline.com/vcbc/diffusion-osmosis-main.html" TargetMode="External"/><Relationship Id="rId3" Type="http://schemas.openxmlformats.org/officeDocument/2006/relationships/hyperlink" Target="http://www.scienceprofonline.com/chemistry/diffusion-osmosis-tonicity-effect-osmotic-pressure-on-cells.html" TargetMode="External"/><Relationship Id="rId7" Type="http://schemas.openxmlformats.org/officeDocument/2006/relationships/hyperlink" Target="http://highered.mcgraw-hill.com/sites/0072495855/student_view0/chapter2/animation__how_osmosis_works.html" TargetMode="External"/><Relationship Id="rId2" Type="http://schemas.openxmlformats.org/officeDocument/2006/relationships/notesSlide" Target="../notesSlides/notesSlide6.xml"/><Relationship Id="rId1" Type="http://schemas.openxmlformats.org/officeDocument/2006/relationships/slideLayout" Target="../slideLayouts/slideLayout13.xml"/><Relationship Id="rId6" Type="http://schemas.openxmlformats.org/officeDocument/2006/relationships/hyperlink" Target="http://en.wikipedia.org/wiki/File:Osmotic_pressure_on_blood_cells_diagram.svg" TargetMode="External"/><Relationship Id="rId5" Type="http://schemas.openxmlformats.org/officeDocument/2006/relationships/hyperlink" Target="http://people.eku.edu/ritchisong/301notes1.htm" TargetMode="External"/><Relationship Id="rId10" Type="http://schemas.openxmlformats.org/officeDocument/2006/relationships/hyperlink" Target="http://www.scienceprofonline.com/" TargetMode="External"/><Relationship Id="rId4" Type="http://schemas.openxmlformats.org/officeDocument/2006/relationships/image" Target="../media/image6.png"/><Relationship Id="rId9" Type="http://schemas.openxmlformats.org/officeDocument/2006/relationships/hyperlink" Target="http://www.scienceprofonline.com/virtual-cell-main.html"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www.scienceprofonline.com/" TargetMode="External"/><Relationship Id="rId5" Type="http://schemas.openxmlformats.org/officeDocument/2006/relationships/hyperlink" Target="http://www.scienceprofonline.com/virtual-cell-main.html" TargetMode="External"/><Relationship Id="rId4" Type="http://schemas.openxmlformats.org/officeDocument/2006/relationships/hyperlink" Target="http://www.scienceprofonline.org/chemistry/what-are-proteins-amino-acids-peptide-bonds.html"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www.scienceprofonline.org/chemistry/diffusion-osmosis-tonicity-effect-osmotic-pressure-on-cells.html" TargetMode="External"/><Relationship Id="rId7" Type="http://schemas.openxmlformats.org/officeDocument/2006/relationships/hyperlink" Target="http://www.scienceprofonline.com/" TargetMode="External"/><Relationship Id="rId2" Type="http://schemas.openxmlformats.org/officeDocument/2006/relationships/notesSlide" Target="../notesSlides/notesSlide8.xml"/><Relationship Id="rId1" Type="http://schemas.openxmlformats.org/officeDocument/2006/relationships/slideLayout" Target="../slideLayouts/slideLayout13.xml"/><Relationship Id="rId6" Type="http://schemas.openxmlformats.org/officeDocument/2006/relationships/hyperlink" Target="http://www.scienceprofonline.com/virtual-cell-main.html" TargetMode="External"/><Relationship Id="rId5" Type="http://schemas.openxmlformats.org/officeDocument/2006/relationships/image" Target="../media/image8.jpeg"/><Relationship Id="rId4" Type="http://schemas.openxmlformats.org/officeDocument/2006/relationships/hyperlink" Target="http://en.wikipedia.org/wiki/File:Scheme_facilitated_diffusion_in_cell_membrane-en.svg" TargetMode="External"/></Relationships>
</file>

<file path=ppt/slides/_rels/slide9.xml.rels><?xml version="1.0" encoding="UTF-8" standalone="yes"?>
<Relationships xmlns="http://schemas.openxmlformats.org/package/2006/relationships"><Relationship Id="rId8" Type="http://schemas.openxmlformats.org/officeDocument/2006/relationships/hyperlink" Target="http://www.scienceprofonline.com/" TargetMode="External"/><Relationship Id="rId3" Type="http://schemas.openxmlformats.org/officeDocument/2006/relationships/image" Target="../media/image9.gif"/><Relationship Id="rId7" Type="http://schemas.openxmlformats.org/officeDocument/2006/relationships/hyperlink" Target="http://www.scienceprofonline.com/virtual-cell-main.html" TargetMode="External"/><Relationship Id="rId2" Type="http://schemas.openxmlformats.org/officeDocument/2006/relationships/notesSlide" Target="../notesSlides/notesSlide9.xml"/><Relationship Id="rId1" Type="http://schemas.openxmlformats.org/officeDocument/2006/relationships/slideLayout" Target="../slideLayouts/slideLayout13.xml"/><Relationship Id="rId6" Type="http://schemas.openxmlformats.org/officeDocument/2006/relationships/hyperlink" Target="http://www.scienceprofonline.com/chemistry/what-is-nucleotide-adenosine-triphosphate-atp.html" TargetMode="External"/><Relationship Id="rId5" Type="http://schemas.openxmlformats.org/officeDocument/2006/relationships/image" Target="../media/image10.jpeg"/><Relationship Id="rId4" Type="http://schemas.openxmlformats.org/officeDocument/2006/relationships/hyperlink" Target="http://en.wikipedia.org/wiki/File:Scheme_sodium-potassium_pump-en.sv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4" descr="ScienceProfOnline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7175" y="152400"/>
            <a:ext cx="230505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Rectangle 2"/>
          <p:cNvSpPr>
            <a:spLocks noChangeArrowheads="1"/>
          </p:cNvSpPr>
          <p:nvPr/>
        </p:nvSpPr>
        <p:spPr bwMode="auto">
          <a:xfrm>
            <a:off x="2743200" y="228600"/>
            <a:ext cx="6234113" cy="1295400"/>
          </a:xfrm>
          <a:prstGeom prst="rect">
            <a:avLst/>
          </a:prstGeom>
          <a:noFill/>
          <a:ln w="76200" cmpd="tri">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altLang="en-US" sz="2800" b="1">
                <a:solidFill>
                  <a:schemeClr val="tx2"/>
                </a:solidFill>
                <a:latin typeface="Comic Sans MS" pitchFamily="66" charset="0"/>
              </a:rPr>
              <a:t>About </a:t>
            </a:r>
            <a:r>
              <a:rPr lang="en-US" altLang="en-US" sz="2800" b="1">
                <a:solidFill>
                  <a:schemeClr val="tx2"/>
                </a:solidFill>
                <a:latin typeface="Comic Sans MS" pitchFamily="66" charset="0"/>
                <a:hlinkClick r:id="rId4"/>
              </a:rPr>
              <a:t>Science Prof Online</a:t>
            </a:r>
            <a:r>
              <a:rPr lang="en-US" altLang="en-US" sz="2800" b="1">
                <a:solidFill>
                  <a:schemeClr val="tx2"/>
                </a:solidFill>
                <a:latin typeface="Comic Sans MS" pitchFamily="66" charset="0"/>
              </a:rPr>
              <a:t> </a:t>
            </a:r>
          </a:p>
          <a:p>
            <a:pPr algn="ctr" eaLnBrk="1" hangingPunct="1"/>
            <a:r>
              <a:rPr lang="en-US" altLang="en-US" sz="2800" b="1">
                <a:solidFill>
                  <a:schemeClr val="tx2"/>
                </a:solidFill>
                <a:latin typeface="Comic Sans MS" pitchFamily="66" charset="0"/>
              </a:rPr>
              <a:t>PowerPoint Resources</a:t>
            </a:r>
          </a:p>
        </p:txBody>
      </p:sp>
      <p:sp>
        <p:nvSpPr>
          <p:cNvPr id="2052" name="Rectangle 3"/>
          <p:cNvSpPr>
            <a:spLocks noChangeArrowheads="1"/>
          </p:cNvSpPr>
          <p:nvPr/>
        </p:nvSpPr>
        <p:spPr bwMode="auto">
          <a:xfrm>
            <a:off x="107950" y="1744663"/>
            <a:ext cx="9036050" cy="3698875"/>
          </a:xfrm>
          <a:prstGeom prst="rect">
            <a:avLst/>
          </a:prstGeom>
          <a:noFill/>
          <a:ln w="0">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80000"/>
              </a:lnSpc>
              <a:spcBef>
                <a:spcPct val="20000"/>
              </a:spcBef>
              <a:buFontTx/>
              <a:buChar char="•"/>
            </a:pPr>
            <a:r>
              <a:rPr lang="en-US" altLang="en-US" sz="1400">
                <a:latin typeface="Comic Sans MS" pitchFamily="66" charset="0"/>
              </a:rPr>
              <a:t> </a:t>
            </a:r>
            <a:r>
              <a:rPr lang="en-US" altLang="en-US" sz="1200">
                <a:latin typeface="Comic Sans MS" pitchFamily="66" charset="0"/>
              </a:rPr>
              <a:t>Science Prof Online (SPO) is a free science education website that provides fully-developed Virtual Science Classrooms,  science-related PowerPoints, articles and images. The site is designed to be a helpful resource for students, educators, and anyone interested in learning about science. </a:t>
            </a:r>
          </a:p>
          <a:p>
            <a:pPr eaLnBrk="1" hangingPunct="1">
              <a:lnSpc>
                <a:spcPct val="80000"/>
              </a:lnSpc>
              <a:spcBef>
                <a:spcPct val="20000"/>
              </a:spcBef>
              <a:buFontTx/>
              <a:buChar char="•"/>
            </a:pPr>
            <a:endParaRPr lang="en-US" altLang="en-US" sz="1200">
              <a:latin typeface="Comic Sans MS" pitchFamily="66" charset="0"/>
            </a:endParaRPr>
          </a:p>
          <a:p>
            <a:pPr eaLnBrk="1" hangingPunct="1">
              <a:lnSpc>
                <a:spcPct val="80000"/>
              </a:lnSpc>
              <a:spcBef>
                <a:spcPct val="20000"/>
              </a:spcBef>
              <a:buFontTx/>
              <a:buChar char="•"/>
            </a:pPr>
            <a:r>
              <a:rPr lang="en-US" altLang="en-US" sz="1200">
                <a:latin typeface="Comic Sans MS" pitchFamily="66" charset="0"/>
              </a:rPr>
              <a:t> The SPO Virtual Classrooms offer many educational resources, including practice test questions, review questions, lecture PowerPoints, video tutorials, sample assignments and course syllabi. New materials are continually being developed, so check back frequently, or follow us on Facebook (Science Prof Online) or Twitter (ScienceProfSPO) for updates.</a:t>
            </a:r>
          </a:p>
          <a:p>
            <a:pPr eaLnBrk="1" hangingPunct="1">
              <a:lnSpc>
                <a:spcPct val="80000"/>
              </a:lnSpc>
              <a:spcBef>
                <a:spcPct val="20000"/>
              </a:spcBef>
              <a:buFontTx/>
              <a:buChar char="•"/>
            </a:pPr>
            <a:endParaRPr lang="en-US" altLang="en-US" sz="1200">
              <a:latin typeface="Comic Sans MS" pitchFamily="66" charset="0"/>
            </a:endParaRPr>
          </a:p>
          <a:p>
            <a:pPr eaLnBrk="1" hangingPunct="1">
              <a:lnSpc>
                <a:spcPct val="80000"/>
              </a:lnSpc>
              <a:spcBef>
                <a:spcPct val="20000"/>
              </a:spcBef>
              <a:buFontTx/>
              <a:buChar char="•"/>
            </a:pPr>
            <a:r>
              <a:rPr lang="en-US" altLang="en-US" sz="1200">
                <a:latin typeface="Comic Sans MS" pitchFamily="66" charset="0"/>
              </a:rPr>
              <a:t> Many SPO PowerPoints are available in a variety of formats, such as fully editable PowerPoint files, as well as uneditable versions in smaller file sizes, such as PowerPoint Shows and Portable Document Format (.pdf), for ease of printing.</a:t>
            </a:r>
          </a:p>
          <a:p>
            <a:pPr eaLnBrk="1" hangingPunct="1">
              <a:lnSpc>
                <a:spcPct val="80000"/>
              </a:lnSpc>
              <a:spcBef>
                <a:spcPct val="20000"/>
              </a:spcBef>
              <a:buFontTx/>
              <a:buChar char="•"/>
            </a:pPr>
            <a:endParaRPr lang="en-US" altLang="en-US" sz="1200">
              <a:latin typeface="Comic Sans MS" pitchFamily="66" charset="0"/>
            </a:endParaRPr>
          </a:p>
          <a:p>
            <a:pPr eaLnBrk="1" hangingPunct="1">
              <a:lnSpc>
                <a:spcPct val="80000"/>
              </a:lnSpc>
              <a:spcBef>
                <a:spcPct val="20000"/>
              </a:spcBef>
              <a:buFontTx/>
              <a:buChar char="•"/>
            </a:pPr>
            <a:r>
              <a:rPr lang="en-US" altLang="en-US" sz="1200">
                <a:latin typeface="Comic Sans MS" pitchFamily="66" charset="0"/>
              </a:rPr>
              <a:t> Images used on this resource, and on the SPO website are, wherever possible, credited and linked to their source. Any words underlined and appearing in blue are links that can be clicked on for more information. PowerPoints must be viewed in </a:t>
            </a:r>
            <a:r>
              <a:rPr lang="en-US" altLang="en-US" sz="1200" i="1">
                <a:latin typeface="Comic Sans MS" pitchFamily="66" charset="0"/>
              </a:rPr>
              <a:t>slide show mode </a:t>
            </a:r>
            <a:r>
              <a:rPr lang="en-US" altLang="en-US" sz="1200">
                <a:latin typeface="Comic Sans MS" pitchFamily="66" charset="0"/>
              </a:rPr>
              <a:t>to use the hyperlinks directly.</a:t>
            </a:r>
          </a:p>
          <a:p>
            <a:pPr eaLnBrk="1" hangingPunct="1">
              <a:lnSpc>
                <a:spcPct val="80000"/>
              </a:lnSpc>
              <a:spcBef>
                <a:spcPct val="20000"/>
              </a:spcBef>
            </a:pPr>
            <a:endParaRPr lang="en-US" altLang="en-US" sz="1200">
              <a:latin typeface="Comic Sans MS" pitchFamily="66" charset="0"/>
            </a:endParaRPr>
          </a:p>
          <a:p>
            <a:pPr eaLnBrk="1" hangingPunct="1">
              <a:lnSpc>
                <a:spcPct val="80000"/>
              </a:lnSpc>
              <a:spcBef>
                <a:spcPct val="20000"/>
              </a:spcBef>
              <a:buFontTx/>
              <a:buChar char="•"/>
            </a:pPr>
            <a:r>
              <a:rPr lang="en-US" altLang="en-US" sz="1200">
                <a:latin typeface="Comic Sans MS" pitchFamily="66" charset="0"/>
              </a:rPr>
              <a:t> Several helpful links to fun and interactive learning tools are included throughout the PPT and on the Smart Links slide, near the end of each presentation. You must be in </a:t>
            </a:r>
            <a:r>
              <a:rPr lang="en-US" altLang="en-US" sz="1200" i="1">
                <a:latin typeface="Comic Sans MS" pitchFamily="66" charset="0"/>
              </a:rPr>
              <a:t>slide show mode </a:t>
            </a:r>
            <a:r>
              <a:rPr lang="en-US" altLang="en-US" sz="1200">
                <a:latin typeface="Comic Sans MS" pitchFamily="66" charset="0"/>
              </a:rPr>
              <a:t>to utilize hyperlinks and animations.</a:t>
            </a:r>
          </a:p>
          <a:p>
            <a:pPr eaLnBrk="1" hangingPunct="1">
              <a:lnSpc>
                <a:spcPct val="80000"/>
              </a:lnSpc>
              <a:spcBef>
                <a:spcPct val="20000"/>
              </a:spcBef>
            </a:pPr>
            <a:r>
              <a:rPr lang="en-US" altLang="en-US" sz="1200">
                <a:latin typeface="Comic Sans MS" pitchFamily="66" charset="0"/>
              </a:rPr>
              <a:t>	</a:t>
            </a:r>
          </a:p>
          <a:p>
            <a:pPr eaLnBrk="1" hangingPunct="1">
              <a:lnSpc>
                <a:spcPct val="80000"/>
              </a:lnSpc>
              <a:spcBef>
                <a:spcPct val="20000"/>
              </a:spcBef>
              <a:buFontTx/>
              <a:buChar char="•"/>
            </a:pPr>
            <a:r>
              <a:rPr lang="en-US" altLang="en-US" sz="1200">
                <a:latin typeface="Comic Sans MS" pitchFamily="66" charset="0"/>
              </a:rPr>
              <a:t>This digital resource is licensed under Creative Commons </a:t>
            </a:r>
            <a:r>
              <a:rPr lang="en-US" altLang="en-US" sz="1100">
                <a:latin typeface="Comic Sans MS" pitchFamily="66" charset="0"/>
              </a:rPr>
              <a:t>Attribution-ShareAlike 3.0:</a:t>
            </a:r>
          </a:p>
          <a:p>
            <a:pPr eaLnBrk="1" hangingPunct="1">
              <a:lnSpc>
                <a:spcPct val="80000"/>
              </a:lnSpc>
              <a:spcBef>
                <a:spcPct val="20000"/>
              </a:spcBef>
            </a:pPr>
            <a:r>
              <a:rPr lang="en-US" altLang="en-US" sz="1100">
                <a:latin typeface="Comic Sans MS" pitchFamily="66" charset="0"/>
              </a:rPr>
              <a:t>  </a:t>
            </a:r>
            <a:r>
              <a:rPr lang="en-US" altLang="en-US" sz="1100">
                <a:latin typeface="Comic Sans MS" pitchFamily="66" charset="0"/>
                <a:hlinkClick r:id="rId5"/>
              </a:rPr>
              <a:t>http://creativecommons.org/licenses/by-sa/3.0/</a:t>
            </a:r>
            <a:r>
              <a:rPr lang="en-US" altLang="en-US" sz="1100">
                <a:latin typeface="Comic Sans MS" pitchFamily="66" charset="0"/>
              </a:rPr>
              <a:t>	                 </a:t>
            </a:r>
            <a:endParaRPr lang="en-US" altLang="en-US" sz="1200">
              <a:latin typeface="Comic Sans MS" pitchFamily="66" charset="0"/>
            </a:endParaRPr>
          </a:p>
        </p:txBody>
      </p:sp>
      <p:sp>
        <p:nvSpPr>
          <p:cNvPr id="2053" name="Text Box 5"/>
          <p:cNvSpPr txBox="1">
            <a:spLocks noChangeArrowheads="1"/>
          </p:cNvSpPr>
          <p:nvPr/>
        </p:nvSpPr>
        <p:spPr bwMode="auto">
          <a:xfrm>
            <a:off x="107950" y="5334000"/>
            <a:ext cx="2667000" cy="98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80000"/>
              </a:lnSpc>
              <a:spcBef>
                <a:spcPct val="20000"/>
              </a:spcBef>
            </a:pPr>
            <a:r>
              <a:rPr lang="en-US" altLang="en-US" sz="1200">
                <a:latin typeface="Comic Sans MS" pitchFamily="66" charset="0"/>
                <a:cs typeface="Arial" charset="0"/>
              </a:rPr>
              <a:t>Alicia Cepaitis, MS</a:t>
            </a:r>
          </a:p>
          <a:p>
            <a:pPr eaLnBrk="1" hangingPunct="1">
              <a:lnSpc>
                <a:spcPct val="80000"/>
              </a:lnSpc>
              <a:spcBef>
                <a:spcPct val="20000"/>
              </a:spcBef>
            </a:pPr>
            <a:r>
              <a:rPr lang="en-US" altLang="en-US" sz="1200">
                <a:latin typeface="Comic Sans MS" pitchFamily="66" charset="0"/>
                <a:cs typeface="Arial" charset="0"/>
              </a:rPr>
              <a:t>Chief Creative Nerd</a:t>
            </a:r>
          </a:p>
          <a:p>
            <a:pPr eaLnBrk="1" hangingPunct="1">
              <a:lnSpc>
                <a:spcPct val="80000"/>
              </a:lnSpc>
              <a:spcBef>
                <a:spcPct val="20000"/>
              </a:spcBef>
            </a:pPr>
            <a:r>
              <a:rPr lang="en-US" altLang="en-US" sz="1200">
                <a:latin typeface="Comic Sans MS" pitchFamily="66" charset="0"/>
                <a:cs typeface="Arial" charset="0"/>
              </a:rPr>
              <a:t>Science Prof Online</a:t>
            </a:r>
          </a:p>
          <a:p>
            <a:pPr eaLnBrk="1" hangingPunct="1">
              <a:lnSpc>
                <a:spcPct val="80000"/>
              </a:lnSpc>
              <a:spcBef>
                <a:spcPct val="20000"/>
              </a:spcBef>
            </a:pPr>
            <a:r>
              <a:rPr lang="en-US" altLang="en-US" sz="1200">
                <a:latin typeface="Comic Sans MS" pitchFamily="66" charset="0"/>
                <a:cs typeface="Arial" charset="0"/>
              </a:rPr>
              <a:t>Online Education Resources, LLC</a:t>
            </a:r>
          </a:p>
          <a:p>
            <a:pPr eaLnBrk="1" hangingPunct="1">
              <a:lnSpc>
                <a:spcPct val="80000"/>
              </a:lnSpc>
              <a:spcBef>
                <a:spcPct val="20000"/>
              </a:spcBef>
            </a:pPr>
            <a:r>
              <a:rPr lang="en-US" altLang="en-US" sz="1200">
                <a:latin typeface="Comic Sans MS" pitchFamily="66" charset="0"/>
                <a:cs typeface="Arial" charset="0"/>
                <a:hlinkClick r:id="rId6"/>
              </a:rPr>
              <a:t>alicia@scienceprofonline.com</a:t>
            </a:r>
            <a:endParaRPr lang="en-US" altLang="en-US" sz="1200">
              <a:latin typeface="Comic Sans MS" pitchFamily="66" charset="0"/>
              <a:cs typeface="Arial" charset="0"/>
            </a:endParaRPr>
          </a:p>
        </p:txBody>
      </p:sp>
      <p:sp>
        <p:nvSpPr>
          <p:cNvPr id="2054" name="Rectangle 6"/>
          <p:cNvSpPr>
            <a:spLocks noChangeArrowheads="1"/>
          </p:cNvSpPr>
          <p:nvPr/>
        </p:nvSpPr>
        <p:spPr bwMode="auto">
          <a:xfrm>
            <a:off x="0" y="6613525"/>
            <a:ext cx="4149725"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1000">
                <a:latin typeface="Comic Sans MS" pitchFamily="66" charset="0"/>
              </a:rPr>
              <a:t>From the </a:t>
            </a:r>
            <a:r>
              <a:rPr lang="en-US" altLang="en-US" sz="1000">
                <a:latin typeface="Comic Sans MS" pitchFamily="66" charset="0"/>
                <a:hlinkClick r:id="rId7"/>
              </a:rPr>
              <a:t>Virtual Cell Biology Classroom</a:t>
            </a:r>
            <a:r>
              <a:rPr lang="en-US" altLang="en-US" sz="1000">
                <a:latin typeface="Comic Sans MS" pitchFamily="66" charset="0"/>
              </a:rPr>
              <a:t> on </a:t>
            </a:r>
            <a:r>
              <a:rPr lang="en-US" altLang="en-US" sz="1000">
                <a:latin typeface="Comic Sans MS" pitchFamily="66" charset="0"/>
                <a:hlinkClick r:id="rId8"/>
              </a:rPr>
              <a:t>ScienceProfOnline.com</a:t>
            </a:r>
            <a:endParaRPr lang="en-US" altLang="en-US" sz="1000">
              <a:latin typeface="Comic Sans MS" pitchFamily="66" charset="0"/>
            </a:endParaRPr>
          </a:p>
        </p:txBody>
      </p:sp>
      <p:sp>
        <p:nvSpPr>
          <p:cNvPr id="2055" name="Text Box 14"/>
          <p:cNvSpPr txBox="1">
            <a:spLocks noChangeArrowheads="1"/>
          </p:cNvSpPr>
          <p:nvPr/>
        </p:nvSpPr>
        <p:spPr bwMode="auto">
          <a:xfrm>
            <a:off x="6097588" y="6615113"/>
            <a:ext cx="3046412"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1000">
                <a:latin typeface="Comic Sans MS" pitchFamily="66" charset="0"/>
                <a:cs typeface="Arial" charset="0"/>
              </a:rPr>
              <a:t>Image: Compound microscope objectives, T. Port</a:t>
            </a:r>
          </a:p>
        </p:txBody>
      </p:sp>
      <p:sp>
        <p:nvSpPr>
          <p:cNvPr id="2056" name="Text Box 8"/>
          <p:cNvSpPr txBox="1">
            <a:spLocks noChangeArrowheads="1"/>
          </p:cNvSpPr>
          <p:nvPr/>
        </p:nvSpPr>
        <p:spPr bwMode="auto">
          <a:xfrm>
            <a:off x="5930900" y="5326063"/>
            <a:ext cx="2667000" cy="1165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80000"/>
              </a:lnSpc>
              <a:spcBef>
                <a:spcPct val="20000"/>
              </a:spcBef>
            </a:pPr>
            <a:r>
              <a:rPr lang="en-US" altLang="en-US" sz="1200">
                <a:latin typeface="Comic Sans MS" pitchFamily="66" charset="0"/>
                <a:cs typeface="Arial" charset="0"/>
              </a:rPr>
              <a:t>Tami Port, MS</a:t>
            </a:r>
          </a:p>
          <a:p>
            <a:pPr eaLnBrk="1" hangingPunct="1">
              <a:lnSpc>
                <a:spcPct val="80000"/>
              </a:lnSpc>
              <a:spcBef>
                <a:spcPct val="20000"/>
              </a:spcBef>
            </a:pPr>
            <a:r>
              <a:rPr lang="en-US" altLang="en-US" sz="1200">
                <a:latin typeface="Comic Sans MS" pitchFamily="66" charset="0"/>
                <a:cs typeface="Arial" charset="0"/>
              </a:rPr>
              <a:t>Creator of Science Prof Online</a:t>
            </a:r>
          </a:p>
          <a:p>
            <a:pPr eaLnBrk="1" hangingPunct="1">
              <a:lnSpc>
                <a:spcPct val="80000"/>
              </a:lnSpc>
              <a:spcBef>
                <a:spcPct val="20000"/>
              </a:spcBef>
            </a:pPr>
            <a:r>
              <a:rPr lang="en-US" altLang="en-US" sz="1200">
                <a:latin typeface="Comic Sans MS" pitchFamily="66" charset="0"/>
                <a:cs typeface="Arial" charset="0"/>
              </a:rPr>
              <a:t>Chief Executive Nerd</a:t>
            </a:r>
          </a:p>
          <a:p>
            <a:pPr eaLnBrk="1" hangingPunct="1">
              <a:lnSpc>
                <a:spcPct val="80000"/>
              </a:lnSpc>
              <a:spcBef>
                <a:spcPct val="20000"/>
              </a:spcBef>
            </a:pPr>
            <a:r>
              <a:rPr lang="en-US" altLang="en-US" sz="1200">
                <a:latin typeface="Comic Sans MS" pitchFamily="66" charset="0"/>
                <a:cs typeface="Arial" charset="0"/>
              </a:rPr>
              <a:t>Science Prof Online</a:t>
            </a:r>
          </a:p>
          <a:p>
            <a:pPr eaLnBrk="1" hangingPunct="1">
              <a:lnSpc>
                <a:spcPct val="80000"/>
              </a:lnSpc>
              <a:spcBef>
                <a:spcPct val="20000"/>
              </a:spcBef>
            </a:pPr>
            <a:r>
              <a:rPr lang="en-US" altLang="en-US" sz="1200">
                <a:latin typeface="Comic Sans MS" pitchFamily="66" charset="0"/>
                <a:cs typeface="Arial" charset="0"/>
              </a:rPr>
              <a:t>Online Education Resources, LLC</a:t>
            </a:r>
          </a:p>
          <a:p>
            <a:pPr eaLnBrk="1" hangingPunct="1">
              <a:lnSpc>
                <a:spcPct val="80000"/>
              </a:lnSpc>
              <a:spcBef>
                <a:spcPct val="20000"/>
              </a:spcBef>
            </a:pPr>
            <a:r>
              <a:rPr lang="en-US" altLang="en-US" sz="1200">
                <a:latin typeface="Comic Sans MS" pitchFamily="66" charset="0"/>
                <a:cs typeface="Arial" charset="0"/>
                <a:hlinkClick r:id="rId9"/>
              </a:rPr>
              <a:t>info@scienceprofonline.com</a:t>
            </a:r>
            <a:endParaRPr lang="en-US" altLang="en-US" sz="1200">
              <a:latin typeface="Comic Sans MS" pitchFamily="66" charset="0"/>
              <a:cs typeface="Arial"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idx="1"/>
          </p:nvPr>
        </p:nvSpPr>
        <p:spPr>
          <a:xfrm>
            <a:off x="0" y="0"/>
            <a:ext cx="5638800" cy="6553200"/>
          </a:xfrm>
        </p:spPr>
        <p:txBody>
          <a:bodyPr/>
          <a:lstStyle/>
          <a:p>
            <a:pPr algn="ctr" eaLnBrk="1" hangingPunct="1">
              <a:buFontTx/>
              <a:buNone/>
            </a:pPr>
            <a:r>
              <a:rPr lang="en-US" altLang="en-US" sz="6000" b="1" smtClean="0">
                <a:solidFill>
                  <a:srgbClr val="33CC33"/>
                </a:solidFill>
                <a:latin typeface="Comic Sans MS" pitchFamily="66" charset="0"/>
              </a:rPr>
              <a:t> </a:t>
            </a:r>
            <a:r>
              <a:rPr lang="en-US" altLang="en-US" sz="4800" b="1" smtClean="0">
                <a:solidFill>
                  <a:srgbClr val="33CC33"/>
                </a:solidFill>
                <a:latin typeface="Comic Sans MS" pitchFamily="66" charset="0"/>
              </a:rPr>
              <a:t>Confused?</a:t>
            </a:r>
            <a:endParaRPr lang="en-US" altLang="en-US" sz="3600" b="1" smtClean="0">
              <a:latin typeface="Comic Sans MS" pitchFamily="66" charset="0"/>
            </a:endParaRPr>
          </a:p>
          <a:p>
            <a:pPr algn="ctr" eaLnBrk="1" hangingPunct="1">
              <a:buFontTx/>
              <a:buNone/>
            </a:pPr>
            <a:r>
              <a:rPr lang="en-US" altLang="en-US" sz="1800" smtClean="0">
                <a:latin typeface="Comic Sans MS" pitchFamily="66" charset="0"/>
              </a:rPr>
              <a:t>    Here are some links to fun resources that further explain Cell Biology:</a:t>
            </a:r>
          </a:p>
          <a:p>
            <a:pPr algn="ctr" eaLnBrk="1" hangingPunct="1">
              <a:buFontTx/>
              <a:buNone/>
            </a:pPr>
            <a:endParaRPr lang="en-US" altLang="en-US" sz="900" smtClean="0">
              <a:latin typeface="Comic Sans MS" pitchFamily="66" charset="0"/>
            </a:endParaRPr>
          </a:p>
          <a:p>
            <a:pPr eaLnBrk="1" hangingPunct="1"/>
            <a:r>
              <a:rPr lang="en-US" altLang="en-US" sz="1800" smtClean="0">
                <a:latin typeface="Comic Sans MS" pitchFamily="66" charset="0"/>
                <a:hlinkClick r:id="rId3"/>
              </a:rPr>
              <a:t>Diffusion, Osmosis &amp; Active Transport</a:t>
            </a:r>
            <a:r>
              <a:rPr lang="en-US" altLang="en-US" sz="1800" smtClean="0">
                <a:latin typeface="Comic Sans MS" pitchFamily="66" charset="0"/>
              </a:rPr>
              <a:t> </a:t>
            </a:r>
            <a:r>
              <a:rPr lang="en-US" altLang="en-US" sz="1600" smtClean="0">
                <a:latin typeface="Comic Sans MS" pitchFamily="66" charset="0"/>
              </a:rPr>
              <a:t>Main Page</a:t>
            </a:r>
            <a:r>
              <a:rPr lang="en-US" altLang="en-US" sz="1400" smtClean="0">
                <a:latin typeface="Comic Sans MS" pitchFamily="66" charset="0"/>
              </a:rPr>
              <a:t>,</a:t>
            </a:r>
            <a:r>
              <a:rPr lang="en-US" altLang="en-US" sz="1200" smtClean="0">
                <a:latin typeface="Comic Sans MS" pitchFamily="66" charset="0"/>
              </a:rPr>
              <a:t> Virtual Cell Biology Classroom of </a:t>
            </a:r>
            <a:r>
              <a:rPr lang="en-US" altLang="en-US" sz="1200" smtClean="0">
                <a:latin typeface="Comic Sans MS" pitchFamily="66" charset="0"/>
                <a:hlinkClick r:id="rId4"/>
              </a:rPr>
              <a:t>Science Prof Online</a:t>
            </a:r>
            <a:r>
              <a:rPr lang="en-US" altLang="en-US" sz="1800" smtClean="0">
                <a:latin typeface="Comic Sans MS" pitchFamily="66" charset="0"/>
              </a:rPr>
              <a:t> </a:t>
            </a:r>
            <a:r>
              <a:rPr lang="en-US" altLang="en-US" sz="1200" smtClean="0">
                <a:latin typeface="Comic Sans MS" pitchFamily="66" charset="0"/>
              </a:rPr>
              <a:t>website</a:t>
            </a:r>
            <a:r>
              <a:rPr lang="en-US" altLang="en-US" sz="1800" smtClean="0">
                <a:latin typeface="Comic Sans MS" pitchFamily="66" charset="0"/>
              </a:rPr>
              <a:t>.</a:t>
            </a:r>
            <a:r>
              <a:rPr lang="en-US" altLang="en-US" sz="1200" smtClean="0">
                <a:latin typeface="Comic Sans MS" pitchFamily="66" charset="0"/>
              </a:rPr>
              <a:t> </a:t>
            </a:r>
            <a:endParaRPr lang="en-US" altLang="en-US" sz="1800" smtClean="0">
              <a:latin typeface="Comic Sans MS" pitchFamily="66" charset="0"/>
            </a:endParaRPr>
          </a:p>
          <a:p>
            <a:pPr eaLnBrk="1" hangingPunct="1"/>
            <a:endParaRPr lang="en-US" altLang="en-US" sz="800" smtClean="0">
              <a:latin typeface="Comic Sans MS" pitchFamily="66" charset="0"/>
            </a:endParaRPr>
          </a:p>
          <a:p>
            <a:pPr eaLnBrk="1" hangingPunct="1"/>
            <a:r>
              <a:rPr lang="en-US" altLang="en-US" sz="1800" smtClean="0">
                <a:latin typeface="Comic Sans MS" pitchFamily="66" charset="0"/>
              </a:rPr>
              <a:t>“</a:t>
            </a:r>
            <a:r>
              <a:rPr lang="en-US" altLang="en-US" sz="1800" smtClean="0">
                <a:latin typeface="Comic Sans MS" pitchFamily="66" charset="0"/>
                <a:hlinkClick r:id="rId5"/>
              </a:rPr>
              <a:t>The Osmosis Song</a:t>
            </a:r>
            <a:r>
              <a:rPr lang="en-US" altLang="en-US" sz="1800" smtClean="0">
                <a:latin typeface="Comic Sans MS" pitchFamily="66" charset="0"/>
              </a:rPr>
              <a:t>”</a:t>
            </a:r>
            <a:r>
              <a:rPr lang="en-US" altLang="en-US" sz="1200" smtClean="0">
                <a:latin typeface="Comic Sans MS" pitchFamily="66" charset="0"/>
              </a:rPr>
              <a:t> music video by Duanie Films.</a:t>
            </a:r>
          </a:p>
          <a:p>
            <a:pPr eaLnBrk="1" hangingPunct="1"/>
            <a:endParaRPr lang="en-US" altLang="en-US" sz="800" smtClean="0">
              <a:latin typeface="Comic Sans MS" pitchFamily="66" charset="0"/>
            </a:endParaRPr>
          </a:p>
          <a:p>
            <a:pPr eaLnBrk="1" hangingPunct="1"/>
            <a:r>
              <a:rPr lang="en-US" altLang="en-US" sz="1800" smtClean="0">
                <a:latin typeface="Comic Sans MS" pitchFamily="66" charset="0"/>
                <a:hlinkClick r:id="rId6"/>
              </a:rPr>
              <a:t>Osmosis Demonstration</a:t>
            </a:r>
            <a:r>
              <a:rPr lang="en-US" altLang="en-US" sz="1200" smtClean="0">
                <a:latin typeface="Comic Sans MS" pitchFamily="66" charset="0"/>
              </a:rPr>
              <a:t> with raw egg by thsharpe.</a:t>
            </a:r>
          </a:p>
          <a:p>
            <a:pPr eaLnBrk="1" hangingPunct="1"/>
            <a:endParaRPr lang="en-US" altLang="en-US" sz="1200" smtClean="0">
              <a:latin typeface="Comic Sans MS" pitchFamily="66" charset="0"/>
            </a:endParaRPr>
          </a:p>
          <a:p>
            <a:pPr eaLnBrk="1" hangingPunct="1"/>
            <a:r>
              <a:rPr lang="en-US" altLang="en-US" sz="1800" smtClean="0">
                <a:latin typeface="Comic Sans MS" pitchFamily="66" charset="0"/>
              </a:rPr>
              <a:t>“</a:t>
            </a:r>
            <a:r>
              <a:rPr lang="en-US" altLang="en-US" sz="1800" smtClean="0">
                <a:latin typeface="Comic Sans MS" pitchFamily="66" charset="0"/>
                <a:hlinkClick r:id="rId7"/>
              </a:rPr>
              <a:t>Osmosis Jones</a:t>
            </a:r>
            <a:r>
              <a:rPr lang="en-US" altLang="en-US" sz="1800" smtClean="0">
                <a:latin typeface="Comic Sans MS" pitchFamily="66" charset="0"/>
              </a:rPr>
              <a:t>”</a:t>
            </a:r>
            <a:r>
              <a:rPr lang="en-US" altLang="en-US" sz="1200" smtClean="0">
                <a:latin typeface="Comic Sans MS" pitchFamily="66" charset="0"/>
              </a:rPr>
              <a:t> movie trailer. If you haven’t seen this yet, you must watch it immediately! It’s awesome!</a:t>
            </a:r>
          </a:p>
          <a:p>
            <a:pPr eaLnBrk="1" hangingPunct="1"/>
            <a:endParaRPr lang="en-US" altLang="en-US" sz="800" smtClean="0">
              <a:latin typeface="Comic Sans MS" pitchFamily="66" charset="0"/>
            </a:endParaRPr>
          </a:p>
          <a:p>
            <a:pPr eaLnBrk="1" hangingPunct="1"/>
            <a:r>
              <a:rPr lang="en-US" altLang="en-US" sz="1800" smtClean="0">
                <a:latin typeface="Comic Sans MS" pitchFamily="66" charset="0"/>
                <a:hlinkClick r:id="rId8"/>
              </a:rPr>
              <a:t>Osmosis Animation and Quiz</a:t>
            </a:r>
            <a:r>
              <a:rPr lang="en-US" altLang="en-US" sz="1200" smtClean="0">
                <a:latin typeface="Comic Sans MS" pitchFamily="66" charset="0"/>
                <a:hlinkClick r:id="rId8"/>
              </a:rPr>
              <a:t> </a:t>
            </a:r>
            <a:r>
              <a:rPr lang="en-US" altLang="en-US" sz="1200" smtClean="0">
                <a:latin typeface="Comic Sans MS" pitchFamily="66" charset="0"/>
              </a:rPr>
              <a:t>by McGraw-Hill.</a:t>
            </a:r>
          </a:p>
          <a:p>
            <a:pPr eaLnBrk="1" hangingPunct="1"/>
            <a:endParaRPr lang="en-US" altLang="en-US" sz="800" smtClean="0">
              <a:latin typeface="Comic Sans MS" pitchFamily="66" charset="0"/>
            </a:endParaRPr>
          </a:p>
          <a:p>
            <a:pPr eaLnBrk="1" hangingPunct="1"/>
            <a:r>
              <a:rPr lang="en-US" altLang="en-US" sz="1800" smtClean="0">
                <a:latin typeface="Comic Sans MS" pitchFamily="66" charset="0"/>
                <a:hlinkClick r:id="rId9"/>
              </a:rPr>
              <a:t>Active Transport Animation and Quiz</a:t>
            </a:r>
            <a:r>
              <a:rPr lang="en-US" altLang="en-US" sz="1200" smtClean="0">
                <a:latin typeface="Comic Sans MS" pitchFamily="66" charset="0"/>
                <a:hlinkClick r:id="rId9"/>
              </a:rPr>
              <a:t> </a:t>
            </a:r>
            <a:r>
              <a:rPr lang="en-US" altLang="en-US" sz="1200" smtClean="0">
                <a:latin typeface="Comic Sans MS" pitchFamily="66" charset="0"/>
              </a:rPr>
              <a:t>Sodium Potassium Pump, by McGraw-Hill.</a:t>
            </a:r>
          </a:p>
          <a:p>
            <a:pPr eaLnBrk="1" hangingPunct="1"/>
            <a:endParaRPr lang="en-US" altLang="en-US" sz="800" smtClean="0">
              <a:latin typeface="Comic Sans MS" pitchFamily="66" charset="0"/>
            </a:endParaRPr>
          </a:p>
          <a:p>
            <a:pPr eaLnBrk="1" hangingPunct="1"/>
            <a:r>
              <a:rPr lang="en-US" altLang="en-US" sz="1800" smtClean="0">
                <a:latin typeface="Comic Sans MS" pitchFamily="66" charset="0"/>
                <a:hlinkClick r:id="rId10"/>
              </a:rPr>
              <a:t>Diffusion Animation and Quiz</a:t>
            </a:r>
            <a:r>
              <a:rPr lang="en-US" altLang="en-US" sz="1200" smtClean="0">
                <a:latin typeface="Comic Sans MS" pitchFamily="66" charset="0"/>
                <a:hlinkClick r:id="rId10"/>
              </a:rPr>
              <a:t>  </a:t>
            </a:r>
            <a:r>
              <a:rPr lang="en-US" altLang="en-US" sz="1200" smtClean="0">
                <a:latin typeface="Comic Sans MS" pitchFamily="66" charset="0"/>
              </a:rPr>
              <a:t>by McGraw-Hill.</a:t>
            </a:r>
          </a:p>
          <a:p>
            <a:pPr eaLnBrk="1" hangingPunct="1"/>
            <a:endParaRPr lang="en-US" altLang="en-US" sz="800" smtClean="0">
              <a:latin typeface="Comic Sans MS" pitchFamily="66" charset="0"/>
            </a:endParaRPr>
          </a:p>
          <a:p>
            <a:pPr eaLnBrk="1" hangingPunct="1"/>
            <a:r>
              <a:rPr lang="en-US" altLang="en-US" sz="1800" smtClean="0">
                <a:latin typeface="Comic Sans MS" pitchFamily="66" charset="0"/>
                <a:hlinkClick r:id="rId11"/>
              </a:rPr>
              <a:t>Facilitated Diffusion Animation and Quiz </a:t>
            </a:r>
            <a:r>
              <a:rPr lang="en-US" altLang="en-US" sz="1200" smtClean="0">
                <a:latin typeface="Comic Sans MS" pitchFamily="66" charset="0"/>
              </a:rPr>
              <a:t>by McGraw-Hill.</a:t>
            </a:r>
            <a:endParaRPr lang="en-US" altLang="en-US" sz="1000" smtClean="0">
              <a:latin typeface="Comic Sans MS" pitchFamily="66" charset="0"/>
            </a:endParaRPr>
          </a:p>
          <a:p>
            <a:pPr eaLnBrk="1" hangingPunct="1"/>
            <a:endParaRPr lang="en-US" altLang="en-US" sz="1000" smtClean="0">
              <a:latin typeface="Comic Sans MS" pitchFamily="66" charset="0"/>
            </a:endParaRPr>
          </a:p>
          <a:p>
            <a:pPr algn="ctr" eaLnBrk="1" hangingPunct="1">
              <a:buFontTx/>
              <a:buNone/>
            </a:pPr>
            <a:r>
              <a:rPr lang="en-US" altLang="en-US" sz="1200" smtClean="0">
                <a:latin typeface="Comic Sans MS" pitchFamily="66" charset="0"/>
              </a:rPr>
              <a:t>    (You must be in PPT slideshow view to click on links.)</a:t>
            </a:r>
          </a:p>
        </p:txBody>
      </p:sp>
      <p:pic>
        <p:nvPicPr>
          <p:cNvPr id="11267" name="Picture 3" descr="MC900229685[1]"/>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5943600" y="2895600"/>
            <a:ext cx="2743200" cy="2733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8" name="WordArt 4"/>
          <p:cNvSpPr>
            <a:spLocks noChangeArrowheads="1" noChangeShapeType="1" noTextEdit="1"/>
          </p:cNvSpPr>
          <p:nvPr/>
        </p:nvSpPr>
        <p:spPr bwMode="auto">
          <a:xfrm>
            <a:off x="6019800" y="1371600"/>
            <a:ext cx="2743200" cy="1066800"/>
          </a:xfrm>
          <a:prstGeom prst="rect">
            <a:avLst/>
          </a:prstGeom>
        </p:spPr>
        <p:txBody>
          <a:bodyPr wrap="none" fromWordArt="1">
            <a:prstTxWarp prst="textPlain">
              <a:avLst>
                <a:gd name="adj" fmla="val 50000"/>
              </a:avLst>
            </a:prstTxWarp>
          </a:bodyPr>
          <a:lstStyle/>
          <a:p>
            <a:pPr algn="ctr"/>
            <a:r>
              <a:rPr lang="en-US" sz="1600" b="1" kern="10">
                <a:ln w="9525">
                  <a:solidFill>
                    <a:srgbClr val="000000"/>
                  </a:solidFill>
                  <a:round/>
                  <a:headEnd/>
                  <a:tailEnd/>
                </a:ln>
                <a:solidFill>
                  <a:srgbClr val="FFFFFF"/>
                </a:solidFill>
                <a:latin typeface="Comic Sans MS"/>
              </a:rPr>
              <a:t>Smart Links</a:t>
            </a:r>
          </a:p>
        </p:txBody>
      </p:sp>
      <p:sp>
        <p:nvSpPr>
          <p:cNvPr id="11269" name="Text Box 5"/>
          <p:cNvSpPr txBox="1">
            <a:spLocks noChangeArrowheads="1"/>
          </p:cNvSpPr>
          <p:nvPr/>
        </p:nvSpPr>
        <p:spPr bwMode="auto">
          <a:xfrm>
            <a:off x="4648200" y="6613525"/>
            <a:ext cx="44958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altLang="en-US" sz="1000">
                <a:latin typeface="Comic Sans MS" pitchFamily="66" charset="0"/>
              </a:rPr>
              <a:t>From the  </a:t>
            </a:r>
            <a:r>
              <a:rPr lang="en-US" altLang="en-US" sz="1000">
                <a:latin typeface="Comic Sans MS" pitchFamily="66" charset="0"/>
                <a:hlinkClick r:id="rId13"/>
              </a:rPr>
              <a:t>Virtual Cell Biology Classroom</a:t>
            </a:r>
            <a:r>
              <a:rPr lang="en-US" altLang="en-US" sz="1000">
                <a:latin typeface="Comic Sans MS" pitchFamily="66" charset="0"/>
              </a:rPr>
              <a:t> on </a:t>
            </a:r>
            <a:r>
              <a:rPr lang="en-US" altLang="en-US" sz="1000">
                <a:latin typeface="Comic Sans MS" pitchFamily="66" charset="0"/>
                <a:hlinkClick r:id="rId4"/>
              </a:rPr>
              <a:t>ScienceProfOnline.com</a:t>
            </a:r>
            <a:endParaRPr lang="en-US" altLang="en-US" sz="1000">
              <a:latin typeface="Comic Sans MS" pitchFamily="66"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a:xfrm>
            <a:off x="304800" y="381000"/>
            <a:ext cx="8534400" cy="3886200"/>
          </a:xfrm>
        </p:spPr>
        <p:txBody>
          <a:bodyPr/>
          <a:lstStyle/>
          <a:p>
            <a:pPr algn="r" eaLnBrk="1" hangingPunct="1"/>
            <a:r>
              <a:rPr lang="en-US" altLang="en-US" sz="2400" smtClean="0">
                <a:solidFill>
                  <a:schemeClr val="tx1"/>
                </a:solidFill>
                <a:latin typeface="Comic Sans MS" pitchFamily="66" charset="0"/>
              </a:rPr>
              <a:t>Are you feeling blinded by science</a:t>
            </a:r>
            <a:r>
              <a:rPr lang="en-US" altLang="en-US" sz="2000" smtClean="0">
                <a:solidFill>
                  <a:schemeClr val="tx1"/>
                </a:solidFill>
                <a:latin typeface="Comic Sans MS" pitchFamily="66" charset="0"/>
              </a:rPr>
              <a:t>?</a:t>
            </a:r>
            <a:r>
              <a:rPr lang="en-US" altLang="en-US" sz="2400" i="1" smtClean="0">
                <a:solidFill>
                  <a:srgbClr val="0033CC"/>
                </a:solidFill>
                <a:latin typeface="Comic Sans MS" pitchFamily="66" charset="0"/>
              </a:rPr>
              <a:t/>
            </a:r>
            <a:br>
              <a:rPr lang="en-US" altLang="en-US" sz="2400" i="1" smtClean="0">
                <a:solidFill>
                  <a:srgbClr val="0033CC"/>
                </a:solidFill>
                <a:latin typeface="Comic Sans MS" pitchFamily="66" charset="0"/>
              </a:rPr>
            </a:br>
            <a:r>
              <a:rPr lang="en-US" altLang="en-US" sz="2000" i="1" smtClean="0">
                <a:solidFill>
                  <a:srgbClr val="FF0000"/>
                </a:solidFill>
              </a:rPr>
              <a:t/>
            </a:r>
            <a:br>
              <a:rPr lang="en-US" altLang="en-US" sz="2000" i="1" smtClean="0">
                <a:solidFill>
                  <a:srgbClr val="FF0000"/>
                </a:solidFill>
              </a:rPr>
            </a:br>
            <a:r>
              <a:rPr lang="en-US" altLang="en-US" sz="2400" i="1" smtClean="0">
                <a:solidFill>
                  <a:srgbClr val="B2B2B2"/>
                </a:solidFill>
                <a:latin typeface="Comic Sans MS" pitchFamily="66" charset="0"/>
              </a:rPr>
              <a:t>Do yourself a favor. Use the…</a:t>
            </a:r>
            <a:r>
              <a:rPr lang="en-US" altLang="en-US" sz="2800" i="1" smtClean="0">
                <a:latin typeface="Comic Sans MS" pitchFamily="66" charset="0"/>
              </a:rPr>
              <a:t> </a:t>
            </a:r>
            <a:r>
              <a:rPr lang="en-US" altLang="en-US" sz="2000" i="1" smtClean="0">
                <a:latin typeface="Comic Sans MS" pitchFamily="66" charset="0"/>
              </a:rPr>
              <a:t/>
            </a:r>
            <a:br>
              <a:rPr lang="en-US" altLang="en-US" sz="2000" i="1" smtClean="0">
                <a:latin typeface="Comic Sans MS" pitchFamily="66" charset="0"/>
              </a:rPr>
            </a:br>
            <a:r>
              <a:rPr lang="en-US" altLang="en-US" sz="2400" smtClean="0">
                <a:latin typeface="Comic Sans MS" pitchFamily="66" charset="0"/>
              </a:rPr>
              <a:t/>
            </a:r>
            <a:br>
              <a:rPr lang="en-US" altLang="en-US" sz="2400" smtClean="0">
                <a:latin typeface="Comic Sans MS" pitchFamily="66" charset="0"/>
              </a:rPr>
            </a:br>
            <a:r>
              <a:rPr lang="en-US" altLang="en-US" sz="3200" smtClean="0">
                <a:latin typeface="Comic Sans MS" pitchFamily="66" charset="0"/>
              </a:rPr>
              <a:t>              </a:t>
            </a:r>
            <a:r>
              <a:rPr lang="en-US" altLang="en-US" sz="4000" b="1" smtClean="0">
                <a:solidFill>
                  <a:srgbClr val="6666FF"/>
                </a:solidFill>
                <a:latin typeface="Comic Sans MS" pitchFamily="66" charset="0"/>
              </a:rPr>
              <a:t>Virtual Cell Biology                        Classroom </a:t>
            </a:r>
            <a:r>
              <a:rPr lang="en-US" altLang="en-US" sz="2400" i="1" smtClean="0">
                <a:solidFill>
                  <a:srgbClr val="6666FF"/>
                </a:solidFill>
                <a:latin typeface="Comic Sans MS" pitchFamily="66" charset="0"/>
              </a:rPr>
              <a:t>(</a:t>
            </a:r>
            <a:r>
              <a:rPr lang="en-US" altLang="en-US" sz="2400" i="1" smtClean="0">
                <a:solidFill>
                  <a:srgbClr val="6666FF"/>
                </a:solidFill>
                <a:latin typeface="Comic Sans MS" pitchFamily="66" charset="0"/>
                <a:hlinkClick r:id="rId3"/>
              </a:rPr>
              <a:t>VCBC</a:t>
            </a:r>
            <a:r>
              <a:rPr lang="en-US" altLang="en-US" sz="2400" i="1" smtClean="0">
                <a:solidFill>
                  <a:srgbClr val="6666FF"/>
                </a:solidFill>
                <a:latin typeface="Comic Sans MS" pitchFamily="66" charset="0"/>
              </a:rPr>
              <a:t>)</a:t>
            </a:r>
            <a:r>
              <a:rPr lang="en-US" altLang="en-US" sz="2000" i="1" smtClean="0">
                <a:solidFill>
                  <a:srgbClr val="6666FF"/>
                </a:solidFill>
                <a:latin typeface="Comic Sans MS" pitchFamily="66" charset="0"/>
              </a:rPr>
              <a:t>  </a:t>
            </a:r>
            <a:r>
              <a:rPr lang="en-US" altLang="en-US" sz="4000" b="1" smtClean="0">
                <a:solidFill>
                  <a:srgbClr val="6666FF"/>
                </a:solidFill>
                <a:latin typeface="Comic Sans MS" pitchFamily="66" charset="0"/>
              </a:rPr>
              <a:t>!</a:t>
            </a:r>
            <a:r>
              <a:rPr lang="en-US" altLang="en-US" sz="4000" b="1" smtClean="0">
                <a:solidFill>
                  <a:srgbClr val="6666FF"/>
                </a:solidFill>
              </a:rPr>
              <a:t/>
            </a:r>
            <a:br>
              <a:rPr lang="en-US" altLang="en-US" sz="4000" b="1" smtClean="0">
                <a:solidFill>
                  <a:srgbClr val="6666FF"/>
                </a:solidFill>
              </a:rPr>
            </a:br>
            <a:r>
              <a:rPr lang="en-US" altLang="en-US" sz="2400" b="1" smtClean="0"/>
              <a:t/>
            </a:r>
            <a:br>
              <a:rPr lang="en-US" altLang="en-US" sz="2400" b="1" smtClean="0"/>
            </a:br>
            <a:r>
              <a:rPr lang="en-US" altLang="en-US" sz="2400" smtClean="0">
                <a:latin typeface="Comic Sans MS" pitchFamily="66" charset="0"/>
              </a:rPr>
              <a:t>The VCBC is full of resources to help you succeed, including:</a:t>
            </a:r>
          </a:p>
        </p:txBody>
      </p:sp>
      <p:sp>
        <p:nvSpPr>
          <p:cNvPr id="13315" name="Rectangle 3"/>
          <p:cNvSpPr>
            <a:spLocks noGrp="1" noChangeArrowheads="1"/>
          </p:cNvSpPr>
          <p:nvPr>
            <p:ph type="subTitle" idx="1"/>
          </p:nvPr>
        </p:nvSpPr>
        <p:spPr>
          <a:xfrm>
            <a:off x="2438400" y="4038600"/>
            <a:ext cx="6172200" cy="1600200"/>
          </a:xfrm>
        </p:spPr>
        <p:txBody>
          <a:bodyPr/>
          <a:lstStyle/>
          <a:p>
            <a:pPr marL="609600" indent="-609600" algn="l" eaLnBrk="1" hangingPunct="1">
              <a:buFontTx/>
              <a:buChar char="•"/>
            </a:pPr>
            <a:r>
              <a:rPr lang="en-US" altLang="en-US" sz="1600" smtClean="0">
                <a:latin typeface="Comic Sans MS" pitchFamily="66" charset="0"/>
              </a:rPr>
              <a:t>practice test questions</a:t>
            </a:r>
          </a:p>
          <a:p>
            <a:pPr marL="609600" indent="-609600" algn="l" eaLnBrk="1" hangingPunct="1">
              <a:buFontTx/>
              <a:buChar char="•"/>
            </a:pPr>
            <a:r>
              <a:rPr lang="en-US" altLang="en-US" sz="1600" smtClean="0">
                <a:latin typeface="Comic Sans MS" pitchFamily="66" charset="0"/>
              </a:rPr>
              <a:t>review questions</a:t>
            </a:r>
          </a:p>
          <a:p>
            <a:pPr marL="609600" indent="-609600" algn="l" eaLnBrk="1" hangingPunct="1">
              <a:buFontTx/>
              <a:buChar char="•"/>
            </a:pPr>
            <a:r>
              <a:rPr lang="en-US" altLang="en-US" sz="1600" smtClean="0">
                <a:latin typeface="Comic Sans MS" pitchFamily="66" charset="0"/>
              </a:rPr>
              <a:t>study guides and learning objectives</a:t>
            </a:r>
          </a:p>
          <a:p>
            <a:pPr marL="609600" indent="-609600" algn="l" eaLnBrk="1" hangingPunct="1">
              <a:buFontTx/>
              <a:buChar char="•"/>
            </a:pPr>
            <a:r>
              <a:rPr lang="en-US" altLang="en-US" sz="1600" smtClean="0">
                <a:latin typeface="Comic Sans MS" pitchFamily="66" charset="0"/>
              </a:rPr>
              <a:t>PowerPoints on other topics</a:t>
            </a:r>
          </a:p>
        </p:txBody>
      </p:sp>
      <p:sp>
        <p:nvSpPr>
          <p:cNvPr id="13316" name="Text Box 4"/>
          <p:cNvSpPr txBox="1">
            <a:spLocks noChangeArrowheads="1"/>
          </p:cNvSpPr>
          <p:nvPr/>
        </p:nvSpPr>
        <p:spPr bwMode="auto">
          <a:xfrm>
            <a:off x="0" y="5715000"/>
            <a:ext cx="88392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altLang="en-US" sz="1600">
                <a:solidFill>
                  <a:srgbClr val="000000"/>
                </a:solidFill>
                <a:latin typeface="Comic Sans MS" pitchFamily="66" charset="0"/>
              </a:rPr>
              <a:t>You can access the VCBC by going to the Science Prof Online website </a:t>
            </a:r>
            <a:r>
              <a:rPr lang="en-US" altLang="en-US" sz="1600" b="1">
                <a:solidFill>
                  <a:srgbClr val="000000"/>
                </a:solidFill>
                <a:latin typeface="Comic Sans MS" pitchFamily="66" charset="0"/>
                <a:hlinkClick r:id="rId4"/>
              </a:rPr>
              <a:t>www.ScienceProfOnline.com</a:t>
            </a:r>
            <a:endParaRPr lang="en-US" altLang="en-US" sz="1600" b="1">
              <a:solidFill>
                <a:srgbClr val="000000"/>
              </a:solidFill>
              <a:latin typeface="Comic Sans MS" pitchFamily="66" charset="0"/>
            </a:endParaRPr>
          </a:p>
        </p:txBody>
      </p:sp>
      <p:pic>
        <p:nvPicPr>
          <p:cNvPr id="13317" name="Picture 5" descr="EndomembraneSystemMarinanRuiz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09600" y="4038600"/>
            <a:ext cx="1447800" cy="1189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8" name="Rectangle 6"/>
          <p:cNvSpPr>
            <a:spLocks noChangeArrowheads="1"/>
          </p:cNvSpPr>
          <p:nvPr/>
        </p:nvSpPr>
        <p:spPr bwMode="auto">
          <a:xfrm>
            <a:off x="2209800" y="6611938"/>
            <a:ext cx="6934200" cy="246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altLang="en-US" sz="1000">
                <a:latin typeface="Comic Sans MS" pitchFamily="66" charset="0"/>
              </a:rPr>
              <a:t>Images: </a:t>
            </a:r>
            <a:r>
              <a:rPr lang="en-US" altLang="en-US" sz="1000">
                <a:latin typeface="Comic Sans MS" pitchFamily="66" charset="0"/>
                <a:hlinkClick r:id="rId6"/>
              </a:rPr>
              <a:t>Blinded With Science</a:t>
            </a:r>
            <a:r>
              <a:rPr lang="en-US" altLang="en-US" sz="1000">
                <a:latin typeface="Comic Sans MS" pitchFamily="66" charset="0"/>
              </a:rPr>
              <a:t> album, Thomas Dolby; </a:t>
            </a:r>
            <a:r>
              <a:rPr lang="en-US" altLang="en-US" sz="1000">
                <a:latin typeface="Comic Sans MS" pitchFamily="66" charset="0"/>
                <a:hlinkClick r:id="rId7"/>
              </a:rPr>
              <a:t>Endomembrane system</a:t>
            </a:r>
            <a:r>
              <a:rPr lang="en-US" altLang="en-US" sz="1000">
                <a:latin typeface="Comic Sans MS" pitchFamily="66" charset="0"/>
              </a:rPr>
              <a:t>, Mariana Ruiz, Wiki</a:t>
            </a:r>
          </a:p>
        </p:txBody>
      </p:sp>
      <p:pic>
        <p:nvPicPr>
          <p:cNvPr id="13319" name="Picture 7" descr="Thomas_Dolby-Blinded_By_Scienc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57200" y="381000"/>
            <a:ext cx="2819400" cy="2690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subTitle" idx="1"/>
          </p:nvPr>
        </p:nvSpPr>
        <p:spPr>
          <a:xfrm>
            <a:off x="457200" y="1219200"/>
            <a:ext cx="6096000" cy="4419600"/>
          </a:xfrm>
        </p:spPr>
        <p:txBody>
          <a:bodyPr/>
          <a:lstStyle/>
          <a:p>
            <a:pPr algn="l" eaLnBrk="1" hangingPunct="1"/>
            <a:r>
              <a:rPr lang="en-US" altLang="en-US" sz="4000" b="1" smtClean="0">
                <a:latin typeface="Comic Sans MS" pitchFamily="66" charset="0"/>
              </a:rPr>
              <a:t>The Movement </a:t>
            </a:r>
          </a:p>
          <a:p>
            <a:pPr algn="l" eaLnBrk="1" hangingPunct="1"/>
            <a:r>
              <a:rPr lang="en-US" altLang="en-US" sz="4000" b="1" smtClean="0">
                <a:latin typeface="Comic Sans MS" pitchFamily="66" charset="0"/>
              </a:rPr>
              <a:t>of Molecules:</a:t>
            </a:r>
            <a:r>
              <a:rPr lang="en-US" altLang="en-US" sz="3600" b="1" smtClean="0">
                <a:latin typeface="Comic Sans MS" pitchFamily="66" charset="0"/>
              </a:rPr>
              <a:t> </a:t>
            </a:r>
          </a:p>
          <a:p>
            <a:pPr algn="l" eaLnBrk="1" hangingPunct="1"/>
            <a:endParaRPr lang="en-US" altLang="en-US" sz="2400" b="1" smtClean="0">
              <a:latin typeface="Comic Sans MS" pitchFamily="66" charset="0"/>
            </a:endParaRPr>
          </a:p>
          <a:p>
            <a:pPr algn="l" eaLnBrk="1" hangingPunct="1"/>
            <a:r>
              <a:rPr lang="en-US" altLang="en-US" sz="2800" b="1" smtClean="0">
                <a:solidFill>
                  <a:srgbClr val="9933FF"/>
                </a:solidFill>
                <a:latin typeface="Comic Sans MS" pitchFamily="66" charset="0"/>
              </a:rPr>
              <a:t>Diffusion, </a:t>
            </a:r>
          </a:p>
          <a:p>
            <a:pPr algn="l" eaLnBrk="1" hangingPunct="1"/>
            <a:endParaRPr lang="en-US" altLang="en-US" sz="600" b="1" smtClean="0">
              <a:solidFill>
                <a:srgbClr val="9933FF"/>
              </a:solidFill>
              <a:latin typeface="Comic Sans MS" pitchFamily="66" charset="0"/>
            </a:endParaRPr>
          </a:p>
          <a:p>
            <a:pPr algn="l" eaLnBrk="1" hangingPunct="1"/>
            <a:r>
              <a:rPr lang="en-US" altLang="en-US" sz="2800" b="1" smtClean="0">
                <a:solidFill>
                  <a:srgbClr val="9933FF"/>
                </a:solidFill>
                <a:latin typeface="Comic Sans MS" pitchFamily="66" charset="0"/>
              </a:rPr>
              <a:t>Osmosis &amp;</a:t>
            </a:r>
          </a:p>
          <a:p>
            <a:pPr algn="l" eaLnBrk="1" hangingPunct="1"/>
            <a:r>
              <a:rPr lang="en-US" altLang="en-US" sz="600" b="1" smtClean="0">
                <a:solidFill>
                  <a:srgbClr val="9933FF"/>
                </a:solidFill>
                <a:latin typeface="Comic Sans MS" pitchFamily="66" charset="0"/>
              </a:rPr>
              <a:t> </a:t>
            </a:r>
          </a:p>
          <a:p>
            <a:pPr algn="l" eaLnBrk="1" hangingPunct="1"/>
            <a:r>
              <a:rPr lang="en-US" altLang="en-US" sz="2800" b="1" smtClean="0">
                <a:solidFill>
                  <a:srgbClr val="9933FF"/>
                </a:solidFill>
                <a:latin typeface="Comic Sans MS" pitchFamily="66" charset="0"/>
              </a:rPr>
              <a:t>Active Transport</a:t>
            </a:r>
          </a:p>
          <a:p>
            <a:pPr algn="l" eaLnBrk="1" hangingPunct="1"/>
            <a:endParaRPr lang="en-US" altLang="en-US" sz="2400" b="1" smtClean="0">
              <a:solidFill>
                <a:srgbClr val="9933FF"/>
              </a:solidFill>
              <a:latin typeface="Comic Sans MS" pitchFamily="66" charset="0"/>
            </a:endParaRPr>
          </a:p>
          <a:p>
            <a:pPr algn="l" eaLnBrk="1" hangingPunct="1"/>
            <a:r>
              <a:rPr lang="en-US" altLang="en-US" sz="500" smtClean="0">
                <a:latin typeface="Comic Sans MS" pitchFamily="66" charset="0"/>
              </a:rPr>
              <a:t>	</a:t>
            </a:r>
          </a:p>
        </p:txBody>
      </p:sp>
      <p:pic>
        <p:nvPicPr>
          <p:cNvPr id="3075" name="Picture 6" descr="diffusion-animated"/>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4648200" y="1066800"/>
            <a:ext cx="3994150"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Text Box 7"/>
          <p:cNvSpPr txBox="1">
            <a:spLocks noChangeArrowheads="1"/>
          </p:cNvSpPr>
          <p:nvPr/>
        </p:nvSpPr>
        <p:spPr bwMode="auto">
          <a:xfrm>
            <a:off x="6645275" y="6492875"/>
            <a:ext cx="2498725"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altLang="en-US" sz="1000">
                <a:latin typeface="Comic Sans MS" pitchFamily="66" charset="0"/>
              </a:rPr>
              <a:t>Images: </a:t>
            </a:r>
            <a:r>
              <a:rPr lang="en-US" altLang="en-US" sz="1000">
                <a:latin typeface="Comic Sans MS" pitchFamily="66" charset="0"/>
                <a:hlinkClick r:id="rId4"/>
              </a:rPr>
              <a:t>Diffusion Animation</a:t>
            </a:r>
            <a:r>
              <a:rPr lang="en-US" altLang="en-US" sz="1000">
                <a:latin typeface="Comic Sans MS" pitchFamily="66" charset="0"/>
              </a:rPr>
              <a:t>, Biology Corner; </a:t>
            </a:r>
            <a:r>
              <a:rPr lang="en-US" altLang="en-US" sz="1000">
                <a:latin typeface="Comic Sans MS" pitchFamily="66" charset="0"/>
                <a:hlinkClick r:id="rId5"/>
              </a:rPr>
              <a:t>Diffusion</a:t>
            </a:r>
            <a:r>
              <a:rPr lang="en-US" altLang="en-US" sz="1000">
                <a:latin typeface="Comic Sans MS" pitchFamily="66" charset="0"/>
              </a:rPr>
              <a:t>, J Krieger</a:t>
            </a:r>
          </a:p>
        </p:txBody>
      </p:sp>
      <p:sp>
        <p:nvSpPr>
          <p:cNvPr id="3077" name="Text Box 5"/>
          <p:cNvSpPr txBox="1">
            <a:spLocks noChangeArrowheads="1"/>
          </p:cNvSpPr>
          <p:nvPr/>
        </p:nvSpPr>
        <p:spPr bwMode="auto">
          <a:xfrm>
            <a:off x="26988" y="6456363"/>
            <a:ext cx="4164012"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1000" b="1">
                <a:latin typeface="Comic Sans MS" pitchFamily="66" charset="0"/>
              </a:rPr>
              <a:t>For additional resources on this lecture topic, see the </a:t>
            </a:r>
            <a:r>
              <a:rPr lang="en-US" altLang="en-US" sz="1000" b="1">
                <a:latin typeface="Comic Sans MS" pitchFamily="66" charset="0"/>
                <a:hlinkClick r:id="rId6"/>
              </a:rPr>
              <a:t>Diffusion, Osmosis &amp;  Active Transport main page</a:t>
            </a:r>
            <a:r>
              <a:rPr lang="en-US" altLang="en-US" sz="1000" b="1">
                <a:latin typeface="Comic Sans MS" pitchFamily="66" charset="0"/>
              </a:rPr>
              <a:t> on </a:t>
            </a:r>
            <a:r>
              <a:rPr lang="en-US" altLang="en-US" sz="1000" b="1">
                <a:latin typeface="Comic Sans MS" pitchFamily="66" charset="0"/>
                <a:hlinkClick r:id="rId7"/>
              </a:rPr>
              <a:t>SPO</a:t>
            </a:r>
            <a:r>
              <a:rPr lang="en-US" altLang="en-US" sz="1000" b="1">
                <a:latin typeface="Comic Sans MS" pitchFamily="66" charset="0"/>
              </a:rPr>
              <a: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body" sz="half" idx="3"/>
          </p:nvPr>
        </p:nvSpPr>
        <p:spPr>
          <a:xfrm>
            <a:off x="228600" y="1600200"/>
            <a:ext cx="3886200" cy="4373563"/>
          </a:xfrm>
        </p:spPr>
        <p:txBody>
          <a:bodyPr/>
          <a:lstStyle/>
          <a:p>
            <a:pPr eaLnBrk="1" hangingPunct="1">
              <a:lnSpc>
                <a:spcPct val="90000"/>
              </a:lnSpc>
              <a:buFont typeface="Wingdings" pitchFamily="2" charset="2"/>
              <a:buChar char="Ø"/>
            </a:pPr>
            <a:r>
              <a:rPr lang="en-US" sz="1800" dirty="0" smtClean="0">
                <a:latin typeface="Comic Sans MS" pitchFamily="66" charset="0"/>
              </a:rPr>
              <a:t>Separates the cell from its environment.</a:t>
            </a:r>
          </a:p>
          <a:p>
            <a:pPr eaLnBrk="1" hangingPunct="1">
              <a:lnSpc>
                <a:spcPct val="90000"/>
              </a:lnSpc>
              <a:buFont typeface="Wingdings" pitchFamily="2" charset="2"/>
              <a:buChar char="Ø"/>
            </a:pPr>
            <a:endParaRPr lang="en-US" sz="1800" dirty="0" smtClean="0">
              <a:latin typeface="Comic Sans MS" pitchFamily="66" charset="0"/>
            </a:endParaRPr>
          </a:p>
          <a:p>
            <a:pPr eaLnBrk="1" hangingPunct="1">
              <a:lnSpc>
                <a:spcPct val="90000"/>
              </a:lnSpc>
              <a:buFont typeface="Wingdings" pitchFamily="2" charset="2"/>
              <a:buChar char="Ø"/>
            </a:pPr>
            <a:r>
              <a:rPr lang="en-US" sz="1800" dirty="0" smtClean="0">
                <a:latin typeface="Comic Sans MS" pitchFamily="66" charset="0"/>
              </a:rPr>
              <a:t>Phospholipid molecules oriented so that </a:t>
            </a:r>
            <a:r>
              <a:rPr lang="en-US" sz="1800" b="1" dirty="0" smtClean="0">
                <a:solidFill>
                  <a:srgbClr val="FF0000"/>
                </a:solidFill>
                <a:latin typeface="Comic Sans MS" pitchFamily="66" charset="0"/>
              </a:rPr>
              <a:t>hydrophilic </a:t>
            </a:r>
            <a:r>
              <a:rPr lang="en-US" sz="2000" b="1" dirty="0" smtClean="0">
                <a:latin typeface="Comic Sans MS" pitchFamily="66" charset="0"/>
              </a:rPr>
              <a:t>water-loving</a:t>
            </a:r>
            <a:r>
              <a:rPr lang="en-US" sz="1800" dirty="0" smtClean="0">
                <a:latin typeface="Comic Sans MS" pitchFamily="66" charset="0"/>
              </a:rPr>
              <a:t> heads directed outward and </a:t>
            </a:r>
            <a:r>
              <a:rPr lang="en-US" sz="1800" b="1" dirty="0" smtClean="0">
                <a:solidFill>
                  <a:srgbClr val="FFC000"/>
                </a:solidFill>
                <a:latin typeface="Comic Sans MS" pitchFamily="66" charset="0"/>
              </a:rPr>
              <a:t>hydrophobic</a:t>
            </a:r>
            <a:r>
              <a:rPr lang="en-US" sz="1800" b="1" dirty="0" smtClean="0">
                <a:latin typeface="Comic Sans MS" pitchFamily="66" charset="0"/>
              </a:rPr>
              <a:t> water-hating</a:t>
            </a:r>
            <a:r>
              <a:rPr lang="en-US" sz="1800" dirty="0" smtClean="0">
                <a:latin typeface="Comic Sans MS" pitchFamily="66" charset="0"/>
              </a:rPr>
              <a:t> tails directed inward.</a:t>
            </a:r>
          </a:p>
          <a:p>
            <a:pPr eaLnBrk="1" hangingPunct="1">
              <a:lnSpc>
                <a:spcPct val="90000"/>
              </a:lnSpc>
              <a:buFont typeface="Wingdings" pitchFamily="2" charset="2"/>
              <a:buChar char="Ø"/>
            </a:pPr>
            <a:endParaRPr lang="en-US" sz="1800" dirty="0" smtClean="0">
              <a:latin typeface="Comic Sans MS" pitchFamily="66" charset="0"/>
            </a:endParaRPr>
          </a:p>
          <a:p>
            <a:pPr eaLnBrk="1" hangingPunct="1">
              <a:lnSpc>
                <a:spcPct val="90000"/>
              </a:lnSpc>
              <a:buFont typeface="Wingdings" pitchFamily="2" charset="2"/>
              <a:buChar char="Ø"/>
            </a:pPr>
            <a:r>
              <a:rPr lang="en-US" sz="1800" dirty="0" smtClean="0">
                <a:latin typeface="Comic Sans MS" pitchFamily="66" charset="0"/>
                <a:hlinkClick r:id="rId3"/>
              </a:rPr>
              <a:t>Proteins</a:t>
            </a:r>
            <a:r>
              <a:rPr lang="en-US" sz="1800" dirty="0" smtClean="0">
                <a:latin typeface="Comic Sans MS" pitchFamily="66" charset="0"/>
              </a:rPr>
              <a:t> embedded in two layers of lipids (lipid bilayer).</a:t>
            </a:r>
          </a:p>
          <a:p>
            <a:pPr eaLnBrk="1" hangingPunct="1">
              <a:lnSpc>
                <a:spcPct val="90000"/>
              </a:lnSpc>
              <a:buFont typeface="Wingdings" pitchFamily="2" charset="2"/>
              <a:buChar char="Ø"/>
            </a:pPr>
            <a:endParaRPr lang="en-US" sz="1800" dirty="0" smtClean="0">
              <a:latin typeface="Comic Sans MS" pitchFamily="66" charset="0"/>
            </a:endParaRPr>
          </a:p>
          <a:p>
            <a:pPr eaLnBrk="1" hangingPunct="1">
              <a:lnSpc>
                <a:spcPct val="90000"/>
              </a:lnSpc>
              <a:buFont typeface="Wingdings" pitchFamily="2" charset="2"/>
              <a:buChar char="Ø"/>
            </a:pPr>
            <a:r>
              <a:rPr lang="en-US" sz="1800" dirty="0" smtClean="0">
                <a:latin typeface="Comic Sans MS" pitchFamily="66" charset="0"/>
              </a:rPr>
              <a:t>Membrane is </a:t>
            </a:r>
            <a:r>
              <a:rPr lang="en-US" sz="1800" b="1" dirty="0" smtClean="0">
                <a:latin typeface="Comic Sans MS" pitchFamily="66" charset="0"/>
              </a:rPr>
              <a:t>semi-permeable</a:t>
            </a:r>
            <a:r>
              <a:rPr lang="en-US" sz="1800" dirty="0" smtClean="0">
                <a:latin typeface="Comic Sans MS" pitchFamily="66" charset="0"/>
              </a:rPr>
              <a:t>. </a:t>
            </a:r>
            <a:r>
              <a:rPr lang="en-US" sz="2000" b="1" dirty="0" smtClean="0">
                <a:solidFill>
                  <a:srgbClr val="FF0000"/>
                </a:solidFill>
                <a:latin typeface="Comic Sans MS" pitchFamily="66" charset="0"/>
              </a:rPr>
              <a:t>Q</a:t>
            </a:r>
            <a:r>
              <a:rPr lang="en-US" sz="1800" b="1" dirty="0" smtClean="0">
                <a:latin typeface="Comic Sans MS" pitchFamily="66" charset="0"/>
              </a:rPr>
              <a:t>:</a:t>
            </a:r>
            <a:r>
              <a:rPr lang="en-US" sz="1800" dirty="0" smtClean="0">
                <a:latin typeface="Comic Sans MS" pitchFamily="66" charset="0"/>
              </a:rPr>
              <a:t> What does that mean?</a:t>
            </a:r>
            <a:endParaRPr lang="en-US" sz="2000" dirty="0" smtClean="0">
              <a:latin typeface="Comic Sans MS" pitchFamily="66" charset="0"/>
            </a:endParaRPr>
          </a:p>
          <a:p>
            <a:pPr eaLnBrk="1" hangingPunct="1">
              <a:lnSpc>
                <a:spcPct val="90000"/>
              </a:lnSpc>
            </a:pPr>
            <a:endParaRPr lang="en-US" sz="2000" i="1" dirty="0" smtClean="0"/>
          </a:p>
        </p:txBody>
      </p:sp>
      <p:sp>
        <p:nvSpPr>
          <p:cNvPr id="11267" name="Text Box 3"/>
          <p:cNvSpPr txBox="1">
            <a:spLocks noChangeArrowheads="1"/>
          </p:cNvSpPr>
          <p:nvPr/>
        </p:nvSpPr>
        <p:spPr bwMode="auto">
          <a:xfrm>
            <a:off x="5715000" y="6629400"/>
            <a:ext cx="3429000"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1000">
                <a:latin typeface="Comic Sans MS" pitchFamily="66" charset="0"/>
              </a:rPr>
              <a:t>Image: </a:t>
            </a:r>
            <a:r>
              <a:rPr lang="en-US" sz="1000">
                <a:latin typeface="Comic Sans MS" pitchFamily="66" charset="0"/>
                <a:hlinkClick r:id="rId4"/>
              </a:rPr>
              <a:t>Cell Membrane</a:t>
            </a:r>
            <a:r>
              <a:rPr lang="en-US" sz="1000">
                <a:latin typeface="Comic Sans MS" pitchFamily="66" charset="0"/>
              </a:rPr>
              <a:t> diagram, Dhatfield </a:t>
            </a:r>
          </a:p>
        </p:txBody>
      </p:sp>
      <p:pic>
        <p:nvPicPr>
          <p:cNvPr id="11268" name="Picture 5" descr="Cell_membrane_detailed_diagramMRuiz"/>
          <p:cNvPicPr>
            <a:picLocks noGrp="1" noChangeAspect="1" noChangeArrowheads="1"/>
          </p:cNvPicPr>
          <p:nvPr>
            <p:ph sz="quarter" idx="2"/>
          </p:nvPr>
        </p:nvPicPr>
        <p:blipFill>
          <a:blip r:embed="rId5">
            <a:extLst>
              <a:ext uri="{28A0092B-C50C-407E-A947-70E740481C1C}">
                <a14:useLocalDpi xmlns:a14="http://schemas.microsoft.com/office/drawing/2010/main" val="0"/>
              </a:ext>
            </a:extLst>
          </a:blip>
          <a:srcRect/>
          <a:stretch>
            <a:fillRect/>
          </a:stretch>
        </p:blipFill>
        <p:spPr>
          <a:xfrm>
            <a:off x="4267200" y="0"/>
            <a:ext cx="4648200" cy="6324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1269" name="Rectangle 7"/>
          <p:cNvSpPr>
            <a:spLocks noGrp="1" noChangeArrowheads="1"/>
          </p:cNvSpPr>
          <p:nvPr>
            <p:ph type="title"/>
          </p:nvPr>
        </p:nvSpPr>
        <p:spPr>
          <a:xfrm>
            <a:off x="228600" y="152400"/>
            <a:ext cx="4495800" cy="1249363"/>
          </a:xfrm>
          <a:noFill/>
        </p:spPr>
        <p:txBody>
          <a:bodyPr/>
          <a:lstStyle/>
          <a:p>
            <a:pPr algn="l" eaLnBrk="1" hangingPunct="1"/>
            <a:r>
              <a:rPr lang="en-US" sz="2800" b="1" smtClean="0">
                <a:latin typeface="Comic Sans MS" pitchFamily="66" charset="0"/>
              </a:rPr>
              <a:t>Prokaryotes </a:t>
            </a:r>
            <a:r>
              <a:rPr lang="en-US" sz="2400" smtClean="0">
                <a:latin typeface="Comic Sans MS" pitchFamily="66" charset="0"/>
              </a:rPr>
              <a:t/>
            </a:r>
            <a:br>
              <a:rPr lang="en-US" sz="2400" smtClean="0">
                <a:latin typeface="Comic Sans MS" pitchFamily="66" charset="0"/>
              </a:rPr>
            </a:br>
            <a:r>
              <a:rPr lang="en-US" sz="800" smtClean="0">
                <a:latin typeface="Comic Sans MS" pitchFamily="66" charset="0"/>
              </a:rPr>
              <a:t/>
            </a:r>
            <a:br>
              <a:rPr lang="en-US" sz="800" smtClean="0">
                <a:latin typeface="Comic Sans MS" pitchFamily="66" charset="0"/>
              </a:rPr>
            </a:br>
            <a:r>
              <a:rPr lang="en-US" sz="2800" b="1" smtClean="0">
                <a:solidFill>
                  <a:srgbClr val="F91E07"/>
                </a:solidFill>
                <a:latin typeface="Comic Sans MS" pitchFamily="66" charset="0"/>
              </a:rPr>
              <a:t>Plasma Membrane</a:t>
            </a:r>
          </a:p>
        </p:txBody>
      </p:sp>
      <p:sp>
        <p:nvSpPr>
          <p:cNvPr id="7" name="Text Box 5"/>
          <p:cNvSpPr txBox="1">
            <a:spLocks noChangeArrowheads="1"/>
          </p:cNvSpPr>
          <p:nvPr/>
        </p:nvSpPr>
        <p:spPr bwMode="auto">
          <a:xfrm>
            <a:off x="0" y="6613525"/>
            <a:ext cx="44958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1000">
                <a:latin typeface="Comic Sans MS" pitchFamily="66" charset="0"/>
              </a:rPr>
              <a:t>From the  </a:t>
            </a:r>
            <a:r>
              <a:rPr lang="en-US" altLang="en-US" sz="1000">
                <a:latin typeface="Comic Sans MS" pitchFamily="66" charset="0"/>
                <a:hlinkClick r:id="rId6"/>
              </a:rPr>
              <a:t>Virtual Cell Biology Classroom</a:t>
            </a:r>
            <a:r>
              <a:rPr lang="en-US" altLang="en-US" sz="1000">
                <a:latin typeface="Comic Sans MS" pitchFamily="66" charset="0"/>
              </a:rPr>
              <a:t> on </a:t>
            </a:r>
            <a:r>
              <a:rPr lang="en-US" altLang="en-US" sz="1000">
                <a:latin typeface="Comic Sans MS" pitchFamily="66" charset="0"/>
                <a:hlinkClick r:id="rId7"/>
              </a:rPr>
              <a:t>ScienceProfOnline.com</a:t>
            </a:r>
            <a:endParaRPr lang="en-US" altLang="en-US" sz="1000">
              <a:latin typeface="Comic Sans MS" pitchFamily="66" charset="0"/>
            </a:endParaRPr>
          </a:p>
        </p:txBody>
      </p:sp>
    </p:spTree>
    <p:extLst>
      <p:ext uri="{BB962C8B-B14F-4D97-AF65-F5344CB8AC3E}">
        <p14:creationId xmlns:p14="http://schemas.microsoft.com/office/powerpoint/2010/main" val="21235666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304800" y="381000"/>
            <a:ext cx="8382000" cy="487363"/>
          </a:xfrm>
          <a:noFill/>
        </p:spPr>
        <p:txBody>
          <a:bodyPr/>
          <a:lstStyle/>
          <a:p>
            <a:pPr algn="l" eaLnBrk="1" hangingPunct="1"/>
            <a:r>
              <a:rPr lang="en-US" altLang="en-US" sz="3600" b="1" smtClean="0">
                <a:solidFill>
                  <a:schemeClr val="accent2"/>
                </a:solidFill>
                <a:latin typeface="Comic Sans MS" pitchFamily="66" charset="0"/>
              </a:rPr>
              <a:t>Passive Transport </a:t>
            </a:r>
            <a:r>
              <a:rPr lang="en-US" altLang="en-US" sz="2800" b="1" smtClean="0">
                <a:solidFill>
                  <a:schemeClr val="accent2"/>
                </a:solidFill>
                <a:latin typeface="Comic Sans MS" pitchFamily="66" charset="0"/>
              </a:rPr>
              <a:t/>
            </a:r>
            <a:br>
              <a:rPr lang="en-US" altLang="en-US" sz="2800" b="1" smtClean="0">
                <a:solidFill>
                  <a:schemeClr val="accent2"/>
                </a:solidFill>
                <a:latin typeface="Comic Sans MS" pitchFamily="66" charset="0"/>
              </a:rPr>
            </a:br>
            <a:endParaRPr lang="en-US" altLang="en-US" sz="3600" b="1" smtClean="0">
              <a:solidFill>
                <a:schemeClr val="accent2"/>
              </a:solidFill>
              <a:latin typeface="Comic Sans MS" pitchFamily="66" charset="0"/>
            </a:endParaRPr>
          </a:p>
        </p:txBody>
      </p:sp>
      <p:sp>
        <p:nvSpPr>
          <p:cNvPr id="5123" name="Rectangle 3"/>
          <p:cNvSpPr>
            <a:spLocks noGrp="1" noChangeArrowheads="1"/>
          </p:cNvSpPr>
          <p:nvPr>
            <p:ph type="body" sz="half" idx="1"/>
          </p:nvPr>
        </p:nvSpPr>
        <p:spPr>
          <a:xfrm>
            <a:off x="457200" y="838200"/>
            <a:ext cx="4800600" cy="5638800"/>
          </a:xfrm>
        </p:spPr>
        <p:txBody>
          <a:bodyPr/>
          <a:lstStyle/>
          <a:p>
            <a:pPr eaLnBrk="1" hangingPunct="1">
              <a:lnSpc>
                <a:spcPct val="80000"/>
              </a:lnSpc>
              <a:buFontTx/>
              <a:buNone/>
            </a:pPr>
            <a:endParaRPr lang="en-US" altLang="en-US" sz="1800" b="1" dirty="0" smtClean="0"/>
          </a:p>
          <a:p>
            <a:pPr eaLnBrk="1" hangingPunct="1">
              <a:lnSpc>
                <a:spcPct val="80000"/>
              </a:lnSpc>
              <a:buFontTx/>
              <a:buNone/>
            </a:pPr>
            <a:r>
              <a:rPr lang="en-US" altLang="en-US" sz="1800" dirty="0" smtClean="0">
                <a:latin typeface="Comic Sans MS" pitchFamily="66" charset="0"/>
              </a:rPr>
              <a:t>Primary function of plasma membrane </a:t>
            </a:r>
            <a:r>
              <a:rPr lang="en-US" altLang="en-US" sz="1800" dirty="0" smtClean="0">
                <a:latin typeface="Comic Sans MS" pitchFamily="66" charset="0"/>
              </a:rPr>
              <a:t> </a:t>
            </a:r>
            <a:r>
              <a:rPr lang="en-US" altLang="en-US" sz="2800" dirty="0" smtClean="0">
                <a:latin typeface="Comic Sans MS" pitchFamily="66" charset="0"/>
                <a:cs typeface="Arial" charset="0"/>
              </a:rPr>
              <a:t>→</a:t>
            </a:r>
            <a:r>
              <a:rPr lang="en-US" altLang="en-US" sz="1800" dirty="0" smtClean="0">
                <a:latin typeface="Comic Sans MS" pitchFamily="66" charset="0"/>
                <a:cs typeface="Arial" charset="0"/>
              </a:rPr>
              <a:t> </a:t>
            </a:r>
            <a:r>
              <a:rPr lang="en-US" altLang="en-US" sz="1800" dirty="0" smtClean="0">
                <a:latin typeface="Comic Sans MS" pitchFamily="66" charset="0"/>
              </a:rPr>
              <a:t>regulate movement of molecules entering or leaving cell. </a:t>
            </a:r>
          </a:p>
          <a:p>
            <a:pPr eaLnBrk="1" hangingPunct="1">
              <a:lnSpc>
                <a:spcPct val="80000"/>
              </a:lnSpc>
              <a:buFontTx/>
              <a:buNone/>
            </a:pPr>
            <a:endParaRPr lang="en-US" altLang="en-US" sz="1800" dirty="0" smtClean="0">
              <a:latin typeface="Comic Sans MS" pitchFamily="66" charset="0"/>
            </a:endParaRPr>
          </a:p>
          <a:p>
            <a:pPr eaLnBrk="1" hangingPunct="1">
              <a:lnSpc>
                <a:spcPct val="80000"/>
              </a:lnSpc>
              <a:buFontTx/>
              <a:buNone/>
            </a:pPr>
            <a:r>
              <a:rPr lang="en-US" altLang="en-US" sz="1800" dirty="0" smtClean="0">
                <a:latin typeface="Comic Sans MS" pitchFamily="66" charset="0"/>
              </a:rPr>
              <a:t>Movement of molecules across plasma membrane requires energy.</a:t>
            </a:r>
          </a:p>
          <a:p>
            <a:pPr eaLnBrk="1" hangingPunct="1">
              <a:lnSpc>
                <a:spcPct val="80000"/>
              </a:lnSpc>
              <a:buFontTx/>
              <a:buNone/>
            </a:pPr>
            <a:endParaRPr lang="en-US" altLang="en-US" sz="1800" dirty="0" smtClean="0">
              <a:latin typeface="Comic Sans MS" pitchFamily="66" charset="0"/>
            </a:endParaRPr>
          </a:p>
          <a:p>
            <a:pPr eaLnBrk="1" hangingPunct="1">
              <a:lnSpc>
                <a:spcPct val="80000"/>
              </a:lnSpc>
              <a:buFontTx/>
              <a:buNone/>
            </a:pPr>
            <a:endParaRPr lang="en-US" altLang="en-US" sz="1800" dirty="0" smtClean="0">
              <a:latin typeface="Comic Sans MS" pitchFamily="66" charset="0"/>
            </a:endParaRPr>
          </a:p>
          <a:p>
            <a:pPr eaLnBrk="1" hangingPunct="1">
              <a:lnSpc>
                <a:spcPct val="80000"/>
              </a:lnSpc>
              <a:buFontTx/>
              <a:buNone/>
            </a:pPr>
            <a:r>
              <a:rPr lang="en-US" altLang="en-US" sz="1800" dirty="0" smtClean="0">
                <a:latin typeface="Comic Sans MS" pitchFamily="66" charset="0"/>
              </a:rPr>
              <a:t>Movement of molecules is passive if no energy sources of the </a:t>
            </a:r>
            <a:r>
              <a:rPr lang="en-US" altLang="en-US" sz="1800" b="1" i="1" dirty="0" smtClean="0">
                <a:latin typeface="Comic Sans MS" pitchFamily="66" charset="0"/>
              </a:rPr>
              <a:t>cell</a:t>
            </a:r>
            <a:r>
              <a:rPr lang="en-US" altLang="en-US" sz="1800" dirty="0" smtClean="0">
                <a:latin typeface="Comic Sans MS" pitchFamily="66" charset="0"/>
              </a:rPr>
              <a:t> are expended.</a:t>
            </a:r>
          </a:p>
          <a:p>
            <a:pPr eaLnBrk="1" hangingPunct="1">
              <a:lnSpc>
                <a:spcPct val="80000"/>
              </a:lnSpc>
              <a:buFontTx/>
              <a:buNone/>
            </a:pPr>
            <a:endParaRPr lang="en-US" altLang="en-US" sz="1800" dirty="0" smtClean="0">
              <a:latin typeface="Comic Sans MS" pitchFamily="66" charset="0"/>
            </a:endParaRPr>
          </a:p>
          <a:p>
            <a:pPr eaLnBrk="1" hangingPunct="1">
              <a:lnSpc>
                <a:spcPct val="80000"/>
              </a:lnSpc>
              <a:buFontTx/>
              <a:buNone/>
            </a:pPr>
            <a:r>
              <a:rPr lang="en-US" altLang="en-US" sz="2000" b="1" dirty="0" smtClean="0">
                <a:solidFill>
                  <a:schemeClr val="tx1">
                    <a:lumMod val="65000"/>
                    <a:lumOff val="35000"/>
                  </a:schemeClr>
                </a:solidFill>
                <a:latin typeface="Comic Sans MS" pitchFamily="66" charset="0"/>
              </a:rPr>
              <a:t>Diffusion</a:t>
            </a:r>
            <a:r>
              <a:rPr lang="en-US" altLang="en-US" sz="1800" dirty="0" smtClean="0">
                <a:latin typeface="Comic Sans MS" pitchFamily="66" charset="0"/>
              </a:rPr>
              <a:t>  </a:t>
            </a:r>
            <a:r>
              <a:rPr lang="en-US" altLang="en-US" sz="1800" dirty="0" smtClean="0">
                <a:latin typeface="Comic Sans MS" pitchFamily="66" charset="0"/>
              </a:rPr>
              <a:t>= when molecules move </a:t>
            </a:r>
            <a:r>
              <a:rPr lang="en-US" altLang="en-US" sz="1800" dirty="0" smtClean="0">
                <a:latin typeface="Comic Sans MS" pitchFamily="66" charset="0"/>
              </a:rPr>
              <a:t>down </a:t>
            </a:r>
            <a:r>
              <a:rPr lang="en-US" altLang="en-US" sz="1800" dirty="0" smtClean="0">
                <a:latin typeface="Comic Sans MS" pitchFamily="66" charset="0"/>
              </a:rPr>
              <a:t>a concentration gradient, from a higher to a lower concentration.</a:t>
            </a:r>
          </a:p>
          <a:p>
            <a:pPr eaLnBrk="1" hangingPunct="1">
              <a:lnSpc>
                <a:spcPct val="80000"/>
              </a:lnSpc>
              <a:buFontTx/>
              <a:buNone/>
            </a:pPr>
            <a:endParaRPr lang="en-US" altLang="en-US" sz="1800" dirty="0" smtClean="0">
              <a:latin typeface="Comic Sans MS" pitchFamily="66" charset="0"/>
            </a:endParaRPr>
          </a:p>
          <a:p>
            <a:pPr eaLnBrk="1" hangingPunct="1">
              <a:lnSpc>
                <a:spcPct val="80000"/>
              </a:lnSpc>
              <a:buFontTx/>
              <a:buNone/>
            </a:pPr>
            <a:endParaRPr lang="en-US" altLang="en-US" sz="1800" i="1" dirty="0" smtClean="0">
              <a:latin typeface="Comic Sans MS" pitchFamily="66" charset="0"/>
            </a:endParaRPr>
          </a:p>
          <a:p>
            <a:pPr eaLnBrk="1" hangingPunct="1">
              <a:lnSpc>
                <a:spcPct val="80000"/>
              </a:lnSpc>
              <a:buFontTx/>
              <a:buNone/>
            </a:pPr>
            <a:r>
              <a:rPr lang="en-US" altLang="en-US" sz="2000" b="1" dirty="0" smtClean="0">
                <a:solidFill>
                  <a:srgbClr val="FF0000"/>
                </a:solidFill>
                <a:latin typeface="Comic Sans MS" pitchFamily="66" charset="0"/>
              </a:rPr>
              <a:t>Q</a:t>
            </a:r>
            <a:r>
              <a:rPr lang="en-US" altLang="en-US" sz="1800" b="1" dirty="0" smtClean="0">
                <a:latin typeface="Comic Sans MS" pitchFamily="66" charset="0"/>
              </a:rPr>
              <a:t>:</a:t>
            </a:r>
            <a:r>
              <a:rPr lang="en-US" altLang="en-US" sz="1800" dirty="0" smtClean="0">
                <a:latin typeface="Comic Sans MS" pitchFamily="66" charset="0"/>
              </a:rPr>
              <a:t> What type of things might affect the rate of diffusion?</a:t>
            </a:r>
          </a:p>
          <a:p>
            <a:pPr eaLnBrk="1" hangingPunct="1">
              <a:lnSpc>
                <a:spcPct val="80000"/>
              </a:lnSpc>
              <a:buFontTx/>
              <a:buNone/>
            </a:pPr>
            <a:r>
              <a:rPr lang="en-US" altLang="en-US" sz="1800" dirty="0" smtClean="0"/>
              <a:t> </a:t>
            </a:r>
          </a:p>
        </p:txBody>
      </p:sp>
      <p:pic>
        <p:nvPicPr>
          <p:cNvPr id="5124" name="Picture 4" descr="diffusion-animated"/>
          <p:cNvPicPr>
            <a:picLocks noChangeAspect="1" noChangeArrowheads="1" noCrop="1"/>
          </p:cNvPicPr>
          <p:nvPr>
            <p:ph sz="quarter" idx="2"/>
          </p:nvPr>
        </p:nvPicPr>
        <p:blipFill>
          <a:blip r:embed="rId3">
            <a:extLst>
              <a:ext uri="{28A0092B-C50C-407E-A947-70E740481C1C}">
                <a14:useLocalDpi xmlns:a14="http://schemas.microsoft.com/office/drawing/2010/main" val="0"/>
              </a:ext>
            </a:extLst>
          </a:blip>
          <a:srcRect/>
          <a:stretch>
            <a:fillRect/>
          </a:stretch>
        </p:blipFill>
        <p:spPr>
          <a:xfrm>
            <a:off x="5943600" y="609600"/>
            <a:ext cx="2819400" cy="2819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5125" name="Text Box 5"/>
          <p:cNvSpPr txBox="1">
            <a:spLocks noChangeArrowheads="1"/>
          </p:cNvSpPr>
          <p:nvPr/>
        </p:nvSpPr>
        <p:spPr bwMode="auto">
          <a:xfrm>
            <a:off x="6629400" y="6492875"/>
            <a:ext cx="251460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altLang="en-US" sz="1000">
                <a:latin typeface="Comic Sans MS" pitchFamily="66" charset="0"/>
              </a:rPr>
              <a:t>Images: </a:t>
            </a:r>
            <a:r>
              <a:rPr lang="en-US" altLang="en-US" sz="1000">
                <a:latin typeface="Comic Sans MS" pitchFamily="66" charset="0"/>
                <a:hlinkClick r:id="rId4"/>
              </a:rPr>
              <a:t>Diffusion Animation</a:t>
            </a:r>
            <a:r>
              <a:rPr lang="en-US" altLang="en-US" sz="1000">
                <a:latin typeface="Comic Sans MS" pitchFamily="66" charset="0"/>
              </a:rPr>
              <a:t>, Biology Corner; </a:t>
            </a:r>
            <a:r>
              <a:rPr lang="en-US" altLang="en-US" sz="1000">
                <a:latin typeface="Comic Sans MS" pitchFamily="66" charset="0"/>
                <a:hlinkClick r:id="rId5"/>
              </a:rPr>
              <a:t>Diffusion</a:t>
            </a:r>
            <a:r>
              <a:rPr lang="en-US" altLang="en-US" sz="1000">
                <a:latin typeface="Comic Sans MS" pitchFamily="66" charset="0"/>
              </a:rPr>
              <a:t>, J Krieger</a:t>
            </a:r>
          </a:p>
        </p:txBody>
      </p:sp>
      <p:pic>
        <p:nvPicPr>
          <p:cNvPr id="5126" name="Picture 6" descr="Diffusion"/>
          <p:cNvPicPr>
            <a:picLocks noChangeAspect="1" noChangeArrowheads="1"/>
          </p:cNvPicPr>
          <p:nvPr>
            <p:ph sz="quarter" idx="3"/>
          </p:nvPr>
        </p:nvPicPr>
        <p:blipFill>
          <a:blip r:embed="rId6">
            <a:extLst>
              <a:ext uri="{28A0092B-C50C-407E-A947-70E740481C1C}">
                <a14:useLocalDpi xmlns:a14="http://schemas.microsoft.com/office/drawing/2010/main" val="0"/>
              </a:ext>
            </a:extLst>
          </a:blip>
          <a:srcRect/>
          <a:stretch>
            <a:fillRect/>
          </a:stretch>
        </p:blipFill>
        <p:spPr>
          <a:xfrm>
            <a:off x="5791200" y="3810000"/>
            <a:ext cx="2859088" cy="2006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5127" name="Text Box 5"/>
          <p:cNvSpPr txBox="1">
            <a:spLocks noChangeArrowheads="1"/>
          </p:cNvSpPr>
          <p:nvPr/>
        </p:nvSpPr>
        <p:spPr bwMode="auto">
          <a:xfrm>
            <a:off x="0" y="6613525"/>
            <a:ext cx="44958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1000">
                <a:latin typeface="Comic Sans MS" pitchFamily="66" charset="0"/>
              </a:rPr>
              <a:t>From the  </a:t>
            </a:r>
            <a:r>
              <a:rPr lang="en-US" altLang="en-US" sz="1000">
                <a:latin typeface="Comic Sans MS" pitchFamily="66" charset="0"/>
                <a:hlinkClick r:id="rId7"/>
              </a:rPr>
              <a:t>Virtual Cell Biology Classroom</a:t>
            </a:r>
            <a:r>
              <a:rPr lang="en-US" altLang="en-US" sz="1000">
                <a:latin typeface="Comic Sans MS" pitchFamily="66" charset="0"/>
              </a:rPr>
              <a:t> on </a:t>
            </a:r>
            <a:r>
              <a:rPr lang="en-US" altLang="en-US" sz="1000">
                <a:latin typeface="Comic Sans MS" pitchFamily="66" charset="0"/>
                <a:hlinkClick r:id="rId8"/>
              </a:rPr>
              <a:t>ScienceProfOnline.com</a:t>
            </a:r>
            <a:endParaRPr lang="en-US" altLang="en-US" sz="1000">
              <a:latin typeface="Comic Sans MS" pitchFamily="66"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228600" y="304800"/>
            <a:ext cx="8229600" cy="487363"/>
          </a:xfrm>
          <a:noFill/>
        </p:spPr>
        <p:txBody>
          <a:bodyPr/>
          <a:lstStyle/>
          <a:p>
            <a:pPr algn="l" eaLnBrk="1" hangingPunct="1"/>
            <a:r>
              <a:rPr lang="en-US" altLang="en-US" sz="3600" b="1" smtClean="0">
                <a:solidFill>
                  <a:schemeClr val="accent2"/>
                </a:solidFill>
                <a:latin typeface="Comic Sans MS" pitchFamily="66" charset="0"/>
              </a:rPr>
              <a:t>Passive Transport - </a:t>
            </a:r>
            <a:r>
              <a:rPr lang="en-US" altLang="en-US" sz="3600" b="1" smtClean="0">
                <a:solidFill>
                  <a:schemeClr val="accent2"/>
                </a:solidFill>
                <a:latin typeface="Comic Sans MS" pitchFamily="66" charset="0"/>
                <a:hlinkClick r:id="rId3"/>
              </a:rPr>
              <a:t>Osmosis</a:t>
            </a:r>
            <a:endParaRPr lang="en-US" altLang="en-US" sz="3600" b="1" smtClean="0">
              <a:solidFill>
                <a:schemeClr val="accent2"/>
              </a:solidFill>
              <a:latin typeface="Comic Sans MS" pitchFamily="66" charset="0"/>
            </a:endParaRPr>
          </a:p>
        </p:txBody>
      </p:sp>
      <p:sp>
        <p:nvSpPr>
          <p:cNvPr id="7171" name="Rectangle 3"/>
          <p:cNvSpPr>
            <a:spLocks noGrp="1" noChangeArrowheads="1"/>
          </p:cNvSpPr>
          <p:nvPr>
            <p:ph type="body" sz="half" idx="1"/>
          </p:nvPr>
        </p:nvSpPr>
        <p:spPr>
          <a:xfrm>
            <a:off x="381000" y="1219200"/>
            <a:ext cx="3657600" cy="4953000"/>
          </a:xfrm>
        </p:spPr>
        <p:txBody>
          <a:bodyPr/>
          <a:lstStyle/>
          <a:p>
            <a:pPr eaLnBrk="1" hangingPunct="1">
              <a:buFontTx/>
              <a:buNone/>
            </a:pPr>
            <a:endParaRPr lang="en-US" altLang="en-US" sz="2000" b="1" dirty="0" smtClean="0">
              <a:latin typeface="Comic Sans MS" pitchFamily="66" charset="0"/>
            </a:endParaRPr>
          </a:p>
          <a:p>
            <a:pPr eaLnBrk="1" hangingPunct="1">
              <a:buFontTx/>
              <a:buNone/>
            </a:pPr>
            <a:r>
              <a:rPr lang="en-US" altLang="en-US" sz="2400" b="1" dirty="0" smtClean="0">
                <a:solidFill>
                  <a:srgbClr val="FF0000"/>
                </a:solidFill>
                <a:latin typeface="Comic Sans MS" pitchFamily="66" charset="0"/>
              </a:rPr>
              <a:t>Q</a:t>
            </a:r>
            <a:r>
              <a:rPr lang="en-US" altLang="en-US" sz="1800" b="1" dirty="0" smtClean="0">
                <a:latin typeface="Comic Sans MS" pitchFamily="66" charset="0"/>
              </a:rPr>
              <a:t>:</a:t>
            </a:r>
            <a:r>
              <a:rPr lang="en-US" altLang="en-US" sz="1800" dirty="0" smtClean="0">
                <a:latin typeface="Comic Sans MS" pitchFamily="66" charset="0"/>
              </a:rPr>
              <a:t> Diffusion of </a:t>
            </a:r>
            <a:r>
              <a:rPr lang="en-US" altLang="en-US" sz="1800" b="1" dirty="0" smtClean="0">
                <a:latin typeface="Comic Sans MS" pitchFamily="66" charset="0"/>
              </a:rPr>
              <a:t>what </a:t>
            </a:r>
            <a:r>
              <a:rPr lang="en-US" altLang="en-US" sz="1800" dirty="0" smtClean="0">
                <a:latin typeface="Comic Sans MS" pitchFamily="66" charset="0"/>
              </a:rPr>
              <a:t>across the plasma membrane?</a:t>
            </a:r>
          </a:p>
          <a:p>
            <a:pPr eaLnBrk="1" hangingPunct="1">
              <a:buFontTx/>
              <a:buNone/>
            </a:pPr>
            <a:endParaRPr lang="en-US" altLang="en-US" sz="1200" i="1" dirty="0" smtClean="0">
              <a:latin typeface="Comic Sans MS" pitchFamily="66" charset="0"/>
            </a:endParaRPr>
          </a:p>
          <a:p>
            <a:pPr eaLnBrk="1" hangingPunct="1">
              <a:buFontTx/>
              <a:buNone/>
            </a:pPr>
            <a:r>
              <a:rPr lang="en-US" altLang="en-US" sz="1800" dirty="0" smtClean="0">
                <a:latin typeface="Comic Sans MS" pitchFamily="66" charset="0"/>
              </a:rPr>
              <a:t>Environment surrounding cells may contain amounts of dissolved substances (solutes) that are…</a:t>
            </a:r>
          </a:p>
          <a:p>
            <a:pPr eaLnBrk="1" hangingPunct="1">
              <a:buFontTx/>
              <a:buNone/>
            </a:pPr>
            <a:r>
              <a:rPr lang="en-US" altLang="en-US" sz="1800" dirty="0" smtClean="0">
                <a:latin typeface="Comic Sans MS" pitchFamily="66" charset="0"/>
              </a:rPr>
              <a:t>	</a:t>
            </a:r>
          </a:p>
          <a:p>
            <a:pPr eaLnBrk="1" hangingPunct="1">
              <a:buFontTx/>
              <a:buNone/>
            </a:pPr>
            <a:r>
              <a:rPr lang="en-US" altLang="en-US" sz="1800" i="1" dirty="0" smtClean="0">
                <a:latin typeface="Comic Sans MS" pitchFamily="66" charset="0"/>
              </a:rPr>
              <a:t>	- </a:t>
            </a:r>
            <a:r>
              <a:rPr lang="en-US" altLang="en-US" sz="1600" i="1" dirty="0" smtClean="0">
                <a:latin typeface="Comic Sans MS" pitchFamily="66" charset="0"/>
              </a:rPr>
              <a:t>equal to</a:t>
            </a:r>
          </a:p>
          <a:p>
            <a:pPr eaLnBrk="1" hangingPunct="1">
              <a:buFontTx/>
              <a:buNone/>
            </a:pPr>
            <a:r>
              <a:rPr lang="en-US" altLang="en-US" sz="1600" i="1" dirty="0" smtClean="0">
                <a:latin typeface="Comic Sans MS" pitchFamily="66" charset="0"/>
              </a:rPr>
              <a:t>	- less than</a:t>
            </a:r>
          </a:p>
          <a:p>
            <a:pPr eaLnBrk="1" hangingPunct="1">
              <a:buFontTx/>
              <a:buNone/>
            </a:pPr>
            <a:r>
              <a:rPr lang="en-US" altLang="en-US" sz="1600" i="1" dirty="0" smtClean="0">
                <a:latin typeface="Comic Sans MS" pitchFamily="66" charset="0"/>
              </a:rPr>
              <a:t>	- greater than</a:t>
            </a:r>
            <a:r>
              <a:rPr lang="en-US" altLang="en-US" sz="1600" dirty="0" smtClean="0">
                <a:latin typeface="Comic Sans MS" pitchFamily="66" charset="0"/>
              </a:rPr>
              <a:t> </a:t>
            </a:r>
          </a:p>
          <a:p>
            <a:pPr eaLnBrk="1" hangingPunct="1">
              <a:buFontTx/>
              <a:buNone/>
            </a:pPr>
            <a:endParaRPr lang="en-US" altLang="en-US" sz="1600" dirty="0" smtClean="0">
              <a:latin typeface="Comic Sans MS" pitchFamily="66" charset="0"/>
            </a:endParaRPr>
          </a:p>
          <a:p>
            <a:pPr eaLnBrk="1" hangingPunct="1">
              <a:buFontTx/>
              <a:buNone/>
            </a:pPr>
            <a:r>
              <a:rPr lang="en-US" altLang="en-US" sz="1800" dirty="0" smtClean="0">
                <a:latin typeface="Comic Sans MS" pitchFamily="66" charset="0"/>
              </a:rPr>
              <a:t>	…those found within the cell. </a:t>
            </a:r>
            <a:endParaRPr lang="en-US" altLang="en-US" sz="2000" dirty="0" smtClean="0">
              <a:latin typeface="Comic Sans MS" pitchFamily="66" charset="0"/>
            </a:endParaRPr>
          </a:p>
        </p:txBody>
      </p:sp>
      <p:sp>
        <p:nvSpPr>
          <p:cNvPr id="7172" name="Text Box 4"/>
          <p:cNvSpPr txBox="1">
            <a:spLocks noChangeArrowheads="1"/>
          </p:cNvSpPr>
          <p:nvPr/>
        </p:nvSpPr>
        <p:spPr bwMode="auto">
          <a:xfrm>
            <a:off x="5638800" y="6629400"/>
            <a:ext cx="3505200"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altLang="en-US" sz="1000">
                <a:latin typeface="Comic Sans MS" pitchFamily="66" charset="0"/>
              </a:rPr>
              <a:t>Images: </a:t>
            </a:r>
            <a:r>
              <a:rPr lang="en-US" altLang="en-US" sz="1000">
                <a:latin typeface="Comic Sans MS" pitchFamily="66" charset="0"/>
                <a:hlinkClick r:id="rId4"/>
              </a:rPr>
              <a:t>Osmosis animation</a:t>
            </a:r>
            <a:endParaRPr lang="en-US" altLang="en-US" sz="1000">
              <a:latin typeface="Comic Sans MS" pitchFamily="66" charset="0"/>
            </a:endParaRPr>
          </a:p>
        </p:txBody>
      </p:sp>
      <p:pic>
        <p:nvPicPr>
          <p:cNvPr id="7173" name="Picture 5" descr="Osmosis"/>
          <p:cNvPicPr>
            <a:picLocks noChangeAspect="1" noChangeArrowheads="1" noCrop="1"/>
          </p:cNvPicPr>
          <p:nvPr>
            <p:ph sz="quarter" idx="2"/>
          </p:nvPr>
        </p:nvPicPr>
        <p:blipFill>
          <a:blip r:embed="rId5">
            <a:extLst>
              <a:ext uri="{28A0092B-C50C-407E-A947-70E740481C1C}">
                <a14:useLocalDpi xmlns:a14="http://schemas.microsoft.com/office/drawing/2010/main" val="0"/>
              </a:ext>
            </a:extLst>
          </a:blip>
          <a:srcRect/>
          <a:stretch>
            <a:fillRect/>
          </a:stretch>
        </p:blipFill>
        <p:spPr>
          <a:xfrm>
            <a:off x="4419600" y="1143000"/>
            <a:ext cx="4572000" cy="28622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7174" name="Rectangle 7"/>
          <p:cNvSpPr>
            <a:spLocks noChangeArrowheads="1"/>
          </p:cNvSpPr>
          <p:nvPr/>
        </p:nvSpPr>
        <p:spPr bwMode="auto">
          <a:xfrm>
            <a:off x="4724400" y="4114800"/>
            <a:ext cx="4038600" cy="2286000"/>
          </a:xfrm>
          <a:prstGeom prst="rect">
            <a:avLst/>
          </a:prstGeom>
          <a:solidFill>
            <a:srgbClr val="66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7175" name="Oval 8"/>
          <p:cNvSpPr>
            <a:spLocks noChangeArrowheads="1"/>
          </p:cNvSpPr>
          <p:nvPr/>
        </p:nvSpPr>
        <p:spPr bwMode="auto">
          <a:xfrm>
            <a:off x="5943600" y="4419600"/>
            <a:ext cx="2667000" cy="1828800"/>
          </a:xfrm>
          <a:prstGeom prst="ellipse">
            <a:avLst/>
          </a:prstGeom>
          <a:solidFill>
            <a:srgbClr val="99CC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7176" name="Text Box 9"/>
          <p:cNvSpPr txBox="1">
            <a:spLocks noChangeArrowheads="1"/>
          </p:cNvSpPr>
          <p:nvPr/>
        </p:nvSpPr>
        <p:spPr bwMode="auto">
          <a:xfrm>
            <a:off x="6934200" y="4953000"/>
            <a:ext cx="762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1600" b="1"/>
              <a:t>CELL</a:t>
            </a:r>
          </a:p>
        </p:txBody>
      </p:sp>
      <p:sp>
        <p:nvSpPr>
          <p:cNvPr id="7177" name="Line 10"/>
          <p:cNvSpPr>
            <a:spLocks noChangeShapeType="1"/>
          </p:cNvSpPr>
          <p:nvPr/>
        </p:nvSpPr>
        <p:spPr bwMode="auto">
          <a:xfrm>
            <a:off x="5638800" y="4800600"/>
            <a:ext cx="381000" cy="228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178" name="Text Box 11"/>
          <p:cNvSpPr txBox="1">
            <a:spLocks noChangeArrowheads="1"/>
          </p:cNvSpPr>
          <p:nvPr/>
        </p:nvSpPr>
        <p:spPr bwMode="auto">
          <a:xfrm>
            <a:off x="4953000" y="4419600"/>
            <a:ext cx="8382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altLang="en-US" sz="1000" b="1"/>
              <a:t>Plasma membrane</a:t>
            </a:r>
          </a:p>
        </p:txBody>
      </p:sp>
      <p:sp>
        <p:nvSpPr>
          <p:cNvPr id="7179" name="Text Box 12"/>
          <p:cNvSpPr txBox="1">
            <a:spLocks noChangeArrowheads="1"/>
          </p:cNvSpPr>
          <p:nvPr/>
        </p:nvSpPr>
        <p:spPr bwMode="auto">
          <a:xfrm>
            <a:off x="4724400" y="5486400"/>
            <a:ext cx="1143000"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altLang="en-US" sz="1000" b="1"/>
              <a:t>Liquid environment outside the cell.</a:t>
            </a:r>
          </a:p>
        </p:txBody>
      </p:sp>
      <p:sp>
        <p:nvSpPr>
          <p:cNvPr id="7180" name="Text Box 13"/>
          <p:cNvSpPr txBox="1">
            <a:spLocks noChangeArrowheads="1"/>
          </p:cNvSpPr>
          <p:nvPr/>
        </p:nvSpPr>
        <p:spPr bwMode="auto">
          <a:xfrm>
            <a:off x="6705600" y="5410200"/>
            <a:ext cx="1143000"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altLang="en-US" sz="1000" b="1"/>
              <a:t>Liquid environment inside the cell.</a:t>
            </a:r>
          </a:p>
        </p:txBody>
      </p:sp>
      <p:sp>
        <p:nvSpPr>
          <p:cNvPr id="7181" name="Text Box 5"/>
          <p:cNvSpPr txBox="1">
            <a:spLocks noChangeArrowheads="1"/>
          </p:cNvSpPr>
          <p:nvPr/>
        </p:nvSpPr>
        <p:spPr bwMode="auto">
          <a:xfrm>
            <a:off x="0" y="6613525"/>
            <a:ext cx="44958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1000" dirty="0">
                <a:latin typeface="Comic Sans MS" pitchFamily="66" charset="0"/>
              </a:rPr>
              <a:t>From the  </a:t>
            </a:r>
            <a:r>
              <a:rPr lang="en-US" altLang="en-US" sz="1000" dirty="0">
                <a:latin typeface="Comic Sans MS" pitchFamily="66" charset="0"/>
                <a:hlinkClick r:id="rId6"/>
              </a:rPr>
              <a:t>Virtual Cell Biology Classroom</a:t>
            </a:r>
            <a:r>
              <a:rPr lang="en-US" altLang="en-US" sz="1000" dirty="0">
                <a:latin typeface="Comic Sans MS" pitchFamily="66" charset="0"/>
              </a:rPr>
              <a:t> on </a:t>
            </a:r>
            <a:r>
              <a:rPr lang="en-US" altLang="en-US" sz="1000" dirty="0">
                <a:latin typeface="Comic Sans MS" pitchFamily="66" charset="0"/>
                <a:hlinkClick r:id="rId7"/>
              </a:rPr>
              <a:t>ScienceProfOnline.com</a:t>
            </a:r>
            <a:endParaRPr lang="en-US" altLang="en-US" sz="1000" dirty="0">
              <a:latin typeface="Comic Sans MS" pitchFamily="66"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1" name="Rectangle 3"/>
          <p:cNvSpPr>
            <a:spLocks noGrp="1" noChangeArrowheads="1"/>
          </p:cNvSpPr>
          <p:nvPr>
            <p:ph type="body" sz="half" idx="1"/>
          </p:nvPr>
        </p:nvSpPr>
        <p:spPr>
          <a:xfrm>
            <a:off x="381000" y="990600"/>
            <a:ext cx="4876800" cy="3505200"/>
          </a:xfrm>
        </p:spPr>
        <p:txBody>
          <a:bodyPr/>
          <a:lstStyle/>
          <a:p>
            <a:pPr eaLnBrk="1" hangingPunct="1">
              <a:lnSpc>
                <a:spcPct val="90000"/>
              </a:lnSpc>
              <a:buFontTx/>
              <a:buNone/>
              <a:defRPr/>
            </a:pPr>
            <a:endParaRPr lang="en-US" sz="1600" dirty="0" smtClean="0">
              <a:latin typeface="Comic Sans MS" pitchFamily="66" charset="0"/>
            </a:endParaRPr>
          </a:p>
          <a:p>
            <a:pPr eaLnBrk="1" hangingPunct="1">
              <a:lnSpc>
                <a:spcPct val="90000"/>
              </a:lnSpc>
              <a:buFontTx/>
              <a:buNone/>
              <a:defRPr/>
            </a:pPr>
            <a:r>
              <a:rPr lang="en-US" sz="2400" b="1" dirty="0" smtClean="0">
                <a:latin typeface="Comic Sans MS" pitchFamily="66" charset="0"/>
              </a:rPr>
              <a:t>Tonicity </a:t>
            </a:r>
            <a:r>
              <a:rPr lang="en-US" sz="2400" dirty="0" smtClean="0">
                <a:latin typeface="Comic Sans MS" pitchFamily="66" charset="0"/>
              </a:rPr>
              <a:t>and </a:t>
            </a:r>
            <a:r>
              <a:rPr lang="en-US" sz="2400" dirty="0" smtClean="0">
                <a:latin typeface="Comic Sans MS" pitchFamily="66" charset="0"/>
                <a:hlinkClick r:id="rId3"/>
              </a:rPr>
              <a:t>Osmosis</a:t>
            </a:r>
            <a:endParaRPr lang="en-US" sz="2400" dirty="0" smtClean="0">
              <a:latin typeface="Comic Sans MS" pitchFamily="66" charset="0"/>
            </a:endParaRPr>
          </a:p>
          <a:p>
            <a:pPr eaLnBrk="1" hangingPunct="1">
              <a:lnSpc>
                <a:spcPct val="90000"/>
              </a:lnSpc>
              <a:buFontTx/>
              <a:buNone/>
              <a:defRPr/>
            </a:pPr>
            <a:endParaRPr lang="en-US" sz="2400" i="1" dirty="0" smtClean="0">
              <a:latin typeface="Comic Sans MS" pitchFamily="66" charset="0"/>
            </a:endParaRPr>
          </a:p>
          <a:p>
            <a:pPr eaLnBrk="1" hangingPunct="1">
              <a:lnSpc>
                <a:spcPct val="90000"/>
              </a:lnSpc>
              <a:buFont typeface="Wingdings" pitchFamily="2" charset="2"/>
              <a:buChar char="Ø"/>
              <a:defRPr/>
            </a:pPr>
            <a:r>
              <a:rPr lang="en-US" sz="2000" b="1" dirty="0" smtClean="0">
                <a:solidFill>
                  <a:schemeClr val="tx1">
                    <a:lumMod val="50000"/>
                    <a:lumOff val="50000"/>
                  </a:schemeClr>
                </a:solidFill>
                <a:latin typeface="Comic Sans MS" pitchFamily="66" charset="0"/>
              </a:rPr>
              <a:t>isotonic</a:t>
            </a:r>
            <a:r>
              <a:rPr lang="en-US" sz="1600" dirty="0" smtClean="0">
                <a:latin typeface="Comic Sans MS" pitchFamily="66" charset="0"/>
              </a:rPr>
              <a:t>: equal concentration of a solute 	              </a:t>
            </a:r>
          </a:p>
          <a:p>
            <a:pPr marL="0" indent="0" eaLnBrk="1" hangingPunct="1">
              <a:lnSpc>
                <a:spcPct val="90000"/>
              </a:lnSpc>
              <a:buNone/>
              <a:defRPr/>
            </a:pPr>
            <a:r>
              <a:rPr lang="en-US" sz="1600" dirty="0">
                <a:latin typeface="Comic Sans MS" pitchFamily="66" charset="0"/>
              </a:rPr>
              <a:t> </a:t>
            </a:r>
            <a:r>
              <a:rPr lang="en-US" sz="1600" dirty="0" smtClean="0">
                <a:latin typeface="Comic Sans MS" pitchFamily="66" charset="0"/>
              </a:rPr>
              <a:t>                      inside and outside of cell.</a:t>
            </a:r>
          </a:p>
          <a:p>
            <a:pPr eaLnBrk="1" hangingPunct="1">
              <a:lnSpc>
                <a:spcPct val="90000"/>
              </a:lnSpc>
              <a:buFont typeface="Wingdings" pitchFamily="2" charset="2"/>
              <a:buChar char="Ø"/>
              <a:defRPr/>
            </a:pPr>
            <a:endParaRPr lang="en-US" sz="1600" dirty="0" smtClean="0">
              <a:latin typeface="Comic Sans MS" pitchFamily="66" charset="0"/>
            </a:endParaRPr>
          </a:p>
          <a:p>
            <a:pPr eaLnBrk="1" hangingPunct="1">
              <a:lnSpc>
                <a:spcPct val="90000"/>
              </a:lnSpc>
              <a:buFont typeface="Wingdings" pitchFamily="2" charset="2"/>
              <a:buChar char="Ø"/>
              <a:defRPr/>
            </a:pPr>
            <a:endParaRPr lang="en-US" sz="1000" u="sng" dirty="0" smtClean="0">
              <a:latin typeface="Comic Sans MS" pitchFamily="66" charset="0"/>
            </a:endParaRPr>
          </a:p>
          <a:p>
            <a:pPr eaLnBrk="1" hangingPunct="1">
              <a:lnSpc>
                <a:spcPct val="90000"/>
              </a:lnSpc>
              <a:buFont typeface="Wingdings" pitchFamily="2" charset="2"/>
              <a:buChar char="Ø"/>
              <a:defRPr/>
            </a:pPr>
            <a:r>
              <a:rPr lang="en-US" sz="2000" b="1" dirty="0" smtClean="0">
                <a:solidFill>
                  <a:schemeClr val="tx1">
                    <a:lumMod val="50000"/>
                    <a:lumOff val="50000"/>
                  </a:schemeClr>
                </a:solidFill>
                <a:latin typeface="Comic Sans MS" pitchFamily="66" charset="0"/>
              </a:rPr>
              <a:t>hypertonic</a:t>
            </a:r>
            <a:r>
              <a:rPr lang="en-US" sz="1600" dirty="0" smtClean="0">
                <a:latin typeface="Comic Sans MS" pitchFamily="66" charset="0"/>
              </a:rPr>
              <a:t>: a higher concentration of 		              solute.</a:t>
            </a:r>
          </a:p>
          <a:p>
            <a:pPr marL="0" indent="0" eaLnBrk="1" hangingPunct="1">
              <a:lnSpc>
                <a:spcPct val="90000"/>
              </a:lnSpc>
              <a:buFontTx/>
              <a:buNone/>
              <a:defRPr/>
            </a:pPr>
            <a:r>
              <a:rPr lang="en-US" sz="1000" dirty="0" smtClean="0">
                <a:latin typeface="Comic Sans MS" pitchFamily="66" charset="0"/>
              </a:rPr>
              <a:t>	</a:t>
            </a:r>
            <a:endParaRPr lang="en-US" sz="1800" dirty="0" smtClean="0">
              <a:latin typeface="Comic Sans MS" pitchFamily="66" charset="0"/>
            </a:endParaRPr>
          </a:p>
          <a:p>
            <a:pPr marL="0" indent="0" eaLnBrk="1" hangingPunct="1">
              <a:lnSpc>
                <a:spcPct val="90000"/>
              </a:lnSpc>
              <a:buFontTx/>
              <a:buNone/>
              <a:defRPr/>
            </a:pPr>
            <a:endParaRPr lang="en-US" sz="1000" dirty="0" smtClean="0">
              <a:latin typeface="Comic Sans MS" pitchFamily="66" charset="0"/>
            </a:endParaRPr>
          </a:p>
          <a:p>
            <a:pPr eaLnBrk="1" hangingPunct="1">
              <a:lnSpc>
                <a:spcPct val="90000"/>
              </a:lnSpc>
              <a:buFont typeface="Wingdings" pitchFamily="2" charset="2"/>
              <a:buChar char="Ø"/>
              <a:defRPr/>
            </a:pPr>
            <a:r>
              <a:rPr lang="en-US" sz="2000" b="1" dirty="0" smtClean="0">
                <a:solidFill>
                  <a:schemeClr val="tx1">
                    <a:lumMod val="50000"/>
                    <a:lumOff val="50000"/>
                  </a:schemeClr>
                </a:solidFill>
                <a:latin typeface="Comic Sans MS" pitchFamily="66" charset="0"/>
              </a:rPr>
              <a:t>hypotonic</a:t>
            </a:r>
            <a:r>
              <a:rPr lang="en-US" sz="1600" dirty="0" smtClean="0">
                <a:latin typeface="Comic Sans MS" pitchFamily="66" charset="0"/>
              </a:rPr>
              <a:t>: a lower concentration of 	               	           solute.</a:t>
            </a:r>
            <a:endParaRPr lang="en-US" sz="2000" dirty="0" smtClean="0">
              <a:latin typeface="Comic Sans MS" pitchFamily="66" charset="0"/>
            </a:endParaRPr>
          </a:p>
        </p:txBody>
      </p:sp>
      <p:pic>
        <p:nvPicPr>
          <p:cNvPr id="13316" name="Picture 4" descr="OsmosisBlood1"/>
          <p:cNvPicPr>
            <a:picLocks noGrp="1" noChangeAspect="1" noChangeArrowheads="1"/>
          </p:cNvPicPr>
          <p:nvPr>
            <p:ph sz="quarter" idx="3"/>
          </p:nvPr>
        </p:nvPicPr>
        <p:blipFill>
          <a:blip r:embed="rId4">
            <a:extLst>
              <a:ext uri="{28A0092B-C50C-407E-A947-70E740481C1C}">
                <a14:useLocalDpi xmlns:a14="http://schemas.microsoft.com/office/drawing/2010/main" val="0"/>
              </a:ext>
            </a:extLst>
          </a:blip>
          <a:srcRect/>
          <a:stretch>
            <a:fillRect/>
          </a:stretch>
        </p:blipFill>
        <p:spPr>
          <a:xfrm>
            <a:off x="5435019" y="990600"/>
            <a:ext cx="3286125" cy="31003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3317" name="Text Box 5"/>
          <p:cNvSpPr txBox="1">
            <a:spLocks noChangeArrowheads="1"/>
          </p:cNvSpPr>
          <p:nvPr/>
        </p:nvSpPr>
        <p:spPr bwMode="auto">
          <a:xfrm>
            <a:off x="5638800" y="6629400"/>
            <a:ext cx="3505200"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1000">
                <a:latin typeface="Comic Sans MS" pitchFamily="66" charset="0"/>
              </a:rPr>
              <a:t>Images: </a:t>
            </a:r>
            <a:r>
              <a:rPr lang="en-US" sz="1000">
                <a:latin typeface="Comic Sans MS" pitchFamily="66" charset="0"/>
                <a:hlinkClick r:id="rId5"/>
              </a:rPr>
              <a:t>Osmosis animation</a:t>
            </a:r>
            <a:r>
              <a:rPr lang="en-US" sz="1000">
                <a:latin typeface="Comic Sans MS" pitchFamily="66" charset="0"/>
              </a:rPr>
              <a:t>; </a:t>
            </a:r>
            <a:r>
              <a:rPr lang="en-US" sz="1000">
                <a:latin typeface="Comic Sans MS" pitchFamily="66" charset="0"/>
                <a:hlinkClick r:id="rId6"/>
              </a:rPr>
              <a:t>Osmosis with RBCs</a:t>
            </a:r>
            <a:r>
              <a:rPr lang="en-US" sz="1000">
                <a:latin typeface="Comic Sans MS" pitchFamily="66" charset="0"/>
              </a:rPr>
              <a:t>, M. Ruiz</a:t>
            </a:r>
          </a:p>
        </p:txBody>
      </p:sp>
      <p:sp>
        <p:nvSpPr>
          <p:cNvPr id="13318" name="Text Box 7"/>
          <p:cNvSpPr txBox="1">
            <a:spLocks noChangeArrowheads="1"/>
          </p:cNvSpPr>
          <p:nvPr/>
        </p:nvSpPr>
        <p:spPr bwMode="auto">
          <a:xfrm>
            <a:off x="762000" y="4876800"/>
            <a:ext cx="3733800" cy="1554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20000"/>
              </a:spcBef>
            </a:pPr>
            <a:r>
              <a:rPr lang="en-US" sz="2400" b="1">
                <a:solidFill>
                  <a:srgbClr val="FF0000"/>
                </a:solidFill>
                <a:latin typeface="Comic Sans MS" pitchFamily="66" charset="0"/>
              </a:rPr>
              <a:t>Water will always move toward a hypertonic environment!!</a:t>
            </a:r>
            <a:endParaRPr lang="en-US" sz="2400">
              <a:latin typeface="Comic Sans MS" pitchFamily="66" charset="0"/>
            </a:endParaRPr>
          </a:p>
          <a:p>
            <a:pPr eaLnBrk="1" hangingPunct="1">
              <a:spcBef>
                <a:spcPct val="50000"/>
              </a:spcBef>
            </a:pPr>
            <a:endParaRPr lang="en-US" sz="1600"/>
          </a:p>
        </p:txBody>
      </p:sp>
      <p:sp>
        <p:nvSpPr>
          <p:cNvPr id="2" name="TextBox 1"/>
          <p:cNvSpPr txBox="1"/>
          <p:nvPr/>
        </p:nvSpPr>
        <p:spPr>
          <a:xfrm>
            <a:off x="5520744" y="4343400"/>
            <a:ext cx="3200400" cy="1954381"/>
          </a:xfrm>
          <a:prstGeom prst="rect">
            <a:avLst/>
          </a:prstGeom>
          <a:noFill/>
          <a:ln>
            <a:solidFill>
              <a:schemeClr val="accent1">
                <a:lumMod val="75000"/>
              </a:schemeClr>
            </a:solidFill>
          </a:ln>
          <a:effectLst>
            <a:glow rad="101600">
              <a:schemeClr val="accent2">
                <a:satMod val="175000"/>
                <a:alpha val="40000"/>
              </a:schemeClr>
            </a:glow>
          </a:effectLst>
        </p:spPr>
        <p:txBody>
          <a:bodyPr>
            <a:spAutoFit/>
          </a:bodyPr>
          <a:lstStyle/>
          <a:p>
            <a:pPr algn="ctr">
              <a:defRPr/>
            </a:pPr>
            <a:endParaRPr lang="en-US" sz="1050" b="1" dirty="0" smtClean="0">
              <a:solidFill>
                <a:srgbClr val="FF0000"/>
              </a:solidFill>
              <a:latin typeface="Comic Sans MS" pitchFamily="66" charset="0"/>
            </a:endParaRPr>
          </a:p>
          <a:p>
            <a:pPr algn="ctr">
              <a:defRPr/>
            </a:pPr>
            <a:r>
              <a:rPr lang="en-US" sz="1600" b="1" dirty="0" smtClean="0">
                <a:solidFill>
                  <a:srgbClr val="FF0000"/>
                </a:solidFill>
                <a:latin typeface="Comic Sans MS" pitchFamily="66" charset="0"/>
              </a:rPr>
              <a:t>REVIEW!</a:t>
            </a:r>
          </a:p>
          <a:p>
            <a:pPr algn="ctr">
              <a:defRPr/>
            </a:pPr>
            <a:endParaRPr lang="en-US" sz="1050" b="1" dirty="0">
              <a:solidFill>
                <a:srgbClr val="FF0000"/>
              </a:solidFill>
              <a:latin typeface="Comic Sans MS" pitchFamily="66" charset="0"/>
            </a:endParaRPr>
          </a:p>
          <a:p>
            <a:pPr marL="171450" indent="-171450" algn="ctr">
              <a:buFont typeface="Arial" pitchFamily="34" charset="0"/>
              <a:buChar char="•"/>
              <a:defRPr/>
            </a:pPr>
            <a:r>
              <a:rPr lang="en-US" sz="1200" b="1" dirty="0">
                <a:latin typeface="Comic Sans MS" pitchFamily="66" charset="0"/>
                <a:hlinkClick r:id="rId7"/>
              </a:rPr>
              <a:t>How Osmosis Works</a:t>
            </a:r>
            <a:r>
              <a:rPr lang="en-US" sz="1200" dirty="0">
                <a:latin typeface="Comic Sans MS" pitchFamily="66" charset="0"/>
              </a:rPr>
              <a:t> animation</a:t>
            </a:r>
          </a:p>
          <a:p>
            <a:pPr marL="171450" indent="-171450" algn="ctr">
              <a:buFont typeface="Arial" pitchFamily="34" charset="0"/>
              <a:buChar char="•"/>
              <a:defRPr/>
            </a:pPr>
            <a:endParaRPr lang="en-US" sz="1200" b="1" dirty="0" smtClean="0">
              <a:latin typeface="Comic Sans MS" pitchFamily="66" charset="0"/>
              <a:hlinkClick r:id="rId8"/>
            </a:endParaRPr>
          </a:p>
          <a:p>
            <a:pPr marL="171450" indent="-171450" algn="ctr">
              <a:buFont typeface="Arial" pitchFamily="34" charset="0"/>
              <a:buChar char="•"/>
              <a:defRPr/>
            </a:pPr>
            <a:r>
              <a:rPr lang="en-US" sz="1200" b="1" dirty="0" smtClean="0">
                <a:latin typeface="Comic Sans MS" pitchFamily="66" charset="0"/>
                <a:hlinkClick r:id="rId8"/>
              </a:rPr>
              <a:t>Diffusion</a:t>
            </a:r>
            <a:r>
              <a:rPr lang="en-US" sz="1200" b="1" dirty="0">
                <a:latin typeface="Comic Sans MS" pitchFamily="66" charset="0"/>
                <a:hlinkClick r:id="rId8"/>
              </a:rPr>
              <a:t>, Osmosis &amp; Active Transport</a:t>
            </a:r>
            <a:r>
              <a:rPr lang="en-US" sz="1200" dirty="0">
                <a:latin typeface="Comic Sans MS" pitchFamily="66" charset="0"/>
                <a:hlinkClick r:id="rId8"/>
              </a:rPr>
              <a:t> </a:t>
            </a:r>
            <a:r>
              <a:rPr lang="en-US" sz="1200" dirty="0">
                <a:latin typeface="Comic Sans MS" pitchFamily="66" charset="0"/>
              </a:rPr>
              <a:t>Lecture Main Page of the </a:t>
            </a:r>
          </a:p>
          <a:p>
            <a:pPr algn="ctr">
              <a:defRPr/>
            </a:pPr>
            <a:r>
              <a:rPr lang="en-US" sz="1200" dirty="0">
                <a:latin typeface="Comic Sans MS" pitchFamily="66" charset="0"/>
                <a:hlinkClick r:id="rId9"/>
              </a:rPr>
              <a:t>Virtual Cell Biology Classroom</a:t>
            </a:r>
            <a:r>
              <a:rPr lang="en-US" sz="1200" dirty="0">
                <a:latin typeface="Comic Sans MS" pitchFamily="66" charset="0"/>
              </a:rPr>
              <a:t> on the </a:t>
            </a:r>
          </a:p>
          <a:p>
            <a:pPr algn="ctr">
              <a:defRPr/>
            </a:pPr>
            <a:r>
              <a:rPr lang="en-US" sz="1200" dirty="0">
                <a:latin typeface="Comic Sans MS" pitchFamily="66" charset="0"/>
              </a:rPr>
              <a:t>Science Prof Online</a:t>
            </a:r>
            <a:r>
              <a:rPr lang="en-US" sz="1200" dirty="0">
                <a:latin typeface="Comic Sans MS" pitchFamily="66" charset="0"/>
                <a:hlinkClick r:id="rId10"/>
              </a:rPr>
              <a:t> </a:t>
            </a:r>
            <a:r>
              <a:rPr lang="en-US" sz="1200" dirty="0">
                <a:latin typeface="Comic Sans MS" pitchFamily="66" charset="0"/>
              </a:rPr>
              <a:t>website </a:t>
            </a:r>
            <a:endParaRPr lang="en-US" sz="1200" dirty="0" smtClean="0">
              <a:latin typeface="Comic Sans MS" pitchFamily="66" charset="0"/>
            </a:endParaRPr>
          </a:p>
          <a:p>
            <a:pPr algn="ctr">
              <a:defRPr/>
            </a:pPr>
            <a:endParaRPr lang="en-US" sz="1200" dirty="0">
              <a:latin typeface="Comic Sans MS" pitchFamily="66" charset="0"/>
            </a:endParaRPr>
          </a:p>
        </p:txBody>
      </p:sp>
      <p:sp>
        <p:nvSpPr>
          <p:cNvPr id="10" name="Rectangle 9"/>
          <p:cNvSpPr>
            <a:spLocks noGrp="1" noChangeArrowheads="1"/>
          </p:cNvSpPr>
          <p:nvPr>
            <p:ph type="title"/>
          </p:nvPr>
        </p:nvSpPr>
        <p:spPr>
          <a:xfrm>
            <a:off x="457200" y="152400"/>
            <a:ext cx="8229600" cy="868362"/>
          </a:xfrm>
          <a:noFill/>
        </p:spPr>
        <p:txBody>
          <a:bodyPr/>
          <a:lstStyle/>
          <a:p>
            <a:pPr algn="l" eaLnBrk="1" hangingPunct="1"/>
            <a:r>
              <a:rPr lang="en-US" altLang="en-US" sz="3600" b="1" dirty="0" smtClean="0">
                <a:solidFill>
                  <a:schemeClr val="accent2"/>
                </a:solidFill>
                <a:latin typeface="Comic Sans MS" pitchFamily="66" charset="0"/>
              </a:rPr>
              <a:t>Passive Transport - Osmosis</a:t>
            </a:r>
          </a:p>
        </p:txBody>
      </p:sp>
      <p:sp>
        <p:nvSpPr>
          <p:cNvPr id="11" name="Text Box 5"/>
          <p:cNvSpPr txBox="1">
            <a:spLocks noChangeArrowheads="1"/>
          </p:cNvSpPr>
          <p:nvPr/>
        </p:nvSpPr>
        <p:spPr bwMode="auto">
          <a:xfrm>
            <a:off x="0" y="6613525"/>
            <a:ext cx="44958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1000" dirty="0">
                <a:latin typeface="Comic Sans MS" pitchFamily="66" charset="0"/>
              </a:rPr>
              <a:t>From the  </a:t>
            </a:r>
            <a:r>
              <a:rPr lang="en-US" altLang="en-US" sz="1000" dirty="0">
                <a:latin typeface="Comic Sans MS" pitchFamily="66" charset="0"/>
                <a:hlinkClick r:id="rId9"/>
              </a:rPr>
              <a:t>Virtual Cell Biology Classroom</a:t>
            </a:r>
            <a:r>
              <a:rPr lang="en-US" altLang="en-US" sz="1000" dirty="0">
                <a:latin typeface="Comic Sans MS" pitchFamily="66" charset="0"/>
              </a:rPr>
              <a:t> on </a:t>
            </a:r>
            <a:r>
              <a:rPr lang="en-US" altLang="en-US" sz="1000" dirty="0">
                <a:latin typeface="Comic Sans MS" pitchFamily="66" charset="0"/>
                <a:hlinkClick r:id="rId10"/>
              </a:rPr>
              <a:t>ScienceProfOnline.com</a:t>
            </a:r>
            <a:endParaRPr lang="en-US" altLang="en-US" sz="1000" dirty="0">
              <a:latin typeface="Comic Sans MS" pitchFamily="66" charset="0"/>
            </a:endParaRPr>
          </a:p>
        </p:txBody>
      </p:sp>
    </p:spTree>
    <p:extLst>
      <p:ext uri="{BB962C8B-B14F-4D97-AF65-F5344CB8AC3E}">
        <p14:creationId xmlns:p14="http://schemas.microsoft.com/office/powerpoint/2010/main" val="25242181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28600" y="762000"/>
            <a:ext cx="7696200" cy="1143000"/>
          </a:xfrm>
        </p:spPr>
        <p:txBody>
          <a:bodyPr/>
          <a:lstStyle/>
          <a:p>
            <a:pPr algn="l" eaLnBrk="1" hangingPunct="1"/>
            <a:r>
              <a:rPr lang="en-US" altLang="en-US" sz="1800" smtClean="0">
                <a:latin typeface="Comic Sans MS" pitchFamily="66" charset="0"/>
              </a:rPr>
              <a:t>Let’s do some osmosis problems, to practice our knowledge.</a:t>
            </a:r>
            <a:r>
              <a:rPr lang="en-US" altLang="en-US" sz="2800" smtClean="0">
                <a:latin typeface="Comic Sans MS" pitchFamily="66" charset="0"/>
              </a:rPr>
              <a:t> </a:t>
            </a:r>
          </a:p>
        </p:txBody>
      </p:sp>
      <p:sp>
        <p:nvSpPr>
          <p:cNvPr id="9219" name="Rectangle 3"/>
          <p:cNvSpPr>
            <a:spLocks noChangeArrowheads="1"/>
          </p:cNvSpPr>
          <p:nvPr/>
        </p:nvSpPr>
        <p:spPr bwMode="auto">
          <a:xfrm>
            <a:off x="4724400" y="4114800"/>
            <a:ext cx="4038600" cy="2286000"/>
          </a:xfrm>
          <a:prstGeom prst="rect">
            <a:avLst/>
          </a:prstGeom>
          <a:solidFill>
            <a:srgbClr val="66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9220" name="Oval 4"/>
          <p:cNvSpPr>
            <a:spLocks noChangeArrowheads="1"/>
          </p:cNvSpPr>
          <p:nvPr/>
        </p:nvSpPr>
        <p:spPr bwMode="auto">
          <a:xfrm>
            <a:off x="5943600" y="4419600"/>
            <a:ext cx="2667000" cy="1828800"/>
          </a:xfrm>
          <a:prstGeom prst="ellipse">
            <a:avLst/>
          </a:prstGeom>
          <a:solidFill>
            <a:srgbClr val="99CC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9221" name="Text Box 5"/>
          <p:cNvSpPr txBox="1">
            <a:spLocks noChangeArrowheads="1"/>
          </p:cNvSpPr>
          <p:nvPr/>
        </p:nvSpPr>
        <p:spPr bwMode="auto">
          <a:xfrm>
            <a:off x="6934200" y="4953000"/>
            <a:ext cx="762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1600" b="1"/>
              <a:t>CELL</a:t>
            </a:r>
          </a:p>
        </p:txBody>
      </p:sp>
      <p:sp>
        <p:nvSpPr>
          <p:cNvPr id="9222" name="Line 6"/>
          <p:cNvSpPr>
            <a:spLocks noChangeShapeType="1"/>
          </p:cNvSpPr>
          <p:nvPr/>
        </p:nvSpPr>
        <p:spPr bwMode="auto">
          <a:xfrm>
            <a:off x="5638800" y="4800600"/>
            <a:ext cx="381000" cy="228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23" name="Text Box 7"/>
          <p:cNvSpPr txBox="1">
            <a:spLocks noChangeArrowheads="1"/>
          </p:cNvSpPr>
          <p:nvPr/>
        </p:nvSpPr>
        <p:spPr bwMode="auto">
          <a:xfrm>
            <a:off x="4953000" y="4419600"/>
            <a:ext cx="8382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altLang="en-US" sz="1000" b="1"/>
              <a:t>Plasma membrane</a:t>
            </a:r>
          </a:p>
        </p:txBody>
      </p:sp>
      <p:sp>
        <p:nvSpPr>
          <p:cNvPr id="9224" name="Text Box 8"/>
          <p:cNvSpPr txBox="1">
            <a:spLocks noChangeArrowheads="1"/>
          </p:cNvSpPr>
          <p:nvPr/>
        </p:nvSpPr>
        <p:spPr bwMode="auto">
          <a:xfrm>
            <a:off x="4724400" y="5486400"/>
            <a:ext cx="1143000"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altLang="en-US" sz="1000" b="1"/>
              <a:t>Liquid environment outside the cell.</a:t>
            </a:r>
          </a:p>
        </p:txBody>
      </p:sp>
      <p:sp>
        <p:nvSpPr>
          <p:cNvPr id="9225" name="Text Box 9"/>
          <p:cNvSpPr txBox="1">
            <a:spLocks noChangeArrowheads="1"/>
          </p:cNvSpPr>
          <p:nvPr/>
        </p:nvSpPr>
        <p:spPr bwMode="auto">
          <a:xfrm>
            <a:off x="6705600" y="5410200"/>
            <a:ext cx="1143000"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altLang="en-US" sz="1000" b="1"/>
              <a:t>Liquid environment inside the cell.</a:t>
            </a:r>
          </a:p>
        </p:txBody>
      </p:sp>
      <p:sp>
        <p:nvSpPr>
          <p:cNvPr id="9226" name="AutoShape 10"/>
          <p:cNvSpPr>
            <a:spLocks noChangeArrowheads="1"/>
          </p:cNvSpPr>
          <p:nvPr/>
        </p:nvSpPr>
        <p:spPr bwMode="auto">
          <a:xfrm rot="-5582856">
            <a:off x="914400" y="4572000"/>
            <a:ext cx="1828800" cy="1371600"/>
          </a:xfrm>
          <a:prstGeom prst="wave">
            <a:avLst>
              <a:gd name="adj1" fmla="val 13005"/>
              <a:gd name="adj2" fmla="val 0"/>
            </a:avLst>
          </a:prstGeom>
          <a:solidFill>
            <a:srgbClr val="FFFF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9227" name="Rectangle 11"/>
          <p:cNvSpPr>
            <a:spLocks noChangeArrowheads="1"/>
          </p:cNvSpPr>
          <p:nvPr/>
        </p:nvSpPr>
        <p:spPr bwMode="auto">
          <a:xfrm rot="5400000">
            <a:off x="5334000" y="2057400"/>
            <a:ext cx="304800" cy="1371600"/>
          </a:xfrm>
          <a:prstGeom prst="rect">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9228" name="AutoShape 12"/>
          <p:cNvSpPr>
            <a:spLocks noChangeArrowheads="1"/>
          </p:cNvSpPr>
          <p:nvPr/>
        </p:nvSpPr>
        <p:spPr bwMode="auto">
          <a:xfrm>
            <a:off x="7010400" y="838200"/>
            <a:ext cx="1752600" cy="2590800"/>
          </a:xfrm>
          <a:prstGeom prst="can">
            <a:avLst>
              <a:gd name="adj" fmla="val 36957"/>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pic>
        <p:nvPicPr>
          <p:cNvPr id="9229" name="Picture 13" descr="MC900199232[1]"/>
          <p:cNvPicPr>
            <a:picLocks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a:xfrm>
            <a:off x="1752600" y="2590800"/>
            <a:ext cx="2228850" cy="1524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9230" name="Text Box 14"/>
          <p:cNvSpPr txBox="1">
            <a:spLocks noChangeArrowheads="1"/>
          </p:cNvSpPr>
          <p:nvPr/>
        </p:nvSpPr>
        <p:spPr bwMode="auto">
          <a:xfrm>
            <a:off x="4940300" y="2603500"/>
            <a:ext cx="106521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altLang="en-US" sz="1200" b="1"/>
              <a:t>CLAMP #2</a:t>
            </a:r>
          </a:p>
        </p:txBody>
      </p:sp>
      <p:sp>
        <p:nvSpPr>
          <p:cNvPr id="9231" name="Rectangle 15"/>
          <p:cNvSpPr>
            <a:spLocks noChangeArrowheads="1"/>
          </p:cNvSpPr>
          <p:nvPr/>
        </p:nvSpPr>
        <p:spPr bwMode="auto">
          <a:xfrm rot="5400000">
            <a:off x="1600200" y="5105400"/>
            <a:ext cx="304800" cy="1371600"/>
          </a:xfrm>
          <a:prstGeom prst="rect">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9232" name="Text Box 16"/>
          <p:cNvSpPr txBox="1">
            <a:spLocks noChangeArrowheads="1"/>
          </p:cNvSpPr>
          <p:nvPr/>
        </p:nvSpPr>
        <p:spPr bwMode="auto">
          <a:xfrm>
            <a:off x="1143000" y="5638800"/>
            <a:ext cx="1081088"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altLang="en-US" sz="1200" b="1"/>
              <a:t>CLAMP #1</a:t>
            </a:r>
          </a:p>
        </p:txBody>
      </p:sp>
      <p:sp>
        <p:nvSpPr>
          <p:cNvPr id="9233" name="Text Box 17"/>
          <p:cNvSpPr txBox="1">
            <a:spLocks noChangeArrowheads="1"/>
          </p:cNvSpPr>
          <p:nvPr/>
        </p:nvSpPr>
        <p:spPr bwMode="auto">
          <a:xfrm>
            <a:off x="2514600" y="2057400"/>
            <a:ext cx="1600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1200" b="1"/>
              <a:t>A solution to put inside the “cell”.</a:t>
            </a:r>
          </a:p>
        </p:txBody>
      </p:sp>
      <p:sp>
        <p:nvSpPr>
          <p:cNvPr id="9234" name="AutoShape 18"/>
          <p:cNvSpPr>
            <a:spLocks noChangeArrowheads="1"/>
          </p:cNvSpPr>
          <p:nvPr/>
        </p:nvSpPr>
        <p:spPr bwMode="auto">
          <a:xfrm>
            <a:off x="7010400" y="1752600"/>
            <a:ext cx="1752600" cy="1676400"/>
          </a:xfrm>
          <a:prstGeom prst="can">
            <a:avLst>
              <a:gd name="adj" fmla="val 25000"/>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9235" name="Line 19"/>
          <p:cNvSpPr>
            <a:spLocks noChangeShapeType="1"/>
          </p:cNvSpPr>
          <p:nvPr/>
        </p:nvSpPr>
        <p:spPr bwMode="auto">
          <a:xfrm>
            <a:off x="1752600" y="3886200"/>
            <a:ext cx="0" cy="304800"/>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36" name="Text Box 20"/>
          <p:cNvSpPr txBox="1">
            <a:spLocks noChangeArrowheads="1"/>
          </p:cNvSpPr>
          <p:nvPr/>
        </p:nvSpPr>
        <p:spPr bwMode="auto">
          <a:xfrm>
            <a:off x="7162800" y="2590800"/>
            <a:ext cx="152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altLang="en-US" sz="1200" b="1"/>
              <a:t>A solution to put the “cell” into.</a:t>
            </a:r>
          </a:p>
        </p:txBody>
      </p:sp>
      <p:sp>
        <p:nvSpPr>
          <p:cNvPr id="9237" name="Text Box 21"/>
          <p:cNvSpPr txBox="1">
            <a:spLocks noChangeArrowheads="1"/>
          </p:cNvSpPr>
          <p:nvPr/>
        </p:nvSpPr>
        <p:spPr bwMode="auto">
          <a:xfrm>
            <a:off x="4267200" y="2590800"/>
            <a:ext cx="304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1600" b="1"/>
              <a:t>+</a:t>
            </a:r>
          </a:p>
        </p:txBody>
      </p:sp>
      <p:sp>
        <p:nvSpPr>
          <p:cNvPr id="9238" name="Text Box 22"/>
          <p:cNvSpPr txBox="1">
            <a:spLocks noChangeArrowheads="1"/>
          </p:cNvSpPr>
          <p:nvPr/>
        </p:nvSpPr>
        <p:spPr bwMode="auto">
          <a:xfrm>
            <a:off x="6477000" y="2590800"/>
            <a:ext cx="304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1600" b="1"/>
              <a:t>+</a:t>
            </a:r>
          </a:p>
        </p:txBody>
      </p:sp>
      <p:sp>
        <p:nvSpPr>
          <p:cNvPr id="9239" name="Text Box 23"/>
          <p:cNvSpPr txBox="1">
            <a:spLocks noChangeArrowheads="1"/>
          </p:cNvSpPr>
          <p:nvPr/>
        </p:nvSpPr>
        <p:spPr bwMode="auto">
          <a:xfrm>
            <a:off x="4648200" y="1905000"/>
            <a:ext cx="1600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altLang="en-US" sz="1200" b="1"/>
              <a:t>Second clamp to seal  “cell”.</a:t>
            </a:r>
          </a:p>
        </p:txBody>
      </p:sp>
      <p:sp>
        <p:nvSpPr>
          <p:cNvPr id="9240" name="Text Box 24"/>
          <p:cNvSpPr txBox="1">
            <a:spLocks noChangeArrowheads="1"/>
          </p:cNvSpPr>
          <p:nvPr/>
        </p:nvSpPr>
        <p:spPr bwMode="auto">
          <a:xfrm>
            <a:off x="15240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altLang="en-US" sz="1200" b="1"/>
              <a:t>Dialysis Tubing</a:t>
            </a:r>
          </a:p>
        </p:txBody>
      </p:sp>
      <p:sp>
        <p:nvSpPr>
          <p:cNvPr id="9241" name="Rectangle 25"/>
          <p:cNvSpPr>
            <a:spLocks noChangeArrowheads="1"/>
          </p:cNvSpPr>
          <p:nvPr/>
        </p:nvSpPr>
        <p:spPr bwMode="auto">
          <a:xfrm>
            <a:off x="228600" y="228600"/>
            <a:ext cx="82296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2800" b="1">
                <a:latin typeface="Comic Sans MS" pitchFamily="66" charset="0"/>
              </a:rPr>
              <a:t>Passive Transport</a:t>
            </a:r>
            <a:r>
              <a:rPr lang="en-US" altLang="en-US" sz="3600" b="1">
                <a:latin typeface="Comic Sans MS" pitchFamily="66" charset="0"/>
              </a:rPr>
              <a:t> -</a:t>
            </a:r>
            <a:r>
              <a:rPr lang="en-US" altLang="en-US" sz="3600" b="1">
                <a:solidFill>
                  <a:schemeClr val="accent2"/>
                </a:solidFill>
                <a:latin typeface="Comic Sans MS" pitchFamily="66" charset="0"/>
              </a:rPr>
              <a:t> </a:t>
            </a:r>
            <a:r>
              <a:rPr lang="en-US" altLang="en-US" sz="3600" b="1">
                <a:latin typeface="Comic Sans MS" pitchFamily="66" charset="0"/>
                <a:hlinkClick r:id="rId4"/>
              </a:rPr>
              <a:t>Osmosis</a:t>
            </a:r>
            <a:endParaRPr lang="en-US" altLang="en-US" sz="3600" b="1">
              <a:latin typeface="Comic Sans MS" pitchFamily="66" charset="0"/>
            </a:endParaRPr>
          </a:p>
        </p:txBody>
      </p:sp>
      <p:sp>
        <p:nvSpPr>
          <p:cNvPr id="9242" name="Text Box 5"/>
          <p:cNvSpPr txBox="1">
            <a:spLocks noChangeArrowheads="1"/>
          </p:cNvSpPr>
          <p:nvPr/>
        </p:nvSpPr>
        <p:spPr bwMode="auto">
          <a:xfrm>
            <a:off x="0" y="6613525"/>
            <a:ext cx="44958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1000">
                <a:latin typeface="Comic Sans MS" pitchFamily="66" charset="0"/>
              </a:rPr>
              <a:t>From the  </a:t>
            </a:r>
            <a:r>
              <a:rPr lang="en-US" altLang="en-US" sz="1000">
                <a:latin typeface="Comic Sans MS" pitchFamily="66" charset="0"/>
                <a:hlinkClick r:id="rId5"/>
              </a:rPr>
              <a:t>Virtual Cell Biology Classroom</a:t>
            </a:r>
            <a:r>
              <a:rPr lang="en-US" altLang="en-US" sz="1000">
                <a:latin typeface="Comic Sans MS" pitchFamily="66" charset="0"/>
              </a:rPr>
              <a:t> on </a:t>
            </a:r>
            <a:r>
              <a:rPr lang="en-US" altLang="en-US" sz="1000">
                <a:latin typeface="Comic Sans MS" pitchFamily="66" charset="0"/>
                <a:hlinkClick r:id="rId6"/>
              </a:rPr>
              <a:t>ScienceProfOnline.com</a:t>
            </a:r>
            <a:endParaRPr lang="en-US" altLang="en-US" sz="1000">
              <a:latin typeface="Comic Sans MS" pitchFamily="66"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0" y="304800"/>
            <a:ext cx="8915400" cy="563563"/>
          </a:xfrm>
        </p:spPr>
        <p:txBody>
          <a:bodyPr/>
          <a:lstStyle/>
          <a:p>
            <a:pPr algn="l" eaLnBrk="1" hangingPunct="1"/>
            <a:r>
              <a:rPr lang="en-US" altLang="en-US" sz="2400" smtClean="0">
                <a:latin typeface="Comic Sans MS" pitchFamily="66" charset="0"/>
              </a:rPr>
              <a:t>    </a:t>
            </a:r>
            <a:r>
              <a:rPr lang="en-US" altLang="en-US" sz="3600" b="1" smtClean="0">
                <a:solidFill>
                  <a:schemeClr val="accent2"/>
                </a:solidFill>
                <a:latin typeface="Comic Sans MS" pitchFamily="66" charset="0"/>
              </a:rPr>
              <a:t>Passive Transport</a:t>
            </a:r>
          </a:p>
        </p:txBody>
      </p:sp>
      <p:sp>
        <p:nvSpPr>
          <p:cNvPr id="6147" name="Rectangle 3"/>
          <p:cNvSpPr>
            <a:spLocks noGrp="1" noChangeArrowheads="1"/>
          </p:cNvSpPr>
          <p:nvPr>
            <p:ph type="body" sz="half" idx="1"/>
          </p:nvPr>
        </p:nvSpPr>
        <p:spPr>
          <a:xfrm>
            <a:off x="457200" y="1295400"/>
            <a:ext cx="3733800" cy="4525963"/>
          </a:xfrm>
        </p:spPr>
        <p:txBody>
          <a:bodyPr/>
          <a:lstStyle/>
          <a:p>
            <a:pPr eaLnBrk="1" hangingPunct="1">
              <a:buFontTx/>
              <a:buNone/>
            </a:pPr>
            <a:endParaRPr lang="en-US" altLang="en-US" sz="1200" i="1" dirty="0" smtClean="0">
              <a:latin typeface="Comic Sans MS" pitchFamily="66" charset="0"/>
            </a:endParaRPr>
          </a:p>
          <a:p>
            <a:pPr eaLnBrk="1" hangingPunct="1">
              <a:buFontTx/>
              <a:buNone/>
            </a:pPr>
            <a:r>
              <a:rPr lang="en-US" altLang="en-US" sz="2000" b="1" dirty="0" smtClean="0">
                <a:solidFill>
                  <a:schemeClr val="tx1">
                    <a:lumMod val="65000"/>
                    <a:lumOff val="35000"/>
                  </a:schemeClr>
                </a:solidFill>
                <a:latin typeface="Comic Sans MS" pitchFamily="66" charset="0"/>
              </a:rPr>
              <a:t>Facilitated</a:t>
            </a:r>
            <a:r>
              <a:rPr lang="en-US" altLang="en-US" sz="2000" b="1" dirty="0" smtClean="0">
                <a:latin typeface="Comic Sans MS" pitchFamily="66" charset="0"/>
              </a:rPr>
              <a:t> </a:t>
            </a:r>
            <a:r>
              <a:rPr lang="en-US" altLang="en-US" sz="2000" b="1" dirty="0" smtClean="0">
                <a:latin typeface="Comic Sans MS" pitchFamily="66" charset="0"/>
              </a:rPr>
              <a:t>Diffusion</a:t>
            </a:r>
          </a:p>
          <a:p>
            <a:pPr eaLnBrk="1" hangingPunct="1">
              <a:buFontTx/>
              <a:buNone/>
            </a:pPr>
            <a:r>
              <a:rPr lang="en-US" altLang="en-US" sz="1600" dirty="0" smtClean="0">
                <a:latin typeface="Comic Sans MS" pitchFamily="66" charset="0"/>
              </a:rPr>
              <a:t>Proteins assist in </a:t>
            </a:r>
            <a:r>
              <a:rPr lang="en-US" altLang="en-US" sz="1600" dirty="0" smtClean="0">
                <a:latin typeface="Comic Sans MS" pitchFamily="66" charset="0"/>
                <a:hlinkClick r:id="rId3"/>
              </a:rPr>
              <a:t>diffusion</a:t>
            </a:r>
            <a:r>
              <a:rPr lang="en-US" altLang="en-US" sz="1600" dirty="0" smtClean="0">
                <a:latin typeface="Comic Sans MS" pitchFamily="66" charset="0"/>
              </a:rPr>
              <a:t> of molecules across plasma membrane.</a:t>
            </a:r>
          </a:p>
          <a:p>
            <a:pPr eaLnBrk="1" hangingPunct="1">
              <a:buFontTx/>
              <a:buNone/>
            </a:pPr>
            <a:endParaRPr lang="en-US" altLang="en-US" sz="1600" dirty="0" smtClean="0">
              <a:latin typeface="Comic Sans MS" pitchFamily="66" charset="0"/>
            </a:endParaRPr>
          </a:p>
          <a:p>
            <a:pPr eaLnBrk="1" hangingPunct="1">
              <a:buFontTx/>
              <a:buNone/>
            </a:pPr>
            <a:r>
              <a:rPr lang="en-US" altLang="en-US" sz="1600" dirty="0" smtClean="0">
                <a:latin typeface="Comic Sans MS" pitchFamily="66" charset="0"/>
              </a:rPr>
              <a:t>Movement only occurs in the presence of a concentration gradient. </a:t>
            </a:r>
          </a:p>
          <a:p>
            <a:pPr eaLnBrk="1" hangingPunct="1">
              <a:buFontTx/>
              <a:buNone/>
            </a:pPr>
            <a:endParaRPr lang="en-US" altLang="en-US" sz="1600" dirty="0" smtClean="0">
              <a:latin typeface="Comic Sans MS" pitchFamily="66" charset="0"/>
            </a:endParaRPr>
          </a:p>
          <a:p>
            <a:pPr eaLnBrk="1" hangingPunct="1">
              <a:buFontTx/>
              <a:buNone/>
            </a:pPr>
            <a:r>
              <a:rPr lang="en-US" altLang="en-US" sz="1600" dirty="0" smtClean="0">
                <a:latin typeface="Comic Sans MS" pitchFamily="66" charset="0"/>
              </a:rPr>
              <a:t>Some molecules move across the membrane more quickly if diffusion is facilitated by a carrier molecule.</a:t>
            </a:r>
          </a:p>
          <a:p>
            <a:pPr eaLnBrk="1" hangingPunct="1">
              <a:buFontTx/>
              <a:buNone/>
            </a:pPr>
            <a:endParaRPr lang="en-US" altLang="en-US" sz="1600" dirty="0" smtClean="0">
              <a:latin typeface="Comic Sans MS" pitchFamily="66" charset="0"/>
            </a:endParaRPr>
          </a:p>
        </p:txBody>
      </p:sp>
      <p:sp>
        <p:nvSpPr>
          <p:cNvPr id="6148" name="Text Box 4"/>
          <p:cNvSpPr txBox="1">
            <a:spLocks noChangeArrowheads="1"/>
          </p:cNvSpPr>
          <p:nvPr/>
        </p:nvSpPr>
        <p:spPr bwMode="auto">
          <a:xfrm>
            <a:off x="6705600" y="6629400"/>
            <a:ext cx="2438400"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altLang="en-US" sz="1000">
                <a:latin typeface="Comic Sans MS" pitchFamily="66" charset="0"/>
              </a:rPr>
              <a:t>Image: </a:t>
            </a:r>
            <a:r>
              <a:rPr lang="en-US" altLang="en-US" sz="1000">
                <a:latin typeface="Comic Sans MS" pitchFamily="66" charset="0"/>
                <a:hlinkClick r:id="rId4"/>
              </a:rPr>
              <a:t>Facilitated Diffusion</a:t>
            </a:r>
            <a:r>
              <a:rPr lang="en-US" altLang="en-US" sz="1000">
                <a:latin typeface="Comic Sans MS" pitchFamily="66" charset="0"/>
              </a:rPr>
              <a:t>, M. Ruiz</a:t>
            </a:r>
          </a:p>
        </p:txBody>
      </p:sp>
      <p:pic>
        <p:nvPicPr>
          <p:cNvPr id="6149" name="Picture 5" descr="Channel-protein2"/>
          <p:cNvPicPr>
            <a:picLocks noChangeAspect="1" noChangeArrowheads="1"/>
          </p:cNvPicPr>
          <p:nvPr>
            <p:ph sz="quarter" idx="3"/>
          </p:nvPr>
        </p:nvPicPr>
        <p:blipFill>
          <a:blip r:embed="rId5">
            <a:extLst>
              <a:ext uri="{28A0092B-C50C-407E-A947-70E740481C1C}">
                <a14:useLocalDpi xmlns:a14="http://schemas.microsoft.com/office/drawing/2010/main" val="0"/>
              </a:ext>
            </a:extLst>
          </a:blip>
          <a:srcRect/>
          <a:stretch>
            <a:fillRect/>
          </a:stretch>
        </p:blipFill>
        <p:spPr>
          <a:xfrm>
            <a:off x="4670425" y="1828800"/>
            <a:ext cx="3387725" cy="3657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6150" name="Text Box 5"/>
          <p:cNvSpPr txBox="1">
            <a:spLocks noChangeArrowheads="1"/>
          </p:cNvSpPr>
          <p:nvPr/>
        </p:nvSpPr>
        <p:spPr bwMode="auto">
          <a:xfrm>
            <a:off x="0" y="6613525"/>
            <a:ext cx="44958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1000">
                <a:latin typeface="Comic Sans MS" pitchFamily="66" charset="0"/>
              </a:rPr>
              <a:t>From the  </a:t>
            </a:r>
            <a:r>
              <a:rPr lang="en-US" altLang="en-US" sz="1000">
                <a:latin typeface="Comic Sans MS" pitchFamily="66" charset="0"/>
                <a:hlinkClick r:id="rId6"/>
              </a:rPr>
              <a:t>Virtual Cell Biology Classroom</a:t>
            </a:r>
            <a:r>
              <a:rPr lang="en-US" altLang="en-US" sz="1000">
                <a:latin typeface="Comic Sans MS" pitchFamily="66" charset="0"/>
              </a:rPr>
              <a:t> on </a:t>
            </a:r>
            <a:r>
              <a:rPr lang="en-US" altLang="en-US" sz="1000">
                <a:latin typeface="Comic Sans MS" pitchFamily="66" charset="0"/>
                <a:hlinkClick r:id="rId7"/>
              </a:rPr>
              <a:t>ScienceProfOnline.com</a:t>
            </a:r>
            <a:endParaRPr lang="en-US" altLang="en-US" sz="1000">
              <a:latin typeface="Comic Sans MS" pitchFamily="66"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762000" y="228600"/>
            <a:ext cx="7848600" cy="609600"/>
          </a:xfrm>
        </p:spPr>
        <p:txBody>
          <a:bodyPr/>
          <a:lstStyle/>
          <a:p>
            <a:pPr eaLnBrk="1" hangingPunct="1"/>
            <a:r>
              <a:rPr lang="en-US" altLang="en-US" sz="4000" b="1" dirty="0" smtClean="0">
                <a:solidFill>
                  <a:srgbClr val="FF0000"/>
                </a:solidFill>
                <a:latin typeface="Comic Sans MS" pitchFamily="66" charset="0"/>
              </a:rPr>
              <a:t>Active </a:t>
            </a:r>
            <a:r>
              <a:rPr lang="en-US" altLang="en-US" sz="4000" b="1" dirty="0" smtClean="0">
                <a:solidFill>
                  <a:srgbClr val="FF0000"/>
                </a:solidFill>
                <a:latin typeface="Comic Sans MS" pitchFamily="66" charset="0"/>
              </a:rPr>
              <a:t>Transport</a:t>
            </a:r>
          </a:p>
        </p:txBody>
      </p:sp>
      <p:sp>
        <p:nvSpPr>
          <p:cNvPr id="10243" name="Rectangle 3"/>
          <p:cNvSpPr>
            <a:spLocks noGrp="1" noChangeArrowheads="1"/>
          </p:cNvSpPr>
          <p:nvPr>
            <p:ph type="body" sz="half" idx="1"/>
          </p:nvPr>
        </p:nvSpPr>
        <p:spPr>
          <a:xfrm>
            <a:off x="228600" y="1219200"/>
            <a:ext cx="3581400" cy="2743200"/>
          </a:xfrm>
        </p:spPr>
        <p:txBody>
          <a:bodyPr/>
          <a:lstStyle/>
          <a:p>
            <a:pPr eaLnBrk="1" hangingPunct="1">
              <a:lnSpc>
                <a:spcPct val="80000"/>
              </a:lnSpc>
              <a:buFontTx/>
              <a:buNone/>
            </a:pPr>
            <a:endParaRPr lang="en-US" altLang="en-US" sz="1600" b="1" smtClean="0">
              <a:latin typeface="Comic Sans MS" pitchFamily="66" charset="0"/>
            </a:endParaRPr>
          </a:p>
          <a:p>
            <a:pPr eaLnBrk="1" hangingPunct="1">
              <a:lnSpc>
                <a:spcPct val="80000"/>
              </a:lnSpc>
            </a:pPr>
            <a:r>
              <a:rPr lang="en-US" altLang="en-US" sz="1600" smtClean="0">
                <a:latin typeface="Comic Sans MS" pitchFamily="66" charset="0"/>
              </a:rPr>
              <a:t>How most molecules move across the plasma membrane.</a:t>
            </a:r>
          </a:p>
          <a:p>
            <a:pPr eaLnBrk="1" hangingPunct="1">
              <a:lnSpc>
                <a:spcPct val="80000"/>
              </a:lnSpc>
            </a:pPr>
            <a:endParaRPr lang="en-US" altLang="en-US" sz="1000" smtClean="0">
              <a:latin typeface="Comic Sans MS" pitchFamily="66" charset="0"/>
            </a:endParaRPr>
          </a:p>
          <a:p>
            <a:pPr eaLnBrk="1" hangingPunct="1">
              <a:lnSpc>
                <a:spcPct val="80000"/>
              </a:lnSpc>
            </a:pPr>
            <a:r>
              <a:rPr lang="en-US" altLang="en-US" sz="1600" smtClean="0">
                <a:latin typeface="Comic Sans MS" pitchFamily="66" charset="0"/>
              </a:rPr>
              <a:t>Analogous to a pump moving water uphill. </a:t>
            </a:r>
          </a:p>
          <a:p>
            <a:pPr eaLnBrk="1" hangingPunct="1">
              <a:lnSpc>
                <a:spcPct val="80000"/>
              </a:lnSpc>
            </a:pPr>
            <a:endParaRPr lang="en-US" altLang="en-US" sz="1000" smtClean="0">
              <a:latin typeface="Comic Sans MS" pitchFamily="66" charset="0"/>
            </a:endParaRPr>
          </a:p>
          <a:p>
            <a:pPr eaLnBrk="1" hangingPunct="1">
              <a:lnSpc>
                <a:spcPct val="80000"/>
              </a:lnSpc>
            </a:pPr>
            <a:r>
              <a:rPr lang="en-US" altLang="en-US" sz="1600" smtClean="0">
                <a:latin typeface="Comic Sans MS" pitchFamily="66" charset="0"/>
              </a:rPr>
              <a:t>Types of active transport are classified by type of energy used to drive molecules across membranes.</a:t>
            </a:r>
            <a:endParaRPr lang="en-US" altLang="en-US" sz="1400" smtClean="0"/>
          </a:p>
        </p:txBody>
      </p:sp>
      <p:pic>
        <p:nvPicPr>
          <p:cNvPr id="17412" name="Picture 4" descr="acttrpan"/>
          <p:cNvPicPr>
            <a:picLocks noChangeAspect="1" noChangeArrowheads="1" noCrop="1"/>
          </p:cNvPicPr>
          <p:nvPr>
            <p:ph sz="quarter" idx="3"/>
          </p:nvPr>
        </p:nvPicPr>
        <p:blipFill>
          <a:blip r:embed="rId3">
            <a:extLst>
              <a:ext uri="{28A0092B-C50C-407E-A947-70E740481C1C}">
                <a14:useLocalDpi xmlns:a14="http://schemas.microsoft.com/office/drawing/2010/main" val="0"/>
              </a:ext>
            </a:extLst>
          </a:blip>
          <a:srcRect/>
          <a:stretch>
            <a:fillRect/>
          </a:stretch>
        </p:blipFill>
        <p:spPr>
          <a:xfrm>
            <a:off x="4419600" y="4419600"/>
            <a:ext cx="4419600" cy="20447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0245" name="Text Box 5"/>
          <p:cNvSpPr txBox="1">
            <a:spLocks noChangeArrowheads="1"/>
          </p:cNvSpPr>
          <p:nvPr/>
        </p:nvSpPr>
        <p:spPr bwMode="auto">
          <a:xfrm>
            <a:off x="6553200" y="6629400"/>
            <a:ext cx="2590800"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altLang="en-US" sz="1000">
                <a:latin typeface="Comic Sans MS" pitchFamily="66" charset="0"/>
              </a:rPr>
              <a:t>Image: </a:t>
            </a:r>
            <a:r>
              <a:rPr lang="en-US" altLang="en-US" sz="1000">
                <a:latin typeface="Comic Sans MS" pitchFamily="66" charset="0"/>
                <a:hlinkClick r:id="rId4"/>
              </a:rPr>
              <a:t>Sodium-potassium pump</a:t>
            </a:r>
            <a:r>
              <a:rPr lang="en-US" altLang="en-US" sz="1000">
                <a:latin typeface="Comic Sans MS" pitchFamily="66" charset="0"/>
              </a:rPr>
              <a:t>, M. Ruiz</a:t>
            </a:r>
          </a:p>
        </p:txBody>
      </p:sp>
      <p:pic>
        <p:nvPicPr>
          <p:cNvPr id="10246" name="Picture 6" descr="Active-transport-sodium-potassium"/>
          <p:cNvPicPr>
            <a:picLocks noChangeAspect="1" noChangeArrowheads="1"/>
          </p:cNvPicPr>
          <p:nvPr>
            <p:ph sz="quarter" idx="2"/>
          </p:nvPr>
        </p:nvPicPr>
        <p:blipFill>
          <a:blip r:embed="rId5">
            <a:extLst>
              <a:ext uri="{28A0092B-C50C-407E-A947-70E740481C1C}">
                <a14:useLocalDpi xmlns:a14="http://schemas.microsoft.com/office/drawing/2010/main" val="0"/>
              </a:ext>
            </a:extLst>
          </a:blip>
          <a:srcRect/>
          <a:stretch>
            <a:fillRect/>
          </a:stretch>
        </p:blipFill>
        <p:spPr>
          <a:xfrm>
            <a:off x="4343400" y="1371600"/>
            <a:ext cx="4572000" cy="2895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7416" name="Text Box 8"/>
          <p:cNvSpPr txBox="1">
            <a:spLocks noChangeArrowheads="1"/>
          </p:cNvSpPr>
          <p:nvPr/>
        </p:nvSpPr>
        <p:spPr bwMode="auto">
          <a:xfrm>
            <a:off x="228600" y="4267200"/>
            <a:ext cx="3505200" cy="2414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1600" b="1">
                <a:latin typeface="Comic Sans MS" pitchFamily="66" charset="0"/>
              </a:rPr>
              <a:t>ATP Driven Active Transport</a:t>
            </a:r>
          </a:p>
          <a:p>
            <a:pPr eaLnBrk="1" hangingPunct="1"/>
            <a:endParaRPr lang="en-US" altLang="en-US" sz="1600" b="1">
              <a:latin typeface="Comic Sans MS" pitchFamily="66" charset="0"/>
            </a:endParaRPr>
          </a:p>
          <a:p>
            <a:pPr eaLnBrk="1" hangingPunct="1"/>
            <a:r>
              <a:rPr lang="en-US" altLang="en-US" sz="1600">
                <a:latin typeface="Comic Sans MS" pitchFamily="66" charset="0"/>
              </a:rPr>
              <a:t>Energy from adenosine triphosphate </a:t>
            </a:r>
            <a:r>
              <a:rPr lang="en-US" altLang="en-US" sz="1400">
                <a:latin typeface="Comic Sans MS" pitchFamily="66" charset="0"/>
              </a:rPr>
              <a:t>(</a:t>
            </a:r>
            <a:r>
              <a:rPr lang="en-US" altLang="en-US" sz="1400">
                <a:latin typeface="Comic Sans MS" pitchFamily="66" charset="0"/>
                <a:hlinkClick r:id="rId6"/>
              </a:rPr>
              <a:t>ATP</a:t>
            </a:r>
            <a:r>
              <a:rPr lang="en-US" altLang="en-US" sz="1400">
                <a:latin typeface="Comic Sans MS" pitchFamily="66" charset="0"/>
              </a:rPr>
              <a:t>) </a:t>
            </a:r>
            <a:r>
              <a:rPr lang="en-US" altLang="en-US" sz="1600">
                <a:latin typeface="Comic Sans MS" pitchFamily="66" charset="0"/>
              </a:rPr>
              <a:t>drives substances across the plasma membrane with aid of carrier molecules.</a:t>
            </a:r>
          </a:p>
          <a:p>
            <a:pPr eaLnBrk="1" hangingPunct="1"/>
            <a:endParaRPr lang="en-US" altLang="en-US" sz="1600">
              <a:latin typeface="Comic Sans MS" pitchFamily="66" charset="0"/>
            </a:endParaRPr>
          </a:p>
          <a:p>
            <a:pPr eaLnBrk="1" hangingPunct="1">
              <a:spcBef>
                <a:spcPct val="50000"/>
              </a:spcBef>
            </a:pPr>
            <a:endParaRPr lang="en-US" altLang="en-US" sz="1600"/>
          </a:p>
        </p:txBody>
      </p:sp>
      <p:sp>
        <p:nvSpPr>
          <p:cNvPr id="10248" name="Text Box 5"/>
          <p:cNvSpPr txBox="1">
            <a:spLocks noChangeArrowheads="1"/>
          </p:cNvSpPr>
          <p:nvPr/>
        </p:nvSpPr>
        <p:spPr bwMode="auto">
          <a:xfrm>
            <a:off x="0" y="6613525"/>
            <a:ext cx="44958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1000">
                <a:latin typeface="Comic Sans MS" pitchFamily="66" charset="0"/>
              </a:rPr>
              <a:t>From the  </a:t>
            </a:r>
            <a:r>
              <a:rPr lang="en-US" altLang="en-US" sz="1000">
                <a:latin typeface="Comic Sans MS" pitchFamily="66" charset="0"/>
                <a:hlinkClick r:id="rId7"/>
              </a:rPr>
              <a:t>Virtual Cell Biology Classroom</a:t>
            </a:r>
            <a:r>
              <a:rPr lang="en-US" altLang="en-US" sz="1000">
                <a:latin typeface="Comic Sans MS" pitchFamily="66" charset="0"/>
              </a:rPr>
              <a:t> on </a:t>
            </a:r>
            <a:r>
              <a:rPr lang="en-US" altLang="en-US" sz="1000">
                <a:latin typeface="Comic Sans MS" pitchFamily="66" charset="0"/>
                <a:hlinkClick r:id="rId8"/>
              </a:rPr>
              <a:t>ScienceProfOnline.com</a:t>
            </a:r>
            <a:endParaRPr lang="en-US" altLang="en-US" sz="1000">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416"/>
                                        </p:tgtEl>
                                        <p:attrNameLst>
                                          <p:attrName>style.visibility</p:attrName>
                                        </p:attrNameLst>
                                      </p:cBhvr>
                                      <p:to>
                                        <p:strVal val="visible"/>
                                      </p:to>
                                    </p:set>
                                    <p:anim calcmode="lin" valueType="num">
                                      <p:cBhvr additive="base">
                                        <p:cTn id="7" dur="500" fill="hold"/>
                                        <p:tgtEl>
                                          <p:spTgt spid="17416"/>
                                        </p:tgtEl>
                                        <p:attrNameLst>
                                          <p:attrName>ppt_x</p:attrName>
                                        </p:attrNameLst>
                                      </p:cBhvr>
                                      <p:tavLst>
                                        <p:tav tm="0">
                                          <p:val>
                                            <p:strVal val="#ppt_x"/>
                                          </p:val>
                                        </p:tav>
                                        <p:tav tm="100000">
                                          <p:val>
                                            <p:strVal val="#ppt_x"/>
                                          </p:val>
                                        </p:tav>
                                      </p:tavLst>
                                    </p:anim>
                                    <p:anim calcmode="lin" valueType="num">
                                      <p:cBhvr additive="base">
                                        <p:cTn id="8" dur="500" fill="hold"/>
                                        <p:tgtEl>
                                          <p:spTgt spid="17416"/>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7412"/>
                                        </p:tgtEl>
                                        <p:attrNameLst>
                                          <p:attrName>style.visibility</p:attrName>
                                        </p:attrNameLst>
                                      </p:cBhvr>
                                      <p:to>
                                        <p:strVal val="visible"/>
                                      </p:to>
                                    </p:set>
                                    <p:anim calcmode="lin" valueType="num">
                                      <p:cBhvr additive="base">
                                        <p:cTn id="11" dur="500" fill="hold"/>
                                        <p:tgtEl>
                                          <p:spTgt spid="17412"/>
                                        </p:tgtEl>
                                        <p:attrNameLst>
                                          <p:attrName>ppt_x</p:attrName>
                                        </p:attrNameLst>
                                      </p:cBhvr>
                                      <p:tavLst>
                                        <p:tav tm="0">
                                          <p:val>
                                            <p:strVal val="#ppt_x"/>
                                          </p:val>
                                        </p:tav>
                                        <p:tav tm="100000">
                                          <p:val>
                                            <p:strVal val="#ppt_x"/>
                                          </p:val>
                                        </p:tav>
                                      </p:tavLst>
                                    </p:anim>
                                    <p:anim calcmode="lin" valueType="num">
                                      <p:cBhvr additive="base">
                                        <p:cTn id="12" dur="500" fill="hold"/>
                                        <p:tgtEl>
                                          <p:spTgt spid="174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6"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4959</TotalTime>
  <Words>1262</Words>
  <Application>Microsoft Office PowerPoint</Application>
  <PresentationFormat>On-screen Show (4:3)</PresentationFormat>
  <Paragraphs>205</Paragraphs>
  <Slides>11</Slides>
  <Notes>11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Comic Sans MS</vt:lpstr>
      <vt:lpstr>Default Design</vt:lpstr>
      <vt:lpstr>PowerPoint Presentation</vt:lpstr>
      <vt:lpstr>PowerPoint Presentation</vt:lpstr>
      <vt:lpstr>Prokaryotes   Plasma Membrane</vt:lpstr>
      <vt:lpstr>Passive Transport  </vt:lpstr>
      <vt:lpstr>Passive Transport - Osmosis</vt:lpstr>
      <vt:lpstr>Passive Transport - Osmosis</vt:lpstr>
      <vt:lpstr>Let’s do some osmosis problems, to practice our knowledge. </vt:lpstr>
      <vt:lpstr>    Passive Transport</vt:lpstr>
      <vt:lpstr>Active Transport</vt:lpstr>
      <vt:lpstr>PowerPoint Presentation</vt:lpstr>
      <vt:lpstr>Are you feeling blinded by science?  Do yourself a favor. Use the…                 Virtual Cell Biology                        Classroom (VCBC)  !  The VCBC is full of resources to help you succeed, including:</vt:lpstr>
    </vt:vector>
  </TitlesOfParts>
  <Company>Online Education Resources, LLC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Diffusion, Osmosis &amp; Active Transport Lecture PowerPoint</dc:title>
  <dc:creator>Tami Port</dc:creator>
  <cp:keywords>diffusion lecture powerpoint, osmosis lecture ppt, active transpore ppt slides, diffusion osmosis active transpor lecture</cp:keywords>
  <cp:lastModifiedBy>Tami</cp:lastModifiedBy>
  <cp:revision>46</cp:revision>
  <dcterms:created xsi:type="dcterms:W3CDTF">2011-08-26T14:35:06Z</dcterms:created>
  <dcterms:modified xsi:type="dcterms:W3CDTF">2013-09-18T13:03:27Z</dcterms:modified>
  <cp:category>Biology Lecture PowerPoint</cp:category>
</cp:coreProperties>
</file>