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63" r:id="rId2"/>
    <p:sldId id="261" r:id="rId3"/>
    <p:sldId id="364" r:id="rId4"/>
    <p:sldId id="365" r:id="rId5"/>
    <p:sldId id="345" r:id="rId6"/>
    <p:sldId id="366" r:id="rId7"/>
    <p:sldId id="367" r:id="rId8"/>
    <p:sldId id="368" r:id="rId9"/>
    <p:sldId id="369" r:id="rId10"/>
    <p:sldId id="303" r:id="rId11"/>
    <p:sldId id="304" r:id="rId12"/>
    <p:sldId id="370" r:id="rId13"/>
    <p:sldId id="371" r:id="rId14"/>
    <p:sldId id="372" r:id="rId15"/>
    <p:sldId id="308" r:id="rId16"/>
    <p:sldId id="311" r:id="rId17"/>
    <p:sldId id="315" r:id="rId18"/>
    <p:sldId id="317" r:id="rId19"/>
    <p:sldId id="316" r:id="rId20"/>
    <p:sldId id="335" r:id="rId21"/>
    <p:sldId id="376" r:id="rId22"/>
    <p:sldId id="374" r:id="rId23"/>
    <p:sldId id="375" r:id="rId24"/>
    <p:sldId id="323" r:id="rId25"/>
    <p:sldId id="341" r:id="rId26"/>
    <p:sldId id="324" r:id="rId27"/>
    <p:sldId id="325" r:id="rId28"/>
    <p:sldId id="331" r:id="rId29"/>
    <p:sldId id="329" r:id="rId30"/>
    <p:sldId id="347" r:id="rId31"/>
    <p:sldId id="354" r:id="rId32"/>
  </p:sldIdLst>
  <p:sldSz cx="9144000" cy="6858000" type="screen4x3"/>
  <p:notesSz cx="6858000" cy="9077325"/>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326BD"/>
    <a:srgbClr val="00FF00"/>
    <a:srgbClr val="FF6600"/>
    <a:srgbClr val="CC0000"/>
    <a:srgbClr val="800080"/>
    <a:srgbClr val="CC6600"/>
    <a:srgbClr val="FFFF00"/>
    <a:srgbClr val="3366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34" autoAdjust="0"/>
  </p:normalViewPr>
  <p:slideViewPr>
    <p:cSldViewPr>
      <p:cViewPr varScale="1">
        <p:scale>
          <a:sx n="70" d="100"/>
          <a:sy n="70" d="100"/>
        </p:scale>
        <p:origin x="-13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38" y="-96"/>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275459"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75460" name="Rectangle 4"/>
          <p:cNvSpPr>
            <a:spLocks noGrp="1" noChangeArrowheads="1"/>
          </p:cNvSpPr>
          <p:nvPr>
            <p:ph type="ftr" sz="quarter" idx="2"/>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275461" name="Rectangle 5"/>
          <p:cNvSpPr>
            <a:spLocks noGrp="1" noChangeArrowheads="1"/>
          </p:cNvSpPr>
          <p:nvPr>
            <p:ph type="sldNum" sz="quarter" idx="3"/>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48A429F6-D962-4BEC-8E51-1BFBAEDF4125}" type="slidenum">
              <a:rPr lang="en-US"/>
              <a:pPr>
                <a:defRPr/>
              </a:pPr>
              <a:t>‹#›</a:t>
            </a:fld>
            <a:endParaRPr lang="en-US"/>
          </a:p>
        </p:txBody>
      </p:sp>
    </p:spTree>
    <p:extLst>
      <p:ext uri="{BB962C8B-B14F-4D97-AF65-F5344CB8AC3E}">
        <p14:creationId xmlns:p14="http://schemas.microsoft.com/office/powerpoint/2010/main" val="350950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099"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11650"/>
            <a:ext cx="5486400" cy="408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103" name="Rectangle 7"/>
          <p:cNvSpPr>
            <a:spLocks noGrp="1" noChangeArrowheads="1"/>
          </p:cNvSpPr>
          <p:nvPr>
            <p:ph type="sldNum" sz="quarter" idx="5"/>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A00F6E6B-7E06-4CC3-9AB3-8DFF5FE4E12A}" type="slidenum">
              <a:rPr lang="en-US"/>
              <a:pPr>
                <a:defRPr/>
              </a:pPr>
              <a:t>‹#›</a:t>
            </a:fld>
            <a:endParaRPr lang="en-US"/>
          </a:p>
        </p:txBody>
      </p:sp>
    </p:spTree>
    <p:extLst>
      <p:ext uri="{BB962C8B-B14F-4D97-AF65-F5344CB8AC3E}">
        <p14:creationId xmlns:p14="http://schemas.microsoft.com/office/powerpoint/2010/main" val="3765820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968FBE2-CF42-48C7-8FAA-C5AD05C4D123}" type="slidenum">
              <a:rPr lang="en-US" altLang="en-US" b="0" smtClean="0">
                <a:cs typeface="Arial" charset="0"/>
              </a:rPr>
              <a:pPr eaLnBrk="1" hangingPunct="1"/>
              <a:t>1</a:t>
            </a:fld>
            <a:endParaRPr lang="en-US" altLang="en-US" b="0" smtClean="0">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F130E60-34F9-464D-93C0-C5DF10EC754A}" type="slidenum">
              <a:rPr lang="en-US" altLang="en-US" b="0" smtClean="0"/>
              <a:pPr eaLnBrk="1" hangingPunct="1"/>
              <a:t>10</a:t>
            </a:fld>
            <a:endParaRPr lang="en-US" altLang="en-US" b="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E912455-A879-446E-B5F2-E1CFB7889D92}" type="slidenum">
              <a:rPr lang="en-US" altLang="en-US" b="0" smtClean="0"/>
              <a:pPr eaLnBrk="1" hangingPunct="1"/>
              <a:t>11</a:t>
            </a:fld>
            <a:endParaRPr lang="en-US" altLang="en-US" b="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256D222F-B32E-4EDC-9E38-B48C2B0CF03C}" type="slidenum">
              <a:rPr lang="en-US" i="0" smtClean="0"/>
              <a:pPr eaLnBrk="1" hangingPunct="1"/>
              <a:t>12</a:t>
            </a:fld>
            <a:endParaRPr lang="en-US" i="0" smtClean="0"/>
          </a:p>
        </p:txBody>
      </p:sp>
      <p:sp>
        <p:nvSpPr>
          <p:cNvPr id="29699"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043C70BF-89D5-4AD7-B395-0FF0F12D20C8}" type="slidenum">
              <a:rPr lang="en-US" sz="1200" i="0"/>
              <a:pPr algn="r" eaLnBrk="1" hangingPunct="1"/>
              <a:t>12</a:t>
            </a:fld>
            <a:endParaRPr lang="en-US" sz="1200" i="0"/>
          </a:p>
        </p:txBody>
      </p:sp>
      <p:sp>
        <p:nvSpPr>
          <p:cNvPr id="29700" name="Rectangle 2"/>
          <p:cNvSpPr>
            <a:spLocks noGrp="1" noRot="1" noChangeAspect="1" noChangeArrowheads="1" noTextEdit="1"/>
          </p:cNvSpPr>
          <p:nvPr>
            <p:ph type="sldImg"/>
          </p:nvPr>
        </p:nvSpPr>
        <p:spPr>
          <a:xfrm>
            <a:off x="1160463" y="681038"/>
            <a:ext cx="4537075" cy="3403600"/>
          </a:xfrm>
          <a:ln/>
        </p:spPr>
      </p:sp>
      <p:sp>
        <p:nvSpPr>
          <p:cNvPr id="29701" name="Rectangle 3"/>
          <p:cNvSpPr>
            <a:spLocks noGrp="1" noChangeArrowheads="1"/>
          </p:cNvSpPr>
          <p:nvPr>
            <p:ph type="body" idx="1"/>
          </p:nvPr>
        </p:nvSpPr>
        <p:spPr>
          <a:xfrm>
            <a:off x="686108" y="4310884"/>
            <a:ext cx="5485785" cy="4084642"/>
          </a:xfrm>
          <a:noFill/>
        </p:spPr>
        <p:txBody>
          <a:bodyPr lIns="91425" tIns="45712" rIns="91425" bIns="45712"/>
          <a:lstStyle/>
          <a:p>
            <a:pPr eaLnBrk="1" hangingPunct="1"/>
            <a:r>
              <a:rPr lang="en-US" dirty="0" smtClean="0"/>
              <a:t>Q 1: Make proteins from instructions originally encoded in DNA instructions.</a:t>
            </a:r>
          </a:p>
          <a:p>
            <a:pPr eaLnBrk="1" hangingPunct="1"/>
            <a:endParaRPr lang="en-US" dirty="0" smtClean="0"/>
          </a:p>
          <a:p>
            <a:pPr eaLnBrk="1" hangingPunct="1"/>
            <a:r>
              <a:rPr lang="en-US" dirty="0" smtClean="0"/>
              <a:t>Q 2: </a:t>
            </a:r>
            <a:r>
              <a:rPr lang="en-US" dirty="0" err="1" smtClean="0"/>
              <a:t>rRNA</a:t>
            </a:r>
            <a:r>
              <a:rPr lang="en-US" dirty="0" smtClean="0"/>
              <a:t> and proteins</a:t>
            </a:r>
          </a:p>
          <a:p>
            <a:pPr eaLnBrk="1" hangingPunct="1"/>
            <a:endParaRPr lang="en-US" dirty="0" smtClean="0"/>
          </a:p>
          <a:p>
            <a:pPr eaLnBrk="1" hangingPunct="1"/>
            <a:r>
              <a:rPr lang="en-US" dirty="0" smtClean="0"/>
              <a:t>Q3:  Both</a:t>
            </a: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0891BC9C-8A82-4B5D-9196-533632E263F6}" type="slidenum">
              <a:rPr lang="en-US" i="0" smtClean="0"/>
              <a:pPr eaLnBrk="1" hangingPunct="1"/>
              <a:t>13</a:t>
            </a:fld>
            <a:endParaRPr lang="en-US" i="0" smtClean="0"/>
          </a:p>
        </p:txBody>
      </p:sp>
      <p:sp>
        <p:nvSpPr>
          <p:cNvPr id="30723"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95D28B33-B6D6-4D14-B6EC-2DA8D39160C1}" type="slidenum">
              <a:rPr lang="en-US" sz="1200" i="0"/>
              <a:pPr algn="r" eaLnBrk="1" hangingPunct="1"/>
              <a:t>13</a:t>
            </a:fld>
            <a:endParaRPr lang="en-US" sz="1200" i="0"/>
          </a:p>
        </p:txBody>
      </p:sp>
      <p:sp>
        <p:nvSpPr>
          <p:cNvPr id="30724" name="Rectangle 2"/>
          <p:cNvSpPr>
            <a:spLocks noGrp="1" noRot="1" noChangeAspect="1" noChangeArrowheads="1" noTextEdit="1"/>
          </p:cNvSpPr>
          <p:nvPr>
            <p:ph type="sldImg"/>
          </p:nvPr>
        </p:nvSpPr>
        <p:spPr>
          <a:xfrm>
            <a:off x="1160463" y="681038"/>
            <a:ext cx="4537075" cy="3403600"/>
          </a:xfrm>
          <a:ln/>
        </p:spPr>
      </p:sp>
      <p:sp>
        <p:nvSpPr>
          <p:cNvPr id="30725" name="Rectangle 3"/>
          <p:cNvSpPr>
            <a:spLocks noGrp="1" noChangeArrowheads="1"/>
          </p:cNvSpPr>
          <p:nvPr>
            <p:ph type="body" idx="1"/>
          </p:nvPr>
        </p:nvSpPr>
        <p:spPr>
          <a:xfrm>
            <a:off x="913785" y="4310884"/>
            <a:ext cx="5030431" cy="4084642"/>
          </a:xfrm>
          <a:noFill/>
        </p:spPr>
        <p:txBody>
          <a:bodyPr lIns="91425" tIns="45712" rIns="91425" bIns="45712"/>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7E9BC203-362C-4562-8511-FAC1FD617396}" type="slidenum">
              <a:rPr lang="en-US" i="0" smtClean="0"/>
              <a:pPr eaLnBrk="1" hangingPunct="1"/>
              <a:t>14</a:t>
            </a:fld>
            <a:endParaRPr lang="en-US" i="0" smtClean="0"/>
          </a:p>
        </p:txBody>
      </p:sp>
      <p:sp>
        <p:nvSpPr>
          <p:cNvPr id="31747"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4CEBB6D9-AA14-4805-B939-9F076B340A99}" type="slidenum">
              <a:rPr lang="en-US" sz="1200" i="0"/>
              <a:pPr algn="r" eaLnBrk="1" hangingPunct="1"/>
              <a:t>14</a:t>
            </a:fld>
            <a:endParaRPr lang="en-US" sz="1200" i="0"/>
          </a:p>
        </p:txBody>
      </p:sp>
      <p:sp>
        <p:nvSpPr>
          <p:cNvPr id="31748" name="Rectangle 2"/>
          <p:cNvSpPr>
            <a:spLocks noGrp="1" noRot="1" noChangeAspect="1" noChangeArrowheads="1" noTextEdit="1"/>
          </p:cNvSpPr>
          <p:nvPr>
            <p:ph type="sldImg"/>
          </p:nvPr>
        </p:nvSpPr>
        <p:spPr>
          <a:xfrm>
            <a:off x="1160463" y="681038"/>
            <a:ext cx="4537075" cy="3403600"/>
          </a:xfrm>
          <a:ln/>
        </p:spPr>
      </p:sp>
      <p:sp>
        <p:nvSpPr>
          <p:cNvPr id="31749" name="Rectangle 3"/>
          <p:cNvSpPr>
            <a:spLocks noGrp="1" noChangeArrowheads="1"/>
          </p:cNvSpPr>
          <p:nvPr>
            <p:ph type="body" idx="1"/>
          </p:nvPr>
        </p:nvSpPr>
        <p:spPr>
          <a:xfrm>
            <a:off x="913785" y="4310884"/>
            <a:ext cx="5030431" cy="4084642"/>
          </a:xfrm>
          <a:noFill/>
        </p:spPr>
        <p:txBody>
          <a:bodyPr lIns="91425" tIns="45712" rIns="91425" bIns="45712"/>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940DE26-DBAE-4F3D-9A2A-6F9660E014BA}" type="slidenum">
              <a:rPr lang="en-US" altLang="en-US" b="0" smtClean="0"/>
              <a:pPr eaLnBrk="1" hangingPunct="1"/>
              <a:t>15</a:t>
            </a:fld>
            <a:endParaRPr lang="en-US" altLang="en-US" b="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1E6A341-21A8-4F4F-838D-6E9BA619FA6E}" type="slidenum">
              <a:rPr lang="en-US" altLang="en-US" b="0" smtClean="0"/>
              <a:pPr eaLnBrk="1" hangingPunct="1"/>
              <a:t>16</a:t>
            </a:fld>
            <a:endParaRPr lang="en-US" altLang="en-US" b="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11650"/>
            <a:ext cx="5029200" cy="408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668D77C-D108-46C4-BD4F-0FAEAA67E9CE}" type="slidenum">
              <a:rPr lang="en-US" altLang="en-US" b="0" smtClean="0"/>
              <a:pPr eaLnBrk="1" hangingPunct="1"/>
              <a:t>17</a:t>
            </a:fld>
            <a:endParaRPr lang="en-US" altLang="en-US" b="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11650"/>
            <a:ext cx="5029200" cy="408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B0240FF-01F7-47DD-9FCB-9E5FA9BFF148}" type="slidenum">
              <a:rPr lang="en-US" altLang="en-US" b="0" smtClean="0"/>
              <a:pPr eaLnBrk="1" hangingPunct="1"/>
              <a:t>18</a:t>
            </a:fld>
            <a:endParaRPr lang="en-US" altLang="en-US" b="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11650"/>
            <a:ext cx="5029200" cy="408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47D90C7-A5BD-453D-9AB5-96DE36387019}" type="slidenum">
              <a:rPr lang="en-US" altLang="en-US" b="0" smtClean="0"/>
              <a:pPr eaLnBrk="1" hangingPunct="1"/>
              <a:t>19</a:t>
            </a:fld>
            <a:endParaRPr lang="en-US" altLang="en-US" b="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11650"/>
            <a:ext cx="5029200" cy="408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r>
              <a:rPr lang="en-US" altLang="en-US" dirty="0" smtClean="0"/>
              <a:t>A: Golgi apparatus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5C9BDE1-0B33-44AE-A519-CEB870269861}" type="slidenum">
              <a:rPr lang="en-US" altLang="en-US" b="0" smtClean="0"/>
              <a:pPr eaLnBrk="1" hangingPunct="1"/>
              <a:t>2</a:t>
            </a:fld>
            <a:endParaRPr lang="en-US" altLang="en-US" b="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EA00AF1-B834-4BDC-9E4A-9BC827311E63}" type="slidenum">
              <a:rPr lang="en-US" altLang="en-US" b="0" smtClean="0"/>
              <a:pPr eaLnBrk="1" hangingPunct="1"/>
              <a:t>20</a:t>
            </a:fld>
            <a:endParaRPr lang="en-US" altLang="en-US" b="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6B2571D9-D77A-48E1-BC7E-861B333D5D20}" type="slidenum">
              <a:rPr lang="en-US" i="0" smtClean="0"/>
              <a:pPr eaLnBrk="1" hangingPunct="1"/>
              <a:t>21</a:t>
            </a:fld>
            <a:endParaRPr lang="en-US" i="0" smtClean="0"/>
          </a:p>
        </p:txBody>
      </p:sp>
      <p:sp>
        <p:nvSpPr>
          <p:cNvPr id="32771" name="Rectangle 2"/>
          <p:cNvSpPr>
            <a:spLocks noGrp="1" noRot="1" noChangeAspect="1" noChangeArrowheads="1" noTextEdit="1"/>
          </p:cNvSpPr>
          <p:nvPr>
            <p:ph type="sldImg"/>
          </p:nvPr>
        </p:nvSpPr>
        <p:spPr>
          <a:xfrm>
            <a:off x="1160463" y="681038"/>
            <a:ext cx="4537075" cy="3403600"/>
          </a:xfrm>
          <a:ln/>
        </p:spPr>
      </p:sp>
      <p:sp>
        <p:nvSpPr>
          <p:cNvPr id="32772" name="Rectangle 3"/>
          <p:cNvSpPr>
            <a:spLocks noGrp="1" noChangeArrowheads="1"/>
          </p:cNvSpPr>
          <p:nvPr>
            <p:ph type="body" idx="1"/>
          </p:nvPr>
        </p:nvSpPr>
        <p:spPr>
          <a:xfrm>
            <a:off x="686108" y="4310884"/>
            <a:ext cx="5485785" cy="4084642"/>
          </a:xfrm>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78C190F6-5CAB-464D-B978-17FD2D90E6FF}" type="slidenum">
              <a:rPr lang="en-US" i="0" smtClean="0"/>
              <a:pPr eaLnBrk="1" hangingPunct="1"/>
              <a:t>22</a:t>
            </a:fld>
            <a:endParaRPr lang="en-US" i="0" smtClean="0"/>
          </a:p>
        </p:txBody>
      </p:sp>
      <p:sp>
        <p:nvSpPr>
          <p:cNvPr id="33795"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D67CA69F-D69A-4A9D-B1BF-611892A73B9E}" type="slidenum">
              <a:rPr lang="en-US" sz="1200" i="0"/>
              <a:pPr algn="r" eaLnBrk="1" hangingPunct="1"/>
              <a:t>22</a:t>
            </a:fld>
            <a:endParaRPr lang="en-US" sz="1200" i="0"/>
          </a:p>
        </p:txBody>
      </p:sp>
      <p:sp>
        <p:nvSpPr>
          <p:cNvPr id="33796" name="Rectangle 2"/>
          <p:cNvSpPr>
            <a:spLocks noGrp="1" noRot="1" noChangeAspect="1" noChangeArrowheads="1" noTextEdit="1"/>
          </p:cNvSpPr>
          <p:nvPr>
            <p:ph type="sldImg"/>
          </p:nvPr>
        </p:nvSpPr>
        <p:spPr>
          <a:xfrm>
            <a:off x="1160463" y="681038"/>
            <a:ext cx="4537075" cy="3403600"/>
          </a:xfrm>
          <a:ln/>
        </p:spPr>
      </p:sp>
      <p:sp>
        <p:nvSpPr>
          <p:cNvPr id="33797" name="Rectangle 3"/>
          <p:cNvSpPr>
            <a:spLocks noGrp="1" noChangeArrowheads="1"/>
          </p:cNvSpPr>
          <p:nvPr>
            <p:ph type="body" idx="1"/>
          </p:nvPr>
        </p:nvSpPr>
        <p:spPr>
          <a:xfrm>
            <a:off x="913785" y="4310884"/>
            <a:ext cx="5030431" cy="4084642"/>
          </a:xfrm>
          <a:noFill/>
        </p:spPr>
        <p:txBody>
          <a:bodyPr lIns="91425" tIns="45712" rIns="91425" bIns="45712"/>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821" indent="-285701" eaLnBrk="0" hangingPunct="0">
              <a:defRPr>
                <a:solidFill>
                  <a:schemeClr val="tx1"/>
                </a:solidFill>
                <a:latin typeface="Arial" pitchFamily="34" charset="0"/>
              </a:defRPr>
            </a:lvl2pPr>
            <a:lvl3pPr marL="1142802" indent="-228561" eaLnBrk="0" hangingPunct="0">
              <a:defRPr>
                <a:solidFill>
                  <a:schemeClr val="tx1"/>
                </a:solidFill>
                <a:latin typeface="Arial" pitchFamily="34" charset="0"/>
              </a:defRPr>
            </a:lvl3pPr>
            <a:lvl4pPr marL="1599922" indent="-228561" eaLnBrk="0" hangingPunct="0">
              <a:defRPr>
                <a:solidFill>
                  <a:schemeClr val="tx1"/>
                </a:solidFill>
                <a:latin typeface="Arial" pitchFamily="34" charset="0"/>
              </a:defRPr>
            </a:lvl4pPr>
            <a:lvl5pPr marL="2057044" indent="-228561" eaLnBrk="0" hangingPunct="0">
              <a:defRPr>
                <a:solidFill>
                  <a:schemeClr val="tx1"/>
                </a:solidFill>
                <a:latin typeface="Arial" pitchFamily="34" charset="0"/>
              </a:defRPr>
            </a:lvl5pPr>
            <a:lvl6pPr marL="2514164" indent="-228561" eaLnBrk="0" fontAlgn="base" hangingPunct="0">
              <a:spcBef>
                <a:spcPct val="0"/>
              </a:spcBef>
              <a:spcAft>
                <a:spcPct val="0"/>
              </a:spcAft>
              <a:defRPr>
                <a:solidFill>
                  <a:schemeClr val="tx1"/>
                </a:solidFill>
                <a:latin typeface="Arial" pitchFamily="34" charset="0"/>
              </a:defRPr>
            </a:lvl6pPr>
            <a:lvl7pPr marL="2971285" indent="-228561" eaLnBrk="0" fontAlgn="base" hangingPunct="0">
              <a:spcBef>
                <a:spcPct val="0"/>
              </a:spcBef>
              <a:spcAft>
                <a:spcPct val="0"/>
              </a:spcAft>
              <a:defRPr>
                <a:solidFill>
                  <a:schemeClr val="tx1"/>
                </a:solidFill>
                <a:latin typeface="Arial" pitchFamily="34" charset="0"/>
              </a:defRPr>
            </a:lvl7pPr>
            <a:lvl8pPr marL="3428405" indent="-228561" eaLnBrk="0" fontAlgn="base" hangingPunct="0">
              <a:spcBef>
                <a:spcPct val="0"/>
              </a:spcBef>
              <a:spcAft>
                <a:spcPct val="0"/>
              </a:spcAft>
              <a:defRPr>
                <a:solidFill>
                  <a:schemeClr val="tx1"/>
                </a:solidFill>
                <a:latin typeface="Arial" pitchFamily="34" charset="0"/>
              </a:defRPr>
            </a:lvl8pPr>
            <a:lvl9pPr marL="3885527" indent="-228561"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90FD813-AB53-4D7E-BB07-7DDCAD7F9841}" type="slidenum">
              <a:rPr lang="en-US" altLang="en-US" b="0" smtClean="0"/>
              <a:pPr eaLnBrk="1" hangingPunct="1"/>
              <a:t>24</a:t>
            </a:fld>
            <a:endParaRPr lang="en-US" altLang="en-US" b="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05EE865-9CFB-4D62-B862-80ACAD04E7B3}" type="slidenum">
              <a:rPr lang="en-US" altLang="en-US" b="0" smtClean="0"/>
              <a:pPr eaLnBrk="1" hangingPunct="1"/>
              <a:t>25</a:t>
            </a:fld>
            <a:endParaRPr lang="en-US" altLang="en-US" b="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11650"/>
            <a:ext cx="5029200" cy="408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349705A-E686-4D89-90F1-546877B394AB}" type="slidenum">
              <a:rPr lang="en-US" altLang="en-US" b="0" smtClean="0"/>
              <a:pPr eaLnBrk="1" hangingPunct="1"/>
              <a:t>26</a:t>
            </a:fld>
            <a:endParaRPr lang="en-US" altLang="en-US" b="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3723FC8-2293-4C09-BCB2-A7E16A692A1D}" type="slidenum">
              <a:rPr lang="en-US" altLang="en-US" b="0" smtClean="0"/>
              <a:pPr eaLnBrk="1" hangingPunct="1"/>
              <a:t>27</a:t>
            </a:fld>
            <a:endParaRPr lang="en-US" altLang="en-US" b="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5C9AE1F-DF19-4D02-9F89-36FAEEB430AD}" type="slidenum">
              <a:rPr lang="en-US" altLang="en-US" b="0" smtClean="0"/>
              <a:pPr eaLnBrk="1" hangingPunct="1"/>
              <a:t>28</a:t>
            </a:fld>
            <a:endParaRPr lang="en-US" altLang="en-US" b="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29</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C8B50ED2-1AFE-476F-8F8F-1C696F6D44B1}" type="slidenum">
              <a:rPr lang="en-US" i="0" smtClean="0"/>
              <a:pPr eaLnBrk="1" hangingPunct="1"/>
              <a:t>3</a:t>
            </a:fld>
            <a:endParaRPr lang="en-US" i="0" smtClean="0"/>
          </a:p>
        </p:txBody>
      </p:sp>
      <p:sp>
        <p:nvSpPr>
          <p:cNvPr id="22531"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D6A1EAE2-36C2-41A2-A39D-976B0AB2ECAB}" type="slidenum">
              <a:rPr lang="en-US" sz="1200" i="0"/>
              <a:pPr algn="r" eaLnBrk="1" hangingPunct="1"/>
              <a:t>3</a:t>
            </a:fld>
            <a:endParaRPr lang="en-US" sz="1200" i="0"/>
          </a:p>
        </p:txBody>
      </p:sp>
      <p:sp>
        <p:nvSpPr>
          <p:cNvPr id="22532" name="Rectangle 2"/>
          <p:cNvSpPr>
            <a:spLocks noGrp="1" noRot="1" noChangeAspect="1" noChangeArrowheads="1" noTextEdit="1"/>
          </p:cNvSpPr>
          <p:nvPr>
            <p:ph type="sldImg"/>
          </p:nvPr>
        </p:nvSpPr>
        <p:spPr>
          <a:xfrm>
            <a:off x="1160463" y="681038"/>
            <a:ext cx="4537075" cy="3403600"/>
          </a:xfrm>
          <a:ln/>
        </p:spPr>
      </p:sp>
      <p:sp>
        <p:nvSpPr>
          <p:cNvPr id="22533" name="Rectangle 3"/>
          <p:cNvSpPr>
            <a:spLocks noGrp="1" noChangeArrowheads="1"/>
          </p:cNvSpPr>
          <p:nvPr>
            <p:ph type="body" idx="1"/>
          </p:nvPr>
        </p:nvSpPr>
        <p:spPr>
          <a:xfrm>
            <a:off x="686108" y="4310884"/>
            <a:ext cx="5485785" cy="4084642"/>
          </a:xfrm>
          <a:noFill/>
        </p:spPr>
        <p:txBody>
          <a:bodyPr lIns="91425" tIns="45712" rIns="91425" bIns="45712"/>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63638" y="681038"/>
            <a:ext cx="4538662" cy="3403600"/>
          </a:xfrm>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8875" y="681038"/>
            <a:ext cx="4540250" cy="3405187"/>
          </a:xfrm>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F66A9F2E-DA26-427B-A726-C7A4417EA0E6}" type="slidenum">
              <a:rPr lang="en-US" i="0" smtClean="0"/>
              <a:pPr eaLnBrk="1" hangingPunct="1"/>
              <a:t>4</a:t>
            </a:fld>
            <a:endParaRPr lang="en-US" i="0" smtClean="0"/>
          </a:p>
        </p:txBody>
      </p:sp>
      <p:sp>
        <p:nvSpPr>
          <p:cNvPr id="23555"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96432090-5105-4BE5-B016-2F5CB4307F69}" type="slidenum">
              <a:rPr lang="en-US" sz="1200" i="0"/>
              <a:pPr algn="r" eaLnBrk="1" hangingPunct="1"/>
              <a:t>4</a:t>
            </a:fld>
            <a:endParaRPr lang="en-US" sz="1200" i="0"/>
          </a:p>
        </p:txBody>
      </p:sp>
      <p:sp>
        <p:nvSpPr>
          <p:cNvPr id="23556" name="Rectangle 2"/>
          <p:cNvSpPr>
            <a:spLocks noGrp="1" noRot="1" noChangeAspect="1" noChangeArrowheads="1" noTextEdit="1"/>
          </p:cNvSpPr>
          <p:nvPr>
            <p:ph type="sldImg"/>
          </p:nvPr>
        </p:nvSpPr>
        <p:spPr>
          <a:xfrm>
            <a:off x="1160463" y="681038"/>
            <a:ext cx="4537075" cy="3403600"/>
          </a:xfrm>
          <a:ln/>
        </p:spPr>
      </p:sp>
      <p:sp>
        <p:nvSpPr>
          <p:cNvPr id="23557" name="Rectangle 3"/>
          <p:cNvSpPr>
            <a:spLocks noGrp="1" noChangeArrowheads="1"/>
          </p:cNvSpPr>
          <p:nvPr>
            <p:ph type="body" idx="1"/>
          </p:nvPr>
        </p:nvSpPr>
        <p:spPr>
          <a:xfrm>
            <a:off x="686108" y="4310884"/>
            <a:ext cx="5485785" cy="4084642"/>
          </a:xfrm>
          <a:noFill/>
        </p:spPr>
        <p:txBody>
          <a:bodyPr lIns="91425" tIns="45712" rIns="91425" bIns="45712"/>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BEAF5329-1C02-467A-A5B7-CCB08ED4FDB0}" type="slidenum">
              <a:rPr lang="en-US" i="0" smtClean="0"/>
              <a:pPr eaLnBrk="1" hangingPunct="1"/>
              <a:t>6</a:t>
            </a:fld>
            <a:endParaRPr lang="en-US" i="0" smtClean="0"/>
          </a:p>
        </p:txBody>
      </p:sp>
      <p:sp>
        <p:nvSpPr>
          <p:cNvPr id="25603" name="Rectangle 2"/>
          <p:cNvSpPr>
            <a:spLocks noGrp="1" noRot="1" noChangeAspect="1" noChangeArrowheads="1" noTextEdit="1"/>
          </p:cNvSpPr>
          <p:nvPr>
            <p:ph type="sldImg"/>
          </p:nvPr>
        </p:nvSpPr>
        <p:spPr>
          <a:xfrm>
            <a:off x="1158875" y="679450"/>
            <a:ext cx="4541838" cy="3406775"/>
          </a:xfrm>
          <a:ln/>
        </p:spPr>
      </p:sp>
      <p:sp>
        <p:nvSpPr>
          <p:cNvPr id="25604" name="Rectangle 3"/>
          <p:cNvSpPr>
            <a:spLocks noGrp="1" noChangeArrowheads="1"/>
          </p:cNvSpPr>
          <p:nvPr>
            <p:ph type="body" idx="1"/>
          </p:nvPr>
        </p:nvSpPr>
        <p:spPr>
          <a:xfrm>
            <a:off x="912247" y="4310884"/>
            <a:ext cx="5033507" cy="4087720"/>
          </a:xfrm>
          <a:noFill/>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A5C51ED8-ADDF-467C-A5E6-F408B44685D4}" type="slidenum">
              <a:rPr lang="en-US" i="0" smtClean="0"/>
              <a:pPr eaLnBrk="1" hangingPunct="1"/>
              <a:t>7</a:t>
            </a:fld>
            <a:endParaRPr lang="en-US" i="0" smtClean="0"/>
          </a:p>
        </p:txBody>
      </p:sp>
      <p:sp>
        <p:nvSpPr>
          <p:cNvPr id="26627"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29A89024-8A8E-4773-950D-D7FEFADECD33}" type="slidenum">
              <a:rPr lang="en-US" sz="1200" i="0"/>
              <a:pPr algn="r" eaLnBrk="1" hangingPunct="1"/>
              <a:t>7</a:t>
            </a:fld>
            <a:endParaRPr lang="en-US" sz="1200" i="0"/>
          </a:p>
        </p:txBody>
      </p:sp>
      <p:sp>
        <p:nvSpPr>
          <p:cNvPr id="26628" name="Rectangle 2"/>
          <p:cNvSpPr>
            <a:spLocks noGrp="1" noRot="1" noChangeAspect="1" noChangeArrowheads="1" noTextEdit="1"/>
          </p:cNvSpPr>
          <p:nvPr>
            <p:ph type="sldImg"/>
          </p:nvPr>
        </p:nvSpPr>
        <p:spPr>
          <a:xfrm>
            <a:off x="1160463" y="681038"/>
            <a:ext cx="4537075" cy="3403600"/>
          </a:xfrm>
          <a:ln/>
        </p:spPr>
      </p:sp>
      <p:sp>
        <p:nvSpPr>
          <p:cNvPr id="26629" name="Rectangle 3"/>
          <p:cNvSpPr>
            <a:spLocks noGrp="1" noChangeArrowheads="1"/>
          </p:cNvSpPr>
          <p:nvPr>
            <p:ph type="body" idx="1"/>
          </p:nvPr>
        </p:nvSpPr>
        <p:spPr>
          <a:xfrm>
            <a:off x="686108" y="4310884"/>
            <a:ext cx="5485785" cy="4084642"/>
          </a:xfrm>
          <a:noFill/>
        </p:spPr>
        <p:txBody>
          <a:bodyPr lIns="91425" tIns="45712" rIns="91425" bIns="45712"/>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7E4AD5ED-6027-4E8F-9AC0-C1414914C9AA}" type="slidenum">
              <a:rPr lang="en-US" i="0" smtClean="0"/>
              <a:pPr eaLnBrk="1" hangingPunct="1"/>
              <a:t>8</a:t>
            </a:fld>
            <a:endParaRPr lang="en-US" i="0" smtClean="0"/>
          </a:p>
        </p:txBody>
      </p:sp>
      <p:sp>
        <p:nvSpPr>
          <p:cNvPr id="27651" name="Rectangle 2"/>
          <p:cNvSpPr>
            <a:spLocks noGrp="1" noRot="1" noChangeAspect="1" noChangeArrowheads="1" noTextEdit="1"/>
          </p:cNvSpPr>
          <p:nvPr>
            <p:ph type="sldImg"/>
          </p:nvPr>
        </p:nvSpPr>
        <p:spPr>
          <a:xfrm>
            <a:off x="1163638" y="681038"/>
            <a:ext cx="4535487" cy="3403600"/>
          </a:xfrm>
          <a:ln/>
        </p:spPr>
      </p:sp>
      <p:sp>
        <p:nvSpPr>
          <p:cNvPr id="2765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4FC7FFCB-51BD-406B-9F7D-282B9F79C1AF}" type="slidenum">
              <a:rPr lang="en-US" i="0" smtClean="0"/>
              <a:pPr eaLnBrk="1" hangingPunct="1"/>
              <a:t>9</a:t>
            </a:fld>
            <a:endParaRPr lang="en-US" i="0" smtClean="0"/>
          </a:p>
        </p:txBody>
      </p:sp>
      <p:sp>
        <p:nvSpPr>
          <p:cNvPr id="28675"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B74F4050-F6EC-4F5F-80FB-BA2B3A518D4A}" type="slidenum">
              <a:rPr lang="en-US" sz="1200" i="0"/>
              <a:pPr algn="r" eaLnBrk="1" hangingPunct="1"/>
              <a:t>9</a:t>
            </a:fld>
            <a:endParaRPr lang="en-US" sz="1200" i="0"/>
          </a:p>
        </p:txBody>
      </p:sp>
      <p:sp>
        <p:nvSpPr>
          <p:cNvPr id="28676" name="Rectangle 2"/>
          <p:cNvSpPr>
            <a:spLocks noGrp="1" noRot="1" noChangeAspect="1" noChangeArrowheads="1" noTextEdit="1"/>
          </p:cNvSpPr>
          <p:nvPr>
            <p:ph type="sldImg"/>
          </p:nvPr>
        </p:nvSpPr>
        <p:spPr>
          <a:xfrm>
            <a:off x="1162050" y="681038"/>
            <a:ext cx="4537075" cy="3403600"/>
          </a:xfrm>
          <a:ln/>
        </p:spPr>
      </p:sp>
      <p:sp>
        <p:nvSpPr>
          <p:cNvPr id="28677" name="Rectangle 3"/>
          <p:cNvSpPr>
            <a:spLocks noGrp="1" noChangeArrowheads="1"/>
          </p:cNvSpPr>
          <p:nvPr>
            <p:ph type="body" idx="1"/>
          </p:nvPr>
        </p:nvSpPr>
        <p:spPr>
          <a:xfrm>
            <a:off x="686108" y="4310884"/>
            <a:ext cx="5485785" cy="4084642"/>
          </a:xfrm>
          <a:noFill/>
        </p:spPr>
        <p:txBody>
          <a:bodyPr lIns="91425" tIns="45712" rIns="91425" bIns="45712"/>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E6FF40-23E9-485B-84DA-DB94AABBD947}" type="slidenum">
              <a:rPr lang="en-US"/>
              <a:pPr>
                <a:defRPr/>
              </a:pPr>
              <a:t>‹#›</a:t>
            </a:fld>
            <a:endParaRPr lang="en-US"/>
          </a:p>
        </p:txBody>
      </p:sp>
    </p:spTree>
    <p:extLst>
      <p:ext uri="{BB962C8B-B14F-4D97-AF65-F5344CB8AC3E}">
        <p14:creationId xmlns:p14="http://schemas.microsoft.com/office/powerpoint/2010/main" val="38653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881707-A2D8-4B2A-9C1A-2012147EBF8F}" type="slidenum">
              <a:rPr lang="en-US"/>
              <a:pPr>
                <a:defRPr/>
              </a:pPr>
              <a:t>‹#›</a:t>
            </a:fld>
            <a:endParaRPr lang="en-US"/>
          </a:p>
        </p:txBody>
      </p:sp>
    </p:spTree>
    <p:extLst>
      <p:ext uri="{BB962C8B-B14F-4D97-AF65-F5344CB8AC3E}">
        <p14:creationId xmlns:p14="http://schemas.microsoft.com/office/powerpoint/2010/main" val="12981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A14B4-84C5-4E41-BBAD-BE631632B2E5}" type="slidenum">
              <a:rPr lang="en-US"/>
              <a:pPr>
                <a:defRPr/>
              </a:pPr>
              <a:t>‹#›</a:t>
            </a:fld>
            <a:endParaRPr lang="en-US"/>
          </a:p>
        </p:txBody>
      </p:sp>
    </p:spTree>
    <p:extLst>
      <p:ext uri="{BB962C8B-B14F-4D97-AF65-F5344CB8AC3E}">
        <p14:creationId xmlns:p14="http://schemas.microsoft.com/office/powerpoint/2010/main" val="1225901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63C4112-0907-4EEE-8FBC-A9CC802F0716}" type="slidenum">
              <a:rPr lang="en-US"/>
              <a:pPr>
                <a:defRPr/>
              </a:pPr>
              <a:t>‹#›</a:t>
            </a:fld>
            <a:endParaRPr lang="en-US"/>
          </a:p>
        </p:txBody>
      </p:sp>
    </p:spTree>
    <p:extLst>
      <p:ext uri="{BB962C8B-B14F-4D97-AF65-F5344CB8AC3E}">
        <p14:creationId xmlns:p14="http://schemas.microsoft.com/office/powerpoint/2010/main" val="58456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8699FE-74E5-4642-AF89-1D35146D914E}" type="slidenum">
              <a:rPr lang="en-US"/>
              <a:pPr>
                <a:defRPr/>
              </a:pPr>
              <a:t>‹#›</a:t>
            </a:fld>
            <a:endParaRPr lang="en-US"/>
          </a:p>
        </p:txBody>
      </p:sp>
    </p:spTree>
    <p:extLst>
      <p:ext uri="{BB962C8B-B14F-4D97-AF65-F5344CB8AC3E}">
        <p14:creationId xmlns:p14="http://schemas.microsoft.com/office/powerpoint/2010/main" val="2426232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A0E0CD-F9C3-4576-B73F-CF5486E4C6DF}" type="slidenum">
              <a:rPr lang="en-US"/>
              <a:pPr>
                <a:defRPr/>
              </a:pPr>
              <a:t>‹#›</a:t>
            </a:fld>
            <a:endParaRPr lang="en-US"/>
          </a:p>
        </p:txBody>
      </p:sp>
    </p:spTree>
    <p:extLst>
      <p:ext uri="{BB962C8B-B14F-4D97-AF65-F5344CB8AC3E}">
        <p14:creationId xmlns:p14="http://schemas.microsoft.com/office/powerpoint/2010/main" val="350248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15DC82A-329B-4109-8B7F-648D7CA7F31F}" type="slidenum">
              <a:rPr lang="en-US"/>
              <a:pPr>
                <a:defRPr/>
              </a:pPr>
              <a:t>‹#›</a:t>
            </a:fld>
            <a:endParaRPr lang="en-US"/>
          </a:p>
        </p:txBody>
      </p:sp>
    </p:spTree>
    <p:extLst>
      <p:ext uri="{BB962C8B-B14F-4D97-AF65-F5344CB8AC3E}">
        <p14:creationId xmlns:p14="http://schemas.microsoft.com/office/powerpoint/2010/main" val="2821123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215FBB-103E-407E-815A-9BE5F5218FAE}" type="slidenum">
              <a:rPr lang="en-US"/>
              <a:pPr>
                <a:defRPr/>
              </a:pPr>
              <a:t>‹#›</a:t>
            </a:fld>
            <a:endParaRPr lang="en-US"/>
          </a:p>
        </p:txBody>
      </p:sp>
    </p:spTree>
    <p:extLst>
      <p:ext uri="{BB962C8B-B14F-4D97-AF65-F5344CB8AC3E}">
        <p14:creationId xmlns:p14="http://schemas.microsoft.com/office/powerpoint/2010/main" val="396379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BA51C0-1169-41D4-BBD8-EA1331E62D95}" type="slidenum">
              <a:rPr lang="en-US"/>
              <a:pPr>
                <a:defRPr/>
              </a:pPr>
              <a:t>‹#›</a:t>
            </a:fld>
            <a:endParaRPr lang="en-US"/>
          </a:p>
        </p:txBody>
      </p:sp>
    </p:spTree>
    <p:extLst>
      <p:ext uri="{BB962C8B-B14F-4D97-AF65-F5344CB8AC3E}">
        <p14:creationId xmlns:p14="http://schemas.microsoft.com/office/powerpoint/2010/main" val="102510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ADC8B5-9419-4CCF-AEBA-5163AE0B24FC}" type="slidenum">
              <a:rPr lang="en-US"/>
              <a:pPr>
                <a:defRPr/>
              </a:pPr>
              <a:t>‹#›</a:t>
            </a:fld>
            <a:endParaRPr lang="en-US"/>
          </a:p>
        </p:txBody>
      </p:sp>
    </p:spTree>
    <p:extLst>
      <p:ext uri="{BB962C8B-B14F-4D97-AF65-F5344CB8AC3E}">
        <p14:creationId xmlns:p14="http://schemas.microsoft.com/office/powerpoint/2010/main" val="197764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2D3476-99F7-4115-B758-9F777F211104}" type="slidenum">
              <a:rPr lang="en-US"/>
              <a:pPr>
                <a:defRPr/>
              </a:pPr>
              <a:t>‹#›</a:t>
            </a:fld>
            <a:endParaRPr lang="en-US"/>
          </a:p>
        </p:txBody>
      </p:sp>
    </p:spTree>
    <p:extLst>
      <p:ext uri="{BB962C8B-B14F-4D97-AF65-F5344CB8AC3E}">
        <p14:creationId xmlns:p14="http://schemas.microsoft.com/office/powerpoint/2010/main" val="56304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4D293A-CF90-4FF0-B6D2-78DF78FDA32E}" type="slidenum">
              <a:rPr lang="en-US"/>
              <a:pPr>
                <a:defRPr/>
              </a:pPr>
              <a:t>‹#›</a:t>
            </a:fld>
            <a:endParaRPr lang="en-US"/>
          </a:p>
        </p:txBody>
      </p:sp>
    </p:spTree>
    <p:extLst>
      <p:ext uri="{BB962C8B-B14F-4D97-AF65-F5344CB8AC3E}">
        <p14:creationId xmlns:p14="http://schemas.microsoft.com/office/powerpoint/2010/main" val="365483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1B5555-485D-4808-A755-F3273330CBD9}" type="slidenum">
              <a:rPr lang="en-US"/>
              <a:pPr>
                <a:defRPr/>
              </a:pPr>
              <a:t>‹#›</a:t>
            </a:fld>
            <a:endParaRPr lang="en-US"/>
          </a:p>
        </p:txBody>
      </p:sp>
    </p:spTree>
    <p:extLst>
      <p:ext uri="{BB962C8B-B14F-4D97-AF65-F5344CB8AC3E}">
        <p14:creationId xmlns:p14="http://schemas.microsoft.com/office/powerpoint/2010/main" val="311704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EC9400-8D6F-4263-92D9-1CCDBED4C30D}" type="slidenum">
              <a:rPr lang="en-US"/>
              <a:pPr>
                <a:defRPr/>
              </a:pPr>
              <a:t>‹#›</a:t>
            </a:fld>
            <a:endParaRPr lang="en-US"/>
          </a:p>
        </p:txBody>
      </p:sp>
    </p:spTree>
    <p:extLst>
      <p:ext uri="{BB962C8B-B14F-4D97-AF65-F5344CB8AC3E}">
        <p14:creationId xmlns:p14="http://schemas.microsoft.com/office/powerpoint/2010/main" val="392681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3705C8-1AF2-45EE-9D4E-581BFACF4BC9}" type="slidenum">
              <a:rPr lang="en-US"/>
              <a:pPr>
                <a:defRPr/>
              </a:pPr>
              <a:t>‹#›</a:t>
            </a:fld>
            <a:endParaRPr lang="en-US"/>
          </a:p>
        </p:txBody>
      </p:sp>
    </p:spTree>
    <p:extLst>
      <p:ext uri="{BB962C8B-B14F-4D97-AF65-F5344CB8AC3E}">
        <p14:creationId xmlns:p14="http://schemas.microsoft.com/office/powerpoint/2010/main" val="268247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0EE571-DFE6-4641-B881-6F8D557D8DBC}" type="slidenum">
              <a:rPr lang="en-US"/>
              <a:pPr>
                <a:defRPr/>
              </a:pPr>
              <a:t>‹#›</a:t>
            </a:fld>
            <a:endParaRPr lang="en-US"/>
          </a:p>
        </p:txBody>
      </p:sp>
    </p:spTree>
    <p:extLst>
      <p:ext uri="{BB962C8B-B14F-4D97-AF65-F5344CB8AC3E}">
        <p14:creationId xmlns:p14="http://schemas.microsoft.com/office/powerpoint/2010/main" val="130918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BBEEFF4C-376B-4C7E-9277-E013E4EB4F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1.jpeg"/><Relationship Id="rId7" Type="http://schemas.openxmlformats.org/officeDocument/2006/relationships/hyperlink" Target="http://www.scienceprofonline.com/virtual-cell-main.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alicia@scienceprofonline.com" TargetMode="External"/><Relationship Id="rId5" Type="http://schemas.openxmlformats.org/officeDocument/2006/relationships/hyperlink" Target="http://creativecommons.org/licenses/by-sa/3.0/" TargetMode="External"/><Relationship Id="rId4" Type="http://schemas.openxmlformats.org/officeDocument/2006/relationships/hyperlink" Target="http://www.scienceprofonline.org/" TargetMode="External"/><Relationship Id="rId9" Type="http://schemas.openxmlformats.org/officeDocument/2006/relationships/hyperlink" Target="mailto:info@scienceprofonline.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cell-main.html"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en.wikipedia.org/wiki/File:Centriole-schema.SVG" TargetMode="External"/><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en.wikipedia.org/wiki/File:Centrioles_from_common_shore_crab_hepatopancreas.jpg" TargetMode="External"/><Relationship Id="rId10" Type="http://schemas.openxmlformats.org/officeDocument/2006/relationships/hyperlink" Target="http://www.scienceprofonline.com/" TargetMode="External"/><Relationship Id="rId4" Type="http://schemas.openxmlformats.org/officeDocument/2006/relationships/hyperlink" Target="http://en.wikipedia.org/wiki/File:Centriole3D.png" TargetMode="External"/><Relationship Id="rId9" Type="http://schemas.openxmlformats.org/officeDocument/2006/relationships/hyperlink" Target="http://www.scienceprofonline.com/virtual-cell-main.htm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18.jpeg"/><Relationship Id="rId7" Type="http://schemas.openxmlformats.org/officeDocument/2006/relationships/hyperlink" Target="http://www.scienceprofonline.com/virtual-cell-main.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en.wikipedia.org/wiki/File:Ribosome_shape.png" TargetMode="External"/><Relationship Id="rId4" Type="http://schemas.openxmlformats.org/officeDocument/2006/relationships/hyperlink" Target="http://en.wikipedia.org/wiki/File:Translation.gi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scienceprofonline.com/virtual-cell-main.html" TargetMode="External"/><Relationship Id="rId5" Type="http://schemas.openxmlformats.org/officeDocument/2006/relationships/hyperlink" Target="http://en.wikipedia.org/wiki/File:Animal_cell_structure_en.svg" TargetMode="Externa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hyperlink" Target="http://www.scienceprofonline.com/virtual-cell-main.html" TargetMode="External"/><Relationship Id="rId3" Type="http://schemas.openxmlformats.org/officeDocument/2006/relationships/hyperlink" Target="http://www.scienceprofonline.com/cell-biology/eukaryotic-cell-parts-functions-diagrams.html" TargetMode="External"/><Relationship Id="rId7" Type="http://schemas.openxmlformats.org/officeDocument/2006/relationships/hyperlink" Target="http://en.wikipedia.org/wiki/File:Endomembrane_system_diagram_en.sv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upload.wikimedia.org/wikipedia/commons/0/00/Endomembrane_system_diagram.svg" TargetMode="External"/><Relationship Id="rId4" Type="http://schemas.openxmlformats.org/officeDocument/2006/relationships/hyperlink" Target="http://www.scienceprofonline.com/cell-biology/endomembrane-system-eukaryotic-cell.html" TargetMode="External"/><Relationship Id="rId9" Type="http://schemas.openxmlformats.org/officeDocument/2006/relationships/hyperlink" Target="http://www.scienceprofonline.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1.png"/><Relationship Id="rId7" Type="http://schemas.openxmlformats.org/officeDocument/2006/relationships/hyperlink" Target="http://en.wikipedia.org/wiki/File:Diagram_human_cell_nucleus.svg"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hyperlink" Target="http://en.wikipedia.org/wiki/File:Endomembrane_system_diagram_en.svg" TargetMode="External"/><Relationship Id="rId5" Type="http://schemas.openxmlformats.org/officeDocument/2006/relationships/hyperlink" Target="http://www.scienceprofonline.org/chemistry/what-are-proteins-amino-acids-peptide-bonds.html" TargetMode="External"/><Relationship Id="rId10" Type="http://schemas.openxmlformats.org/officeDocument/2006/relationships/hyperlink" Target="http://www.scienceprofonline.com/" TargetMode="External"/><Relationship Id="rId4" Type="http://schemas.openxmlformats.org/officeDocument/2006/relationships/hyperlink" Target="http://www.scienceprofonline.com/chemistry/nucleotides-nucleic-acids-atp-rna-dna.html" TargetMode="External"/><Relationship Id="rId9" Type="http://schemas.openxmlformats.org/officeDocument/2006/relationships/hyperlink" Target="http://www.scienceprofonline.com/virtual-cell-main.htm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scienceprofonline.org/chemistry/what-are-proteins-amino-acids-peptide-bonds.html" TargetMode="External"/><Relationship Id="rId7" Type="http://schemas.openxmlformats.org/officeDocument/2006/relationships/hyperlink" Target="http://en.wikipedia.org/wiki/File:Clara_cell_lung_-_TEM.jp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en.wikipedia.org/wiki/File:Endomembrane_system_diagram_en.svg" TargetMode="External"/><Relationship Id="rId5" Type="http://schemas.openxmlformats.org/officeDocument/2006/relationships/image" Target="../media/image20.png"/><Relationship Id="rId10" Type="http://schemas.openxmlformats.org/officeDocument/2006/relationships/hyperlink" Target="http://www.scienceprofonline.com/" TargetMode="External"/><Relationship Id="rId4" Type="http://schemas.openxmlformats.org/officeDocument/2006/relationships/hyperlink" Target="http://upload.wikimedia.org/wikipedia/commons/0/00/Endomembrane_system_diagram.svg" TargetMode="External"/><Relationship Id="rId9" Type="http://schemas.openxmlformats.org/officeDocument/2006/relationships/hyperlink" Target="http://www.scienceprofonline.com/virtual-cell-main.html"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ww.scienceprofonline.org/chemistry/what-are-proteins-amino-acids-peptide-bonds.html" TargetMode="External"/><Relationship Id="rId7" Type="http://schemas.openxmlformats.org/officeDocument/2006/relationships/image" Target="../media/image20.png"/><Relationship Id="rId12" Type="http://schemas.openxmlformats.org/officeDocument/2006/relationships/hyperlink" Target="http://www.scienceprofonline.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upload.wikimedia.org/wikipedia/commons/0/00/Endomembrane_system_diagram.svg" TargetMode="External"/><Relationship Id="rId11" Type="http://schemas.openxmlformats.org/officeDocument/2006/relationships/hyperlink" Target="http://www.scienceprofonline.com/virtual-cell-main.html" TargetMode="External"/><Relationship Id="rId5" Type="http://schemas.openxmlformats.org/officeDocument/2006/relationships/hyperlink" Target="http://www.scienceprofonline.com/chemistry/what-is-an-enzyme-catalyst-catalytic-proteins.html" TargetMode="External"/><Relationship Id="rId10" Type="http://schemas.openxmlformats.org/officeDocument/2006/relationships/hyperlink" Target="http://en.wikipedia.org/wiki/File:Human_leukocyte,_showing_golgi_-_TEM.jpg" TargetMode="External"/><Relationship Id="rId4" Type="http://schemas.openxmlformats.org/officeDocument/2006/relationships/hyperlink" Target="http://www.scienceprofonline.com/chemistry/what-is-a-lipid-organic-chemistry-fats-phospholipids-waxes-steroids.html" TargetMode="External"/><Relationship Id="rId9" Type="http://schemas.openxmlformats.org/officeDocument/2006/relationships/hyperlink" Target="http://en.wikipedia.org/wiki/File:Endomembrane_system_diagram_en.sv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hyperlink" Target="http://highered.mcgraw-hill.com/olc/dl/120068/bio02.swf" TargetMode="External"/><Relationship Id="rId7" Type="http://schemas.openxmlformats.org/officeDocument/2006/relationships/hyperlink" Target="http://www.scienceprofonline.com/virtual-cell-main.htm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en.wikipedia.org/wiki/File:Endomembrane_system_diagram_en.svg" TargetMode="External"/><Relationship Id="rId5" Type="http://schemas.openxmlformats.org/officeDocument/2006/relationships/image" Target="../media/image20.png"/><Relationship Id="rId4" Type="http://schemas.openxmlformats.org/officeDocument/2006/relationships/hyperlink" Target="http://upload.wikimedia.org/wikipedia/commons/0/00/Endomembrane_system_diagram.sv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scienceprofonline.com/virtual-cell-main.html" TargetMode="External"/><Relationship Id="rId3" Type="http://schemas.openxmlformats.org/officeDocument/2006/relationships/hyperlink" Target="http://www.scienceprofonline.com/chemistry/what-is-an-enzyme-catalyst-catalytic-proteins.html" TargetMode="External"/><Relationship Id="rId7"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hyperlink" Target="http://www.daviddarling.info/encyclopedia/L/lysosome.html" TargetMode="External"/><Relationship Id="rId5" Type="http://schemas.openxmlformats.org/officeDocument/2006/relationships/hyperlink" Target="http://en.wikipedia.org/wiki/File:Endomembrane_system_diagram_en.svg" TargetMode="External"/><Relationship Id="rId4" Type="http://schemas.openxmlformats.org/officeDocument/2006/relationships/image" Target="../media/image25.png"/><Relationship Id="rId9" Type="http://schemas.openxmlformats.org/officeDocument/2006/relationships/hyperlink" Target="http://www.scienceprofonline.co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hyperlink" Target="http://commons.wikimedia.org/wiki/File:Animal_cell_structure_no_text.svg" TargetMode="External"/><Relationship Id="rId7" Type="http://schemas.openxmlformats.org/officeDocument/2006/relationships/hyperlink" Target="http://www.scienceprofonline.com/virtual-cell-main.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commons.wikimedia.org/wiki/File:Plant_cell_structure_no_text-2.svg"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0.xml"/><Relationship Id="rId7" Type="http://schemas.openxmlformats.org/officeDocument/2006/relationships/hyperlink" Target="http://en.wikipedia.org/wiki/File:Cell_membrane_detailed_diagram_4.svg" TargetMode="Externa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hyperlink" Target="http://en.wikipedia.org/wiki/File:Endomembrane_system_diagram_en.svg" TargetMode="External"/><Relationship Id="rId5" Type="http://schemas.openxmlformats.org/officeDocument/2006/relationships/image" Target="../media/image26.emf"/><Relationship Id="rId10" Type="http://schemas.openxmlformats.org/officeDocument/2006/relationships/hyperlink" Target="http://www.scienceprofonline.com/" TargetMode="External"/><Relationship Id="rId4" Type="http://schemas.openxmlformats.org/officeDocument/2006/relationships/oleObject" Target="../embeddings/oleObject1.bin"/><Relationship Id="rId9" Type="http://schemas.openxmlformats.org/officeDocument/2006/relationships/hyperlink" Target="http://www.scienceprofonline.com/virtual-cell-main.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bcs.whfreeman.com/thelifewire/content/chp04/0402002.html" TargetMode="External"/><Relationship Id="rId7"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cell-main.html" TargetMode="External"/><Relationship Id="rId4" Type="http://schemas.openxmlformats.org/officeDocument/2006/relationships/hyperlink" Target="http://en.wikipedia.org/wiki/File:Cell_nucleus.jp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scienceprofonline.com/virtual-cell-main.html" TargetMode="External"/><Relationship Id="rId3" Type="http://schemas.openxmlformats.org/officeDocument/2006/relationships/hyperlink" Target="http://www.scienceprofonline.com/chemistry/what-is-nucleotide-adenosine-triphosphate-atp.html" TargetMode="External"/><Relationship Id="rId7"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en.wikipedia.org/wiki/File:Chloroplast_diagram.svg" TargetMode="External"/><Relationship Id="rId5" Type="http://schemas.openxmlformats.org/officeDocument/2006/relationships/hyperlink" Target="http://en.wikipedia.org/wiki/File:Animal_mitochondrion_diagram_en_(edit).svg" TargetMode="External"/><Relationship Id="rId4" Type="http://schemas.openxmlformats.org/officeDocument/2006/relationships/image" Target="../media/image28.jpeg"/><Relationship Id="rId9" Type="http://schemas.openxmlformats.org/officeDocument/2006/relationships/hyperlink" Target="http://www.scienceprofonline.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ellsalive.com/cells/cell_model.htm"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www.scienceprofonline.com/virtual-cell-main.html" TargetMode="External"/><Relationship Id="rId5" Type="http://schemas.openxmlformats.org/officeDocument/2006/relationships/image" Target="../media/image6.jpeg"/><Relationship Id="rId4" Type="http://schemas.openxmlformats.org/officeDocument/2006/relationships/hyperlink" Target="http://en.wikipedia.org/wiki/File:Average_prokaryote_cell-_en.sv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hyperlink" Target="http://www.scienceprofonline.com/cell-biology/plant-cell-parts-functions-diagrams.html" TargetMode="External"/><Relationship Id="rId7" Type="http://schemas.openxmlformats.org/officeDocument/2006/relationships/hyperlink" Target="http://www.scienceprofonline.com/virtual-cell-main.html"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www.scienceprofonline.com/chemistry/what-is-nucleotide-adenosine-triphosphate-atp.html" TargetMode="External"/><Relationship Id="rId7" Type="http://schemas.openxmlformats.org/officeDocument/2006/relationships/hyperlink" Target="http://en.wikipedia.org/wiki/File:Chloroplast_diagram.svg"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hyperlink" Target="http://en.wikipedia.org/wiki/File:Plagiomnium_affine_laminazellen.jpeg" TargetMode="External"/><Relationship Id="rId5" Type="http://schemas.openxmlformats.org/officeDocument/2006/relationships/image" Target="../media/image28.jpeg"/><Relationship Id="rId10" Type="http://schemas.openxmlformats.org/officeDocument/2006/relationships/hyperlink" Target="http://www.scienceprofonline.com/" TargetMode="External"/><Relationship Id="rId4" Type="http://schemas.openxmlformats.org/officeDocument/2006/relationships/hyperlink" Target="http://www.scienceprofonline.org/chemistry/organic-chemistry-what-is-a-carbohydrate.html" TargetMode="External"/><Relationship Id="rId9" Type="http://schemas.openxmlformats.org/officeDocument/2006/relationships/hyperlink" Target="http://www.scienceprofonline.com/virtual-cell-main.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34.png"/><Relationship Id="rId7" Type="http://schemas.openxmlformats.org/officeDocument/2006/relationships/hyperlink" Target="http://www.scienceprofonline.com/virtual-cell-main.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en.wikipedia.org/wiki/File:Turgor_pressure_on_plant_cells_diagram.svg" TargetMode="External"/><Relationship Id="rId5" Type="http://schemas.openxmlformats.org/officeDocument/2006/relationships/image" Target="../media/image36.pn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hyperlink" Target="http://www.scienceprofonline.com/cell-biology/plant-cell-parts-functions-diagrams.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hyperlink" Target="http://www.scienceprofonline.com/virtual-cell-main.html" TargetMode="External"/><Relationship Id="rId5" Type="http://schemas.openxmlformats.org/officeDocument/2006/relationships/hyperlink" Target="http://commons.wikimedia.org/wiki/File:Plant_cell_structure_no_text-2.svg" TargetMode="Externa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hyperlink" Target="http://www.scienceprofonline.com/cell-biology/animal-cell-parts-functions-diagrams.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scienceprofonline.com/virtual-cell-main.html" TargetMode="External"/><Relationship Id="rId5" Type="http://schemas.openxmlformats.org/officeDocument/2006/relationships/hyperlink" Target="http://commons.wikimedia.org/wiki/File:Animal_cell_structure_no_text.svg" TargetMode="Externa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hyperlink" Target="http://www.scienceprofonline.com/cell-biology/plant-cell-parts-functions-diagrams.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scienceprofonline.com/virtual-cell-main.html" TargetMode="External"/><Relationship Id="rId5" Type="http://schemas.openxmlformats.org/officeDocument/2006/relationships/hyperlink" Target="http://commons.wikimedia.org/wiki/File:Plant_cell_structure_no_text-2.svg" TargetMode="Externa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hyperlink" Target="http://www.scienceprofonline.com/microbiology/binary-fission-cell-division-reproduction-prokaryotes.html" TargetMode="External"/><Relationship Id="rId13" Type="http://schemas.openxmlformats.org/officeDocument/2006/relationships/hyperlink" Target="http://www.scienceprofonline.com/" TargetMode="External"/><Relationship Id="rId3" Type="http://schemas.openxmlformats.org/officeDocument/2006/relationships/image" Target="../media/image4.jpeg"/><Relationship Id="rId7" Type="http://schemas.openxmlformats.org/officeDocument/2006/relationships/hyperlink" Target="http://www.scienceprofonline.com/cell-biology/prokaryotic-cell-parts-functions-diagrams.html" TargetMode="External"/><Relationship Id="rId12" Type="http://schemas.openxmlformats.org/officeDocument/2006/relationships/hyperlink" Target="http://www.scienceprofonline.com/virtual-cell-main.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commons.wikimedia.org/wiki/File:Animal_cell_structure_no_text.svg" TargetMode="External"/><Relationship Id="rId11" Type="http://schemas.openxmlformats.org/officeDocument/2006/relationships/hyperlink" Target="http://www.scienceprofonline.com/genetics/what-is-dna-deoxyribonucleic-acid.html" TargetMode="External"/><Relationship Id="rId5" Type="http://schemas.openxmlformats.org/officeDocument/2006/relationships/hyperlink" Target="http://commons.wikimedia.org/wiki/File:Average_prokaryote_cell-_unlabled.svg" TargetMode="External"/><Relationship Id="rId10" Type="http://schemas.openxmlformats.org/officeDocument/2006/relationships/hyperlink" Target="http://www.scienceprofonline.org/genetics/types-cell-division-binary-fission-mitosis-meiosis.html" TargetMode="External"/><Relationship Id="rId4" Type="http://schemas.openxmlformats.org/officeDocument/2006/relationships/image" Target="../media/image5.jpeg"/><Relationship Id="rId9" Type="http://schemas.openxmlformats.org/officeDocument/2006/relationships/hyperlink" Target="http://www.scienceprofonline.com/cell-biology/eukaryotic-cell-parts-functions-diagrams.html"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www.cellsalive.com/cells/3dcell.htm" TargetMode="External"/><Relationship Id="rId13" Type="http://schemas.openxmlformats.org/officeDocument/2006/relationships/hyperlink" Target="http://www.science-groove.org/SSA/Contest01/cellsong.html" TargetMode="External"/><Relationship Id="rId18" Type="http://schemas.openxmlformats.org/officeDocument/2006/relationships/hyperlink" Target="http://www.scienceprofonline.com/virtual-cell-main.html" TargetMode="External"/><Relationship Id="rId3" Type="http://schemas.openxmlformats.org/officeDocument/2006/relationships/hyperlink" Target="http://www.scienceprofonline.com/vcbc/eukaryotic-cells-main.html" TargetMode="External"/><Relationship Id="rId7" Type="http://schemas.openxmlformats.org/officeDocument/2006/relationships/hyperlink" Target="http://www.youtube.com/watch?v=ZK6YP1Smbxk" TargetMode="External"/><Relationship Id="rId12" Type="http://schemas.openxmlformats.org/officeDocument/2006/relationships/hyperlink" Target="http://faculty.uma.edu/sbaker/nucleus_endo.html" TargetMode="External"/><Relationship Id="rId17" Type="http://schemas.openxmlformats.org/officeDocument/2006/relationships/image" Target="../media/image39.wmf"/><Relationship Id="rId2" Type="http://schemas.openxmlformats.org/officeDocument/2006/relationships/notesSlide" Target="../notesSlides/notesSlide30.xml"/><Relationship Id="rId16" Type="http://schemas.openxmlformats.org/officeDocument/2006/relationships/hyperlink" Target="http://www.biology4kids.com/files/cell_main.html" TargetMode="External"/><Relationship Id="rId1" Type="http://schemas.openxmlformats.org/officeDocument/2006/relationships/slideLayout" Target="../slideLayouts/slideLayout2.xml"/><Relationship Id="rId6" Type="http://schemas.openxmlformats.org/officeDocument/2006/relationships/hyperlink" Target="http://www.scienceprofonline.com/cell-biology/eukaryotic-cell-parts-functions-diagrams.html" TargetMode="External"/><Relationship Id="rId11" Type="http://schemas.openxmlformats.org/officeDocument/2006/relationships/hyperlink" Target="http://bcs.whfreeman.com/thelifewire/content/chp04/0402001.html" TargetMode="External"/><Relationship Id="rId5" Type="http://schemas.openxmlformats.org/officeDocument/2006/relationships/hyperlink" Target="http://www.scienceprofonline.com/cell-biology/prokaryotic-and-eukaryotic-two-types-of-biological-cells.html" TargetMode="External"/><Relationship Id="rId15" Type="http://schemas.openxmlformats.org/officeDocument/2006/relationships/hyperlink" Target="http://bcs.whfreeman.com/thelifewire/content/chp27/27020.html" TargetMode="External"/><Relationship Id="rId10" Type="http://schemas.openxmlformats.org/officeDocument/2006/relationships/hyperlink" Target="http://www.wiley.com/college/boyer/0470003790/animations/cell_structure/cell_structure.htm" TargetMode="External"/><Relationship Id="rId4" Type="http://schemas.openxmlformats.org/officeDocument/2006/relationships/hyperlink" Target="http://www.scienceprofonline.com/" TargetMode="External"/><Relationship Id="rId9" Type="http://schemas.openxmlformats.org/officeDocument/2006/relationships/hyperlink" Target="http://www.youtube.com/watch?v=zgnITtuv2Hs" TargetMode="External"/><Relationship Id="rId14" Type="http://schemas.openxmlformats.org/officeDocument/2006/relationships/hyperlink" Target="http://highered.mcgraw-hill.com/olcweb/cgi/pluginpop.cgi?it=swf::535::535::/sites/dl/free/0072437316/120068/bio02.swf::Endocytosis%20and%20Exocytosis"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www.scienceprofonline.com/virtual-cell-main.html" TargetMode="External"/><Relationship Id="rId7" Type="http://schemas.openxmlformats.org/officeDocument/2006/relationships/hyperlink" Target="http://en.wikipedia.org/wiki/File:Endomembrane_system_diagram_en.svg"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www.youtube.com/watch?v=2IlHgbOWj4o" TargetMode="External"/><Relationship Id="rId5" Type="http://schemas.openxmlformats.org/officeDocument/2006/relationships/image" Target="../media/image40.jpeg"/><Relationship Id="rId4" Type="http://schemas.openxmlformats.org/officeDocument/2006/relationships/hyperlink" Target="http://www.scienceprofonline.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scienceprofonline.com/virtual-cell-main.html" TargetMode="External"/><Relationship Id="rId5" Type="http://schemas.openxmlformats.org/officeDocument/2006/relationships/hyperlink" Target="http://en.wikipedia.org/wiki/File:Animal_cell_structure_en.svg"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hyperlink" Target="http://www.scienceprofonline.com/cell-biology/eukaryotic-cell-parts-functions-diagrams.html" TargetMode="External"/><Relationship Id="rId3" Type="http://schemas.openxmlformats.org/officeDocument/2006/relationships/image" Target="../media/image7.jpeg"/><Relationship Id="rId7" Type="http://schemas.openxmlformats.org/officeDocument/2006/relationships/hyperlink" Target="http://www.scienceprofonline.com/cell-biology/prokaryotic-cell-parts-functions-diagram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cell-main.html" TargetMode="External"/><Relationship Id="rId4" Type="http://schemas.openxmlformats.org/officeDocument/2006/relationships/hyperlink" Target="http://en.wikipedia.org/wiki/File:Phylogenetic_tree.sv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profonline.org/genetics/genetic-replication-copying-dna.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www.scienceprofonline.com/virtual-cell-main.html" TargetMode="External"/><Relationship Id="rId5" Type="http://schemas.openxmlformats.org/officeDocument/2006/relationships/image" Target="../media/image8.jpeg"/><Relationship Id="rId4" Type="http://schemas.openxmlformats.org/officeDocument/2006/relationships/hyperlink" Target="http://www.scienceprofonline.com/genetics/what-is-dna-deoxyribonucleic-acid.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scienceprofonline.com/virtual-cell-main.html" TargetMode="External"/><Relationship Id="rId5" Type="http://schemas.openxmlformats.org/officeDocument/2006/relationships/hyperlink" Target="http://en.wikipedia.org/wiki/File:Animal_cell_structure_en.svg"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org/genetics/types-cell-division-binary-fission-mitosis-meiosis.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www.scienceprofonline.com/virtual-cell-main.html" TargetMode="External"/><Relationship Id="rId5" Type="http://schemas.openxmlformats.org/officeDocument/2006/relationships/hyperlink" Target="http://en.wikipedia.org/wiki/File:FluorescentCells.jpg"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File:Flagellum_base_diagram_en.svg" TargetMode="External"/><Relationship Id="rId13" Type="http://schemas.openxmlformats.org/officeDocument/2006/relationships/image" Target="../media/image13.jpeg"/><Relationship Id="rId3" Type="http://schemas.openxmlformats.org/officeDocument/2006/relationships/hyperlink" Target="http://www.scienceprofonline.com/cell-biology/eukaryotic-cell-parts-functions-diagrams.html" TargetMode="External"/><Relationship Id="rId7" Type="http://schemas.openxmlformats.org/officeDocument/2006/relationships/hyperlink" Target="http://en.wikipedia.org/wiki/File:Eukaryotic_cilium_diagram_en.svg" TargetMode="External"/><Relationship Id="rId12"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en.wikipedia.org/wiki/File:Bronchiolar_epithelium_3_-_SEM.jpg" TargetMode="External"/><Relationship Id="rId11" Type="http://schemas.openxmlformats.org/officeDocument/2006/relationships/image" Target="../media/image11.jpeg"/><Relationship Id="rId5" Type="http://schemas.openxmlformats.org/officeDocument/2006/relationships/hyperlink" Target="http://www.scienceprofonline.com/microbiology/what-are-bacterial-fimbriae.html" TargetMode="External"/><Relationship Id="rId15" Type="http://schemas.openxmlformats.org/officeDocument/2006/relationships/hyperlink" Target="http://www.scienceprofonline.com/" TargetMode="External"/><Relationship Id="rId10" Type="http://schemas.openxmlformats.org/officeDocument/2006/relationships/image" Target="../media/image10.jpeg"/><Relationship Id="rId4" Type="http://schemas.openxmlformats.org/officeDocument/2006/relationships/hyperlink" Target="http://www.scienceprofonline.com/cell-biology/prokaryotic-cell-parts-functions-diagrams.html" TargetMode="External"/><Relationship Id="rId9" Type="http://schemas.openxmlformats.org/officeDocument/2006/relationships/hyperlink" Target="http://en.wikipedia.org/wiki/File:Sperm-egg.jpg" TargetMode="External"/><Relationship Id="rId14" Type="http://schemas.openxmlformats.org/officeDocument/2006/relationships/hyperlink" Target="http://www.scienceprofonline.com/virtual-cell-mai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800">
                <a:solidFill>
                  <a:schemeClr val="tx2"/>
                </a:solidFill>
                <a:latin typeface="Comic Sans MS" pitchFamily="66" charset="0"/>
              </a:rPr>
              <a:t>About </a:t>
            </a:r>
            <a:r>
              <a:rPr lang="en-US" altLang="en-US" sz="2800">
                <a:solidFill>
                  <a:schemeClr val="tx2"/>
                </a:solidFill>
                <a:latin typeface="Comic Sans MS" pitchFamily="66" charset="0"/>
                <a:hlinkClick r:id="rId4"/>
              </a:rPr>
              <a:t>Science Prof Online</a:t>
            </a:r>
            <a:r>
              <a:rPr lang="en-US" altLang="en-US" sz="2800">
                <a:solidFill>
                  <a:schemeClr val="tx2"/>
                </a:solidFill>
                <a:latin typeface="Comic Sans MS" pitchFamily="66" charset="0"/>
              </a:rPr>
              <a:t> </a:t>
            </a:r>
          </a:p>
          <a:p>
            <a:pPr algn="ctr" eaLnBrk="1" hangingPunct="1"/>
            <a:r>
              <a:rPr lang="en-US" altLang="en-US" sz="2800">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20000"/>
              </a:spcBef>
              <a:buFontTx/>
              <a:buChar char="•"/>
            </a:pPr>
            <a:r>
              <a:rPr lang="en-US" altLang="en-US" sz="1400">
                <a:latin typeface="Comic Sans MS" pitchFamily="66" charset="0"/>
              </a:rPr>
              <a:t> </a:t>
            </a:r>
            <a:r>
              <a:rPr lang="en-US" altLang="en-US" sz="1200" b="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b="0" i="1">
                <a:latin typeface="Comic Sans MS" pitchFamily="66" charset="0"/>
              </a:rPr>
              <a:t>slide show mode </a:t>
            </a:r>
            <a:r>
              <a:rPr lang="en-US" altLang="en-US" sz="1200" b="0">
                <a:latin typeface="Comic Sans MS" pitchFamily="66" charset="0"/>
              </a:rPr>
              <a:t>to use the hyperlinks directly.</a:t>
            </a:r>
          </a:p>
          <a:p>
            <a:pPr eaLnBrk="1" hangingPunct="1">
              <a:lnSpc>
                <a:spcPct val="80000"/>
              </a:lnSpc>
              <a:spcBef>
                <a:spcPct val="20000"/>
              </a:spcBef>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Several helpful links to fun and interactive learning tools are included throughout the PPT and on the Smart Links slide, near the end of each presentation. You must be in </a:t>
            </a:r>
            <a:r>
              <a:rPr lang="en-US" altLang="en-US" sz="1200" b="0" i="1">
                <a:latin typeface="Comic Sans MS" pitchFamily="66" charset="0"/>
              </a:rPr>
              <a:t>slide show mode </a:t>
            </a:r>
            <a:r>
              <a:rPr lang="en-US" altLang="en-US" sz="1200" b="0">
                <a:latin typeface="Comic Sans MS" pitchFamily="66" charset="0"/>
              </a:rPr>
              <a:t>to utilize hyperlinks and animations.</a:t>
            </a:r>
          </a:p>
          <a:p>
            <a:pPr eaLnBrk="1" hangingPunct="1">
              <a:lnSpc>
                <a:spcPct val="80000"/>
              </a:lnSpc>
              <a:spcBef>
                <a:spcPct val="20000"/>
              </a:spcBef>
            </a:pPr>
            <a:r>
              <a:rPr lang="en-US" altLang="en-US" sz="1200" b="0">
                <a:latin typeface="Comic Sans MS" pitchFamily="66" charset="0"/>
              </a:rPr>
              <a:t>	</a:t>
            </a:r>
          </a:p>
          <a:p>
            <a:pPr eaLnBrk="1" hangingPunct="1">
              <a:lnSpc>
                <a:spcPct val="80000"/>
              </a:lnSpc>
              <a:spcBef>
                <a:spcPct val="20000"/>
              </a:spcBef>
              <a:buFontTx/>
              <a:buChar char="•"/>
            </a:pPr>
            <a:r>
              <a:rPr lang="en-US" altLang="en-US" sz="1200" b="0">
                <a:latin typeface="Comic Sans MS" pitchFamily="66" charset="0"/>
              </a:rPr>
              <a:t>This digital resource is licensed under Creative Commons </a:t>
            </a:r>
            <a:r>
              <a:rPr lang="en-US" altLang="en-US" sz="1100" b="0">
                <a:latin typeface="Comic Sans MS" pitchFamily="66" charset="0"/>
              </a:rPr>
              <a:t>Attribution-ShareAlike 3.0:</a:t>
            </a:r>
          </a:p>
          <a:p>
            <a:pPr eaLnBrk="1" hangingPunct="1">
              <a:lnSpc>
                <a:spcPct val="80000"/>
              </a:lnSpc>
              <a:spcBef>
                <a:spcPct val="20000"/>
              </a:spcBef>
            </a:pPr>
            <a:r>
              <a:rPr lang="en-US" altLang="en-US" sz="1100">
                <a:latin typeface="Comic Sans MS" pitchFamily="66" charset="0"/>
              </a:rPr>
              <a:t>  </a:t>
            </a:r>
            <a:r>
              <a:rPr lang="en-US" altLang="en-US" sz="1100">
                <a:latin typeface="Comic Sans MS" pitchFamily="66" charset="0"/>
                <a:hlinkClick r:id="rId5"/>
              </a:rPr>
              <a:t>http://creativecommons.org/licenses/by-sa/3.0/</a:t>
            </a:r>
            <a:r>
              <a:rPr lang="en-US" altLang="en-US" sz="1100">
                <a:latin typeface="Comic Sans MS" pitchFamily="66" charset="0"/>
              </a:rPr>
              <a:t>	                 </a:t>
            </a:r>
            <a:endParaRPr lang="en-US" altLang="en-US" sz="120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Alicia Cepaitis, MS</a:t>
            </a:r>
          </a:p>
          <a:p>
            <a:pPr eaLnBrk="1" hangingPunct="1">
              <a:lnSpc>
                <a:spcPct val="80000"/>
              </a:lnSpc>
              <a:spcBef>
                <a:spcPct val="20000"/>
              </a:spcBef>
            </a:pPr>
            <a:r>
              <a:rPr lang="en-US" altLang="en-US" sz="1200" b="0">
                <a:latin typeface="Comic Sans MS" pitchFamily="66" charset="0"/>
                <a:cs typeface="Arial" charset="0"/>
              </a:rPr>
              <a:t>Chief Creative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6"/>
              </a:rPr>
              <a:t>alicia@scienceprofonline.com</a:t>
            </a:r>
            <a:endParaRPr lang="en-US" altLang="en-US" sz="1200" b="0">
              <a:latin typeface="Comic Sans MS" pitchFamily="66" charset="0"/>
              <a:cs typeface="Arial" charset="0"/>
            </a:endParaRPr>
          </a:p>
        </p:txBody>
      </p:sp>
      <p:sp>
        <p:nvSpPr>
          <p:cNvPr id="2054"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1000" b="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Tami Port, MS</a:t>
            </a:r>
          </a:p>
          <a:p>
            <a:pPr eaLnBrk="1" hangingPunct="1">
              <a:lnSpc>
                <a:spcPct val="80000"/>
              </a:lnSpc>
              <a:spcBef>
                <a:spcPct val="20000"/>
              </a:spcBef>
            </a:pPr>
            <a:r>
              <a:rPr lang="en-US" altLang="en-US" sz="1200" b="0">
                <a:latin typeface="Comic Sans MS" pitchFamily="66" charset="0"/>
                <a:cs typeface="Arial" charset="0"/>
              </a:rPr>
              <a:t>Creator of Science Prof Online</a:t>
            </a:r>
          </a:p>
          <a:p>
            <a:pPr eaLnBrk="1" hangingPunct="1">
              <a:lnSpc>
                <a:spcPct val="80000"/>
              </a:lnSpc>
              <a:spcBef>
                <a:spcPct val="20000"/>
              </a:spcBef>
            </a:pPr>
            <a:r>
              <a:rPr lang="en-US" altLang="en-US" sz="1200" b="0">
                <a:latin typeface="Comic Sans MS" pitchFamily="66" charset="0"/>
                <a:cs typeface="Arial" charset="0"/>
              </a:rPr>
              <a:t>Chief Executive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9"/>
              </a:rPr>
              <a:t>info@scienceprofonline.com</a:t>
            </a:r>
            <a:endParaRPr lang="en-US" altLang="en-US" sz="1200" b="0">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495800" y="228600"/>
            <a:ext cx="4419600" cy="2011363"/>
          </a:xfrm>
        </p:spPr>
        <p:txBody>
          <a:bodyPr/>
          <a:lstStyle/>
          <a:p>
            <a:pPr algn="r" eaLnBrk="1" hangingPunct="1"/>
            <a:r>
              <a:rPr lang="en-US" altLang="en-US" sz="2800" b="1" dirty="0" smtClean="0">
                <a:solidFill>
                  <a:srgbClr val="CC0000"/>
                </a:solidFill>
                <a:latin typeface="Comic Sans MS" pitchFamily="66" charset="0"/>
              </a:rPr>
              <a:t>CYTOSKELETON:</a:t>
            </a:r>
            <a:r>
              <a:rPr lang="en-US" altLang="en-US" sz="2800" b="1" dirty="0" smtClean="0">
                <a:solidFill>
                  <a:schemeClr val="hlink"/>
                </a:solidFill>
                <a:latin typeface="Comic Sans MS" pitchFamily="66" charset="0"/>
              </a:rPr>
              <a:t/>
            </a:r>
            <a:br>
              <a:rPr lang="en-US" altLang="en-US" sz="2800" b="1" dirty="0" smtClean="0">
                <a:solidFill>
                  <a:schemeClr val="hlink"/>
                </a:solidFill>
                <a:latin typeface="Comic Sans MS" pitchFamily="66" charset="0"/>
              </a:rPr>
            </a:br>
            <a:r>
              <a:rPr lang="en-US" altLang="en-US" sz="2800" b="1" dirty="0" smtClean="0">
                <a:solidFill>
                  <a:srgbClr val="0070C0"/>
                </a:solidFill>
                <a:latin typeface="Comic Sans MS" pitchFamily="66" charset="0"/>
              </a:rPr>
              <a:t>Microfilaments, </a:t>
            </a:r>
            <a:br>
              <a:rPr lang="en-US" altLang="en-US" sz="2800" b="1" dirty="0" smtClean="0">
                <a:solidFill>
                  <a:srgbClr val="0070C0"/>
                </a:solidFill>
                <a:latin typeface="Comic Sans MS" pitchFamily="66" charset="0"/>
              </a:rPr>
            </a:br>
            <a:r>
              <a:rPr lang="en-US" altLang="en-US" sz="2800" b="1" dirty="0" smtClean="0">
                <a:solidFill>
                  <a:srgbClr val="0070C0"/>
                </a:solidFill>
                <a:latin typeface="Comic Sans MS" pitchFamily="66" charset="0"/>
              </a:rPr>
              <a:t>Intermediate Filaments </a:t>
            </a:r>
            <a:br>
              <a:rPr lang="en-US" altLang="en-US" sz="2800" b="1" dirty="0" smtClean="0">
                <a:solidFill>
                  <a:srgbClr val="0070C0"/>
                </a:solidFill>
                <a:latin typeface="Comic Sans MS" pitchFamily="66" charset="0"/>
              </a:rPr>
            </a:br>
            <a:r>
              <a:rPr lang="en-US" altLang="en-US" sz="2800" b="1" dirty="0" smtClean="0">
                <a:solidFill>
                  <a:srgbClr val="0070C0"/>
                </a:solidFill>
                <a:latin typeface="Comic Sans MS" pitchFamily="66" charset="0"/>
              </a:rPr>
              <a:t>&amp; Microtubules</a:t>
            </a:r>
            <a:r>
              <a:rPr lang="en-US" altLang="en-US" sz="2400" dirty="0" smtClean="0">
                <a:solidFill>
                  <a:srgbClr val="0070C0"/>
                </a:solidFill>
                <a:latin typeface="Comic Sans MS" pitchFamily="66" charset="0"/>
              </a:rPr>
              <a:t> </a:t>
            </a:r>
            <a:r>
              <a:rPr lang="en-US" altLang="en-US" sz="2800" dirty="0" smtClean="0">
                <a:latin typeface="Comic Sans MS" pitchFamily="66" charset="0"/>
              </a:rPr>
              <a:t/>
            </a:r>
            <a:br>
              <a:rPr lang="en-US" altLang="en-US" sz="2800" dirty="0" smtClean="0">
                <a:latin typeface="Comic Sans MS" pitchFamily="66" charset="0"/>
              </a:rPr>
            </a:br>
            <a:endParaRPr lang="en-US" altLang="en-US" sz="2800" dirty="0" smtClean="0">
              <a:latin typeface="Comic Sans MS" pitchFamily="66" charset="0"/>
            </a:endParaRPr>
          </a:p>
        </p:txBody>
      </p:sp>
      <p:sp>
        <p:nvSpPr>
          <p:cNvPr id="8195" name="Rectangle 3"/>
          <p:cNvSpPr>
            <a:spLocks noGrp="1" noChangeArrowheads="1"/>
          </p:cNvSpPr>
          <p:nvPr>
            <p:ph type="body" sz="half" idx="1"/>
          </p:nvPr>
        </p:nvSpPr>
        <p:spPr>
          <a:xfrm>
            <a:off x="76200" y="152400"/>
            <a:ext cx="8686800" cy="3886200"/>
          </a:xfrm>
        </p:spPr>
        <p:txBody>
          <a:bodyPr/>
          <a:lstStyle/>
          <a:p>
            <a:pPr eaLnBrk="1" hangingPunct="1">
              <a:lnSpc>
                <a:spcPct val="80000"/>
              </a:lnSpc>
              <a:buFontTx/>
              <a:buNone/>
              <a:defRPr/>
            </a:pPr>
            <a:endParaRPr lang="en-US" sz="1400" dirty="0" smtClean="0"/>
          </a:p>
          <a:p>
            <a:pPr eaLnBrk="1" hangingPunct="1">
              <a:lnSpc>
                <a:spcPct val="80000"/>
              </a:lnSpc>
              <a:buFontTx/>
              <a:buNone/>
              <a:defRPr/>
            </a:pPr>
            <a:r>
              <a:rPr lang="en-US" sz="1400" dirty="0" smtClean="0">
                <a:latin typeface="Comic Sans MS" pitchFamily="66" charset="0"/>
              </a:rPr>
              <a:t>Network of </a:t>
            </a:r>
            <a:r>
              <a:rPr lang="en-US" sz="1400" dirty="0" smtClean="0">
                <a:latin typeface="Comic Sans MS" pitchFamily="66" charset="0"/>
                <a:hlinkClick r:id="rId3"/>
              </a:rPr>
              <a:t>protein</a:t>
            </a:r>
            <a:r>
              <a:rPr lang="en-US" sz="1400" dirty="0" smtClean="0">
                <a:latin typeface="Comic Sans MS" pitchFamily="66" charset="0"/>
              </a:rPr>
              <a:t> fibers running throughout the cytoplasm</a:t>
            </a:r>
          </a:p>
          <a:p>
            <a:pPr eaLnBrk="1" hangingPunct="1">
              <a:lnSpc>
                <a:spcPct val="80000"/>
              </a:lnSpc>
              <a:buFontTx/>
              <a:buNone/>
              <a:defRPr/>
            </a:pPr>
            <a:r>
              <a:rPr lang="en-US" sz="1400" dirty="0" smtClean="0">
                <a:latin typeface="Comic Sans MS" pitchFamily="66" charset="0"/>
              </a:rPr>
              <a:t>that give a cell its shape &amp; provide a basis for movement.</a:t>
            </a:r>
          </a:p>
          <a:p>
            <a:pPr marL="0" indent="0" eaLnBrk="1" hangingPunct="1">
              <a:lnSpc>
                <a:spcPct val="80000"/>
              </a:lnSpc>
              <a:buFontTx/>
              <a:buNone/>
              <a:defRPr/>
            </a:pPr>
            <a:r>
              <a:rPr lang="en-US" sz="1400" dirty="0" smtClean="0">
                <a:latin typeface="Comic Sans MS" pitchFamily="66" charset="0"/>
              </a:rPr>
              <a:t> </a:t>
            </a:r>
          </a:p>
          <a:p>
            <a:pPr marL="0" indent="0" eaLnBrk="1" hangingPunct="1">
              <a:lnSpc>
                <a:spcPct val="80000"/>
              </a:lnSpc>
              <a:buFontTx/>
              <a:buNone/>
              <a:defRPr/>
            </a:pPr>
            <a:r>
              <a:rPr lang="en-US" sz="1600" b="1" dirty="0" smtClean="0">
                <a:solidFill>
                  <a:srgbClr val="003399"/>
                </a:solidFill>
                <a:latin typeface="Comic Sans MS" pitchFamily="66" charset="0"/>
              </a:rPr>
              <a:t>1. Microfilaments</a:t>
            </a:r>
            <a:endParaRPr lang="en-US" sz="1600" dirty="0">
              <a:solidFill>
                <a:srgbClr val="003399"/>
              </a:solidFill>
              <a:latin typeface="Comic Sans MS" pitchFamily="66" charset="0"/>
            </a:endParaRPr>
          </a:p>
          <a:p>
            <a:pPr marL="0" indent="0" eaLnBrk="1" hangingPunct="1">
              <a:lnSpc>
                <a:spcPct val="80000"/>
              </a:lnSpc>
              <a:buFontTx/>
              <a:buNone/>
              <a:defRPr/>
            </a:pPr>
            <a:r>
              <a:rPr lang="en-US" sz="1600" dirty="0" smtClean="0">
                <a:solidFill>
                  <a:srgbClr val="003399"/>
                </a:solidFill>
                <a:latin typeface="Comic Sans MS" pitchFamily="66" charset="0"/>
              </a:rPr>
              <a:t>     </a:t>
            </a:r>
            <a:r>
              <a:rPr lang="en-US" sz="1400" dirty="0" smtClean="0">
                <a:latin typeface="Comic Sans MS" pitchFamily="66" charset="0"/>
              </a:rPr>
              <a:t>Two intertwined strands of actin protein.</a:t>
            </a:r>
          </a:p>
          <a:p>
            <a:pPr eaLnBrk="1" hangingPunct="1">
              <a:lnSpc>
                <a:spcPct val="80000"/>
              </a:lnSpc>
              <a:buFont typeface="+mj-lt"/>
              <a:buAutoNum type="arabicPeriod"/>
              <a:defRPr/>
            </a:pPr>
            <a:endParaRPr lang="en-US" sz="1400" dirty="0" smtClean="0">
              <a:latin typeface="Comic Sans MS" pitchFamily="66" charset="0"/>
            </a:endParaRPr>
          </a:p>
          <a:p>
            <a:pPr marL="0" indent="0" eaLnBrk="1" hangingPunct="1">
              <a:lnSpc>
                <a:spcPct val="80000"/>
              </a:lnSpc>
              <a:buFontTx/>
              <a:buNone/>
              <a:defRPr/>
            </a:pPr>
            <a:r>
              <a:rPr lang="en-US" sz="1600" b="1" dirty="0" smtClean="0">
                <a:solidFill>
                  <a:srgbClr val="003399"/>
                </a:solidFill>
                <a:latin typeface="Comic Sans MS" pitchFamily="66" charset="0"/>
              </a:rPr>
              <a:t>2. Intermediate Filaments</a:t>
            </a:r>
            <a:r>
              <a:rPr lang="en-US" sz="1600" b="1" dirty="0" smtClean="0">
                <a:solidFill>
                  <a:schemeClr val="accent2"/>
                </a:solidFill>
                <a:latin typeface="Comic Sans MS" pitchFamily="66" charset="0"/>
              </a:rPr>
              <a:t> </a:t>
            </a:r>
          </a:p>
          <a:p>
            <a:pPr marL="0" indent="0" eaLnBrk="1" hangingPunct="1">
              <a:lnSpc>
                <a:spcPct val="80000"/>
              </a:lnSpc>
              <a:buFontTx/>
              <a:buNone/>
              <a:defRPr/>
            </a:pPr>
            <a:r>
              <a:rPr lang="en-US" sz="1600" b="1" dirty="0">
                <a:solidFill>
                  <a:schemeClr val="accent2"/>
                </a:solidFill>
                <a:latin typeface="Comic Sans MS" pitchFamily="66" charset="0"/>
              </a:rPr>
              <a:t> </a:t>
            </a:r>
            <a:r>
              <a:rPr lang="en-US" sz="1600" b="1" dirty="0" smtClean="0">
                <a:solidFill>
                  <a:schemeClr val="accent2"/>
                </a:solidFill>
                <a:latin typeface="Comic Sans MS" pitchFamily="66" charset="0"/>
              </a:rPr>
              <a:t>  </a:t>
            </a:r>
            <a:r>
              <a:rPr lang="en-US" sz="1400" dirty="0" smtClean="0">
                <a:latin typeface="Comic Sans MS" pitchFamily="66" charset="0"/>
              </a:rPr>
              <a:t>Fibrous proteins supercoiled into thick cables.</a:t>
            </a:r>
            <a:endParaRPr lang="en-US" sz="1400" b="1" dirty="0" smtClean="0">
              <a:solidFill>
                <a:schemeClr val="accent2"/>
              </a:solidFill>
              <a:latin typeface="Comic Sans MS" pitchFamily="66" charset="0"/>
            </a:endParaRPr>
          </a:p>
          <a:p>
            <a:pPr eaLnBrk="1" hangingPunct="1">
              <a:lnSpc>
                <a:spcPct val="80000"/>
              </a:lnSpc>
              <a:buFont typeface="+mj-lt"/>
              <a:buAutoNum type="arabicPeriod"/>
              <a:defRPr/>
            </a:pPr>
            <a:endParaRPr lang="en-US" sz="1400" dirty="0" smtClean="0">
              <a:latin typeface="Comic Sans MS" pitchFamily="66" charset="0"/>
            </a:endParaRPr>
          </a:p>
          <a:p>
            <a:pPr marL="0" indent="0" eaLnBrk="1" hangingPunct="1">
              <a:lnSpc>
                <a:spcPct val="80000"/>
              </a:lnSpc>
              <a:buFontTx/>
              <a:buNone/>
              <a:defRPr/>
            </a:pPr>
            <a:r>
              <a:rPr lang="en-US" sz="1600" b="1" dirty="0" smtClean="0">
                <a:solidFill>
                  <a:srgbClr val="003399"/>
                </a:solidFill>
                <a:latin typeface="Comic Sans MS" pitchFamily="66" charset="0"/>
              </a:rPr>
              <a:t>3. Microtubules</a:t>
            </a:r>
            <a:r>
              <a:rPr lang="en-US" sz="1600" dirty="0" smtClean="0">
                <a:latin typeface="Comic Sans MS" pitchFamily="66" charset="0"/>
              </a:rPr>
              <a:t> </a:t>
            </a:r>
          </a:p>
          <a:p>
            <a:pPr lvl="1" eaLnBrk="1" hangingPunct="1">
              <a:lnSpc>
                <a:spcPct val="80000"/>
              </a:lnSpc>
              <a:buFont typeface="Arial" pitchFamily="34" charset="0"/>
              <a:buChar char="•"/>
              <a:defRPr/>
            </a:pPr>
            <a:r>
              <a:rPr lang="en-US" sz="1400" dirty="0" smtClean="0">
                <a:latin typeface="Comic Sans MS" pitchFamily="66" charset="0"/>
              </a:rPr>
              <a:t>    Hollow tubes of tubulin</a:t>
            </a:r>
          </a:p>
          <a:p>
            <a:pPr lvl="1" eaLnBrk="1" hangingPunct="1">
              <a:lnSpc>
                <a:spcPct val="80000"/>
              </a:lnSpc>
              <a:buFont typeface="Arial" pitchFamily="34" charset="0"/>
              <a:buChar char="•"/>
              <a:defRPr/>
            </a:pPr>
            <a:r>
              <a:rPr lang="en-US" sz="1400" dirty="0" smtClean="0">
                <a:latin typeface="Comic Sans MS" pitchFamily="66" charset="0"/>
              </a:rPr>
              <a:t>    Cell shape, cell movement, chromosome movement during division</a:t>
            </a:r>
          </a:p>
          <a:p>
            <a:pPr lvl="1" eaLnBrk="1" hangingPunct="1">
              <a:lnSpc>
                <a:spcPct val="80000"/>
              </a:lnSpc>
              <a:buFont typeface="Arial" pitchFamily="34" charset="0"/>
              <a:buChar char="•"/>
              <a:defRPr/>
            </a:pPr>
            <a:r>
              <a:rPr lang="en-US" sz="1400" dirty="0" smtClean="0">
                <a:latin typeface="Comic Sans MS" pitchFamily="66" charset="0"/>
              </a:rPr>
              <a:t>     “Highways” along which the organelles travel and are conveyed.</a:t>
            </a:r>
          </a:p>
          <a:p>
            <a:pPr lvl="1" eaLnBrk="1" hangingPunct="1">
              <a:lnSpc>
                <a:spcPct val="80000"/>
              </a:lnSpc>
              <a:buFont typeface="Arial" pitchFamily="34" charset="0"/>
              <a:buChar char="•"/>
              <a:defRPr/>
            </a:pPr>
            <a:r>
              <a:rPr lang="en-US" sz="1400" dirty="0" smtClean="0">
                <a:latin typeface="Comic Sans MS" pitchFamily="66" charset="0"/>
              </a:rPr>
              <a:t>    Microtubules may work alone, or join with other proteins to form more complex   	</a:t>
            </a:r>
          </a:p>
          <a:p>
            <a:pPr marL="457200" lvl="1" indent="0" eaLnBrk="1" hangingPunct="1">
              <a:lnSpc>
                <a:spcPct val="80000"/>
              </a:lnSpc>
              <a:buFontTx/>
              <a:buNone/>
              <a:defRPr/>
            </a:pPr>
            <a:r>
              <a:rPr lang="en-US" sz="1400" dirty="0">
                <a:latin typeface="Comic Sans MS" pitchFamily="66" charset="0"/>
              </a:rPr>
              <a:t> </a:t>
            </a:r>
            <a:r>
              <a:rPr lang="en-US" sz="1400" dirty="0" smtClean="0">
                <a:latin typeface="Comic Sans MS" pitchFamily="66" charset="0"/>
              </a:rPr>
              <a:t>         structures called </a:t>
            </a:r>
            <a:r>
              <a:rPr lang="en-US" sz="1400" b="1" dirty="0" smtClean="0">
                <a:latin typeface="Comic Sans MS" pitchFamily="66" charset="0"/>
              </a:rPr>
              <a:t>cilia, flagella </a:t>
            </a:r>
            <a:r>
              <a:rPr lang="en-US" sz="1400" dirty="0" smtClean="0">
                <a:latin typeface="Comic Sans MS" pitchFamily="66" charset="0"/>
              </a:rPr>
              <a:t>or</a:t>
            </a:r>
            <a:r>
              <a:rPr lang="en-US" sz="1400" b="1" dirty="0" smtClean="0">
                <a:latin typeface="Comic Sans MS" pitchFamily="66" charset="0"/>
              </a:rPr>
              <a:t> centrioles. </a:t>
            </a:r>
          </a:p>
          <a:p>
            <a:pPr eaLnBrk="1" hangingPunct="1">
              <a:lnSpc>
                <a:spcPct val="80000"/>
              </a:lnSpc>
              <a:buFontTx/>
              <a:buNone/>
              <a:defRPr/>
            </a:pPr>
            <a:endParaRPr lang="en-US" sz="1400" b="1" dirty="0" smtClean="0">
              <a:latin typeface="Comic Sans MS" pitchFamily="66" charset="0"/>
            </a:endParaRPr>
          </a:p>
          <a:p>
            <a:pPr eaLnBrk="1" hangingPunct="1">
              <a:lnSpc>
                <a:spcPct val="80000"/>
              </a:lnSpc>
              <a:buFontTx/>
              <a:buNone/>
              <a:defRPr/>
            </a:pPr>
            <a:endParaRPr lang="en-US" sz="1400" dirty="0" smtClean="0"/>
          </a:p>
          <a:p>
            <a:pPr eaLnBrk="1" hangingPunct="1">
              <a:lnSpc>
                <a:spcPct val="80000"/>
              </a:lnSpc>
              <a:buFontTx/>
              <a:buNone/>
              <a:defRPr/>
            </a:pPr>
            <a:endParaRPr lang="en-US" sz="1400" dirty="0" smtClean="0"/>
          </a:p>
          <a:p>
            <a:pPr eaLnBrk="1" hangingPunct="1">
              <a:lnSpc>
                <a:spcPct val="80000"/>
              </a:lnSpc>
              <a:buFontTx/>
              <a:buNone/>
              <a:defRPr/>
            </a:pPr>
            <a:endParaRPr lang="en-US" sz="1400" dirty="0" smtClean="0"/>
          </a:p>
          <a:p>
            <a:pPr eaLnBrk="1" hangingPunct="1">
              <a:lnSpc>
                <a:spcPct val="80000"/>
              </a:lnSpc>
              <a:buFontTx/>
              <a:buNone/>
              <a:defRPr/>
            </a:pPr>
            <a:endParaRPr lang="en-US" sz="1400" dirty="0" smtClean="0"/>
          </a:p>
          <a:p>
            <a:pPr eaLnBrk="1" hangingPunct="1">
              <a:lnSpc>
                <a:spcPct val="80000"/>
              </a:lnSpc>
              <a:defRPr/>
            </a:pPr>
            <a:endParaRPr lang="en-US" sz="1400" dirty="0" smtClean="0"/>
          </a:p>
        </p:txBody>
      </p:sp>
      <p:pic>
        <p:nvPicPr>
          <p:cNvPr id="9220" name="Picture 12" descr="MicrotubulesMicrofilament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28600" y="4038600"/>
            <a:ext cx="8458200" cy="2362200"/>
          </a:xfrm>
          <a:noFill/>
        </p:spPr>
      </p:pic>
      <p:sp>
        <p:nvSpPr>
          <p:cNvPr id="9221" name="Text Box 14"/>
          <p:cNvSpPr txBox="1">
            <a:spLocks noChangeArrowheads="1"/>
          </p:cNvSpPr>
          <p:nvPr/>
        </p:nvSpPr>
        <p:spPr bwMode="auto">
          <a:xfrm>
            <a:off x="7543800" y="6643688"/>
            <a:ext cx="1600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Source Unknown</a:t>
            </a:r>
          </a:p>
        </p:txBody>
      </p:sp>
      <p:sp>
        <p:nvSpPr>
          <p:cNvPr id="9222" name="Text Box 5"/>
          <p:cNvSpPr txBox="1">
            <a:spLocks noChangeArrowheads="1"/>
          </p:cNvSpPr>
          <p:nvPr/>
        </p:nvSpPr>
        <p:spPr bwMode="auto">
          <a:xfrm>
            <a:off x="0" y="6635750"/>
            <a:ext cx="4343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152400"/>
            <a:ext cx="8229600" cy="563563"/>
          </a:xfrm>
        </p:spPr>
        <p:txBody>
          <a:bodyPr/>
          <a:lstStyle/>
          <a:p>
            <a:pPr eaLnBrk="1" hangingPunct="1"/>
            <a:r>
              <a:rPr lang="en-US" altLang="en-US" sz="2800" dirty="0" smtClean="0">
                <a:solidFill>
                  <a:srgbClr val="00CC00"/>
                </a:solidFill>
              </a:rPr>
              <a:t> </a:t>
            </a:r>
            <a:r>
              <a:rPr lang="en-US" altLang="en-US" sz="2800" b="1" dirty="0" smtClean="0">
                <a:solidFill>
                  <a:srgbClr val="CC0000"/>
                </a:solidFill>
                <a:latin typeface="Comic Sans MS" pitchFamily="66" charset="0"/>
              </a:rPr>
              <a:t>CYTOSKELETON:</a:t>
            </a:r>
            <a:r>
              <a:rPr lang="en-US" altLang="en-US" sz="2800" b="1" dirty="0" smtClean="0">
                <a:latin typeface="Comic Sans MS" pitchFamily="66" charset="0"/>
              </a:rPr>
              <a:t> Centrioles &amp; Centrosomes</a:t>
            </a:r>
          </a:p>
        </p:txBody>
      </p:sp>
      <p:sp>
        <p:nvSpPr>
          <p:cNvPr id="10243" name="Text Box 4"/>
          <p:cNvSpPr txBox="1">
            <a:spLocks noChangeArrowheads="1"/>
          </p:cNvSpPr>
          <p:nvPr/>
        </p:nvSpPr>
        <p:spPr bwMode="auto">
          <a:xfrm>
            <a:off x="685800" y="914400"/>
            <a:ext cx="7924800" cy="16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20000"/>
              </a:spcBef>
            </a:pPr>
            <a:r>
              <a:rPr lang="en-US" altLang="en-US" sz="1600" b="0" dirty="0">
                <a:latin typeface="Comic Sans MS" pitchFamily="66" charset="0"/>
              </a:rPr>
              <a:t>The </a:t>
            </a:r>
            <a:r>
              <a:rPr lang="en-US" altLang="en-US" dirty="0" smtClean="0">
                <a:solidFill>
                  <a:schemeClr val="tx1">
                    <a:lumMod val="65000"/>
                    <a:lumOff val="35000"/>
                  </a:schemeClr>
                </a:solidFill>
                <a:latin typeface="Comic Sans MS" pitchFamily="66" charset="0"/>
              </a:rPr>
              <a:t>centrosome</a:t>
            </a:r>
            <a:r>
              <a:rPr lang="en-US" altLang="en-US" sz="1600" b="0" dirty="0" smtClean="0">
                <a:latin typeface="Comic Sans MS" pitchFamily="66" charset="0"/>
              </a:rPr>
              <a:t>, </a:t>
            </a:r>
            <a:r>
              <a:rPr lang="en-US" altLang="en-US" sz="1600" b="0" dirty="0">
                <a:latin typeface="Comic Sans MS" pitchFamily="66" charset="0"/>
              </a:rPr>
              <a:t>also called the "microtubule organizing center", is an area in the cell where </a:t>
            </a:r>
            <a:r>
              <a:rPr lang="en-US" altLang="en-US" sz="1600" b="0" dirty="0" err="1">
                <a:latin typeface="Comic Sans MS" pitchFamily="66" charset="0"/>
              </a:rPr>
              <a:t>microtubles</a:t>
            </a:r>
            <a:r>
              <a:rPr lang="en-US" altLang="en-US" sz="1600" b="0" dirty="0">
                <a:latin typeface="Comic Sans MS" pitchFamily="66" charset="0"/>
              </a:rPr>
              <a:t> are produced. </a:t>
            </a:r>
          </a:p>
          <a:p>
            <a:pPr eaLnBrk="1" hangingPunct="1">
              <a:lnSpc>
                <a:spcPct val="80000"/>
              </a:lnSpc>
              <a:spcBef>
                <a:spcPct val="20000"/>
              </a:spcBef>
            </a:pPr>
            <a:endParaRPr lang="en-US" altLang="en-US" sz="1600" b="0" dirty="0">
              <a:latin typeface="Comic Sans MS" pitchFamily="66" charset="0"/>
            </a:endParaRPr>
          </a:p>
          <a:p>
            <a:pPr eaLnBrk="1" hangingPunct="1">
              <a:lnSpc>
                <a:spcPct val="80000"/>
              </a:lnSpc>
              <a:spcBef>
                <a:spcPct val="20000"/>
              </a:spcBef>
            </a:pPr>
            <a:r>
              <a:rPr lang="en-US" altLang="en-US" sz="1600" b="0" dirty="0">
                <a:latin typeface="Comic Sans MS" pitchFamily="66" charset="0"/>
              </a:rPr>
              <a:t>Within the cells of animals are a pair of </a:t>
            </a:r>
            <a:r>
              <a:rPr lang="en-US" altLang="en-US" dirty="0" smtClean="0">
                <a:solidFill>
                  <a:schemeClr val="tx1">
                    <a:lumMod val="65000"/>
                    <a:lumOff val="35000"/>
                  </a:schemeClr>
                </a:solidFill>
                <a:latin typeface="Comic Sans MS" pitchFamily="66" charset="0"/>
              </a:rPr>
              <a:t>centriole</a:t>
            </a:r>
            <a:r>
              <a:rPr lang="en-US" altLang="en-US" sz="1600" b="0" dirty="0" smtClean="0">
                <a:latin typeface="Comic Sans MS" pitchFamily="66" charset="0"/>
              </a:rPr>
              <a:t>, </a:t>
            </a:r>
            <a:r>
              <a:rPr lang="en-US" altLang="en-US" sz="1600" b="0" dirty="0">
                <a:latin typeface="Comic Sans MS" pitchFamily="66" charset="0"/>
              </a:rPr>
              <a:t>made of nine sets of triplet microtubules.</a:t>
            </a:r>
          </a:p>
          <a:p>
            <a:pPr eaLnBrk="1" hangingPunct="1">
              <a:spcBef>
                <a:spcPct val="50000"/>
              </a:spcBef>
            </a:pPr>
            <a:endParaRPr lang="en-US" altLang="en-US" sz="1600" b="0" dirty="0">
              <a:latin typeface="Comic Sans MS" pitchFamily="66" charset="0"/>
            </a:endParaRPr>
          </a:p>
        </p:txBody>
      </p:sp>
      <p:sp>
        <p:nvSpPr>
          <p:cNvPr id="10244" name="Text Box 5"/>
          <p:cNvSpPr txBox="1">
            <a:spLocks noChangeArrowheads="1"/>
          </p:cNvSpPr>
          <p:nvPr/>
        </p:nvSpPr>
        <p:spPr bwMode="auto">
          <a:xfrm>
            <a:off x="609600" y="61722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altLang="en-US" b="0"/>
          </a:p>
        </p:txBody>
      </p:sp>
      <p:sp>
        <p:nvSpPr>
          <p:cNvPr id="10245" name="Text Box 6"/>
          <p:cNvSpPr txBox="1">
            <a:spLocks noChangeArrowheads="1"/>
          </p:cNvSpPr>
          <p:nvPr/>
        </p:nvSpPr>
        <p:spPr bwMode="auto">
          <a:xfrm>
            <a:off x="2438400" y="23622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b="0" dirty="0">
                <a:solidFill>
                  <a:srgbClr val="CC0000"/>
                </a:solidFill>
                <a:latin typeface="Comic Sans MS" pitchFamily="66" charset="0"/>
              </a:rPr>
              <a:t>Microtubules &gt; Centriole &gt; </a:t>
            </a:r>
            <a:r>
              <a:rPr lang="en-US" altLang="en-US" dirty="0">
                <a:solidFill>
                  <a:srgbClr val="CC0000"/>
                </a:solidFill>
                <a:latin typeface="Comic Sans MS" pitchFamily="66" charset="0"/>
              </a:rPr>
              <a:t>Centrosome</a:t>
            </a:r>
          </a:p>
        </p:txBody>
      </p:sp>
      <p:sp>
        <p:nvSpPr>
          <p:cNvPr id="10246" name="Text Box 7"/>
          <p:cNvSpPr txBox="1">
            <a:spLocks noChangeArrowheads="1"/>
          </p:cNvSpPr>
          <p:nvPr/>
        </p:nvSpPr>
        <p:spPr bwMode="auto">
          <a:xfrm>
            <a:off x="5562600" y="6492875"/>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3"/>
              </a:rPr>
              <a:t>Centriole Cross-section </a:t>
            </a:r>
            <a:r>
              <a:rPr lang="en-US" altLang="en-US" sz="1000" b="0">
                <a:latin typeface="Comic Sans MS" pitchFamily="66" charset="0"/>
              </a:rPr>
              <a:t>&amp; </a:t>
            </a:r>
            <a:r>
              <a:rPr lang="en-US" altLang="en-US" sz="1000" b="0">
                <a:latin typeface="Comic Sans MS" pitchFamily="66" charset="0"/>
                <a:hlinkClick r:id="rId4"/>
              </a:rPr>
              <a:t>Centriole-3D</a:t>
            </a:r>
            <a:r>
              <a:rPr lang="en-US" altLang="en-US" sz="1000" b="0">
                <a:latin typeface="Comic Sans MS" pitchFamily="66" charset="0"/>
              </a:rPr>
              <a:t>, Twooars; </a:t>
            </a:r>
            <a:r>
              <a:rPr lang="en-US" altLang="en-US" sz="1000" b="0">
                <a:latin typeface="Comic Sans MS" pitchFamily="66" charset="0"/>
                <a:hlinkClick r:id="rId5"/>
              </a:rPr>
              <a:t>Micrograph of </a:t>
            </a:r>
            <a:r>
              <a:rPr lang="en-US" altLang="en-US" sz="900" b="0">
                <a:hlinkClick r:id="rId5"/>
              </a:rPr>
              <a:t>Centrioles</a:t>
            </a:r>
            <a:r>
              <a:rPr lang="en-US" altLang="en-US" sz="900" b="0"/>
              <a:t>, Christos Chinopoulos</a:t>
            </a:r>
          </a:p>
        </p:txBody>
      </p:sp>
      <p:pic>
        <p:nvPicPr>
          <p:cNvPr id="10247" name="Picture 11" descr="Centrioles-Photo-Christos-Chinopoul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819400"/>
            <a:ext cx="320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2" descr="Centriole-3D-Twooars_Wik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819400"/>
            <a:ext cx="50292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4" descr="Centriole-X-section-Crop-Twooars_Wik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5116513"/>
            <a:ext cx="12192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5"/>
          <p:cNvSpPr txBox="1">
            <a:spLocks noChangeArrowheads="1"/>
          </p:cNvSpPr>
          <p:nvPr/>
        </p:nvSpPr>
        <p:spPr bwMode="auto">
          <a:xfrm>
            <a:off x="0"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9"/>
              </a:rPr>
              <a:t>Virtual Cell Biology Classroom</a:t>
            </a:r>
            <a:r>
              <a:rPr lang="en-US" altLang="en-US" sz="1000" b="0">
                <a:latin typeface="Comic Sans MS" pitchFamily="66" charset="0"/>
              </a:rPr>
              <a:t> on </a:t>
            </a:r>
            <a:r>
              <a:rPr lang="en-US" altLang="en-US" sz="1000" b="0">
                <a:latin typeface="Comic Sans MS" pitchFamily="66" charset="0"/>
                <a:hlinkClick r:id="rId10"/>
              </a:rPr>
              <a:t>ScienceProfOnline.com</a:t>
            </a:r>
            <a:endParaRPr lang="en-US" altLang="en-US" sz="1000" b="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body" sz="half" idx="4294967295"/>
          </p:nvPr>
        </p:nvSpPr>
        <p:spPr>
          <a:xfrm>
            <a:off x="4953000" y="2286000"/>
            <a:ext cx="3962400" cy="3840163"/>
          </a:xfrm>
        </p:spPr>
        <p:txBody>
          <a:bodyPr/>
          <a:lstStyle/>
          <a:p>
            <a:pPr eaLnBrk="1" hangingPunct="1">
              <a:lnSpc>
                <a:spcPct val="90000"/>
              </a:lnSpc>
              <a:spcBef>
                <a:spcPct val="0"/>
              </a:spcBef>
              <a:buFont typeface="Wingdings" pitchFamily="2" charset="2"/>
              <a:buChar char="Ø"/>
            </a:pPr>
            <a:r>
              <a:rPr lang="en-US" sz="1800" b="1" dirty="0" smtClean="0">
                <a:solidFill>
                  <a:srgbClr val="FF0000"/>
                </a:solidFill>
                <a:latin typeface="Comic Sans MS" pitchFamily="66" charset="0"/>
              </a:rPr>
              <a:t>Q</a:t>
            </a:r>
            <a:r>
              <a:rPr lang="en-US" sz="1800" b="1" dirty="0" smtClean="0">
                <a:latin typeface="Comic Sans MS" pitchFamily="66" charset="0"/>
              </a:rPr>
              <a:t>: What do ribosomes do?</a:t>
            </a:r>
          </a:p>
          <a:p>
            <a:pPr eaLnBrk="1" hangingPunct="1">
              <a:lnSpc>
                <a:spcPct val="90000"/>
              </a:lnSpc>
              <a:spcBef>
                <a:spcPct val="0"/>
              </a:spcBef>
              <a:buFont typeface="Wingdings" pitchFamily="2" charset="2"/>
              <a:buChar char="Ø"/>
            </a:pPr>
            <a:endParaRPr lang="en-US" sz="1800" i="1" dirty="0" smtClean="0">
              <a:latin typeface="Comic Sans MS" pitchFamily="66" charset="0"/>
            </a:endParaRPr>
          </a:p>
          <a:p>
            <a:pPr eaLnBrk="1" hangingPunct="1">
              <a:lnSpc>
                <a:spcPct val="90000"/>
              </a:lnSpc>
              <a:spcBef>
                <a:spcPct val="0"/>
              </a:spcBef>
              <a:buFont typeface="Wingdings" pitchFamily="2" charset="2"/>
              <a:buChar char="Ø"/>
            </a:pPr>
            <a:endParaRPr lang="en-US" sz="1800" i="1" dirty="0" smtClean="0">
              <a:latin typeface="Comic Sans MS" pitchFamily="66" charset="0"/>
            </a:endParaRPr>
          </a:p>
          <a:p>
            <a:pPr eaLnBrk="1" hangingPunct="1">
              <a:lnSpc>
                <a:spcPct val="90000"/>
              </a:lnSpc>
              <a:spcBef>
                <a:spcPct val="0"/>
              </a:spcBef>
              <a:buFont typeface="Wingdings" pitchFamily="2" charset="2"/>
              <a:buChar char="Ø"/>
            </a:pPr>
            <a:r>
              <a:rPr lang="en-US" sz="1800" b="1" dirty="0" smtClean="0">
                <a:solidFill>
                  <a:srgbClr val="FF0000"/>
                </a:solidFill>
                <a:latin typeface="Comic Sans MS" pitchFamily="66" charset="0"/>
              </a:rPr>
              <a:t>Q</a:t>
            </a:r>
            <a:r>
              <a:rPr lang="en-US" sz="1800" b="1" dirty="0" smtClean="0">
                <a:latin typeface="Comic Sans MS" pitchFamily="66" charset="0"/>
              </a:rPr>
              <a:t>: What are they made of?</a:t>
            </a:r>
          </a:p>
          <a:p>
            <a:pPr eaLnBrk="1" hangingPunct="1">
              <a:lnSpc>
                <a:spcPct val="90000"/>
              </a:lnSpc>
              <a:buFont typeface="Wingdings" pitchFamily="2" charset="2"/>
              <a:buChar char="Ø"/>
            </a:pPr>
            <a:endParaRPr lang="en-US" sz="1800" i="1" dirty="0" smtClean="0">
              <a:latin typeface="Comic Sans MS" pitchFamily="66" charset="0"/>
            </a:endParaRPr>
          </a:p>
          <a:p>
            <a:pPr eaLnBrk="1" hangingPunct="1">
              <a:lnSpc>
                <a:spcPct val="90000"/>
              </a:lnSpc>
              <a:buFont typeface="Wingdings" pitchFamily="2" charset="2"/>
              <a:buChar char="Ø"/>
            </a:pPr>
            <a:endParaRPr lang="en-US" sz="1800" i="1" dirty="0" smtClean="0">
              <a:latin typeface="Comic Sans MS" pitchFamily="66" charset="0"/>
            </a:endParaRPr>
          </a:p>
          <a:p>
            <a:pPr eaLnBrk="1" hangingPunct="1">
              <a:lnSpc>
                <a:spcPct val="90000"/>
              </a:lnSpc>
              <a:spcBef>
                <a:spcPct val="0"/>
              </a:spcBef>
              <a:buFont typeface="Wingdings" pitchFamily="2" charset="2"/>
              <a:buChar char="Ø"/>
            </a:pPr>
            <a:r>
              <a:rPr lang="en-US" sz="1800" dirty="0" smtClean="0">
                <a:latin typeface="Comic Sans MS" pitchFamily="66" charset="0"/>
              </a:rPr>
              <a:t>Can be found alone in the cytoplasm, in groups called </a:t>
            </a:r>
            <a:r>
              <a:rPr lang="en-US" sz="1800" b="1" dirty="0" smtClean="0">
                <a:latin typeface="Comic Sans MS" pitchFamily="66" charset="0"/>
              </a:rPr>
              <a:t>polyribosomes,</a:t>
            </a:r>
            <a:r>
              <a:rPr lang="en-US" sz="1800" dirty="0" smtClean="0">
                <a:latin typeface="Comic Sans MS" pitchFamily="66" charset="0"/>
              </a:rPr>
              <a:t> or attached to the </a:t>
            </a:r>
            <a:r>
              <a:rPr lang="en-US" sz="1800" dirty="0" smtClean="0">
                <a:solidFill>
                  <a:schemeClr val="tx2"/>
                </a:solidFill>
                <a:latin typeface="Comic Sans MS" pitchFamily="66" charset="0"/>
              </a:rPr>
              <a:t>endoplasmic reticulum.</a:t>
            </a:r>
          </a:p>
          <a:p>
            <a:pPr eaLnBrk="1" hangingPunct="1">
              <a:lnSpc>
                <a:spcPct val="90000"/>
              </a:lnSpc>
              <a:spcBef>
                <a:spcPct val="0"/>
              </a:spcBef>
              <a:buFont typeface="Wingdings" pitchFamily="2" charset="2"/>
              <a:buChar char="Ø"/>
            </a:pPr>
            <a:endParaRPr lang="en-US" sz="1800" dirty="0" smtClean="0">
              <a:solidFill>
                <a:schemeClr val="tx2"/>
              </a:solidFill>
              <a:latin typeface="Comic Sans MS" pitchFamily="66" charset="0"/>
            </a:endParaRPr>
          </a:p>
          <a:p>
            <a:pPr eaLnBrk="1" hangingPunct="1">
              <a:lnSpc>
                <a:spcPct val="90000"/>
              </a:lnSpc>
              <a:spcBef>
                <a:spcPct val="0"/>
              </a:spcBef>
              <a:buFont typeface="Wingdings" pitchFamily="2" charset="2"/>
              <a:buChar char="Ø"/>
            </a:pPr>
            <a:endParaRPr lang="en-US" sz="1800" b="1" dirty="0" smtClean="0">
              <a:solidFill>
                <a:schemeClr val="tx2"/>
              </a:solidFill>
              <a:latin typeface="Comic Sans MS" pitchFamily="66" charset="0"/>
            </a:endParaRPr>
          </a:p>
          <a:p>
            <a:pPr eaLnBrk="1" hangingPunct="1">
              <a:lnSpc>
                <a:spcPct val="90000"/>
              </a:lnSpc>
              <a:spcBef>
                <a:spcPct val="0"/>
              </a:spcBef>
              <a:buFont typeface="Wingdings" pitchFamily="2" charset="2"/>
              <a:buChar char="Ø"/>
            </a:pPr>
            <a:r>
              <a:rPr lang="en-US" sz="1800" b="1" dirty="0" smtClean="0">
                <a:solidFill>
                  <a:srgbClr val="FF0000"/>
                </a:solidFill>
                <a:latin typeface="Comic Sans MS" pitchFamily="66" charset="0"/>
              </a:rPr>
              <a:t>Q</a:t>
            </a:r>
            <a:r>
              <a:rPr lang="en-US" sz="1800" b="1" dirty="0" smtClean="0">
                <a:latin typeface="Comic Sans MS" pitchFamily="66" charset="0"/>
              </a:rPr>
              <a:t>:</a:t>
            </a:r>
            <a:r>
              <a:rPr lang="en-US" sz="1800" b="1" dirty="0" smtClean="0">
                <a:solidFill>
                  <a:srgbClr val="3333CC"/>
                </a:solidFill>
                <a:latin typeface="Comic Sans MS" pitchFamily="66" charset="0"/>
              </a:rPr>
              <a:t> </a:t>
            </a:r>
            <a:r>
              <a:rPr lang="en-US" sz="1800" b="1" dirty="0" smtClean="0">
                <a:latin typeface="Comic Sans MS" pitchFamily="66" charset="0"/>
              </a:rPr>
              <a:t>Eukaryotes? Prokaryotes? Both?</a:t>
            </a:r>
          </a:p>
          <a:p>
            <a:pPr eaLnBrk="1" hangingPunct="1">
              <a:lnSpc>
                <a:spcPct val="90000"/>
              </a:lnSpc>
              <a:spcBef>
                <a:spcPct val="0"/>
              </a:spcBef>
            </a:pPr>
            <a:endParaRPr lang="en-US" sz="2000" dirty="0" smtClean="0">
              <a:latin typeface="Comic Sans MS" pitchFamily="66" charset="0"/>
            </a:endParaRPr>
          </a:p>
        </p:txBody>
      </p:sp>
      <p:pic>
        <p:nvPicPr>
          <p:cNvPr id="11268" name="Picture 5" descr="Ribosome_shape-Vossman_Wik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28600"/>
            <a:ext cx="36655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6"/>
          <p:cNvSpPr txBox="1">
            <a:spLocks noChangeArrowheads="1"/>
          </p:cNvSpPr>
          <p:nvPr/>
        </p:nvSpPr>
        <p:spPr bwMode="auto">
          <a:xfrm>
            <a:off x="6046788" y="6457950"/>
            <a:ext cx="3124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Images: </a:t>
            </a:r>
            <a:r>
              <a:rPr lang="en-US" sz="1000" b="0" i="0" dirty="0">
                <a:latin typeface="Comic Sans MS" pitchFamily="66" charset="0"/>
                <a:hlinkClick r:id="rId4"/>
              </a:rPr>
              <a:t>Ribosome translating protein</a:t>
            </a:r>
            <a:r>
              <a:rPr lang="en-US" sz="1000" b="0" i="0" dirty="0">
                <a:latin typeface="Comic Sans MS" pitchFamily="66" charset="0"/>
              </a:rPr>
              <a:t>, animation, </a:t>
            </a:r>
            <a:r>
              <a:rPr lang="en-US" sz="1000" b="0" i="0" dirty="0" err="1">
                <a:latin typeface="Comic Sans MS" pitchFamily="66" charset="0"/>
              </a:rPr>
              <a:t>Xvazquez</a:t>
            </a:r>
            <a:r>
              <a:rPr lang="en-US" sz="1000" b="0" i="0" dirty="0">
                <a:latin typeface="Comic Sans MS" pitchFamily="66" charset="0"/>
              </a:rPr>
              <a:t>; </a:t>
            </a:r>
            <a:r>
              <a:rPr lang="en-US" sz="1000" b="0" i="0" dirty="0">
                <a:latin typeface="Comic Sans MS" pitchFamily="66" charset="0"/>
                <a:hlinkClick r:id="rId5"/>
              </a:rPr>
              <a:t>Ribosome Structure</a:t>
            </a:r>
            <a:r>
              <a:rPr lang="en-US" sz="1000" b="0" i="0" dirty="0">
                <a:latin typeface="Comic Sans MS" pitchFamily="66" charset="0"/>
              </a:rPr>
              <a:t>, </a:t>
            </a:r>
            <a:r>
              <a:rPr lang="en-US" sz="1000" b="0" i="0" dirty="0" err="1">
                <a:latin typeface="Comic Sans MS" pitchFamily="66" charset="0"/>
              </a:rPr>
              <a:t>Vossman</a:t>
            </a:r>
            <a:r>
              <a:rPr lang="en-US" sz="1000" b="0" i="0" dirty="0">
                <a:latin typeface="Comic Sans MS" pitchFamily="66" charset="0"/>
              </a:rPr>
              <a:t> </a:t>
            </a:r>
          </a:p>
        </p:txBody>
      </p:sp>
      <p:pic>
        <p:nvPicPr>
          <p:cNvPr id="1127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9100" y="457200"/>
            <a:ext cx="388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8"/>
          <p:cNvSpPr txBox="1">
            <a:spLocks noChangeArrowheads="1"/>
          </p:cNvSpPr>
          <p:nvPr/>
        </p:nvSpPr>
        <p:spPr bwMode="auto">
          <a:xfrm>
            <a:off x="1295400" y="1599962"/>
            <a:ext cx="23622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sz="2000" b="1" i="0" dirty="0">
                <a:latin typeface="Comic Sans MS" pitchFamily="66" charset="0"/>
                <a:hlinkClick r:id="rId4"/>
              </a:rPr>
              <a:t>Click here</a:t>
            </a:r>
            <a:r>
              <a:rPr lang="en-US" sz="2000" i="0" dirty="0">
                <a:latin typeface="Comic Sans MS" pitchFamily="66" charset="0"/>
              </a:rPr>
              <a:t> for animation of ribosome building a protein.</a:t>
            </a:r>
          </a:p>
          <a:p>
            <a:pPr algn="ctr" eaLnBrk="1" hangingPunct="1"/>
            <a:endParaRPr lang="en-US" dirty="0"/>
          </a:p>
        </p:txBody>
      </p:sp>
      <p:sp>
        <p:nvSpPr>
          <p:cNvPr id="9" name="Rectangle 2"/>
          <p:cNvSpPr txBox="1">
            <a:spLocks noChangeArrowheads="1"/>
          </p:cNvSpPr>
          <p:nvPr/>
        </p:nvSpPr>
        <p:spPr bwMode="auto">
          <a:xfrm>
            <a:off x="381000" y="228600"/>
            <a:ext cx="381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200" b="1" i="0" kern="0" smtClean="0">
                <a:solidFill>
                  <a:srgbClr val="CC0000"/>
                </a:solidFill>
                <a:latin typeface="Comic Sans MS" pitchFamily="66" charset="0"/>
              </a:rPr>
              <a:t>Ribosomes</a:t>
            </a:r>
            <a:endParaRPr lang="en-US" sz="3200" b="1" i="0" kern="0" dirty="0" smtClean="0">
              <a:solidFill>
                <a:srgbClr val="CC0000"/>
              </a:solidFill>
              <a:latin typeface="Comic Sans MS" pitchFamily="66" charset="0"/>
            </a:endParaRPr>
          </a:p>
        </p:txBody>
      </p:sp>
      <p:sp>
        <p:nvSpPr>
          <p:cNvPr id="10" name="Text Box 5"/>
          <p:cNvSpPr txBox="1">
            <a:spLocks noChangeArrowheads="1"/>
          </p:cNvSpPr>
          <p:nvPr/>
        </p:nvSpPr>
        <p:spPr bwMode="auto">
          <a:xfrm>
            <a:off x="0"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967836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431925" y="188913"/>
            <a:ext cx="5349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endParaRPr lang="en-US" i="0"/>
          </a:p>
        </p:txBody>
      </p:sp>
      <p:sp>
        <p:nvSpPr>
          <p:cNvPr id="12291" name="Text Box 4"/>
          <p:cNvSpPr txBox="1">
            <a:spLocks noChangeArrowheads="1"/>
          </p:cNvSpPr>
          <p:nvPr/>
        </p:nvSpPr>
        <p:spPr bwMode="auto">
          <a:xfrm>
            <a:off x="238125" y="188913"/>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3200" b="1" i="0" dirty="0">
                <a:solidFill>
                  <a:schemeClr val="folHlink"/>
                </a:solidFill>
                <a:latin typeface="Comic Sans MS" pitchFamily="66" charset="0"/>
              </a:rPr>
              <a:t>Membrane-bound Organelles</a:t>
            </a:r>
          </a:p>
        </p:txBody>
      </p:sp>
      <p:sp>
        <p:nvSpPr>
          <p:cNvPr id="12292" name="Text Box 6"/>
          <p:cNvSpPr txBox="1">
            <a:spLocks noChangeArrowheads="1"/>
          </p:cNvSpPr>
          <p:nvPr/>
        </p:nvSpPr>
        <p:spPr bwMode="auto">
          <a:xfrm>
            <a:off x="319087" y="1295400"/>
            <a:ext cx="3124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marL="285750" indent="-285750" eaLnBrk="1" hangingPunct="1">
              <a:buFont typeface="Wingdings" pitchFamily="2" charset="2"/>
              <a:buChar char="Ø"/>
              <a:defRPr/>
            </a:pPr>
            <a:r>
              <a:rPr lang="en-US" sz="2000" i="0" dirty="0" smtClean="0">
                <a:latin typeface="Comic Sans MS" pitchFamily="66" charset="0"/>
              </a:rPr>
              <a:t> </a:t>
            </a:r>
            <a:r>
              <a:rPr lang="en-US" sz="2000" i="0" dirty="0" smtClean="0">
                <a:latin typeface="Comic Sans MS" pitchFamily="66" charset="0"/>
                <a:hlinkClick r:id="rId3"/>
              </a:rPr>
              <a:t>Eukaryotic cells</a:t>
            </a:r>
            <a:r>
              <a:rPr lang="en-US" sz="2000" i="0" dirty="0" smtClean="0">
                <a:latin typeface="Comic Sans MS" pitchFamily="66" charset="0"/>
              </a:rPr>
              <a:t> </a:t>
            </a:r>
            <a:r>
              <a:rPr lang="en-US" sz="2000" b="0" i="0" dirty="0" smtClean="0">
                <a:latin typeface="Comic Sans MS" pitchFamily="66" charset="0"/>
              </a:rPr>
              <a:t>have many organelles.</a:t>
            </a:r>
          </a:p>
          <a:p>
            <a:pPr marL="285750" indent="-285750" eaLnBrk="1" hangingPunct="1">
              <a:buFont typeface="Wingdings" pitchFamily="2" charset="2"/>
              <a:buChar char="Ø"/>
              <a:defRPr/>
            </a:pPr>
            <a:endParaRPr lang="en-US" sz="2000" b="0" i="0" dirty="0" smtClean="0">
              <a:latin typeface="Comic Sans MS" pitchFamily="66" charset="0"/>
            </a:endParaRPr>
          </a:p>
          <a:p>
            <a:pPr marL="285750" indent="-285750" eaLnBrk="1" hangingPunct="1">
              <a:buFont typeface="Wingdings" pitchFamily="2" charset="2"/>
              <a:buChar char="Ø"/>
              <a:defRPr/>
            </a:pPr>
            <a:endParaRPr lang="en-US" sz="2000" b="0" i="0" dirty="0" smtClean="0">
              <a:latin typeface="Comic Sans MS" pitchFamily="66" charset="0"/>
            </a:endParaRPr>
          </a:p>
          <a:p>
            <a:pPr marL="285750" indent="-285750" eaLnBrk="1" hangingPunct="1">
              <a:buFont typeface="Wingdings" pitchFamily="2" charset="2"/>
              <a:buChar char="Ø"/>
              <a:defRPr/>
            </a:pPr>
            <a:r>
              <a:rPr lang="en-US" sz="2000" b="0" i="0" dirty="0" smtClean="0">
                <a:latin typeface="Comic Sans MS" pitchFamily="66" charset="0"/>
              </a:rPr>
              <a:t> Prokaryotes only have ribosomes, which are not bound by a membrane.</a:t>
            </a:r>
            <a:endParaRPr lang="en-US" sz="2400" b="0" i="0" dirty="0" smtClean="0">
              <a:latin typeface="Comic Sans MS" pitchFamily="66" charset="0"/>
            </a:endParaRPr>
          </a:p>
          <a:p>
            <a:pPr marL="342900" indent="-342900" eaLnBrk="1" hangingPunct="1">
              <a:buFont typeface="Wingdings" pitchFamily="2" charset="2"/>
              <a:buChar char="Ø"/>
              <a:defRPr/>
            </a:pPr>
            <a:endParaRPr lang="en-US" sz="2400" b="0" i="0" dirty="0" smtClean="0">
              <a:latin typeface="Comic Sans MS" pitchFamily="66" charset="0"/>
            </a:endParaRPr>
          </a:p>
          <a:p>
            <a:pPr marL="342900" indent="-342900" eaLnBrk="1" hangingPunct="1">
              <a:buFont typeface="Wingdings" pitchFamily="2" charset="2"/>
              <a:buChar char="Ø"/>
              <a:defRPr/>
            </a:pPr>
            <a:endParaRPr lang="en-US" sz="2400" b="0" i="0" dirty="0" smtClean="0">
              <a:latin typeface="Comic Sans MS" pitchFamily="66" charset="0"/>
            </a:endParaRPr>
          </a:p>
          <a:p>
            <a:pPr marL="285750" indent="-285750" eaLnBrk="1" hangingPunct="1">
              <a:buFont typeface="Wingdings" pitchFamily="2" charset="2"/>
              <a:buChar char="Ø"/>
              <a:defRPr/>
            </a:pPr>
            <a:r>
              <a:rPr lang="en-US" sz="2000" b="0" i="0" dirty="0" smtClean="0">
                <a:latin typeface="Comic Sans MS" pitchFamily="66" charset="0"/>
              </a:rPr>
              <a:t> Membrane-bound eukaryotic organelles organize functions within the cell.</a:t>
            </a:r>
          </a:p>
          <a:p>
            <a:pPr eaLnBrk="1" hangingPunct="1">
              <a:defRPr/>
            </a:pPr>
            <a:endParaRPr lang="en-US" sz="2400" i="0" dirty="0" smtClean="0">
              <a:latin typeface="Comic Sans MS" pitchFamily="66" charset="0"/>
            </a:endParaRPr>
          </a:p>
        </p:txBody>
      </p:sp>
      <p:pic>
        <p:nvPicPr>
          <p:cNvPr id="12293" name="Picture 8" descr="EukaryoteAnimalC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600" y="1295400"/>
            <a:ext cx="51371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a:latin typeface="Comic Sans MS" pitchFamily="66" charset="0"/>
              </a:rPr>
              <a:t>Image: </a:t>
            </a:r>
            <a:r>
              <a:rPr lang="en-US" sz="1000" b="0" i="0">
                <a:latin typeface="Comic Sans MS" pitchFamily="66" charset="0"/>
                <a:hlinkClick r:id="rId5"/>
              </a:rPr>
              <a:t>Eukaryotic Cell Diagram</a:t>
            </a:r>
            <a:r>
              <a:rPr lang="en-US" sz="1000" b="0" i="0">
                <a:latin typeface="Comic Sans MS" pitchFamily="66" charset="0"/>
              </a:rPr>
              <a:t>, M. Ruiz</a:t>
            </a:r>
          </a:p>
        </p:txBody>
      </p:sp>
      <p:sp>
        <p:nvSpPr>
          <p:cNvPr id="8" name="Text Box 5"/>
          <p:cNvSpPr txBox="1">
            <a:spLocks noChangeArrowheads="1"/>
          </p:cNvSpPr>
          <p:nvPr/>
        </p:nvSpPr>
        <p:spPr bwMode="auto">
          <a:xfrm>
            <a:off x="0"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Cell Biology Classroom</a:t>
            </a:r>
            <a:r>
              <a:rPr lang="en-US" altLang="en-US" sz="1000" b="0" dirty="0">
                <a:latin typeface="Comic Sans MS" pitchFamily="66" charset="0"/>
              </a:rPr>
              <a:t>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213829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57186" y="304799"/>
            <a:ext cx="8482013"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b="0" i="0" dirty="0">
                <a:latin typeface="Comic Sans MS" pitchFamily="66" charset="0"/>
              </a:rPr>
              <a:t>System of internal membranes within </a:t>
            </a:r>
            <a:r>
              <a:rPr lang="en-US" b="0" i="0" dirty="0">
                <a:latin typeface="Comic Sans MS" pitchFamily="66" charset="0"/>
                <a:hlinkClick r:id="rId3"/>
              </a:rPr>
              <a:t>eukaryotic cells</a:t>
            </a:r>
            <a:r>
              <a:rPr lang="en-US" b="0" i="0" dirty="0">
                <a:latin typeface="Comic Sans MS" pitchFamily="66" charset="0"/>
              </a:rPr>
              <a:t> </a:t>
            </a:r>
            <a:r>
              <a:rPr lang="en-US" sz="1600" b="0" i="0" dirty="0">
                <a:latin typeface="Comic Sans MS" pitchFamily="66" charset="0"/>
              </a:rPr>
              <a:t>that divide the cell into compartments, or organelles. </a:t>
            </a:r>
          </a:p>
          <a:p>
            <a:endParaRPr lang="en-US" sz="1600" b="0" i="0" dirty="0">
              <a:latin typeface="Comic Sans MS" pitchFamily="66" charset="0"/>
            </a:endParaRPr>
          </a:p>
          <a:p>
            <a:r>
              <a:rPr lang="en-US" sz="1600" b="0" i="0" dirty="0">
                <a:latin typeface="Comic Sans MS" pitchFamily="66" charset="0"/>
              </a:rPr>
              <a:t>Transport system, for moving molecules, into, out of, and through interior of cell, as well as interactive surfaces for lipid and protein synthesis. </a:t>
            </a:r>
          </a:p>
          <a:p>
            <a:endParaRPr lang="en-US" sz="1600" b="0" i="0" dirty="0">
              <a:latin typeface="Comic Sans MS" pitchFamily="66" charset="0"/>
            </a:endParaRPr>
          </a:p>
          <a:p>
            <a:r>
              <a:rPr lang="en-US" sz="1600" b="0" i="0" dirty="0">
                <a:latin typeface="Comic Sans MS" pitchFamily="66" charset="0"/>
              </a:rPr>
              <a:t>Membranes of the </a:t>
            </a:r>
            <a:r>
              <a:rPr lang="en-US" b="0" i="0" dirty="0">
                <a:latin typeface="Comic Sans MS" pitchFamily="66" charset="0"/>
                <a:hlinkClick r:id="rId4"/>
              </a:rPr>
              <a:t>endomembrane system</a:t>
            </a:r>
            <a:r>
              <a:rPr lang="en-US" b="0" i="0" dirty="0">
                <a:latin typeface="Comic Sans MS" pitchFamily="66" charset="0"/>
              </a:rPr>
              <a:t> </a:t>
            </a:r>
            <a:r>
              <a:rPr lang="en-US" sz="1600" b="0" i="0" dirty="0">
                <a:latin typeface="Comic Sans MS" pitchFamily="66" charset="0"/>
              </a:rPr>
              <a:t>are made of a lipid bilayer, with proteins.</a:t>
            </a:r>
          </a:p>
          <a:p>
            <a:endParaRPr lang="en-US" i="0" dirty="0">
              <a:latin typeface="Comic Sans MS" pitchFamily="66" charset="0"/>
            </a:endParaRPr>
          </a:p>
          <a:p>
            <a:r>
              <a:rPr lang="en-US" sz="2000" i="0" dirty="0">
                <a:latin typeface="Comic Sans MS" pitchFamily="66" charset="0"/>
              </a:rPr>
              <a:t>The </a:t>
            </a:r>
            <a:r>
              <a:rPr lang="en-US" sz="2000" b="1" i="0" dirty="0">
                <a:solidFill>
                  <a:schemeClr val="folHlink"/>
                </a:solidFill>
                <a:latin typeface="Comic Sans MS" pitchFamily="66" charset="0"/>
              </a:rPr>
              <a:t>Endomembrane System</a:t>
            </a:r>
            <a:r>
              <a:rPr lang="en-US" sz="2000" i="0" dirty="0">
                <a:solidFill>
                  <a:schemeClr val="folHlink"/>
                </a:solidFill>
                <a:latin typeface="Comic Sans MS" pitchFamily="66" charset="0"/>
              </a:rPr>
              <a:t> </a:t>
            </a:r>
          </a:p>
          <a:p>
            <a:r>
              <a:rPr lang="en-US" sz="2000" i="0" dirty="0">
                <a:latin typeface="Comic Sans MS" pitchFamily="66" charset="0"/>
              </a:rPr>
              <a:t>consists of:</a:t>
            </a:r>
          </a:p>
        </p:txBody>
      </p:sp>
      <p:sp>
        <p:nvSpPr>
          <p:cNvPr id="13315" name="Rectangle 3"/>
          <p:cNvSpPr>
            <a:spLocks noChangeArrowheads="1"/>
          </p:cNvSpPr>
          <p:nvPr/>
        </p:nvSpPr>
        <p:spPr bwMode="auto">
          <a:xfrm>
            <a:off x="204787" y="3276600"/>
            <a:ext cx="4267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i="0" dirty="0" smtClean="0">
                <a:latin typeface="Comic Sans MS" pitchFamily="66" charset="0"/>
              </a:rPr>
              <a:t>1. </a:t>
            </a:r>
            <a:r>
              <a:rPr lang="en-US" sz="2000" b="1" i="0" dirty="0" smtClean="0">
                <a:solidFill>
                  <a:schemeClr val="tx1">
                    <a:lumMod val="50000"/>
                    <a:lumOff val="50000"/>
                  </a:schemeClr>
                </a:solidFill>
                <a:latin typeface="Comic Sans MS" pitchFamily="66" charset="0"/>
              </a:rPr>
              <a:t>nucleus</a:t>
            </a:r>
          </a:p>
          <a:p>
            <a:endParaRPr lang="en-US" sz="800" i="0" dirty="0">
              <a:latin typeface="Comic Sans MS" pitchFamily="66" charset="0"/>
            </a:endParaRPr>
          </a:p>
          <a:p>
            <a:pPr marL="342900" indent="-342900"/>
            <a:r>
              <a:rPr lang="en-US" i="0" dirty="0">
                <a:latin typeface="Comic Sans MS" pitchFamily="66" charset="0"/>
              </a:rPr>
              <a:t>2. </a:t>
            </a:r>
            <a:r>
              <a:rPr lang="en-US" sz="2000" b="1" i="0" dirty="0">
                <a:solidFill>
                  <a:schemeClr val="tx1">
                    <a:lumMod val="50000"/>
                    <a:lumOff val="50000"/>
                  </a:schemeClr>
                </a:solidFill>
                <a:latin typeface="Comic Sans MS" pitchFamily="66" charset="0"/>
              </a:rPr>
              <a:t>e</a:t>
            </a:r>
            <a:r>
              <a:rPr lang="en-US" sz="2000" b="1" i="0" dirty="0" smtClean="0">
                <a:solidFill>
                  <a:schemeClr val="tx1">
                    <a:lumMod val="50000"/>
                    <a:lumOff val="50000"/>
                  </a:schemeClr>
                </a:solidFill>
                <a:latin typeface="Comic Sans MS" pitchFamily="66" charset="0"/>
              </a:rPr>
              <a:t>ndoplasmic reticulum</a:t>
            </a:r>
            <a:endParaRPr lang="en-US" sz="2000" b="1" i="0" dirty="0">
              <a:solidFill>
                <a:schemeClr val="tx1">
                  <a:lumMod val="50000"/>
                  <a:lumOff val="50000"/>
                </a:schemeClr>
              </a:solidFill>
              <a:latin typeface="Comic Sans MS" pitchFamily="66" charset="0"/>
            </a:endParaRPr>
          </a:p>
          <a:p>
            <a:pPr marL="342900" indent="-342900"/>
            <a:endParaRPr lang="en-US" sz="800" i="0" dirty="0">
              <a:latin typeface="Comic Sans MS" pitchFamily="66" charset="0"/>
            </a:endParaRPr>
          </a:p>
          <a:p>
            <a:pPr marL="342900" indent="-342900"/>
            <a:r>
              <a:rPr lang="en-US" i="0" dirty="0">
                <a:latin typeface="Comic Sans MS" pitchFamily="66" charset="0"/>
              </a:rPr>
              <a:t>3. </a:t>
            </a:r>
            <a:r>
              <a:rPr lang="en-US" sz="2000" b="1" i="0" dirty="0" smtClean="0">
                <a:solidFill>
                  <a:schemeClr val="tx1">
                    <a:lumMod val="50000"/>
                    <a:lumOff val="50000"/>
                  </a:schemeClr>
                </a:solidFill>
                <a:latin typeface="Comic Sans MS" pitchFamily="66" charset="0"/>
              </a:rPr>
              <a:t>Golgi apparatus</a:t>
            </a:r>
            <a:endParaRPr lang="en-US" sz="2000" b="1" i="0" dirty="0">
              <a:solidFill>
                <a:schemeClr val="tx1">
                  <a:lumMod val="50000"/>
                  <a:lumOff val="50000"/>
                </a:schemeClr>
              </a:solidFill>
              <a:latin typeface="Comic Sans MS" pitchFamily="66" charset="0"/>
            </a:endParaRPr>
          </a:p>
          <a:p>
            <a:pPr marL="342900" indent="-342900"/>
            <a:endParaRPr lang="en-US" sz="800" i="0" dirty="0">
              <a:latin typeface="Comic Sans MS" pitchFamily="66" charset="0"/>
            </a:endParaRPr>
          </a:p>
          <a:p>
            <a:pPr marL="342900" indent="-342900"/>
            <a:r>
              <a:rPr lang="en-US" i="0" dirty="0">
                <a:latin typeface="Comic Sans MS" pitchFamily="66" charset="0"/>
              </a:rPr>
              <a:t>4. </a:t>
            </a:r>
            <a:r>
              <a:rPr lang="en-US" sz="2000" b="1" i="0" dirty="0" smtClean="0">
                <a:solidFill>
                  <a:schemeClr val="tx1">
                    <a:lumMod val="50000"/>
                    <a:lumOff val="50000"/>
                  </a:schemeClr>
                </a:solidFill>
                <a:latin typeface="Comic Sans MS" pitchFamily="66" charset="0"/>
              </a:rPr>
              <a:t>vesicles</a:t>
            </a:r>
            <a:endParaRPr lang="en-US" sz="2000" b="1" i="0" dirty="0">
              <a:solidFill>
                <a:schemeClr val="tx1">
                  <a:lumMod val="50000"/>
                  <a:lumOff val="50000"/>
                </a:schemeClr>
              </a:solidFill>
              <a:latin typeface="Comic Sans MS" pitchFamily="66" charset="0"/>
            </a:endParaRPr>
          </a:p>
          <a:p>
            <a:pPr marL="342900" indent="-342900"/>
            <a:endParaRPr lang="en-US" sz="800" i="0" dirty="0">
              <a:latin typeface="Comic Sans MS" pitchFamily="66" charset="0"/>
            </a:endParaRPr>
          </a:p>
          <a:p>
            <a:pPr marL="342900" indent="-342900"/>
            <a:r>
              <a:rPr lang="en-US" i="0" dirty="0">
                <a:latin typeface="Comic Sans MS" pitchFamily="66" charset="0"/>
              </a:rPr>
              <a:t>5. </a:t>
            </a:r>
            <a:r>
              <a:rPr lang="en-US" sz="2000" b="1" i="0" dirty="0" smtClean="0">
                <a:solidFill>
                  <a:schemeClr val="tx1">
                    <a:lumMod val="50000"/>
                    <a:lumOff val="50000"/>
                  </a:schemeClr>
                </a:solidFill>
                <a:latin typeface="Comic Sans MS" pitchFamily="66" charset="0"/>
              </a:rPr>
              <a:t>lysosomes</a:t>
            </a:r>
            <a:endParaRPr lang="en-US" sz="2000" b="1" i="0" dirty="0">
              <a:solidFill>
                <a:schemeClr val="tx1">
                  <a:lumMod val="50000"/>
                  <a:lumOff val="50000"/>
                </a:schemeClr>
              </a:solidFill>
              <a:latin typeface="Comic Sans MS" pitchFamily="66" charset="0"/>
            </a:endParaRPr>
          </a:p>
          <a:p>
            <a:pPr marL="342900" indent="-342900"/>
            <a:endParaRPr lang="en-US" sz="800" i="0" dirty="0">
              <a:latin typeface="Comic Sans MS" pitchFamily="66" charset="0"/>
            </a:endParaRPr>
          </a:p>
          <a:p>
            <a:pPr marL="342900" indent="-342900"/>
            <a:r>
              <a:rPr lang="en-US" i="0" dirty="0" smtClean="0">
                <a:latin typeface="Comic Sans MS" pitchFamily="66" charset="0"/>
              </a:rPr>
              <a:t>6</a:t>
            </a:r>
            <a:r>
              <a:rPr lang="en-US" sz="2000" i="0" dirty="0" smtClean="0">
                <a:latin typeface="Comic Sans MS" pitchFamily="66" charset="0"/>
              </a:rPr>
              <a:t>… </a:t>
            </a:r>
            <a:r>
              <a:rPr lang="en-US" sz="2000" b="1" dirty="0" smtClean="0">
                <a:solidFill>
                  <a:srgbClr val="FF0000"/>
                </a:solidFill>
                <a:latin typeface="Comic Sans MS" pitchFamily="66" charset="0"/>
              </a:rPr>
              <a:t>Q</a:t>
            </a:r>
            <a:r>
              <a:rPr lang="en-US" b="1" dirty="0" smtClean="0">
                <a:latin typeface="Comic Sans MS" pitchFamily="66" charset="0"/>
              </a:rPr>
              <a:t>: What other membranous part of the cell should also be included in this list?</a:t>
            </a:r>
            <a:endParaRPr lang="en-US" b="1" dirty="0">
              <a:latin typeface="Comic Sans MS" pitchFamily="66" charset="0"/>
            </a:endParaRPr>
          </a:p>
        </p:txBody>
      </p:sp>
      <p:pic>
        <p:nvPicPr>
          <p:cNvPr id="13316" name="Picture 4" descr="Image:Endomembrane system diagram.svg">
            <a:hlinkClick r:id="rId5"/>
          </p:cNvPr>
          <p:cNvPicPr>
            <a:picLocks noGrp="1" noChangeAspect="1" noChangeArrowheads="1"/>
          </p:cNvPicPr>
          <p:nvPr>
            <p:ph idx="4294967295"/>
          </p:nvPr>
        </p:nvPicPr>
        <p:blipFill>
          <a:blip r:embed="rId6">
            <a:extLst>
              <a:ext uri="{28A0092B-C50C-407E-A947-70E740481C1C}">
                <a14:useLocalDpi xmlns:a14="http://schemas.microsoft.com/office/drawing/2010/main" val="0"/>
              </a:ext>
            </a:extLst>
          </a:blip>
          <a:srcRect/>
          <a:stretch>
            <a:fillRect/>
          </a:stretch>
        </p:blipFill>
        <p:spPr>
          <a:xfrm>
            <a:off x="4267200" y="2286000"/>
            <a:ext cx="4876800" cy="4133850"/>
          </a:xfrm>
        </p:spPr>
      </p:pic>
      <p:sp>
        <p:nvSpPr>
          <p:cNvPr id="13317" name="Text Box 5"/>
          <p:cNvSpPr txBox="1">
            <a:spLocks noChangeArrowheads="1"/>
          </p:cNvSpPr>
          <p:nvPr/>
        </p:nvSpPr>
        <p:spPr bwMode="auto">
          <a:xfrm>
            <a:off x="5867400" y="6613525"/>
            <a:ext cx="3276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Image: </a:t>
            </a:r>
            <a:r>
              <a:rPr lang="en-US" sz="1000" b="0" i="0" dirty="0">
                <a:latin typeface="Comic Sans MS" pitchFamily="66" charset="0"/>
                <a:hlinkClick r:id="rId7"/>
              </a:rPr>
              <a:t>Endomembrane system</a:t>
            </a:r>
            <a:r>
              <a:rPr lang="en-US" sz="1000" b="0" i="0" dirty="0">
                <a:latin typeface="Comic Sans MS" pitchFamily="66" charset="0"/>
              </a:rPr>
              <a:t> diagram, M. Ruiz</a:t>
            </a:r>
          </a:p>
        </p:txBody>
      </p:sp>
      <p:sp>
        <p:nvSpPr>
          <p:cNvPr id="7" name="Text Box 5"/>
          <p:cNvSpPr txBox="1">
            <a:spLocks noChangeArrowheads="1"/>
          </p:cNvSpPr>
          <p:nvPr/>
        </p:nvSpPr>
        <p:spPr bwMode="auto">
          <a:xfrm>
            <a:off x="0"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8"/>
              </a:rPr>
              <a:t>Virtual Cell Biology Classroom</a:t>
            </a:r>
            <a:r>
              <a:rPr lang="en-US" altLang="en-US" sz="1000" b="0" dirty="0">
                <a:latin typeface="Comic Sans MS" pitchFamily="66" charset="0"/>
              </a:rPr>
              <a:t>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592466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228600"/>
            <a:ext cx="7772400" cy="838200"/>
          </a:xfrm>
        </p:spPr>
        <p:txBody>
          <a:bodyPr/>
          <a:lstStyle/>
          <a:p>
            <a:pPr algn="l" eaLnBrk="1" hangingPunct="1"/>
            <a:r>
              <a:rPr lang="en-US" altLang="en-US" sz="2400" b="1" smtClean="0">
                <a:latin typeface="Comic Sans MS" pitchFamily="66" charset="0"/>
              </a:rPr>
              <a:t>ENDOMEMBRANE SYSTEM ORGANELLES:</a:t>
            </a:r>
            <a:r>
              <a:rPr lang="en-US" altLang="en-US" sz="2800" b="1" smtClean="0">
                <a:latin typeface="Comic Sans MS" pitchFamily="66" charset="0"/>
              </a:rPr>
              <a:t> </a:t>
            </a:r>
            <a:r>
              <a:rPr lang="en-US" altLang="en-US" sz="2800" b="1" smtClean="0">
                <a:solidFill>
                  <a:schemeClr val="accent2"/>
                </a:solidFill>
                <a:latin typeface="Comic Sans MS" pitchFamily="66" charset="0"/>
              </a:rPr>
              <a:t>Nucleus</a:t>
            </a:r>
          </a:p>
        </p:txBody>
      </p:sp>
      <p:pic>
        <p:nvPicPr>
          <p:cNvPr id="15363" name="Picture 7" descr="CellNucleu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1408113"/>
            <a:ext cx="5029200" cy="4611687"/>
          </a:xfrm>
          <a:noFill/>
        </p:spPr>
      </p:pic>
      <p:sp>
        <p:nvSpPr>
          <p:cNvPr id="16388" name="Rectangle 4"/>
          <p:cNvSpPr>
            <a:spLocks noGrp="1" noChangeArrowheads="1"/>
          </p:cNvSpPr>
          <p:nvPr>
            <p:ph type="body" sz="half" idx="3"/>
          </p:nvPr>
        </p:nvSpPr>
        <p:spPr>
          <a:xfrm>
            <a:off x="5257800" y="1295400"/>
            <a:ext cx="3352800" cy="4953000"/>
          </a:xfrm>
        </p:spPr>
        <p:txBody>
          <a:bodyPr/>
          <a:lstStyle/>
          <a:p>
            <a:pPr eaLnBrk="1" hangingPunct="1">
              <a:lnSpc>
                <a:spcPct val="90000"/>
              </a:lnSpc>
              <a:buFontTx/>
              <a:buNone/>
              <a:defRPr/>
            </a:pPr>
            <a:r>
              <a:rPr lang="en-US" sz="2000" b="1" u="sng" dirty="0" smtClean="0">
                <a:latin typeface="Comic Sans MS" pitchFamily="66" charset="0"/>
              </a:rPr>
              <a:t>Nickname:</a:t>
            </a:r>
            <a:r>
              <a:rPr lang="en-US" sz="2000" dirty="0" smtClean="0">
                <a:latin typeface="Comic Sans MS" pitchFamily="66" charset="0"/>
              </a:rPr>
              <a:t> Control Center</a:t>
            </a:r>
          </a:p>
          <a:p>
            <a:pPr eaLnBrk="1" hangingPunct="1">
              <a:lnSpc>
                <a:spcPct val="90000"/>
              </a:lnSpc>
              <a:buFontTx/>
              <a:buNone/>
              <a:defRPr/>
            </a:pPr>
            <a:endParaRPr lang="en-US" sz="2000" dirty="0" smtClean="0">
              <a:latin typeface="Comic Sans MS" pitchFamily="66" charset="0"/>
            </a:endParaRPr>
          </a:p>
          <a:p>
            <a:pPr eaLnBrk="1" hangingPunct="1">
              <a:lnSpc>
                <a:spcPct val="90000"/>
              </a:lnSpc>
              <a:defRPr/>
            </a:pPr>
            <a:r>
              <a:rPr lang="en-US" sz="1800" dirty="0" smtClean="0">
                <a:latin typeface="Comic Sans MS" pitchFamily="66" charset="0"/>
              </a:rPr>
              <a:t>Separates the genetic material </a:t>
            </a:r>
            <a:r>
              <a:rPr lang="en-US" sz="1400" dirty="0" smtClean="0">
                <a:latin typeface="Comic Sans MS" pitchFamily="66" charset="0"/>
              </a:rPr>
              <a:t>(</a:t>
            </a:r>
            <a:r>
              <a:rPr lang="en-US" sz="1400" dirty="0" smtClean="0">
                <a:latin typeface="Comic Sans MS" pitchFamily="66" charset="0"/>
                <a:hlinkClick r:id="rId4"/>
              </a:rPr>
              <a:t>DNA</a:t>
            </a:r>
            <a:r>
              <a:rPr lang="en-US" sz="1400" dirty="0" smtClean="0">
                <a:latin typeface="Comic Sans MS" pitchFamily="66" charset="0"/>
              </a:rPr>
              <a:t>) </a:t>
            </a:r>
            <a:r>
              <a:rPr lang="en-US" sz="1800" dirty="0" smtClean="0">
                <a:latin typeface="Comic Sans MS" pitchFamily="66" charset="0"/>
              </a:rPr>
              <a:t>from the rest of the cell.</a:t>
            </a:r>
          </a:p>
          <a:p>
            <a:pPr eaLnBrk="1" hangingPunct="1">
              <a:lnSpc>
                <a:spcPct val="90000"/>
              </a:lnSpc>
              <a:buFontTx/>
              <a:buNone/>
              <a:defRPr/>
            </a:pPr>
            <a:endParaRPr lang="en-US" sz="2800" dirty="0" smtClean="0">
              <a:latin typeface="Comic Sans MS" pitchFamily="66" charset="0"/>
            </a:endParaRPr>
          </a:p>
          <a:p>
            <a:pPr eaLnBrk="1" hangingPunct="1">
              <a:lnSpc>
                <a:spcPct val="90000"/>
              </a:lnSpc>
              <a:defRPr/>
            </a:pPr>
            <a:r>
              <a:rPr lang="en-US" sz="1800" dirty="0" smtClean="0">
                <a:latin typeface="Comic Sans MS" pitchFamily="66" charset="0"/>
              </a:rPr>
              <a:t>DNA, the genetic material, is a blueprint, or code for making </a:t>
            </a:r>
            <a:r>
              <a:rPr lang="en-US" sz="1800" b="1" dirty="0" smtClean="0">
                <a:solidFill>
                  <a:schemeClr val="tx1">
                    <a:lumMod val="65000"/>
                    <a:lumOff val="35000"/>
                  </a:schemeClr>
                </a:solidFill>
                <a:latin typeface="Comic Sans MS" pitchFamily="66" charset="0"/>
                <a:hlinkClick r:id="rId5"/>
              </a:rPr>
              <a:t>proteins</a:t>
            </a:r>
            <a:r>
              <a:rPr lang="en-US" sz="1800" dirty="0" smtClean="0">
                <a:latin typeface="Comic Sans MS" pitchFamily="66" charset="0"/>
              </a:rPr>
              <a:t>.</a:t>
            </a:r>
          </a:p>
          <a:p>
            <a:pPr eaLnBrk="1" hangingPunct="1">
              <a:lnSpc>
                <a:spcPct val="90000"/>
              </a:lnSpc>
              <a:defRPr/>
            </a:pPr>
            <a:endParaRPr lang="en-US" sz="2800" dirty="0" smtClean="0">
              <a:latin typeface="Comic Sans MS" pitchFamily="66" charset="0"/>
            </a:endParaRPr>
          </a:p>
          <a:p>
            <a:pPr eaLnBrk="1" hangingPunct="1">
              <a:lnSpc>
                <a:spcPct val="90000"/>
              </a:lnSpc>
              <a:defRPr/>
            </a:pPr>
            <a:r>
              <a:rPr lang="en-US" sz="1800" b="1" dirty="0" smtClean="0">
                <a:solidFill>
                  <a:schemeClr val="tx1">
                    <a:lumMod val="65000"/>
                    <a:lumOff val="35000"/>
                  </a:schemeClr>
                </a:solidFill>
                <a:latin typeface="Comic Sans MS" pitchFamily="66" charset="0"/>
              </a:rPr>
              <a:t>nuclear membrane </a:t>
            </a:r>
            <a:r>
              <a:rPr lang="en-US" sz="1800" dirty="0" smtClean="0">
                <a:latin typeface="Comic Sans MS" pitchFamily="66" charset="0"/>
              </a:rPr>
              <a:t>is the double membrane structure that separates nucleus from cytoplasm</a:t>
            </a:r>
            <a:r>
              <a:rPr lang="en-US" sz="1800" dirty="0" smtClean="0"/>
              <a:t>.</a:t>
            </a:r>
          </a:p>
          <a:p>
            <a:pPr eaLnBrk="1" hangingPunct="1">
              <a:lnSpc>
                <a:spcPct val="90000"/>
              </a:lnSpc>
              <a:defRPr/>
            </a:pPr>
            <a:endParaRPr lang="en-US" sz="2000" dirty="0" smtClean="0"/>
          </a:p>
          <a:p>
            <a:pPr eaLnBrk="1" hangingPunct="1">
              <a:lnSpc>
                <a:spcPct val="90000"/>
              </a:lnSpc>
              <a:buFontTx/>
              <a:buNone/>
              <a:defRPr/>
            </a:pPr>
            <a:endParaRPr lang="en-US" sz="2000" dirty="0" smtClean="0"/>
          </a:p>
          <a:p>
            <a:pPr eaLnBrk="1" hangingPunct="1">
              <a:lnSpc>
                <a:spcPct val="90000"/>
              </a:lnSpc>
              <a:defRPr/>
            </a:pPr>
            <a:endParaRPr lang="en-US" sz="2000" dirty="0" smtClean="0"/>
          </a:p>
          <a:p>
            <a:pPr eaLnBrk="1" hangingPunct="1">
              <a:lnSpc>
                <a:spcPct val="90000"/>
              </a:lnSpc>
              <a:buFontTx/>
              <a:buNone/>
              <a:defRPr/>
            </a:pPr>
            <a:endParaRPr lang="en-US" sz="2000" dirty="0" smtClean="0"/>
          </a:p>
        </p:txBody>
      </p:sp>
      <p:sp>
        <p:nvSpPr>
          <p:cNvPr id="15365" name="Text Box 5"/>
          <p:cNvSpPr txBox="1">
            <a:spLocks noChangeArrowheads="1"/>
          </p:cNvSpPr>
          <p:nvPr/>
        </p:nvSpPr>
        <p:spPr bwMode="auto">
          <a:xfrm>
            <a:off x="6629400" y="645795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Endomembrane system</a:t>
            </a:r>
            <a:r>
              <a:rPr lang="en-US" altLang="en-US" sz="1000" b="0">
                <a:latin typeface="Comic Sans MS" pitchFamily="66" charset="0"/>
              </a:rPr>
              <a:t> diagram,&amp; </a:t>
            </a:r>
            <a:r>
              <a:rPr lang="en-US" altLang="en-US" sz="1000" b="0">
                <a:latin typeface="Comic Sans MS" pitchFamily="66" charset="0"/>
                <a:hlinkClick r:id="rId7"/>
              </a:rPr>
              <a:t>Nucleus diagram</a:t>
            </a:r>
            <a:r>
              <a:rPr lang="en-US" altLang="en-US" sz="1000" b="0">
                <a:latin typeface="Comic Sans MS" pitchFamily="66" charset="0"/>
              </a:rPr>
              <a:t>, M. Ruiz</a:t>
            </a:r>
          </a:p>
        </p:txBody>
      </p:sp>
      <p:pic>
        <p:nvPicPr>
          <p:cNvPr id="15366" name="Picture 10" descr="Endomembrane_system_diagram_notex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96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5"/>
          <p:cNvSpPr txBox="1">
            <a:spLocks noChangeArrowheads="1"/>
          </p:cNvSpPr>
          <p:nvPr/>
        </p:nvSpPr>
        <p:spPr bwMode="auto">
          <a:xfrm>
            <a:off x="0" y="6610350"/>
            <a:ext cx="4343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9"/>
              </a:rPr>
              <a:t>Virtual Cell Biology Classroom</a:t>
            </a:r>
            <a:r>
              <a:rPr lang="en-US" altLang="en-US" sz="1000" b="0" dirty="0">
                <a:latin typeface="Comic Sans MS" pitchFamily="66" charset="0"/>
              </a:rPr>
              <a:t>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2400" y="152400"/>
            <a:ext cx="7696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2400" dirty="0">
                <a:solidFill>
                  <a:schemeClr val="tx2"/>
                </a:solidFill>
                <a:latin typeface="Comic Sans MS" pitchFamily="66" charset="0"/>
              </a:rPr>
              <a:t>ENDOMEMBRANE SYSTEM ORGANELLES</a:t>
            </a:r>
            <a:r>
              <a:rPr lang="en-US" altLang="en-US" sz="2800" dirty="0">
                <a:solidFill>
                  <a:schemeClr val="tx2"/>
                </a:solidFill>
                <a:latin typeface="Comic Sans MS" pitchFamily="66" charset="0"/>
              </a:rPr>
              <a:t>:</a:t>
            </a:r>
            <a:r>
              <a:rPr lang="en-US" altLang="en-US" sz="3200" dirty="0">
                <a:solidFill>
                  <a:schemeClr val="tx2"/>
                </a:solidFill>
                <a:latin typeface="Comic Sans MS" pitchFamily="66" charset="0"/>
              </a:rPr>
              <a:t> </a:t>
            </a:r>
          </a:p>
          <a:p>
            <a:pPr eaLnBrk="1" hangingPunct="1"/>
            <a:r>
              <a:rPr lang="en-US" altLang="en-US" sz="2800" dirty="0">
                <a:solidFill>
                  <a:schemeClr val="accent2"/>
                </a:solidFill>
                <a:latin typeface="Comic Sans MS" pitchFamily="66" charset="0"/>
              </a:rPr>
              <a:t>Endoplasmic Reticulum</a:t>
            </a:r>
          </a:p>
        </p:txBody>
      </p:sp>
      <p:sp>
        <p:nvSpPr>
          <p:cNvPr id="216067" name="Rectangle 3"/>
          <p:cNvSpPr>
            <a:spLocks noChangeArrowheads="1"/>
          </p:cNvSpPr>
          <p:nvPr/>
        </p:nvSpPr>
        <p:spPr bwMode="auto">
          <a:xfrm>
            <a:off x="228600" y="1447800"/>
            <a:ext cx="29718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defRPr/>
            </a:pPr>
            <a:r>
              <a:rPr lang="en-US" u="sng" dirty="0">
                <a:latin typeface="Comic Sans MS" pitchFamily="66" charset="0"/>
              </a:rPr>
              <a:t>Nickname:</a:t>
            </a:r>
            <a:r>
              <a:rPr lang="en-US" b="0" dirty="0">
                <a:latin typeface="Comic Sans MS" pitchFamily="66" charset="0"/>
              </a:rPr>
              <a:t> </a:t>
            </a:r>
          </a:p>
          <a:p>
            <a:pPr lvl="1">
              <a:defRPr/>
            </a:pPr>
            <a:r>
              <a:rPr lang="en-US" b="0" dirty="0">
                <a:latin typeface="Comic Sans MS" pitchFamily="66" charset="0"/>
              </a:rPr>
              <a:t>Production Factory </a:t>
            </a:r>
            <a:r>
              <a:rPr lang="en-US" sz="1200" b="0" dirty="0">
                <a:latin typeface="Comic Sans MS" pitchFamily="66" charset="0"/>
              </a:rPr>
              <a:t>(makes proteins and lipids)</a:t>
            </a:r>
          </a:p>
          <a:p>
            <a:pPr lvl="1">
              <a:defRPr/>
            </a:pPr>
            <a:endParaRPr lang="en-US" sz="1200" b="0" u="sng" dirty="0">
              <a:latin typeface="Comic Sans MS" pitchFamily="66" charset="0"/>
            </a:endParaRPr>
          </a:p>
          <a:p>
            <a:pPr marL="285750" indent="-285750">
              <a:buFont typeface="Arial" pitchFamily="34" charset="0"/>
              <a:buChar char="•"/>
              <a:defRPr/>
            </a:pPr>
            <a:r>
              <a:rPr lang="en-US" sz="1400" b="0" dirty="0" smtClean="0">
                <a:latin typeface="Comic Sans MS" pitchFamily="66" charset="0"/>
              </a:rPr>
              <a:t>System </a:t>
            </a:r>
            <a:r>
              <a:rPr lang="en-US" sz="1400" b="0" dirty="0">
                <a:latin typeface="Comic Sans MS" pitchFamily="66" charset="0"/>
              </a:rPr>
              <a:t>of membranous channels and </a:t>
            </a:r>
            <a:r>
              <a:rPr lang="en-US" sz="1400" b="0" dirty="0">
                <a:solidFill>
                  <a:schemeClr val="tx2"/>
                </a:solidFill>
                <a:latin typeface="Comic Sans MS" pitchFamily="66" charset="0"/>
              </a:rPr>
              <a:t>vesicles</a:t>
            </a:r>
            <a:r>
              <a:rPr lang="en-US" sz="1400" b="0" dirty="0" smtClean="0">
                <a:solidFill>
                  <a:schemeClr val="tx2"/>
                </a:solidFill>
                <a:latin typeface="Comic Sans MS" pitchFamily="66" charset="0"/>
              </a:rPr>
              <a:t>.</a:t>
            </a:r>
          </a:p>
          <a:p>
            <a:pPr marL="285750" indent="-285750">
              <a:buFont typeface="Arial" pitchFamily="34" charset="0"/>
              <a:buChar char="•"/>
              <a:defRPr/>
            </a:pPr>
            <a:endParaRPr lang="en-US" sz="1400" b="0" dirty="0">
              <a:solidFill>
                <a:schemeClr val="tx2"/>
              </a:solidFill>
              <a:latin typeface="Comic Sans MS" pitchFamily="66" charset="0"/>
            </a:endParaRPr>
          </a:p>
          <a:p>
            <a:pPr marL="285750" lvl="1" indent="-285750">
              <a:buFont typeface="Arial" pitchFamily="34" charset="0"/>
              <a:buChar char="•"/>
              <a:defRPr/>
            </a:pPr>
            <a:r>
              <a:rPr lang="en-US" sz="1400" b="0" dirty="0">
                <a:latin typeface="Comic Sans MS" pitchFamily="66" charset="0"/>
              </a:rPr>
              <a:t>Internal production &amp; delivery system of the cell. </a:t>
            </a:r>
            <a:endParaRPr lang="en-US" sz="1400" b="0" dirty="0">
              <a:solidFill>
                <a:schemeClr val="tx2"/>
              </a:solidFill>
              <a:latin typeface="Comic Sans MS" pitchFamily="66" charset="0"/>
            </a:endParaRPr>
          </a:p>
          <a:p>
            <a:pPr marL="285750" indent="-285750">
              <a:buFont typeface="Arial" pitchFamily="34" charset="0"/>
              <a:buChar char="•"/>
              <a:defRPr/>
            </a:pPr>
            <a:endParaRPr lang="en-US" sz="1400" b="0" dirty="0">
              <a:solidFill>
                <a:schemeClr val="tx2"/>
              </a:solidFill>
              <a:latin typeface="Comic Sans MS" pitchFamily="66" charset="0"/>
            </a:endParaRPr>
          </a:p>
          <a:p>
            <a:pPr marL="285750" indent="-285750">
              <a:buFont typeface="Arial" pitchFamily="34" charset="0"/>
              <a:buChar char="•"/>
              <a:defRPr/>
            </a:pPr>
            <a:r>
              <a:rPr lang="en-US" sz="1600" dirty="0" smtClean="0">
                <a:solidFill>
                  <a:schemeClr val="tx1">
                    <a:lumMod val="65000"/>
                    <a:lumOff val="35000"/>
                  </a:schemeClr>
                </a:solidFill>
                <a:latin typeface="Comic Sans MS" pitchFamily="66" charset="0"/>
              </a:rPr>
              <a:t>Rough ER </a:t>
            </a:r>
            <a:r>
              <a:rPr lang="en-US" sz="1400" b="0" dirty="0">
                <a:latin typeface="Comic Sans MS" pitchFamily="66" charset="0"/>
              </a:rPr>
              <a:t>is studded with ribosomes. Site of protein synthesis and processing.</a:t>
            </a:r>
          </a:p>
          <a:p>
            <a:pPr marL="285750" indent="-285750">
              <a:buFont typeface="Arial" pitchFamily="34" charset="0"/>
              <a:buChar char="•"/>
              <a:defRPr/>
            </a:pPr>
            <a:endParaRPr lang="en-US" sz="1400" b="0" dirty="0">
              <a:latin typeface="Comic Sans MS" pitchFamily="66" charset="0"/>
            </a:endParaRPr>
          </a:p>
          <a:p>
            <a:pPr marL="285750" indent="-285750">
              <a:buFont typeface="Arial" pitchFamily="34" charset="0"/>
              <a:buChar char="•"/>
              <a:defRPr/>
            </a:pPr>
            <a:r>
              <a:rPr lang="en-US" sz="1600" dirty="0" smtClean="0">
                <a:solidFill>
                  <a:schemeClr val="tx1">
                    <a:lumMod val="65000"/>
                    <a:lumOff val="35000"/>
                  </a:schemeClr>
                </a:solidFill>
                <a:latin typeface="Comic Sans MS" pitchFamily="66" charset="0"/>
              </a:rPr>
              <a:t>Smooth ER </a:t>
            </a:r>
            <a:r>
              <a:rPr lang="en-US" sz="1400" b="0" dirty="0">
                <a:latin typeface="Comic Sans MS" pitchFamily="66" charset="0"/>
              </a:rPr>
              <a:t>lacks ribosomes. Site of synthesis of phospholipids and packaging of </a:t>
            </a:r>
            <a:r>
              <a:rPr lang="en-US" sz="1400" b="0" dirty="0">
                <a:latin typeface="Comic Sans MS" pitchFamily="66" charset="0"/>
                <a:hlinkClick r:id="rId3"/>
              </a:rPr>
              <a:t>proteins</a:t>
            </a:r>
            <a:r>
              <a:rPr lang="en-US" sz="1400" b="0" dirty="0">
                <a:latin typeface="Comic Sans MS" pitchFamily="66" charset="0"/>
              </a:rPr>
              <a:t> into vesicles.</a:t>
            </a:r>
          </a:p>
        </p:txBody>
      </p:sp>
      <p:pic>
        <p:nvPicPr>
          <p:cNvPr id="16388" name="Picture 9" descr="Image:Endomembrane system diagram.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066800"/>
            <a:ext cx="57150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6172200" y="6461125"/>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Endomembrane system</a:t>
            </a:r>
            <a:r>
              <a:rPr lang="en-US" altLang="en-US" sz="1000" b="0">
                <a:latin typeface="Comic Sans MS" pitchFamily="66" charset="0"/>
              </a:rPr>
              <a:t> diagram, M. Ruiz, </a:t>
            </a:r>
            <a:r>
              <a:rPr lang="en-US" altLang="en-US" sz="1000" b="0">
                <a:latin typeface="Comic Sans MS" pitchFamily="66" charset="0"/>
                <a:hlinkClick r:id="rId7"/>
              </a:rPr>
              <a:t>ER photomicrograph</a:t>
            </a:r>
            <a:r>
              <a:rPr lang="en-US" altLang="en-US" sz="1000" b="0">
                <a:latin typeface="Comic Sans MS" pitchFamily="66" charset="0"/>
              </a:rPr>
              <a:t>, Louisa Howard.</a:t>
            </a:r>
          </a:p>
        </p:txBody>
      </p:sp>
      <p:pic>
        <p:nvPicPr>
          <p:cNvPr id="16390" name="Picture 11" descr="Endoplasmic-retuculum-Photomicro-LHowar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343400"/>
            <a:ext cx="2997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5"/>
          <p:cNvSpPr txBox="1">
            <a:spLocks noChangeArrowheads="1"/>
          </p:cNvSpPr>
          <p:nvPr/>
        </p:nvSpPr>
        <p:spPr bwMode="auto">
          <a:xfrm>
            <a:off x="0" y="661828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9"/>
              </a:rPr>
              <a:t>Virtual Cell Biology Classroom</a:t>
            </a:r>
            <a:r>
              <a:rPr lang="en-US" altLang="en-US" sz="1000" b="0">
                <a:latin typeface="Comic Sans MS" pitchFamily="66" charset="0"/>
              </a:rPr>
              <a:t> on </a:t>
            </a:r>
            <a:r>
              <a:rPr lang="en-US" altLang="en-US" sz="1000" b="0">
                <a:latin typeface="Comic Sans MS" pitchFamily="66" charset="0"/>
                <a:hlinkClick r:id="rId10"/>
              </a:rPr>
              <a:t>ScienceProfOnline.com</a:t>
            </a:r>
            <a:endParaRPr lang="en-US" altLang="en-US" sz="1000" b="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914400" y="152400"/>
            <a:ext cx="7878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r>
              <a:rPr lang="en-US" altLang="en-US" sz="2800" dirty="0">
                <a:solidFill>
                  <a:schemeClr val="tx2"/>
                </a:solidFill>
                <a:latin typeface="Comic Sans MS" pitchFamily="66" charset="0"/>
              </a:rPr>
              <a:t>ENDOMEMBRANE SYSTEM ORGANELLES</a:t>
            </a:r>
            <a:r>
              <a:rPr lang="en-US" altLang="en-US" b="0" dirty="0">
                <a:latin typeface="Comic Sans MS" pitchFamily="66" charset="0"/>
              </a:rPr>
              <a:t> </a:t>
            </a:r>
            <a:r>
              <a:rPr lang="en-US" altLang="en-US" sz="2800" dirty="0" smtClean="0">
                <a:solidFill>
                  <a:schemeClr val="tx2"/>
                </a:solidFill>
                <a:latin typeface="Comic Sans MS" pitchFamily="66" charset="0"/>
              </a:rPr>
              <a:t>:</a:t>
            </a:r>
            <a:endParaRPr lang="en-US" altLang="en-US" sz="2800" dirty="0">
              <a:solidFill>
                <a:schemeClr val="tx2"/>
              </a:solidFill>
              <a:latin typeface="Comic Sans MS" pitchFamily="66" charset="0"/>
            </a:endParaRPr>
          </a:p>
          <a:p>
            <a:pPr algn="r" eaLnBrk="1" hangingPunct="1"/>
            <a:r>
              <a:rPr lang="en-US" altLang="en-US" sz="2800" dirty="0" smtClean="0">
                <a:solidFill>
                  <a:srgbClr val="333399"/>
                </a:solidFill>
                <a:latin typeface="Comic Sans MS" pitchFamily="66" charset="0"/>
              </a:rPr>
              <a:t>Golgi</a:t>
            </a:r>
            <a:r>
              <a:rPr lang="en-US" altLang="en-US" sz="2800" dirty="0" smtClean="0">
                <a:solidFill>
                  <a:schemeClr val="accent2"/>
                </a:solidFill>
                <a:latin typeface="Comic Sans MS" pitchFamily="66" charset="0"/>
              </a:rPr>
              <a:t> apparatus</a:t>
            </a:r>
            <a:endParaRPr lang="en-US" altLang="en-US" sz="2800" dirty="0">
              <a:solidFill>
                <a:schemeClr val="accent2"/>
              </a:solidFill>
              <a:latin typeface="Comic Sans MS" pitchFamily="66" charset="0"/>
            </a:endParaRPr>
          </a:p>
        </p:txBody>
      </p:sp>
      <p:sp>
        <p:nvSpPr>
          <p:cNvPr id="224259" name="Rectangle 3"/>
          <p:cNvSpPr>
            <a:spLocks noChangeArrowheads="1"/>
          </p:cNvSpPr>
          <p:nvPr/>
        </p:nvSpPr>
        <p:spPr bwMode="auto">
          <a:xfrm>
            <a:off x="125413" y="914400"/>
            <a:ext cx="3379787"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defRPr/>
            </a:pPr>
            <a:r>
              <a:rPr lang="en-US" u="sng" dirty="0">
                <a:latin typeface="Comic Sans MS" pitchFamily="66" charset="0"/>
              </a:rPr>
              <a:t>Nickname:</a:t>
            </a:r>
            <a:r>
              <a:rPr lang="en-US" b="0" dirty="0">
                <a:latin typeface="Comic Sans MS" pitchFamily="66" charset="0"/>
              </a:rPr>
              <a:t>  </a:t>
            </a:r>
          </a:p>
          <a:p>
            <a:pPr lvl="1">
              <a:defRPr/>
            </a:pPr>
            <a:r>
              <a:rPr lang="en-US" b="0" dirty="0">
                <a:latin typeface="Comic Sans MS" pitchFamily="66" charset="0"/>
              </a:rPr>
              <a:t>Assembly Factory</a:t>
            </a:r>
          </a:p>
          <a:p>
            <a:pPr>
              <a:defRPr/>
            </a:pPr>
            <a:endParaRPr lang="en-US" b="0" dirty="0">
              <a:latin typeface="Comic Sans MS" pitchFamily="66" charset="0"/>
            </a:endParaRPr>
          </a:p>
          <a:p>
            <a:pPr marL="285750" indent="-285750">
              <a:buFont typeface="Arial" pitchFamily="34" charset="0"/>
              <a:buChar char="•"/>
              <a:defRPr/>
            </a:pPr>
            <a:r>
              <a:rPr lang="en-US" sz="1400" b="0" dirty="0">
                <a:latin typeface="Comic Sans MS" pitchFamily="66" charset="0"/>
              </a:rPr>
              <a:t>Takes simple molecules and puts them together into more complex macromolecules. </a:t>
            </a:r>
          </a:p>
          <a:p>
            <a:pPr marL="285750" indent="-285750">
              <a:buFont typeface="Arial" pitchFamily="34" charset="0"/>
              <a:buChar char="•"/>
              <a:defRPr/>
            </a:pPr>
            <a:endParaRPr lang="en-US" sz="1400" b="0" dirty="0">
              <a:latin typeface="Comic Sans MS" pitchFamily="66" charset="0"/>
            </a:endParaRPr>
          </a:p>
          <a:p>
            <a:pPr marL="285750" indent="-285750">
              <a:buFont typeface="Arial" pitchFamily="34" charset="0"/>
              <a:buChar char="•"/>
              <a:defRPr/>
            </a:pPr>
            <a:r>
              <a:rPr lang="en-US" sz="1400" b="0" dirty="0">
                <a:latin typeface="Comic Sans MS" pitchFamily="66" charset="0"/>
              </a:rPr>
              <a:t>Packages, modifies, and transports materials to different location inside/outside of the cell.</a:t>
            </a:r>
          </a:p>
          <a:p>
            <a:pPr marL="285750" indent="-285750">
              <a:buFont typeface="Arial" pitchFamily="34" charset="0"/>
              <a:buChar char="•"/>
              <a:defRPr/>
            </a:pPr>
            <a:endParaRPr lang="en-US" sz="1400" b="0" dirty="0">
              <a:latin typeface="Comic Sans MS" pitchFamily="66" charset="0"/>
            </a:endParaRPr>
          </a:p>
          <a:p>
            <a:pPr marL="285750" indent="-285750">
              <a:buFont typeface="Arial" pitchFamily="34" charset="0"/>
              <a:buChar char="•"/>
              <a:defRPr/>
            </a:pPr>
            <a:r>
              <a:rPr lang="en-US" sz="1400" b="0" dirty="0" smtClean="0">
                <a:latin typeface="Comic Sans MS" pitchFamily="66" charset="0"/>
              </a:rPr>
              <a:t>Consists </a:t>
            </a:r>
            <a:r>
              <a:rPr lang="en-US" sz="1400" b="0" dirty="0">
                <a:latin typeface="Comic Sans MS" pitchFamily="66" charset="0"/>
              </a:rPr>
              <a:t>of a stack of curved </a:t>
            </a:r>
            <a:r>
              <a:rPr lang="en-US" sz="1400" b="0" dirty="0" err="1">
                <a:latin typeface="Comic Sans MS" pitchFamily="66" charset="0"/>
              </a:rPr>
              <a:t>saccules</a:t>
            </a:r>
            <a:r>
              <a:rPr lang="en-US" sz="1400" b="0" dirty="0">
                <a:latin typeface="Comic Sans MS" pitchFamily="66" charset="0"/>
              </a:rPr>
              <a:t>.</a:t>
            </a:r>
          </a:p>
          <a:p>
            <a:pPr marL="285750" indent="-285750">
              <a:buFont typeface="Arial" pitchFamily="34" charset="0"/>
              <a:buChar char="•"/>
              <a:defRPr/>
            </a:pPr>
            <a:endParaRPr lang="en-US" sz="1100" b="0" dirty="0">
              <a:latin typeface="Comic Sans MS" pitchFamily="66" charset="0"/>
            </a:endParaRPr>
          </a:p>
          <a:p>
            <a:pPr marL="285750" indent="-285750">
              <a:buFont typeface="Arial" pitchFamily="34" charset="0"/>
              <a:buChar char="•"/>
              <a:defRPr/>
            </a:pPr>
            <a:r>
              <a:rPr lang="en-US" sz="1400" b="0" dirty="0">
                <a:latin typeface="Comic Sans MS" pitchFamily="66" charset="0"/>
              </a:rPr>
              <a:t>Receives </a:t>
            </a:r>
            <a:r>
              <a:rPr lang="en-US" sz="1400" b="0" dirty="0">
                <a:latin typeface="Comic Sans MS" pitchFamily="66" charset="0"/>
                <a:hlinkClick r:id="rId3"/>
              </a:rPr>
              <a:t>protein</a:t>
            </a:r>
            <a:r>
              <a:rPr lang="en-US" sz="1400" b="0" dirty="0">
                <a:latin typeface="Comic Sans MS" pitchFamily="66" charset="0"/>
              </a:rPr>
              <a:t> and also </a:t>
            </a:r>
            <a:r>
              <a:rPr lang="en-US" sz="1400" b="0" dirty="0">
                <a:latin typeface="Comic Sans MS" pitchFamily="66" charset="0"/>
                <a:hlinkClick r:id="rId4"/>
              </a:rPr>
              <a:t>lipid</a:t>
            </a:r>
            <a:r>
              <a:rPr lang="en-US" sz="1400" b="0" dirty="0">
                <a:latin typeface="Comic Sans MS" pitchFamily="66" charset="0"/>
              </a:rPr>
              <a:t>-filled vesicles from the ER, packages, processes, and distributes them </a:t>
            </a:r>
            <a:r>
              <a:rPr lang="en-US" sz="1400" b="0" i="1" dirty="0">
                <a:latin typeface="Comic Sans MS" pitchFamily="66" charset="0"/>
              </a:rPr>
              <a:t>within the cell</a:t>
            </a:r>
            <a:r>
              <a:rPr lang="en-US" sz="1400" b="0" dirty="0">
                <a:latin typeface="Comic Sans MS" pitchFamily="66" charset="0"/>
              </a:rPr>
              <a:t> or for </a:t>
            </a:r>
            <a:r>
              <a:rPr lang="en-US" sz="1400" b="0" i="1" dirty="0">
                <a:latin typeface="Comic Sans MS" pitchFamily="66" charset="0"/>
              </a:rPr>
              <a:t>export out of the cell (secretion)</a:t>
            </a:r>
            <a:r>
              <a:rPr lang="en-US" sz="1400" b="0" dirty="0">
                <a:latin typeface="Comic Sans MS" pitchFamily="66" charset="0"/>
              </a:rPr>
              <a:t>.</a:t>
            </a:r>
          </a:p>
          <a:p>
            <a:pPr marL="285750" indent="-285750">
              <a:buFont typeface="Arial" pitchFamily="34" charset="0"/>
              <a:buChar char="•"/>
              <a:defRPr/>
            </a:pPr>
            <a:endParaRPr lang="en-US" sz="1100" b="0" dirty="0">
              <a:latin typeface="Comic Sans MS" pitchFamily="66" charset="0"/>
            </a:endParaRPr>
          </a:p>
          <a:p>
            <a:pPr marL="285750" indent="-285750">
              <a:buFont typeface="Arial" pitchFamily="34" charset="0"/>
              <a:buChar char="•"/>
              <a:defRPr/>
            </a:pPr>
            <a:r>
              <a:rPr lang="en-US" sz="1400" b="0" dirty="0">
                <a:latin typeface="Comic Sans MS" pitchFamily="66" charset="0"/>
              </a:rPr>
              <a:t>Also encloses digestive </a:t>
            </a:r>
            <a:r>
              <a:rPr lang="en-US" sz="1400" b="0" dirty="0">
                <a:latin typeface="Comic Sans MS" pitchFamily="66" charset="0"/>
                <a:hlinkClick r:id="rId5"/>
              </a:rPr>
              <a:t>enzymes</a:t>
            </a:r>
            <a:r>
              <a:rPr lang="en-US" sz="1400" b="0" dirty="0">
                <a:latin typeface="Comic Sans MS" pitchFamily="66" charset="0"/>
              </a:rPr>
              <a:t> into membranes to form </a:t>
            </a:r>
            <a:r>
              <a:rPr lang="en-US" sz="1600" dirty="0">
                <a:solidFill>
                  <a:schemeClr val="tx1">
                    <a:lumMod val="65000"/>
                    <a:lumOff val="35000"/>
                  </a:schemeClr>
                </a:solidFill>
                <a:latin typeface="Comic Sans MS" pitchFamily="66" charset="0"/>
              </a:rPr>
              <a:t>lysosomes</a:t>
            </a:r>
            <a:r>
              <a:rPr lang="en-US" sz="1400" b="0" dirty="0">
                <a:latin typeface="Comic Sans MS" pitchFamily="66" charset="0"/>
              </a:rPr>
              <a:t>.</a:t>
            </a:r>
          </a:p>
          <a:p>
            <a:pPr>
              <a:defRPr/>
            </a:pPr>
            <a:endParaRPr lang="en-US" sz="1400" b="0" dirty="0">
              <a:latin typeface="Comic Sans MS" pitchFamily="66" charset="0"/>
            </a:endParaRPr>
          </a:p>
        </p:txBody>
      </p:sp>
      <p:pic>
        <p:nvPicPr>
          <p:cNvPr id="17412" name="Picture 7" descr="Image:Endomembrane system diagram.svg">
            <a:hlinkClick r:id="rId6"/>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4191000" y="2057400"/>
            <a:ext cx="4953000" cy="4287838"/>
          </a:xfrm>
        </p:spPr>
      </p:pic>
      <p:pic>
        <p:nvPicPr>
          <p:cNvPr id="17413" name="Picture 10" descr="Golgi-body-Photomicro-LHowar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4262" y="1447800"/>
            <a:ext cx="16256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5"/>
          <p:cNvSpPr txBox="1">
            <a:spLocks noChangeArrowheads="1"/>
          </p:cNvSpPr>
          <p:nvPr/>
        </p:nvSpPr>
        <p:spPr bwMode="auto">
          <a:xfrm>
            <a:off x="5715000" y="6461125"/>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9"/>
              </a:rPr>
              <a:t>Endomembrane system</a:t>
            </a:r>
            <a:r>
              <a:rPr lang="en-US" altLang="en-US" sz="1000" b="0">
                <a:latin typeface="Comic Sans MS" pitchFamily="66" charset="0"/>
              </a:rPr>
              <a:t> diagram, M. Ruiz, Golgi </a:t>
            </a:r>
            <a:r>
              <a:rPr lang="en-US" altLang="en-US" sz="1000" b="0">
                <a:latin typeface="Comic Sans MS" pitchFamily="66" charset="0"/>
                <a:hlinkClick r:id="rId10"/>
              </a:rPr>
              <a:t>apparatus photomicrograph</a:t>
            </a:r>
            <a:r>
              <a:rPr lang="en-US" altLang="en-US" sz="1000" b="0">
                <a:latin typeface="Comic Sans MS" pitchFamily="66" charset="0"/>
              </a:rPr>
              <a:t>, Louisa Howard.</a:t>
            </a:r>
          </a:p>
        </p:txBody>
      </p:sp>
      <p:sp>
        <p:nvSpPr>
          <p:cNvPr id="17415" name="Text Box 5"/>
          <p:cNvSpPr txBox="1">
            <a:spLocks noChangeArrowheads="1"/>
          </p:cNvSpPr>
          <p:nvPr/>
        </p:nvSpPr>
        <p:spPr bwMode="auto">
          <a:xfrm>
            <a:off x="-15875"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11"/>
              </a:rPr>
              <a:t>Virtual Cell Biology Classroom</a:t>
            </a:r>
            <a:r>
              <a:rPr lang="en-US" altLang="en-US" sz="1000" b="0">
                <a:latin typeface="Comic Sans MS" pitchFamily="66" charset="0"/>
              </a:rPr>
              <a:t> on </a:t>
            </a:r>
            <a:r>
              <a:rPr lang="en-US" altLang="en-US" sz="1000" b="0">
                <a:latin typeface="Comic Sans MS" pitchFamily="66" charset="0"/>
                <a:hlinkClick r:id="rId12"/>
              </a:rPr>
              <a:t>ScienceProfOnline.com</a:t>
            </a:r>
            <a:endParaRPr lang="en-US" altLang="en-US" sz="1000" b="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8600" y="22860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2800" dirty="0">
                <a:solidFill>
                  <a:schemeClr val="folHlink"/>
                </a:solidFill>
                <a:latin typeface="Comic Sans MS" pitchFamily="66" charset="0"/>
              </a:rPr>
              <a:t>ENDOMEMBRANE SYSTEM ORGANELLES</a:t>
            </a:r>
            <a:r>
              <a:rPr lang="en-US" altLang="en-US" sz="2800" b="0" dirty="0">
                <a:solidFill>
                  <a:schemeClr val="folHlink"/>
                </a:solidFill>
                <a:latin typeface="Comic Sans MS" pitchFamily="66" charset="0"/>
              </a:rPr>
              <a:t>:</a:t>
            </a:r>
            <a:r>
              <a:rPr lang="en-US" altLang="en-US" sz="2800" dirty="0">
                <a:solidFill>
                  <a:schemeClr val="tx2"/>
                </a:solidFill>
                <a:latin typeface="Comic Sans MS" pitchFamily="66" charset="0"/>
              </a:rPr>
              <a:t> </a:t>
            </a:r>
          </a:p>
          <a:p>
            <a:pPr eaLnBrk="1" hangingPunct="1"/>
            <a:r>
              <a:rPr lang="en-US" altLang="en-US" sz="2800" dirty="0" smtClean="0">
                <a:solidFill>
                  <a:srgbClr val="333399"/>
                </a:solidFill>
                <a:latin typeface="Comic Sans MS" pitchFamily="66" charset="0"/>
              </a:rPr>
              <a:t>Vesicles</a:t>
            </a:r>
            <a:endParaRPr lang="en-US" altLang="en-US" sz="2800" dirty="0">
              <a:solidFill>
                <a:srgbClr val="333399"/>
              </a:solidFill>
              <a:latin typeface="Comic Sans MS" pitchFamily="66" charset="0"/>
            </a:endParaRPr>
          </a:p>
        </p:txBody>
      </p:sp>
      <p:sp>
        <p:nvSpPr>
          <p:cNvPr id="228355" name="Rectangle 3"/>
          <p:cNvSpPr>
            <a:spLocks noChangeArrowheads="1"/>
          </p:cNvSpPr>
          <p:nvPr/>
        </p:nvSpPr>
        <p:spPr bwMode="auto">
          <a:xfrm>
            <a:off x="5715000" y="946150"/>
            <a:ext cx="32766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US" sz="2000" b="0" dirty="0"/>
          </a:p>
          <a:p>
            <a:pPr>
              <a:defRPr/>
            </a:pPr>
            <a:r>
              <a:rPr lang="en-US" sz="2000" u="sng" dirty="0">
                <a:latin typeface="Comic Sans MS" pitchFamily="66" charset="0"/>
              </a:rPr>
              <a:t>Nickname:</a:t>
            </a:r>
            <a:r>
              <a:rPr lang="en-US" sz="2000" b="0" dirty="0">
                <a:latin typeface="Comic Sans MS" pitchFamily="66" charset="0"/>
              </a:rPr>
              <a:t> The Trucks</a:t>
            </a:r>
          </a:p>
          <a:p>
            <a:pPr>
              <a:defRPr/>
            </a:pPr>
            <a:endParaRPr lang="en-US" sz="2000" b="0" dirty="0">
              <a:latin typeface="Comic Sans MS" pitchFamily="66" charset="0"/>
            </a:endParaRPr>
          </a:p>
          <a:p>
            <a:pPr marL="342900" indent="-342900">
              <a:buFont typeface="Arial" panose="020B0604020202020204" pitchFamily="34" charset="0"/>
              <a:buChar char="•"/>
              <a:defRPr/>
            </a:pPr>
            <a:r>
              <a:rPr lang="en-US" sz="1600" b="0" dirty="0" smtClean="0">
                <a:latin typeface="Comic Sans MS" pitchFamily="66" charset="0"/>
              </a:rPr>
              <a:t>Store</a:t>
            </a:r>
            <a:r>
              <a:rPr lang="en-US" sz="1600" b="0" dirty="0">
                <a:latin typeface="Comic Sans MS" pitchFamily="66" charset="0"/>
              </a:rPr>
              <a:t>, transport, or digest cellular products and waste</a:t>
            </a:r>
            <a:r>
              <a:rPr lang="en-US" sz="1600" b="0" dirty="0" smtClean="0">
                <a:latin typeface="Comic Sans MS" pitchFamily="66" charset="0"/>
              </a:rPr>
              <a:t>.</a:t>
            </a:r>
            <a:endParaRPr lang="en-US" sz="2400" b="0" dirty="0">
              <a:latin typeface="Comic Sans MS" pitchFamily="66" charset="0"/>
            </a:endParaRPr>
          </a:p>
          <a:p>
            <a:pPr>
              <a:defRPr/>
            </a:pPr>
            <a:endParaRPr lang="en-US" sz="2400" dirty="0">
              <a:latin typeface="Comic Sans MS" pitchFamily="66" charset="0"/>
            </a:endParaRPr>
          </a:p>
          <a:p>
            <a:pPr marL="285750" indent="-285750">
              <a:buFont typeface="Arial" pitchFamily="34" charset="0"/>
              <a:buChar char="•"/>
              <a:defRPr/>
            </a:pPr>
            <a:r>
              <a:rPr lang="en-US" sz="1600" b="0" dirty="0">
                <a:latin typeface="Comic Sans MS" pitchFamily="66" charset="0"/>
              </a:rPr>
              <a:t>Small compartments separated from the cytosol by at least one lipid bilayer. </a:t>
            </a:r>
          </a:p>
          <a:p>
            <a:pPr marL="285750" indent="-285750">
              <a:buFont typeface="Arial" pitchFamily="34" charset="0"/>
              <a:buChar char="•"/>
              <a:defRPr/>
            </a:pPr>
            <a:endParaRPr lang="en-US" sz="1600" b="0" dirty="0">
              <a:latin typeface="Comic Sans MS" pitchFamily="66" charset="0"/>
            </a:endParaRPr>
          </a:p>
          <a:p>
            <a:pPr marL="285750" indent="-285750">
              <a:buFont typeface="Arial" pitchFamily="34" charset="0"/>
              <a:buChar char="•"/>
              <a:defRPr/>
            </a:pPr>
            <a:r>
              <a:rPr lang="en-US" sz="1600" b="0" dirty="0">
                <a:latin typeface="Comic Sans MS" pitchFamily="66" charset="0"/>
              </a:rPr>
              <a:t>Made in Golgi apparatus, ER, or from parts of the plasma membrane.</a:t>
            </a:r>
          </a:p>
          <a:p>
            <a:pPr marL="285750" indent="-285750">
              <a:buFont typeface="Arial" pitchFamily="34" charset="0"/>
              <a:buChar char="•"/>
              <a:defRPr/>
            </a:pPr>
            <a:endParaRPr lang="en-US" sz="1600" b="0" dirty="0">
              <a:latin typeface="Comic Sans MS" pitchFamily="66" charset="0"/>
            </a:endParaRPr>
          </a:p>
          <a:p>
            <a:pPr marL="285750" indent="-285750">
              <a:buFont typeface="Arial" pitchFamily="34" charset="0"/>
              <a:buChar char="•"/>
              <a:defRPr/>
            </a:pPr>
            <a:r>
              <a:rPr lang="en-US" sz="1600" b="0" dirty="0">
                <a:latin typeface="Comic Sans MS" pitchFamily="66" charset="0"/>
              </a:rPr>
              <a:t>Vesicles form while taking in </a:t>
            </a:r>
            <a:r>
              <a:rPr lang="en-US" sz="1600" b="0" dirty="0" smtClean="0">
                <a:latin typeface="Comic Sans MS" pitchFamily="66" charset="0"/>
              </a:rPr>
              <a:t>(</a:t>
            </a:r>
            <a:r>
              <a:rPr lang="en-US" sz="1600" dirty="0" smtClean="0">
                <a:solidFill>
                  <a:schemeClr val="tx1">
                    <a:lumMod val="65000"/>
                    <a:lumOff val="35000"/>
                  </a:schemeClr>
                </a:solidFill>
                <a:latin typeface="Comic Sans MS" pitchFamily="66" charset="0"/>
              </a:rPr>
              <a:t>endocytosis</a:t>
            </a:r>
            <a:r>
              <a:rPr lang="en-US" sz="1600" b="0" dirty="0" smtClean="0">
                <a:latin typeface="Comic Sans MS" pitchFamily="66" charset="0"/>
              </a:rPr>
              <a:t>) </a:t>
            </a:r>
            <a:r>
              <a:rPr lang="en-US" sz="1600" b="0" dirty="0">
                <a:latin typeface="Comic Sans MS" pitchFamily="66" charset="0"/>
              </a:rPr>
              <a:t>or discharging </a:t>
            </a:r>
            <a:r>
              <a:rPr lang="en-US" sz="1600" b="0" dirty="0" smtClean="0">
                <a:latin typeface="Comic Sans MS" pitchFamily="66" charset="0"/>
              </a:rPr>
              <a:t>(</a:t>
            </a:r>
            <a:r>
              <a:rPr lang="en-US" sz="1600" dirty="0" smtClean="0">
                <a:solidFill>
                  <a:schemeClr val="tx1">
                    <a:lumMod val="65000"/>
                    <a:lumOff val="35000"/>
                  </a:schemeClr>
                </a:solidFill>
                <a:latin typeface="Comic Sans MS" pitchFamily="66" charset="0"/>
              </a:rPr>
              <a:t>exocytosis</a:t>
            </a:r>
            <a:r>
              <a:rPr lang="en-US" sz="1600" b="0" dirty="0" smtClean="0">
                <a:latin typeface="Comic Sans MS" pitchFamily="66" charset="0"/>
              </a:rPr>
              <a:t>) </a:t>
            </a:r>
            <a:r>
              <a:rPr lang="en-US" sz="1600" b="0" dirty="0">
                <a:latin typeface="Comic Sans MS" pitchFamily="66" charset="0"/>
              </a:rPr>
              <a:t>materials</a:t>
            </a:r>
            <a:r>
              <a:rPr lang="en-US" sz="1600" b="0" dirty="0" smtClean="0">
                <a:latin typeface="Comic Sans MS" pitchFamily="66" charset="0"/>
              </a:rPr>
              <a:t>.</a:t>
            </a:r>
          </a:p>
          <a:p>
            <a:pPr marL="285750" indent="-285750">
              <a:buFont typeface="Arial" pitchFamily="34" charset="0"/>
              <a:buChar char="•"/>
              <a:defRPr/>
            </a:pPr>
            <a:endParaRPr lang="en-US" sz="1600" b="0" dirty="0">
              <a:latin typeface="Comic Sans MS" pitchFamily="66" charset="0"/>
            </a:endParaRPr>
          </a:p>
          <a:p>
            <a:pPr marL="285750" indent="-285750">
              <a:buFont typeface="Arial" pitchFamily="34" charset="0"/>
              <a:buChar char="•"/>
              <a:defRPr/>
            </a:pPr>
            <a:r>
              <a:rPr lang="en-US" altLang="en-US" sz="1600" dirty="0" smtClean="0">
                <a:solidFill>
                  <a:srgbClr val="FF0000"/>
                </a:solidFill>
                <a:latin typeface="Comic Sans MS" pitchFamily="66" charset="0"/>
              </a:rPr>
              <a:t>REVIEW</a:t>
            </a:r>
            <a:r>
              <a:rPr lang="en-US" altLang="en-US" sz="1600" b="0" dirty="0" smtClean="0">
                <a:latin typeface="Comic Sans MS" pitchFamily="66" charset="0"/>
              </a:rPr>
              <a:t>: Animation </a:t>
            </a:r>
            <a:r>
              <a:rPr lang="en-US" altLang="en-US" sz="1600" b="0" dirty="0">
                <a:latin typeface="Comic Sans MS" pitchFamily="66" charset="0"/>
              </a:rPr>
              <a:t>on</a:t>
            </a:r>
            <a:r>
              <a:rPr lang="en-US" altLang="en-US" sz="1600" dirty="0">
                <a:solidFill>
                  <a:srgbClr val="FF6600"/>
                </a:solidFill>
                <a:latin typeface="Comic Sans MS" pitchFamily="66" charset="0"/>
              </a:rPr>
              <a:t> </a:t>
            </a:r>
            <a:r>
              <a:rPr lang="en-US" altLang="en-US" sz="1600" dirty="0">
                <a:solidFill>
                  <a:srgbClr val="FF6600"/>
                </a:solidFill>
                <a:latin typeface="Comic Sans MS" pitchFamily="66" charset="0"/>
                <a:hlinkClick r:id="rId3"/>
              </a:rPr>
              <a:t>endocytosis &amp; </a:t>
            </a:r>
            <a:r>
              <a:rPr lang="en-US" altLang="en-US" sz="1600" dirty="0" smtClean="0">
                <a:solidFill>
                  <a:srgbClr val="FF6600"/>
                </a:solidFill>
                <a:latin typeface="Comic Sans MS" pitchFamily="66" charset="0"/>
                <a:hlinkClick r:id="rId3"/>
              </a:rPr>
              <a:t>exocytosis</a:t>
            </a:r>
            <a:endParaRPr lang="en-US" altLang="en-US" sz="1600" b="0" dirty="0">
              <a:latin typeface="Comic Sans MS" pitchFamily="66" charset="0"/>
            </a:endParaRPr>
          </a:p>
          <a:p>
            <a:pPr marL="285750" indent="-285750">
              <a:buFont typeface="Arial" pitchFamily="34" charset="0"/>
              <a:buChar char="•"/>
              <a:defRPr/>
            </a:pPr>
            <a:endParaRPr lang="en-US" sz="1600" b="0" dirty="0">
              <a:latin typeface="Comic Sans MS" pitchFamily="66" charset="0"/>
            </a:endParaRPr>
          </a:p>
          <a:p>
            <a:pPr>
              <a:defRPr/>
            </a:pPr>
            <a:endParaRPr lang="en-US" sz="1400" b="0" dirty="0">
              <a:latin typeface="Comic Sans MS" pitchFamily="66" charset="0"/>
            </a:endParaRPr>
          </a:p>
        </p:txBody>
      </p:sp>
      <p:pic>
        <p:nvPicPr>
          <p:cNvPr id="18436" name="Picture 9" descr="Image:Endomembrane system diagram.svg">
            <a:hlinkClick r:id="rId4"/>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304800" y="1631950"/>
            <a:ext cx="5527675" cy="4387850"/>
          </a:xfrm>
        </p:spPr>
      </p:pic>
      <p:sp>
        <p:nvSpPr>
          <p:cNvPr id="18437" name="Text Box 5"/>
          <p:cNvSpPr txBox="1">
            <a:spLocks noChangeArrowheads="1"/>
          </p:cNvSpPr>
          <p:nvPr/>
        </p:nvSpPr>
        <p:spPr bwMode="auto">
          <a:xfrm>
            <a:off x="6019800" y="6613525"/>
            <a:ext cx="3124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6"/>
              </a:rPr>
              <a:t>Endomembrane system</a:t>
            </a:r>
            <a:r>
              <a:rPr lang="en-US" altLang="en-US" sz="1000" b="0">
                <a:latin typeface="Comic Sans MS" pitchFamily="66" charset="0"/>
              </a:rPr>
              <a:t> diagram, M. Ruiz</a:t>
            </a:r>
          </a:p>
        </p:txBody>
      </p:sp>
      <p:sp>
        <p:nvSpPr>
          <p:cNvPr id="18438" name="Text Box 5"/>
          <p:cNvSpPr txBox="1">
            <a:spLocks noChangeArrowheads="1"/>
          </p:cNvSpPr>
          <p:nvPr/>
        </p:nvSpPr>
        <p:spPr bwMode="auto">
          <a:xfrm>
            <a:off x="-15875"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333500" y="228600"/>
            <a:ext cx="7810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2800" dirty="0">
                <a:solidFill>
                  <a:schemeClr val="folHlink"/>
                </a:solidFill>
                <a:latin typeface="Comic Sans MS" pitchFamily="66" charset="0"/>
              </a:rPr>
              <a:t>ENDOMEMBRANE SYSTEM ORGANELLES: </a:t>
            </a:r>
          </a:p>
          <a:p>
            <a:pPr eaLnBrk="1" hangingPunct="1"/>
            <a:r>
              <a:rPr lang="en-US" altLang="en-US" sz="2800" dirty="0" smtClean="0">
                <a:solidFill>
                  <a:srgbClr val="333399"/>
                </a:solidFill>
                <a:latin typeface="Comic Sans MS" pitchFamily="66" charset="0"/>
              </a:rPr>
              <a:t>Lysosomes</a:t>
            </a:r>
            <a:endParaRPr lang="en-US" altLang="en-US" sz="2800" dirty="0">
              <a:solidFill>
                <a:srgbClr val="333399"/>
              </a:solidFill>
              <a:latin typeface="Comic Sans MS" pitchFamily="66" charset="0"/>
            </a:endParaRPr>
          </a:p>
        </p:txBody>
      </p:sp>
      <p:sp>
        <p:nvSpPr>
          <p:cNvPr id="226307" name="Rectangle 3"/>
          <p:cNvSpPr>
            <a:spLocks noChangeArrowheads="1"/>
          </p:cNvSpPr>
          <p:nvPr/>
        </p:nvSpPr>
        <p:spPr bwMode="auto">
          <a:xfrm>
            <a:off x="152400" y="1676400"/>
            <a:ext cx="3048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u="sng" dirty="0" smtClean="0">
                <a:latin typeface="Comic Sans MS" pitchFamily="66" charset="0"/>
              </a:rPr>
              <a:t>Nickname</a:t>
            </a:r>
            <a:r>
              <a:rPr lang="en-US" b="0" u="sng" dirty="0">
                <a:latin typeface="Comic Sans MS" pitchFamily="66" charset="0"/>
              </a:rPr>
              <a:t>:</a:t>
            </a:r>
            <a:r>
              <a:rPr lang="en-US" b="0" dirty="0">
                <a:latin typeface="Comic Sans MS" pitchFamily="66" charset="0"/>
              </a:rPr>
              <a:t> </a:t>
            </a:r>
            <a:r>
              <a:rPr lang="en-US" b="0" dirty="0" smtClean="0">
                <a:latin typeface="Comic Sans MS" pitchFamily="66" charset="0"/>
              </a:rPr>
              <a:t> </a:t>
            </a:r>
          </a:p>
          <a:p>
            <a:pPr>
              <a:defRPr/>
            </a:pPr>
            <a:r>
              <a:rPr lang="en-US" b="0" dirty="0" smtClean="0">
                <a:latin typeface="Comic Sans MS" pitchFamily="66" charset="0"/>
              </a:rPr>
              <a:t>Recycling </a:t>
            </a:r>
            <a:r>
              <a:rPr lang="en-US" b="0" dirty="0">
                <a:latin typeface="Comic Sans MS" pitchFamily="66" charset="0"/>
              </a:rPr>
              <a:t>Trucks</a:t>
            </a:r>
          </a:p>
          <a:p>
            <a:pPr>
              <a:defRPr/>
            </a:pPr>
            <a:endParaRPr lang="en-US" sz="2000" b="0" dirty="0">
              <a:latin typeface="Comic Sans MS" pitchFamily="66" charset="0"/>
            </a:endParaRPr>
          </a:p>
          <a:p>
            <a:pPr marL="285750" indent="-285750">
              <a:buFont typeface="Arial" panose="020B0604020202020204" pitchFamily="34" charset="0"/>
              <a:buChar char="•"/>
              <a:defRPr/>
            </a:pPr>
            <a:r>
              <a:rPr lang="en-US" sz="1600" b="0" dirty="0" smtClean="0">
                <a:latin typeface="Comic Sans MS" pitchFamily="66" charset="0"/>
              </a:rPr>
              <a:t>Break </a:t>
            </a:r>
            <a:r>
              <a:rPr lang="en-US" sz="1600" b="0" dirty="0">
                <a:latin typeface="Comic Sans MS" pitchFamily="66" charset="0"/>
              </a:rPr>
              <a:t>down food into particles and </a:t>
            </a:r>
            <a:r>
              <a:rPr lang="en-US" sz="1600" b="0" dirty="0" smtClean="0">
                <a:latin typeface="Comic Sans MS" pitchFamily="66" charset="0"/>
              </a:rPr>
              <a:t>also destroy </a:t>
            </a:r>
            <a:r>
              <a:rPr lang="en-US" sz="1600" b="0" dirty="0">
                <a:latin typeface="Comic Sans MS" pitchFamily="66" charset="0"/>
              </a:rPr>
              <a:t>old cellular components.</a:t>
            </a:r>
          </a:p>
          <a:p>
            <a:pPr>
              <a:defRPr/>
            </a:pPr>
            <a:endParaRPr lang="en-US" b="0" dirty="0">
              <a:latin typeface="Comic Sans MS" pitchFamily="66" charset="0"/>
            </a:endParaRPr>
          </a:p>
          <a:p>
            <a:pPr marL="285750" indent="-285750">
              <a:buFont typeface="Arial" pitchFamily="34" charset="0"/>
              <a:buChar char="•"/>
              <a:defRPr/>
            </a:pPr>
            <a:r>
              <a:rPr lang="en-US" dirty="0">
                <a:solidFill>
                  <a:srgbClr val="FF0000"/>
                </a:solidFill>
                <a:latin typeface="Comic Sans MS" pitchFamily="66" charset="0"/>
              </a:rPr>
              <a:t>Q</a:t>
            </a:r>
            <a:r>
              <a:rPr lang="en-US" sz="1600" dirty="0">
                <a:latin typeface="Comic Sans MS" pitchFamily="66" charset="0"/>
              </a:rPr>
              <a:t>: Which organelle produces lysosomes?</a:t>
            </a:r>
          </a:p>
          <a:p>
            <a:pPr marL="285750" indent="-285750">
              <a:buFont typeface="Arial" pitchFamily="34" charset="0"/>
              <a:buChar char="•"/>
              <a:defRPr/>
            </a:pPr>
            <a:endParaRPr lang="en-US" b="0" i="1" dirty="0">
              <a:latin typeface="Comic Sans MS" pitchFamily="66" charset="0"/>
            </a:endParaRPr>
          </a:p>
          <a:p>
            <a:pPr marL="285750" indent="-285750">
              <a:buFont typeface="Arial" pitchFamily="34" charset="0"/>
              <a:buChar char="•"/>
              <a:defRPr/>
            </a:pPr>
            <a:r>
              <a:rPr lang="en-US" sz="1600" b="0" dirty="0">
                <a:latin typeface="Comic Sans MS" pitchFamily="66" charset="0"/>
              </a:rPr>
              <a:t>Contain hydrolytic </a:t>
            </a:r>
            <a:r>
              <a:rPr lang="en-US" sz="1600" b="0" dirty="0">
                <a:latin typeface="Comic Sans MS" pitchFamily="66" charset="0"/>
                <a:hlinkClick r:id="rId3"/>
              </a:rPr>
              <a:t>enzymes</a:t>
            </a:r>
            <a:r>
              <a:rPr lang="en-US" sz="1600" b="0" dirty="0">
                <a:latin typeface="Comic Sans MS" pitchFamily="66" charset="0"/>
              </a:rPr>
              <a:t> and are involved in intracellular digestion.</a:t>
            </a:r>
          </a:p>
          <a:p>
            <a:pPr>
              <a:defRPr/>
            </a:pPr>
            <a:endParaRPr lang="en-US" b="0" dirty="0">
              <a:latin typeface="Comic Sans MS" pitchFamily="66" charset="0"/>
            </a:endParaRPr>
          </a:p>
        </p:txBody>
      </p:sp>
      <p:sp>
        <p:nvSpPr>
          <p:cNvPr id="19460" name="Rectangle 5"/>
          <p:cNvSpPr>
            <a:spLocks noChangeArrowheads="1"/>
          </p:cNvSpPr>
          <p:nvPr/>
        </p:nvSpPr>
        <p:spPr bwMode="auto">
          <a:xfrm>
            <a:off x="5334000" y="1752600"/>
            <a:ext cx="1066800" cy="381000"/>
          </a:xfrm>
          <a:prstGeom prst="rect">
            <a:avLst/>
          </a:prstGeom>
          <a:solidFill>
            <a:schemeClr val="bg1"/>
          </a:solidFill>
          <a:ln w="9525">
            <a:solidFill>
              <a:schemeClr val="bg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9461" name="Rectangle 6"/>
          <p:cNvSpPr>
            <a:spLocks noChangeArrowheads="1"/>
          </p:cNvSpPr>
          <p:nvPr/>
        </p:nvSpPr>
        <p:spPr bwMode="auto">
          <a:xfrm>
            <a:off x="7162800" y="4114800"/>
            <a:ext cx="1066800" cy="457200"/>
          </a:xfrm>
          <a:prstGeom prst="rect">
            <a:avLst/>
          </a:prstGeom>
          <a:solidFill>
            <a:schemeClr val="bg1"/>
          </a:solidFill>
          <a:ln w="9525">
            <a:solidFill>
              <a:schemeClr val="bg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9462" name="Rectangle 7"/>
          <p:cNvSpPr>
            <a:spLocks noChangeArrowheads="1"/>
          </p:cNvSpPr>
          <p:nvPr/>
        </p:nvSpPr>
        <p:spPr bwMode="auto">
          <a:xfrm>
            <a:off x="5943600" y="2057400"/>
            <a:ext cx="228600" cy="304800"/>
          </a:xfrm>
          <a:prstGeom prst="rect">
            <a:avLst/>
          </a:prstGeom>
          <a:solidFill>
            <a:schemeClr val="bg1"/>
          </a:solidFill>
          <a:ln w="9525">
            <a:solidFill>
              <a:schemeClr val="bg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19463" name="Picture 8" descr="lysozome"/>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3505200" y="1447800"/>
            <a:ext cx="5638800" cy="4978400"/>
          </a:xfrm>
          <a:noFill/>
        </p:spPr>
      </p:pic>
      <p:sp>
        <p:nvSpPr>
          <p:cNvPr id="19464" name="Text Box 10"/>
          <p:cNvSpPr txBox="1">
            <a:spLocks noChangeArrowheads="1"/>
          </p:cNvSpPr>
          <p:nvPr/>
        </p:nvSpPr>
        <p:spPr bwMode="auto">
          <a:xfrm>
            <a:off x="0" y="645795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000" b="0">
                <a:latin typeface="Comic Sans MS" pitchFamily="66" charset="0"/>
              </a:rPr>
              <a:t>Images: </a:t>
            </a:r>
            <a:r>
              <a:rPr lang="en-US" altLang="en-US" sz="1000" b="0">
                <a:latin typeface="Comic Sans MS" pitchFamily="66" charset="0"/>
                <a:hlinkClick r:id="rId5"/>
              </a:rPr>
              <a:t>Endomembrane system</a:t>
            </a:r>
            <a:r>
              <a:rPr lang="en-US" altLang="en-US" sz="1000" b="0">
                <a:latin typeface="Comic Sans MS" pitchFamily="66" charset="0"/>
              </a:rPr>
              <a:t> diagram, M. Ruiz,</a:t>
            </a:r>
          </a:p>
          <a:p>
            <a:pPr eaLnBrk="1" hangingPunct="1"/>
            <a:r>
              <a:rPr lang="en-US" altLang="en-US" sz="1000" b="0">
                <a:latin typeface="Comic Sans MS" pitchFamily="66" charset="0"/>
                <a:hlinkClick r:id="rId6"/>
              </a:rPr>
              <a:t>Lysosome action diagram</a:t>
            </a:r>
            <a:r>
              <a:rPr lang="en-US" altLang="en-US" sz="1000" b="0">
                <a:latin typeface="Comic Sans MS" pitchFamily="66" charset="0"/>
              </a:rPr>
              <a:t>, Encyclopedia of Science</a:t>
            </a:r>
          </a:p>
        </p:txBody>
      </p:sp>
      <p:pic>
        <p:nvPicPr>
          <p:cNvPr id="19465" name="Picture 12" descr="Endomembrane_system_diagram_notex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28600"/>
            <a:ext cx="96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5"/>
          <p:cNvSpPr txBox="1">
            <a:spLocks noChangeArrowheads="1"/>
          </p:cNvSpPr>
          <p:nvPr/>
        </p:nvSpPr>
        <p:spPr bwMode="auto">
          <a:xfrm>
            <a:off x="4800600"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8"/>
              </a:rPr>
              <a:t>Virtual Cell Biology Classroom</a:t>
            </a:r>
            <a:r>
              <a:rPr lang="en-US" altLang="en-US" sz="1000" b="0">
                <a:latin typeface="Comic Sans MS" pitchFamily="66" charset="0"/>
              </a:rPr>
              <a:t> on </a:t>
            </a:r>
            <a:r>
              <a:rPr lang="en-US" altLang="en-US" sz="1000" b="0">
                <a:latin typeface="Comic Sans MS" pitchFamily="66" charset="0"/>
                <a:hlinkClick r:id="rId9"/>
              </a:rPr>
              <a:t>ScienceProfOnline.com</a:t>
            </a:r>
            <a:endParaRPr lang="en-US" altLang="en-US" sz="1000" b="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6307"/>
                                        </p:tgtEl>
                                        <p:attrNameLst>
                                          <p:attrName>style.visibility</p:attrName>
                                        </p:attrNameLst>
                                      </p:cBhvr>
                                      <p:to>
                                        <p:strVal val="visible"/>
                                      </p:to>
                                    </p:set>
                                    <p:anim calcmode="lin" valueType="num">
                                      <p:cBhvr additive="base">
                                        <p:cTn id="7" dur="500" fill="hold"/>
                                        <p:tgtEl>
                                          <p:spTgt spid="226307"/>
                                        </p:tgtEl>
                                        <p:attrNameLst>
                                          <p:attrName>ppt_x</p:attrName>
                                        </p:attrNameLst>
                                      </p:cBhvr>
                                      <p:tavLst>
                                        <p:tav tm="0">
                                          <p:val>
                                            <p:strVal val="#ppt_x"/>
                                          </p:val>
                                        </p:tav>
                                        <p:tav tm="100000">
                                          <p:val>
                                            <p:strVal val="#ppt_x"/>
                                          </p:val>
                                        </p:tav>
                                      </p:tavLst>
                                    </p:anim>
                                    <p:anim calcmode="lin" valueType="num">
                                      <p:cBhvr additive="base">
                                        <p:cTn id="8" dur="500" fill="hold"/>
                                        <p:tgtEl>
                                          <p:spTgt spid="2263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723900" y="1219200"/>
            <a:ext cx="4495800" cy="1752600"/>
          </a:xfrm>
        </p:spPr>
        <p:txBody>
          <a:bodyPr/>
          <a:lstStyle/>
          <a:p>
            <a:pPr algn="l" eaLnBrk="1" hangingPunct="1">
              <a:lnSpc>
                <a:spcPct val="80000"/>
              </a:lnSpc>
            </a:pPr>
            <a:r>
              <a:rPr lang="en-US" altLang="en-US" sz="4000" b="1" smtClean="0">
                <a:latin typeface="Comic Sans MS" pitchFamily="66" charset="0"/>
              </a:rPr>
              <a:t>Eukaryotic Cell </a:t>
            </a:r>
          </a:p>
          <a:p>
            <a:pPr algn="l" eaLnBrk="1" hangingPunct="1">
              <a:lnSpc>
                <a:spcPct val="80000"/>
              </a:lnSpc>
            </a:pPr>
            <a:r>
              <a:rPr lang="en-US" altLang="en-US" sz="4000" b="1" smtClean="0">
                <a:latin typeface="Comic Sans MS" pitchFamily="66" charset="0"/>
              </a:rPr>
              <a:t>Structure &amp; </a:t>
            </a:r>
          </a:p>
          <a:p>
            <a:pPr algn="l" eaLnBrk="1" hangingPunct="1">
              <a:lnSpc>
                <a:spcPct val="80000"/>
              </a:lnSpc>
            </a:pPr>
            <a:r>
              <a:rPr lang="en-US" altLang="en-US" sz="4000" b="1" smtClean="0">
                <a:latin typeface="Comic Sans MS" pitchFamily="66" charset="0"/>
              </a:rPr>
              <a:t>Function</a:t>
            </a:r>
          </a:p>
          <a:p>
            <a:pPr algn="l" eaLnBrk="1" hangingPunct="1">
              <a:lnSpc>
                <a:spcPct val="80000"/>
              </a:lnSpc>
            </a:pPr>
            <a:r>
              <a:rPr lang="en-US" altLang="en-US" sz="1000" smtClean="0">
                <a:latin typeface="Comic Sans MS" pitchFamily="66" charset="0"/>
              </a:rPr>
              <a:t>	</a:t>
            </a:r>
          </a:p>
        </p:txBody>
      </p:sp>
      <p:sp>
        <p:nvSpPr>
          <p:cNvPr id="3075" name="Text Box 24"/>
          <p:cNvSpPr txBox="1">
            <a:spLocks noChangeArrowheads="1"/>
          </p:cNvSpPr>
          <p:nvPr/>
        </p:nvSpPr>
        <p:spPr bwMode="auto">
          <a:xfrm>
            <a:off x="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3"/>
              </a:rPr>
              <a:t>Animal cell </a:t>
            </a:r>
            <a:r>
              <a:rPr lang="en-US" altLang="en-US" sz="1000" b="0">
                <a:latin typeface="Comic Sans MS" pitchFamily="66" charset="0"/>
              </a:rPr>
              <a:t>&amp; </a:t>
            </a:r>
            <a:r>
              <a:rPr lang="en-US" altLang="en-US" sz="1000" b="0">
                <a:latin typeface="Comic Sans MS" pitchFamily="66" charset="0"/>
                <a:hlinkClick r:id="rId4"/>
              </a:rPr>
              <a:t>Plant cell</a:t>
            </a:r>
            <a:r>
              <a:rPr lang="en-US" altLang="en-US" sz="1000" b="0">
                <a:latin typeface="Comic Sans MS" pitchFamily="66" charset="0"/>
              </a:rPr>
              <a:t>, M. Ruiz</a:t>
            </a:r>
          </a:p>
        </p:txBody>
      </p:sp>
      <p:pic>
        <p:nvPicPr>
          <p:cNvPr id="3076" name="Picture 25" descr="Animal_cell_structure_no_text_MRui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0"/>
            <a:ext cx="46482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6" descr="Plant_cell_structure_no_text_MRui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429000"/>
            <a:ext cx="54165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7"/>
              </a:rPr>
              <a:t>Virtual Cell Biology Classroom</a:t>
            </a:r>
            <a:r>
              <a:rPr lang="en-US" altLang="en-US" sz="1000" b="0" dirty="0">
                <a:latin typeface="Comic Sans MS" pitchFamily="66" charset="0"/>
              </a:rPr>
              <a:t>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143000" y="1524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2800" dirty="0">
                <a:solidFill>
                  <a:schemeClr val="folHlink"/>
                </a:solidFill>
                <a:latin typeface="Comic Sans MS" pitchFamily="66" charset="0"/>
              </a:rPr>
              <a:t>ENDOMEMBRANE SYSTEM ORGANELLES:</a:t>
            </a:r>
            <a:r>
              <a:rPr lang="en-US" altLang="en-US" sz="2800" dirty="0">
                <a:solidFill>
                  <a:schemeClr val="tx2"/>
                </a:solidFill>
                <a:latin typeface="Comic Sans MS" pitchFamily="66" charset="0"/>
              </a:rPr>
              <a:t> </a:t>
            </a:r>
            <a:r>
              <a:rPr lang="en-US" altLang="en-US" sz="2800" dirty="0" smtClean="0">
                <a:solidFill>
                  <a:srgbClr val="333399"/>
                </a:solidFill>
                <a:latin typeface="Comic Sans MS" pitchFamily="66" charset="0"/>
              </a:rPr>
              <a:t>Plasma Membrane</a:t>
            </a:r>
            <a:endParaRPr lang="en-US" altLang="en-US" sz="2800" dirty="0">
              <a:solidFill>
                <a:srgbClr val="333399"/>
              </a:solidFill>
              <a:latin typeface="Comic Sans MS" pitchFamily="66" charset="0"/>
            </a:endParaRPr>
          </a:p>
        </p:txBody>
      </p:sp>
      <p:graphicFrame>
        <p:nvGraphicFramePr>
          <p:cNvPr id="20483" name="Object 13"/>
          <p:cNvGraphicFramePr>
            <a:graphicFrameLocks noChangeAspect="1"/>
          </p:cNvGraphicFramePr>
          <p:nvPr/>
        </p:nvGraphicFramePr>
        <p:xfrm>
          <a:off x="2743200" y="1143000"/>
          <a:ext cx="6248400" cy="5372100"/>
        </p:xfrm>
        <a:graphic>
          <a:graphicData uri="http://schemas.openxmlformats.org/presentationml/2006/ole">
            <mc:AlternateContent xmlns:mc="http://schemas.openxmlformats.org/markup-compatibility/2006">
              <mc:Choice xmlns:v="urn:schemas-microsoft-com:vml" Requires="v">
                <p:oleObj spid="_x0000_s20509" name="Chart" r:id="rId4" imgW="4886325" imgH="4391025" progId="MSGraph.Chart.8">
                  <p:embed followColorScheme="full"/>
                </p:oleObj>
              </mc:Choice>
              <mc:Fallback>
                <p:oleObj name="Chart" r:id="rId4" imgW="4886325" imgH="4391025" progId="MSGraph.Chart.8">
                  <p:embed followColorScheme="full"/>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143000"/>
                        <a:ext cx="62484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4" name="Text Box 14"/>
          <p:cNvSpPr txBox="1">
            <a:spLocks noChangeArrowheads="1"/>
          </p:cNvSpPr>
          <p:nvPr/>
        </p:nvSpPr>
        <p:spPr bwMode="auto">
          <a:xfrm>
            <a:off x="0" y="6515100"/>
            <a:ext cx="27432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50000"/>
              </a:spcBef>
            </a:pPr>
            <a:r>
              <a:rPr lang="en-US" altLang="en-US" sz="1000" b="0">
                <a:latin typeface="Comic Sans MS" pitchFamily="66" charset="0"/>
              </a:rPr>
              <a:t>Image: </a:t>
            </a:r>
            <a:r>
              <a:rPr lang="en-US" altLang="en-US" sz="1000" b="0">
                <a:latin typeface="Comic Sans MS" pitchFamily="66" charset="0"/>
                <a:hlinkClick r:id="rId6"/>
              </a:rPr>
              <a:t>Endomembrane system</a:t>
            </a:r>
            <a:r>
              <a:rPr lang="en-US" altLang="en-US" sz="1000" b="0">
                <a:latin typeface="Comic Sans MS" pitchFamily="66" charset="0"/>
              </a:rPr>
              <a:t> diagram, M. Ruiz</a:t>
            </a:r>
            <a:r>
              <a:rPr lang="en-US" altLang="en-US" sz="1000">
                <a:latin typeface="Comic Sans MS" pitchFamily="66" charset="0"/>
              </a:rPr>
              <a:t> </a:t>
            </a:r>
            <a:r>
              <a:rPr lang="en-US" altLang="en-US" sz="1000" b="0">
                <a:latin typeface="Comic Sans MS" pitchFamily="66" charset="0"/>
                <a:hlinkClick r:id="rId7"/>
              </a:rPr>
              <a:t>Cell Membrane</a:t>
            </a:r>
            <a:r>
              <a:rPr lang="en-US" altLang="en-US" sz="1000" b="0">
                <a:latin typeface="Comic Sans MS" pitchFamily="66" charset="0"/>
              </a:rPr>
              <a:t> diagram, Wiki</a:t>
            </a:r>
          </a:p>
        </p:txBody>
      </p:sp>
      <p:sp>
        <p:nvSpPr>
          <p:cNvPr id="20485" name="Rectangle 4"/>
          <p:cNvSpPr>
            <a:spLocks noChangeArrowheads="1"/>
          </p:cNvSpPr>
          <p:nvPr/>
        </p:nvSpPr>
        <p:spPr bwMode="auto">
          <a:xfrm>
            <a:off x="228600" y="1371600"/>
            <a:ext cx="358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indent="0" eaLnBrk="1" hangingPunct="1">
              <a:lnSpc>
                <a:spcPct val="90000"/>
              </a:lnSpc>
              <a:spcBef>
                <a:spcPct val="20000"/>
              </a:spcBef>
            </a:pPr>
            <a:r>
              <a:rPr lang="en-US" altLang="en-US" sz="2000" dirty="0">
                <a:solidFill>
                  <a:srgbClr val="FF0000"/>
                </a:solidFill>
                <a:latin typeface="Comic Sans MS" pitchFamily="66" charset="0"/>
              </a:rPr>
              <a:t>Q</a:t>
            </a:r>
            <a:r>
              <a:rPr lang="en-US" altLang="en-US" dirty="0">
                <a:latin typeface="Comic Sans MS" pitchFamily="66" charset="0"/>
              </a:rPr>
              <a:t>: What is it made of?</a:t>
            </a:r>
          </a:p>
          <a:p>
            <a:pPr eaLnBrk="1" hangingPunct="1">
              <a:lnSpc>
                <a:spcPct val="90000"/>
              </a:lnSpc>
              <a:spcBef>
                <a:spcPct val="20000"/>
              </a:spcBef>
              <a:buFont typeface="Arial" charset="0"/>
              <a:buChar char="•"/>
            </a:pPr>
            <a:endParaRPr lang="en-US" altLang="en-US" sz="1600" b="0" dirty="0">
              <a:latin typeface="Comic Sans MS" pitchFamily="66" charset="0"/>
            </a:endParaRPr>
          </a:p>
          <a:p>
            <a:pPr marL="0" indent="0" eaLnBrk="1" hangingPunct="1">
              <a:lnSpc>
                <a:spcPct val="90000"/>
              </a:lnSpc>
              <a:spcBef>
                <a:spcPct val="20000"/>
              </a:spcBef>
            </a:pPr>
            <a:r>
              <a:rPr lang="en-US" altLang="en-US" sz="2000" dirty="0">
                <a:solidFill>
                  <a:srgbClr val="FF0000"/>
                </a:solidFill>
                <a:latin typeface="Comic Sans MS" pitchFamily="66" charset="0"/>
              </a:rPr>
              <a:t>Q</a:t>
            </a:r>
            <a:r>
              <a:rPr lang="en-US" altLang="en-US" dirty="0">
                <a:latin typeface="Comic Sans MS" pitchFamily="66" charset="0"/>
              </a:rPr>
              <a:t>: What is its function?</a:t>
            </a:r>
          </a:p>
          <a:p>
            <a:pPr eaLnBrk="1" hangingPunct="1">
              <a:lnSpc>
                <a:spcPct val="90000"/>
              </a:lnSpc>
              <a:spcBef>
                <a:spcPct val="20000"/>
              </a:spcBef>
              <a:buFontTx/>
              <a:buChar char="•"/>
            </a:pPr>
            <a:endParaRPr lang="en-US" altLang="en-US" b="0" i="1" dirty="0">
              <a:latin typeface="Comic Sans MS" pitchFamily="66" charset="0"/>
            </a:endParaRPr>
          </a:p>
        </p:txBody>
      </p:sp>
      <p:pic>
        <p:nvPicPr>
          <p:cNvPr id="20486" name="Picture 17" descr="Endomembrane_system_diagram_notex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96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5"/>
          <p:cNvSpPr txBox="1">
            <a:spLocks noChangeArrowheads="1"/>
          </p:cNvSpPr>
          <p:nvPr/>
        </p:nvSpPr>
        <p:spPr bwMode="auto">
          <a:xfrm>
            <a:off x="4800600"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9"/>
              </a:rPr>
              <a:t>Virtual Cell Biology Classroom</a:t>
            </a:r>
            <a:r>
              <a:rPr lang="en-US" altLang="en-US" sz="1000" b="0">
                <a:latin typeface="Comic Sans MS" pitchFamily="66" charset="0"/>
              </a:rPr>
              <a:t> on </a:t>
            </a:r>
            <a:r>
              <a:rPr lang="en-US" altLang="en-US" sz="1000" b="0">
                <a:latin typeface="Comic Sans MS" pitchFamily="66" charset="0"/>
                <a:hlinkClick r:id="rId10"/>
              </a:rPr>
              <a:t>ScienceProfOnline.com</a:t>
            </a:r>
            <a:endParaRPr lang="en-US" altLang="en-US" sz="1000" b="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2362200"/>
            <a:ext cx="2590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b="1" i="0" dirty="0">
                <a:latin typeface="Comic Sans MS" pitchFamily="66" charset="0"/>
              </a:rPr>
              <a:t>A</a:t>
            </a:r>
            <a:r>
              <a:rPr lang="en-US" sz="2400" b="1" i="0" dirty="0" smtClean="0">
                <a:latin typeface="Comic Sans MS" pitchFamily="66" charset="0"/>
              </a:rPr>
              <a:t>nimation and quiz on </a:t>
            </a:r>
            <a:r>
              <a:rPr lang="en-US" sz="2400" b="1" i="0" dirty="0">
                <a:latin typeface="Comic Sans MS" pitchFamily="66" charset="0"/>
              </a:rPr>
              <a:t>the eukaryotic </a:t>
            </a:r>
            <a:r>
              <a:rPr lang="en-US" sz="2400" b="1" i="0" dirty="0">
                <a:latin typeface="Comic Sans MS" pitchFamily="66" charset="0"/>
                <a:hlinkClick r:id="rId3"/>
              </a:rPr>
              <a:t>Endomembrane System</a:t>
            </a:r>
            <a:r>
              <a:rPr lang="en-US" sz="2400" b="1" i="0" dirty="0">
                <a:latin typeface="Comic Sans MS" pitchFamily="66" charset="0"/>
              </a:rPr>
              <a:t>.</a:t>
            </a:r>
            <a:r>
              <a:rPr lang="en-US" sz="2400" b="1" i="0" dirty="0">
                <a:solidFill>
                  <a:srgbClr val="FF6600"/>
                </a:solidFill>
                <a:latin typeface="Comic Sans MS" pitchFamily="66" charset="0"/>
              </a:rPr>
              <a:t> </a:t>
            </a:r>
          </a:p>
        </p:txBody>
      </p:sp>
      <p:sp>
        <p:nvSpPr>
          <p:cNvPr id="14340" name="Text Box 4"/>
          <p:cNvSpPr txBox="1">
            <a:spLocks noChangeArrowheads="1"/>
          </p:cNvSpPr>
          <p:nvPr/>
        </p:nvSpPr>
        <p:spPr bwMode="auto">
          <a:xfrm>
            <a:off x="0" y="6613525"/>
            <a:ext cx="3962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 </a:t>
            </a:r>
            <a:r>
              <a:rPr lang="en-US" sz="1000" b="0" i="0" dirty="0">
                <a:latin typeface="Comic Sans MS" pitchFamily="66" charset="0"/>
                <a:hlinkClick r:id="rId4"/>
              </a:rPr>
              <a:t>Endocytosis / Exocytosis</a:t>
            </a:r>
            <a:r>
              <a:rPr lang="en-US" sz="1000" b="0" i="0" dirty="0">
                <a:latin typeface="Comic Sans MS" pitchFamily="66" charset="0"/>
              </a:rPr>
              <a:t>, Nicolle </a:t>
            </a:r>
            <a:r>
              <a:rPr lang="en-US" sz="1000" b="0" i="0" dirty="0" err="1">
                <a:latin typeface="Comic Sans MS" pitchFamily="66" charset="0"/>
              </a:rPr>
              <a:t>Rager</a:t>
            </a:r>
            <a:r>
              <a:rPr lang="en-US" sz="1000" b="0" i="0" dirty="0">
                <a:latin typeface="Comic Sans MS" pitchFamily="66" charset="0"/>
              </a:rPr>
              <a:t> Fuller, NSF</a:t>
            </a:r>
          </a:p>
        </p:txBody>
      </p:sp>
      <p:sp>
        <p:nvSpPr>
          <p:cNvPr id="14341" name="Text Box 6"/>
          <p:cNvSpPr txBox="1">
            <a:spLocks noChangeArrowheads="1"/>
          </p:cNvSpPr>
          <p:nvPr/>
        </p:nvSpPr>
        <p:spPr bwMode="auto">
          <a:xfrm>
            <a:off x="533400" y="304800"/>
            <a:ext cx="358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spcBef>
                <a:spcPct val="50000"/>
              </a:spcBef>
            </a:pPr>
            <a:r>
              <a:rPr lang="en-US" sz="4800" b="1" i="0" dirty="0" smtClean="0">
                <a:solidFill>
                  <a:srgbClr val="FF0000"/>
                </a:solidFill>
                <a:latin typeface="Comic Sans MS" pitchFamily="66" charset="0"/>
              </a:rPr>
              <a:t>REVIEW!</a:t>
            </a:r>
            <a:endParaRPr lang="en-US" sz="4800" b="1" i="0" dirty="0">
              <a:solidFill>
                <a:srgbClr val="FF0000"/>
              </a:solidFill>
              <a:latin typeface="Comic Sans MS" pitchFamily="66" charset="0"/>
            </a:endParaRPr>
          </a:p>
        </p:txBody>
      </p:sp>
      <p:sp>
        <p:nvSpPr>
          <p:cNvPr id="7" name="Text Box 5"/>
          <p:cNvSpPr txBox="1">
            <a:spLocks noChangeArrowheads="1"/>
          </p:cNvSpPr>
          <p:nvPr/>
        </p:nvSpPr>
        <p:spPr bwMode="auto">
          <a:xfrm>
            <a:off x="4815385" y="661994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pic>
        <p:nvPicPr>
          <p:cNvPr id="8" name="Picture 4" descr="stewardess"/>
          <p:cNvPicPr>
            <a:picLocks noGrp="1" noChangeAspect="1" noChangeArrowheads="1"/>
          </p:cNvPicPr>
          <p:nvPr>
            <p:ph sz="half" idx="4294967295"/>
          </p:nvPr>
        </p:nvPicPr>
        <p:blipFill>
          <a:blip r:embed="rId7">
            <a:extLst>
              <a:ext uri="{28A0092B-C50C-407E-A947-70E740481C1C}">
                <a14:useLocalDpi xmlns:a14="http://schemas.microsoft.com/office/drawing/2010/main" val="0"/>
              </a:ext>
            </a:extLst>
          </a:blip>
          <a:srcRect/>
          <a:stretch>
            <a:fillRect/>
          </a:stretch>
        </p:blipFill>
        <p:spPr>
          <a:xfrm>
            <a:off x="3997325" y="1600200"/>
            <a:ext cx="4422775" cy="4595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AutoShape 5"/>
          <p:cNvSpPr>
            <a:spLocks noChangeArrowheads="1"/>
          </p:cNvSpPr>
          <p:nvPr/>
        </p:nvSpPr>
        <p:spPr bwMode="auto">
          <a:xfrm>
            <a:off x="4800600" y="457200"/>
            <a:ext cx="2743200" cy="1447800"/>
          </a:xfrm>
          <a:prstGeom prst="wedgeEllipseCallout">
            <a:avLst>
              <a:gd name="adj1" fmla="val -10898"/>
              <a:gd name="adj2" fmla="val 86835"/>
            </a:avLst>
          </a:prstGeom>
          <a:solidFill>
            <a:schemeClr val="bg1"/>
          </a:solidFill>
          <a:ln w="9525">
            <a:solidFill>
              <a:schemeClr val="tx1"/>
            </a:solidFill>
            <a:miter lim="800000"/>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1400" dirty="0" smtClean="0">
                <a:latin typeface="Comic Sans MS" pitchFamily="66" charset="0"/>
              </a:rPr>
              <a:t>We </a:t>
            </a:r>
            <a:r>
              <a:rPr lang="en-US" altLang="en-US" sz="1400" dirty="0">
                <a:latin typeface="Comic Sans MS" pitchFamily="66" charset="0"/>
              </a:rPr>
              <a:t>hope that you enjoyed your trip through the </a:t>
            </a:r>
            <a:r>
              <a:rPr lang="en-US" altLang="en-US" sz="1400" dirty="0">
                <a:solidFill>
                  <a:schemeClr val="folHlink"/>
                </a:solidFill>
                <a:latin typeface="Comic Sans MS" pitchFamily="66" charset="0"/>
              </a:rPr>
              <a:t>endomembrane system!</a:t>
            </a:r>
          </a:p>
        </p:txBody>
      </p:sp>
      <p:sp>
        <p:nvSpPr>
          <p:cNvPr id="10" name="AutoShape 6"/>
          <p:cNvSpPr>
            <a:spLocks noChangeArrowheads="1"/>
          </p:cNvSpPr>
          <p:nvPr/>
        </p:nvSpPr>
        <p:spPr bwMode="auto">
          <a:xfrm>
            <a:off x="7543800" y="2286000"/>
            <a:ext cx="1371600" cy="762000"/>
          </a:xfrm>
          <a:prstGeom prst="wedgeEllipseCallout">
            <a:avLst>
              <a:gd name="adj1" fmla="val -47222"/>
              <a:gd name="adj2" fmla="val 64583"/>
            </a:avLst>
          </a:prstGeom>
          <a:solidFill>
            <a:schemeClr val="bg1"/>
          </a:solidFill>
          <a:ln w="9525">
            <a:solidFill>
              <a:schemeClr val="tx1"/>
            </a:solidFill>
            <a:miter lim="800000"/>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1400">
                <a:latin typeface="Comic Sans MS" pitchFamily="66" charset="0"/>
              </a:rPr>
              <a:t>Have a nice day!</a:t>
            </a:r>
          </a:p>
        </p:txBody>
      </p:sp>
    </p:spTree>
    <p:extLst>
      <p:ext uri="{BB962C8B-B14F-4D97-AF65-F5344CB8AC3E}">
        <p14:creationId xmlns:p14="http://schemas.microsoft.com/office/powerpoint/2010/main" val="1804877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28600" y="304800"/>
            <a:ext cx="5643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0">
                <a:solidFill>
                  <a:schemeClr val="folHlink"/>
                </a:solidFill>
                <a:latin typeface="Comic Sans MS" pitchFamily="66" charset="0"/>
              </a:rPr>
              <a:t>Organelles</a:t>
            </a:r>
            <a:r>
              <a:rPr lang="en-US" sz="3200" b="1" i="0">
                <a:solidFill>
                  <a:schemeClr val="tx2"/>
                </a:solidFill>
                <a:latin typeface="Comic Sans MS" pitchFamily="66" charset="0"/>
              </a:rPr>
              <a:t>: Energy-Related</a:t>
            </a:r>
          </a:p>
        </p:txBody>
      </p:sp>
      <p:sp>
        <p:nvSpPr>
          <p:cNvPr id="15363" name="Rectangle 3"/>
          <p:cNvSpPr>
            <a:spLocks noChangeArrowheads="1"/>
          </p:cNvSpPr>
          <p:nvPr/>
        </p:nvSpPr>
        <p:spPr bwMode="auto">
          <a:xfrm>
            <a:off x="228600" y="1262063"/>
            <a:ext cx="3352800" cy="50306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i="0" dirty="0" smtClean="0">
                <a:solidFill>
                  <a:schemeClr val="tx1">
                    <a:lumMod val="65000"/>
                    <a:lumOff val="35000"/>
                  </a:schemeClr>
                </a:solidFill>
                <a:latin typeface="Comic Sans MS" pitchFamily="66" charset="0"/>
              </a:rPr>
              <a:t>Mitochondria </a:t>
            </a:r>
            <a:endParaRPr lang="en-US" sz="2400" b="1" i="0" dirty="0">
              <a:solidFill>
                <a:schemeClr val="tx1">
                  <a:lumMod val="65000"/>
                  <a:lumOff val="35000"/>
                </a:schemeClr>
              </a:solidFill>
              <a:latin typeface="Comic Sans MS" pitchFamily="66" charset="0"/>
            </a:endParaRPr>
          </a:p>
          <a:p>
            <a:pPr>
              <a:defRPr/>
            </a:pPr>
            <a:endParaRPr lang="en-US" sz="1000" i="0" dirty="0">
              <a:latin typeface="Comic Sans MS" pitchFamily="66" charset="0"/>
            </a:endParaRPr>
          </a:p>
          <a:p>
            <a:pPr>
              <a:defRPr/>
            </a:pPr>
            <a:r>
              <a:rPr lang="en-US" sz="2000" b="1" i="0" dirty="0">
                <a:latin typeface="Comic Sans MS" pitchFamily="66" charset="0"/>
              </a:rPr>
              <a:t>&amp;</a:t>
            </a:r>
            <a:r>
              <a:rPr lang="en-US" sz="2000" i="0" dirty="0">
                <a:latin typeface="Comic Sans MS" pitchFamily="66" charset="0"/>
              </a:rPr>
              <a:t> </a:t>
            </a:r>
            <a:endParaRPr lang="en-US" sz="2000" i="0" dirty="0" smtClean="0">
              <a:latin typeface="Comic Sans MS" pitchFamily="66" charset="0"/>
            </a:endParaRPr>
          </a:p>
          <a:p>
            <a:pPr>
              <a:defRPr/>
            </a:pPr>
            <a:endParaRPr lang="en-US" sz="1050" i="0" dirty="0">
              <a:latin typeface="Comic Sans MS" pitchFamily="66" charset="0"/>
            </a:endParaRPr>
          </a:p>
          <a:p>
            <a:pPr>
              <a:defRPr/>
            </a:pPr>
            <a:r>
              <a:rPr lang="en-US" sz="2400" b="1" i="0" dirty="0" smtClean="0">
                <a:solidFill>
                  <a:schemeClr val="tx1">
                    <a:lumMod val="65000"/>
                    <a:lumOff val="35000"/>
                  </a:schemeClr>
                </a:solidFill>
                <a:latin typeface="Comic Sans MS" pitchFamily="66" charset="0"/>
              </a:rPr>
              <a:t>Chloroplast</a:t>
            </a:r>
            <a:endParaRPr lang="en-US" sz="2400" b="1" i="0" dirty="0">
              <a:solidFill>
                <a:schemeClr val="tx1">
                  <a:lumMod val="65000"/>
                  <a:lumOff val="35000"/>
                </a:schemeClr>
              </a:solidFill>
              <a:latin typeface="Comic Sans MS" pitchFamily="66" charset="0"/>
            </a:endParaRPr>
          </a:p>
          <a:p>
            <a:pPr>
              <a:defRPr/>
            </a:pPr>
            <a:endParaRPr lang="en-US" sz="2000" i="0" dirty="0">
              <a:latin typeface="Comic Sans MS" pitchFamily="66" charset="0"/>
            </a:endParaRPr>
          </a:p>
          <a:p>
            <a:pPr marL="285750" indent="-285750">
              <a:buFont typeface="Arial" pitchFamily="34" charset="0"/>
              <a:buChar char="•"/>
              <a:defRPr/>
            </a:pPr>
            <a:r>
              <a:rPr lang="en-US" b="0" i="0" dirty="0">
                <a:latin typeface="Comic Sans MS" pitchFamily="66" charset="0"/>
              </a:rPr>
              <a:t>Both organelles house energy in the form of </a:t>
            </a:r>
            <a:r>
              <a:rPr lang="en-US" b="0" i="0" dirty="0">
                <a:latin typeface="Comic Sans MS" pitchFamily="66" charset="0"/>
                <a:hlinkClick r:id="rId3"/>
              </a:rPr>
              <a:t>ATP</a:t>
            </a:r>
            <a:r>
              <a:rPr lang="en-US" b="0" i="0" dirty="0">
                <a:latin typeface="Comic Sans MS" pitchFamily="66" charset="0"/>
              </a:rPr>
              <a:t>.</a:t>
            </a:r>
          </a:p>
          <a:p>
            <a:pPr marL="285750" indent="-285750">
              <a:buFont typeface="Arial" pitchFamily="34" charset="0"/>
              <a:buChar char="•"/>
              <a:defRPr/>
            </a:pPr>
            <a:endParaRPr lang="en-US" b="0" i="0" dirty="0">
              <a:latin typeface="Comic Sans MS" pitchFamily="66" charset="0"/>
            </a:endParaRPr>
          </a:p>
          <a:p>
            <a:pPr marL="285750" indent="-285750">
              <a:buFont typeface="Arial" pitchFamily="34" charset="0"/>
              <a:buChar char="•"/>
              <a:defRPr/>
            </a:pPr>
            <a:r>
              <a:rPr lang="en-US" b="0" i="0" dirty="0" smtClean="0">
                <a:latin typeface="Comic Sans MS" pitchFamily="66" charset="0"/>
              </a:rPr>
              <a:t>Both </a:t>
            </a:r>
            <a:r>
              <a:rPr lang="en-US" b="0" i="0" dirty="0">
                <a:latin typeface="Comic Sans MS" pitchFamily="66" charset="0"/>
              </a:rPr>
              <a:t>ancestrally were independent cells that formed a symbiotic relationship with other cells.</a:t>
            </a:r>
          </a:p>
          <a:p>
            <a:pPr marL="285750" indent="-285750">
              <a:buFont typeface="Arial" pitchFamily="34" charset="0"/>
              <a:buChar char="•"/>
              <a:defRPr/>
            </a:pPr>
            <a:endParaRPr lang="en-US" b="0" i="0" dirty="0">
              <a:latin typeface="Comic Sans MS" pitchFamily="66" charset="0"/>
            </a:endParaRPr>
          </a:p>
          <a:p>
            <a:pPr marL="285750" indent="-285750">
              <a:lnSpc>
                <a:spcPct val="80000"/>
              </a:lnSpc>
              <a:spcBef>
                <a:spcPct val="20000"/>
              </a:spcBef>
              <a:buFont typeface="Arial" pitchFamily="34" charset="0"/>
              <a:buChar char="•"/>
              <a:defRPr/>
            </a:pPr>
            <a:r>
              <a:rPr lang="en-US" sz="2000" dirty="0">
                <a:solidFill>
                  <a:srgbClr val="FF0000"/>
                </a:solidFill>
                <a:latin typeface="Comic Sans MS" pitchFamily="66" charset="0"/>
              </a:rPr>
              <a:t>Q</a:t>
            </a:r>
            <a:r>
              <a:rPr lang="en-US" dirty="0">
                <a:latin typeface="Comic Sans MS" pitchFamily="66" charset="0"/>
              </a:rPr>
              <a:t>:</a:t>
            </a:r>
            <a:r>
              <a:rPr lang="en-US" dirty="0">
                <a:solidFill>
                  <a:srgbClr val="3333CC"/>
                </a:solidFill>
                <a:latin typeface="Comic Sans MS" pitchFamily="66" charset="0"/>
              </a:rPr>
              <a:t> </a:t>
            </a:r>
            <a:r>
              <a:rPr lang="en-US" dirty="0">
                <a:latin typeface="Comic Sans MS" pitchFamily="66" charset="0"/>
              </a:rPr>
              <a:t>Eukaryotes? Prokaryotes? Both?</a:t>
            </a:r>
          </a:p>
          <a:p>
            <a:pPr>
              <a:defRPr/>
            </a:pPr>
            <a:endParaRPr lang="en-US" sz="1600" b="0" i="0" dirty="0">
              <a:latin typeface="Comic Sans MS" pitchFamily="66" charset="0"/>
            </a:endParaRPr>
          </a:p>
        </p:txBody>
      </p:sp>
      <p:sp>
        <p:nvSpPr>
          <p:cNvPr id="15364" name="Text Box 6"/>
          <p:cNvSpPr txBox="1">
            <a:spLocks noChangeArrowheads="1"/>
          </p:cNvSpPr>
          <p:nvPr/>
        </p:nvSpPr>
        <p:spPr bwMode="auto">
          <a:xfrm>
            <a:off x="3733800" y="1600200"/>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dirty="0">
                <a:solidFill>
                  <a:schemeClr val="accent2"/>
                </a:solidFill>
                <a:latin typeface="Comic Sans MS" panose="030F0702030302020204" pitchFamily="66" charset="0"/>
              </a:rPr>
              <a:t>Found in nearly all eukaryotes</a:t>
            </a:r>
          </a:p>
        </p:txBody>
      </p:sp>
      <p:sp>
        <p:nvSpPr>
          <p:cNvPr id="15365" name="Text Box 7"/>
          <p:cNvSpPr txBox="1">
            <a:spLocks noChangeArrowheads="1"/>
          </p:cNvSpPr>
          <p:nvPr/>
        </p:nvSpPr>
        <p:spPr bwMode="auto">
          <a:xfrm>
            <a:off x="3814762" y="4357687"/>
            <a:ext cx="121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dirty="0">
                <a:solidFill>
                  <a:srgbClr val="006600"/>
                </a:solidFill>
                <a:latin typeface="Comic Sans MS" panose="030F0702030302020204" pitchFamily="66" charset="0"/>
              </a:rPr>
              <a:t>Found in plants &amp; algae &amp; some microbes</a:t>
            </a:r>
          </a:p>
        </p:txBody>
      </p:sp>
      <p:sp>
        <p:nvSpPr>
          <p:cNvPr id="15366" name="Line 8"/>
          <p:cNvSpPr>
            <a:spLocks noChangeShapeType="1"/>
          </p:cNvSpPr>
          <p:nvPr/>
        </p:nvSpPr>
        <p:spPr bwMode="auto">
          <a:xfrm>
            <a:off x="4876800" y="2057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7" name="Line 9"/>
          <p:cNvSpPr>
            <a:spLocks noChangeShapeType="1"/>
          </p:cNvSpPr>
          <p:nvPr/>
        </p:nvSpPr>
        <p:spPr bwMode="auto">
          <a:xfrm>
            <a:off x="4805362" y="5195887"/>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5368" name="Picture 14" descr="Chloroplast"/>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334000" y="3833813"/>
            <a:ext cx="3505200" cy="2490787"/>
          </a:xfrm>
          <a:noFill/>
        </p:spPr>
      </p:pic>
      <p:sp>
        <p:nvSpPr>
          <p:cNvPr id="15369" name="Text Box 15"/>
          <p:cNvSpPr txBox="1">
            <a:spLocks noChangeArrowheads="1"/>
          </p:cNvSpPr>
          <p:nvPr/>
        </p:nvSpPr>
        <p:spPr bwMode="auto">
          <a:xfrm>
            <a:off x="6934200" y="645795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Images: </a:t>
            </a:r>
            <a:r>
              <a:rPr lang="en-US" sz="1000" i="0">
                <a:latin typeface="Comic Sans MS" pitchFamily="66" charset="0"/>
                <a:hlinkClick r:id="rId5"/>
              </a:rPr>
              <a:t>Mitochondrion diagram </a:t>
            </a:r>
            <a:r>
              <a:rPr lang="en-US" sz="1000" i="0">
                <a:latin typeface="Comic Sans MS" pitchFamily="66" charset="0"/>
              </a:rPr>
              <a:t>M. Ruiz; </a:t>
            </a:r>
            <a:r>
              <a:rPr lang="en-US" sz="1000" i="0">
                <a:latin typeface="Comic Sans MS" pitchFamily="66" charset="0"/>
                <a:hlinkClick r:id="rId6"/>
              </a:rPr>
              <a:t>Chloroplast diagram</a:t>
            </a:r>
            <a:r>
              <a:rPr lang="en-US" sz="1000" i="0">
                <a:latin typeface="Comic Sans MS" pitchFamily="66" charset="0"/>
              </a:rPr>
              <a:t>, Wiki</a:t>
            </a:r>
          </a:p>
        </p:txBody>
      </p:sp>
      <p:pic>
        <p:nvPicPr>
          <p:cNvPr id="15371" name="Picture 12" descr="C:\Users\Tami\Desktop\Picture1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3525" y="1171575"/>
            <a:ext cx="3592513"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15875"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8"/>
              </a:rPr>
              <a:t>Virtual Cell Biology Classroom</a:t>
            </a:r>
            <a:r>
              <a:rPr lang="en-US" altLang="en-US" sz="1000" b="0" dirty="0">
                <a:latin typeface="Comic Sans MS" pitchFamily="66" charset="0"/>
              </a:rPr>
              <a:t>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476313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381000" y="1371600"/>
            <a:ext cx="8381999" cy="1292662"/>
          </a:xfrm>
          <a:prstGeom prst="rect">
            <a:avLst/>
          </a:prstGeom>
          <a:noFill/>
        </p:spPr>
        <p:txBody>
          <a:bodyPr wrap="square">
            <a:spAutoFit/>
          </a:bodyPr>
          <a:lstStyle/>
          <a:p>
            <a:pPr algn="ctr">
              <a:defRPr/>
            </a:pPr>
            <a:r>
              <a:rPr lang="en-US" sz="2800" i="0" dirty="0" smtClean="0">
                <a:latin typeface="Comic Sans MS" pitchFamily="66" charset="0"/>
              </a:rPr>
              <a:t>Here’s an excellent interactive lesson </a:t>
            </a:r>
            <a:r>
              <a:rPr lang="en-US" sz="2800" i="0" dirty="0">
                <a:latin typeface="Comic Sans MS" pitchFamily="66" charset="0"/>
              </a:rPr>
              <a:t>on </a:t>
            </a:r>
          </a:p>
          <a:p>
            <a:pPr algn="ctr">
              <a:defRPr/>
            </a:pPr>
            <a:r>
              <a:rPr lang="en-US" sz="3200" b="1" i="0" dirty="0" smtClean="0">
                <a:solidFill>
                  <a:schemeClr val="tx1">
                    <a:lumMod val="50000"/>
                    <a:lumOff val="50000"/>
                  </a:schemeClr>
                </a:solidFill>
                <a:latin typeface="Comic Sans MS" pitchFamily="66" charset="0"/>
                <a:hlinkClick r:id="rId3"/>
              </a:rPr>
              <a:t>Eukaryotic Cell Structure</a:t>
            </a:r>
            <a:r>
              <a:rPr lang="en-US" sz="3200" b="1" i="0" dirty="0" smtClean="0">
                <a:solidFill>
                  <a:schemeClr val="tx1">
                    <a:lumMod val="50000"/>
                    <a:lumOff val="50000"/>
                  </a:schemeClr>
                </a:solidFill>
                <a:latin typeface="Comic Sans MS" pitchFamily="66" charset="0"/>
              </a:rPr>
              <a:t>.</a:t>
            </a:r>
            <a:endParaRPr lang="en-US" sz="3200" b="1" i="0" dirty="0">
              <a:solidFill>
                <a:schemeClr val="tx1">
                  <a:lumMod val="50000"/>
                  <a:lumOff val="50000"/>
                </a:schemeClr>
              </a:solidFill>
              <a:latin typeface="Comic Sans MS" pitchFamily="66" charset="0"/>
            </a:endParaRPr>
          </a:p>
          <a:p>
            <a:pPr algn="ctr">
              <a:defRPr/>
            </a:pPr>
            <a:endParaRPr lang="en-US" sz="1800" dirty="0">
              <a:latin typeface="Arial" charset="0"/>
              <a:cs typeface="+mn-cs"/>
            </a:endParaRPr>
          </a:p>
        </p:txBody>
      </p:sp>
      <p:sp>
        <p:nvSpPr>
          <p:cNvPr id="14" name="Text Box 7"/>
          <p:cNvSpPr txBox="1">
            <a:spLocks noChangeArrowheads="1"/>
          </p:cNvSpPr>
          <p:nvPr/>
        </p:nvSpPr>
        <p:spPr bwMode="auto">
          <a:xfrm>
            <a:off x="6324600" y="6611938"/>
            <a:ext cx="27916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Images: </a:t>
            </a:r>
            <a:r>
              <a:rPr lang="en-US" sz="1000" dirty="0">
                <a:latin typeface="Comic Sans MS" pitchFamily="66" charset="0"/>
                <a:hlinkClick r:id="rId4"/>
              </a:rPr>
              <a:t>Prokaryotic cell diagram</a:t>
            </a:r>
            <a:r>
              <a:rPr lang="en-US" sz="1000" dirty="0">
                <a:latin typeface="Comic Sans MS" pitchFamily="66" charset="0"/>
              </a:rPr>
              <a:t>, M. </a:t>
            </a:r>
            <a:r>
              <a:rPr lang="en-US" sz="1000" dirty="0" smtClean="0">
                <a:latin typeface="Comic Sans MS" pitchFamily="66" charset="0"/>
              </a:rPr>
              <a:t>Ruiz</a:t>
            </a:r>
            <a:endParaRPr lang="en-US" sz="1000" dirty="0">
              <a:latin typeface="Comic Sans MS" pitchFamily="66" charset="0"/>
            </a:endParaRPr>
          </a:p>
        </p:txBody>
      </p:sp>
      <p:pic>
        <p:nvPicPr>
          <p:cNvPr id="8" name="Picture 8" descr="EukaryoteAnimalCe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0" y="2667000"/>
            <a:ext cx="5708650" cy="361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15875"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Cell Biology Classroom</a:t>
            </a:r>
            <a:r>
              <a:rPr lang="en-US" altLang="en-US" sz="1000" b="0" dirty="0">
                <a:latin typeface="Comic Sans MS" pitchFamily="66" charset="0"/>
              </a:rPr>
              <a:t>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083871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sz="half" idx="1"/>
          </p:nvPr>
        </p:nvSpPr>
        <p:spPr>
          <a:xfrm>
            <a:off x="381000" y="1600201"/>
            <a:ext cx="2438400" cy="2743199"/>
          </a:xfrm>
        </p:spPr>
        <p:txBody>
          <a:bodyPr/>
          <a:lstStyle/>
          <a:p>
            <a:pPr algn="r" eaLnBrk="1" hangingPunct="1">
              <a:buFontTx/>
              <a:buNone/>
            </a:pPr>
            <a:r>
              <a:rPr lang="en-US" altLang="en-US" sz="2400" b="1" dirty="0" smtClean="0">
                <a:latin typeface="Comic Sans MS" pitchFamily="66" charset="0"/>
              </a:rPr>
              <a:t>Now let’s </a:t>
            </a:r>
          </a:p>
          <a:p>
            <a:pPr algn="r" eaLnBrk="1" hangingPunct="1">
              <a:buFontTx/>
              <a:buNone/>
            </a:pPr>
            <a:r>
              <a:rPr lang="en-US" altLang="en-US" sz="2400" b="1" dirty="0" smtClean="0">
                <a:latin typeface="Comic Sans MS" pitchFamily="66" charset="0"/>
              </a:rPr>
              <a:t>learn about additional structures found in</a:t>
            </a:r>
            <a:endParaRPr lang="en-US" altLang="en-US" sz="2800" b="1" dirty="0" smtClean="0">
              <a:latin typeface="Comic Sans MS" pitchFamily="66" charset="0"/>
            </a:endParaRPr>
          </a:p>
          <a:p>
            <a:pPr algn="r" eaLnBrk="1" hangingPunct="1">
              <a:buFontTx/>
              <a:buNone/>
            </a:pPr>
            <a:r>
              <a:rPr lang="en-US" altLang="en-US" sz="2800" b="1" dirty="0" smtClean="0">
                <a:latin typeface="Comic Sans MS" pitchFamily="66" charset="0"/>
                <a:hlinkClick r:id="rId3"/>
              </a:rPr>
              <a:t>Plant Cells</a:t>
            </a:r>
            <a:endParaRPr lang="en-US" altLang="en-US" sz="2800" b="1" dirty="0" smtClean="0">
              <a:latin typeface="Comic Sans MS" pitchFamily="66" charset="0"/>
            </a:endParaRPr>
          </a:p>
        </p:txBody>
      </p:sp>
      <p:sp>
        <p:nvSpPr>
          <p:cNvPr id="25603" name="Rectangle 8"/>
          <p:cNvSpPr>
            <a:spLocks noGrp="1" noChangeArrowheads="1"/>
          </p:cNvSpPr>
          <p:nvPr>
            <p:ph sz="quarter" idx="2"/>
          </p:nvPr>
        </p:nvSpPr>
        <p:spPr/>
        <p:txBody>
          <a:bodyPr/>
          <a:lstStyle/>
          <a:p>
            <a:pPr eaLnBrk="1" hangingPunct="1"/>
            <a:r>
              <a:rPr lang="en-US" altLang="en-US" sz="2400" smtClean="0"/>
              <a:t> </a:t>
            </a:r>
          </a:p>
        </p:txBody>
      </p:sp>
      <p:pic>
        <p:nvPicPr>
          <p:cNvPr id="25604" name="Picture 10" descr="October 06 0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781300"/>
            <a:ext cx="4608513" cy="34575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5605" name="Picture 9" descr="plants-red-oak-leav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838200"/>
            <a:ext cx="306705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5606" name="Picture 5" descr="October 06 0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04800"/>
            <a:ext cx="2819400" cy="2435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5607" name="Text Box 11"/>
          <p:cNvSpPr txBox="1">
            <a:spLocks noChangeArrowheads="1"/>
          </p:cNvSpPr>
          <p:nvPr/>
        </p:nvSpPr>
        <p:spPr bwMode="auto">
          <a:xfrm>
            <a:off x="6019800" y="6613525"/>
            <a:ext cx="312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All images by T. Port</a:t>
            </a:r>
          </a:p>
        </p:txBody>
      </p:sp>
      <p:sp>
        <p:nvSpPr>
          <p:cNvPr id="25608" name="Text Box 5"/>
          <p:cNvSpPr txBox="1">
            <a:spLocks noChangeArrowheads="1"/>
          </p:cNvSpPr>
          <p:nvPr/>
        </p:nvSpPr>
        <p:spPr bwMode="auto">
          <a:xfrm>
            <a:off x="-15875"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4800" y="304800"/>
            <a:ext cx="670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2400">
                <a:solidFill>
                  <a:schemeClr val="tx2"/>
                </a:solidFill>
                <a:latin typeface="Comic Sans MS" pitchFamily="66" charset="0"/>
              </a:rPr>
              <a:t>ENERGY-RELATED ORGANELLES:</a:t>
            </a:r>
          </a:p>
          <a:p>
            <a:pPr eaLnBrk="1" hangingPunct="1"/>
            <a:r>
              <a:rPr lang="en-US" altLang="en-US" sz="2400">
                <a:solidFill>
                  <a:srgbClr val="008000"/>
                </a:solidFill>
                <a:latin typeface="Comic Sans MS" pitchFamily="66" charset="0"/>
              </a:rPr>
              <a:t>Chloroplasts</a:t>
            </a:r>
          </a:p>
        </p:txBody>
      </p:sp>
      <p:sp>
        <p:nvSpPr>
          <p:cNvPr id="238595" name="Rectangle 3"/>
          <p:cNvSpPr>
            <a:spLocks noChangeArrowheads="1"/>
          </p:cNvSpPr>
          <p:nvPr/>
        </p:nvSpPr>
        <p:spPr bwMode="auto">
          <a:xfrm>
            <a:off x="304800" y="1853821"/>
            <a:ext cx="28194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eaLnBrk="1" hangingPunct="1"/>
            <a:r>
              <a:rPr lang="en-US" altLang="en-US" sz="2000" u="sng" dirty="0">
                <a:latin typeface="Comic Sans MS" pitchFamily="66" charset="0"/>
              </a:rPr>
              <a:t>Nickname:</a:t>
            </a:r>
            <a:r>
              <a:rPr lang="en-US" altLang="en-US" sz="2000" b="0" dirty="0">
                <a:latin typeface="Comic Sans MS" pitchFamily="66" charset="0"/>
              </a:rPr>
              <a:t>  </a:t>
            </a:r>
            <a:endParaRPr lang="en-US" altLang="en-US" sz="2000" b="0" dirty="0" smtClean="0">
              <a:latin typeface="Comic Sans MS" pitchFamily="66" charset="0"/>
            </a:endParaRPr>
          </a:p>
          <a:p>
            <a:pPr lvl="1" eaLnBrk="1" hangingPunct="1"/>
            <a:r>
              <a:rPr lang="en-US" altLang="en-US" sz="2000" b="0" dirty="0" smtClean="0">
                <a:latin typeface="Comic Sans MS" pitchFamily="66" charset="0"/>
              </a:rPr>
              <a:t>Solar </a:t>
            </a:r>
            <a:r>
              <a:rPr lang="en-US" altLang="en-US" sz="2000" b="0" dirty="0">
                <a:latin typeface="Comic Sans MS" pitchFamily="66" charset="0"/>
              </a:rPr>
              <a:t>Panels</a:t>
            </a:r>
          </a:p>
          <a:p>
            <a:pPr lvl="1" eaLnBrk="1" hangingPunct="1"/>
            <a:endParaRPr lang="en-US" altLang="en-US" b="0" dirty="0">
              <a:latin typeface="Comic Sans MS" pitchFamily="66" charset="0"/>
            </a:endParaRPr>
          </a:p>
          <a:p>
            <a:pPr marL="0" lvl="1" eaLnBrk="1" hangingPunct="1"/>
            <a:r>
              <a:rPr lang="en-US" altLang="en-US" b="0" dirty="0" smtClean="0">
                <a:latin typeface="Comic Sans MS" pitchFamily="66" charset="0"/>
              </a:rPr>
              <a:t>Captures </a:t>
            </a:r>
            <a:r>
              <a:rPr lang="en-US" altLang="en-US" b="0" dirty="0">
                <a:latin typeface="Comic Sans MS" pitchFamily="66" charset="0"/>
              </a:rPr>
              <a:t>s</a:t>
            </a:r>
            <a:r>
              <a:rPr lang="en-US" altLang="en-US" b="0" dirty="0" smtClean="0">
                <a:latin typeface="Comic Sans MS" pitchFamily="66" charset="0"/>
              </a:rPr>
              <a:t>unlight energy to make </a:t>
            </a:r>
            <a:r>
              <a:rPr lang="en-US" altLang="en-US" b="0" dirty="0" smtClean="0">
                <a:latin typeface="Comic Sans MS" pitchFamily="66" charset="0"/>
                <a:hlinkClick r:id="rId3"/>
              </a:rPr>
              <a:t>ATP</a:t>
            </a:r>
            <a:r>
              <a:rPr lang="en-US" altLang="en-US" b="0" dirty="0" smtClean="0">
                <a:latin typeface="Comic Sans MS" pitchFamily="66" charset="0"/>
              </a:rPr>
              <a:t>.</a:t>
            </a:r>
            <a:endParaRPr lang="en-US" altLang="en-US" b="0" dirty="0">
              <a:latin typeface="Comic Sans MS" pitchFamily="66" charset="0"/>
            </a:endParaRPr>
          </a:p>
          <a:p>
            <a:pPr lvl="1" eaLnBrk="1" hangingPunct="1"/>
            <a:endParaRPr lang="en-US" altLang="en-US" b="0" dirty="0">
              <a:latin typeface="Comic Sans MS" pitchFamily="66" charset="0"/>
            </a:endParaRPr>
          </a:p>
          <a:p>
            <a:pPr eaLnBrk="1" hangingPunct="1"/>
            <a:endParaRPr lang="en-US" altLang="en-US" sz="1600" b="0" dirty="0">
              <a:latin typeface="Comic Sans MS" pitchFamily="66" charset="0"/>
            </a:endParaRPr>
          </a:p>
          <a:p>
            <a:pPr eaLnBrk="1" hangingPunct="1"/>
            <a:r>
              <a:rPr lang="en-US" altLang="en-US" dirty="0" smtClean="0">
                <a:solidFill>
                  <a:schemeClr val="tx1">
                    <a:lumMod val="65000"/>
                    <a:lumOff val="35000"/>
                  </a:schemeClr>
                </a:solidFill>
                <a:latin typeface="Comic Sans MS" pitchFamily="66" charset="0"/>
              </a:rPr>
              <a:t>chlorophyll</a:t>
            </a:r>
            <a:r>
              <a:rPr lang="en-US" altLang="en-US" sz="1600" b="0" dirty="0" smtClean="0">
                <a:latin typeface="Comic Sans MS" pitchFamily="66" charset="0"/>
              </a:rPr>
              <a:t> </a:t>
            </a:r>
            <a:r>
              <a:rPr lang="en-US" altLang="en-US" sz="1400" b="0" dirty="0">
                <a:latin typeface="Comic Sans MS" pitchFamily="66" charset="0"/>
              </a:rPr>
              <a:t>(a green pigment)</a:t>
            </a:r>
            <a:r>
              <a:rPr lang="en-US" altLang="en-US" sz="1600" b="0" dirty="0">
                <a:latin typeface="Comic Sans MS" pitchFamily="66" charset="0"/>
              </a:rPr>
              <a:t> absorbs solar energy and </a:t>
            </a:r>
            <a:r>
              <a:rPr lang="en-US" altLang="en-US" sz="1600" b="0" dirty="0">
                <a:latin typeface="Comic Sans MS" pitchFamily="66" charset="0"/>
                <a:hlinkClick r:id="rId4"/>
              </a:rPr>
              <a:t>carbohydrates</a:t>
            </a:r>
            <a:r>
              <a:rPr lang="en-US" altLang="en-US" sz="1600" b="0" dirty="0">
                <a:latin typeface="Comic Sans MS" pitchFamily="66" charset="0"/>
              </a:rPr>
              <a:t> are made in the </a:t>
            </a:r>
            <a:r>
              <a:rPr lang="en-US" altLang="en-US" sz="1600" b="0" dirty="0" err="1">
                <a:latin typeface="Comic Sans MS" pitchFamily="66" charset="0"/>
              </a:rPr>
              <a:t>stroma</a:t>
            </a:r>
            <a:r>
              <a:rPr lang="en-US" altLang="en-US" sz="1600" b="0" dirty="0" smtClean="0">
                <a:latin typeface="Comic Sans MS" pitchFamily="66" charset="0"/>
              </a:rPr>
              <a:t>.</a:t>
            </a:r>
          </a:p>
          <a:p>
            <a:pPr eaLnBrk="1" hangingPunct="1"/>
            <a:endParaRPr lang="en-US" altLang="en-US" sz="1600" b="0" dirty="0">
              <a:latin typeface="Comic Sans MS" pitchFamily="66" charset="0"/>
            </a:endParaRPr>
          </a:p>
        </p:txBody>
      </p:sp>
      <p:pic>
        <p:nvPicPr>
          <p:cNvPr id="26628" name="Picture 6" descr="Chloroplast"/>
          <p:cNvPicPr>
            <a:picLocks noGrp="1"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a:xfrm>
            <a:off x="3505200" y="1828800"/>
            <a:ext cx="5410200" cy="4519613"/>
          </a:xfrm>
          <a:noFill/>
        </p:spPr>
      </p:pic>
      <p:sp>
        <p:nvSpPr>
          <p:cNvPr id="26629" name="Text Box 15"/>
          <p:cNvSpPr txBox="1">
            <a:spLocks noChangeArrowheads="1"/>
          </p:cNvSpPr>
          <p:nvPr/>
        </p:nvSpPr>
        <p:spPr bwMode="auto">
          <a:xfrm>
            <a:off x="6324600" y="6492875"/>
            <a:ext cx="2819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900" b="0"/>
              <a:t>Images: </a:t>
            </a:r>
            <a:r>
              <a:rPr lang="en-US" altLang="en-US" sz="900" b="0">
                <a:hlinkClick r:id="rId6"/>
              </a:rPr>
              <a:t>Plant cells with chloroplasts</a:t>
            </a:r>
            <a:r>
              <a:rPr lang="en-US" altLang="en-US" sz="900" b="0"/>
              <a:t>, Kristian Peters,</a:t>
            </a:r>
            <a:r>
              <a:rPr lang="en-US" altLang="en-US" sz="900" b="0" i="1"/>
              <a:t> </a:t>
            </a:r>
            <a:r>
              <a:rPr lang="en-US" altLang="en-US" sz="900" b="0">
                <a:hlinkClick r:id="rId7"/>
              </a:rPr>
              <a:t>Chloroplast diagram</a:t>
            </a:r>
            <a:r>
              <a:rPr lang="en-US" altLang="en-US" sz="900" b="0"/>
              <a:t>, Wiki</a:t>
            </a:r>
          </a:p>
        </p:txBody>
      </p:sp>
      <p:pic>
        <p:nvPicPr>
          <p:cNvPr id="26630" name="Picture 9" descr="Chloroplasts-photo-KristianPeter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152400"/>
            <a:ext cx="2362200"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6631" name="Text Box 5"/>
          <p:cNvSpPr txBox="1">
            <a:spLocks noChangeArrowheads="1"/>
          </p:cNvSpPr>
          <p:nvPr/>
        </p:nvSpPr>
        <p:spPr bwMode="auto">
          <a:xfrm>
            <a:off x="-15875"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9"/>
              </a:rPr>
              <a:t>Virtual Cell Biology Classroom</a:t>
            </a:r>
            <a:r>
              <a:rPr lang="en-US" altLang="en-US" sz="1000" b="0">
                <a:latin typeface="Comic Sans MS" pitchFamily="66" charset="0"/>
              </a:rPr>
              <a:t> on </a:t>
            </a:r>
            <a:r>
              <a:rPr lang="en-US" altLang="en-US" sz="1000" b="0">
                <a:latin typeface="Comic Sans MS" pitchFamily="66" charset="0"/>
                <a:hlinkClick r:id="rId10"/>
              </a:rPr>
              <a:t>ScienceProfOnline.com</a:t>
            </a:r>
            <a:endParaRPr lang="en-US" altLang="en-US" sz="1000" b="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8595"/>
                                        </p:tgtEl>
                                        <p:attrNameLst>
                                          <p:attrName>style.visibility</p:attrName>
                                        </p:attrNameLst>
                                      </p:cBhvr>
                                      <p:to>
                                        <p:strVal val="visible"/>
                                      </p:to>
                                    </p:set>
                                    <p:anim calcmode="lin" valueType="num">
                                      <p:cBhvr additive="base">
                                        <p:cTn id="7" dur="500" fill="hold"/>
                                        <p:tgtEl>
                                          <p:spTgt spid="238595"/>
                                        </p:tgtEl>
                                        <p:attrNameLst>
                                          <p:attrName>ppt_x</p:attrName>
                                        </p:attrNameLst>
                                      </p:cBhvr>
                                      <p:tavLst>
                                        <p:tav tm="0">
                                          <p:val>
                                            <p:strVal val="#ppt_x"/>
                                          </p:val>
                                        </p:tav>
                                        <p:tav tm="100000">
                                          <p:val>
                                            <p:strVal val="#ppt_x"/>
                                          </p:val>
                                        </p:tav>
                                      </p:tavLst>
                                    </p:anim>
                                    <p:anim calcmode="lin" valueType="num">
                                      <p:cBhvr additive="base">
                                        <p:cTn id="8" dur="500" fill="hold"/>
                                        <p:tgtEl>
                                          <p:spTgt spid="2385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38200" y="7620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altLang="en-US" sz="1400">
                <a:solidFill>
                  <a:schemeClr val="bg1"/>
                </a:solidFill>
              </a:rPr>
              <a:t>Section 7-2</a:t>
            </a:r>
          </a:p>
        </p:txBody>
      </p:sp>
      <p:sp>
        <p:nvSpPr>
          <p:cNvPr id="27651" name="Text Box 5"/>
          <p:cNvSpPr txBox="1">
            <a:spLocks noChangeArrowheads="1"/>
          </p:cNvSpPr>
          <p:nvPr/>
        </p:nvSpPr>
        <p:spPr bwMode="auto">
          <a:xfrm>
            <a:off x="266700" y="228600"/>
            <a:ext cx="693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altLang="en-US" sz="3200" dirty="0">
                <a:solidFill>
                  <a:srgbClr val="008000"/>
                </a:solidFill>
                <a:latin typeface="Comic Sans MS" pitchFamily="66" charset="0"/>
              </a:rPr>
              <a:t>PLANT CELL</a:t>
            </a:r>
            <a:r>
              <a:rPr lang="en-US" altLang="en-US" sz="3200" dirty="0">
                <a:latin typeface="Comic Sans MS" pitchFamily="66" charset="0"/>
              </a:rPr>
              <a:t>: </a:t>
            </a:r>
            <a:r>
              <a:rPr lang="en-US" altLang="en-US" sz="3200" dirty="0" smtClean="0">
                <a:solidFill>
                  <a:srgbClr val="002060"/>
                </a:solidFill>
                <a:latin typeface="Comic Sans MS" pitchFamily="66" charset="0"/>
              </a:rPr>
              <a:t>Vacuole</a:t>
            </a:r>
            <a:endParaRPr lang="en-US" altLang="en-US" sz="3200" dirty="0">
              <a:solidFill>
                <a:srgbClr val="002060"/>
              </a:solidFill>
              <a:latin typeface="Comic Sans MS" pitchFamily="66" charset="0"/>
            </a:endParaRPr>
          </a:p>
        </p:txBody>
      </p:sp>
      <p:sp>
        <p:nvSpPr>
          <p:cNvPr id="27652" name="Line 6"/>
          <p:cNvSpPr>
            <a:spLocks noChangeShapeType="1"/>
          </p:cNvSpPr>
          <p:nvPr/>
        </p:nvSpPr>
        <p:spPr bwMode="auto">
          <a:xfrm flipH="1" flipV="1">
            <a:off x="5029200" y="3505200"/>
            <a:ext cx="1676400" cy="6096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Line 7"/>
          <p:cNvSpPr>
            <a:spLocks noChangeShapeType="1"/>
          </p:cNvSpPr>
          <p:nvPr/>
        </p:nvSpPr>
        <p:spPr bwMode="auto">
          <a:xfrm flipV="1">
            <a:off x="4953000" y="1676400"/>
            <a:ext cx="762000" cy="9906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Line 8"/>
          <p:cNvSpPr>
            <a:spLocks noChangeShapeType="1"/>
          </p:cNvSpPr>
          <p:nvPr/>
        </p:nvSpPr>
        <p:spPr bwMode="auto">
          <a:xfrm flipV="1">
            <a:off x="2667000" y="3581400"/>
            <a:ext cx="685800" cy="8382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9"/>
          <p:cNvSpPr>
            <a:spLocks noChangeShapeType="1"/>
          </p:cNvSpPr>
          <p:nvPr/>
        </p:nvSpPr>
        <p:spPr bwMode="auto">
          <a:xfrm flipV="1">
            <a:off x="3276600" y="3581400"/>
            <a:ext cx="838200" cy="14478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10"/>
          <p:cNvSpPr>
            <a:spLocks noChangeShapeType="1"/>
          </p:cNvSpPr>
          <p:nvPr/>
        </p:nvSpPr>
        <p:spPr bwMode="auto">
          <a:xfrm>
            <a:off x="5334000" y="3505200"/>
            <a:ext cx="15240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11"/>
          <p:cNvSpPr>
            <a:spLocks noChangeShapeType="1"/>
          </p:cNvSpPr>
          <p:nvPr/>
        </p:nvSpPr>
        <p:spPr bwMode="auto">
          <a:xfrm flipV="1">
            <a:off x="5334000" y="2743200"/>
            <a:ext cx="1447800" cy="5334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12"/>
          <p:cNvSpPr>
            <a:spLocks noChangeShapeType="1"/>
          </p:cNvSpPr>
          <p:nvPr/>
        </p:nvSpPr>
        <p:spPr bwMode="auto">
          <a:xfrm flipV="1">
            <a:off x="5334000" y="2133600"/>
            <a:ext cx="1447800" cy="6096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13"/>
          <p:cNvSpPr>
            <a:spLocks noChangeShapeType="1"/>
          </p:cNvSpPr>
          <p:nvPr/>
        </p:nvSpPr>
        <p:spPr bwMode="auto">
          <a:xfrm>
            <a:off x="4953000" y="3657600"/>
            <a:ext cx="1447800" cy="9906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Line 14"/>
          <p:cNvSpPr>
            <a:spLocks noChangeShapeType="1"/>
          </p:cNvSpPr>
          <p:nvPr/>
        </p:nvSpPr>
        <p:spPr bwMode="auto">
          <a:xfrm>
            <a:off x="4876800" y="4038600"/>
            <a:ext cx="762000" cy="12192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Line 15"/>
          <p:cNvSpPr>
            <a:spLocks noChangeShapeType="1"/>
          </p:cNvSpPr>
          <p:nvPr/>
        </p:nvSpPr>
        <p:spPr bwMode="auto">
          <a:xfrm>
            <a:off x="1066800" y="3352800"/>
            <a:ext cx="19050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Line 16"/>
          <p:cNvSpPr>
            <a:spLocks noChangeShapeType="1"/>
          </p:cNvSpPr>
          <p:nvPr/>
        </p:nvSpPr>
        <p:spPr bwMode="auto">
          <a:xfrm>
            <a:off x="1905000" y="2133600"/>
            <a:ext cx="1295400" cy="6858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Rectangle 17"/>
          <p:cNvSpPr>
            <a:spLocks noChangeArrowheads="1"/>
          </p:cNvSpPr>
          <p:nvPr/>
        </p:nvSpPr>
        <p:spPr bwMode="auto">
          <a:xfrm>
            <a:off x="5334000" y="762000"/>
            <a:ext cx="3657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990600" indent="-53340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eaLnBrk="1" hangingPunct="1">
              <a:spcBef>
                <a:spcPct val="20000"/>
              </a:spcBef>
            </a:pPr>
            <a:r>
              <a:rPr lang="en-US" altLang="en-US" sz="2000" dirty="0">
                <a:latin typeface="Comic Sans MS" pitchFamily="66" charset="0"/>
              </a:rPr>
              <a:t>Nickname:</a:t>
            </a:r>
            <a:r>
              <a:rPr lang="en-US" altLang="en-US" sz="2000" b="0" dirty="0">
                <a:latin typeface="Comic Sans MS" pitchFamily="66" charset="0"/>
              </a:rPr>
              <a:t> </a:t>
            </a:r>
            <a:r>
              <a:rPr lang="en-US" altLang="en-US" sz="2000" b="0" dirty="0" smtClean="0">
                <a:latin typeface="Comic Sans MS" pitchFamily="66" charset="0"/>
              </a:rPr>
              <a:t>Reservoir</a:t>
            </a:r>
            <a:endParaRPr lang="en-US" altLang="en-US" sz="2000" b="0" dirty="0">
              <a:latin typeface="Comic Sans MS" pitchFamily="66" charset="0"/>
            </a:endParaRPr>
          </a:p>
        </p:txBody>
      </p:sp>
      <p:sp>
        <p:nvSpPr>
          <p:cNvPr id="27664" name="Text Box 18"/>
          <p:cNvSpPr txBox="1">
            <a:spLocks noChangeArrowheads="1"/>
          </p:cNvSpPr>
          <p:nvPr/>
        </p:nvSpPr>
        <p:spPr bwMode="auto">
          <a:xfrm>
            <a:off x="5562600" y="1676400"/>
            <a:ext cx="3276600" cy="1815882"/>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eaLnBrk="1" hangingPunct="1">
              <a:buFont typeface="Arial" charset="0"/>
              <a:buChar char="•"/>
            </a:pPr>
            <a:r>
              <a:rPr lang="en-US" altLang="en-US" sz="1600" b="0" dirty="0" smtClean="0">
                <a:latin typeface="Comic Sans MS" pitchFamily="66" charset="0"/>
              </a:rPr>
              <a:t>Stores water.</a:t>
            </a:r>
          </a:p>
          <a:p>
            <a:pPr lvl="1" eaLnBrk="1" hangingPunct="1">
              <a:buFont typeface="Arial" charset="0"/>
              <a:buChar char="•"/>
            </a:pPr>
            <a:endParaRPr lang="en-US" altLang="en-US" sz="1600" b="0" dirty="0">
              <a:latin typeface="Comic Sans MS" pitchFamily="66" charset="0"/>
            </a:endParaRPr>
          </a:p>
          <a:p>
            <a:pPr lvl="1" eaLnBrk="1" hangingPunct="1">
              <a:buFont typeface="Arial" charset="0"/>
              <a:buChar char="•"/>
            </a:pPr>
            <a:r>
              <a:rPr lang="en-US" altLang="en-US" sz="1600" b="0" dirty="0" smtClean="0">
                <a:latin typeface="Comic Sans MS" pitchFamily="66" charset="0"/>
              </a:rPr>
              <a:t>This </a:t>
            </a:r>
            <a:r>
              <a:rPr lang="en-US" altLang="en-US" sz="1600" b="0" dirty="0">
                <a:latin typeface="Comic Sans MS" pitchFamily="66" charset="0"/>
              </a:rPr>
              <a:t>is what makes lettuce crisp.</a:t>
            </a:r>
          </a:p>
          <a:p>
            <a:pPr lvl="1" eaLnBrk="1" hangingPunct="1">
              <a:buFont typeface="Arial" charset="0"/>
              <a:buChar char="•"/>
            </a:pPr>
            <a:endParaRPr lang="en-US" altLang="en-US" sz="1600" b="0" dirty="0">
              <a:latin typeface="Comic Sans MS" pitchFamily="66" charset="0"/>
            </a:endParaRPr>
          </a:p>
          <a:p>
            <a:pPr lvl="1" eaLnBrk="1" hangingPunct="1">
              <a:buFont typeface="Arial" charset="0"/>
              <a:buChar char="•"/>
            </a:pPr>
            <a:r>
              <a:rPr lang="en-US" altLang="en-US" sz="1600" b="0" dirty="0">
                <a:latin typeface="Comic Sans MS" pitchFamily="66" charset="0"/>
              </a:rPr>
              <a:t> When there is </a:t>
            </a:r>
            <a:r>
              <a:rPr lang="en-US" altLang="en-US" sz="1600" b="0" dirty="0" smtClean="0">
                <a:latin typeface="Comic Sans MS" pitchFamily="66" charset="0"/>
              </a:rPr>
              <a:t>low </a:t>
            </a:r>
            <a:r>
              <a:rPr lang="en-US" altLang="en-US" sz="1600" b="0" dirty="0">
                <a:latin typeface="Comic Sans MS" pitchFamily="66" charset="0"/>
              </a:rPr>
              <a:t>water, the plant wilts.</a:t>
            </a:r>
            <a:endParaRPr lang="en-US" altLang="en-US" sz="1600" dirty="0">
              <a:latin typeface="Comic Sans MS" pitchFamily="66" charset="0"/>
            </a:endParaRPr>
          </a:p>
        </p:txBody>
      </p:sp>
      <p:pic>
        <p:nvPicPr>
          <p:cNvPr id="27665" name="Picture 19" descr="centralvaco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38600"/>
            <a:ext cx="2438400" cy="2130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7666" name="Picture 20" descr="wilt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011" y="1123950"/>
            <a:ext cx="2833726" cy="2708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7667" name="AutoShape 21"/>
          <p:cNvSpPr>
            <a:spLocks noChangeArrowheads="1"/>
          </p:cNvSpPr>
          <p:nvPr/>
        </p:nvSpPr>
        <p:spPr bwMode="auto">
          <a:xfrm>
            <a:off x="457201" y="1123950"/>
            <a:ext cx="1600200" cy="1162050"/>
          </a:xfrm>
          <a:prstGeom prst="cloudCallout">
            <a:avLst>
              <a:gd name="adj1" fmla="val 126171"/>
              <a:gd name="adj2" fmla="val 28056"/>
            </a:avLst>
          </a:prstGeom>
          <a:solidFill>
            <a:schemeClr val="bg1"/>
          </a:solidFill>
          <a:ln w="28575">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1400" b="0" dirty="0" smtClean="0">
                <a:latin typeface="Comic Sans MS" pitchFamily="66" charset="0"/>
              </a:rPr>
              <a:t>Please </a:t>
            </a:r>
            <a:r>
              <a:rPr lang="en-US" altLang="en-US" sz="1400" b="0" dirty="0">
                <a:latin typeface="Comic Sans MS" pitchFamily="66" charset="0"/>
              </a:rPr>
              <a:t>water </a:t>
            </a:r>
            <a:endParaRPr lang="en-US" altLang="en-US" sz="1400" b="0" dirty="0" smtClean="0">
              <a:latin typeface="Comic Sans MS" pitchFamily="66" charset="0"/>
            </a:endParaRPr>
          </a:p>
          <a:p>
            <a:pPr algn="ctr" eaLnBrk="1" hangingPunct="1"/>
            <a:r>
              <a:rPr lang="en-US" altLang="en-US" sz="1400" b="0" dirty="0" smtClean="0">
                <a:latin typeface="Comic Sans MS" pitchFamily="66" charset="0"/>
              </a:rPr>
              <a:t>me</a:t>
            </a:r>
            <a:r>
              <a:rPr lang="en-US" altLang="en-US" sz="1400" b="0" dirty="0">
                <a:latin typeface="Comic Sans MS" pitchFamily="66" charset="0"/>
              </a:rPr>
              <a:t>!</a:t>
            </a:r>
          </a:p>
        </p:txBody>
      </p:sp>
      <p:pic>
        <p:nvPicPr>
          <p:cNvPr id="27668" name="Picture 23" descr="PlasmolysisTurgorPress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343400"/>
            <a:ext cx="4876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Text Box 24"/>
          <p:cNvSpPr txBox="1">
            <a:spLocks noChangeArrowheads="1"/>
          </p:cNvSpPr>
          <p:nvPr/>
        </p:nvSpPr>
        <p:spPr bwMode="auto">
          <a:xfrm>
            <a:off x="6553200" y="6492875"/>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Osmosis Plant Cell</a:t>
            </a:r>
            <a:r>
              <a:rPr lang="en-US" altLang="en-US" sz="1000" b="0">
                <a:latin typeface="Comic Sans MS" pitchFamily="66" charset="0"/>
              </a:rPr>
              <a:t>, M. Ruiz; Other Images Source Unknown</a:t>
            </a:r>
          </a:p>
        </p:txBody>
      </p:sp>
      <p:sp>
        <p:nvSpPr>
          <p:cNvPr id="27670" name="Text Box 5"/>
          <p:cNvSpPr txBox="1">
            <a:spLocks noChangeArrowheads="1"/>
          </p:cNvSpPr>
          <p:nvPr/>
        </p:nvSpPr>
        <p:spPr bwMode="auto">
          <a:xfrm>
            <a:off x="-15875"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eaLnBrk="1" hangingPunct="1"/>
            <a:r>
              <a:rPr lang="en-US" altLang="en-US" sz="3200" b="1" dirty="0" smtClean="0">
                <a:solidFill>
                  <a:srgbClr val="008000"/>
                </a:solidFill>
                <a:latin typeface="Comic Sans MS" pitchFamily="66" charset="0"/>
              </a:rPr>
              <a:t>PLANT CELLS</a:t>
            </a:r>
            <a:r>
              <a:rPr lang="en-US" altLang="en-US" sz="3200" b="1" dirty="0" smtClean="0">
                <a:latin typeface="Comic Sans MS" pitchFamily="66" charset="0"/>
              </a:rPr>
              <a:t>:</a:t>
            </a:r>
            <a:r>
              <a:rPr lang="en-US" altLang="en-US" sz="3200" dirty="0" smtClean="0">
                <a:latin typeface="Comic Sans MS" pitchFamily="66" charset="0"/>
              </a:rPr>
              <a:t> </a:t>
            </a:r>
            <a:r>
              <a:rPr lang="en-US" altLang="en-US" sz="3200" b="1" dirty="0" smtClean="0">
                <a:solidFill>
                  <a:schemeClr val="accent2"/>
                </a:solidFill>
                <a:latin typeface="Comic Sans MS" pitchFamily="66" charset="0"/>
              </a:rPr>
              <a:t>Cell Wall</a:t>
            </a:r>
          </a:p>
        </p:txBody>
      </p:sp>
      <p:sp>
        <p:nvSpPr>
          <p:cNvPr id="28675" name="Rectangle 4"/>
          <p:cNvSpPr>
            <a:spLocks noGrp="1" noChangeArrowheads="1"/>
          </p:cNvSpPr>
          <p:nvPr>
            <p:ph type="body" sz="half" idx="3"/>
          </p:nvPr>
        </p:nvSpPr>
        <p:spPr>
          <a:xfrm>
            <a:off x="4343400" y="2362200"/>
            <a:ext cx="4343400" cy="2895600"/>
          </a:xfrm>
        </p:spPr>
        <p:txBody>
          <a:bodyPr/>
          <a:lstStyle/>
          <a:p>
            <a:pPr lvl="1" eaLnBrk="1" hangingPunct="1">
              <a:buFontTx/>
              <a:buNone/>
            </a:pPr>
            <a:r>
              <a:rPr lang="en-US" altLang="en-US" sz="2400" b="1" u="sng" dirty="0" smtClean="0">
                <a:latin typeface="Comic Sans MS" pitchFamily="66" charset="0"/>
              </a:rPr>
              <a:t>Function</a:t>
            </a:r>
            <a:r>
              <a:rPr lang="en-US" altLang="en-US" sz="2400" b="1" dirty="0" smtClean="0">
                <a:latin typeface="Comic Sans MS" pitchFamily="66" charset="0"/>
              </a:rPr>
              <a:t>:</a:t>
            </a:r>
            <a:r>
              <a:rPr lang="en-US" altLang="en-US" sz="2400" dirty="0" smtClean="0">
                <a:latin typeface="Comic Sans MS" pitchFamily="66" charset="0"/>
              </a:rPr>
              <a:t>  Provides support and protection to the cell membrane</a:t>
            </a:r>
          </a:p>
          <a:p>
            <a:pPr eaLnBrk="1" hangingPunct="1"/>
            <a:endParaRPr lang="en-US" altLang="en-US" sz="2800" dirty="0" smtClean="0">
              <a:latin typeface="Comic Sans MS" pitchFamily="66" charset="0"/>
            </a:endParaRPr>
          </a:p>
          <a:p>
            <a:pPr lvl="1" eaLnBrk="1" hangingPunct="1">
              <a:buFontTx/>
              <a:buNone/>
            </a:pPr>
            <a:r>
              <a:rPr lang="en-US" altLang="en-US" sz="2400" dirty="0" smtClean="0">
                <a:latin typeface="Comic Sans MS" pitchFamily="66" charset="0"/>
              </a:rPr>
              <a:t>	Found outside the cell membrane in </a:t>
            </a:r>
            <a:r>
              <a:rPr lang="en-US" altLang="en-US" sz="2400" dirty="0" smtClean="0">
                <a:latin typeface="Comic Sans MS" pitchFamily="66" charset="0"/>
                <a:hlinkClick r:id="rId3"/>
              </a:rPr>
              <a:t>plant cells</a:t>
            </a:r>
            <a:r>
              <a:rPr lang="en-US" altLang="en-US" sz="2400" dirty="0" smtClean="0">
                <a:latin typeface="Comic Sans MS" pitchFamily="66" charset="0"/>
              </a:rPr>
              <a:t>.</a:t>
            </a:r>
          </a:p>
          <a:p>
            <a:pPr eaLnBrk="1" hangingPunct="1"/>
            <a:endParaRPr lang="en-US" altLang="en-US" sz="2800" dirty="0" smtClean="0">
              <a:latin typeface="Comic Sans MS" pitchFamily="66" charset="0"/>
            </a:endParaRPr>
          </a:p>
          <a:p>
            <a:pPr eaLnBrk="1" hangingPunct="1"/>
            <a:endParaRPr lang="en-US" altLang="en-US" sz="2800" dirty="0" smtClean="0"/>
          </a:p>
          <a:p>
            <a:pPr eaLnBrk="1" hangingPunct="1"/>
            <a:endParaRPr lang="en-US" altLang="en-US" sz="2800" dirty="0" smtClean="0"/>
          </a:p>
        </p:txBody>
      </p:sp>
      <p:pic>
        <p:nvPicPr>
          <p:cNvPr id="28676" name="Picture 6" descr="PlantCellWall"/>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0" y="1828800"/>
            <a:ext cx="4657725" cy="3589338"/>
          </a:xfrm>
          <a:noFill/>
        </p:spPr>
      </p:pic>
      <p:sp>
        <p:nvSpPr>
          <p:cNvPr id="28677" name="Text Box 8"/>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5"/>
              </a:rPr>
              <a:t>Plant cell</a:t>
            </a:r>
            <a:r>
              <a:rPr lang="en-US" altLang="en-US" sz="1000" b="0">
                <a:latin typeface="Comic Sans MS" pitchFamily="66" charset="0"/>
              </a:rPr>
              <a:t>, M. Ruiz</a:t>
            </a:r>
          </a:p>
        </p:txBody>
      </p:sp>
      <p:sp>
        <p:nvSpPr>
          <p:cNvPr id="28678" name="Text Box 5"/>
          <p:cNvSpPr txBox="1">
            <a:spLocks noChangeArrowheads="1"/>
          </p:cNvSpPr>
          <p:nvPr/>
        </p:nvSpPr>
        <p:spPr bwMode="auto">
          <a:xfrm>
            <a:off x="-15875"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6"/>
              </a:rPr>
              <a:t>Virtual Cell Biology Classroom</a:t>
            </a:r>
            <a:r>
              <a:rPr lang="en-US" altLang="en-US" sz="1000" b="0">
                <a:latin typeface="Comic Sans MS" pitchFamily="66" charset="0"/>
              </a:rPr>
              <a:t> on </a:t>
            </a:r>
            <a:r>
              <a:rPr lang="en-US" altLang="en-US" sz="1000" b="0">
                <a:latin typeface="Comic Sans MS" pitchFamily="66" charset="0"/>
                <a:hlinkClick r:id="rId7"/>
              </a:rPr>
              <a:t>ScienceProfOnline.com</a:t>
            </a:r>
            <a:endParaRPr lang="en-US" altLang="en-US" sz="1000" b="0">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
            <a:ext cx="8229600" cy="563563"/>
          </a:xfrm>
        </p:spPr>
        <p:txBody>
          <a:bodyPr/>
          <a:lstStyle/>
          <a:p>
            <a:pPr eaLnBrk="1" hangingPunct="1"/>
            <a:r>
              <a:rPr lang="en-US" altLang="en-US" sz="4000" smtClean="0">
                <a:latin typeface="Comic Sans MS" pitchFamily="66" charset="0"/>
                <a:hlinkClick r:id="rId3"/>
              </a:rPr>
              <a:t>Animal Cell</a:t>
            </a:r>
            <a:r>
              <a:rPr lang="en-US" altLang="en-US" sz="4000" smtClean="0">
                <a:latin typeface="Comic Sans MS" pitchFamily="66" charset="0"/>
              </a:rPr>
              <a:t> </a:t>
            </a:r>
            <a:r>
              <a:rPr lang="en-US" altLang="en-US" sz="2800" i="1" smtClean="0">
                <a:latin typeface="Comic Sans MS" pitchFamily="66" charset="0"/>
              </a:rPr>
              <a:t>(Eukaryote)</a:t>
            </a:r>
          </a:p>
        </p:txBody>
      </p:sp>
      <p:pic>
        <p:nvPicPr>
          <p:cNvPr id="29699" name="Picture 4" descr="EukaryoteAnimalCell"/>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 y="914400"/>
            <a:ext cx="7924800" cy="5561013"/>
          </a:xfrm>
          <a:noFill/>
        </p:spPr>
      </p:pic>
      <p:sp>
        <p:nvSpPr>
          <p:cNvPr id="29700" name="Text Box 6"/>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5"/>
              </a:rPr>
              <a:t>Animal cell diagram </a:t>
            </a:r>
            <a:r>
              <a:rPr lang="en-US" altLang="en-US" sz="1000" b="0">
                <a:latin typeface="Comic Sans MS" pitchFamily="66" charset="0"/>
              </a:rPr>
              <a:t>, M. Ruiz</a:t>
            </a:r>
          </a:p>
        </p:txBody>
      </p:sp>
      <p:sp>
        <p:nvSpPr>
          <p:cNvPr id="29701" name="Text Box 5"/>
          <p:cNvSpPr txBox="1">
            <a:spLocks noChangeArrowheads="1"/>
          </p:cNvSpPr>
          <p:nvPr/>
        </p:nvSpPr>
        <p:spPr bwMode="auto">
          <a:xfrm>
            <a:off x="-15875"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6"/>
              </a:rPr>
              <a:t>Virtual Cell Biology Classroom</a:t>
            </a:r>
            <a:r>
              <a:rPr lang="en-US" altLang="en-US" sz="1000" b="0">
                <a:latin typeface="Comic Sans MS" pitchFamily="66" charset="0"/>
              </a:rPr>
              <a:t> on </a:t>
            </a:r>
            <a:r>
              <a:rPr lang="en-US" altLang="en-US" sz="1000" b="0">
                <a:latin typeface="Comic Sans MS" pitchFamily="66" charset="0"/>
                <a:hlinkClick r:id="rId7"/>
              </a:rPr>
              <a:t>ScienceProfOnline.com</a:t>
            </a:r>
            <a:endParaRPr lang="en-US" altLang="en-US" sz="1000" b="0">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639763"/>
          </a:xfrm>
        </p:spPr>
        <p:txBody>
          <a:bodyPr/>
          <a:lstStyle/>
          <a:p>
            <a:pPr eaLnBrk="1" hangingPunct="1"/>
            <a:r>
              <a:rPr lang="en-US" altLang="en-US" sz="4000" smtClean="0">
                <a:latin typeface="Comic Sans MS" pitchFamily="66" charset="0"/>
                <a:hlinkClick r:id="rId3"/>
              </a:rPr>
              <a:t>Plant Cell</a:t>
            </a:r>
            <a:r>
              <a:rPr lang="en-US" altLang="en-US" sz="4000" smtClean="0">
                <a:latin typeface="Comic Sans MS" pitchFamily="66" charset="0"/>
              </a:rPr>
              <a:t> </a:t>
            </a:r>
            <a:r>
              <a:rPr lang="en-US" altLang="en-US" sz="2800" i="1" smtClean="0">
                <a:latin typeface="Comic Sans MS" pitchFamily="66" charset="0"/>
              </a:rPr>
              <a:t>(Eukaryote)</a:t>
            </a:r>
          </a:p>
        </p:txBody>
      </p:sp>
      <p:pic>
        <p:nvPicPr>
          <p:cNvPr id="30723" name="Picture 4" descr="PlantCell Diagram"/>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8600" y="762000"/>
            <a:ext cx="8382000" cy="5856288"/>
          </a:xfrm>
          <a:noFill/>
        </p:spPr>
      </p:pic>
      <p:sp>
        <p:nvSpPr>
          <p:cNvPr id="30724" name="Text Box 6"/>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5"/>
              </a:rPr>
              <a:t>Plant cell diagram</a:t>
            </a:r>
            <a:r>
              <a:rPr lang="en-US" altLang="en-US" sz="1000" b="0">
                <a:latin typeface="Comic Sans MS" pitchFamily="66" charset="0"/>
              </a:rPr>
              <a:t>, M. Ruiz</a:t>
            </a:r>
          </a:p>
        </p:txBody>
      </p:sp>
      <p:sp>
        <p:nvSpPr>
          <p:cNvPr id="30725" name="Text Box 5"/>
          <p:cNvSpPr txBox="1">
            <a:spLocks noChangeArrowheads="1"/>
          </p:cNvSpPr>
          <p:nvPr/>
        </p:nvSpPr>
        <p:spPr bwMode="auto">
          <a:xfrm>
            <a:off x="-15875"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6"/>
              </a:rPr>
              <a:t>Virtual Cell Biology Classroom</a:t>
            </a:r>
            <a:r>
              <a:rPr lang="en-US" altLang="en-US" sz="1000" b="0">
                <a:latin typeface="Comic Sans MS" pitchFamily="66" charset="0"/>
              </a:rPr>
              <a:t> on </a:t>
            </a:r>
            <a:r>
              <a:rPr lang="en-US" altLang="en-US" sz="1000" b="0">
                <a:latin typeface="Comic Sans MS" pitchFamily="66" charset="0"/>
                <a:hlinkClick r:id="rId7"/>
              </a:rPr>
              <a:t>ScienceProfOnline.com</a:t>
            </a:r>
            <a:endParaRPr lang="en-US" altLang="en-US" sz="1000" b="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9" name="Picture 3" descr="Animal_cell_structure_no_text_MR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913" y="3357563"/>
            <a:ext cx="3621087"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Prokaryote_cell_unlabeled_Rui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04800"/>
            <a:ext cx="312420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5"/>
          <p:cNvSpPr txBox="1">
            <a:spLocks noChangeArrowheads="1"/>
          </p:cNvSpPr>
          <p:nvPr/>
        </p:nvSpPr>
        <p:spPr bwMode="auto">
          <a:xfrm>
            <a:off x="0" y="6629401"/>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 </a:t>
            </a:r>
            <a:r>
              <a:rPr lang="en-US" sz="1000" b="0" i="0" dirty="0">
                <a:latin typeface="Comic Sans MS" pitchFamily="66" charset="0"/>
                <a:hlinkClick r:id="rId5"/>
              </a:rPr>
              <a:t>Prokaryotic Cell</a:t>
            </a:r>
            <a:r>
              <a:rPr lang="en-US" sz="1000" b="0" i="0" dirty="0">
                <a:latin typeface="Comic Sans MS" pitchFamily="66" charset="0"/>
              </a:rPr>
              <a:t>, </a:t>
            </a:r>
            <a:r>
              <a:rPr lang="en-US" sz="1000" b="0" i="0" dirty="0">
                <a:latin typeface="Comic Sans MS" pitchFamily="66" charset="0"/>
                <a:hlinkClick r:id="rId6"/>
              </a:rPr>
              <a:t>Eukaryotic cell </a:t>
            </a:r>
            <a:r>
              <a:rPr lang="en-US" sz="1000" b="0" i="0" dirty="0">
                <a:latin typeface="Comic Sans MS" pitchFamily="66" charset="0"/>
              </a:rPr>
              <a:t>, M. Ruiz</a:t>
            </a:r>
          </a:p>
        </p:txBody>
      </p:sp>
      <p:sp>
        <p:nvSpPr>
          <p:cNvPr id="8" name="Rectangle 3"/>
          <p:cNvSpPr txBox="1">
            <a:spLocks noChangeArrowheads="1"/>
          </p:cNvSpPr>
          <p:nvPr/>
        </p:nvSpPr>
        <p:spPr bwMode="auto">
          <a:xfrm>
            <a:off x="304800" y="1066800"/>
            <a:ext cx="5562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lnSpc>
                <a:spcPct val="80000"/>
              </a:lnSpc>
              <a:spcBef>
                <a:spcPct val="20000"/>
              </a:spcBef>
            </a:pPr>
            <a:r>
              <a:rPr lang="en-US" sz="2000" b="1" i="0" dirty="0" smtClean="0">
                <a:solidFill>
                  <a:schemeClr val="tx1">
                    <a:lumMod val="65000"/>
                    <a:lumOff val="35000"/>
                  </a:schemeClr>
                </a:solidFill>
                <a:latin typeface="Comic Sans MS" pitchFamily="66" charset="0"/>
                <a:hlinkClick r:id="rId7"/>
              </a:rPr>
              <a:t>Prokaryotes</a:t>
            </a:r>
            <a:endParaRPr lang="en-US" sz="2000" b="1" i="0" dirty="0">
              <a:solidFill>
                <a:schemeClr val="tx1">
                  <a:lumMod val="65000"/>
                  <a:lumOff val="35000"/>
                </a:schemeClr>
              </a:solidFill>
              <a:latin typeface="Comic Sans MS" pitchFamily="66" charset="0"/>
            </a:endParaRPr>
          </a:p>
          <a:p>
            <a:pPr eaLnBrk="1" hangingPunct="1">
              <a:lnSpc>
                <a:spcPct val="80000"/>
              </a:lnSpc>
              <a:spcBef>
                <a:spcPct val="20000"/>
              </a:spcBef>
            </a:pPr>
            <a:endParaRPr lang="en-US" sz="900" b="0" dirty="0">
              <a:latin typeface="Comic Sans MS" pitchFamily="66" charset="0"/>
            </a:endParaRPr>
          </a:p>
          <a:p>
            <a:pPr eaLnBrk="1" hangingPunct="1">
              <a:lnSpc>
                <a:spcPct val="80000"/>
              </a:lnSpc>
              <a:spcBef>
                <a:spcPct val="20000"/>
              </a:spcBef>
              <a:buFont typeface="Arial" charset="0"/>
              <a:buChar char="•"/>
            </a:pPr>
            <a:r>
              <a:rPr lang="en-US" sz="1400" b="0" i="0" dirty="0">
                <a:latin typeface="Comic Sans MS" pitchFamily="66" charset="0"/>
              </a:rPr>
              <a:t>Single-celled. </a:t>
            </a:r>
          </a:p>
          <a:p>
            <a:pPr eaLnBrk="1" hangingPunct="1">
              <a:lnSpc>
                <a:spcPct val="80000"/>
              </a:lnSpc>
              <a:spcBef>
                <a:spcPct val="20000"/>
              </a:spcBef>
              <a:buFont typeface="Arial" charset="0"/>
              <a:buChar char="•"/>
            </a:pPr>
            <a:endParaRPr lang="en-US" sz="1400" b="0" i="0" dirty="0">
              <a:latin typeface="Comic Sans MS" pitchFamily="66" charset="0"/>
            </a:endParaRPr>
          </a:p>
          <a:p>
            <a:pPr eaLnBrk="1" hangingPunct="1">
              <a:lnSpc>
                <a:spcPct val="80000"/>
              </a:lnSpc>
              <a:spcBef>
                <a:spcPct val="20000"/>
              </a:spcBef>
              <a:buFont typeface="Arial" charset="0"/>
              <a:buChar char="•"/>
            </a:pPr>
            <a:r>
              <a:rPr lang="en-US" sz="1400" b="0" i="0" dirty="0">
                <a:latin typeface="Comic Sans MS" pitchFamily="66" charset="0"/>
              </a:rPr>
              <a:t>Reproduce by </a:t>
            </a:r>
            <a:r>
              <a:rPr lang="en-US" sz="1400" b="0" i="0" dirty="0">
                <a:latin typeface="Comic Sans MS" pitchFamily="66" charset="0"/>
                <a:hlinkClick r:id="rId8"/>
              </a:rPr>
              <a:t>binary fission</a:t>
            </a:r>
            <a:r>
              <a:rPr lang="en-US" sz="1400" b="0" i="0" dirty="0">
                <a:latin typeface="Comic Sans MS" pitchFamily="66" charset="0"/>
              </a:rPr>
              <a:t> (another copy by dividing). </a:t>
            </a:r>
          </a:p>
          <a:p>
            <a:pPr eaLnBrk="1" hangingPunct="1">
              <a:lnSpc>
                <a:spcPct val="80000"/>
              </a:lnSpc>
              <a:spcBef>
                <a:spcPct val="20000"/>
              </a:spcBef>
              <a:buFont typeface="Arial" charset="0"/>
              <a:buChar char="•"/>
            </a:pPr>
            <a:endParaRPr lang="en-US" sz="1400" b="0" i="0" dirty="0">
              <a:latin typeface="Comic Sans MS" pitchFamily="66" charset="0"/>
            </a:endParaRPr>
          </a:p>
          <a:p>
            <a:pPr eaLnBrk="1" hangingPunct="1">
              <a:lnSpc>
                <a:spcPct val="80000"/>
              </a:lnSpc>
              <a:spcBef>
                <a:spcPct val="20000"/>
              </a:spcBef>
              <a:buFont typeface="Arial" charset="0"/>
              <a:buChar char="•"/>
            </a:pPr>
            <a:r>
              <a:rPr lang="en-US" sz="1400" b="0" i="0" dirty="0">
                <a:latin typeface="Comic Sans MS" pitchFamily="66" charset="0"/>
              </a:rPr>
              <a:t>No cell nucleus or any other membrane-bound organelles. DNA travels openly around the cell. </a:t>
            </a:r>
          </a:p>
          <a:p>
            <a:pPr eaLnBrk="1" hangingPunct="1">
              <a:lnSpc>
                <a:spcPct val="80000"/>
              </a:lnSpc>
              <a:spcBef>
                <a:spcPct val="20000"/>
              </a:spcBef>
              <a:buFont typeface="Arial" charset="0"/>
              <a:buChar char="•"/>
            </a:pPr>
            <a:endParaRPr lang="en-US" sz="1400" b="0" i="0" dirty="0">
              <a:latin typeface="Comic Sans MS" pitchFamily="66" charset="0"/>
            </a:endParaRPr>
          </a:p>
          <a:p>
            <a:pPr eaLnBrk="1" hangingPunct="1">
              <a:lnSpc>
                <a:spcPct val="80000"/>
              </a:lnSpc>
              <a:spcBef>
                <a:spcPct val="20000"/>
              </a:spcBef>
              <a:buFont typeface="Arial" charset="0"/>
              <a:buChar char="•"/>
            </a:pPr>
            <a:r>
              <a:rPr lang="en-US" sz="1400" b="0" i="0" dirty="0">
                <a:latin typeface="Comic Sans MS" pitchFamily="66" charset="0"/>
              </a:rPr>
              <a:t>All bacteria are prokaryotes. </a:t>
            </a:r>
          </a:p>
          <a:p>
            <a:pPr eaLnBrk="1" hangingPunct="1">
              <a:lnSpc>
                <a:spcPct val="80000"/>
              </a:lnSpc>
              <a:spcBef>
                <a:spcPct val="20000"/>
              </a:spcBef>
            </a:pPr>
            <a:endParaRPr lang="en-US" sz="1400" dirty="0">
              <a:latin typeface="Comic Sans MS" pitchFamily="66" charset="0"/>
            </a:endParaRPr>
          </a:p>
          <a:p>
            <a:pPr eaLnBrk="1" hangingPunct="1">
              <a:lnSpc>
                <a:spcPct val="80000"/>
              </a:lnSpc>
              <a:spcBef>
                <a:spcPct val="20000"/>
              </a:spcBef>
            </a:pPr>
            <a:r>
              <a:rPr lang="en-US" sz="2000" b="1" i="0" dirty="0" smtClean="0">
                <a:solidFill>
                  <a:schemeClr val="tx1">
                    <a:lumMod val="65000"/>
                    <a:lumOff val="35000"/>
                  </a:schemeClr>
                </a:solidFill>
                <a:latin typeface="Comic Sans MS" pitchFamily="66" charset="0"/>
                <a:hlinkClick r:id="rId9"/>
              </a:rPr>
              <a:t>Eukaryotes</a:t>
            </a:r>
            <a:endParaRPr lang="en-US" sz="2000" b="1" i="0" dirty="0">
              <a:solidFill>
                <a:schemeClr val="tx1">
                  <a:lumMod val="65000"/>
                  <a:lumOff val="35000"/>
                </a:schemeClr>
              </a:solidFill>
              <a:latin typeface="Comic Sans MS" pitchFamily="66" charset="0"/>
            </a:endParaRPr>
          </a:p>
          <a:p>
            <a:pPr eaLnBrk="1" hangingPunct="1">
              <a:lnSpc>
                <a:spcPct val="80000"/>
              </a:lnSpc>
              <a:spcBef>
                <a:spcPct val="20000"/>
              </a:spcBef>
            </a:pPr>
            <a:endParaRPr lang="en-US" sz="1000" dirty="0">
              <a:latin typeface="Comic Sans MS" pitchFamily="66" charset="0"/>
            </a:endParaRPr>
          </a:p>
          <a:p>
            <a:pPr eaLnBrk="1" hangingPunct="1">
              <a:lnSpc>
                <a:spcPct val="80000"/>
              </a:lnSpc>
              <a:spcBef>
                <a:spcPct val="20000"/>
              </a:spcBef>
              <a:buFont typeface="Arial" charset="0"/>
              <a:buChar char="•"/>
            </a:pPr>
            <a:r>
              <a:rPr lang="en-US" sz="1400" b="0" i="0" dirty="0">
                <a:latin typeface="Comic Sans MS" pitchFamily="66" charset="0"/>
              </a:rPr>
              <a:t>Most organisms that we can see, such as trees, grass, worms, flies, mice, humans, mushrooms and yeast are </a:t>
            </a:r>
            <a:r>
              <a:rPr lang="en-US" sz="1400" b="0" i="0" dirty="0">
                <a:latin typeface="Comic Sans MS" pitchFamily="66" charset="0"/>
                <a:hlinkClick r:id="rId9"/>
              </a:rPr>
              <a:t>eukaryotes</a:t>
            </a:r>
            <a:r>
              <a:rPr lang="en-US" sz="1400" b="0" i="0" dirty="0">
                <a:latin typeface="Comic Sans MS" pitchFamily="66" charset="0"/>
              </a:rPr>
              <a:t>.</a:t>
            </a:r>
          </a:p>
          <a:p>
            <a:pPr eaLnBrk="1" hangingPunct="1">
              <a:lnSpc>
                <a:spcPct val="80000"/>
              </a:lnSpc>
              <a:spcBef>
                <a:spcPct val="20000"/>
              </a:spcBef>
              <a:buFont typeface="Arial" charset="0"/>
              <a:buChar char="•"/>
            </a:pPr>
            <a:endParaRPr lang="en-US" sz="900" b="0" i="0" dirty="0">
              <a:latin typeface="Comic Sans MS" pitchFamily="66" charset="0"/>
            </a:endParaRPr>
          </a:p>
          <a:p>
            <a:pPr eaLnBrk="1" hangingPunct="1">
              <a:lnSpc>
                <a:spcPct val="80000"/>
              </a:lnSpc>
              <a:spcBef>
                <a:spcPct val="20000"/>
              </a:spcBef>
              <a:buFont typeface="Arial" charset="0"/>
              <a:buChar char="•"/>
            </a:pPr>
            <a:r>
              <a:rPr lang="en-US" sz="1400" b="0" i="0" dirty="0">
                <a:latin typeface="Comic Sans MS" pitchFamily="66" charset="0"/>
              </a:rPr>
              <a:t>Can either be single-celled or multi-celled.</a:t>
            </a:r>
          </a:p>
          <a:p>
            <a:pPr eaLnBrk="1" hangingPunct="1">
              <a:lnSpc>
                <a:spcPct val="80000"/>
              </a:lnSpc>
              <a:spcBef>
                <a:spcPct val="20000"/>
              </a:spcBef>
              <a:buFont typeface="Arial" charset="0"/>
              <a:buChar char="•"/>
            </a:pPr>
            <a:endParaRPr lang="en-US" sz="900" b="0" i="0" dirty="0">
              <a:latin typeface="Comic Sans MS" pitchFamily="66" charset="0"/>
            </a:endParaRPr>
          </a:p>
          <a:p>
            <a:pPr eaLnBrk="1" hangingPunct="1">
              <a:lnSpc>
                <a:spcPct val="80000"/>
              </a:lnSpc>
              <a:spcBef>
                <a:spcPct val="20000"/>
              </a:spcBef>
              <a:buFont typeface="Arial" charset="0"/>
              <a:buChar char="•"/>
            </a:pPr>
            <a:r>
              <a:rPr lang="en-US" sz="1400" b="0" i="0" dirty="0">
                <a:latin typeface="Comic Sans MS" pitchFamily="66" charset="0"/>
              </a:rPr>
              <a:t>Can reproduce in one of several ways (Ex. </a:t>
            </a:r>
            <a:r>
              <a:rPr lang="en-US" sz="1400" b="0" i="0" dirty="0">
                <a:latin typeface="Comic Sans MS" pitchFamily="66" charset="0"/>
                <a:hlinkClick r:id="rId10"/>
              </a:rPr>
              <a:t>meiosis, mitosis</a:t>
            </a:r>
            <a:r>
              <a:rPr lang="en-US" sz="1400" b="0" i="0" dirty="0">
                <a:latin typeface="Comic Sans MS" pitchFamily="66" charset="0"/>
              </a:rPr>
              <a:t>).</a:t>
            </a:r>
          </a:p>
          <a:p>
            <a:pPr eaLnBrk="1" hangingPunct="1">
              <a:lnSpc>
                <a:spcPct val="80000"/>
              </a:lnSpc>
              <a:spcBef>
                <a:spcPct val="20000"/>
              </a:spcBef>
              <a:buFont typeface="Arial" charset="0"/>
              <a:buChar char="•"/>
            </a:pPr>
            <a:endParaRPr lang="en-US" sz="900" b="0" i="0" dirty="0">
              <a:latin typeface="Comic Sans MS" pitchFamily="66" charset="0"/>
            </a:endParaRPr>
          </a:p>
          <a:p>
            <a:pPr eaLnBrk="1" hangingPunct="1">
              <a:lnSpc>
                <a:spcPct val="80000"/>
              </a:lnSpc>
              <a:spcBef>
                <a:spcPct val="20000"/>
              </a:spcBef>
              <a:buFont typeface="Arial" charset="0"/>
              <a:buChar char="•"/>
            </a:pPr>
            <a:r>
              <a:rPr lang="en-US" sz="1400" b="0" i="0" dirty="0">
                <a:latin typeface="Comic Sans MS" pitchFamily="66" charset="0"/>
              </a:rPr>
              <a:t>Have cell nucleus within containing its </a:t>
            </a:r>
            <a:r>
              <a:rPr lang="en-US" sz="1400" b="0" i="0" dirty="0">
                <a:latin typeface="Comic Sans MS" pitchFamily="66" charset="0"/>
                <a:hlinkClick r:id="rId11"/>
              </a:rPr>
              <a:t>DNA</a:t>
            </a:r>
            <a:r>
              <a:rPr lang="en-US" sz="1400" b="0" i="0" dirty="0">
                <a:latin typeface="Comic Sans MS" pitchFamily="66" charset="0"/>
              </a:rPr>
              <a:t>. </a:t>
            </a:r>
          </a:p>
          <a:p>
            <a:pPr eaLnBrk="1" hangingPunct="1">
              <a:lnSpc>
                <a:spcPct val="80000"/>
              </a:lnSpc>
              <a:spcBef>
                <a:spcPct val="20000"/>
              </a:spcBef>
              <a:buFont typeface="Arial" charset="0"/>
              <a:buChar char="•"/>
            </a:pPr>
            <a:endParaRPr lang="en-US" sz="900" b="0" i="0" dirty="0">
              <a:latin typeface="Comic Sans MS" pitchFamily="66" charset="0"/>
            </a:endParaRPr>
          </a:p>
          <a:p>
            <a:pPr eaLnBrk="1" hangingPunct="1">
              <a:lnSpc>
                <a:spcPct val="80000"/>
              </a:lnSpc>
              <a:spcBef>
                <a:spcPct val="20000"/>
              </a:spcBef>
              <a:buFont typeface="Arial" charset="0"/>
              <a:buChar char="•"/>
            </a:pPr>
            <a:r>
              <a:rPr lang="en-US" sz="1400" b="0" i="0" dirty="0">
                <a:latin typeface="Comic Sans MS" pitchFamily="66" charset="0"/>
              </a:rPr>
              <a:t>Nucleus most evident distinction between these cell types. </a:t>
            </a:r>
          </a:p>
          <a:p>
            <a:pPr eaLnBrk="1" hangingPunct="1">
              <a:lnSpc>
                <a:spcPct val="80000"/>
              </a:lnSpc>
              <a:spcBef>
                <a:spcPct val="20000"/>
              </a:spcBef>
              <a:buFontTx/>
              <a:buChar char="•"/>
            </a:pPr>
            <a:endParaRPr lang="en-US" sz="1600" dirty="0">
              <a:latin typeface="Comic Sans MS" pitchFamily="66" charset="0"/>
            </a:endParaRPr>
          </a:p>
        </p:txBody>
      </p:sp>
      <p:sp>
        <p:nvSpPr>
          <p:cNvPr id="9" name="Rectangle 2"/>
          <p:cNvSpPr txBox="1">
            <a:spLocks noChangeArrowheads="1"/>
          </p:cNvSpPr>
          <p:nvPr/>
        </p:nvSpPr>
        <p:spPr>
          <a:xfrm>
            <a:off x="457200" y="274638"/>
            <a:ext cx="8229600" cy="5635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200" b="1" i="0" kern="0" smtClean="0">
                <a:latin typeface="Comic Sans MS" pitchFamily="66" charset="0"/>
              </a:rPr>
              <a:t>Two Basic Types of Cells</a:t>
            </a:r>
          </a:p>
        </p:txBody>
      </p:sp>
      <p:sp>
        <p:nvSpPr>
          <p:cNvPr id="10"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12"/>
              </a:rPr>
              <a:t>Virtual Cell Biology Classroom</a:t>
            </a:r>
            <a:r>
              <a:rPr lang="en-US" altLang="en-US" sz="1000" b="0" dirty="0">
                <a:latin typeface="Comic Sans MS" pitchFamily="66" charset="0"/>
              </a:rPr>
              <a:t> on </a:t>
            </a:r>
            <a:r>
              <a:rPr lang="en-US" altLang="en-US" sz="1000" b="0" dirty="0">
                <a:latin typeface="Comic Sans MS" pitchFamily="66" charset="0"/>
                <a:hlinkClick r:id="rId13"/>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360136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9859"/>
                                        </p:tgtEl>
                                        <p:attrNameLst>
                                          <p:attrName>style.visibility</p:attrName>
                                        </p:attrNameLst>
                                      </p:cBhvr>
                                      <p:to>
                                        <p:strVal val="visible"/>
                                      </p:to>
                                    </p:set>
                                    <p:anim calcmode="lin" valueType="num">
                                      <p:cBhvr additive="base">
                                        <p:cTn id="7" dur="500" fill="hold"/>
                                        <p:tgtEl>
                                          <p:spTgt spid="249859"/>
                                        </p:tgtEl>
                                        <p:attrNameLst>
                                          <p:attrName>ppt_x</p:attrName>
                                        </p:attrNameLst>
                                      </p:cBhvr>
                                      <p:tavLst>
                                        <p:tav tm="0">
                                          <p:val>
                                            <p:strVal val="#ppt_x"/>
                                          </p:val>
                                        </p:tav>
                                        <p:tav tm="100000">
                                          <p:val>
                                            <p:strVal val="#ppt_x"/>
                                          </p:val>
                                        </p:tav>
                                      </p:tavLst>
                                    </p:anim>
                                    <p:anim calcmode="lin" valueType="num">
                                      <p:cBhvr additive="base">
                                        <p:cTn id="8" dur="500" fill="hold"/>
                                        <p:tgtEl>
                                          <p:spTgt spid="2498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0" end="10"/>
                                            </p:txEl>
                                          </p:spTgt>
                                        </p:tgtEl>
                                        <p:attrNameLst>
                                          <p:attrName>style.visibility</p:attrName>
                                        </p:attrNameLst>
                                      </p:cBhvr>
                                      <p:to>
                                        <p:strVal val="visible"/>
                                      </p:to>
                                    </p:set>
                                    <p:anim calcmode="lin" valueType="num">
                                      <p:cBhvr additive="base">
                                        <p:cTn id="13"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12" end="12"/>
                                            </p:txEl>
                                          </p:spTgt>
                                        </p:tgtEl>
                                        <p:attrNameLst>
                                          <p:attrName>style.visibility</p:attrName>
                                        </p:attrNameLst>
                                      </p:cBhvr>
                                      <p:to>
                                        <p:strVal val="visible"/>
                                      </p:to>
                                    </p:set>
                                    <p:anim calcmode="lin" valueType="num">
                                      <p:cBhvr additive="base">
                                        <p:cTn id="17"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14" end="14"/>
                                            </p:txEl>
                                          </p:spTgt>
                                        </p:tgtEl>
                                        <p:attrNameLst>
                                          <p:attrName>style.visibility</p:attrName>
                                        </p:attrNameLst>
                                      </p:cBhvr>
                                      <p:to>
                                        <p:strVal val="visible"/>
                                      </p:to>
                                    </p:set>
                                    <p:anim calcmode="lin" valueType="num">
                                      <p:cBhvr additive="base">
                                        <p:cTn id="21"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14" end="1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16" end="16"/>
                                            </p:txEl>
                                          </p:spTgt>
                                        </p:tgtEl>
                                        <p:attrNameLst>
                                          <p:attrName>style.visibility</p:attrName>
                                        </p:attrNameLst>
                                      </p:cBhvr>
                                      <p:to>
                                        <p:strVal val="visible"/>
                                      </p:to>
                                    </p:set>
                                    <p:anim calcmode="lin" valueType="num">
                                      <p:cBhvr additive="base">
                                        <p:cTn id="25" dur="500" fill="hold"/>
                                        <p:tgtEl>
                                          <p:spTgt spid="8">
                                            <p:txEl>
                                              <p:pRg st="16" end="1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6" end="1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18" end="18"/>
                                            </p:txEl>
                                          </p:spTgt>
                                        </p:tgtEl>
                                        <p:attrNameLst>
                                          <p:attrName>style.visibility</p:attrName>
                                        </p:attrNameLst>
                                      </p:cBhvr>
                                      <p:to>
                                        <p:strVal val="visible"/>
                                      </p:to>
                                    </p:set>
                                    <p:anim calcmode="lin" valueType="num">
                                      <p:cBhvr additive="base">
                                        <p:cTn id="29" dur="500" fill="hold"/>
                                        <p:tgtEl>
                                          <p:spTgt spid="8">
                                            <p:txEl>
                                              <p:pRg st="18" end="1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18" end="1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20" end="20"/>
                                            </p:txEl>
                                          </p:spTgt>
                                        </p:tgtEl>
                                        <p:attrNameLst>
                                          <p:attrName>style.visibility</p:attrName>
                                        </p:attrNameLst>
                                      </p:cBhvr>
                                      <p:to>
                                        <p:strVal val="visible"/>
                                      </p:to>
                                    </p:set>
                                    <p:anim calcmode="lin" valueType="num">
                                      <p:cBhvr additive="base">
                                        <p:cTn id="33" dur="500" fill="hold"/>
                                        <p:tgtEl>
                                          <p:spTgt spid="8">
                                            <p:txEl>
                                              <p:pRg st="20" end="2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152400" y="0"/>
            <a:ext cx="5562600" cy="6400800"/>
          </a:xfrm>
        </p:spPr>
        <p:txBody>
          <a:bodyPr/>
          <a:lstStyle/>
          <a:p>
            <a:pPr algn="ctr">
              <a:buFontTx/>
              <a:buNone/>
              <a:defRPr/>
            </a:pPr>
            <a:r>
              <a:rPr lang="en-US" sz="5400" b="1" dirty="0" smtClean="0">
                <a:solidFill>
                  <a:srgbClr val="33CC33"/>
                </a:solidFill>
                <a:latin typeface="Comic Sans MS" pitchFamily="66" charset="0"/>
              </a:rPr>
              <a:t> </a:t>
            </a:r>
            <a:r>
              <a:rPr lang="en-US" sz="4400" b="1" dirty="0" smtClean="0">
                <a:solidFill>
                  <a:srgbClr val="33CC33"/>
                </a:solidFill>
                <a:latin typeface="Comic Sans MS" pitchFamily="66" charset="0"/>
              </a:rPr>
              <a:t>Confused?</a:t>
            </a:r>
            <a:endParaRPr lang="en-US" b="1" dirty="0" smtClean="0">
              <a:latin typeface="Comic Sans MS" pitchFamily="66" charset="0"/>
            </a:endParaRPr>
          </a:p>
          <a:p>
            <a:pPr algn="ctr">
              <a:buFontTx/>
              <a:buNone/>
              <a:defRPr/>
            </a:pPr>
            <a:r>
              <a:rPr lang="en-US" sz="1800" dirty="0" smtClean="0">
                <a:latin typeface="Comic Sans MS" pitchFamily="66" charset="0"/>
              </a:rPr>
              <a:t>    Here are some links to fun resources that further explain Cell Biology:</a:t>
            </a:r>
          </a:p>
          <a:p>
            <a:pPr>
              <a:defRPr/>
            </a:pPr>
            <a:endParaRPr lang="en-US" sz="600" dirty="0" smtClean="0">
              <a:latin typeface="Comic Sans MS" pitchFamily="66" charset="0"/>
            </a:endParaRPr>
          </a:p>
          <a:p>
            <a:pPr>
              <a:defRPr/>
            </a:pPr>
            <a:r>
              <a:rPr lang="en-US" sz="1600" dirty="0" smtClean="0">
                <a:latin typeface="Comic Sans MS" pitchFamily="66" charset="0"/>
                <a:hlinkClick r:id="rId3"/>
              </a:rPr>
              <a:t>Eukaryotic Cells</a:t>
            </a:r>
            <a:r>
              <a:rPr lang="en-US" sz="1600" dirty="0" smtClean="0">
                <a:latin typeface="Comic Sans MS" pitchFamily="66" charset="0"/>
              </a:rPr>
              <a:t> Main Page</a:t>
            </a:r>
            <a:r>
              <a:rPr lang="en-US" sz="1200" dirty="0" smtClean="0">
                <a:latin typeface="Comic Sans MS" pitchFamily="66" charset="0"/>
              </a:rPr>
              <a:t> </a:t>
            </a:r>
            <a:r>
              <a:rPr lang="en-US" sz="1000" dirty="0" smtClean="0">
                <a:latin typeface="Comic Sans MS" pitchFamily="66" charset="0"/>
              </a:rPr>
              <a:t>on the Virtual Cell Biology Classroom of </a:t>
            </a:r>
            <a:r>
              <a:rPr lang="en-US" sz="1200" dirty="0" smtClean="0">
                <a:latin typeface="Comic Sans MS" pitchFamily="66" charset="0"/>
                <a:hlinkClick r:id="rId4"/>
              </a:rPr>
              <a:t>Science Prof Online</a:t>
            </a:r>
            <a:r>
              <a:rPr lang="en-US" sz="1600" dirty="0" smtClean="0">
                <a:latin typeface="Comic Sans MS" pitchFamily="66" charset="0"/>
              </a:rPr>
              <a:t>.</a:t>
            </a:r>
            <a:r>
              <a:rPr lang="en-US" sz="1400" dirty="0" smtClean="0">
                <a:latin typeface="Comic Sans MS" pitchFamily="66" charset="0"/>
              </a:rPr>
              <a:t> </a:t>
            </a:r>
          </a:p>
          <a:p>
            <a:pPr>
              <a:defRPr/>
            </a:pPr>
            <a:r>
              <a:rPr lang="en-US" sz="1600" dirty="0">
                <a:latin typeface="Comic Sans MS" pitchFamily="66" charset="0"/>
                <a:hlinkClick r:id="rId5"/>
              </a:rPr>
              <a:t>Prokaryotic &amp; Eukaryotic</a:t>
            </a:r>
            <a:r>
              <a:rPr lang="en-US" sz="1600" dirty="0">
                <a:latin typeface="Comic Sans MS" pitchFamily="66" charset="0"/>
              </a:rPr>
              <a:t>: Two Types of Biological </a:t>
            </a:r>
            <a:r>
              <a:rPr lang="en-US" sz="1600" dirty="0" smtClean="0">
                <a:latin typeface="Comic Sans MS" pitchFamily="66" charset="0"/>
              </a:rPr>
              <a:t>Cells</a:t>
            </a:r>
            <a:r>
              <a:rPr lang="en-US" sz="1100" dirty="0" smtClean="0">
                <a:latin typeface="Comic Sans MS" pitchFamily="66" charset="0"/>
              </a:rPr>
              <a:t>, an article from SPO.</a:t>
            </a:r>
          </a:p>
          <a:p>
            <a:pPr>
              <a:defRPr/>
            </a:pPr>
            <a:r>
              <a:rPr lang="en-US" sz="1600" dirty="0" smtClean="0">
                <a:latin typeface="Comic Sans MS" pitchFamily="66" charset="0"/>
                <a:hlinkClick r:id="rId6"/>
              </a:rPr>
              <a:t>Eukaryotic </a:t>
            </a:r>
            <a:r>
              <a:rPr lang="en-US" sz="1600" dirty="0">
                <a:latin typeface="Comic Sans MS" pitchFamily="66" charset="0"/>
                <a:hlinkClick r:id="rId6"/>
              </a:rPr>
              <a:t>Cell</a:t>
            </a:r>
            <a:r>
              <a:rPr lang="en-US" sz="1600" dirty="0">
                <a:latin typeface="Comic Sans MS" pitchFamily="66" charset="0"/>
              </a:rPr>
              <a:t>: Structures, Functions &amp; </a:t>
            </a:r>
            <a:r>
              <a:rPr lang="en-US" sz="1600" dirty="0" smtClean="0">
                <a:latin typeface="Comic Sans MS" pitchFamily="66" charset="0"/>
              </a:rPr>
              <a:t>Diagrams</a:t>
            </a:r>
            <a:r>
              <a:rPr lang="en-US" sz="1100" dirty="0" smtClean="0">
                <a:latin typeface="Comic Sans MS" pitchFamily="66" charset="0"/>
              </a:rPr>
              <a:t>, an article from SPO.</a:t>
            </a:r>
          </a:p>
          <a:p>
            <a:pPr>
              <a:defRPr/>
            </a:pPr>
            <a:r>
              <a:rPr lang="en-US" sz="1600" dirty="0" smtClean="0"/>
              <a:t>“</a:t>
            </a:r>
            <a:r>
              <a:rPr lang="en-US" sz="1600" dirty="0" smtClean="0">
                <a:latin typeface="Comic Sans MS" pitchFamily="66" charset="0"/>
                <a:hlinkClick r:id="rId7"/>
              </a:rPr>
              <a:t>Cells</a:t>
            </a:r>
            <a:r>
              <a:rPr lang="en-US" sz="1600" dirty="0" smtClean="0"/>
              <a:t>”</a:t>
            </a:r>
            <a:r>
              <a:rPr lang="en-US" sz="1000" dirty="0" smtClean="0">
                <a:latin typeface="Comic Sans MS" pitchFamily="66" charset="0"/>
              </a:rPr>
              <a:t> music video by They Might Be Giants.</a:t>
            </a:r>
          </a:p>
          <a:p>
            <a:pPr>
              <a:defRPr/>
            </a:pPr>
            <a:r>
              <a:rPr lang="en-US" sz="1600" dirty="0" smtClean="0">
                <a:latin typeface="Comic Sans MS" pitchFamily="66" charset="0"/>
                <a:hlinkClick r:id="rId8"/>
              </a:rPr>
              <a:t>Cells Alive</a:t>
            </a:r>
            <a:r>
              <a:rPr lang="en-US" sz="1000" dirty="0" smtClean="0">
                <a:latin typeface="Comic Sans MS" pitchFamily="66" charset="0"/>
              </a:rPr>
              <a:t> interactive website.</a:t>
            </a:r>
          </a:p>
          <a:p>
            <a:pPr>
              <a:defRPr/>
            </a:pPr>
            <a:r>
              <a:rPr lang="en-US" sz="1600" dirty="0" smtClean="0">
                <a:latin typeface="Comic Sans MS" pitchFamily="66" charset="0"/>
              </a:rPr>
              <a:t>“</a:t>
            </a:r>
            <a:r>
              <a:rPr lang="en-US" sz="1600" dirty="0" smtClean="0">
                <a:latin typeface="Comic Sans MS" pitchFamily="66" charset="0"/>
                <a:hlinkClick r:id="rId9"/>
              </a:rPr>
              <a:t>Golgi Apparatus</a:t>
            </a:r>
            <a:r>
              <a:rPr lang="en-US" sz="1600" dirty="0" smtClean="0">
                <a:latin typeface="Comic Sans MS" pitchFamily="66" charset="0"/>
              </a:rPr>
              <a:t>” </a:t>
            </a:r>
            <a:r>
              <a:rPr lang="en-US" sz="1050" dirty="0" smtClean="0">
                <a:latin typeface="Comic Sans MS" pitchFamily="66" charset="0"/>
              </a:rPr>
              <a:t>song by Phish</a:t>
            </a:r>
          </a:p>
          <a:p>
            <a:pPr>
              <a:defRPr/>
            </a:pPr>
            <a:r>
              <a:rPr lang="en-US" sz="1600" dirty="0" smtClean="0">
                <a:latin typeface="Comic Sans MS" pitchFamily="66" charset="0"/>
                <a:hlinkClick r:id="rId10"/>
              </a:rPr>
              <a:t>Cell Structure</a:t>
            </a:r>
            <a:r>
              <a:rPr lang="en-US" sz="1100" dirty="0" smtClean="0">
                <a:latin typeface="Comic Sans MS" pitchFamily="66" charset="0"/>
              </a:rPr>
              <a:t> tutorials and quizzes from Interactive Concepts in Biochemistry.</a:t>
            </a:r>
          </a:p>
          <a:p>
            <a:pPr>
              <a:defRPr/>
            </a:pPr>
            <a:r>
              <a:rPr lang="en-US" sz="1600" dirty="0" smtClean="0">
                <a:latin typeface="Comic Sans MS" pitchFamily="66" charset="0"/>
                <a:hlinkClick r:id="rId11"/>
              </a:rPr>
              <a:t>Eukaryotic Cell Tour</a:t>
            </a:r>
            <a:r>
              <a:rPr lang="en-US" sz="1000" dirty="0" smtClean="0">
                <a:latin typeface="Comic Sans MS" pitchFamily="66" charset="0"/>
              </a:rPr>
              <a:t> an Animated Science Tutorial.</a:t>
            </a:r>
          </a:p>
          <a:p>
            <a:pPr>
              <a:defRPr/>
            </a:pPr>
            <a:r>
              <a:rPr lang="en-US" sz="1600" dirty="0" smtClean="0">
                <a:latin typeface="Comic Sans MS" pitchFamily="66" charset="0"/>
                <a:hlinkClick r:id="rId12"/>
              </a:rPr>
              <a:t>Endomembrane System</a:t>
            </a:r>
            <a:r>
              <a:rPr lang="en-US" sz="1600" dirty="0" smtClean="0">
                <a:latin typeface="Comic Sans MS" pitchFamily="66" charset="0"/>
              </a:rPr>
              <a:t> </a:t>
            </a:r>
            <a:r>
              <a:rPr lang="en-US" sz="1000" dirty="0" smtClean="0">
                <a:latin typeface="Comic Sans MS" pitchFamily="66" charset="0"/>
              </a:rPr>
              <a:t>animation and quiz.</a:t>
            </a:r>
          </a:p>
          <a:p>
            <a:pPr>
              <a:defRPr/>
            </a:pPr>
            <a:r>
              <a:rPr lang="en-US" sz="1600" dirty="0" smtClean="0"/>
              <a:t>“</a:t>
            </a:r>
            <a:r>
              <a:rPr lang="en-US" sz="1600" dirty="0" smtClean="0">
                <a:latin typeface="Comic Sans MS" pitchFamily="66" charset="0"/>
                <a:hlinkClick r:id="rId13"/>
              </a:rPr>
              <a:t>The Cell Song</a:t>
            </a:r>
            <a:r>
              <a:rPr lang="en-US" sz="1600" dirty="0" smtClean="0"/>
              <a:t>”</a:t>
            </a:r>
            <a:r>
              <a:rPr lang="en-US" sz="1000" dirty="0" smtClean="0">
                <a:latin typeface="Comic Sans MS" pitchFamily="66" charset="0"/>
              </a:rPr>
              <a:t> lyrics by The Cell Squad, Freedom Middle School, Nashville, TN.</a:t>
            </a:r>
          </a:p>
          <a:p>
            <a:pPr>
              <a:defRPr/>
            </a:pPr>
            <a:r>
              <a:rPr lang="en-US" sz="1600" dirty="0" smtClean="0">
                <a:latin typeface="Comic Sans MS" pitchFamily="66" charset="0"/>
                <a:hlinkClick r:id="rId14"/>
              </a:rPr>
              <a:t>Endocytosis / Exocytosis</a:t>
            </a:r>
            <a:r>
              <a:rPr lang="en-US" sz="1000" dirty="0" smtClean="0">
                <a:latin typeface="Comic Sans MS" pitchFamily="66" charset="0"/>
                <a:hlinkClick r:id="rId14"/>
              </a:rPr>
              <a:t> </a:t>
            </a:r>
            <a:r>
              <a:rPr lang="en-US" sz="1000" dirty="0" smtClean="0">
                <a:latin typeface="Comic Sans MS" pitchFamily="66" charset="0"/>
              </a:rPr>
              <a:t>animation and quiz from McGraw Hill.</a:t>
            </a:r>
          </a:p>
          <a:p>
            <a:pPr>
              <a:defRPr/>
            </a:pPr>
            <a:r>
              <a:rPr lang="en-US" sz="1600" dirty="0" smtClean="0">
                <a:latin typeface="Comic Sans MS" pitchFamily="66" charset="0"/>
                <a:hlinkClick r:id="rId15"/>
              </a:rPr>
              <a:t>Evolution of the Three Domains</a:t>
            </a:r>
            <a:r>
              <a:rPr lang="en-US" sz="1000" dirty="0" smtClean="0">
                <a:latin typeface="Comic Sans MS" pitchFamily="66" charset="0"/>
              </a:rPr>
              <a:t> Animated Science Tutorial.</a:t>
            </a:r>
          </a:p>
          <a:p>
            <a:pPr>
              <a:defRPr/>
            </a:pPr>
            <a:r>
              <a:rPr lang="en-US" sz="1600" dirty="0" smtClean="0">
                <a:latin typeface="Comic Sans MS" pitchFamily="66" charset="0"/>
              </a:rPr>
              <a:t>Biology4Kids </a:t>
            </a:r>
            <a:r>
              <a:rPr lang="en-US" sz="1600" dirty="0" smtClean="0"/>
              <a:t>–</a:t>
            </a:r>
            <a:r>
              <a:rPr lang="en-US" sz="1600" dirty="0" smtClean="0">
                <a:latin typeface="Comic Sans MS" pitchFamily="66" charset="0"/>
              </a:rPr>
              <a:t> </a:t>
            </a:r>
            <a:r>
              <a:rPr lang="en-US" sz="1600" dirty="0" smtClean="0">
                <a:latin typeface="Comic Sans MS" pitchFamily="66" charset="0"/>
                <a:hlinkClick r:id="rId16"/>
              </a:rPr>
              <a:t>Cell Biology Main Page</a:t>
            </a:r>
            <a:r>
              <a:rPr lang="en-US" sz="1000" dirty="0" smtClean="0">
                <a:latin typeface="Comic Sans MS" pitchFamily="66" charset="0"/>
              </a:rPr>
              <a:t>   by </a:t>
            </a:r>
            <a:r>
              <a:rPr lang="en-US" sz="1000" dirty="0" err="1" smtClean="0">
                <a:latin typeface="Comic Sans MS" pitchFamily="66" charset="0"/>
              </a:rPr>
              <a:t>Raders</a:t>
            </a:r>
            <a:r>
              <a:rPr lang="en-US" sz="1000" dirty="0" smtClean="0">
                <a:latin typeface="Comic Sans MS" pitchFamily="66" charset="0"/>
              </a:rPr>
              <a:t>.</a:t>
            </a:r>
          </a:p>
          <a:p>
            <a:pPr>
              <a:defRPr/>
            </a:pPr>
            <a:endParaRPr lang="en-US" sz="900" dirty="0" smtClean="0">
              <a:latin typeface="Comic Sans MS" pitchFamily="66" charset="0"/>
            </a:endParaRPr>
          </a:p>
          <a:p>
            <a:pPr algn="ctr">
              <a:buFontTx/>
              <a:buNone/>
              <a:defRPr/>
            </a:pPr>
            <a:r>
              <a:rPr lang="en-US" sz="1000" dirty="0" smtClean="0">
                <a:latin typeface="Comic Sans MS" pitchFamily="66" charset="0"/>
              </a:rPr>
              <a:t>  (You must be in PPT slideshow view to click on links.)</a:t>
            </a:r>
          </a:p>
        </p:txBody>
      </p:sp>
      <p:pic>
        <p:nvPicPr>
          <p:cNvPr id="31747" name="Picture 4" descr="MC900229685[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15000" y="2667000"/>
            <a:ext cx="29718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WordArt 5"/>
          <p:cNvSpPr>
            <a:spLocks noChangeArrowheads="1" noChangeShapeType="1" noTextEdit="1"/>
          </p:cNvSpPr>
          <p:nvPr/>
        </p:nvSpPr>
        <p:spPr bwMode="auto">
          <a:xfrm>
            <a:off x="6019800" y="762000"/>
            <a:ext cx="2514600" cy="106680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FFFFFF"/>
                </a:solidFill>
                <a:latin typeface="Comic Sans MS"/>
              </a:rPr>
              <a:t>Smart Links</a:t>
            </a:r>
          </a:p>
        </p:txBody>
      </p:sp>
      <p:sp>
        <p:nvSpPr>
          <p:cNvPr id="31749" name="Text Box 5"/>
          <p:cNvSpPr txBox="1">
            <a:spLocks noChangeArrowheads="1"/>
          </p:cNvSpPr>
          <p:nvPr/>
        </p:nvSpPr>
        <p:spPr bwMode="auto">
          <a:xfrm>
            <a:off x="4800600"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18"/>
              </a:rPr>
              <a:t>Virtual Cell Biology Classroom</a:t>
            </a:r>
            <a:r>
              <a:rPr lang="en-US" altLang="en-US" sz="1000" b="0">
                <a:latin typeface="Comic Sans MS" pitchFamily="66" charset="0"/>
              </a:rPr>
              <a:t> on </a:t>
            </a:r>
            <a:r>
              <a:rPr lang="en-US" altLang="en-US" sz="1000" b="0">
                <a:latin typeface="Comic Sans MS" pitchFamily="66" charset="0"/>
                <a:hlinkClick r:id="rId4"/>
              </a:rPr>
              <a:t>ScienceProfOnline.com</a:t>
            </a:r>
            <a:endParaRPr lang="en-US" altLang="en-US" sz="1000" b="0">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304800" y="381000"/>
            <a:ext cx="8534400" cy="3886200"/>
          </a:xfrm>
        </p:spPr>
        <p:txBody>
          <a:bodyPr/>
          <a:lstStyle/>
          <a:p>
            <a:pPr algn="r"/>
            <a:r>
              <a:rPr lang="en-US" altLang="en-US" sz="2400" smtClean="0">
                <a:solidFill>
                  <a:schemeClr val="tx1"/>
                </a:solidFill>
                <a:latin typeface="Comic Sans MS" pitchFamily="66" charset="0"/>
              </a:rPr>
              <a:t>Are you feeling blinded by science</a:t>
            </a:r>
            <a:r>
              <a:rPr lang="en-US" altLang="en-US" sz="2000" smtClean="0">
                <a:solidFill>
                  <a:schemeClr val="tx1"/>
                </a:solidFill>
                <a:latin typeface="Comic Sans MS" pitchFamily="66" charset="0"/>
              </a:rPr>
              <a:t>?</a:t>
            </a:r>
            <a:r>
              <a:rPr lang="en-US" altLang="en-US" sz="2400" i="1" smtClean="0">
                <a:solidFill>
                  <a:srgbClr val="0033CC"/>
                </a:solidFill>
                <a:latin typeface="Comic Sans MS" pitchFamily="66" charset="0"/>
              </a:rPr>
              <a:t/>
            </a:r>
            <a:br>
              <a:rPr lang="en-US" altLang="en-US" sz="2400" i="1" smtClean="0">
                <a:solidFill>
                  <a:srgbClr val="0033CC"/>
                </a:solidFill>
                <a:latin typeface="Comic Sans MS" pitchFamily="66" charset="0"/>
              </a:rPr>
            </a:br>
            <a:r>
              <a:rPr lang="en-US" altLang="en-US" sz="2000" i="1" smtClean="0">
                <a:solidFill>
                  <a:srgbClr val="FF0000"/>
                </a:solidFill>
              </a:rPr>
              <a:t/>
            </a:r>
            <a:br>
              <a:rPr lang="en-US" altLang="en-US" sz="2000" i="1" smtClean="0">
                <a:solidFill>
                  <a:srgbClr val="FF0000"/>
                </a:solidFill>
              </a:rPr>
            </a:br>
            <a:r>
              <a:rPr lang="en-US" altLang="en-US" sz="2400" i="1" smtClean="0">
                <a:solidFill>
                  <a:srgbClr val="B2B2B2"/>
                </a:solidFill>
                <a:latin typeface="Comic Sans MS" pitchFamily="66" charset="0"/>
              </a:rPr>
              <a:t>Do yourself a favor. Use the</a:t>
            </a:r>
            <a:r>
              <a:rPr lang="en-US" altLang="en-US" sz="2400" i="1" smtClean="0">
                <a:solidFill>
                  <a:srgbClr val="B2B2B2"/>
                </a:solidFill>
              </a:rPr>
              <a:t>…</a:t>
            </a:r>
            <a:r>
              <a:rPr lang="en-US" altLang="en-US" sz="2800" i="1" smtClean="0">
                <a:latin typeface="Comic Sans MS" pitchFamily="66" charset="0"/>
              </a:rPr>
              <a:t> </a:t>
            </a:r>
            <a:r>
              <a:rPr lang="en-US" altLang="en-US" sz="2000" i="1" smtClean="0">
                <a:latin typeface="Comic Sans MS" pitchFamily="66" charset="0"/>
              </a:rPr>
              <a:t/>
            </a:r>
            <a:br>
              <a:rPr lang="en-US" altLang="en-US" sz="2000" i="1" smtClean="0">
                <a:latin typeface="Comic Sans MS" pitchFamily="66" charset="0"/>
              </a:rPr>
            </a:br>
            <a:r>
              <a:rPr lang="en-US" altLang="en-US" sz="2400" smtClean="0">
                <a:latin typeface="Comic Sans MS" pitchFamily="66" charset="0"/>
              </a:rPr>
              <a:t/>
            </a:r>
            <a:br>
              <a:rPr lang="en-US" altLang="en-US" sz="2400" smtClean="0">
                <a:latin typeface="Comic Sans MS" pitchFamily="66" charset="0"/>
              </a:rPr>
            </a:br>
            <a:r>
              <a:rPr lang="en-US" altLang="en-US" sz="3200" smtClean="0">
                <a:latin typeface="Comic Sans MS" pitchFamily="66" charset="0"/>
              </a:rPr>
              <a:t>              </a:t>
            </a:r>
            <a:r>
              <a:rPr lang="en-US" altLang="en-US" sz="4000" b="1" smtClean="0">
                <a:solidFill>
                  <a:srgbClr val="6666FF"/>
                </a:solidFill>
                <a:latin typeface="Comic Sans MS" pitchFamily="66" charset="0"/>
              </a:rPr>
              <a:t>Virtual Cell Biology                        Classroom </a:t>
            </a:r>
            <a:r>
              <a:rPr lang="en-US" altLang="en-US" sz="2400" i="1" smtClean="0">
                <a:solidFill>
                  <a:srgbClr val="6666FF"/>
                </a:solidFill>
                <a:latin typeface="Comic Sans MS" pitchFamily="66" charset="0"/>
              </a:rPr>
              <a:t>(</a:t>
            </a:r>
            <a:r>
              <a:rPr lang="en-US" altLang="en-US" sz="2400" i="1" smtClean="0">
                <a:solidFill>
                  <a:srgbClr val="6666FF"/>
                </a:solidFill>
                <a:latin typeface="Comic Sans MS" pitchFamily="66" charset="0"/>
                <a:hlinkClick r:id="rId3"/>
              </a:rPr>
              <a:t>VCBC</a:t>
            </a:r>
            <a:r>
              <a:rPr lang="en-US" altLang="en-US" sz="2400" i="1" smtClean="0">
                <a:solidFill>
                  <a:srgbClr val="6666FF"/>
                </a:solidFill>
                <a:latin typeface="Comic Sans MS" pitchFamily="66" charset="0"/>
              </a:rPr>
              <a:t>)</a:t>
            </a:r>
            <a:r>
              <a:rPr lang="en-US" altLang="en-US" sz="2000" i="1" smtClean="0">
                <a:solidFill>
                  <a:srgbClr val="6666FF"/>
                </a:solidFill>
                <a:latin typeface="Comic Sans MS" pitchFamily="66" charset="0"/>
              </a:rPr>
              <a:t>  </a:t>
            </a:r>
            <a:r>
              <a:rPr lang="en-US" altLang="en-US" sz="4000" b="1" smtClean="0">
                <a:solidFill>
                  <a:srgbClr val="6666FF"/>
                </a:solidFill>
                <a:latin typeface="Comic Sans MS" pitchFamily="66" charset="0"/>
              </a:rPr>
              <a:t>!</a:t>
            </a:r>
            <a:r>
              <a:rPr lang="en-US" altLang="en-US" sz="4000" b="1" smtClean="0">
                <a:solidFill>
                  <a:srgbClr val="6666FF"/>
                </a:solidFill>
              </a:rPr>
              <a:t/>
            </a:r>
            <a:br>
              <a:rPr lang="en-US" altLang="en-US" sz="4000" b="1" smtClean="0">
                <a:solidFill>
                  <a:srgbClr val="6666FF"/>
                </a:solidFill>
              </a:rPr>
            </a:br>
            <a:r>
              <a:rPr lang="en-US" altLang="en-US" sz="2400" b="1" smtClean="0"/>
              <a:t/>
            </a:r>
            <a:br>
              <a:rPr lang="en-US" altLang="en-US" sz="2400" b="1" smtClean="0"/>
            </a:br>
            <a:r>
              <a:rPr lang="en-US" altLang="en-US" sz="2400" smtClean="0">
                <a:latin typeface="Comic Sans MS" pitchFamily="66" charset="0"/>
              </a:rPr>
              <a:t>The VCBC is full of resources to help you succeed, including:</a:t>
            </a:r>
          </a:p>
        </p:txBody>
      </p:sp>
      <p:sp>
        <p:nvSpPr>
          <p:cNvPr id="33795" name="Rectangle 3"/>
          <p:cNvSpPr>
            <a:spLocks noGrp="1" noChangeArrowheads="1"/>
          </p:cNvSpPr>
          <p:nvPr>
            <p:ph type="subTitle" idx="1"/>
          </p:nvPr>
        </p:nvSpPr>
        <p:spPr>
          <a:xfrm>
            <a:off x="2438400" y="4151313"/>
            <a:ext cx="6172200" cy="1600200"/>
          </a:xfrm>
        </p:spPr>
        <p:txBody>
          <a:bodyPr/>
          <a:lstStyle/>
          <a:p>
            <a:pPr marL="609600" indent="-609600" algn="l">
              <a:buFontTx/>
              <a:buChar char="•"/>
            </a:pPr>
            <a:r>
              <a:rPr lang="en-US" altLang="en-US" sz="1600" smtClean="0">
                <a:latin typeface="Comic Sans MS" pitchFamily="66" charset="0"/>
              </a:rPr>
              <a:t>practice test questions</a:t>
            </a:r>
          </a:p>
          <a:p>
            <a:pPr marL="609600" indent="-609600" algn="l">
              <a:buFontTx/>
              <a:buChar char="•"/>
            </a:pPr>
            <a:r>
              <a:rPr lang="en-US" altLang="en-US" sz="1600" smtClean="0">
                <a:latin typeface="Comic Sans MS" pitchFamily="66" charset="0"/>
              </a:rPr>
              <a:t>review questions</a:t>
            </a:r>
          </a:p>
          <a:p>
            <a:pPr marL="609600" indent="-609600" algn="l">
              <a:buFontTx/>
              <a:buChar char="•"/>
            </a:pPr>
            <a:r>
              <a:rPr lang="en-US" altLang="en-US" sz="1600" smtClean="0">
                <a:latin typeface="Comic Sans MS" pitchFamily="66" charset="0"/>
              </a:rPr>
              <a:t>study guides and learning objectives</a:t>
            </a:r>
          </a:p>
          <a:p>
            <a:pPr marL="609600" indent="-609600" algn="l">
              <a:buFontTx/>
              <a:buChar char="•"/>
            </a:pPr>
            <a:r>
              <a:rPr lang="en-US" altLang="en-US" sz="1600" smtClean="0">
                <a:latin typeface="Comic Sans MS" pitchFamily="66" charset="0"/>
              </a:rPr>
              <a:t>PowerPoints on other topics</a:t>
            </a:r>
          </a:p>
        </p:txBody>
      </p:sp>
      <p:sp>
        <p:nvSpPr>
          <p:cNvPr id="33796"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1600" b="0">
                <a:solidFill>
                  <a:srgbClr val="000000"/>
                </a:solidFill>
                <a:latin typeface="Comic Sans MS" pitchFamily="66" charset="0"/>
              </a:rPr>
              <a:t>You can access the VCBC by going to the Science Prof Online website </a:t>
            </a:r>
            <a:r>
              <a:rPr lang="en-US" altLang="en-US" sz="1600">
                <a:solidFill>
                  <a:srgbClr val="000000"/>
                </a:solidFill>
                <a:latin typeface="Comic Sans MS" pitchFamily="66" charset="0"/>
                <a:hlinkClick r:id="rId4"/>
              </a:rPr>
              <a:t>www.ScienceProfOnline.com</a:t>
            </a:r>
            <a:endParaRPr lang="en-US" altLang="en-US" sz="1600">
              <a:solidFill>
                <a:srgbClr val="000000"/>
              </a:solidFill>
              <a:latin typeface="Comic Sans MS" pitchFamily="66" charset="0"/>
            </a:endParaRPr>
          </a:p>
        </p:txBody>
      </p:sp>
      <p:pic>
        <p:nvPicPr>
          <p:cNvPr id="33797" name="Picture 5" descr="EndomembraneSystemMarinanRui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1910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Blinded With Science</a:t>
            </a:r>
            <a:r>
              <a:rPr lang="en-US" altLang="en-US" sz="1000" b="0">
                <a:latin typeface="Comic Sans MS" pitchFamily="66" charset="0"/>
              </a:rPr>
              <a:t> album, Thomas Dolby; </a:t>
            </a:r>
            <a:r>
              <a:rPr lang="en-US" altLang="en-US" sz="1000" b="0">
                <a:latin typeface="Comic Sans MS" pitchFamily="66" charset="0"/>
                <a:hlinkClick r:id="rId7"/>
              </a:rPr>
              <a:t>Endomembrane system</a:t>
            </a:r>
            <a:r>
              <a:rPr lang="en-US" altLang="en-US" sz="1000" b="0">
                <a:latin typeface="Comic Sans MS" pitchFamily="66" charset="0"/>
              </a:rPr>
              <a:t>, Mariana Ruiz, Wiki</a:t>
            </a:r>
          </a:p>
        </p:txBody>
      </p:sp>
      <p:pic>
        <p:nvPicPr>
          <p:cNvPr id="33799"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274638"/>
            <a:ext cx="8229600" cy="944562"/>
          </a:xfrm>
        </p:spPr>
        <p:txBody>
          <a:bodyPr/>
          <a:lstStyle/>
          <a:p>
            <a:pPr eaLnBrk="1" hangingPunct="1"/>
            <a:r>
              <a:rPr lang="en-US" sz="4000" b="1" smtClean="0">
                <a:solidFill>
                  <a:srgbClr val="CC0000"/>
                </a:solidFill>
                <a:latin typeface="Comic Sans MS" pitchFamily="66" charset="0"/>
              </a:rPr>
              <a:t>Eukaryotic Cells</a:t>
            </a:r>
          </a:p>
        </p:txBody>
      </p:sp>
      <p:sp>
        <p:nvSpPr>
          <p:cNvPr id="5123" name="Rectangle 3"/>
          <p:cNvSpPr>
            <a:spLocks noGrp="1" noChangeArrowheads="1"/>
          </p:cNvSpPr>
          <p:nvPr>
            <p:ph type="body" sz="half" idx="4294967295"/>
          </p:nvPr>
        </p:nvSpPr>
        <p:spPr>
          <a:xfrm>
            <a:off x="4953000" y="1371600"/>
            <a:ext cx="4191000" cy="4754563"/>
          </a:xfrm>
        </p:spPr>
        <p:txBody>
          <a:bodyPr/>
          <a:lstStyle/>
          <a:p>
            <a:pPr eaLnBrk="1" hangingPunct="1">
              <a:lnSpc>
                <a:spcPct val="90000"/>
              </a:lnSpc>
              <a:buFontTx/>
              <a:buNone/>
            </a:pPr>
            <a:endParaRPr lang="en-US" sz="2000" dirty="0" smtClean="0"/>
          </a:p>
          <a:p>
            <a:pPr eaLnBrk="1" hangingPunct="1">
              <a:lnSpc>
                <a:spcPct val="90000"/>
              </a:lnSpc>
              <a:buFont typeface="Wingdings" pitchFamily="2" charset="2"/>
              <a:buChar char="Ø"/>
            </a:pPr>
            <a:r>
              <a:rPr lang="en-US" sz="2000" dirty="0" err="1" smtClean="0">
                <a:latin typeface="Comic Sans MS" pitchFamily="66" charset="0"/>
              </a:rPr>
              <a:t>Eu</a:t>
            </a:r>
            <a:r>
              <a:rPr lang="en-US" sz="2000" dirty="0" smtClean="0">
                <a:latin typeface="Comic Sans MS" pitchFamily="66" charset="0"/>
              </a:rPr>
              <a:t> =“true”, </a:t>
            </a:r>
            <a:r>
              <a:rPr lang="en-US" sz="2000" dirty="0" err="1" smtClean="0">
                <a:latin typeface="Comic Sans MS" pitchFamily="66" charset="0"/>
              </a:rPr>
              <a:t>karyon</a:t>
            </a:r>
            <a:r>
              <a:rPr lang="en-US" sz="2000" dirty="0" smtClean="0">
                <a:latin typeface="Comic Sans MS" pitchFamily="66" charset="0"/>
              </a:rPr>
              <a:t>=“nucleus”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Genetic material contained in a nuclear membrane.</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Membrane bound organelles.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Include animal, plant, fungi, algae cells as well as other microscopic eukaryotes.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Evolved from </a:t>
            </a:r>
            <a:r>
              <a:rPr lang="en-US" sz="2000" b="1" dirty="0" smtClean="0">
                <a:latin typeface="Comic Sans MS" pitchFamily="66" charset="0"/>
                <a:hlinkClick r:id="rId3"/>
              </a:rPr>
              <a:t>prokaryotic cells</a:t>
            </a:r>
            <a:r>
              <a:rPr lang="en-US" sz="2000" dirty="0" smtClean="0">
                <a:latin typeface="Comic Sans MS" pitchFamily="66" charset="0"/>
              </a:rPr>
              <a:t>.</a:t>
            </a:r>
          </a:p>
          <a:p>
            <a:pPr eaLnBrk="1" hangingPunct="1">
              <a:lnSpc>
                <a:spcPct val="90000"/>
              </a:lnSpc>
            </a:pPr>
            <a:endParaRPr lang="en-US" sz="2000" dirty="0" smtClean="0">
              <a:latin typeface="Comic Sans MS" pitchFamily="66" charset="0"/>
            </a:endParaRPr>
          </a:p>
          <a:p>
            <a:pPr eaLnBrk="1" hangingPunct="1">
              <a:lnSpc>
                <a:spcPct val="90000"/>
              </a:lnSpc>
              <a:buFontTx/>
              <a:buNone/>
            </a:pPr>
            <a:endParaRPr lang="en-US" sz="2000" dirty="0" smtClean="0">
              <a:latin typeface="Comic Sans MS" pitchFamily="66" charset="0"/>
            </a:endParaRPr>
          </a:p>
        </p:txBody>
      </p:sp>
      <p:pic>
        <p:nvPicPr>
          <p:cNvPr id="5124" name="Picture 4" descr="EukaryoteAnimalCell"/>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228600" y="1828800"/>
            <a:ext cx="4800600" cy="4076700"/>
          </a:xfrm>
          <a:noFill/>
        </p:spPr>
      </p:pic>
      <p:sp>
        <p:nvSpPr>
          <p:cNvPr id="5125" name="Text Box 5"/>
          <p:cNvSpPr txBox="1">
            <a:spLocks noChangeArrowheads="1"/>
          </p:cNvSpPr>
          <p:nvPr/>
        </p:nvSpPr>
        <p:spPr bwMode="auto">
          <a:xfrm>
            <a:off x="6248400" y="6613525"/>
            <a:ext cx="2895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a:latin typeface="Comic Sans MS" pitchFamily="66" charset="0"/>
              </a:rPr>
              <a:t>Image: </a:t>
            </a:r>
            <a:r>
              <a:rPr lang="en-US" sz="1000" b="0" i="0">
                <a:latin typeface="Comic Sans MS" pitchFamily="66" charset="0"/>
                <a:hlinkClick r:id="rId5"/>
              </a:rPr>
              <a:t>Eukaryotic Cell Diagram</a:t>
            </a:r>
            <a:r>
              <a:rPr lang="en-US" sz="1000" b="0" i="0">
                <a:latin typeface="Comic Sans MS" pitchFamily="66" charset="0"/>
              </a:rPr>
              <a:t>, M. Ruiz</a:t>
            </a:r>
          </a:p>
        </p:txBody>
      </p:sp>
      <p:sp>
        <p:nvSpPr>
          <p:cNvPr id="7" name="Text Box 5"/>
          <p:cNvSpPr txBox="1">
            <a:spLocks noChangeArrowheads="1"/>
          </p:cNvSpPr>
          <p:nvPr/>
        </p:nvSpPr>
        <p:spPr bwMode="auto">
          <a:xfrm>
            <a:off x="0" y="6623050"/>
            <a:ext cx="43434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Cell Biology Classroom</a:t>
            </a:r>
            <a:r>
              <a:rPr lang="en-US" altLang="en-US" sz="1000" b="0" dirty="0">
                <a:latin typeface="Comic Sans MS" pitchFamily="66" charset="0"/>
              </a:rPr>
              <a:t>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950153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hylogeneticTreeNASA_EricGab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533400"/>
            <a:ext cx="8153400" cy="579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3"/>
          <p:cNvSpPr txBox="1">
            <a:spLocks noChangeArrowheads="1"/>
          </p:cNvSpPr>
          <p:nvPr/>
        </p:nvSpPr>
        <p:spPr bwMode="auto">
          <a:xfrm>
            <a:off x="472440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4"/>
              </a:rPr>
              <a:t>Phylogenetic Tree</a:t>
            </a:r>
            <a:r>
              <a:rPr lang="en-US" altLang="en-US" sz="1000" b="0">
                <a:latin typeface="Comic Sans MS" pitchFamily="66" charset="0"/>
              </a:rPr>
              <a:t>, Eric Gaba, NASA Astrobiology Institute</a:t>
            </a:r>
            <a:r>
              <a:rPr lang="en-US" altLang="en-US" sz="1000" b="0" i="1"/>
              <a:t>.</a:t>
            </a:r>
          </a:p>
        </p:txBody>
      </p:sp>
      <p:sp>
        <p:nvSpPr>
          <p:cNvPr id="5124" name="Text Box 5"/>
          <p:cNvSpPr txBox="1">
            <a:spLocks noChangeArrowheads="1"/>
          </p:cNvSpPr>
          <p:nvPr/>
        </p:nvSpPr>
        <p:spPr bwMode="auto">
          <a:xfrm>
            <a:off x="0"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
        <p:nvSpPr>
          <p:cNvPr id="5125" name="Text Box 16"/>
          <p:cNvSpPr txBox="1">
            <a:spLocks noChangeArrowheads="1"/>
          </p:cNvSpPr>
          <p:nvPr/>
        </p:nvSpPr>
        <p:spPr bwMode="auto">
          <a:xfrm>
            <a:off x="2919412" y="1167984"/>
            <a:ext cx="14239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1600" dirty="0">
                <a:latin typeface="Comic Sans MS" pitchFamily="66" charset="0"/>
                <a:hlinkClick r:id="rId7"/>
              </a:rPr>
              <a:t>Prokaryotes</a:t>
            </a:r>
            <a:endParaRPr lang="en-US" altLang="en-US" sz="1600" dirty="0">
              <a:latin typeface="Comic Sans MS" pitchFamily="66" charset="0"/>
            </a:endParaRPr>
          </a:p>
        </p:txBody>
      </p:sp>
      <p:sp>
        <p:nvSpPr>
          <p:cNvPr id="5126" name="Text Box 17"/>
          <p:cNvSpPr txBox="1">
            <a:spLocks noChangeArrowheads="1"/>
          </p:cNvSpPr>
          <p:nvPr/>
        </p:nvSpPr>
        <p:spPr bwMode="auto">
          <a:xfrm>
            <a:off x="7429500" y="1198563"/>
            <a:ext cx="1295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1600" dirty="0">
                <a:latin typeface="Comic Sans MS" pitchFamily="66" charset="0"/>
                <a:hlinkClick r:id="rId8"/>
              </a:rPr>
              <a:t>Eukaryotes</a:t>
            </a:r>
            <a:endParaRPr lang="en-US" altLang="en-US" sz="1600" dirty="0">
              <a:latin typeface="Comic Sans MS" pitchFamily="66" charset="0"/>
            </a:endParaRPr>
          </a:p>
        </p:txBody>
      </p:sp>
      <p:sp>
        <p:nvSpPr>
          <p:cNvPr id="5127" name="Line 18"/>
          <p:cNvSpPr>
            <a:spLocks noChangeShapeType="1"/>
          </p:cNvSpPr>
          <p:nvPr/>
        </p:nvSpPr>
        <p:spPr bwMode="auto">
          <a:xfrm>
            <a:off x="4295064" y="1438275"/>
            <a:ext cx="381000" cy="2270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19"/>
          <p:cNvSpPr>
            <a:spLocks noChangeShapeType="1"/>
          </p:cNvSpPr>
          <p:nvPr/>
        </p:nvSpPr>
        <p:spPr bwMode="auto">
          <a:xfrm flipH="1">
            <a:off x="2633663" y="1481138"/>
            <a:ext cx="28575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20"/>
          <p:cNvSpPr>
            <a:spLocks noChangeShapeType="1"/>
          </p:cNvSpPr>
          <p:nvPr/>
        </p:nvSpPr>
        <p:spPr bwMode="auto">
          <a:xfrm flipH="1">
            <a:off x="7116170" y="1456531"/>
            <a:ext cx="30480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381000"/>
            <a:ext cx="8229600" cy="392113"/>
          </a:xfrm>
        </p:spPr>
        <p:txBody>
          <a:bodyPr/>
          <a:lstStyle/>
          <a:p>
            <a:pPr algn="l" eaLnBrk="1" hangingPunct="1"/>
            <a:r>
              <a:rPr lang="en-US" sz="3600" b="1" dirty="0" smtClean="0">
                <a:solidFill>
                  <a:srgbClr val="CC0000"/>
                </a:solidFill>
                <a:latin typeface="Comic Sans MS" pitchFamily="66" charset="0"/>
              </a:rPr>
              <a:t>Eukaryotic </a:t>
            </a:r>
            <a:r>
              <a:rPr lang="en-US" sz="4000" b="1" dirty="0" smtClean="0">
                <a:solidFill>
                  <a:schemeClr val="tx1">
                    <a:lumMod val="65000"/>
                    <a:lumOff val="35000"/>
                  </a:schemeClr>
                </a:solidFill>
                <a:latin typeface="Comic Sans MS" pitchFamily="66" charset="0"/>
              </a:rPr>
              <a:t>Genomes</a:t>
            </a:r>
          </a:p>
        </p:txBody>
      </p:sp>
      <p:sp>
        <p:nvSpPr>
          <p:cNvPr id="7171" name="Rectangle 3"/>
          <p:cNvSpPr>
            <a:spLocks noGrp="1" noChangeArrowheads="1"/>
          </p:cNvSpPr>
          <p:nvPr>
            <p:ph type="body" sz="half" idx="1"/>
          </p:nvPr>
        </p:nvSpPr>
        <p:spPr>
          <a:xfrm>
            <a:off x="457200" y="1371601"/>
            <a:ext cx="4572000" cy="5029200"/>
          </a:xfrm>
        </p:spPr>
        <p:txBody>
          <a:bodyPr/>
          <a:lstStyle/>
          <a:p>
            <a:pPr eaLnBrk="1" hangingPunct="1">
              <a:lnSpc>
                <a:spcPct val="80000"/>
              </a:lnSpc>
              <a:buFont typeface="Wingdings" pitchFamily="2" charset="2"/>
              <a:buChar char="Ø"/>
            </a:pPr>
            <a:r>
              <a:rPr lang="en-US" sz="1800" dirty="0" smtClean="0">
                <a:latin typeface="Comic Sans MS" pitchFamily="66" charset="0"/>
              </a:rPr>
              <a:t>Like prokaryotes, and all living things, their genome is made of  DNA.                                                            </a:t>
            </a:r>
          </a:p>
          <a:p>
            <a:pPr eaLnBrk="1" hangingPunct="1">
              <a:lnSpc>
                <a:spcPct val="80000"/>
              </a:lnSpc>
              <a:buFont typeface="Wingdings" pitchFamily="2" charset="2"/>
              <a:buChar char="Ø"/>
            </a:pPr>
            <a:endParaRPr lang="en-US" sz="20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May include several to many linear chromosomes within a membrane-bound nucleus. </a:t>
            </a:r>
          </a:p>
          <a:p>
            <a:pPr eaLnBrk="1" hangingPunct="1">
              <a:lnSpc>
                <a:spcPct val="80000"/>
              </a:lnSpc>
              <a:buFont typeface="Wingdings" pitchFamily="2" charset="2"/>
              <a:buChar char="Ø"/>
            </a:pPr>
            <a:endParaRPr lang="en-US" sz="2000" dirty="0" smtClean="0">
              <a:latin typeface="Comic Sans MS" pitchFamily="66" charset="0"/>
            </a:endParaRPr>
          </a:p>
          <a:p>
            <a:pPr eaLnBrk="1" hangingPunct="1">
              <a:lnSpc>
                <a:spcPct val="80000"/>
              </a:lnSpc>
              <a:buFont typeface="Wingdings" pitchFamily="2" charset="2"/>
              <a:buChar char="Ø"/>
            </a:pPr>
            <a:r>
              <a:rPr lang="en-US" sz="2000" b="1" dirty="0" smtClean="0">
                <a:solidFill>
                  <a:srgbClr val="FF0000"/>
                </a:solidFill>
                <a:latin typeface="Comic Sans MS" pitchFamily="66" charset="0"/>
              </a:rPr>
              <a:t>Q</a:t>
            </a:r>
            <a:r>
              <a:rPr lang="en-US" sz="1800" b="1" dirty="0" smtClean="0">
                <a:latin typeface="Comic Sans MS" pitchFamily="66" charset="0"/>
              </a:rPr>
              <a:t>:</a:t>
            </a:r>
            <a:r>
              <a:rPr lang="en-US" sz="1800" dirty="0" smtClean="0">
                <a:latin typeface="Comic Sans MS" pitchFamily="66" charset="0"/>
              </a:rPr>
              <a:t> </a:t>
            </a:r>
            <a:r>
              <a:rPr lang="en-US" sz="1800" b="1" dirty="0" smtClean="0">
                <a:latin typeface="Comic Sans MS" pitchFamily="66" charset="0"/>
              </a:rPr>
              <a:t>How many chromosomes do humans have?</a:t>
            </a:r>
          </a:p>
          <a:p>
            <a:pPr eaLnBrk="1" hangingPunct="1">
              <a:lnSpc>
                <a:spcPct val="80000"/>
              </a:lnSpc>
              <a:buFont typeface="Wingdings" pitchFamily="2" charset="2"/>
              <a:buChar char="Ø"/>
            </a:pPr>
            <a:endParaRPr lang="en-US" sz="20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hlinkClick r:id="rId3"/>
              </a:rPr>
              <a:t>Replication</a:t>
            </a:r>
            <a:r>
              <a:rPr lang="en-US" sz="2000" dirty="0" smtClean="0">
                <a:latin typeface="Comic Sans MS" pitchFamily="66" charset="0"/>
              </a:rPr>
              <a:t> </a:t>
            </a:r>
            <a:r>
              <a:rPr lang="en-US" sz="1600" dirty="0" smtClean="0">
                <a:latin typeface="Comic Sans MS" pitchFamily="66" charset="0"/>
              </a:rPr>
              <a:t>(duplication of DNA prior to cell division)</a:t>
            </a:r>
            <a:r>
              <a:rPr lang="en-US" sz="2000" dirty="0" smtClean="0">
                <a:latin typeface="Comic Sans MS" pitchFamily="66" charset="0"/>
              </a:rPr>
              <a:t> occurs in all living things</a:t>
            </a:r>
            <a:r>
              <a:rPr lang="en-US" sz="1600" dirty="0" smtClean="0">
                <a:latin typeface="Comic Sans MS" pitchFamily="66" charset="0"/>
              </a:rPr>
              <a:t>.</a:t>
            </a:r>
          </a:p>
          <a:p>
            <a:pPr eaLnBrk="1" hangingPunct="1">
              <a:lnSpc>
                <a:spcPct val="80000"/>
              </a:lnSpc>
              <a:buFont typeface="Wingdings" pitchFamily="2" charset="2"/>
              <a:buChar char="Ø"/>
            </a:pPr>
            <a:endParaRPr lang="en-US" sz="20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Two locations of eukaryotic </a:t>
            </a:r>
            <a:r>
              <a:rPr lang="en-US" sz="1800" dirty="0" smtClean="0">
                <a:latin typeface="Comic Sans MS" pitchFamily="66" charset="0"/>
                <a:hlinkClick r:id="rId4"/>
              </a:rPr>
              <a:t>DNA</a:t>
            </a:r>
            <a:endParaRPr lang="en-US" sz="1800" dirty="0" smtClean="0">
              <a:latin typeface="Comic Sans MS" pitchFamily="66" charset="0"/>
            </a:endParaRPr>
          </a:p>
          <a:p>
            <a:pPr marL="685800" lvl="1" indent="-228600" eaLnBrk="1" hangingPunct="1">
              <a:lnSpc>
                <a:spcPct val="80000"/>
              </a:lnSpc>
            </a:pPr>
            <a:r>
              <a:rPr lang="en-US" sz="1600" dirty="0" smtClean="0">
                <a:latin typeface="Comic Sans MS" pitchFamily="66" charset="0"/>
              </a:rPr>
              <a:t>Nuclear DNA</a:t>
            </a:r>
          </a:p>
          <a:p>
            <a:pPr marL="685800" lvl="1" indent="-228600" eaLnBrk="1" hangingPunct="1">
              <a:lnSpc>
                <a:spcPct val="80000"/>
              </a:lnSpc>
            </a:pPr>
            <a:r>
              <a:rPr lang="en-US" sz="1600" dirty="0" err="1" smtClean="0">
                <a:latin typeface="Comic Sans MS" pitchFamily="66" charset="0"/>
              </a:rPr>
              <a:t>Extranuclear</a:t>
            </a:r>
            <a:r>
              <a:rPr lang="en-US" sz="1600" dirty="0" smtClean="0">
                <a:latin typeface="Comic Sans MS" pitchFamily="66" charset="0"/>
              </a:rPr>
              <a:t> DNA</a:t>
            </a:r>
            <a:r>
              <a:rPr lang="en-US" sz="1800" dirty="0" smtClean="0">
                <a:latin typeface="Comic Sans MS" pitchFamily="66" charset="0"/>
              </a:rPr>
              <a:t> </a:t>
            </a:r>
          </a:p>
        </p:txBody>
      </p:sp>
      <p:sp>
        <p:nvSpPr>
          <p:cNvPr id="7172" name="Text Box 4"/>
          <p:cNvSpPr txBox="1">
            <a:spLocks noChangeArrowheads="1"/>
          </p:cNvSpPr>
          <p:nvPr/>
        </p:nvSpPr>
        <p:spPr bwMode="auto">
          <a:xfrm>
            <a:off x="0" y="6613525"/>
            <a:ext cx="3429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a:latin typeface="Comic Sans MS" pitchFamily="66" charset="0"/>
              </a:rPr>
              <a:t>Image: Spectral karyotype, Jane Ades, NHGRI</a:t>
            </a:r>
          </a:p>
        </p:txBody>
      </p:sp>
      <p:pic>
        <p:nvPicPr>
          <p:cNvPr id="7173" name="Picture 5" descr="Spectral karyotype"/>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105400" y="0"/>
            <a:ext cx="40386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Cell Biology Classroom</a:t>
            </a:r>
            <a:r>
              <a:rPr lang="en-US" altLang="en-US" sz="1000" b="0" dirty="0">
                <a:latin typeface="Comic Sans MS" pitchFamily="66" charset="0"/>
              </a:rPr>
              <a:t>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602057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81000" y="152400"/>
            <a:ext cx="2971800" cy="792163"/>
          </a:xfrm>
        </p:spPr>
        <p:txBody>
          <a:bodyPr/>
          <a:lstStyle/>
          <a:p>
            <a:pPr algn="l" eaLnBrk="1" hangingPunct="1"/>
            <a:r>
              <a:rPr lang="en-US" sz="3600" b="1" dirty="0" smtClean="0">
                <a:solidFill>
                  <a:srgbClr val="CC0000"/>
                </a:solidFill>
                <a:latin typeface="Comic Sans MS" pitchFamily="66" charset="0"/>
              </a:rPr>
              <a:t>Cytoplasm</a:t>
            </a:r>
          </a:p>
        </p:txBody>
      </p:sp>
      <p:sp>
        <p:nvSpPr>
          <p:cNvPr id="8195" name="Rectangle 3"/>
          <p:cNvSpPr>
            <a:spLocks noGrp="1" noChangeArrowheads="1"/>
          </p:cNvSpPr>
          <p:nvPr>
            <p:ph type="body" sz="half" idx="4294967295"/>
          </p:nvPr>
        </p:nvSpPr>
        <p:spPr>
          <a:xfrm>
            <a:off x="381000" y="1143000"/>
            <a:ext cx="4114800" cy="5181600"/>
          </a:xfrm>
        </p:spPr>
        <p:txBody>
          <a:bodyPr/>
          <a:lstStyle/>
          <a:p>
            <a:pPr eaLnBrk="1" hangingPunct="1">
              <a:lnSpc>
                <a:spcPct val="80000"/>
              </a:lnSpc>
              <a:buFontTx/>
              <a:buNone/>
              <a:defRPr/>
            </a:pPr>
            <a:r>
              <a:rPr lang="en-US" sz="1800" b="1" u="sng" dirty="0" smtClean="0">
                <a:latin typeface="Comic Sans MS" pitchFamily="66" charset="0"/>
              </a:rPr>
              <a:t>Nicknames:</a:t>
            </a:r>
            <a:r>
              <a:rPr lang="en-US" sz="1800" dirty="0" smtClean="0">
                <a:latin typeface="Comic Sans MS" pitchFamily="66" charset="0"/>
              </a:rPr>
              <a:t> </a:t>
            </a:r>
            <a:r>
              <a:rPr lang="en-US" sz="1600" dirty="0">
                <a:latin typeface="Comic Sans MS" pitchFamily="66" charset="0"/>
              </a:rPr>
              <a:t>The </a:t>
            </a:r>
            <a:r>
              <a:rPr lang="en-US" sz="1600" dirty="0" smtClean="0">
                <a:latin typeface="Comic Sans MS" pitchFamily="66" charset="0"/>
              </a:rPr>
              <a:t>Matrix, </a:t>
            </a:r>
          </a:p>
          <a:p>
            <a:pPr eaLnBrk="1" hangingPunct="1">
              <a:lnSpc>
                <a:spcPct val="80000"/>
              </a:lnSpc>
              <a:buFontTx/>
              <a:buNone/>
              <a:defRPr/>
            </a:pPr>
            <a:r>
              <a:rPr lang="en-US" sz="1600" dirty="0" smtClean="0">
                <a:latin typeface="Comic Sans MS" pitchFamily="66" charset="0"/>
              </a:rPr>
              <a:t>                      Molecular Chowder</a:t>
            </a:r>
            <a:endParaRPr lang="en-US" sz="1600" dirty="0">
              <a:latin typeface="Comic Sans MS" pitchFamily="66" charset="0"/>
            </a:endParaRPr>
          </a:p>
          <a:p>
            <a:pPr eaLnBrk="1" hangingPunct="1">
              <a:lnSpc>
                <a:spcPct val="80000"/>
              </a:lnSpc>
              <a:buFontTx/>
              <a:buNone/>
              <a:defRPr/>
            </a:pPr>
            <a:endParaRPr lang="en-US" sz="1800" dirty="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Fills the space between the plasma membrane and the nuclear membrane</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A water-like substance that fills cells. </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Consists of </a:t>
            </a:r>
            <a:r>
              <a:rPr lang="en-US" sz="1800" b="1" dirty="0" smtClean="0">
                <a:solidFill>
                  <a:schemeClr val="tx1">
                    <a:lumMod val="65000"/>
                    <a:lumOff val="35000"/>
                  </a:schemeClr>
                </a:solidFill>
                <a:latin typeface="Comic Sans MS" pitchFamily="66" charset="0"/>
              </a:rPr>
              <a:t>cytosol</a:t>
            </a:r>
            <a:r>
              <a:rPr lang="en-US" sz="1600" dirty="0" smtClean="0">
                <a:latin typeface="Comic Sans MS" pitchFamily="66" charset="0"/>
              </a:rPr>
              <a:t> and </a:t>
            </a:r>
            <a:r>
              <a:rPr lang="en-US" sz="1800" b="1" dirty="0" smtClean="0">
                <a:solidFill>
                  <a:schemeClr val="tx1">
                    <a:lumMod val="65000"/>
                    <a:lumOff val="35000"/>
                  </a:schemeClr>
                </a:solidFill>
                <a:latin typeface="Comic Sans MS" pitchFamily="66" charset="0"/>
              </a:rPr>
              <a:t>cellular organelles</a:t>
            </a:r>
            <a:r>
              <a:rPr lang="en-US" sz="1800" dirty="0" smtClean="0">
                <a:solidFill>
                  <a:schemeClr val="tx1">
                    <a:lumMod val="65000"/>
                    <a:lumOff val="35000"/>
                  </a:schemeClr>
                </a:solidFill>
                <a:latin typeface="Comic Sans MS" pitchFamily="66" charset="0"/>
              </a:rPr>
              <a:t> </a:t>
            </a:r>
            <a:r>
              <a:rPr lang="en-US" sz="1600" dirty="0" smtClean="0">
                <a:latin typeface="Comic Sans MS" pitchFamily="66" charset="0"/>
              </a:rPr>
              <a:t>except for the cell nucleus. </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b="1" dirty="0" smtClean="0">
                <a:latin typeface="Comic Sans MS" pitchFamily="66" charset="0"/>
              </a:rPr>
              <a:t>cytosol</a:t>
            </a:r>
            <a:r>
              <a:rPr lang="en-US" sz="1600" dirty="0" smtClean="0">
                <a:latin typeface="Comic Sans MS" pitchFamily="66" charset="0"/>
              </a:rPr>
              <a:t> is made up of water, salts, organic molecules and many </a:t>
            </a:r>
            <a:r>
              <a:rPr lang="en-US" sz="1600" dirty="0" smtClean="0">
                <a:latin typeface="Comic Sans MS" pitchFamily="66" charset="0"/>
                <a:hlinkClick r:id="rId3"/>
              </a:rPr>
              <a:t>enzymes</a:t>
            </a:r>
            <a:r>
              <a:rPr lang="en-US" sz="1600" dirty="0" smtClean="0">
                <a:latin typeface="Comic Sans MS" pitchFamily="66" charset="0"/>
              </a:rPr>
              <a:t> that catalyze reactions.</a:t>
            </a:r>
            <a:r>
              <a:rPr lang="en-US" sz="1600" dirty="0" smtClean="0"/>
              <a:t> </a:t>
            </a:r>
          </a:p>
          <a:p>
            <a:pPr eaLnBrk="1" hangingPunct="1">
              <a:lnSpc>
                <a:spcPct val="80000"/>
              </a:lnSpc>
              <a:buFont typeface="Wingdings" pitchFamily="2" charset="2"/>
              <a:buChar char="Ø"/>
              <a:defRPr/>
            </a:pPr>
            <a:endParaRPr lang="en-US" sz="1800" dirty="0" smtClean="0"/>
          </a:p>
          <a:p>
            <a:pPr marL="0" indent="0" eaLnBrk="1" hangingPunct="1">
              <a:lnSpc>
                <a:spcPct val="80000"/>
              </a:lnSpc>
              <a:buNone/>
              <a:defRPr/>
            </a:pPr>
            <a:r>
              <a:rPr lang="en-US" sz="1800" b="1" dirty="0" smtClean="0">
                <a:solidFill>
                  <a:srgbClr val="FF0000"/>
                </a:solidFill>
                <a:latin typeface="Comic Sans MS" pitchFamily="66" charset="0"/>
              </a:rPr>
              <a:t>Q</a:t>
            </a:r>
            <a:r>
              <a:rPr lang="en-US" sz="1600" b="1" dirty="0" smtClean="0">
                <a:latin typeface="Comic Sans MS" pitchFamily="66" charset="0"/>
              </a:rPr>
              <a:t>:</a:t>
            </a:r>
            <a:r>
              <a:rPr lang="en-US" sz="1600" b="1" dirty="0" smtClean="0">
                <a:solidFill>
                  <a:srgbClr val="3333CC"/>
                </a:solidFill>
                <a:latin typeface="Comic Sans MS" pitchFamily="66" charset="0"/>
              </a:rPr>
              <a:t> </a:t>
            </a:r>
            <a:r>
              <a:rPr lang="en-US" sz="1600" b="1" dirty="0" smtClean="0">
                <a:latin typeface="Comic Sans MS" pitchFamily="66" charset="0"/>
              </a:rPr>
              <a:t>Eukaryotes? Prokaryotes? Both?</a:t>
            </a:r>
            <a:endParaRPr lang="en-US" sz="1800" b="1" dirty="0" smtClean="0"/>
          </a:p>
          <a:p>
            <a:pPr eaLnBrk="1" hangingPunct="1">
              <a:lnSpc>
                <a:spcPct val="80000"/>
              </a:lnSpc>
              <a:defRPr/>
            </a:pPr>
            <a:endParaRPr lang="en-US" sz="2000" dirty="0" smtClean="0"/>
          </a:p>
        </p:txBody>
      </p:sp>
      <p:pic>
        <p:nvPicPr>
          <p:cNvPr id="8196" name="Picture 4" descr="EukaryoteAnimalCell"/>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591050" y="762000"/>
            <a:ext cx="4400550" cy="5486400"/>
          </a:xfrm>
          <a:noFill/>
        </p:spPr>
      </p:pic>
      <p:sp>
        <p:nvSpPr>
          <p:cNvPr id="8197" name="Text Box 5"/>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Image: </a:t>
            </a:r>
            <a:r>
              <a:rPr lang="en-US" sz="1000" b="0" i="0" dirty="0">
                <a:latin typeface="Comic Sans MS" pitchFamily="66" charset="0"/>
                <a:hlinkClick r:id="rId5"/>
              </a:rPr>
              <a:t>Eukaryotic Cell Diagram</a:t>
            </a:r>
            <a:r>
              <a:rPr lang="en-US" sz="1000" b="0" i="0" dirty="0">
                <a:latin typeface="Comic Sans MS" pitchFamily="66" charset="0"/>
              </a:rPr>
              <a:t>, M. Ruiz</a:t>
            </a:r>
          </a:p>
        </p:txBody>
      </p:sp>
      <p:sp>
        <p:nvSpPr>
          <p:cNvPr id="7"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Cell Biology Classroom</a:t>
            </a:r>
            <a:r>
              <a:rPr lang="en-US" altLang="en-US" sz="1000" b="0" dirty="0">
                <a:latin typeface="Comic Sans MS" pitchFamily="66" charset="0"/>
              </a:rPr>
              <a:t>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548521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304800"/>
            <a:ext cx="3505200" cy="715963"/>
          </a:xfrm>
          <a:noFill/>
        </p:spPr>
        <p:txBody>
          <a:bodyPr/>
          <a:lstStyle/>
          <a:p>
            <a:pPr algn="l" eaLnBrk="1" hangingPunct="1"/>
            <a:r>
              <a:rPr lang="en-US" sz="3600" b="1" dirty="0" smtClean="0">
                <a:solidFill>
                  <a:srgbClr val="CC0000"/>
                </a:solidFill>
                <a:latin typeface="Comic Sans MS" pitchFamily="66" charset="0"/>
              </a:rPr>
              <a:t>Cytoskeleton</a:t>
            </a:r>
          </a:p>
        </p:txBody>
      </p:sp>
      <p:sp>
        <p:nvSpPr>
          <p:cNvPr id="9219" name="Rectangle 3"/>
          <p:cNvSpPr>
            <a:spLocks noGrp="1" noChangeArrowheads="1"/>
          </p:cNvSpPr>
          <p:nvPr>
            <p:ph type="body" sz="half" idx="1"/>
          </p:nvPr>
        </p:nvSpPr>
        <p:spPr>
          <a:xfrm>
            <a:off x="228600" y="1447800"/>
            <a:ext cx="3886200" cy="5029200"/>
          </a:xfrm>
        </p:spPr>
        <p:txBody>
          <a:bodyPr/>
          <a:lstStyle/>
          <a:p>
            <a:pPr eaLnBrk="1" hangingPunct="1">
              <a:lnSpc>
                <a:spcPct val="80000"/>
              </a:lnSpc>
              <a:buFontTx/>
              <a:buNone/>
            </a:pPr>
            <a:r>
              <a:rPr lang="en-US" sz="2000" b="1" u="sng" dirty="0" smtClean="0">
                <a:latin typeface="Comic Sans MS" pitchFamily="66" charset="0"/>
              </a:rPr>
              <a:t>Nicknames:</a:t>
            </a:r>
            <a:r>
              <a:rPr lang="en-US" sz="2000" dirty="0" smtClean="0">
                <a:latin typeface="Comic Sans MS" pitchFamily="66" charset="0"/>
              </a:rPr>
              <a:t> </a:t>
            </a:r>
            <a:r>
              <a:rPr lang="en-US" sz="1800" dirty="0" smtClean="0">
                <a:latin typeface="Comic Sans MS" pitchFamily="66" charset="0"/>
              </a:rPr>
              <a:t>Scaffolding,</a:t>
            </a:r>
          </a:p>
          <a:p>
            <a:pPr eaLnBrk="1" hangingPunct="1">
              <a:lnSpc>
                <a:spcPct val="80000"/>
              </a:lnSpc>
              <a:buFontTx/>
              <a:buNone/>
            </a:pPr>
            <a:r>
              <a:rPr lang="en-US" sz="1800" dirty="0">
                <a:latin typeface="Comic Sans MS" pitchFamily="66" charset="0"/>
              </a:rPr>
              <a:t> </a:t>
            </a:r>
            <a:r>
              <a:rPr lang="en-US" sz="1800" dirty="0" smtClean="0">
                <a:latin typeface="Comic Sans MS" pitchFamily="66" charset="0"/>
              </a:rPr>
              <a:t>                     Highways</a:t>
            </a:r>
          </a:p>
          <a:p>
            <a:pPr eaLnBrk="1" hangingPunct="1">
              <a:lnSpc>
                <a:spcPct val="80000"/>
              </a:lnSpc>
              <a:buFontTx/>
              <a:buNone/>
            </a:pPr>
            <a:endParaRPr lang="en-US" sz="1800" dirty="0" smtClean="0">
              <a:latin typeface="Comic Sans MS" pitchFamily="66" charset="0"/>
            </a:endParaRPr>
          </a:p>
          <a:p>
            <a:pPr eaLnBrk="1" hangingPunct="1">
              <a:lnSpc>
                <a:spcPct val="80000"/>
              </a:lnSpc>
              <a:buFontTx/>
              <a:buNone/>
            </a:pPr>
            <a:r>
              <a:rPr lang="en-US" sz="1400" dirty="0" smtClean="0">
                <a:latin typeface="Comic Sans MS" pitchFamily="66" charset="0"/>
              </a:rPr>
              <a:t> </a:t>
            </a:r>
          </a:p>
          <a:p>
            <a:pPr eaLnBrk="1" hangingPunct="1">
              <a:lnSpc>
                <a:spcPct val="80000"/>
              </a:lnSpc>
            </a:pPr>
            <a:r>
              <a:rPr lang="en-US" sz="1600" dirty="0" smtClean="0">
                <a:latin typeface="Comic Sans MS" pitchFamily="66" charset="0"/>
              </a:rPr>
              <a:t>Maintains cell shape.</a:t>
            </a:r>
          </a:p>
          <a:p>
            <a:pPr eaLnBrk="1" hangingPunct="1">
              <a:lnSpc>
                <a:spcPct val="80000"/>
              </a:lnSpc>
            </a:pPr>
            <a:endParaRPr lang="en-US" sz="1000" dirty="0" smtClean="0">
              <a:latin typeface="Comic Sans MS" pitchFamily="66" charset="0"/>
            </a:endParaRPr>
          </a:p>
          <a:p>
            <a:pPr eaLnBrk="1" hangingPunct="1">
              <a:lnSpc>
                <a:spcPct val="80000"/>
              </a:lnSpc>
            </a:pPr>
            <a:r>
              <a:rPr lang="en-US" sz="1600" dirty="0" smtClean="0">
                <a:latin typeface="Comic Sans MS" pitchFamily="66" charset="0"/>
              </a:rPr>
              <a:t>Protects the cell.</a:t>
            </a: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Enables some cell movement </a:t>
            </a:r>
            <a:r>
              <a:rPr lang="en-US" sz="1400" dirty="0" smtClean="0">
                <a:latin typeface="Comic Sans MS" pitchFamily="66" charset="0"/>
              </a:rPr>
              <a:t>(using structures such as flagella and cilia).</a:t>
            </a:r>
          </a:p>
          <a:p>
            <a:pPr eaLnBrk="1" hangingPunct="1">
              <a:lnSpc>
                <a:spcPct val="80000"/>
              </a:lnSpc>
            </a:pPr>
            <a:endParaRPr lang="en-US" sz="700" dirty="0" smtClean="0">
              <a:latin typeface="Comic Sans MS" pitchFamily="66" charset="0"/>
            </a:endParaRP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Plays important roles in intra-cellular transport </a:t>
            </a:r>
            <a:r>
              <a:rPr lang="en-US" sz="1400" i="1" dirty="0" smtClean="0">
                <a:latin typeface="Comic Sans MS" pitchFamily="66" charset="0"/>
              </a:rPr>
              <a:t>(the movement of vesicles and organelles).</a:t>
            </a:r>
          </a:p>
          <a:p>
            <a:pPr eaLnBrk="1" hangingPunct="1">
              <a:lnSpc>
                <a:spcPct val="80000"/>
              </a:lnSpc>
            </a:pPr>
            <a:endParaRPr lang="en-US" sz="800" i="1" dirty="0" smtClean="0">
              <a:latin typeface="Comic Sans MS" pitchFamily="66" charset="0"/>
            </a:endParaRPr>
          </a:p>
          <a:p>
            <a:pPr eaLnBrk="1" hangingPunct="1">
              <a:lnSpc>
                <a:spcPct val="80000"/>
              </a:lnSpc>
            </a:pPr>
            <a:endParaRPr lang="en-US" sz="800" i="1" dirty="0" smtClean="0">
              <a:latin typeface="Comic Sans MS" pitchFamily="66" charset="0"/>
            </a:endParaRPr>
          </a:p>
          <a:p>
            <a:pPr eaLnBrk="1" hangingPunct="1">
              <a:lnSpc>
                <a:spcPct val="80000"/>
              </a:lnSpc>
            </a:pPr>
            <a:r>
              <a:rPr lang="en-US" sz="1600" dirty="0" smtClean="0">
                <a:latin typeface="Comic Sans MS" pitchFamily="66" charset="0"/>
              </a:rPr>
              <a:t>Plays important role in </a:t>
            </a:r>
            <a:r>
              <a:rPr lang="en-US" sz="1600" dirty="0" smtClean="0">
                <a:latin typeface="Comic Sans MS" pitchFamily="66" charset="0"/>
                <a:hlinkClick r:id="rId3"/>
              </a:rPr>
              <a:t>cell division</a:t>
            </a:r>
            <a:r>
              <a:rPr lang="en-US" sz="1600" dirty="0" smtClean="0">
                <a:latin typeface="Comic Sans MS" pitchFamily="66" charset="0"/>
              </a:rPr>
              <a:t>.</a:t>
            </a:r>
          </a:p>
          <a:p>
            <a:pPr eaLnBrk="1" hangingPunct="1">
              <a:lnSpc>
                <a:spcPct val="80000"/>
              </a:lnSpc>
            </a:pPr>
            <a:endParaRPr lang="en-US" sz="1600" dirty="0" smtClean="0">
              <a:latin typeface="Comic Sans MS" pitchFamily="66" charset="0"/>
            </a:endParaRPr>
          </a:p>
          <a:p>
            <a:pPr eaLnBrk="1" hangingPunct="1">
              <a:lnSpc>
                <a:spcPct val="80000"/>
              </a:lnSpc>
              <a:spcBef>
                <a:spcPct val="0"/>
              </a:spcBef>
              <a:buFontTx/>
              <a:buNone/>
            </a:pPr>
            <a:endParaRPr lang="en-US" sz="1600" b="1" dirty="0" smtClean="0">
              <a:solidFill>
                <a:srgbClr val="3333CC"/>
              </a:solidFill>
              <a:latin typeface="Comic Sans MS" pitchFamily="66" charset="0"/>
            </a:endParaRPr>
          </a:p>
          <a:p>
            <a:pPr eaLnBrk="1" hangingPunct="1">
              <a:lnSpc>
                <a:spcPct val="80000"/>
              </a:lnSpc>
              <a:spcBef>
                <a:spcPct val="0"/>
              </a:spcBef>
              <a:buFontTx/>
              <a:buNone/>
            </a:pPr>
            <a:r>
              <a:rPr lang="en-US" sz="1800" b="1" dirty="0" smtClean="0">
                <a:solidFill>
                  <a:srgbClr val="FF0000"/>
                </a:solidFill>
                <a:latin typeface="Comic Sans MS" pitchFamily="66" charset="0"/>
              </a:rPr>
              <a:t>Q</a:t>
            </a:r>
            <a:r>
              <a:rPr lang="en-US" sz="1600" b="1" dirty="0" smtClean="0">
                <a:latin typeface="Comic Sans MS" pitchFamily="66" charset="0"/>
              </a:rPr>
              <a:t>:</a:t>
            </a:r>
            <a:r>
              <a:rPr lang="en-US" sz="1600" b="1" dirty="0" smtClean="0">
                <a:solidFill>
                  <a:srgbClr val="3333CC"/>
                </a:solidFill>
                <a:latin typeface="Comic Sans MS" pitchFamily="66" charset="0"/>
              </a:rPr>
              <a:t> </a:t>
            </a:r>
            <a:r>
              <a:rPr lang="en-US" sz="1600" b="1" dirty="0" smtClean="0">
                <a:latin typeface="Comic Sans MS" pitchFamily="66" charset="0"/>
              </a:rPr>
              <a:t>Eukaryotes? Prokaryotes? Both?</a:t>
            </a:r>
          </a:p>
        </p:txBody>
      </p:sp>
      <p:pic>
        <p:nvPicPr>
          <p:cNvPr id="9220" name="Picture 6" descr="FluorescentCell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572000" y="762000"/>
            <a:ext cx="4167188"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5"/>
          <p:cNvSpPr txBox="1">
            <a:spLocks noChangeArrowheads="1"/>
          </p:cNvSpPr>
          <p:nvPr/>
        </p:nvSpPr>
        <p:spPr bwMode="auto">
          <a:xfrm>
            <a:off x="0" y="6697663"/>
            <a:ext cx="3886200" cy="18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lnSpc>
                <a:spcPct val="50000"/>
              </a:lnSpc>
            </a:pPr>
            <a:r>
              <a:rPr lang="en-US" sz="1000" b="0" i="0" dirty="0">
                <a:latin typeface="Comic Sans MS" pitchFamily="66" charset="0"/>
              </a:rPr>
              <a:t>Images: </a:t>
            </a:r>
            <a:r>
              <a:rPr lang="en-US" sz="1000" b="0" i="0" dirty="0">
                <a:latin typeface="Comic Sans MS" pitchFamily="66" charset="0"/>
                <a:hlinkClick r:id="rId5"/>
              </a:rPr>
              <a:t>Fluoresced Eukaryotic Cell</a:t>
            </a:r>
            <a:r>
              <a:rPr lang="en-US" sz="1000" b="0" i="0" dirty="0">
                <a:latin typeface="Comic Sans MS" pitchFamily="66" charset="0"/>
              </a:rPr>
              <a:t>, NIH.</a:t>
            </a:r>
          </a:p>
        </p:txBody>
      </p:sp>
      <p:sp>
        <p:nvSpPr>
          <p:cNvPr id="7" name="Text Box 5"/>
          <p:cNvSpPr txBox="1">
            <a:spLocks noChangeArrowheads="1"/>
          </p:cNvSpPr>
          <p:nvPr/>
        </p:nvSpPr>
        <p:spPr bwMode="auto">
          <a:xfrm>
            <a:off x="4953000" y="661929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Cell Biology Classroom</a:t>
            </a:r>
            <a:r>
              <a:rPr lang="en-US" altLang="en-US" sz="1000" b="0" dirty="0">
                <a:latin typeface="Comic Sans MS" pitchFamily="66" charset="0"/>
              </a:rPr>
              <a:t>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049700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28600" y="152400"/>
            <a:ext cx="7620000" cy="639763"/>
          </a:xfrm>
        </p:spPr>
        <p:txBody>
          <a:bodyPr/>
          <a:lstStyle/>
          <a:p>
            <a:pPr algn="l" eaLnBrk="1" hangingPunct="1"/>
            <a:r>
              <a:rPr lang="en-US" sz="3600" b="1" dirty="0" smtClean="0">
                <a:solidFill>
                  <a:srgbClr val="CC0000"/>
                </a:solidFill>
                <a:latin typeface="Comic Sans MS" pitchFamily="66" charset="0"/>
              </a:rPr>
              <a:t>Cilia </a:t>
            </a:r>
            <a:r>
              <a:rPr lang="en-US" sz="2800" b="1" dirty="0" smtClean="0">
                <a:solidFill>
                  <a:srgbClr val="CC0000"/>
                </a:solidFill>
                <a:latin typeface="Comic Sans MS" pitchFamily="66" charset="0"/>
              </a:rPr>
              <a:t>&amp;</a:t>
            </a:r>
            <a:r>
              <a:rPr lang="en-US" sz="3600" b="1" dirty="0" smtClean="0">
                <a:solidFill>
                  <a:srgbClr val="CC0000"/>
                </a:solidFill>
                <a:latin typeface="Comic Sans MS" pitchFamily="66" charset="0"/>
              </a:rPr>
              <a:t> Flagella</a:t>
            </a:r>
          </a:p>
        </p:txBody>
      </p:sp>
      <p:sp>
        <p:nvSpPr>
          <p:cNvPr id="10243" name="Rectangle 3"/>
          <p:cNvSpPr>
            <a:spLocks noGrp="1" noChangeArrowheads="1"/>
          </p:cNvSpPr>
          <p:nvPr>
            <p:ph type="body" sz="half" idx="4294967295"/>
          </p:nvPr>
        </p:nvSpPr>
        <p:spPr>
          <a:xfrm>
            <a:off x="6629400" y="533400"/>
            <a:ext cx="2514600" cy="5791200"/>
          </a:xfrm>
        </p:spPr>
        <p:txBody>
          <a:bodyPr/>
          <a:lstStyle/>
          <a:p>
            <a:pPr eaLnBrk="1" hangingPunct="1">
              <a:lnSpc>
                <a:spcPct val="80000"/>
              </a:lnSpc>
              <a:buFontTx/>
              <a:buNone/>
            </a:pPr>
            <a:r>
              <a:rPr lang="en-US" sz="1400" dirty="0" smtClean="0">
                <a:latin typeface="Comic Sans MS" pitchFamily="66" charset="0"/>
                <a:cs typeface="Arial" charset="0"/>
              </a:rPr>
              <a:t>• </a:t>
            </a:r>
            <a:r>
              <a:rPr lang="en-US" sz="1400" dirty="0" smtClean="0">
                <a:latin typeface="Comic Sans MS" pitchFamily="66" charset="0"/>
              </a:rPr>
              <a:t>External appendages from cell membrane. </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cs typeface="Arial" charset="0"/>
              </a:rPr>
              <a:t>•</a:t>
            </a:r>
            <a:r>
              <a:rPr lang="en-US" sz="1400" dirty="0" smtClean="0">
                <a:latin typeface="Comic Sans MS" pitchFamily="66" charset="0"/>
              </a:rPr>
              <a:t> Aid in locomotion of the cell or movement of materials near cell.</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cs typeface="Arial" charset="0"/>
              </a:rPr>
              <a:t>•</a:t>
            </a:r>
            <a:r>
              <a:rPr lang="en-US" sz="1400" dirty="0" smtClean="0">
                <a:latin typeface="Comic Sans MS" pitchFamily="66" charset="0"/>
              </a:rPr>
              <a:t> Motility &gt; coordinated sliding movements of microtubules.</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cs typeface="Arial" charset="0"/>
              </a:rPr>
              <a:t>• Both Prokaryotes &amp; Eukaryotes can have external appendages, but are constructed differently.</a:t>
            </a:r>
          </a:p>
          <a:p>
            <a:pPr eaLnBrk="1" hangingPunct="1">
              <a:lnSpc>
                <a:spcPct val="80000"/>
              </a:lnSpc>
              <a:buFontTx/>
              <a:buNone/>
            </a:pPr>
            <a:endParaRPr lang="en-US" sz="1400" dirty="0" smtClean="0">
              <a:latin typeface="Comic Sans MS" pitchFamily="66" charset="0"/>
              <a:cs typeface="Arial" charset="0"/>
            </a:endParaRPr>
          </a:p>
          <a:p>
            <a:pPr eaLnBrk="1" hangingPunct="1">
              <a:lnSpc>
                <a:spcPct val="80000"/>
              </a:lnSpc>
              <a:buFontTx/>
              <a:buNone/>
            </a:pPr>
            <a:r>
              <a:rPr lang="en-US" sz="1400" dirty="0" smtClean="0">
                <a:latin typeface="Comic Sans MS" pitchFamily="66" charset="0"/>
                <a:cs typeface="Arial" charset="0"/>
              </a:rPr>
              <a:t>• </a:t>
            </a:r>
            <a:r>
              <a:rPr lang="en-US" sz="1400" b="1" dirty="0" smtClean="0">
                <a:latin typeface="Comic Sans MS" pitchFamily="66" charset="0"/>
                <a:cs typeface="Arial" charset="0"/>
                <a:hlinkClick r:id="rId3"/>
              </a:rPr>
              <a:t>Eukaryotes</a:t>
            </a:r>
            <a:r>
              <a:rPr lang="en-US" sz="1400" b="1" dirty="0" smtClean="0">
                <a:latin typeface="Comic Sans MS" pitchFamily="66" charset="0"/>
                <a:cs typeface="Arial" charset="0"/>
              </a:rPr>
              <a:t> </a:t>
            </a:r>
            <a:r>
              <a:rPr lang="en-US" sz="1400" dirty="0" smtClean="0">
                <a:latin typeface="Comic Sans MS" pitchFamily="66" charset="0"/>
                <a:cs typeface="Arial" charset="0"/>
              </a:rPr>
              <a:t>may have flagella or cilia (components of cytoskeleton covered with plasma membrane).</a:t>
            </a:r>
          </a:p>
          <a:p>
            <a:pPr eaLnBrk="1" hangingPunct="1">
              <a:lnSpc>
                <a:spcPct val="80000"/>
              </a:lnSpc>
              <a:buFontTx/>
              <a:buNone/>
            </a:pPr>
            <a:endParaRPr lang="en-US" sz="1400" dirty="0" smtClean="0">
              <a:latin typeface="Comic Sans MS" pitchFamily="66" charset="0"/>
              <a:cs typeface="Arial" charset="0"/>
            </a:endParaRPr>
          </a:p>
          <a:p>
            <a:pPr eaLnBrk="1" hangingPunct="1">
              <a:lnSpc>
                <a:spcPct val="80000"/>
              </a:lnSpc>
              <a:buFontTx/>
              <a:buNone/>
            </a:pPr>
            <a:r>
              <a:rPr lang="en-US" sz="1400" dirty="0" smtClean="0">
                <a:latin typeface="Comic Sans MS" pitchFamily="66" charset="0"/>
                <a:cs typeface="Arial" charset="0"/>
              </a:rPr>
              <a:t>• </a:t>
            </a:r>
            <a:r>
              <a:rPr lang="en-US" sz="1400" b="1" dirty="0" smtClean="0">
                <a:latin typeface="Comic Sans MS" pitchFamily="66" charset="0"/>
                <a:cs typeface="Arial" charset="0"/>
                <a:hlinkClick r:id="rId4"/>
              </a:rPr>
              <a:t>Prokaryotes</a:t>
            </a:r>
            <a:r>
              <a:rPr lang="en-US" sz="1400" dirty="0" smtClean="0">
                <a:solidFill>
                  <a:schemeClr val="hlink"/>
                </a:solidFill>
                <a:latin typeface="Comic Sans MS" pitchFamily="66" charset="0"/>
                <a:cs typeface="Arial" charset="0"/>
              </a:rPr>
              <a:t> </a:t>
            </a:r>
            <a:r>
              <a:rPr lang="en-US" sz="1400" dirty="0" smtClean="0">
                <a:latin typeface="Comic Sans MS" pitchFamily="66" charset="0"/>
                <a:cs typeface="Arial" charset="0"/>
              </a:rPr>
              <a:t>may have flagella, </a:t>
            </a:r>
            <a:r>
              <a:rPr lang="en-US" sz="1400" dirty="0" err="1" smtClean="0">
                <a:latin typeface="Comic Sans MS" pitchFamily="66" charset="0"/>
                <a:cs typeface="Arial" charset="0"/>
              </a:rPr>
              <a:t>endoflagella</a:t>
            </a:r>
            <a:r>
              <a:rPr lang="en-US" sz="1400" dirty="0" smtClean="0">
                <a:latin typeface="Comic Sans MS" pitchFamily="66" charset="0"/>
                <a:cs typeface="Arial" charset="0"/>
              </a:rPr>
              <a:t>, </a:t>
            </a:r>
            <a:r>
              <a:rPr lang="en-US" sz="1400" dirty="0" err="1" smtClean="0">
                <a:latin typeface="Comic Sans MS" pitchFamily="66" charset="0"/>
                <a:cs typeface="Arial" charset="0"/>
                <a:hlinkClick r:id="rId5"/>
              </a:rPr>
              <a:t>fimbiae</a:t>
            </a:r>
            <a:r>
              <a:rPr lang="en-US" sz="1400" dirty="0" smtClean="0">
                <a:latin typeface="Comic Sans MS" pitchFamily="66" charset="0"/>
                <a:cs typeface="Arial" charset="0"/>
              </a:rPr>
              <a:t> or </a:t>
            </a:r>
            <a:r>
              <a:rPr lang="en-US" sz="1400" dirty="0" err="1" smtClean="0">
                <a:latin typeface="Comic Sans MS" pitchFamily="66" charset="0"/>
                <a:cs typeface="Arial" charset="0"/>
              </a:rPr>
              <a:t>pili</a:t>
            </a:r>
            <a:r>
              <a:rPr lang="en-US" sz="1400" dirty="0" smtClean="0">
                <a:latin typeface="Comic Sans MS" pitchFamily="66" charset="0"/>
                <a:cs typeface="Arial" charset="0"/>
              </a:rPr>
              <a:t> (composed of </a:t>
            </a:r>
            <a:r>
              <a:rPr lang="en-US" sz="1400" dirty="0" err="1" smtClean="0">
                <a:latin typeface="Comic Sans MS" pitchFamily="66" charset="0"/>
                <a:cs typeface="Arial" charset="0"/>
              </a:rPr>
              <a:t>protenaceous</a:t>
            </a:r>
            <a:r>
              <a:rPr lang="en-US" sz="1400" dirty="0" smtClean="0">
                <a:latin typeface="Comic Sans MS" pitchFamily="66" charset="0"/>
                <a:cs typeface="Arial" charset="0"/>
              </a:rPr>
              <a:t> molecules and not covered with plasma membrane).</a:t>
            </a:r>
            <a:endParaRPr lang="en-US" sz="1800" dirty="0" smtClean="0">
              <a:latin typeface="Comic Sans MS" pitchFamily="66" charset="0"/>
            </a:endParaRPr>
          </a:p>
        </p:txBody>
      </p:sp>
      <p:sp>
        <p:nvSpPr>
          <p:cNvPr id="10244" name="Text Box 4"/>
          <p:cNvSpPr txBox="1">
            <a:spLocks noChangeArrowheads="1"/>
          </p:cNvSpPr>
          <p:nvPr/>
        </p:nvSpPr>
        <p:spPr bwMode="auto">
          <a:xfrm>
            <a:off x="0" y="6492875"/>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 </a:t>
            </a:r>
            <a:r>
              <a:rPr lang="en-US" sz="1000" b="0" i="0" dirty="0">
                <a:latin typeface="Comic Sans MS" pitchFamily="66" charset="0"/>
                <a:hlinkClick r:id="rId6"/>
              </a:rPr>
              <a:t>Cilia of the lung trachea </a:t>
            </a:r>
            <a:r>
              <a:rPr lang="en-US" sz="1000" b="0" i="0" dirty="0" err="1">
                <a:latin typeface="Comic Sans MS" pitchFamily="66" charset="0"/>
                <a:hlinkClick r:id="rId6"/>
              </a:rPr>
              <a:t>epithilium</a:t>
            </a:r>
            <a:r>
              <a:rPr lang="en-US" sz="1000" b="0" i="0" dirty="0">
                <a:latin typeface="Comic Sans MS" pitchFamily="66" charset="0"/>
              </a:rPr>
              <a:t>, Charles </a:t>
            </a:r>
            <a:r>
              <a:rPr lang="en-US" sz="1000" b="0" i="0" dirty="0" err="1">
                <a:latin typeface="Comic Sans MS" pitchFamily="66" charset="0"/>
              </a:rPr>
              <a:t>Daghlian</a:t>
            </a:r>
            <a:r>
              <a:rPr lang="en-US" sz="1000" b="0" i="0" dirty="0">
                <a:latin typeface="Comic Sans MS" pitchFamily="66" charset="0"/>
              </a:rPr>
              <a:t>, </a:t>
            </a:r>
            <a:r>
              <a:rPr lang="en-US" sz="1000" b="0" i="0" dirty="0" err="1">
                <a:latin typeface="Comic Sans MS" pitchFamily="66" charset="0"/>
                <a:hlinkClick r:id="rId7"/>
              </a:rPr>
              <a:t>Cilum</a:t>
            </a:r>
            <a:r>
              <a:rPr lang="en-US" sz="1000" b="0" i="0" dirty="0">
                <a:latin typeface="Comic Sans MS" pitchFamily="66" charset="0"/>
                <a:hlinkClick r:id="rId7"/>
              </a:rPr>
              <a:t> Diagram</a:t>
            </a:r>
            <a:r>
              <a:rPr lang="en-US" sz="1000" b="0" i="0" dirty="0">
                <a:latin typeface="Comic Sans MS" pitchFamily="66" charset="0"/>
              </a:rPr>
              <a:t> &amp; </a:t>
            </a:r>
            <a:r>
              <a:rPr lang="en-US" sz="1000" b="0" i="0" dirty="0">
                <a:latin typeface="Comic Sans MS" pitchFamily="66" charset="0"/>
                <a:hlinkClick r:id="rId8"/>
              </a:rPr>
              <a:t>Flagellum Diagram</a:t>
            </a:r>
            <a:r>
              <a:rPr lang="en-US" sz="1000" b="0" i="0" dirty="0">
                <a:latin typeface="Comic Sans MS" pitchFamily="66" charset="0"/>
              </a:rPr>
              <a:t>, M. Ruiz; </a:t>
            </a:r>
            <a:r>
              <a:rPr lang="en-US" sz="1000" b="0" i="0" dirty="0">
                <a:latin typeface="Comic Sans MS" pitchFamily="66" charset="0"/>
                <a:hlinkClick r:id="rId9"/>
              </a:rPr>
              <a:t>Sperm &amp; Egg, </a:t>
            </a:r>
            <a:r>
              <a:rPr lang="en-US" sz="1000" b="0" i="0" dirty="0">
                <a:latin typeface="Comic Sans MS" pitchFamily="66" charset="0"/>
              </a:rPr>
              <a:t>Wiki</a:t>
            </a:r>
          </a:p>
        </p:txBody>
      </p:sp>
      <p:pic>
        <p:nvPicPr>
          <p:cNvPr id="10245" name="Picture 5" descr="Cilia-CharlesDaghlia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1143000"/>
            <a:ext cx="18589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SpermEg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4191000"/>
            <a:ext cx="2286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Eukaryotic_cilium_diagram-MRuiz"/>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1066800"/>
            <a:ext cx="4267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Flagellum_euk_diagra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3886200"/>
            <a:ext cx="47244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4953000" y="6622813"/>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14"/>
              </a:rPr>
              <a:t>Virtual Cell Biology Classroom</a:t>
            </a:r>
            <a:r>
              <a:rPr lang="en-US" altLang="en-US" sz="1000" b="0" dirty="0">
                <a:latin typeface="Comic Sans MS" pitchFamily="66" charset="0"/>
              </a:rPr>
              <a:t> on </a:t>
            </a:r>
            <a:r>
              <a:rPr lang="en-US" altLang="en-US" sz="1000" b="0" dirty="0">
                <a:latin typeface="Comic Sans MS" pitchFamily="66" charset="0"/>
                <a:hlinkClick r:id="rId15"/>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987178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14020</TotalTime>
  <Words>2531</Words>
  <Application>Microsoft Office PowerPoint</Application>
  <PresentationFormat>On-screen Show (4:3)</PresentationFormat>
  <Paragraphs>432</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Default Design</vt:lpstr>
      <vt:lpstr>Chart</vt:lpstr>
      <vt:lpstr>PowerPoint Presentation</vt:lpstr>
      <vt:lpstr>PowerPoint Presentation</vt:lpstr>
      <vt:lpstr>PowerPoint Presentation</vt:lpstr>
      <vt:lpstr>Eukaryotic Cells</vt:lpstr>
      <vt:lpstr>PowerPoint Presentation</vt:lpstr>
      <vt:lpstr>Eukaryotic Genomes</vt:lpstr>
      <vt:lpstr>Cytoplasm</vt:lpstr>
      <vt:lpstr>Cytoskeleton</vt:lpstr>
      <vt:lpstr>Cilia &amp; Flagella</vt:lpstr>
      <vt:lpstr>CYTOSKELETON: Microfilaments,  Intermediate Filaments  &amp; Microtubules  </vt:lpstr>
      <vt:lpstr> CYTOSKELETON: Centrioles &amp; Centrosomes</vt:lpstr>
      <vt:lpstr>PowerPoint Presentation</vt:lpstr>
      <vt:lpstr>PowerPoint Presentation</vt:lpstr>
      <vt:lpstr>PowerPoint Presentation</vt:lpstr>
      <vt:lpstr>ENDOMEMBRANE SYSTEM ORGANELLES: Nucleus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PowerPoint Presentation</vt:lpstr>
      <vt:lpstr>PowerPoint Presentation</vt:lpstr>
      <vt:lpstr>PowerPoint Presentation</vt:lpstr>
      <vt:lpstr>PLANT CELLS: Cell Wall</vt:lpstr>
      <vt:lpstr>Animal Cell (Eukaryote)</vt:lpstr>
      <vt:lpstr>Plant Cell (Eukaryote)</vt:lpstr>
      <vt:lpstr>PowerPoint Presentation</vt:lpstr>
      <vt:lpstr>Are you feeling blinded by science?  Do yourself a favor. Use the…                 Virtual Cell Biology                        Classroom (VCBC)  !  The VCBC is full of resources to help you succeed, including:</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Eukaryotic Cell Structure PowerPoint Lecture</dc:title>
  <dc:creator>Tami Port</dc:creator>
  <cp:keywords>eukaryotic cell structure lecture power point, eukaryotic cell ppt lecture, free cell biology ppt lectures</cp:keywords>
  <cp:lastModifiedBy>Tami</cp:lastModifiedBy>
  <cp:revision>256</cp:revision>
  <dcterms:created xsi:type="dcterms:W3CDTF">2007-09-10T15:59:12Z</dcterms:created>
  <dcterms:modified xsi:type="dcterms:W3CDTF">2013-11-13T02:06:05Z</dcterms:modified>
  <cp:category>Cell Biology PowerPoint Lecture</cp:category>
</cp:coreProperties>
</file>