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6" r:id="rId2"/>
    <p:sldId id="270" r:id="rId3"/>
    <p:sldId id="271" r:id="rId4"/>
    <p:sldId id="256" r:id="rId5"/>
    <p:sldId id="257" r:id="rId6"/>
    <p:sldId id="258" r:id="rId7"/>
    <p:sldId id="259" r:id="rId8"/>
    <p:sldId id="275" r:id="rId9"/>
    <p:sldId id="260" r:id="rId10"/>
    <p:sldId id="261" r:id="rId11"/>
    <p:sldId id="262" r:id="rId12"/>
    <p:sldId id="263" r:id="rId13"/>
    <p:sldId id="264" r:id="rId14"/>
    <p:sldId id="265" r:id="rId15"/>
    <p:sldId id="277" r:id="rId16"/>
    <p:sldId id="267" r:id="rId17"/>
    <p:sldId id="27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186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564975C7-DAEF-4CFA-A795-29FA8BDDEE55}" type="slidenum">
              <a:rPr lang="en-US"/>
              <a:pPr>
                <a:defRPr/>
              </a:pPr>
              <a:t>‹#›</a:t>
            </a:fld>
            <a:endParaRPr lang="en-US"/>
          </a:p>
        </p:txBody>
      </p:sp>
    </p:spTree>
    <p:extLst>
      <p:ext uri="{BB962C8B-B14F-4D97-AF65-F5344CB8AC3E}">
        <p14:creationId xmlns:p14="http://schemas.microsoft.com/office/powerpoint/2010/main" val="4188016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4252D4-F998-427D-9C99-06FDC78F037A}" type="slidenum">
              <a:rPr lang="en-US" altLang="en-US" smtClean="0">
                <a:cs typeface="Arial" charset="0"/>
              </a:rPr>
              <a:pPr eaLnBrk="1" hangingPunct="1"/>
              <a:t>1</a:t>
            </a:fld>
            <a:endParaRPr lang="en-US" altLang="en-US" smtClean="0">
              <a:cs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extLst>
      <p:ext uri="{BB962C8B-B14F-4D97-AF65-F5344CB8AC3E}">
        <p14:creationId xmlns:p14="http://schemas.microsoft.com/office/powerpoint/2010/main" val="3364095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165F437-E5E6-4CE6-8898-6208E115DEE9}" type="slidenum">
              <a:rPr lang="en-US" altLang="en-US" smtClean="0"/>
              <a:pPr eaLnBrk="1" hangingPunct="1"/>
              <a:t>10</a:t>
            </a:fld>
            <a:endParaRPr lang="en-US" altLang="en-US" smtClean="0"/>
          </a:p>
        </p:txBody>
      </p:sp>
      <p:sp>
        <p:nvSpPr>
          <p:cNvPr id="30723" name="Rectangle 2"/>
          <p:cNvSpPr>
            <a:spLocks noGrp="1" noRot="1" noChangeAspect="1" noChangeArrowheads="1" noTextEdit="1"/>
          </p:cNvSpPr>
          <p:nvPr>
            <p:ph type="sldImg"/>
          </p:nvPr>
        </p:nvSpPr>
        <p:spPr>
          <a:xfrm>
            <a:off x="1144588" y="685800"/>
            <a:ext cx="4572000" cy="3429000"/>
          </a:xfrm>
          <a:ln/>
        </p:spPr>
      </p:sp>
      <p:sp>
        <p:nvSpPr>
          <p:cNvPr id="30724" name="Rectangle 3"/>
          <p:cNvSpPr>
            <a:spLocks noGrp="1" noChangeArrowheads="1"/>
          </p:cNvSpPr>
          <p:nvPr>
            <p:ph type="body" idx="1"/>
          </p:nvPr>
        </p:nvSpPr>
        <p:spPr>
          <a:noFill/>
        </p:spPr>
        <p:txBody>
          <a:bodyPr/>
          <a:lstStyle/>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27637871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138D51B-6773-46E6-8FAE-401D56A2DC1F}" type="slidenum">
              <a:rPr lang="en-US" altLang="en-US" smtClean="0"/>
              <a:pPr eaLnBrk="1" hangingPunct="1"/>
              <a:t>11</a:t>
            </a:fld>
            <a:endParaRPr lang="en-US" altLang="en-US" smtClean="0"/>
          </a:p>
        </p:txBody>
      </p:sp>
      <p:sp>
        <p:nvSpPr>
          <p:cNvPr id="31747" name="Rectangle 2"/>
          <p:cNvSpPr>
            <a:spLocks noGrp="1" noRot="1" noChangeAspect="1" noChangeArrowheads="1" noTextEdit="1"/>
          </p:cNvSpPr>
          <p:nvPr>
            <p:ph type="sldImg"/>
          </p:nvPr>
        </p:nvSpPr>
        <p:spPr>
          <a:xfrm>
            <a:off x="1144588" y="685800"/>
            <a:ext cx="4572000" cy="3429000"/>
          </a:xfrm>
          <a:ln/>
        </p:spPr>
      </p:sp>
      <p:sp>
        <p:nvSpPr>
          <p:cNvPr id="317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63999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E543A05-579F-4778-BB7E-BFC67C2BD43A}" type="slidenum">
              <a:rPr lang="en-US" altLang="en-US" smtClean="0"/>
              <a:pPr eaLnBrk="1" hangingPunct="1"/>
              <a:t>12</a:t>
            </a:fld>
            <a:endParaRPr lang="en-US" altLang="en-US" smtClean="0"/>
          </a:p>
        </p:txBody>
      </p:sp>
      <p:sp>
        <p:nvSpPr>
          <p:cNvPr id="32771" name="Rectangle 2"/>
          <p:cNvSpPr>
            <a:spLocks noGrp="1" noRot="1" noChangeAspect="1" noChangeArrowheads="1" noTextEdit="1"/>
          </p:cNvSpPr>
          <p:nvPr>
            <p:ph type="sldImg"/>
          </p:nvPr>
        </p:nvSpPr>
        <p:spPr>
          <a:xfrm>
            <a:off x="1144588" y="685800"/>
            <a:ext cx="4572000" cy="3429000"/>
          </a:xfrm>
          <a:ln/>
        </p:spPr>
      </p:sp>
      <p:sp>
        <p:nvSpPr>
          <p:cNvPr id="32772" name="Rectangle 3"/>
          <p:cNvSpPr>
            <a:spLocks noGrp="1" noChangeArrowheads="1"/>
          </p:cNvSpPr>
          <p:nvPr>
            <p:ph type="body" idx="1"/>
          </p:nvPr>
        </p:nvSpPr>
        <p:spPr>
          <a:noFill/>
        </p:spPr>
        <p:txBody>
          <a:bodyPr/>
          <a:lstStyle/>
          <a:p>
            <a:pPr eaLnBrk="1" hangingPunct="1"/>
            <a:r>
              <a:rPr lang="en-US" altLang="en-US" smtClean="0"/>
              <a:t>Acetyl-CoA</a:t>
            </a:r>
          </a:p>
          <a:p>
            <a:pPr eaLnBrk="1" hangingPunct="1"/>
            <a:endParaRPr lang="en-US" altLang="en-US" smtClean="0"/>
          </a:p>
          <a:p>
            <a:pPr eaLnBrk="1" hangingPunct="1"/>
            <a:r>
              <a:rPr lang="en-US" altLang="en-US" smtClean="0"/>
              <a:t>Kreb’s Cycle</a:t>
            </a:r>
          </a:p>
          <a:p>
            <a:pPr eaLnBrk="1" hangingPunct="1"/>
            <a:endParaRPr lang="en-US" altLang="en-US" smtClean="0"/>
          </a:p>
        </p:txBody>
      </p:sp>
    </p:spTree>
    <p:extLst>
      <p:ext uri="{BB962C8B-B14F-4D97-AF65-F5344CB8AC3E}">
        <p14:creationId xmlns:p14="http://schemas.microsoft.com/office/powerpoint/2010/main" val="500019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FB34212-1DEE-4D2F-BB45-65EAA5CA7631}" type="slidenum">
              <a:rPr lang="en-US" altLang="en-US" smtClean="0"/>
              <a:pPr eaLnBrk="1" hangingPunct="1"/>
              <a:t>13</a:t>
            </a:fld>
            <a:endParaRPr lang="en-US" altLang="en-US" smtClean="0"/>
          </a:p>
        </p:txBody>
      </p:sp>
      <p:sp>
        <p:nvSpPr>
          <p:cNvPr id="33795" name="Rectangle 2"/>
          <p:cNvSpPr>
            <a:spLocks noGrp="1" noRot="1" noChangeAspect="1" noChangeArrowheads="1" noTextEdit="1"/>
          </p:cNvSpPr>
          <p:nvPr>
            <p:ph type="sldImg"/>
          </p:nvPr>
        </p:nvSpPr>
        <p:spPr>
          <a:xfrm>
            <a:off x="1146175" y="685800"/>
            <a:ext cx="4572000" cy="3429000"/>
          </a:xfrm>
          <a:ln/>
        </p:spPr>
      </p:sp>
      <p:sp>
        <p:nvSpPr>
          <p:cNvPr id="33796" name="Rectangle 3"/>
          <p:cNvSpPr>
            <a:spLocks noGrp="1" noChangeArrowheads="1"/>
          </p:cNvSpPr>
          <p:nvPr>
            <p:ph type="body" idx="1"/>
          </p:nvPr>
        </p:nvSpPr>
        <p:spPr>
          <a:noFill/>
        </p:spPr>
        <p:txBody>
          <a:bodyPr/>
          <a:lstStyle/>
          <a:p>
            <a:pPr eaLnBrk="1" hangingPunct="1"/>
            <a:endParaRPr lang="en-US" altLang="en-US" baseline="-25000" smtClean="0"/>
          </a:p>
        </p:txBody>
      </p:sp>
    </p:spTree>
    <p:extLst>
      <p:ext uri="{BB962C8B-B14F-4D97-AF65-F5344CB8AC3E}">
        <p14:creationId xmlns:p14="http://schemas.microsoft.com/office/powerpoint/2010/main" val="5041933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A1ADB78-9C54-4212-9C21-6AAC755CDC84}" type="slidenum">
              <a:rPr lang="en-US" altLang="en-US" smtClean="0"/>
              <a:pPr eaLnBrk="1" hangingPunct="1"/>
              <a:t>14</a:t>
            </a:fld>
            <a:endParaRPr lang="en-US" altLang="en-US" smtClean="0"/>
          </a:p>
        </p:txBody>
      </p:sp>
      <p:sp>
        <p:nvSpPr>
          <p:cNvPr id="34819" name="Rectangle 2"/>
          <p:cNvSpPr>
            <a:spLocks noGrp="1" noRot="1" noChangeAspect="1" noChangeArrowheads="1" noTextEdit="1"/>
          </p:cNvSpPr>
          <p:nvPr>
            <p:ph type="sldImg"/>
          </p:nvPr>
        </p:nvSpPr>
        <p:spPr>
          <a:xfrm>
            <a:off x="1144588" y="685800"/>
            <a:ext cx="4572000" cy="3429000"/>
          </a:xfrm>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21911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30519A6-6DC4-4A6E-962A-AD78075B1FB1}" type="slidenum">
              <a:rPr lang="en-US" altLang="en-US" smtClean="0"/>
              <a:pPr eaLnBrk="1" hangingPunct="1"/>
              <a:t>15</a:t>
            </a:fld>
            <a:endParaRPr lang="en-US" alt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dirty="0" smtClean="0"/>
          </a:p>
        </p:txBody>
      </p:sp>
    </p:spTree>
    <p:extLst>
      <p:ext uri="{BB962C8B-B14F-4D97-AF65-F5344CB8AC3E}">
        <p14:creationId xmlns:p14="http://schemas.microsoft.com/office/powerpoint/2010/main" val="32700371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7DEBF94-2A62-4CD6-924B-D7C5C4FA5A58}" type="slidenum">
              <a:rPr lang="en-US" altLang="en-US" smtClean="0"/>
              <a:pPr eaLnBrk="1" hangingPunct="1"/>
              <a:t>16</a:t>
            </a:fld>
            <a:endParaRPr lang="en-US" altLang="en-US" smtClean="0"/>
          </a:p>
        </p:txBody>
      </p:sp>
      <p:sp>
        <p:nvSpPr>
          <p:cNvPr id="36867" name="Rectangle 2"/>
          <p:cNvSpPr>
            <a:spLocks noGrp="1" noRot="1" noChangeAspect="1" noChangeArrowheads="1" noTextEdit="1"/>
          </p:cNvSpPr>
          <p:nvPr>
            <p:ph type="sldImg"/>
          </p:nvPr>
        </p:nvSpPr>
        <p:spPr>
          <a:xfrm>
            <a:off x="1144588" y="685800"/>
            <a:ext cx="4572000" cy="3429000"/>
          </a:xfrm>
          <a:ln/>
        </p:spPr>
      </p:sp>
      <p:sp>
        <p:nvSpPr>
          <p:cNvPr id="368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5576875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26DFADA-7278-4C18-B6B2-F7A08A87A4C9}" type="slidenum">
              <a:rPr lang="en-US" altLang="en-US" smtClean="0"/>
              <a:pPr eaLnBrk="1" hangingPunct="1"/>
              <a:t>17</a:t>
            </a:fld>
            <a:endParaRPr lang="en-US" altLang="en-US" smtClean="0"/>
          </a:p>
        </p:txBody>
      </p:sp>
      <p:sp>
        <p:nvSpPr>
          <p:cNvPr id="38915" name="Rectangle 2"/>
          <p:cNvSpPr>
            <a:spLocks noGrp="1" noRot="1" noChangeAspect="1" noChangeArrowheads="1" noTextEdit="1"/>
          </p:cNvSpPr>
          <p:nvPr>
            <p:ph type="sldImg"/>
          </p:nvPr>
        </p:nvSpPr>
        <p:spPr>
          <a:xfrm>
            <a:off x="1143000" y="685800"/>
            <a:ext cx="4573588" cy="3430588"/>
          </a:xfrm>
          <a:ln/>
        </p:spPr>
      </p:sp>
      <p:sp>
        <p:nvSpPr>
          <p:cNvPr id="389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4057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B73317-531A-4DDB-9BE2-874D5BC76772}" type="slidenum">
              <a:rPr lang="en-US" altLang="en-US" smtClean="0"/>
              <a:pPr eaLnBrk="1" hangingPunct="1"/>
              <a:t>2</a:t>
            </a:fld>
            <a:endParaRPr lang="en-US" altLang="en-US" smtClean="0"/>
          </a:p>
        </p:txBody>
      </p:sp>
      <p:sp>
        <p:nvSpPr>
          <p:cNvPr id="22531" name="Rectangle 2"/>
          <p:cNvSpPr>
            <a:spLocks noGrp="1" noRot="1" noChangeAspect="1" noChangeArrowheads="1" noTextEdit="1"/>
          </p:cNvSpPr>
          <p:nvPr>
            <p:ph type="sldImg"/>
          </p:nvPr>
        </p:nvSpPr>
        <p:spPr>
          <a:xfrm>
            <a:off x="1144588" y="685800"/>
            <a:ext cx="4572000" cy="3429000"/>
          </a:xfrm>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241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9C983A6-4DE2-4EB9-9ABD-84ABCDFA8D01}" type="slidenum">
              <a:rPr lang="en-US" altLang="en-US" smtClean="0"/>
              <a:pPr eaLnBrk="1" hangingPunct="1"/>
              <a:t>3</a:t>
            </a:fld>
            <a:endParaRPr lang="en-US" altLang="en-US" smtClean="0"/>
          </a:p>
        </p:txBody>
      </p:sp>
      <p:sp>
        <p:nvSpPr>
          <p:cNvPr id="23555" name="Rectangle 2"/>
          <p:cNvSpPr>
            <a:spLocks noGrp="1" noRot="1" noChangeAspect="1" noChangeArrowheads="1" noTextEdit="1"/>
          </p:cNvSpPr>
          <p:nvPr>
            <p:ph type="sldImg"/>
          </p:nvPr>
        </p:nvSpPr>
        <p:spPr>
          <a:xfrm>
            <a:off x="1144588" y="685800"/>
            <a:ext cx="4572000" cy="3429000"/>
          </a:xfrm>
          <a:ln/>
        </p:spPr>
      </p:sp>
      <p:sp>
        <p:nvSpPr>
          <p:cNvPr id="23556" name="Rectangle 3"/>
          <p:cNvSpPr>
            <a:spLocks noGrp="1" noChangeArrowheads="1"/>
          </p:cNvSpPr>
          <p:nvPr>
            <p:ph type="body" idx="1"/>
          </p:nvPr>
        </p:nvSpPr>
        <p:spPr>
          <a:noFill/>
        </p:spPr>
        <p:txBody>
          <a:bodyPr/>
          <a:lstStyle/>
          <a:p>
            <a:pPr eaLnBrk="1" hangingPunct="1"/>
            <a:r>
              <a:rPr lang="en-US" altLang="en-US" smtClean="0"/>
              <a:t>A: See next page</a:t>
            </a:r>
          </a:p>
        </p:txBody>
      </p:sp>
    </p:spTree>
    <p:extLst>
      <p:ext uri="{BB962C8B-B14F-4D97-AF65-F5344CB8AC3E}">
        <p14:creationId xmlns:p14="http://schemas.microsoft.com/office/powerpoint/2010/main" val="3134145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804F294-032C-4154-9814-A51A246794D4}" type="slidenum">
              <a:rPr lang="en-US" altLang="en-US" smtClean="0"/>
              <a:pPr eaLnBrk="1" hangingPunct="1"/>
              <a:t>4</a:t>
            </a:fld>
            <a:endParaRPr lang="en-US" altLang="en-US" smtClean="0"/>
          </a:p>
        </p:txBody>
      </p:sp>
      <p:sp>
        <p:nvSpPr>
          <p:cNvPr id="24579" name="Rectangle 2"/>
          <p:cNvSpPr>
            <a:spLocks noGrp="1" noRot="1" noChangeAspect="1" noChangeArrowheads="1" noTextEdit="1"/>
          </p:cNvSpPr>
          <p:nvPr>
            <p:ph type="sldImg"/>
          </p:nvPr>
        </p:nvSpPr>
        <p:spPr>
          <a:xfrm>
            <a:off x="1144588" y="685800"/>
            <a:ext cx="4572000" cy="3429000"/>
          </a:xfrm>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00020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7CD3554-CA2F-4981-8F78-5D6C918EB53A}" type="slidenum">
              <a:rPr lang="en-US" altLang="en-US" smtClean="0"/>
              <a:pPr eaLnBrk="1" hangingPunct="1"/>
              <a:t>5</a:t>
            </a:fld>
            <a:endParaRPr lang="en-US" altLang="en-US" smtClean="0"/>
          </a:p>
        </p:txBody>
      </p:sp>
      <p:sp>
        <p:nvSpPr>
          <p:cNvPr id="25603" name="Rectangle 2"/>
          <p:cNvSpPr>
            <a:spLocks noGrp="1" noRot="1" noChangeAspect="1" noChangeArrowheads="1" noTextEdit="1"/>
          </p:cNvSpPr>
          <p:nvPr>
            <p:ph type="sldImg"/>
          </p:nvPr>
        </p:nvSpPr>
        <p:spPr>
          <a:xfrm>
            <a:off x="1147763" y="685800"/>
            <a:ext cx="4572000" cy="3429000"/>
          </a:xfrm>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32471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25DA580-DF43-4B5E-AED1-16E9FB306753}" type="slidenum">
              <a:rPr lang="en-US" altLang="en-US" smtClean="0"/>
              <a:pPr eaLnBrk="1" hangingPunct="1"/>
              <a:t>6</a:t>
            </a:fld>
            <a:endParaRPr lang="en-US" altLang="en-US" smtClean="0"/>
          </a:p>
        </p:txBody>
      </p:sp>
      <p:sp>
        <p:nvSpPr>
          <p:cNvPr id="26627" name="Rectangle 2"/>
          <p:cNvSpPr>
            <a:spLocks noGrp="1" noRot="1" noChangeAspect="1" noChangeArrowheads="1" noTextEdit="1"/>
          </p:cNvSpPr>
          <p:nvPr>
            <p:ph type="sldImg"/>
          </p:nvPr>
        </p:nvSpPr>
        <p:spPr>
          <a:xfrm>
            <a:off x="1144588" y="685800"/>
            <a:ext cx="4572000" cy="3429000"/>
          </a:xfrm>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15446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71AA58B-3930-48AE-B984-60BBC3E634EB}" type="slidenum">
              <a:rPr lang="en-US" altLang="en-US" smtClean="0"/>
              <a:pPr eaLnBrk="1" hangingPunct="1"/>
              <a:t>7</a:t>
            </a:fld>
            <a:endParaRPr lang="en-US" altLang="en-US" smtClean="0"/>
          </a:p>
        </p:txBody>
      </p:sp>
      <p:sp>
        <p:nvSpPr>
          <p:cNvPr id="27651" name="Rectangle 2"/>
          <p:cNvSpPr>
            <a:spLocks noGrp="1" noRot="1" noChangeAspect="1" noChangeArrowheads="1" noTextEdit="1"/>
          </p:cNvSpPr>
          <p:nvPr>
            <p:ph type="sldImg"/>
          </p:nvPr>
        </p:nvSpPr>
        <p:spPr>
          <a:xfrm>
            <a:off x="1144588" y="685800"/>
            <a:ext cx="4572000" cy="3429000"/>
          </a:xfrm>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51665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9DA33AA-F172-4C83-8D38-DE2A541ECCBB}" type="slidenum">
              <a:rPr lang="en-US" altLang="en-US" smtClean="0"/>
              <a:pPr eaLnBrk="1" hangingPunct="1"/>
              <a:t>8</a:t>
            </a:fld>
            <a:endParaRPr lang="en-US" altLang="en-US" smtClean="0"/>
          </a:p>
        </p:txBody>
      </p:sp>
      <p:sp>
        <p:nvSpPr>
          <p:cNvPr id="28675" name="Rectangle 2"/>
          <p:cNvSpPr>
            <a:spLocks noGrp="1" noRot="1" noChangeAspect="1" noChangeArrowheads="1" noTextEdit="1"/>
          </p:cNvSpPr>
          <p:nvPr>
            <p:ph type="sldImg"/>
          </p:nvPr>
        </p:nvSpPr>
        <p:spPr>
          <a:xfrm>
            <a:off x="1146175" y="685800"/>
            <a:ext cx="4570413" cy="3429000"/>
          </a:xfrm>
          <a:ln/>
        </p:spPr>
      </p:sp>
      <p:sp>
        <p:nvSpPr>
          <p:cNvPr id="286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25545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DD8209F-E4D0-4201-8F11-06D3E46A34B5}" type="slidenum">
              <a:rPr lang="en-US" altLang="en-US" smtClean="0"/>
              <a:pPr eaLnBrk="1" hangingPunct="1"/>
              <a:t>9</a:t>
            </a:fld>
            <a:endParaRPr lang="en-US" altLang="en-US" smtClean="0"/>
          </a:p>
        </p:txBody>
      </p:sp>
      <p:sp>
        <p:nvSpPr>
          <p:cNvPr id="29699" name="Rectangle 2"/>
          <p:cNvSpPr>
            <a:spLocks noGrp="1" noRot="1" noChangeAspect="1" noChangeArrowheads="1" noTextEdit="1"/>
          </p:cNvSpPr>
          <p:nvPr>
            <p:ph type="sldImg"/>
          </p:nvPr>
        </p:nvSpPr>
        <p:spPr>
          <a:xfrm>
            <a:off x="1144588" y="685800"/>
            <a:ext cx="4572000" cy="3429000"/>
          </a:xfrm>
          <a:ln/>
        </p:spPr>
      </p:sp>
      <p:sp>
        <p:nvSpPr>
          <p:cNvPr id="29700" name="Rectangle 3"/>
          <p:cNvSpPr>
            <a:spLocks noGrp="1" noChangeArrowheads="1"/>
          </p:cNvSpPr>
          <p:nvPr>
            <p:ph type="body" idx="1"/>
          </p:nvPr>
        </p:nvSpPr>
        <p:spPr>
          <a:noFill/>
        </p:spPr>
        <p:txBody>
          <a:bodyPr/>
          <a:lstStyle/>
          <a:p>
            <a:pPr eaLnBrk="1" hangingPunct="1"/>
            <a:endParaRPr lang="en-US" altLang="en-US" smtClean="0"/>
          </a:p>
          <a:p>
            <a:pPr eaLnBrk="1" hangingPunct="1"/>
            <a:endParaRPr lang="en-US" altLang="en-US" smtClean="0"/>
          </a:p>
        </p:txBody>
      </p:sp>
      <p:sp>
        <p:nvSpPr>
          <p:cNvPr id="29701" name="Text Box 4"/>
          <p:cNvSpPr txBox="1">
            <a:spLocks noChangeArrowheads="1"/>
          </p:cNvSpPr>
          <p:nvPr/>
        </p:nvSpPr>
        <p:spPr bwMode="auto">
          <a:xfrm>
            <a:off x="1143000" y="4572000"/>
            <a:ext cx="24384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200"/>
              <a:t>A: Glycerol &amp; Fatty Acids</a:t>
            </a:r>
          </a:p>
        </p:txBody>
      </p:sp>
    </p:spTree>
    <p:extLst>
      <p:ext uri="{BB962C8B-B14F-4D97-AF65-F5344CB8AC3E}">
        <p14:creationId xmlns:p14="http://schemas.microsoft.com/office/powerpoint/2010/main" val="86072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C8BC11-B973-4FE7-BA66-DFFBE2C88789}" type="slidenum">
              <a:rPr lang="en-US"/>
              <a:pPr>
                <a:defRPr/>
              </a:pPr>
              <a:t>‹#›</a:t>
            </a:fld>
            <a:endParaRPr lang="en-US"/>
          </a:p>
        </p:txBody>
      </p:sp>
    </p:spTree>
    <p:extLst>
      <p:ext uri="{BB962C8B-B14F-4D97-AF65-F5344CB8AC3E}">
        <p14:creationId xmlns:p14="http://schemas.microsoft.com/office/powerpoint/2010/main" val="1083164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A588FD-05FA-4E1E-9088-AF4A8AF4CD73}" type="slidenum">
              <a:rPr lang="en-US"/>
              <a:pPr>
                <a:defRPr/>
              </a:pPr>
              <a:t>‹#›</a:t>
            </a:fld>
            <a:endParaRPr lang="en-US"/>
          </a:p>
        </p:txBody>
      </p:sp>
    </p:spTree>
    <p:extLst>
      <p:ext uri="{BB962C8B-B14F-4D97-AF65-F5344CB8AC3E}">
        <p14:creationId xmlns:p14="http://schemas.microsoft.com/office/powerpoint/2010/main" val="517756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33165E-E551-4B86-8738-994687CDC292}" type="slidenum">
              <a:rPr lang="en-US"/>
              <a:pPr>
                <a:defRPr/>
              </a:pPr>
              <a:t>‹#›</a:t>
            </a:fld>
            <a:endParaRPr lang="en-US"/>
          </a:p>
        </p:txBody>
      </p:sp>
    </p:spTree>
    <p:extLst>
      <p:ext uri="{BB962C8B-B14F-4D97-AF65-F5344CB8AC3E}">
        <p14:creationId xmlns:p14="http://schemas.microsoft.com/office/powerpoint/2010/main" val="709801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A7AC1C73-9108-4FC7-AA7B-F7FA52609D9C}" type="slidenum">
              <a:rPr lang="en-US"/>
              <a:pPr>
                <a:defRPr/>
              </a:pPr>
              <a:t>‹#›</a:t>
            </a:fld>
            <a:endParaRPr lang="en-US"/>
          </a:p>
        </p:txBody>
      </p:sp>
    </p:spTree>
    <p:extLst>
      <p:ext uri="{BB962C8B-B14F-4D97-AF65-F5344CB8AC3E}">
        <p14:creationId xmlns:p14="http://schemas.microsoft.com/office/powerpoint/2010/main" val="1936620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4F20AB4-602F-4A29-8DDF-417F295EBA11}" type="slidenum">
              <a:rPr lang="en-US"/>
              <a:pPr>
                <a:defRPr/>
              </a:pPr>
              <a:t>‹#›</a:t>
            </a:fld>
            <a:endParaRPr lang="en-US"/>
          </a:p>
        </p:txBody>
      </p:sp>
    </p:spTree>
    <p:extLst>
      <p:ext uri="{BB962C8B-B14F-4D97-AF65-F5344CB8AC3E}">
        <p14:creationId xmlns:p14="http://schemas.microsoft.com/office/powerpoint/2010/main" val="1975860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11A732-49A7-4A13-A3B3-532075164E49}" type="slidenum">
              <a:rPr lang="en-US"/>
              <a:pPr>
                <a:defRPr/>
              </a:pPr>
              <a:t>‹#›</a:t>
            </a:fld>
            <a:endParaRPr lang="en-US"/>
          </a:p>
        </p:txBody>
      </p:sp>
    </p:spTree>
    <p:extLst>
      <p:ext uri="{BB962C8B-B14F-4D97-AF65-F5344CB8AC3E}">
        <p14:creationId xmlns:p14="http://schemas.microsoft.com/office/powerpoint/2010/main" val="1603997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6B4588-EAA9-4E88-90A5-427DED2B056E}" type="slidenum">
              <a:rPr lang="en-US"/>
              <a:pPr>
                <a:defRPr/>
              </a:pPr>
              <a:t>‹#›</a:t>
            </a:fld>
            <a:endParaRPr lang="en-US"/>
          </a:p>
        </p:txBody>
      </p:sp>
    </p:spTree>
    <p:extLst>
      <p:ext uri="{BB962C8B-B14F-4D97-AF65-F5344CB8AC3E}">
        <p14:creationId xmlns:p14="http://schemas.microsoft.com/office/powerpoint/2010/main" val="874526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F32970E-8E0F-4304-892C-D716B1CFB54E}" type="slidenum">
              <a:rPr lang="en-US"/>
              <a:pPr>
                <a:defRPr/>
              </a:pPr>
              <a:t>‹#›</a:t>
            </a:fld>
            <a:endParaRPr lang="en-US"/>
          </a:p>
        </p:txBody>
      </p:sp>
    </p:spTree>
    <p:extLst>
      <p:ext uri="{BB962C8B-B14F-4D97-AF65-F5344CB8AC3E}">
        <p14:creationId xmlns:p14="http://schemas.microsoft.com/office/powerpoint/2010/main" val="425126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5F829B2-D30C-41D7-80A4-1F187875DEF4}" type="slidenum">
              <a:rPr lang="en-US"/>
              <a:pPr>
                <a:defRPr/>
              </a:pPr>
              <a:t>‹#›</a:t>
            </a:fld>
            <a:endParaRPr lang="en-US"/>
          </a:p>
        </p:txBody>
      </p:sp>
    </p:spTree>
    <p:extLst>
      <p:ext uri="{BB962C8B-B14F-4D97-AF65-F5344CB8AC3E}">
        <p14:creationId xmlns:p14="http://schemas.microsoft.com/office/powerpoint/2010/main" val="3957292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2E335C-59B0-4501-95D6-883AC43BBFF7}" type="slidenum">
              <a:rPr lang="en-US"/>
              <a:pPr>
                <a:defRPr/>
              </a:pPr>
              <a:t>‹#›</a:t>
            </a:fld>
            <a:endParaRPr lang="en-US"/>
          </a:p>
        </p:txBody>
      </p:sp>
    </p:spTree>
    <p:extLst>
      <p:ext uri="{BB962C8B-B14F-4D97-AF65-F5344CB8AC3E}">
        <p14:creationId xmlns:p14="http://schemas.microsoft.com/office/powerpoint/2010/main" val="24023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6349D87-FEDA-4572-A63E-ED8CAF06AA59}" type="slidenum">
              <a:rPr lang="en-US"/>
              <a:pPr>
                <a:defRPr/>
              </a:pPr>
              <a:t>‹#›</a:t>
            </a:fld>
            <a:endParaRPr lang="en-US"/>
          </a:p>
        </p:txBody>
      </p:sp>
    </p:spTree>
    <p:extLst>
      <p:ext uri="{BB962C8B-B14F-4D97-AF65-F5344CB8AC3E}">
        <p14:creationId xmlns:p14="http://schemas.microsoft.com/office/powerpoint/2010/main" val="1232327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B32147-B1B8-4D7D-8C9A-43F1257C045A}" type="slidenum">
              <a:rPr lang="en-US"/>
              <a:pPr>
                <a:defRPr/>
              </a:pPr>
              <a:t>‹#›</a:t>
            </a:fld>
            <a:endParaRPr lang="en-US"/>
          </a:p>
        </p:txBody>
      </p:sp>
    </p:spTree>
    <p:extLst>
      <p:ext uri="{BB962C8B-B14F-4D97-AF65-F5344CB8AC3E}">
        <p14:creationId xmlns:p14="http://schemas.microsoft.com/office/powerpoint/2010/main" val="1269926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8B35AD-141A-4B04-B59B-43CD41ECA309}" type="slidenum">
              <a:rPr lang="en-US"/>
              <a:pPr>
                <a:defRPr/>
              </a:pPr>
              <a:t>‹#›</a:t>
            </a:fld>
            <a:endParaRPr lang="en-US"/>
          </a:p>
        </p:txBody>
      </p:sp>
    </p:spTree>
    <p:extLst>
      <p:ext uri="{BB962C8B-B14F-4D97-AF65-F5344CB8AC3E}">
        <p14:creationId xmlns:p14="http://schemas.microsoft.com/office/powerpoint/2010/main" val="3729634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6EAF5DD-A615-4497-8E83-424BDF1E99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1.jpeg"/><Relationship Id="rId7" Type="http://schemas.openxmlformats.org/officeDocument/2006/relationships/hyperlink" Target="http://www.scienceprofonline.com/virtual-cell-main.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alicia@scienceprofonline.com" TargetMode="External"/><Relationship Id="rId5" Type="http://schemas.openxmlformats.org/officeDocument/2006/relationships/hyperlink" Target="http://creativecommons.org/licenses/by-sa/3.0/" TargetMode="External"/><Relationship Id="rId4" Type="http://schemas.openxmlformats.org/officeDocument/2006/relationships/hyperlink" Target="http://www.scienceprofonline.org/" TargetMode="External"/><Relationship Id="rId9" Type="http://schemas.openxmlformats.org/officeDocument/2006/relationships/hyperlink" Target="mailto:info@scienceprofonline.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hyperlink" Target="http://www.scienceprofonline.com/" TargetMode="External"/><Relationship Id="rId4" Type="http://schemas.openxmlformats.org/officeDocument/2006/relationships/hyperlink" Target="http://www.scienceprofonline.com/virtual-cell-mai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File:CellRespiration.sv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hyperlink" Target="http://www.scienceprofonline.com/" TargetMode="External"/><Relationship Id="rId4" Type="http://schemas.openxmlformats.org/officeDocument/2006/relationships/hyperlink" Target="http://www.scienceprofonline.com/virtual-cell-main.html"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hyperlink" Target="http://en.wikipedia.org/wiki/File:CellRespiration.svg"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wiley.com/college/boyer/0470003790/animations/fatty_acid_metabolism/fatty_acid_metabolism.htm" TargetMode="External"/><Relationship Id="rId3" Type="http://schemas.openxmlformats.org/officeDocument/2006/relationships/image" Target="../media/image8.png"/><Relationship Id="rId7" Type="http://schemas.openxmlformats.org/officeDocument/2006/relationships/hyperlink" Target="http://faculty.ccbcmd.edu/c_anatomy/Metabolism/fat_gif.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hyperlink" Target="http://www.scienceprofonline.com/chemistry/what-is-a-lipid-organic-chemistry-fats-phospholipids-waxes-steroids.htm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hyperlink" Target="http://en.wikipedia.org/wiki/File:Jumprope_navy.jpg"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highered.mcgraw-hill.com/sites/0072507470/student_view0/chapter25/animation__how_the_nad__works.html" TargetMode="External"/><Relationship Id="rId13" Type="http://schemas.openxmlformats.org/officeDocument/2006/relationships/hyperlink" Target="http://videos.howstuffworks.com/discovery/29544-assignment-discovery-food-molecules-video.htm" TargetMode="External"/><Relationship Id="rId3" Type="http://schemas.openxmlformats.org/officeDocument/2006/relationships/hyperlink" Target="http://www.cst.cmich.edu/users/schul1te/animations/fermentation.swf" TargetMode="External"/><Relationship Id="rId7" Type="http://schemas.openxmlformats.org/officeDocument/2006/relationships/hyperlink" Target="http://www.youtube.com/watch?v=VzNvpHxWO8c" TargetMode="External"/><Relationship Id="rId12" Type="http://schemas.openxmlformats.org/officeDocument/2006/relationships/hyperlink" Target="http://vcell.ndsu.edu/animations/etc/index.htm" TargetMode="External"/><Relationship Id="rId17" Type="http://schemas.openxmlformats.org/officeDocument/2006/relationships/hyperlink" Target="http://www.scienceprofonline.com/virtual-cell-main.html" TargetMode="External"/><Relationship Id="rId2" Type="http://schemas.openxmlformats.org/officeDocument/2006/relationships/notesSlide" Target="../notesSlides/notesSlide16.xml"/><Relationship Id="rId16"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hyperlink" Target="http://www.sumanasinc.com/webcontent/animations/content/cellularrespiration.html" TargetMode="External"/><Relationship Id="rId11" Type="http://schemas.openxmlformats.org/officeDocument/2006/relationships/hyperlink" Target="http://highered.mcgraw-hill.com/sites/0072507470/student_view0/chapter25/animation__how_the_krebs_cycle_works__quiz_2_.html" TargetMode="External"/><Relationship Id="rId5" Type="http://schemas.openxmlformats.org/officeDocument/2006/relationships/hyperlink" Target="http://www.scienceprofonline.com/" TargetMode="External"/><Relationship Id="rId15" Type="http://schemas.openxmlformats.org/officeDocument/2006/relationships/hyperlink" Target="http://www.youtube.com/watch?v=sGoiVgbpJz8" TargetMode="External"/><Relationship Id="rId10" Type="http://schemas.openxmlformats.org/officeDocument/2006/relationships/hyperlink" Target="http://highered.mcgraw-hill.com/sites/0072507470/student_view0/chapter25/animation__how_the_krebs_cycle_works__quiz_1_.html" TargetMode="External"/><Relationship Id="rId4" Type="http://schemas.openxmlformats.org/officeDocument/2006/relationships/hyperlink" Target="http://www.scienceprofonline.com/vcbc/catabolism-proteins-fats-main.html" TargetMode="External"/><Relationship Id="rId9" Type="http://schemas.openxmlformats.org/officeDocument/2006/relationships/hyperlink" Target="http://highered.mcgraw-hill.com/sites/0072507470/student_view0/chapter25/animation__how_glycolysis_works.html" TargetMode="External"/><Relationship Id="rId14" Type="http://schemas.openxmlformats.org/officeDocument/2006/relationships/hyperlink" Target="http://www.youtube.com/watch?v=qXzE74Kw_Fw"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hyperlink" Target="http://www.scienceprofonline.org/virtual-cell-main.html" TargetMode="External"/><Relationship Id="rId7" Type="http://schemas.openxmlformats.org/officeDocument/2006/relationships/hyperlink" Target="http://en.wikipedia.org/wiki/File:Endomembrane_system_diagram_en.sv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www.youtube.com/watch?v=2IlHgbOWj4o" TargetMode="External"/><Relationship Id="rId5" Type="http://schemas.openxmlformats.org/officeDocument/2006/relationships/image" Target="../media/image17.jpeg"/><Relationship Id="rId4" Type="http://schemas.openxmlformats.org/officeDocument/2006/relationships/hyperlink" Target="http://www.scienceprofonline.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hyperlink" Target="http://en.wikipedia.org/wiki/File:Hummus_from_The_Nile.jp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rofonline.com/chemistry/what-is-nucleotide-adenosine-triphosphate-atp.html"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File:Italian_olive_oil_2007.jpg" TargetMode="External"/><Relationship Id="rId3" Type="http://schemas.openxmlformats.org/officeDocument/2006/relationships/hyperlink" Target="http://www.scienceprofonline.com/chemistry/what-is-a-lipid-organic-chemistry-fats-phospholipids-waxes-steroids.html" TargetMode="External"/><Relationship Id="rId7" Type="http://schemas.openxmlformats.org/officeDocument/2006/relationships/image" Target="../media/image4.jpeg"/><Relationship Id="rId12" Type="http://schemas.openxmlformats.org/officeDocument/2006/relationships/hyperlink" Target="http://www.scienceprofonline.com/"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hyperlink" Target="http://www.scienceprofonline.org/metabolism/electron-transport-chain-cellular-respiration.html" TargetMode="External"/><Relationship Id="rId11" Type="http://schemas.openxmlformats.org/officeDocument/2006/relationships/hyperlink" Target="http://www.scienceprofonline.com/virtual-cell-main.html" TargetMode="External"/><Relationship Id="rId5" Type="http://schemas.openxmlformats.org/officeDocument/2006/relationships/hyperlink" Target="http://www.scienceprofonline.org/chemistry/organic-chemistry-what-is-a-carbohydrate.html" TargetMode="External"/><Relationship Id="rId10" Type="http://schemas.openxmlformats.org/officeDocument/2006/relationships/image" Target="../media/image5.jpeg"/><Relationship Id="rId4" Type="http://schemas.openxmlformats.org/officeDocument/2006/relationships/hyperlink" Target="http://www.scienceprofonline.org/chemistry/what-are-proteins-amino-acids-peptide-bonds.html" TargetMode="External"/><Relationship Id="rId9" Type="http://schemas.openxmlformats.org/officeDocument/2006/relationships/hyperlink" Target="http://en.wikipedia.org/wiki/File:Standing-rib-roast-MCB.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hyperlink" Target="http://www.scienceprofonline.org/chemistry/what-are-proteins-amino-acids-peptide-bonds.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hyperlink" Target="http://commons.wikimedia.org/wiki/File:Protein_catabolism.pn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scienceprofonline.org/chemistry/what-are-proteins-amino-acids-peptide-bond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hyperlink" Target="http://www.wiley.com/college/grosvenor/0470197587/animations/Animation_Protein_Metabolism/Energy/media/content/met/anima/met3a/frameset.htm"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hyperlink" Target="http://en.wikipedia.org/wiki/File:CellRespiration.sv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scienceprofonline.com/chemistry/what-is-a-lipid-organic-chemistry-fats-phospholipids-waxes-steroids.html"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698875"/>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pPr>
            <a:r>
              <a:rPr lang="en-US" altLang="en-US" sz="1200">
                <a:latin typeface="Comic Sans MS" pitchFamily="66" charset="0"/>
              </a:rPr>
              <a:t>	</a:t>
            </a:r>
          </a:p>
          <a:p>
            <a:pPr eaLnBrk="1" hangingPunct="1">
              <a:lnSpc>
                <a:spcPct val="80000"/>
              </a:lnSpc>
              <a:spcBef>
                <a:spcPct val="20000"/>
              </a:spcBef>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 :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334000"/>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rPr>
              <a:t>From the </a:t>
            </a:r>
            <a:r>
              <a:rPr lang="en-US" altLang="en-US" sz="1000">
                <a:latin typeface="Comic Sans MS" pitchFamily="66" charset="0"/>
                <a:hlinkClick r:id="rId7"/>
              </a:rPr>
              <a:t>Virtual Cell 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9"/>
              </a:rPr>
              <a:t>info@scienceprofonline.com</a:t>
            </a:r>
            <a:endParaRPr lang="en-US" altLang="en-US" sz="1200">
              <a:latin typeface="Comic Sans MS" pitchFamily="66"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563562"/>
          </a:xfrm>
        </p:spPr>
        <p:txBody>
          <a:bodyPr/>
          <a:lstStyle/>
          <a:p>
            <a:pPr algn="l" eaLnBrk="1" hangingPunct="1"/>
            <a:r>
              <a:rPr lang="en-US" altLang="en-US" sz="3200" b="1" smtClean="0">
                <a:solidFill>
                  <a:srgbClr val="0000FF"/>
                </a:solidFill>
                <a:latin typeface="Comic Sans MS" pitchFamily="66" charset="0"/>
              </a:rPr>
              <a:t>How do we metabolize fats?</a:t>
            </a:r>
          </a:p>
        </p:txBody>
      </p:sp>
      <p:sp>
        <p:nvSpPr>
          <p:cNvPr id="11267" name="Rectangle 3"/>
          <p:cNvSpPr>
            <a:spLocks noGrp="1" noChangeArrowheads="1"/>
          </p:cNvSpPr>
          <p:nvPr>
            <p:ph type="body" sz="half" idx="1"/>
          </p:nvPr>
        </p:nvSpPr>
        <p:spPr>
          <a:xfrm>
            <a:off x="609600" y="990600"/>
            <a:ext cx="4495800" cy="5562600"/>
          </a:xfrm>
        </p:spPr>
        <p:txBody>
          <a:bodyPr/>
          <a:lstStyle/>
          <a:p>
            <a:pPr eaLnBrk="1" hangingPunct="1">
              <a:buFontTx/>
              <a:buNone/>
            </a:pPr>
            <a:endParaRPr lang="en-US" altLang="en-US" sz="2800" smtClean="0">
              <a:latin typeface="Comic Sans MS" pitchFamily="66" charset="0"/>
            </a:endParaRPr>
          </a:p>
          <a:p>
            <a:pPr eaLnBrk="1" hangingPunct="1"/>
            <a:r>
              <a:rPr lang="en-US" altLang="en-US" sz="2000" smtClean="0">
                <a:latin typeface="Comic Sans MS" pitchFamily="66" charset="0"/>
              </a:rPr>
              <a:t>Glycerol is a 3-carbon molecule that is converted into</a:t>
            </a:r>
            <a:r>
              <a:rPr lang="en-US" altLang="en-US" sz="2000" smtClean="0">
                <a:solidFill>
                  <a:schemeClr val="hlink"/>
                </a:solidFill>
                <a:latin typeface="Comic Sans MS" pitchFamily="66" charset="0"/>
              </a:rPr>
              <a:t> </a:t>
            </a:r>
            <a:r>
              <a:rPr lang="en-US" altLang="en-US" sz="2000" b="1" smtClean="0">
                <a:latin typeface="Comic Sans MS" pitchFamily="66" charset="0"/>
              </a:rPr>
              <a:t>glyceraldehyde-3-phosphate</a:t>
            </a:r>
            <a:r>
              <a:rPr lang="en-US" altLang="en-US" sz="2000" smtClean="0">
                <a:latin typeface="Comic Sans MS" pitchFamily="66" charset="0"/>
              </a:rPr>
              <a:t>. </a:t>
            </a:r>
          </a:p>
          <a:p>
            <a:pPr eaLnBrk="1" hangingPunct="1"/>
            <a:endParaRPr lang="en-US" altLang="en-US" sz="2000" smtClean="0">
              <a:latin typeface="Comic Sans MS" pitchFamily="66" charset="0"/>
            </a:endParaRPr>
          </a:p>
          <a:p>
            <a:pPr eaLnBrk="1" hangingPunct="1"/>
            <a:endParaRPr lang="en-US" altLang="en-US" sz="2000" smtClean="0">
              <a:latin typeface="Comic Sans MS" pitchFamily="66" charset="0"/>
            </a:endParaRPr>
          </a:p>
          <a:p>
            <a:pPr eaLnBrk="1" hangingPunct="1"/>
            <a:r>
              <a:rPr lang="en-US" altLang="en-US" sz="2000" smtClean="0">
                <a:latin typeface="Comic Sans MS" pitchFamily="66" charset="0"/>
              </a:rPr>
              <a:t>Because glyceraldehyde-3-phosphate is </a:t>
            </a:r>
            <a:r>
              <a:rPr lang="en-US" altLang="en-US" sz="2000" b="1" smtClean="0">
                <a:latin typeface="Comic Sans MS" pitchFamily="66" charset="0"/>
              </a:rPr>
              <a:t>involved in one of the steps in glycolysis</a:t>
            </a:r>
            <a:r>
              <a:rPr lang="en-US" altLang="en-US" sz="2000" smtClean="0">
                <a:latin typeface="Comic Sans MS" pitchFamily="66" charset="0"/>
              </a:rPr>
              <a:t>, it can enter the glycolysis pathway.</a:t>
            </a:r>
            <a:r>
              <a:rPr lang="en-US" altLang="en-US" sz="2400" smtClean="0">
                <a:latin typeface="Comic Sans MS" pitchFamily="66" charset="0"/>
              </a:rPr>
              <a:t> </a:t>
            </a:r>
          </a:p>
        </p:txBody>
      </p:sp>
      <p:pic>
        <p:nvPicPr>
          <p:cNvPr id="11268" name="Picture 5" descr="glycerol"/>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858000" y="533400"/>
            <a:ext cx="1473200" cy="5888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9"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4"/>
              </a:rPr>
              <a:t>Virtual Cell Biology Classroom</a:t>
            </a:r>
            <a:r>
              <a:rPr lang="en-US" altLang="en-US" sz="1000" b="1">
                <a:latin typeface="Comic Sans MS" pitchFamily="66" charset="0"/>
              </a:rPr>
              <a:t> on </a:t>
            </a:r>
            <a:r>
              <a:rPr lang="en-US" altLang="en-US" sz="1000" b="1">
                <a:latin typeface="Comic Sans MS" pitchFamily="66" charset="0"/>
                <a:hlinkClick r:id="rId5"/>
              </a:rPr>
              <a:t>ScienceProfOnline.com</a:t>
            </a:r>
            <a:endParaRPr lang="en-US" altLang="en-US" sz="1000" b="1">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5410200" y="6623050"/>
            <a:ext cx="3733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3"/>
              </a:rPr>
              <a:t>Glycolysis</a:t>
            </a:r>
            <a:r>
              <a:rPr lang="en-US" altLang="en-US" sz="1000">
                <a:latin typeface="Comic Sans MS" pitchFamily="66" charset="0"/>
              </a:rPr>
              <a:t>, Regis Frey</a:t>
            </a:r>
            <a:r>
              <a:rPr lang="en-US" altLang="en-US" sz="1000" b="1">
                <a:latin typeface="Comic Sans MS" pitchFamily="66" charset="0"/>
              </a:rPr>
              <a:t> </a:t>
            </a:r>
          </a:p>
        </p:txBody>
      </p:sp>
      <p:pic>
        <p:nvPicPr>
          <p:cNvPr id="12291" name="Picture 3" descr="Glycolysis-RegisFrey"/>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2514600" y="1219200"/>
            <a:ext cx="4333875" cy="495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2" name="Rectangle 5"/>
          <p:cNvSpPr>
            <a:spLocks noGrp="1" noChangeArrowheads="1"/>
          </p:cNvSpPr>
          <p:nvPr>
            <p:ph type="title"/>
          </p:nvPr>
        </p:nvSpPr>
        <p:spPr>
          <a:xfrm>
            <a:off x="457200" y="274638"/>
            <a:ext cx="8229600" cy="563562"/>
          </a:xfrm>
          <a:noFill/>
        </p:spPr>
        <p:txBody>
          <a:bodyPr/>
          <a:lstStyle/>
          <a:p>
            <a:pPr algn="l" eaLnBrk="1" hangingPunct="1"/>
            <a:r>
              <a:rPr lang="en-US" altLang="en-US" sz="3200" b="1" smtClean="0">
                <a:solidFill>
                  <a:srgbClr val="0000FF"/>
                </a:solidFill>
                <a:latin typeface="Comic Sans MS" pitchFamily="66" charset="0"/>
              </a:rPr>
              <a:t>How do we metabolize fats?</a:t>
            </a:r>
          </a:p>
        </p:txBody>
      </p:sp>
      <p:cxnSp>
        <p:nvCxnSpPr>
          <p:cNvPr id="3" name="Straight Arrow Connector 2"/>
          <p:cNvCxnSpPr/>
          <p:nvPr/>
        </p:nvCxnSpPr>
        <p:spPr>
          <a:xfrm>
            <a:off x="2019300" y="3505200"/>
            <a:ext cx="6477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294"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sz="half" idx="1"/>
          </p:nvPr>
        </p:nvSpPr>
        <p:spPr>
          <a:xfrm>
            <a:off x="228600" y="990600"/>
            <a:ext cx="8610600" cy="5059363"/>
          </a:xfrm>
        </p:spPr>
        <p:txBody>
          <a:bodyPr/>
          <a:lstStyle/>
          <a:p>
            <a:pPr eaLnBrk="1" hangingPunct="1">
              <a:buFontTx/>
              <a:buNone/>
            </a:pPr>
            <a:r>
              <a:rPr lang="en-US" altLang="en-US" sz="1800" dirty="0" smtClean="0"/>
              <a:t>	</a:t>
            </a:r>
            <a:r>
              <a:rPr lang="en-US" altLang="en-US" sz="1600" dirty="0" smtClean="0">
                <a:latin typeface="Comic Sans MS" pitchFamily="66" charset="0"/>
              </a:rPr>
              <a:t>These long molecules (typically 14 to 20 carbons long) must also be processed before they can be further metabolized. </a:t>
            </a:r>
          </a:p>
          <a:p>
            <a:pPr eaLnBrk="1" hangingPunct="1"/>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rPr>
              <a:t>	1. Enter the mitochondrion, where each long chain of carbons that makes up the carbon skeleton is hydrolyzed (split by the addition of a water molecule) into 2-carbon fragments. </a:t>
            </a:r>
          </a:p>
          <a:p>
            <a:pPr eaLnBrk="1" hangingPunct="1"/>
            <a:endParaRPr lang="en-US" altLang="en-US" sz="1600" dirty="0" smtClean="0">
              <a:latin typeface="Comic Sans MS" pitchFamily="66" charset="0"/>
            </a:endParaRPr>
          </a:p>
          <a:p>
            <a:pPr eaLnBrk="1" hangingPunct="1"/>
            <a:endParaRPr lang="en-US" altLang="en-US" sz="800" dirty="0" smtClean="0">
              <a:latin typeface="Comic Sans MS" pitchFamily="66" charset="0"/>
            </a:endParaRPr>
          </a:p>
          <a:p>
            <a:pPr eaLnBrk="1" hangingPunct="1">
              <a:buFontTx/>
              <a:buNone/>
            </a:pPr>
            <a:r>
              <a:rPr lang="en-US" altLang="en-US" sz="1600" dirty="0" smtClean="0">
                <a:latin typeface="Comic Sans MS" pitchFamily="66" charset="0"/>
              </a:rPr>
              <a:t>	2. Each of the 2-carbon fragments is converted into acetyl.  Coenzyme A is added to the acetyl, and the ____________ goes into _______ ______.</a:t>
            </a:r>
            <a:r>
              <a:rPr lang="en-US" altLang="en-US" sz="1800" dirty="0" smtClean="0">
                <a:latin typeface="Comic Sans MS" pitchFamily="66" charset="0"/>
              </a:rPr>
              <a:t> </a:t>
            </a:r>
          </a:p>
          <a:p>
            <a:pPr eaLnBrk="1" hangingPunct="1"/>
            <a:endParaRPr lang="en-US" altLang="en-US" sz="1800" dirty="0" smtClean="0">
              <a:latin typeface="Comic Sans MS" pitchFamily="66" charset="0"/>
            </a:endParaRPr>
          </a:p>
          <a:p>
            <a:pPr eaLnBrk="1" hangingPunct="1"/>
            <a:endParaRPr lang="en-US" altLang="en-US" sz="2800" dirty="0" smtClean="0">
              <a:latin typeface="Comic Sans MS" pitchFamily="66" charset="0"/>
            </a:endParaRPr>
          </a:p>
          <a:p>
            <a:pPr eaLnBrk="1" hangingPunct="1"/>
            <a:endParaRPr lang="en-US" altLang="en-US" sz="2800" dirty="0" smtClean="0"/>
          </a:p>
        </p:txBody>
      </p:sp>
      <p:pic>
        <p:nvPicPr>
          <p:cNvPr id="13315" name="Picture 3" descr="f_j07fattyacid"/>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590800" y="3962400"/>
            <a:ext cx="4495800" cy="2438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6" name="Oval 4"/>
          <p:cNvSpPr>
            <a:spLocks noChangeArrowheads="1"/>
          </p:cNvSpPr>
          <p:nvPr/>
        </p:nvSpPr>
        <p:spPr bwMode="auto">
          <a:xfrm>
            <a:off x="5486400" y="2514600"/>
            <a:ext cx="5334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3317" name="Oval 5"/>
          <p:cNvSpPr>
            <a:spLocks noChangeArrowheads="1"/>
          </p:cNvSpPr>
          <p:nvPr/>
        </p:nvSpPr>
        <p:spPr bwMode="auto">
          <a:xfrm>
            <a:off x="6248400" y="2514600"/>
            <a:ext cx="533400" cy="457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3318" name="Line 6"/>
          <p:cNvSpPr>
            <a:spLocks noChangeShapeType="1"/>
          </p:cNvSpPr>
          <p:nvPr/>
        </p:nvSpPr>
        <p:spPr bwMode="auto">
          <a:xfrm>
            <a:off x="6019800" y="27432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9" name="Text Box 7"/>
          <p:cNvSpPr txBox="1">
            <a:spLocks noChangeArrowheads="1"/>
          </p:cNvSpPr>
          <p:nvPr/>
        </p:nvSpPr>
        <p:spPr bwMode="auto">
          <a:xfrm>
            <a:off x="5562600" y="2590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a:t>C</a:t>
            </a:r>
          </a:p>
        </p:txBody>
      </p:sp>
      <p:sp>
        <p:nvSpPr>
          <p:cNvPr id="13320" name="Text Box 8"/>
          <p:cNvSpPr txBox="1">
            <a:spLocks noChangeArrowheads="1"/>
          </p:cNvSpPr>
          <p:nvPr/>
        </p:nvSpPr>
        <p:spPr bwMode="auto">
          <a:xfrm>
            <a:off x="6324600" y="2590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a:t>C</a:t>
            </a:r>
          </a:p>
        </p:txBody>
      </p:sp>
      <p:sp>
        <p:nvSpPr>
          <p:cNvPr id="12298" name="Rectangle 10"/>
          <p:cNvSpPr>
            <a:spLocks noChangeArrowheads="1"/>
          </p:cNvSpPr>
          <p:nvPr/>
        </p:nvSpPr>
        <p:spPr bwMode="auto">
          <a:xfrm>
            <a:off x="457200" y="228600"/>
            <a:ext cx="8229600" cy="56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defRPr/>
            </a:pPr>
            <a:r>
              <a:rPr lang="en-US" sz="3200" b="1" dirty="0">
                <a:solidFill>
                  <a:srgbClr val="0070C0"/>
                </a:solidFill>
                <a:latin typeface="Comic Sans MS" pitchFamily="66" charset="0"/>
              </a:rPr>
              <a:t>How do we metabolize fatty acid tails?</a:t>
            </a:r>
          </a:p>
        </p:txBody>
      </p:sp>
      <p:sp>
        <p:nvSpPr>
          <p:cNvPr id="13322"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4"/>
              </a:rPr>
              <a:t>Virtual Cell Biology Classroom</a:t>
            </a:r>
            <a:r>
              <a:rPr lang="en-US" altLang="en-US" sz="1000" b="1">
                <a:latin typeface="Comic Sans MS" pitchFamily="66" charset="0"/>
              </a:rPr>
              <a:t> on </a:t>
            </a:r>
            <a:r>
              <a:rPr lang="en-US" altLang="en-US" sz="1000" b="1">
                <a:latin typeface="Comic Sans MS" pitchFamily="66" charset="0"/>
                <a:hlinkClick r:id="rId5"/>
              </a:rPr>
              <a:t>ScienceProfOnline.com</a:t>
            </a:r>
            <a:endParaRPr lang="en-US" altLang="en-US" sz="1000" b="1">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5"/>
          <p:cNvSpPr>
            <a:spLocks noGrp="1" noChangeArrowheads="1"/>
          </p:cNvSpPr>
          <p:nvPr>
            <p:ph type="title"/>
          </p:nvPr>
        </p:nvSpPr>
        <p:spPr>
          <a:xfrm>
            <a:off x="387350" y="1447800"/>
            <a:ext cx="2286000" cy="1143000"/>
          </a:xfrm>
        </p:spPr>
        <p:txBody>
          <a:bodyPr/>
          <a:lstStyle/>
          <a:p>
            <a:pPr algn="l" eaLnBrk="1" hangingPunct="1">
              <a:defRPr/>
            </a:pPr>
            <a:r>
              <a:rPr lang="en-US" sz="2400" b="1" dirty="0" smtClean="0">
                <a:latin typeface="Comic Sans MS" pitchFamily="66" charset="0"/>
              </a:rPr>
              <a:t>Krebs Cycle</a:t>
            </a:r>
            <a:br>
              <a:rPr lang="en-US" sz="2400" b="1" dirty="0" smtClean="0">
                <a:latin typeface="Comic Sans MS" pitchFamily="66" charset="0"/>
              </a:rPr>
            </a:br>
            <a:r>
              <a:rPr lang="en-US" sz="1050" dirty="0" smtClean="0">
                <a:latin typeface="Comic Sans MS" pitchFamily="66" charset="0"/>
              </a:rPr>
              <a:t/>
            </a:r>
            <a:br>
              <a:rPr lang="en-US" sz="1050" dirty="0" smtClean="0">
                <a:latin typeface="Comic Sans MS" pitchFamily="66" charset="0"/>
              </a:rPr>
            </a:br>
            <a:r>
              <a:rPr lang="en-US" sz="1400" dirty="0" smtClean="0">
                <a:latin typeface="Comic Sans MS" pitchFamily="66" charset="0"/>
              </a:rPr>
              <a:t>(</a:t>
            </a:r>
            <a:r>
              <a:rPr lang="en-US" sz="1400" dirty="0" err="1" smtClean="0">
                <a:latin typeface="Comic Sans MS" pitchFamily="66" charset="0"/>
              </a:rPr>
              <a:t>a.k.a</a:t>
            </a:r>
            <a:r>
              <a:rPr lang="en-US" sz="1400" dirty="0" smtClean="0">
                <a:latin typeface="Comic Sans MS" pitchFamily="66" charset="0"/>
              </a:rPr>
              <a:t> Citric Acid Cycle)</a:t>
            </a:r>
          </a:p>
        </p:txBody>
      </p:sp>
      <p:sp>
        <p:nvSpPr>
          <p:cNvPr id="13320" name="Rectangle 8"/>
          <p:cNvSpPr>
            <a:spLocks noChangeArrowheads="1"/>
          </p:cNvSpPr>
          <p:nvPr/>
        </p:nvSpPr>
        <p:spPr bwMode="auto">
          <a:xfrm>
            <a:off x="479425" y="152400"/>
            <a:ext cx="8229600" cy="56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sz="3200" b="1" dirty="0">
                <a:solidFill>
                  <a:schemeClr val="accent6">
                    <a:lumMod val="60000"/>
                    <a:lumOff val="40000"/>
                  </a:schemeClr>
                </a:solidFill>
                <a:latin typeface="Comic Sans MS" pitchFamily="66" charset="0"/>
              </a:rPr>
              <a:t>How do we metabolize fatty acid tails?</a:t>
            </a:r>
          </a:p>
        </p:txBody>
      </p:sp>
      <p:pic>
        <p:nvPicPr>
          <p:cNvPr id="14340" name="Content Placeholder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054100"/>
            <a:ext cx="5405438" cy="506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838200" y="5724525"/>
            <a:ext cx="2286000" cy="369888"/>
          </a:xfrm>
          <a:prstGeom prst="rect">
            <a:avLst/>
          </a:prstGeom>
          <a:noFill/>
        </p:spPr>
        <p:txBody>
          <a:bodyPr>
            <a:spAutoFit/>
          </a:bodyPr>
          <a:lstStyle/>
          <a:p>
            <a:pPr>
              <a:defRPr/>
            </a:pPr>
            <a:r>
              <a:rPr lang="en-US" b="1" dirty="0">
                <a:solidFill>
                  <a:schemeClr val="accent6">
                    <a:lumMod val="60000"/>
                    <a:lumOff val="40000"/>
                  </a:schemeClr>
                </a:solidFill>
                <a:latin typeface="Verdana" pitchFamily="34" charset="0"/>
                <a:ea typeface="Verdana" pitchFamily="34" charset="0"/>
                <a:cs typeface="Verdana" pitchFamily="34" charset="0"/>
                <a:sym typeface="Wingdings" pitchFamily="2" charset="2"/>
              </a:rPr>
              <a:t>Acetyl-CoA--</a:t>
            </a:r>
            <a:endParaRPr lang="en-US" b="1" baseline="30000" dirty="0">
              <a:solidFill>
                <a:schemeClr val="accent6">
                  <a:lumMod val="60000"/>
                  <a:lumOff val="40000"/>
                </a:schemeClr>
              </a:solidFill>
              <a:latin typeface="Verdana" pitchFamily="34" charset="0"/>
              <a:ea typeface="Verdana" pitchFamily="34" charset="0"/>
              <a:cs typeface="Verdana" pitchFamily="34" charset="0"/>
            </a:endParaRPr>
          </a:p>
        </p:txBody>
      </p:sp>
      <p:sp>
        <p:nvSpPr>
          <p:cNvPr id="14342" name="Text Box 12"/>
          <p:cNvSpPr txBox="1">
            <a:spLocks noChangeArrowheads="1"/>
          </p:cNvSpPr>
          <p:nvPr/>
        </p:nvSpPr>
        <p:spPr bwMode="auto">
          <a:xfrm>
            <a:off x="6172200" y="6613525"/>
            <a:ext cx="2971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Cellular Respiration</a:t>
            </a:r>
            <a:r>
              <a:rPr lang="en-US" altLang="en-US" sz="1000">
                <a:latin typeface="Comic Sans MS" pitchFamily="66" charset="0"/>
              </a:rPr>
              <a:t>, Regis Frey</a:t>
            </a:r>
            <a:endParaRPr lang="en-US" altLang="en-US" sz="700">
              <a:latin typeface="Comic Sans MS" pitchFamily="66" charset="0"/>
            </a:endParaRPr>
          </a:p>
        </p:txBody>
      </p:sp>
      <p:sp>
        <p:nvSpPr>
          <p:cNvPr id="14343"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1630362"/>
          </a:xfrm>
        </p:spPr>
        <p:txBody>
          <a:bodyPr/>
          <a:lstStyle/>
          <a:p>
            <a:pPr algn="l" eaLnBrk="1" hangingPunct="1"/>
            <a:r>
              <a:rPr lang="en-US" altLang="en-US" sz="1200" smtClean="0"/>
              <a:t>.</a:t>
            </a:r>
          </a:p>
        </p:txBody>
      </p:sp>
      <p:pic>
        <p:nvPicPr>
          <p:cNvPr id="15363" name="Picture 3" descr="diges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5646" y="1369709"/>
            <a:ext cx="5105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4"/>
          <p:cNvSpPr>
            <a:spLocks noChangeArrowheads="1"/>
          </p:cNvSpPr>
          <p:nvPr/>
        </p:nvSpPr>
        <p:spPr bwMode="auto">
          <a:xfrm>
            <a:off x="914400" y="5029200"/>
            <a:ext cx="1676400" cy="1219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5365" name="Rectangle 5"/>
          <p:cNvSpPr>
            <a:spLocks noChangeArrowheads="1"/>
          </p:cNvSpPr>
          <p:nvPr/>
        </p:nvSpPr>
        <p:spPr bwMode="auto">
          <a:xfrm>
            <a:off x="7315200" y="4800600"/>
            <a:ext cx="1828800" cy="1371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5366" name="Rectangle 6"/>
          <p:cNvSpPr>
            <a:spLocks noChangeArrowheads="1"/>
          </p:cNvSpPr>
          <p:nvPr/>
        </p:nvSpPr>
        <p:spPr bwMode="auto">
          <a:xfrm>
            <a:off x="8229600" y="2438400"/>
            <a:ext cx="533400" cy="2514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5367" name="Rectangle 7"/>
          <p:cNvSpPr>
            <a:spLocks noChangeArrowheads="1"/>
          </p:cNvSpPr>
          <p:nvPr/>
        </p:nvSpPr>
        <p:spPr bwMode="auto">
          <a:xfrm>
            <a:off x="7924800" y="2286000"/>
            <a:ext cx="533400" cy="381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5368" name="Rectangle 9"/>
          <p:cNvSpPr>
            <a:spLocks noChangeArrowheads="1"/>
          </p:cNvSpPr>
          <p:nvPr/>
        </p:nvSpPr>
        <p:spPr bwMode="auto">
          <a:xfrm>
            <a:off x="457200" y="152400"/>
            <a:ext cx="8229600" cy="86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3600" b="1" dirty="0">
                <a:solidFill>
                  <a:srgbClr val="0070C0"/>
                </a:solidFill>
                <a:latin typeface="Comic Sans MS" pitchFamily="66" charset="0"/>
              </a:rPr>
              <a:t>How do we metabolize </a:t>
            </a:r>
            <a:r>
              <a:rPr lang="en-US" altLang="en-US" sz="3600" b="1" dirty="0">
                <a:solidFill>
                  <a:srgbClr val="0070C0"/>
                </a:solidFill>
                <a:latin typeface="Comic Sans MS" pitchFamily="66" charset="0"/>
                <a:hlinkClick r:id="rId4"/>
              </a:rPr>
              <a:t>fats</a:t>
            </a:r>
            <a:r>
              <a:rPr lang="en-US" altLang="en-US" sz="3600" b="1" dirty="0">
                <a:solidFill>
                  <a:srgbClr val="0070C0"/>
                </a:solidFill>
                <a:latin typeface="Comic Sans MS" pitchFamily="66" charset="0"/>
              </a:rPr>
              <a:t>?</a:t>
            </a:r>
          </a:p>
        </p:txBody>
      </p:sp>
      <p:sp>
        <p:nvSpPr>
          <p:cNvPr id="15369" name="Rectangle 10"/>
          <p:cNvSpPr>
            <a:spLocks noChangeArrowheads="1"/>
          </p:cNvSpPr>
          <p:nvPr/>
        </p:nvSpPr>
        <p:spPr bwMode="auto">
          <a:xfrm>
            <a:off x="2424546" y="1281545"/>
            <a:ext cx="2362200" cy="4495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5370" name="Rectangle 11"/>
          <p:cNvSpPr>
            <a:spLocks noChangeArrowheads="1"/>
          </p:cNvSpPr>
          <p:nvPr/>
        </p:nvSpPr>
        <p:spPr bwMode="auto">
          <a:xfrm>
            <a:off x="2895600" y="3200400"/>
            <a:ext cx="838200" cy="228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5371" name="Rectangle 12"/>
          <p:cNvSpPr>
            <a:spLocks noChangeArrowheads="1"/>
          </p:cNvSpPr>
          <p:nvPr/>
        </p:nvSpPr>
        <p:spPr bwMode="auto">
          <a:xfrm>
            <a:off x="2819400" y="4114800"/>
            <a:ext cx="838200" cy="228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5372"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
        <p:nvSpPr>
          <p:cNvPr id="13" name="TextBox 12"/>
          <p:cNvSpPr txBox="1"/>
          <p:nvPr/>
        </p:nvSpPr>
        <p:spPr>
          <a:xfrm>
            <a:off x="424295" y="1430163"/>
            <a:ext cx="3799609" cy="4832092"/>
          </a:xfrm>
          <a:prstGeom prst="rect">
            <a:avLst/>
          </a:prstGeom>
          <a:noFill/>
        </p:spPr>
        <p:txBody>
          <a:bodyPr wrap="square">
            <a:spAutoFit/>
          </a:bodyPr>
          <a:lstStyle/>
          <a:p>
            <a:pPr algn="ctr">
              <a:defRPr/>
            </a:pPr>
            <a:r>
              <a:rPr lang="en-US" sz="3600" b="1" dirty="0" smtClean="0">
                <a:solidFill>
                  <a:srgbClr val="FF0000"/>
                </a:solidFill>
                <a:latin typeface="Comic Sans MS" pitchFamily="66" charset="0"/>
                <a:cs typeface="+mn-cs"/>
              </a:rPr>
              <a:t>REVIEW!</a:t>
            </a:r>
          </a:p>
          <a:p>
            <a:pPr algn="ctr">
              <a:defRPr/>
            </a:pPr>
            <a:endParaRPr lang="en-US" sz="2000" dirty="0" smtClean="0">
              <a:latin typeface="Comic Sans MS" pitchFamily="66" charset="0"/>
              <a:cs typeface="+mn-cs"/>
            </a:endParaRPr>
          </a:p>
          <a:p>
            <a:pPr algn="ctr">
              <a:defRPr/>
            </a:pPr>
            <a:r>
              <a:rPr lang="en-US" sz="2400" dirty="0" smtClean="0">
                <a:latin typeface="Comic Sans MS" pitchFamily="66" charset="0"/>
              </a:rPr>
              <a:t>Simple animated </a:t>
            </a:r>
          </a:p>
          <a:p>
            <a:pPr algn="ctr">
              <a:defRPr/>
            </a:pPr>
            <a:r>
              <a:rPr lang="en-US" sz="2400" dirty="0" smtClean="0">
                <a:latin typeface="Comic Sans MS" pitchFamily="66" charset="0"/>
              </a:rPr>
              <a:t>graphic of</a:t>
            </a:r>
            <a:r>
              <a:rPr lang="en-US" sz="2400" dirty="0" smtClean="0">
                <a:latin typeface="Comic Sans MS" pitchFamily="66" charset="0"/>
                <a:cs typeface="+mn-cs"/>
              </a:rPr>
              <a:t> </a:t>
            </a:r>
            <a:endParaRPr lang="en-US" sz="1000" dirty="0" smtClean="0">
              <a:latin typeface="Comic Sans MS" pitchFamily="66" charset="0"/>
              <a:cs typeface="+mn-cs"/>
            </a:endParaRPr>
          </a:p>
          <a:p>
            <a:pPr algn="ctr">
              <a:defRPr/>
            </a:pPr>
            <a:r>
              <a:rPr lang="en-US" sz="2800" b="1" dirty="0" smtClean="0">
                <a:latin typeface="Comic Sans MS" pitchFamily="66" charset="0"/>
                <a:cs typeface="+mn-cs"/>
                <a:hlinkClick r:id="rId7"/>
              </a:rPr>
              <a:t>Fat Catabolism</a:t>
            </a:r>
            <a:endParaRPr lang="en-US" sz="2800" b="1" dirty="0" smtClean="0">
              <a:latin typeface="Comic Sans MS" pitchFamily="66" charset="0"/>
              <a:cs typeface="+mn-cs"/>
            </a:endParaRPr>
          </a:p>
          <a:p>
            <a:pPr algn="ctr">
              <a:defRPr/>
            </a:pPr>
            <a:endParaRPr lang="en-US" sz="1000" dirty="0" smtClean="0">
              <a:latin typeface="Comic Sans MS" pitchFamily="66" charset="0"/>
            </a:endParaRPr>
          </a:p>
          <a:p>
            <a:pPr algn="ctr">
              <a:defRPr/>
            </a:pPr>
            <a:r>
              <a:rPr lang="en-US" sz="2400" i="1" dirty="0" smtClean="0">
                <a:solidFill>
                  <a:schemeClr val="bg1">
                    <a:lumMod val="50000"/>
                  </a:schemeClr>
                </a:solidFill>
                <a:latin typeface="Comic Sans MS" pitchFamily="66" charset="0"/>
              </a:rPr>
              <a:t>and </a:t>
            </a:r>
          </a:p>
          <a:p>
            <a:pPr algn="ctr">
              <a:defRPr/>
            </a:pPr>
            <a:endParaRPr lang="en-US" sz="1000" dirty="0" smtClean="0">
              <a:latin typeface="Comic Sans MS" pitchFamily="66" charset="0"/>
            </a:endParaRPr>
          </a:p>
          <a:p>
            <a:pPr algn="ctr">
              <a:defRPr/>
            </a:pPr>
            <a:r>
              <a:rPr lang="en-US" sz="2400" dirty="0" smtClean="0">
                <a:latin typeface="Comic Sans MS" pitchFamily="66" charset="0"/>
              </a:rPr>
              <a:t>more in-depth </a:t>
            </a:r>
          </a:p>
          <a:p>
            <a:pPr algn="ctr">
              <a:defRPr/>
            </a:pPr>
            <a:r>
              <a:rPr lang="en-US" sz="2400" dirty="0">
                <a:latin typeface="Comic Sans MS" pitchFamily="66" charset="0"/>
              </a:rPr>
              <a:t>a</a:t>
            </a:r>
            <a:r>
              <a:rPr lang="en-US" sz="2400" dirty="0" smtClean="0">
                <a:latin typeface="Comic Sans MS" pitchFamily="66" charset="0"/>
              </a:rPr>
              <a:t>nimated lesson on</a:t>
            </a:r>
            <a:endParaRPr lang="en-US" sz="2400" dirty="0">
              <a:latin typeface="Comic Sans MS" pitchFamily="66" charset="0"/>
              <a:cs typeface="+mn-cs"/>
            </a:endParaRPr>
          </a:p>
          <a:p>
            <a:pPr algn="ctr">
              <a:defRPr/>
            </a:pPr>
            <a:r>
              <a:rPr lang="en-US" sz="2800" b="1" dirty="0" smtClean="0">
                <a:solidFill>
                  <a:schemeClr val="tx1">
                    <a:lumMod val="50000"/>
                    <a:lumOff val="50000"/>
                  </a:schemeClr>
                </a:solidFill>
                <a:latin typeface="Comic Sans MS" pitchFamily="66" charset="0"/>
                <a:hlinkClick r:id="rId8"/>
              </a:rPr>
              <a:t>Fatty acid Metabolism</a:t>
            </a:r>
            <a:endParaRPr lang="en-US" sz="2800" b="1" dirty="0" smtClean="0">
              <a:solidFill>
                <a:schemeClr val="tx1">
                  <a:lumMod val="50000"/>
                  <a:lumOff val="50000"/>
                </a:schemeClr>
              </a:solidFill>
              <a:latin typeface="Comic Sans MS" pitchFamily="66" charset="0"/>
            </a:endParaRPr>
          </a:p>
          <a:p>
            <a:pPr algn="ctr">
              <a:defRPr/>
            </a:pPr>
            <a:endParaRPr lang="en-US" sz="2800" b="1" dirty="0">
              <a:solidFill>
                <a:schemeClr val="tx1">
                  <a:lumMod val="50000"/>
                  <a:lumOff val="50000"/>
                </a:schemeClr>
              </a:solidFill>
              <a:latin typeface="Comic Sans MS" pitchFamily="66" charset="0"/>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639762"/>
          </a:xfrm>
        </p:spPr>
        <p:txBody>
          <a:bodyPr/>
          <a:lstStyle/>
          <a:p>
            <a:pPr eaLnBrk="1" hangingPunct="1"/>
            <a:r>
              <a:rPr lang="en-US" altLang="en-US" sz="3600" b="1" dirty="0" smtClean="0">
                <a:solidFill>
                  <a:schemeClr val="accent2"/>
                </a:solidFill>
                <a:latin typeface="Comic Sans MS" pitchFamily="66" charset="0"/>
              </a:rPr>
              <a:t>Metabolic Processes … Bottom Line</a:t>
            </a:r>
          </a:p>
        </p:txBody>
      </p:sp>
      <p:sp>
        <p:nvSpPr>
          <p:cNvPr id="20483" name="Rectangle 3"/>
          <p:cNvSpPr>
            <a:spLocks noGrp="1" noChangeArrowheads="1"/>
          </p:cNvSpPr>
          <p:nvPr>
            <p:ph type="body" sz="half" idx="1"/>
          </p:nvPr>
        </p:nvSpPr>
        <p:spPr>
          <a:xfrm>
            <a:off x="457200" y="1066800"/>
            <a:ext cx="3276600" cy="5424488"/>
          </a:xfrm>
        </p:spPr>
        <p:txBody>
          <a:bodyPr/>
          <a:lstStyle/>
          <a:p>
            <a:pPr marL="0" indent="0" algn="ctr" eaLnBrk="1" hangingPunct="1">
              <a:buNone/>
            </a:pPr>
            <a:r>
              <a:rPr lang="en-US" altLang="en-US" sz="2400" dirty="0" smtClean="0">
                <a:latin typeface="Comic Sans MS" pitchFamily="66" charset="0"/>
              </a:rPr>
              <a:t>Metabolism transforms food energy into energy that our cells </a:t>
            </a:r>
            <a:endParaRPr lang="en-US" altLang="en-US" sz="2400" dirty="0">
              <a:latin typeface="Comic Sans MS" pitchFamily="66" charset="0"/>
            </a:endParaRPr>
          </a:p>
          <a:p>
            <a:pPr marL="0" indent="0" algn="ctr" eaLnBrk="1" hangingPunct="1">
              <a:buNone/>
            </a:pPr>
            <a:r>
              <a:rPr lang="en-US" altLang="en-US" sz="2400" dirty="0" smtClean="0">
                <a:latin typeface="Comic Sans MS" pitchFamily="66" charset="0"/>
              </a:rPr>
              <a:t>can use. </a:t>
            </a:r>
          </a:p>
          <a:p>
            <a:pPr marL="225425" indent="-225425" algn="ctr" eaLnBrk="1" hangingPunct="1">
              <a:buFontTx/>
              <a:buNone/>
            </a:pPr>
            <a:endParaRPr lang="en-US" altLang="en-US" sz="2000" dirty="0">
              <a:latin typeface="Comic Sans MS" pitchFamily="66" charset="0"/>
            </a:endParaRPr>
          </a:p>
          <a:p>
            <a:pPr marL="0" indent="0" algn="ctr" eaLnBrk="1" hangingPunct="1">
              <a:buNone/>
            </a:pPr>
            <a:r>
              <a:rPr lang="en-US" altLang="en-US" sz="2000" b="1" dirty="0" smtClean="0">
                <a:solidFill>
                  <a:srgbClr val="FF0000"/>
                </a:solidFill>
                <a:latin typeface="Comic Sans MS" pitchFamily="66" charset="0"/>
              </a:rPr>
              <a:t>Q</a:t>
            </a:r>
            <a:r>
              <a:rPr lang="en-US" altLang="en-US" sz="2000" b="1" dirty="0" smtClean="0">
                <a:latin typeface="Comic Sans MS" pitchFamily="66" charset="0"/>
              </a:rPr>
              <a:t>: How does the cell turn proteins </a:t>
            </a:r>
          </a:p>
          <a:p>
            <a:pPr marL="0" indent="0" algn="ctr" eaLnBrk="1" hangingPunct="1">
              <a:buNone/>
            </a:pPr>
            <a:r>
              <a:rPr lang="en-US" altLang="en-US" sz="2000" b="1" dirty="0" smtClean="0">
                <a:latin typeface="Comic Sans MS" pitchFamily="66" charset="0"/>
              </a:rPr>
              <a:t>into ATP?</a:t>
            </a:r>
          </a:p>
          <a:p>
            <a:pPr marL="0" indent="0" algn="ctr" eaLnBrk="1" hangingPunct="1">
              <a:buNone/>
            </a:pPr>
            <a:endParaRPr lang="en-US" altLang="en-US" sz="1600" b="1" dirty="0">
              <a:latin typeface="Comic Sans MS" pitchFamily="66" charset="0"/>
            </a:endParaRPr>
          </a:p>
          <a:p>
            <a:pPr marL="0" indent="0" algn="ctr" eaLnBrk="1" hangingPunct="1">
              <a:buNone/>
            </a:pPr>
            <a:r>
              <a:rPr lang="en-US" altLang="en-US" sz="2000" b="1" dirty="0" smtClean="0">
                <a:solidFill>
                  <a:srgbClr val="FF0000"/>
                </a:solidFill>
                <a:latin typeface="Comic Sans MS" pitchFamily="66" charset="0"/>
              </a:rPr>
              <a:t>Q</a:t>
            </a:r>
            <a:r>
              <a:rPr lang="en-US" altLang="en-US" sz="2000" b="1" dirty="0" smtClean="0">
                <a:latin typeface="Comic Sans MS" pitchFamily="66" charset="0"/>
              </a:rPr>
              <a:t>: How does the cell turn fats </a:t>
            </a:r>
          </a:p>
          <a:p>
            <a:pPr marL="0" indent="0" algn="ctr" eaLnBrk="1" hangingPunct="1">
              <a:buNone/>
            </a:pPr>
            <a:r>
              <a:rPr lang="en-US" altLang="en-US" sz="2000" b="1" dirty="0" smtClean="0">
                <a:latin typeface="Comic Sans MS" pitchFamily="66" charset="0"/>
              </a:rPr>
              <a:t>into ATP?</a:t>
            </a:r>
            <a:endParaRPr lang="en-US" altLang="en-US" sz="2400" dirty="0" smtClean="0">
              <a:latin typeface="Comic Sans MS" pitchFamily="66" charset="0"/>
            </a:endParaRPr>
          </a:p>
          <a:p>
            <a:pPr algn="ctr" eaLnBrk="1" hangingPunct="1"/>
            <a:endParaRPr lang="en-US" altLang="en-US" sz="1600" b="1" dirty="0" smtClean="0">
              <a:latin typeface="Comic Sans MS" pitchFamily="66" charset="0"/>
            </a:endParaRPr>
          </a:p>
          <a:p>
            <a:pPr marL="225425" indent="-225425" algn="ctr" eaLnBrk="1" hangingPunct="1">
              <a:buFontTx/>
              <a:buNone/>
            </a:pPr>
            <a:endParaRPr lang="en-US" altLang="en-US" sz="1600" dirty="0" smtClean="0">
              <a:latin typeface="Comic Sans MS" pitchFamily="66" charset="0"/>
            </a:endParaRPr>
          </a:p>
          <a:p>
            <a:pPr marL="225425" indent="-225425" algn="ctr" eaLnBrk="1" hangingPunct="1">
              <a:buFontTx/>
              <a:buNone/>
            </a:pPr>
            <a:endParaRPr lang="en-US" altLang="en-US" sz="2000" dirty="0" smtClean="0">
              <a:latin typeface="Comic Sans MS" pitchFamily="66" charset="0"/>
            </a:endParaRPr>
          </a:p>
        </p:txBody>
      </p:sp>
      <p:pic>
        <p:nvPicPr>
          <p:cNvPr id="20487" name="Picture 7" descr="Jumprope_MeaganKlein"/>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a:xfrm>
            <a:off x="4495801" y="1295400"/>
            <a:ext cx="3581400" cy="4676167"/>
          </a:xfr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ext Box 8"/>
          <p:cNvSpPr txBox="1">
            <a:spLocks noChangeArrowheads="1"/>
          </p:cNvSpPr>
          <p:nvPr/>
        </p:nvSpPr>
        <p:spPr bwMode="auto">
          <a:xfrm>
            <a:off x="6553200" y="6491288"/>
            <a:ext cx="2590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Jumping rope</a:t>
            </a:r>
            <a:r>
              <a:rPr lang="en-US" altLang="en-US" sz="1000">
                <a:latin typeface="Comic Sans MS" pitchFamily="66" charset="0"/>
              </a:rPr>
              <a:t>, Meagan E. Klein</a:t>
            </a:r>
            <a:r>
              <a:rPr lang="en-US" altLang="en-US">
                <a:latin typeface="Comic Sans MS" pitchFamily="66" charset="0"/>
              </a:rPr>
              <a:t> </a:t>
            </a:r>
          </a:p>
        </p:txBody>
      </p:sp>
      <p:sp>
        <p:nvSpPr>
          <p:cNvPr id="20488"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Tree>
    <p:extLst>
      <p:ext uri="{BB962C8B-B14F-4D97-AF65-F5344CB8AC3E}">
        <p14:creationId xmlns:p14="http://schemas.microsoft.com/office/powerpoint/2010/main" val="251387830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idx="1"/>
          </p:nvPr>
        </p:nvSpPr>
        <p:spPr>
          <a:xfrm>
            <a:off x="0" y="0"/>
            <a:ext cx="5943600" cy="6858000"/>
          </a:xfrm>
        </p:spPr>
        <p:txBody>
          <a:bodyPr/>
          <a:lstStyle/>
          <a:p>
            <a:pPr algn="ctr" eaLnBrk="1" hangingPunct="1">
              <a:buFontTx/>
              <a:buNone/>
            </a:pPr>
            <a:r>
              <a:rPr lang="en-US" altLang="en-US" sz="5400" b="1" smtClean="0">
                <a:solidFill>
                  <a:srgbClr val="33CC33"/>
                </a:solidFill>
                <a:latin typeface="Comic Sans MS" pitchFamily="66" charset="0"/>
              </a:rPr>
              <a:t> </a:t>
            </a:r>
            <a:r>
              <a:rPr lang="en-US" altLang="en-US" sz="4400" b="1" smtClean="0">
                <a:solidFill>
                  <a:srgbClr val="33CC33"/>
                </a:solidFill>
                <a:latin typeface="Comic Sans MS" pitchFamily="66" charset="0"/>
              </a:rPr>
              <a:t>Confused?</a:t>
            </a:r>
            <a:endParaRPr lang="en-US" altLang="en-US" b="1" smtClean="0">
              <a:latin typeface="Comic Sans MS" pitchFamily="66" charset="0"/>
            </a:endParaRPr>
          </a:p>
          <a:p>
            <a:pPr algn="ctr" eaLnBrk="1" hangingPunct="1">
              <a:buFontTx/>
              <a:buNone/>
            </a:pPr>
            <a:r>
              <a:rPr lang="en-US" altLang="en-US" sz="1800" smtClean="0">
                <a:latin typeface="Comic Sans MS" pitchFamily="66" charset="0"/>
              </a:rPr>
              <a:t>    </a:t>
            </a:r>
            <a:r>
              <a:rPr lang="en-US" altLang="en-US" sz="1600" smtClean="0">
                <a:latin typeface="Comic Sans MS" pitchFamily="66" charset="0"/>
              </a:rPr>
              <a:t>Here are links to fun resources that further explain cellular respiration:</a:t>
            </a:r>
          </a:p>
          <a:p>
            <a:pPr algn="ctr" eaLnBrk="1" hangingPunct="1">
              <a:buFontTx/>
              <a:buNone/>
            </a:pPr>
            <a:endParaRPr lang="en-US" altLang="en-US" sz="1600" smtClean="0">
              <a:latin typeface="Comic Sans MS" pitchFamily="66" charset="0"/>
              <a:hlinkClick r:id="rId3"/>
            </a:endParaRPr>
          </a:p>
          <a:p>
            <a:pPr eaLnBrk="1" hangingPunct="1"/>
            <a:r>
              <a:rPr lang="en-US" altLang="en-US" sz="1800" smtClean="0">
                <a:latin typeface="Comic Sans MS" pitchFamily="66" charset="0"/>
                <a:hlinkClick r:id="rId4"/>
              </a:rPr>
              <a:t>Metabolism of Proteins &amp; Fats Main Page</a:t>
            </a:r>
            <a:r>
              <a:rPr lang="en-US" altLang="en-US" sz="1200" smtClean="0">
                <a:latin typeface="Comic Sans MS" pitchFamily="66" charset="0"/>
              </a:rPr>
              <a:t> on the Virtual Cell Biology Classroom of</a:t>
            </a:r>
            <a:r>
              <a:rPr lang="en-US" altLang="en-US" sz="1000" smtClean="0">
                <a:latin typeface="Comic Sans MS" pitchFamily="66" charset="0"/>
              </a:rPr>
              <a:t> </a:t>
            </a:r>
            <a:r>
              <a:rPr lang="en-US" altLang="en-US" sz="1400" smtClean="0">
                <a:latin typeface="Comic Sans MS" pitchFamily="66" charset="0"/>
                <a:hlinkClick r:id="rId5"/>
              </a:rPr>
              <a:t>Science Prof Online</a:t>
            </a:r>
            <a:r>
              <a:rPr lang="en-US" altLang="en-US" sz="1600" smtClean="0">
                <a:latin typeface="Comic Sans MS" pitchFamily="66" charset="0"/>
              </a:rPr>
              <a:t>.</a:t>
            </a:r>
            <a:endParaRPr lang="en-US" altLang="en-US" sz="1800" smtClean="0">
              <a:latin typeface="Comic Sans MS" pitchFamily="66" charset="0"/>
            </a:endParaRPr>
          </a:p>
          <a:p>
            <a:pPr eaLnBrk="1" hangingPunct="1"/>
            <a:r>
              <a:rPr lang="en-US" altLang="en-US" sz="1800" smtClean="0">
                <a:latin typeface="Comic Sans MS" pitchFamily="66" charset="0"/>
                <a:hlinkClick r:id="rId6"/>
              </a:rPr>
              <a:t>Cellular Respiration</a:t>
            </a:r>
            <a:r>
              <a:rPr lang="en-US" altLang="en-US" sz="1800" smtClean="0">
                <a:latin typeface="Comic Sans MS" pitchFamily="66" charset="0"/>
              </a:rPr>
              <a:t> </a:t>
            </a:r>
            <a:r>
              <a:rPr lang="en-US" altLang="en-US" sz="1200" smtClean="0">
                <a:latin typeface="Comic Sans MS" pitchFamily="66" charset="0"/>
              </a:rPr>
              <a:t>animation by Jay Phelan, “What is Life? A Guide to Biology”, W. H. Freeman &amp; Co.</a:t>
            </a:r>
          </a:p>
          <a:p>
            <a:pPr eaLnBrk="1" hangingPunct="1"/>
            <a:r>
              <a:rPr lang="en-US" altLang="en-US" sz="1800" smtClean="0">
                <a:latin typeface="Comic Sans MS" pitchFamily="66" charset="0"/>
              </a:rPr>
              <a:t>“</a:t>
            </a:r>
            <a:r>
              <a:rPr lang="en-US" altLang="en-US" sz="1800" smtClean="0">
                <a:latin typeface="Comic Sans MS" pitchFamily="66" charset="0"/>
                <a:hlinkClick r:id="rId7"/>
              </a:rPr>
              <a:t>Break It Down Again</a:t>
            </a:r>
            <a:r>
              <a:rPr lang="en-US" altLang="en-US" sz="1800" smtClean="0">
                <a:latin typeface="Comic Sans MS" pitchFamily="66" charset="0"/>
              </a:rPr>
              <a:t>”</a:t>
            </a:r>
            <a:r>
              <a:rPr lang="en-US" altLang="en-US" sz="1200" smtClean="0">
                <a:latin typeface="Comic Sans MS" pitchFamily="66" charset="0"/>
              </a:rPr>
              <a:t> music video by Tears for Fears.</a:t>
            </a:r>
            <a:endParaRPr lang="en-US" altLang="en-US" sz="1800" smtClean="0">
              <a:latin typeface="Comic Sans MS" pitchFamily="66" charset="0"/>
            </a:endParaRPr>
          </a:p>
          <a:p>
            <a:pPr eaLnBrk="1" hangingPunct="1"/>
            <a:r>
              <a:rPr lang="en-US" altLang="en-US" sz="1800" smtClean="0">
                <a:latin typeface="Comic Sans MS" pitchFamily="66" charset="0"/>
                <a:hlinkClick r:id="rId8"/>
              </a:rPr>
              <a:t>How NAD+ Works</a:t>
            </a:r>
            <a:r>
              <a:rPr lang="en-US" altLang="en-US" sz="1800" smtClean="0">
                <a:latin typeface="Comic Sans MS" pitchFamily="66" charset="0"/>
              </a:rPr>
              <a:t> </a:t>
            </a:r>
            <a:r>
              <a:rPr lang="en-US" altLang="en-US" sz="1200" smtClean="0">
                <a:latin typeface="Comic Sans MS" pitchFamily="66" charset="0"/>
              </a:rPr>
              <a:t>animation and quiz from McGraw-Hill.</a:t>
            </a:r>
          </a:p>
          <a:p>
            <a:pPr eaLnBrk="1" hangingPunct="1"/>
            <a:r>
              <a:rPr lang="en-US" altLang="en-US" sz="1800" smtClean="0">
                <a:latin typeface="Comic Sans MS" pitchFamily="66" charset="0"/>
                <a:hlinkClick r:id="rId9"/>
              </a:rPr>
              <a:t>Glycolysis</a:t>
            </a:r>
            <a:r>
              <a:rPr lang="en-US" altLang="en-US" sz="1800" smtClean="0">
                <a:latin typeface="Comic Sans MS" pitchFamily="66" charset="0"/>
              </a:rPr>
              <a:t> </a:t>
            </a:r>
            <a:r>
              <a:rPr lang="en-US" altLang="en-US" sz="1200" smtClean="0">
                <a:latin typeface="Comic Sans MS" pitchFamily="66" charset="0"/>
              </a:rPr>
              <a:t>animation and quiz from McGraw-Hill.</a:t>
            </a:r>
            <a:endParaRPr lang="en-US" altLang="en-US" sz="1800" smtClean="0">
              <a:latin typeface="Comic Sans MS" pitchFamily="66" charset="0"/>
            </a:endParaRPr>
          </a:p>
          <a:p>
            <a:pPr eaLnBrk="1" hangingPunct="1"/>
            <a:r>
              <a:rPr lang="en-US" altLang="en-US" sz="1800" smtClean="0">
                <a:latin typeface="Comic Sans MS" pitchFamily="66" charset="0"/>
                <a:hlinkClick r:id="rId10"/>
              </a:rPr>
              <a:t>Kreb Cycle Animation &amp; Quiz 1</a:t>
            </a:r>
            <a:r>
              <a:rPr lang="en-US" altLang="en-US" sz="1800" smtClean="0">
                <a:latin typeface="Comic Sans MS" pitchFamily="66" charset="0"/>
              </a:rPr>
              <a:t> </a:t>
            </a:r>
            <a:r>
              <a:rPr lang="en-US" altLang="en-US" sz="1200" smtClean="0">
                <a:latin typeface="Comic Sans MS" pitchFamily="66" charset="0"/>
              </a:rPr>
              <a:t>from McGraw-Hill.</a:t>
            </a:r>
            <a:endParaRPr lang="en-US" altLang="en-US" sz="1800" smtClean="0">
              <a:latin typeface="Comic Sans MS" pitchFamily="66" charset="0"/>
            </a:endParaRPr>
          </a:p>
          <a:p>
            <a:pPr eaLnBrk="1" hangingPunct="1"/>
            <a:r>
              <a:rPr lang="en-US" altLang="en-US" sz="1800" smtClean="0">
                <a:latin typeface="Comic Sans MS" pitchFamily="66" charset="0"/>
                <a:hlinkClick r:id="rId11"/>
              </a:rPr>
              <a:t>Kreb Cycle Animation &amp; Quiz 2</a:t>
            </a:r>
            <a:r>
              <a:rPr lang="en-US" altLang="en-US" sz="1800" smtClean="0">
                <a:latin typeface="Comic Sans MS" pitchFamily="66" charset="0"/>
              </a:rPr>
              <a:t> </a:t>
            </a:r>
            <a:r>
              <a:rPr lang="en-US" altLang="en-US" sz="1200" smtClean="0">
                <a:latin typeface="Comic Sans MS" pitchFamily="66" charset="0"/>
              </a:rPr>
              <a:t>from McGraw-Hill.</a:t>
            </a:r>
            <a:endParaRPr lang="en-US" altLang="en-US" sz="1800" smtClean="0">
              <a:latin typeface="Comic Sans MS" pitchFamily="66" charset="0"/>
            </a:endParaRPr>
          </a:p>
          <a:p>
            <a:pPr eaLnBrk="1" hangingPunct="1"/>
            <a:r>
              <a:rPr lang="en-US" altLang="en-US" sz="1800" smtClean="0">
                <a:latin typeface="Comic Sans MS" pitchFamily="66" charset="0"/>
                <a:hlinkClick r:id="rId12"/>
              </a:rPr>
              <a:t>Electron Transport Chain</a:t>
            </a:r>
            <a:r>
              <a:rPr lang="en-US" altLang="en-US" sz="1800" smtClean="0">
                <a:latin typeface="Comic Sans MS" pitchFamily="66" charset="0"/>
              </a:rPr>
              <a:t> </a:t>
            </a:r>
            <a:r>
              <a:rPr lang="en-US" altLang="en-US" sz="1200" smtClean="0">
                <a:latin typeface="Comic Sans MS" pitchFamily="66" charset="0"/>
              </a:rPr>
              <a:t>animation from Molecular &amp; Cellular Biology Learning Center.</a:t>
            </a:r>
          </a:p>
          <a:p>
            <a:pPr eaLnBrk="1" hangingPunct="1"/>
            <a:r>
              <a:rPr lang="en-US" altLang="en-US" sz="1800" smtClean="0">
                <a:latin typeface="Comic Sans MS" pitchFamily="66" charset="0"/>
                <a:hlinkClick r:id="rId13"/>
              </a:rPr>
              <a:t>Food Molecules</a:t>
            </a:r>
            <a:r>
              <a:rPr lang="en-US" altLang="en-US" sz="1800" smtClean="0">
                <a:latin typeface="Comic Sans MS" pitchFamily="66" charset="0"/>
              </a:rPr>
              <a:t> </a:t>
            </a:r>
            <a:r>
              <a:rPr lang="en-US" altLang="en-US" sz="1200" smtClean="0">
                <a:latin typeface="Comic Sans MS" pitchFamily="66" charset="0"/>
              </a:rPr>
              <a:t>video from HowStuffWorks, a Discovery company.</a:t>
            </a:r>
          </a:p>
          <a:p>
            <a:pPr eaLnBrk="1" hangingPunct="1"/>
            <a:r>
              <a:rPr lang="en-US" altLang="en-US" sz="1800" smtClean="0">
                <a:latin typeface="Comic Sans MS" pitchFamily="66" charset="0"/>
              </a:rPr>
              <a:t>“</a:t>
            </a:r>
            <a:r>
              <a:rPr lang="en-US" altLang="en-US" sz="1800" smtClean="0">
                <a:latin typeface="Comic Sans MS" pitchFamily="66" charset="0"/>
                <a:hlinkClick r:id="rId14"/>
              </a:rPr>
              <a:t>The Protein Song</a:t>
            </a:r>
            <a:r>
              <a:rPr lang="en-US" altLang="en-US" sz="1800" smtClean="0">
                <a:latin typeface="Comic Sans MS" pitchFamily="66" charset="0"/>
              </a:rPr>
              <a:t>”</a:t>
            </a:r>
            <a:r>
              <a:rPr lang="en-US" altLang="en-US" sz="1200" smtClean="0">
                <a:latin typeface="Comic Sans MS" pitchFamily="66" charset="0"/>
              </a:rPr>
              <a:t> ridiculous but funny song by Ruan0</a:t>
            </a:r>
          </a:p>
          <a:p>
            <a:pPr eaLnBrk="1" hangingPunct="1"/>
            <a:r>
              <a:rPr lang="en-US" altLang="en-US" sz="1800" smtClean="0">
                <a:latin typeface="Comic Sans MS" pitchFamily="66" charset="0"/>
              </a:rPr>
              <a:t>“</a:t>
            </a:r>
            <a:r>
              <a:rPr lang="en-US" altLang="en-US" sz="1800" smtClean="0">
                <a:latin typeface="Comic Sans MS" pitchFamily="66" charset="0"/>
                <a:hlinkClick r:id="rId15"/>
              </a:rPr>
              <a:t>Grease </a:t>
            </a:r>
            <a:r>
              <a:rPr lang="en-US" altLang="en-US" sz="1600" smtClean="0">
                <a:latin typeface="Comic Sans MS" pitchFamily="66" charset="0"/>
                <a:hlinkClick r:id="rId15"/>
              </a:rPr>
              <a:t>(Is the Word)</a:t>
            </a:r>
            <a:r>
              <a:rPr lang="en-US" altLang="en-US" sz="1800" smtClean="0">
                <a:latin typeface="Comic Sans MS" pitchFamily="66" charset="0"/>
              </a:rPr>
              <a:t>” </a:t>
            </a:r>
            <a:r>
              <a:rPr lang="en-US" altLang="en-US" sz="1200" smtClean="0">
                <a:latin typeface="Comic Sans MS" pitchFamily="66" charset="0"/>
              </a:rPr>
              <a:t>sung by Frankie Valli.</a:t>
            </a:r>
          </a:p>
          <a:p>
            <a:pPr eaLnBrk="1" hangingPunct="1"/>
            <a:endParaRPr lang="en-US" altLang="en-US" sz="1400" smtClean="0">
              <a:latin typeface="Comic Sans MS" pitchFamily="66" charset="0"/>
            </a:endParaRPr>
          </a:p>
          <a:p>
            <a:pPr algn="ctr" eaLnBrk="1" hangingPunct="1">
              <a:buFontTx/>
              <a:buNone/>
            </a:pPr>
            <a:r>
              <a:rPr lang="en-US" altLang="en-US" sz="1200" smtClean="0">
                <a:latin typeface="Comic Sans MS" pitchFamily="66" charset="0"/>
              </a:rPr>
              <a:t>    (You must be in PPT slideshow view to click on links.)</a:t>
            </a:r>
          </a:p>
        </p:txBody>
      </p:sp>
      <p:pic>
        <p:nvPicPr>
          <p:cNvPr id="17411" name="Picture 3" descr="MC900229685[1]"/>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096000" y="2667000"/>
            <a:ext cx="2590800" cy="296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WordArt 4"/>
          <p:cNvSpPr>
            <a:spLocks noChangeArrowheads="1" noChangeShapeType="1" noTextEdit="1"/>
          </p:cNvSpPr>
          <p:nvPr/>
        </p:nvSpPr>
        <p:spPr bwMode="auto">
          <a:xfrm>
            <a:off x="6248400" y="990600"/>
            <a:ext cx="2438400" cy="838200"/>
          </a:xfrm>
          <a:prstGeom prst="rect">
            <a:avLst/>
          </a:prstGeom>
        </p:spPr>
        <p:txBody>
          <a:bodyPr wrap="none" fromWordArt="1">
            <a:prstTxWarp prst="textPlain">
              <a:avLst>
                <a:gd name="adj" fmla="val 50000"/>
              </a:avLst>
            </a:prstTxWarp>
          </a:bodyPr>
          <a:lstStyle/>
          <a:p>
            <a:pPr algn="ctr"/>
            <a:r>
              <a:rPr lang="en-US" sz="1600" b="1" kern="10">
                <a:ln w="9525">
                  <a:solidFill>
                    <a:srgbClr val="000000"/>
                  </a:solidFill>
                  <a:round/>
                  <a:headEnd/>
                  <a:tailEnd/>
                </a:ln>
                <a:solidFill>
                  <a:srgbClr val="FFFFFF"/>
                </a:solidFill>
                <a:latin typeface="Comic Sans MS"/>
              </a:rPr>
              <a:t>Smart Links</a:t>
            </a:r>
          </a:p>
        </p:txBody>
      </p:sp>
      <p:sp>
        <p:nvSpPr>
          <p:cNvPr id="17413" name="Text Box 5"/>
          <p:cNvSpPr txBox="1">
            <a:spLocks noChangeArrowheads="1"/>
          </p:cNvSpPr>
          <p:nvPr/>
        </p:nvSpPr>
        <p:spPr bwMode="auto">
          <a:xfrm>
            <a:off x="4495800" y="6611938"/>
            <a:ext cx="46482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17"/>
              </a:rPr>
              <a:t>Virtual Cell Biology Classroom</a:t>
            </a:r>
            <a:r>
              <a:rPr lang="en-US" altLang="en-US" sz="1000" b="1">
                <a:latin typeface="Comic Sans MS" pitchFamily="66" charset="0"/>
              </a:rPr>
              <a:t> on </a:t>
            </a:r>
            <a:r>
              <a:rPr lang="en-US" altLang="en-US" sz="1000" b="1">
                <a:latin typeface="Comic Sans MS" pitchFamily="66" charset="0"/>
                <a:hlinkClick r:id="rId5"/>
              </a:rPr>
              <a:t>ScienceProfOnline.com</a:t>
            </a:r>
            <a:endParaRPr lang="en-US" altLang="en-US" sz="1000" b="1">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304800" y="381000"/>
            <a:ext cx="8534400" cy="3886200"/>
          </a:xfrm>
        </p:spPr>
        <p:txBody>
          <a:bodyPr/>
          <a:lstStyle/>
          <a:p>
            <a:pPr algn="r" eaLnBrk="1" hangingPunct="1"/>
            <a:r>
              <a:rPr lang="en-US" altLang="en-US" sz="2400" smtClean="0">
                <a:solidFill>
                  <a:schemeClr val="tx1"/>
                </a:solidFill>
                <a:latin typeface="Comic Sans MS" pitchFamily="66" charset="0"/>
              </a:rPr>
              <a:t>Are you feeling blinded by science</a:t>
            </a:r>
            <a:r>
              <a:rPr lang="en-US" altLang="en-US" sz="2000" smtClean="0">
                <a:solidFill>
                  <a:schemeClr val="tx1"/>
                </a:solidFill>
                <a:latin typeface="Comic Sans MS" pitchFamily="66" charset="0"/>
              </a:rPr>
              <a:t>?</a:t>
            </a:r>
            <a:r>
              <a:rPr lang="en-US" altLang="en-US" sz="2400" i="1" smtClean="0">
                <a:solidFill>
                  <a:srgbClr val="0033CC"/>
                </a:solidFill>
                <a:latin typeface="Comic Sans MS" pitchFamily="66" charset="0"/>
              </a:rPr>
              <a:t/>
            </a:r>
            <a:br>
              <a:rPr lang="en-US" altLang="en-US" sz="2400" i="1" smtClean="0">
                <a:solidFill>
                  <a:srgbClr val="0033CC"/>
                </a:solidFill>
                <a:latin typeface="Comic Sans MS" pitchFamily="66" charset="0"/>
              </a:rPr>
            </a:br>
            <a:r>
              <a:rPr lang="en-US" altLang="en-US" sz="2000" i="1" smtClean="0">
                <a:solidFill>
                  <a:srgbClr val="FF0000"/>
                </a:solidFill>
              </a:rPr>
              <a:t/>
            </a:r>
            <a:br>
              <a:rPr lang="en-US" altLang="en-US" sz="2000" i="1" smtClean="0">
                <a:solidFill>
                  <a:srgbClr val="FF0000"/>
                </a:solidFill>
              </a:rPr>
            </a:br>
            <a:r>
              <a:rPr lang="en-US" altLang="en-US" sz="2400" i="1" smtClean="0">
                <a:solidFill>
                  <a:srgbClr val="B2B2B2"/>
                </a:solidFill>
                <a:latin typeface="Comic Sans MS" pitchFamily="66" charset="0"/>
              </a:rPr>
              <a:t>Do yourself a favor. Use the…</a:t>
            </a:r>
            <a:r>
              <a:rPr lang="en-US" altLang="en-US" sz="2800" i="1" smtClean="0">
                <a:latin typeface="Comic Sans MS" pitchFamily="66" charset="0"/>
              </a:rPr>
              <a:t> </a:t>
            </a:r>
            <a:r>
              <a:rPr lang="en-US" altLang="en-US" sz="2000" i="1" smtClean="0">
                <a:latin typeface="Comic Sans MS" pitchFamily="66" charset="0"/>
              </a:rPr>
              <a:t/>
            </a:r>
            <a:br>
              <a:rPr lang="en-US" altLang="en-US" sz="2000" i="1" smtClean="0">
                <a:latin typeface="Comic Sans MS" pitchFamily="66" charset="0"/>
              </a:rPr>
            </a:br>
            <a:r>
              <a:rPr lang="en-US" altLang="en-US" sz="2400" smtClean="0">
                <a:latin typeface="Comic Sans MS" pitchFamily="66" charset="0"/>
              </a:rPr>
              <a:t/>
            </a:r>
            <a:br>
              <a:rPr lang="en-US" altLang="en-US" sz="2400" smtClean="0">
                <a:latin typeface="Comic Sans MS" pitchFamily="66" charset="0"/>
              </a:rPr>
            </a:br>
            <a:r>
              <a:rPr lang="en-US" altLang="en-US" sz="3200" smtClean="0">
                <a:latin typeface="Comic Sans MS" pitchFamily="66" charset="0"/>
              </a:rPr>
              <a:t>              </a:t>
            </a:r>
            <a:r>
              <a:rPr lang="en-US" altLang="en-US" sz="4000" b="1" smtClean="0">
                <a:solidFill>
                  <a:srgbClr val="6666FF"/>
                </a:solidFill>
                <a:latin typeface="Comic Sans MS" pitchFamily="66" charset="0"/>
              </a:rPr>
              <a:t>Virtual Cell Biology                        Classroom </a:t>
            </a:r>
            <a:r>
              <a:rPr lang="en-US" altLang="en-US" sz="2400" i="1" smtClean="0">
                <a:solidFill>
                  <a:srgbClr val="6666FF"/>
                </a:solidFill>
                <a:latin typeface="Comic Sans MS" pitchFamily="66" charset="0"/>
              </a:rPr>
              <a:t>(</a:t>
            </a:r>
            <a:r>
              <a:rPr lang="en-US" altLang="en-US" sz="2400" i="1" smtClean="0">
                <a:solidFill>
                  <a:srgbClr val="6666FF"/>
                </a:solidFill>
                <a:latin typeface="Comic Sans MS" pitchFamily="66" charset="0"/>
                <a:hlinkClick r:id="rId3"/>
              </a:rPr>
              <a:t>VCBC</a:t>
            </a:r>
            <a:r>
              <a:rPr lang="en-US" altLang="en-US" sz="2400" i="1" smtClean="0">
                <a:solidFill>
                  <a:srgbClr val="6666FF"/>
                </a:solidFill>
                <a:latin typeface="Comic Sans MS" pitchFamily="66" charset="0"/>
              </a:rPr>
              <a:t>)</a:t>
            </a:r>
            <a:r>
              <a:rPr lang="en-US" altLang="en-US" sz="2000" i="1" smtClean="0">
                <a:solidFill>
                  <a:srgbClr val="6666FF"/>
                </a:solidFill>
                <a:latin typeface="Comic Sans MS" pitchFamily="66" charset="0"/>
              </a:rPr>
              <a:t>  </a:t>
            </a:r>
            <a:r>
              <a:rPr lang="en-US" altLang="en-US" sz="4000" b="1" smtClean="0">
                <a:solidFill>
                  <a:srgbClr val="6666FF"/>
                </a:solidFill>
                <a:latin typeface="Comic Sans MS" pitchFamily="66" charset="0"/>
              </a:rPr>
              <a:t>!</a:t>
            </a:r>
            <a:r>
              <a:rPr lang="en-US" altLang="en-US" sz="4000" b="1" smtClean="0">
                <a:solidFill>
                  <a:srgbClr val="6666FF"/>
                </a:solidFill>
              </a:rPr>
              <a:t/>
            </a:r>
            <a:br>
              <a:rPr lang="en-US" altLang="en-US" sz="4000" b="1" smtClean="0">
                <a:solidFill>
                  <a:srgbClr val="6666FF"/>
                </a:solidFill>
              </a:rPr>
            </a:br>
            <a:r>
              <a:rPr lang="en-US" altLang="en-US" sz="2400" b="1" smtClean="0"/>
              <a:t/>
            </a:r>
            <a:br>
              <a:rPr lang="en-US" altLang="en-US" sz="2400" b="1" smtClean="0"/>
            </a:br>
            <a:r>
              <a:rPr lang="en-US" altLang="en-US" sz="2400" smtClean="0">
                <a:latin typeface="Comic Sans MS" pitchFamily="66" charset="0"/>
              </a:rPr>
              <a:t>The VCBC is full of resources to help you succeed, including:</a:t>
            </a:r>
          </a:p>
        </p:txBody>
      </p:sp>
      <p:sp>
        <p:nvSpPr>
          <p:cNvPr id="19459" name="Rectangle 3"/>
          <p:cNvSpPr>
            <a:spLocks noGrp="1" noChangeArrowheads="1"/>
          </p:cNvSpPr>
          <p:nvPr>
            <p:ph type="subTitle" idx="1"/>
          </p:nvPr>
        </p:nvSpPr>
        <p:spPr>
          <a:xfrm>
            <a:off x="2438400" y="4038600"/>
            <a:ext cx="6172200" cy="1600200"/>
          </a:xfrm>
        </p:spPr>
        <p:txBody>
          <a:bodyPr/>
          <a:lstStyle/>
          <a:p>
            <a:pPr marL="609600" indent="-609600" algn="l" eaLnBrk="1" hangingPunct="1">
              <a:buFontTx/>
              <a:buChar char="•"/>
            </a:pPr>
            <a:r>
              <a:rPr lang="en-US" altLang="en-US" sz="1600" smtClean="0">
                <a:latin typeface="Comic Sans MS" pitchFamily="66" charset="0"/>
              </a:rPr>
              <a:t>practice test questions</a:t>
            </a:r>
          </a:p>
          <a:p>
            <a:pPr marL="609600" indent="-609600" algn="l" eaLnBrk="1" hangingPunct="1">
              <a:buFontTx/>
              <a:buChar char="•"/>
            </a:pPr>
            <a:r>
              <a:rPr lang="en-US" altLang="en-US" sz="1600" smtClean="0">
                <a:latin typeface="Comic Sans MS" pitchFamily="66" charset="0"/>
              </a:rPr>
              <a:t>review questions</a:t>
            </a:r>
          </a:p>
          <a:p>
            <a:pPr marL="609600" indent="-609600" algn="l" eaLnBrk="1" hangingPunct="1">
              <a:buFontTx/>
              <a:buChar char="•"/>
            </a:pPr>
            <a:r>
              <a:rPr lang="en-US" altLang="en-US" sz="1600" smtClean="0">
                <a:latin typeface="Comic Sans MS" pitchFamily="66" charset="0"/>
              </a:rPr>
              <a:t>study guides and learning objectives</a:t>
            </a:r>
          </a:p>
          <a:p>
            <a:pPr marL="609600" indent="-609600" algn="l" eaLnBrk="1" hangingPunct="1">
              <a:buFontTx/>
              <a:buChar char="•"/>
            </a:pPr>
            <a:r>
              <a:rPr lang="en-US" altLang="en-US" sz="1600" smtClean="0">
                <a:latin typeface="Comic Sans MS" pitchFamily="66" charset="0"/>
              </a:rPr>
              <a:t>PowerPoints on other topics</a:t>
            </a:r>
          </a:p>
        </p:txBody>
      </p:sp>
      <p:sp>
        <p:nvSpPr>
          <p:cNvPr id="19460" name="Text Box 4"/>
          <p:cNvSpPr txBox="1">
            <a:spLocks noChangeArrowheads="1"/>
          </p:cNvSpPr>
          <p:nvPr/>
        </p:nvSpPr>
        <p:spPr bwMode="auto">
          <a:xfrm>
            <a:off x="0" y="57150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VCBC by going to the Science Prof Online website </a:t>
            </a:r>
            <a:r>
              <a:rPr lang="en-US" altLang="en-US" sz="1600" b="1">
                <a:solidFill>
                  <a:srgbClr val="000000"/>
                </a:solidFill>
                <a:latin typeface="Comic Sans MS" pitchFamily="66" charset="0"/>
                <a:hlinkClick r:id="rId4"/>
              </a:rPr>
              <a:t>www.ScienceProfOnline.com</a:t>
            </a:r>
            <a:endParaRPr lang="en-US" altLang="en-US" sz="1600" b="1">
              <a:solidFill>
                <a:srgbClr val="000000"/>
              </a:solidFill>
              <a:latin typeface="Comic Sans MS" pitchFamily="66" charset="0"/>
            </a:endParaRPr>
          </a:p>
        </p:txBody>
      </p:sp>
      <p:pic>
        <p:nvPicPr>
          <p:cNvPr id="19461" name="Picture 5" descr="EndomembraneSystemMarinanRuiz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038600"/>
            <a:ext cx="14478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Rectangle 6"/>
          <p:cNvSpPr>
            <a:spLocks noChangeArrowheads="1"/>
          </p:cNvSpPr>
          <p:nvPr/>
        </p:nvSpPr>
        <p:spPr bwMode="auto">
          <a:xfrm>
            <a:off x="2209800" y="6611938"/>
            <a:ext cx="69342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6"/>
              </a:rPr>
              <a:t>Blinded With Science</a:t>
            </a:r>
            <a:r>
              <a:rPr lang="en-US" altLang="en-US" sz="1000">
                <a:latin typeface="Comic Sans MS" pitchFamily="66" charset="0"/>
              </a:rPr>
              <a:t> album, Thomas Dolby; </a:t>
            </a:r>
            <a:r>
              <a:rPr lang="en-US" altLang="en-US" sz="1000">
                <a:latin typeface="Comic Sans MS" pitchFamily="66" charset="0"/>
                <a:hlinkClick r:id="rId7"/>
              </a:rPr>
              <a:t>Endomembrane system</a:t>
            </a:r>
            <a:r>
              <a:rPr lang="en-US" altLang="en-US" sz="1000">
                <a:latin typeface="Comic Sans MS" pitchFamily="66" charset="0"/>
              </a:rPr>
              <a:t>, Mariana Ruiz, Wiki</a:t>
            </a:r>
          </a:p>
        </p:txBody>
      </p:sp>
      <p:pic>
        <p:nvPicPr>
          <p:cNvPr id="19463" name="Picture 7" descr="Thomas_Dolby-Blinded_By_Scienc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381000"/>
            <a:ext cx="2819400" cy="269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sz="half" idx="1"/>
          </p:nvPr>
        </p:nvSpPr>
        <p:spPr>
          <a:xfrm>
            <a:off x="609600" y="609600"/>
            <a:ext cx="5410200" cy="4525963"/>
          </a:xfrm>
          <a:noFill/>
        </p:spPr>
        <p:txBody>
          <a:bodyPr/>
          <a:lstStyle/>
          <a:p>
            <a:pPr eaLnBrk="1" hangingPunct="1">
              <a:buFontTx/>
              <a:buNone/>
            </a:pPr>
            <a:r>
              <a:rPr lang="en-US" altLang="en-US" sz="4800" b="1" smtClean="0">
                <a:latin typeface="Comic Sans MS" pitchFamily="66" charset="0"/>
              </a:rPr>
              <a:t>Metabolism</a:t>
            </a:r>
            <a:r>
              <a:rPr lang="en-US" altLang="en-US" sz="5400" smtClean="0">
                <a:latin typeface="Comic Sans MS" pitchFamily="66" charset="0"/>
              </a:rPr>
              <a:t> </a:t>
            </a:r>
          </a:p>
          <a:p>
            <a:pPr eaLnBrk="1" hangingPunct="1">
              <a:buFontTx/>
              <a:buNone/>
            </a:pPr>
            <a:endParaRPr lang="en-US" altLang="en-US" sz="2800" smtClean="0">
              <a:solidFill>
                <a:srgbClr val="FF0000"/>
              </a:solidFill>
              <a:latin typeface="Comic Sans MS" pitchFamily="66" charset="0"/>
            </a:endParaRPr>
          </a:p>
          <a:p>
            <a:pPr eaLnBrk="1" hangingPunct="1">
              <a:buFontTx/>
              <a:buNone/>
            </a:pPr>
            <a:endParaRPr lang="en-US" altLang="en-US" sz="2800" smtClean="0">
              <a:solidFill>
                <a:srgbClr val="FF0000"/>
              </a:solidFill>
              <a:latin typeface="Comic Sans MS" pitchFamily="66" charset="0"/>
            </a:endParaRPr>
          </a:p>
          <a:p>
            <a:pPr eaLnBrk="1" hangingPunct="1">
              <a:buFontTx/>
              <a:buNone/>
            </a:pPr>
            <a:r>
              <a:rPr lang="en-US" altLang="en-US" sz="3600" smtClean="0">
                <a:solidFill>
                  <a:srgbClr val="669900"/>
                </a:solidFill>
                <a:latin typeface="Comic Sans MS" pitchFamily="66" charset="0"/>
              </a:rPr>
              <a:t>Catabolism </a:t>
            </a:r>
          </a:p>
          <a:p>
            <a:pPr eaLnBrk="1" hangingPunct="1">
              <a:buFontTx/>
              <a:buNone/>
            </a:pPr>
            <a:r>
              <a:rPr lang="en-US" altLang="en-US" sz="3600" smtClean="0">
                <a:solidFill>
                  <a:srgbClr val="669900"/>
                </a:solidFill>
                <a:latin typeface="Comic Sans MS" pitchFamily="66" charset="0"/>
              </a:rPr>
              <a:t>of Proteins </a:t>
            </a:r>
          </a:p>
          <a:p>
            <a:pPr eaLnBrk="1" hangingPunct="1">
              <a:buFontTx/>
              <a:buNone/>
            </a:pPr>
            <a:r>
              <a:rPr lang="en-US" altLang="en-US" sz="3600" smtClean="0">
                <a:solidFill>
                  <a:srgbClr val="669900"/>
                </a:solidFill>
                <a:latin typeface="Comic Sans MS" pitchFamily="66" charset="0"/>
              </a:rPr>
              <a:t>&amp; Fats</a:t>
            </a:r>
            <a:r>
              <a:rPr lang="en-US" altLang="en-US" smtClean="0"/>
              <a:t>  </a:t>
            </a:r>
          </a:p>
          <a:p>
            <a:pPr eaLnBrk="1" hangingPunct="1">
              <a:buFontTx/>
              <a:buNone/>
            </a:pPr>
            <a:endParaRPr lang="en-US" altLang="en-US" smtClean="0">
              <a:solidFill>
                <a:srgbClr val="0000FF"/>
              </a:solidFill>
            </a:endParaRPr>
          </a:p>
        </p:txBody>
      </p:sp>
      <p:pic>
        <p:nvPicPr>
          <p:cNvPr id="3075" name="Picture 6" descr="Hummus_from_The_NilePaulGoyette"/>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3733800" y="2057400"/>
            <a:ext cx="4495800" cy="4059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6" name="Text Box 7"/>
          <p:cNvSpPr txBox="1">
            <a:spLocks noChangeArrowheads="1"/>
          </p:cNvSpPr>
          <p:nvPr/>
        </p:nvSpPr>
        <p:spPr bwMode="auto">
          <a:xfrm>
            <a:off x="6858000" y="6629400"/>
            <a:ext cx="2286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Hummus</a:t>
            </a:r>
            <a:r>
              <a:rPr lang="en-US" altLang="en-US" sz="1000">
                <a:latin typeface="Comic Sans MS" pitchFamily="66" charset="0"/>
              </a:rPr>
              <a:t> by Paul Goyette</a:t>
            </a:r>
          </a:p>
        </p:txBody>
      </p:sp>
      <p:sp>
        <p:nvSpPr>
          <p:cNvPr id="3077"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1020762"/>
          </a:xfrm>
        </p:spPr>
        <p:txBody>
          <a:bodyPr/>
          <a:lstStyle/>
          <a:p>
            <a:pPr eaLnBrk="1" hangingPunct="1"/>
            <a:r>
              <a:rPr lang="en-US" altLang="en-US" sz="4000" b="1" smtClean="0">
                <a:solidFill>
                  <a:schemeClr val="tx1"/>
                </a:solidFill>
                <a:latin typeface="Comic Sans MS" pitchFamily="66" charset="0"/>
              </a:rPr>
              <a:t>Catabolism of Proteins &amp; Fats</a:t>
            </a:r>
            <a:endParaRPr lang="en-US" altLang="en-US" sz="2800" b="1" smtClean="0">
              <a:solidFill>
                <a:schemeClr val="hlink"/>
              </a:solidFill>
              <a:latin typeface="Comic Sans MS" pitchFamily="66" charset="0"/>
            </a:endParaRPr>
          </a:p>
        </p:txBody>
      </p:sp>
      <p:sp>
        <p:nvSpPr>
          <p:cNvPr id="4099" name="Rectangle 3"/>
          <p:cNvSpPr>
            <a:spLocks noGrp="1" noChangeArrowheads="1"/>
          </p:cNvSpPr>
          <p:nvPr>
            <p:ph type="body" sz="half" idx="1"/>
          </p:nvPr>
        </p:nvSpPr>
        <p:spPr>
          <a:xfrm>
            <a:off x="457200" y="1981200"/>
            <a:ext cx="2971800" cy="4525963"/>
          </a:xfrm>
        </p:spPr>
        <p:txBody>
          <a:bodyPr/>
          <a:lstStyle/>
          <a:p>
            <a:pPr eaLnBrk="1" hangingPunct="1">
              <a:buFontTx/>
              <a:buNone/>
            </a:pPr>
            <a:r>
              <a:rPr lang="en-US" altLang="en-US" sz="2800" dirty="0" smtClean="0">
                <a:latin typeface="Comic Sans MS" pitchFamily="66" charset="0"/>
              </a:rPr>
              <a:t>	</a:t>
            </a:r>
            <a:r>
              <a:rPr lang="en-US" altLang="en-US" sz="2400" b="1" dirty="0" smtClean="0">
                <a:solidFill>
                  <a:srgbClr val="FF0000"/>
                </a:solidFill>
                <a:latin typeface="Comic Sans MS" pitchFamily="66" charset="0"/>
              </a:rPr>
              <a:t>Q</a:t>
            </a:r>
            <a:r>
              <a:rPr lang="en-US" altLang="en-US" sz="2400" b="1" dirty="0" smtClean="0">
                <a:latin typeface="Comic Sans MS" pitchFamily="66" charset="0"/>
              </a:rPr>
              <a:t>:</a:t>
            </a:r>
            <a:r>
              <a:rPr lang="en-US" altLang="en-US" sz="2400" dirty="0" smtClean="0">
                <a:latin typeface="Comic Sans MS" pitchFamily="66" charset="0"/>
              </a:rPr>
              <a:t> So far in </a:t>
            </a:r>
          </a:p>
          <a:p>
            <a:pPr eaLnBrk="1" hangingPunct="1">
              <a:buFontTx/>
              <a:buNone/>
            </a:pPr>
            <a:r>
              <a:rPr lang="en-US" altLang="en-US" sz="2400" dirty="0" smtClean="0">
                <a:latin typeface="Comic Sans MS" pitchFamily="66" charset="0"/>
              </a:rPr>
              <a:t>	our study of metabolism, what has provided the energy used to make </a:t>
            </a:r>
            <a:r>
              <a:rPr lang="en-US" altLang="en-US" sz="2400" dirty="0" smtClean="0">
                <a:latin typeface="Comic Sans MS" pitchFamily="66" charset="0"/>
                <a:hlinkClick r:id="rId3"/>
              </a:rPr>
              <a:t>ATP</a:t>
            </a:r>
            <a:r>
              <a:rPr lang="en-US" altLang="en-US" sz="2400" dirty="0" smtClean="0">
                <a:latin typeface="Comic Sans MS" pitchFamily="66" charset="0"/>
              </a:rPr>
              <a:t>?</a:t>
            </a:r>
            <a:endParaRPr lang="en-US" altLang="en-US" sz="2800" dirty="0" smtClean="0"/>
          </a:p>
        </p:txBody>
      </p:sp>
      <p:sp>
        <p:nvSpPr>
          <p:cNvPr id="4100" name="Text Box 6"/>
          <p:cNvSpPr txBox="1">
            <a:spLocks noChangeArrowheads="1"/>
          </p:cNvSpPr>
          <p:nvPr/>
        </p:nvSpPr>
        <p:spPr bwMode="auto">
          <a:xfrm>
            <a:off x="6400800" y="6629400"/>
            <a:ext cx="2743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Sugar, T. Port</a:t>
            </a:r>
          </a:p>
        </p:txBody>
      </p:sp>
      <p:pic>
        <p:nvPicPr>
          <p:cNvPr id="35850" name="Picture 10" descr="chemistry-carbohydrates-jellybeans"/>
          <p:cNvPicPr>
            <a:picLocks noGrp="1" noChangeAspect="1" noChangeArrowheads="1"/>
          </p:cNvPicPr>
          <p:nvPr>
            <p:ph sz="half" idx="2"/>
          </p:nvPr>
        </p:nvPicPr>
        <p:blipFill>
          <a:blip r:embed="rId4">
            <a:extLst>
              <a:ext uri="{28A0092B-C50C-407E-A947-70E740481C1C}">
                <a14:useLocalDpi xmlns:a14="http://schemas.microsoft.com/office/drawing/2010/main"/>
              </a:ext>
            </a:extLst>
          </a:blip>
          <a:srcRect/>
          <a:stretch>
            <a:fillRect/>
          </a:stretch>
        </p:blipFill>
        <p:spPr>
          <a:xfrm>
            <a:off x="3886200" y="1752600"/>
            <a:ext cx="4648200" cy="4297363"/>
          </a:xfr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102"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81000"/>
            <a:ext cx="8229600" cy="1143000"/>
          </a:xfrm>
        </p:spPr>
        <p:txBody>
          <a:bodyPr/>
          <a:lstStyle/>
          <a:p>
            <a:pPr eaLnBrk="1" hangingPunct="1"/>
            <a:r>
              <a:rPr lang="en-US" altLang="en-US" sz="3600" b="1" smtClean="0">
                <a:solidFill>
                  <a:schemeClr val="tx1"/>
                </a:solidFill>
                <a:latin typeface="Comic Sans MS" pitchFamily="66" charset="0"/>
              </a:rPr>
              <a:t>Catabolism of Proteins &amp; Fats</a:t>
            </a:r>
            <a:r>
              <a:rPr lang="en-US" altLang="en-US" sz="2800" b="1" smtClean="0">
                <a:solidFill>
                  <a:srgbClr val="FF0000"/>
                </a:solidFill>
                <a:latin typeface="Comic Sans MS" pitchFamily="66" charset="0"/>
              </a:rPr>
              <a:t/>
            </a:r>
            <a:br>
              <a:rPr lang="en-US" altLang="en-US" sz="2800" b="1" smtClean="0">
                <a:solidFill>
                  <a:srgbClr val="FF0000"/>
                </a:solidFill>
                <a:latin typeface="Comic Sans MS" pitchFamily="66" charset="0"/>
              </a:rPr>
            </a:br>
            <a:endParaRPr lang="en-US" altLang="en-US" sz="2800" b="1" smtClean="0">
              <a:solidFill>
                <a:schemeClr val="hlink"/>
              </a:solidFill>
              <a:latin typeface="Comic Sans MS" pitchFamily="66" charset="0"/>
            </a:endParaRPr>
          </a:p>
        </p:txBody>
      </p:sp>
      <p:sp>
        <p:nvSpPr>
          <p:cNvPr id="5123" name="Rectangle 3"/>
          <p:cNvSpPr>
            <a:spLocks noGrp="1" noChangeArrowheads="1"/>
          </p:cNvSpPr>
          <p:nvPr>
            <p:ph type="body" sz="half" idx="1"/>
          </p:nvPr>
        </p:nvSpPr>
        <p:spPr>
          <a:xfrm>
            <a:off x="152400" y="1905000"/>
            <a:ext cx="3886200" cy="3840163"/>
          </a:xfrm>
        </p:spPr>
        <p:txBody>
          <a:bodyPr/>
          <a:lstStyle/>
          <a:p>
            <a:pPr eaLnBrk="1" hangingPunct="1">
              <a:lnSpc>
                <a:spcPct val="80000"/>
              </a:lnSpc>
            </a:pPr>
            <a:r>
              <a:rPr lang="en-US" altLang="en-US" sz="1800" smtClean="0">
                <a:latin typeface="Comic Sans MS" pitchFamily="66" charset="0"/>
              </a:rPr>
              <a:t>How do we metabolize things that aren’t glucose?</a:t>
            </a:r>
          </a:p>
          <a:p>
            <a:pPr eaLnBrk="1" hangingPunct="1">
              <a:lnSpc>
                <a:spcPct val="80000"/>
              </a:lnSpc>
            </a:pPr>
            <a:endParaRPr lang="en-US" altLang="en-US" sz="1800" smtClean="0">
              <a:latin typeface="Comic Sans MS" pitchFamily="66" charset="0"/>
            </a:endParaRPr>
          </a:p>
          <a:p>
            <a:pPr eaLnBrk="1" hangingPunct="1">
              <a:lnSpc>
                <a:spcPct val="80000"/>
              </a:lnSpc>
            </a:pPr>
            <a:endParaRPr lang="en-US" altLang="en-US" sz="1800" smtClean="0">
              <a:latin typeface="Comic Sans MS" pitchFamily="66" charset="0"/>
            </a:endParaRPr>
          </a:p>
          <a:p>
            <a:pPr eaLnBrk="1" hangingPunct="1">
              <a:lnSpc>
                <a:spcPct val="80000"/>
              </a:lnSpc>
            </a:pPr>
            <a:r>
              <a:rPr lang="en-US" altLang="en-US" sz="1800" smtClean="0">
                <a:latin typeface="Comic Sans MS" pitchFamily="66" charset="0"/>
                <a:hlinkClick r:id="rId3"/>
              </a:rPr>
              <a:t>Fats</a:t>
            </a:r>
            <a:r>
              <a:rPr lang="en-US" altLang="en-US" sz="1800" smtClean="0">
                <a:latin typeface="Comic Sans MS" pitchFamily="66" charset="0"/>
              </a:rPr>
              <a:t>, </a:t>
            </a:r>
            <a:r>
              <a:rPr lang="en-US" altLang="en-US" sz="1800" smtClean="0">
                <a:latin typeface="Comic Sans MS" pitchFamily="66" charset="0"/>
                <a:hlinkClick r:id="rId4"/>
              </a:rPr>
              <a:t>proteins</a:t>
            </a:r>
            <a:r>
              <a:rPr lang="en-US" altLang="en-US" sz="1800" smtClean="0">
                <a:latin typeface="Comic Sans MS" pitchFamily="66" charset="0"/>
              </a:rPr>
              <a:t> and </a:t>
            </a:r>
            <a:r>
              <a:rPr lang="en-US" altLang="en-US" sz="1800" smtClean="0">
                <a:latin typeface="Comic Sans MS" pitchFamily="66" charset="0"/>
                <a:hlinkClick r:id="rId5"/>
              </a:rPr>
              <a:t>carbs</a:t>
            </a:r>
            <a:r>
              <a:rPr lang="en-US" altLang="en-US" sz="1800" smtClean="0">
                <a:latin typeface="Comic Sans MS" pitchFamily="66" charset="0"/>
              </a:rPr>
              <a:t> can all provide energy for the cell.</a:t>
            </a:r>
          </a:p>
          <a:p>
            <a:pPr eaLnBrk="1" hangingPunct="1">
              <a:lnSpc>
                <a:spcPct val="80000"/>
              </a:lnSpc>
            </a:pPr>
            <a:endParaRPr lang="en-US" altLang="en-US" sz="1800" smtClean="0">
              <a:latin typeface="Comic Sans MS" pitchFamily="66" charset="0"/>
            </a:endParaRPr>
          </a:p>
          <a:p>
            <a:pPr eaLnBrk="1" hangingPunct="1">
              <a:lnSpc>
                <a:spcPct val="80000"/>
              </a:lnSpc>
            </a:pPr>
            <a:endParaRPr lang="en-US" altLang="en-US" sz="1800" smtClean="0">
              <a:latin typeface="Comic Sans MS" pitchFamily="66" charset="0"/>
            </a:endParaRPr>
          </a:p>
          <a:p>
            <a:pPr eaLnBrk="1" hangingPunct="1">
              <a:lnSpc>
                <a:spcPct val="80000"/>
              </a:lnSpc>
            </a:pPr>
            <a:r>
              <a:rPr lang="en-US" altLang="en-US" sz="1800" smtClean="0">
                <a:latin typeface="Comic Sans MS" pitchFamily="66" charset="0"/>
              </a:rPr>
              <a:t>Basic pathways used to extract energy from fat &amp; protein are the same as for carbs: glycolysis, Krebs, </a:t>
            </a:r>
            <a:r>
              <a:rPr lang="en-US" altLang="en-US" sz="1800" smtClean="0">
                <a:latin typeface="Comic Sans MS" pitchFamily="66" charset="0"/>
                <a:hlinkClick r:id="rId6"/>
              </a:rPr>
              <a:t>ETC</a:t>
            </a:r>
            <a:r>
              <a:rPr lang="en-US" altLang="en-US" sz="1800" smtClean="0">
                <a:latin typeface="Comic Sans MS" pitchFamily="66" charset="0"/>
              </a:rPr>
              <a:t> but there are some extra steps.</a:t>
            </a:r>
          </a:p>
          <a:p>
            <a:pPr eaLnBrk="1" hangingPunct="1">
              <a:lnSpc>
                <a:spcPct val="80000"/>
              </a:lnSpc>
            </a:pPr>
            <a:endParaRPr lang="en-US" altLang="en-US" sz="2000" smtClean="0"/>
          </a:p>
        </p:txBody>
      </p:sp>
      <p:pic>
        <p:nvPicPr>
          <p:cNvPr id="5124" name="Picture 4" descr="Beef-raw-MCB"/>
          <p:cNvPicPr>
            <a:picLocks noGrp="1" noChangeAspect="1" noChangeArrowheads="1"/>
          </p:cNvPicPr>
          <p:nvPr>
            <p:ph sz="quarter" idx="3"/>
          </p:nvPr>
        </p:nvPicPr>
        <p:blipFill>
          <a:blip r:embed="rId7">
            <a:extLst>
              <a:ext uri="{28A0092B-C50C-407E-A947-70E740481C1C}">
                <a14:useLocalDpi xmlns:a14="http://schemas.microsoft.com/office/drawing/2010/main" val="0"/>
              </a:ext>
            </a:extLst>
          </a:blip>
          <a:srcRect/>
          <a:stretch>
            <a:fillRect/>
          </a:stretch>
        </p:blipFill>
        <p:spPr>
          <a:xfrm>
            <a:off x="5867400" y="1981200"/>
            <a:ext cx="2819400" cy="342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5" name="Text Box 6"/>
          <p:cNvSpPr txBox="1">
            <a:spLocks noChangeArrowheads="1"/>
          </p:cNvSpPr>
          <p:nvPr/>
        </p:nvSpPr>
        <p:spPr bwMode="auto">
          <a:xfrm>
            <a:off x="6400800" y="6629400"/>
            <a:ext cx="2743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8"/>
              </a:rPr>
              <a:t>Olive Oil</a:t>
            </a:r>
            <a:r>
              <a:rPr lang="en-US" altLang="en-US" sz="1000">
                <a:latin typeface="Comic Sans MS" pitchFamily="66" charset="0"/>
              </a:rPr>
              <a:t>, Alex Ex; </a:t>
            </a:r>
            <a:r>
              <a:rPr lang="en-US" altLang="en-US" sz="1000">
                <a:latin typeface="Comic Sans MS" pitchFamily="66" charset="0"/>
                <a:hlinkClick r:id="rId9"/>
              </a:rPr>
              <a:t>Raw beef</a:t>
            </a:r>
            <a:r>
              <a:rPr lang="en-US" altLang="en-US" sz="1000">
                <a:latin typeface="Comic Sans MS" pitchFamily="66" charset="0"/>
              </a:rPr>
              <a:t>, MCB</a:t>
            </a:r>
          </a:p>
        </p:txBody>
      </p:sp>
      <p:pic>
        <p:nvPicPr>
          <p:cNvPr id="5126" name="Picture 7" descr="Olive_oil"/>
          <p:cNvPicPr>
            <a:picLocks noGrp="1" noChangeAspect="1" noChangeArrowheads="1"/>
          </p:cNvPicPr>
          <p:nvPr>
            <p:ph sz="quarter" idx="2"/>
          </p:nvPr>
        </p:nvPicPr>
        <p:blipFill>
          <a:blip r:embed="rId10">
            <a:extLst>
              <a:ext uri="{28A0092B-C50C-407E-A947-70E740481C1C}">
                <a14:useLocalDpi xmlns:a14="http://schemas.microsoft.com/office/drawing/2010/main" val="0"/>
              </a:ext>
            </a:extLst>
          </a:blip>
          <a:srcRect/>
          <a:stretch>
            <a:fillRect/>
          </a:stretch>
        </p:blipFill>
        <p:spPr>
          <a:xfrm>
            <a:off x="4267200" y="1981200"/>
            <a:ext cx="1265238" cy="327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7"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11"/>
              </a:rPr>
              <a:t>Virtual Cell Biology Classroom</a:t>
            </a:r>
            <a:r>
              <a:rPr lang="en-US" altLang="en-US" sz="1000" b="1">
                <a:latin typeface="Comic Sans MS" pitchFamily="66" charset="0"/>
              </a:rPr>
              <a:t> on </a:t>
            </a:r>
            <a:r>
              <a:rPr lang="en-US" altLang="en-US" sz="1000" b="1">
                <a:latin typeface="Comic Sans MS" pitchFamily="66" charset="0"/>
                <a:hlinkClick r:id="rId12"/>
              </a:rPr>
              <a:t>ScienceProfOnline.com</a:t>
            </a:r>
            <a:endParaRPr lang="en-US" altLang="en-US" sz="1000" b="1">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52400"/>
            <a:ext cx="8229600" cy="563563"/>
          </a:xfrm>
        </p:spPr>
        <p:txBody>
          <a:bodyPr/>
          <a:lstStyle/>
          <a:p>
            <a:pPr eaLnBrk="1" hangingPunct="1"/>
            <a:r>
              <a:rPr lang="en-US" altLang="en-US" sz="2800" smtClean="0">
                <a:solidFill>
                  <a:schemeClr val="tx1"/>
                </a:solidFill>
                <a:latin typeface="Comic Sans MS" pitchFamily="66" charset="0"/>
              </a:rPr>
              <a:t>Organic Molecules -</a:t>
            </a:r>
            <a:r>
              <a:rPr lang="en-US" altLang="en-US" sz="2800" b="1" smtClean="0">
                <a:solidFill>
                  <a:schemeClr val="tx1"/>
                </a:solidFill>
                <a:latin typeface="Comic Sans MS" pitchFamily="66" charset="0"/>
              </a:rPr>
              <a:t> Proteins</a:t>
            </a:r>
          </a:p>
        </p:txBody>
      </p:sp>
      <p:pic>
        <p:nvPicPr>
          <p:cNvPr id="6147" name="Picture 3" descr="pept"/>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1600200" y="838200"/>
            <a:ext cx="5781675" cy="4486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8" name="TextBox 1"/>
          <p:cNvSpPr txBox="1">
            <a:spLocks noChangeArrowheads="1"/>
          </p:cNvSpPr>
          <p:nvPr/>
        </p:nvSpPr>
        <p:spPr bwMode="auto">
          <a:xfrm>
            <a:off x="228600" y="5486400"/>
            <a:ext cx="868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1600">
                <a:latin typeface="Comic Sans MS" pitchFamily="66" charset="0"/>
              </a:rPr>
              <a:t>Dehydration synthesis is the chemical reaction that joins </a:t>
            </a:r>
            <a:r>
              <a:rPr lang="en-US" altLang="en-US" sz="1600">
                <a:latin typeface="Comic Sans MS" pitchFamily="66" charset="0"/>
                <a:hlinkClick r:id="rId4"/>
              </a:rPr>
              <a:t>amino acids </a:t>
            </a:r>
            <a:r>
              <a:rPr lang="en-US" altLang="en-US" sz="1600">
                <a:latin typeface="Comic Sans MS" pitchFamily="66" charset="0"/>
              </a:rPr>
              <a:t>into polypeptide. </a:t>
            </a:r>
          </a:p>
          <a:p>
            <a:pPr algn="ctr" eaLnBrk="1" hangingPunct="1"/>
            <a:endParaRPr lang="en-US" altLang="en-US" sz="1600">
              <a:latin typeface="Comic Sans MS" pitchFamily="66" charset="0"/>
            </a:endParaRPr>
          </a:p>
          <a:p>
            <a:pPr algn="ctr" eaLnBrk="1" hangingPunct="1"/>
            <a:r>
              <a:rPr lang="en-US" altLang="en-US" sz="1600" b="1">
                <a:latin typeface="Comic Sans MS" pitchFamily="66" charset="0"/>
              </a:rPr>
              <a:t>Q: </a:t>
            </a:r>
            <a:r>
              <a:rPr lang="en-US" altLang="en-US" sz="1600">
                <a:latin typeface="Comic Sans MS" pitchFamily="66" charset="0"/>
              </a:rPr>
              <a:t>What reaction breaks down polypeptides into amino acids? </a:t>
            </a:r>
          </a:p>
        </p:txBody>
      </p:sp>
      <p:sp>
        <p:nvSpPr>
          <p:cNvPr id="6149"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marL="450850" indent="-450850" eaLnBrk="1" hangingPunct="1"/>
            <a:r>
              <a:rPr lang="en-US" altLang="en-US" sz="3600" b="1" smtClean="0">
                <a:solidFill>
                  <a:schemeClr val="tx1"/>
                </a:solidFill>
                <a:latin typeface="Comic Sans MS" pitchFamily="66" charset="0"/>
              </a:rPr>
              <a:t>Protein Catabolism</a:t>
            </a:r>
          </a:p>
        </p:txBody>
      </p:sp>
      <p:pic>
        <p:nvPicPr>
          <p:cNvPr id="7171" name="Picture 4" descr="Protein_catabolism"/>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 y="1524000"/>
            <a:ext cx="7772400" cy="45227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2" name="Text Box 5"/>
          <p:cNvSpPr txBox="1">
            <a:spLocks noChangeArrowheads="1"/>
          </p:cNvSpPr>
          <p:nvPr/>
        </p:nvSpPr>
        <p:spPr bwMode="auto">
          <a:xfrm>
            <a:off x="6400800" y="6629400"/>
            <a:ext cx="2743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Protein catabolism</a:t>
            </a:r>
            <a:r>
              <a:rPr lang="en-US" altLang="en-US" sz="1000">
                <a:latin typeface="Comic Sans MS" pitchFamily="66" charset="0"/>
              </a:rPr>
              <a:t>, Boumphreyfr</a:t>
            </a:r>
          </a:p>
        </p:txBody>
      </p:sp>
      <p:sp>
        <p:nvSpPr>
          <p:cNvPr id="7173"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1630362"/>
          </a:xfrm>
        </p:spPr>
        <p:txBody>
          <a:bodyPr/>
          <a:lstStyle/>
          <a:p>
            <a:pPr algn="l" eaLnBrk="1" hangingPunct="1"/>
            <a:r>
              <a:rPr lang="en-US" altLang="en-US" sz="1200" smtClean="0"/>
              <a:t>.</a:t>
            </a:r>
          </a:p>
        </p:txBody>
      </p:sp>
      <p:sp>
        <p:nvSpPr>
          <p:cNvPr id="8195" name="Text Box 3"/>
          <p:cNvSpPr txBox="1">
            <a:spLocks noChangeArrowheads="1"/>
          </p:cNvSpPr>
          <p:nvPr/>
        </p:nvSpPr>
        <p:spPr bwMode="auto">
          <a:xfrm>
            <a:off x="381000" y="381000"/>
            <a:ext cx="8229600"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defRPr/>
            </a:pPr>
            <a:r>
              <a:rPr lang="en-US" sz="2800" b="1" dirty="0" smtClean="0">
                <a:latin typeface="Comic Sans MS" pitchFamily="66" charset="0"/>
              </a:rPr>
              <a:t>How do we metabolize protein?</a:t>
            </a:r>
          </a:p>
          <a:p>
            <a:pPr algn="ctr" eaLnBrk="1" hangingPunct="1">
              <a:spcBef>
                <a:spcPct val="50000"/>
              </a:spcBef>
              <a:defRPr/>
            </a:pPr>
            <a:endParaRPr lang="en-US" sz="1050" b="1" dirty="0" smtClean="0">
              <a:solidFill>
                <a:schemeClr val="hlink"/>
              </a:solidFill>
              <a:latin typeface="Comic Sans MS" pitchFamily="66" charset="0"/>
            </a:endParaRPr>
          </a:p>
          <a:p>
            <a:pPr algn="ctr" eaLnBrk="1" hangingPunct="1">
              <a:spcBef>
                <a:spcPct val="50000"/>
              </a:spcBef>
              <a:defRPr/>
            </a:pPr>
            <a:r>
              <a:rPr lang="en-US" sz="1400" dirty="0" smtClean="0">
                <a:latin typeface="Comic Sans MS" pitchFamily="66" charset="0"/>
              </a:rPr>
              <a:t>Excess </a:t>
            </a:r>
            <a:r>
              <a:rPr lang="en-US" sz="1400" dirty="0" smtClean="0">
                <a:latin typeface="Comic Sans MS" pitchFamily="66" charset="0"/>
                <a:hlinkClick r:id="rId3"/>
              </a:rPr>
              <a:t>amino acids</a:t>
            </a:r>
            <a:r>
              <a:rPr lang="en-US" sz="1400" dirty="0" smtClean="0">
                <a:latin typeface="Comic Sans MS" pitchFamily="66" charset="0"/>
              </a:rPr>
              <a:t> can be used to synthesize pyruvate, acetyl CoA, and </a:t>
            </a:r>
            <a:r>
              <a:rPr lang="en-US" sz="1400" dirty="0" err="1" smtClean="0">
                <a:latin typeface="Comic Sans MS" pitchFamily="66" charset="0"/>
              </a:rPr>
              <a:t>ketogluterate</a:t>
            </a:r>
            <a:r>
              <a:rPr lang="en-US" sz="1400" dirty="0" smtClean="0">
                <a:latin typeface="Comic Sans MS" pitchFamily="66" charset="0"/>
              </a:rPr>
              <a:t>, which enters the Krebs cycle. </a:t>
            </a:r>
          </a:p>
        </p:txBody>
      </p:sp>
      <p:pic>
        <p:nvPicPr>
          <p:cNvPr id="8196" name="Picture 4" descr="digest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209800"/>
            <a:ext cx="7848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5"/>
          <p:cNvSpPr>
            <a:spLocks noChangeArrowheads="1"/>
          </p:cNvSpPr>
          <p:nvPr/>
        </p:nvSpPr>
        <p:spPr bwMode="auto">
          <a:xfrm>
            <a:off x="914400" y="5029200"/>
            <a:ext cx="1676400" cy="1219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198" name="Rectangle 6"/>
          <p:cNvSpPr>
            <a:spLocks noChangeArrowheads="1"/>
          </p:cNvSpPr>
          <p:nvPr/>
        </p:nvSpPr>
        <p:spPr bwMode="auto">
          <a:xfrm>
            <a:off x="7315200" y="4800600"/>
            <a:ext cx="1828800" cy="1371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199" name="Rectangle 7"/>
          <p:cNvSpPr>
            <a:spLocks noChangeArrowheads="1"/>
          </p:cNvSpPr>
          <p:nvPr/>
        </p:nvSpPr>
        <p:spPr bwMode="auto">
          <a:xfrm>
            <a:off x="8229600" y="2438400"/>
            <a:ext cx="533400" cy="2514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0" name="Rectangle 8"/>
          <p:cNvSpPr>
            <a:spLocks noChangeArrowheads="1"/>
          </p:cNvSpPr>
          <p:nvPr/>
        </p:nvSpPr>
        <p:spPr bwMode="auto">
          <a:xfrm>
            <a:off x="7924800" y="2286000"/>
            <a:ext cx="533400" cy="381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1" name="Rectangle 10"/>
          <p:cNvSpPr>
            <a:spLocks noChangeArrowheads="1"/>
          </p:cNvSpPr>
          <p:nvPr/>
        </p:nvSpPr>
        <p:spPr bwMode="auto">
          <a:xfrm>
            <a:off x="6324600" y="1828800"/>
            <a:ext cx="2667000" cy="4191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2" name="Rectangle 11"/>
          <p:cNvSpPr>
            <a:spLocks noChangeArrowheads="1"/>
          </p:cNvSpPr>
          <p:nvPr/>
        </p:nvSpPr>
        <p:spPr bwMode="auto">
          <a:xfrm>
            <a:off x="5029200" y="3505200"/>
            <a:ext cx="1371600" cy="228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3" name="Rectangle 12"/>
          <p:cNvSpPr>
            <a:spLocks noChangeArrowheads="1"/>
          </p:cNvSpPr>
          <p:nvPr/>
        </p:nvSpPr>
        <p:spPr bwMode="auto">
          <a:xfrm>
            <a:off x="5029200" y="4343400"/>
            <a:ext cx="1371600" cy="228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4" name="Rectangle 13"/>
          <p:cNvSpPr>
            <a:spLocks noChangeArrowheads="1"/>
          </p:cNvSpPr>
          <p:nvPr/>
        </p:nvSpPr>
        <p:spPr bwMode="auto">
          <a:xfrm>
            <a:off x="5715000" y="3124200"/>
            <a:ext cx="1371600" cy="228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5" name="Rectangle 14"/>
          <p:cNvSpPr>
            <a:spLocks noChangeArrowheads="1"/>
          </p:cNvSpPr>
          <p:nvPr/>
        </p:nvSpPr>
        <p:spPr bwMode="auto">
          <a:xfrm>
            <a:off x="5715000" y="3962400"/>
            <a:ext cx="1371600" cy="228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6" name="Rectangle 15"/>
          <p:cNvSpPr>
            <a:spLocks noChangeArrowheads="1"/>
          </p:cNvSpPr>
          <p:nvPr/>
        </p:nvSpPr>
        <p:spPr bwMode="auto">
          <a:xfrm>
            <a:off x="5715000" y="4800600"/>
            <a:ext cx="1371600" cy="838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7" name="Rectangle 16"/>
          <p:cNvSpPr>
            <a:spLocks noChangeArrowheads="1"/>
          </p:cNvSpPr>
          <p:nvPr/>
        </p:nvSpPr>
        <p:spPr bwMode="auto">
          <a:xfrm>
            <a:off x="5105400" y="5105400"/>
            <a:ext cx="1371600" cy="228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8" name="Rectangle 17"/>
          <p:cNvSpPr>
            <a:spLocks noChangeArrowheads="1"/>
          </p:cNvSpPr>
          <p:nvPr/>
        </p:nvSpPr>
        <p:spPr bwMode="auto">
          <a:xfrm>
            <a:off x="5486400" y="5486400"/>
            <a:ext cx="1371600" cy="228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09" name="Rectangle 18"/>
          <p:cNvSpPr>
            <a:spLocks noChangeArrowheads="1"/>
          </p:cNvSpPr>
          <p:nvPr/>
        </p:nvSpPr>
        <p:spPr bwMode="auto">
          <a:xfrm>
            <a:off x="5105400" y="3352800"/>
            <a:ext cx="1371600" cy="228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210"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1" descr="Cell-Respiration-RegisFre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35125"/>
            <a:ext cx="5029200" cy="466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ext Box 12"/>
          <p:cNvSpPr txBox="1">
            <a:spLocks noChangeArrowheads="1"/>
          </p:cNvSpPr>
          <p:nvPr/>
        </p:nvSpPr>
        <p:spPr bwMode="auto">
          <a:xfrm>
            <a:off x="0" y="6613525"/>
            <a:ext cx="2590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t>Image: </a:t>
            </a:r>
            <a:r>
              <a:rPr lang="en-US" altLang="en-US" sz="1000">
                <a:hlinkClick r:id="rId4"/>
              </a:rPr>
              <a:t>Cellular Respiration</a:t>
            </a:r>
            <a:r>
              <a:rPr lang="en-US" altLang="en-US" sz="1000"/>
              <a:t>, Regis Frey</a:t>
            </a:r>
            <a:endParaRPr lang="en-US" altLang="en-US" sz="700"/>
          </a:p>
        </p:txBody>
      </p:sp>
      <p:sp>
        <p:nvSpPr>
          <p:cNvPr id="9220" name="Text Box 3"/>
          <p:cNvSpPr txBox="1">
            <a:spLocks noChangeArrowheads="1"/>
          </p:cNvSpPr>
          <p:nvPr/>
        </p:nvSpPr>
        <p:spPr bwMode="auto">
          <a:xfrm>
            <a:off x="457200" y="187325"/>
            <a:ext cx="8229600" cy="1304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2800" b="1">
                <a:latin typeface="Comic Sans MS" pitchFamily="66" charset="0"/>
              </a:rPr>
              <a:t>How do we metabolize protein?</a:t>
            </a:r>
          </a:p>
          <a:p>
            <a:pPr algn="ctr" eaLnBrk="1" hangingPunct="1">
              <a:spcBef>
                <a:spcPct val="50000"/>
              </a:spcBef>
            </a:pPr>
            <a:endParaRPr lang="en-US" altLang="en-US" sz="900" b="1">
              <a:solidFill>
                <a:schemeClr val="hlink"/>
              </a:solidFill>
              <a:latin typeface="Comic Sans MS" pitchFamily="66" charset="0"/>
            </a:endParaRPr>
          </a:p>
          <a:p>
            <a:pPr algn="ctr" eaLnBrk="1" hangingPunct="1">
              <a:spcBef>
                <a:spcPct val="50000"/>
              </a:spcBef>
            </a:pPr>
            <a:r>
              <a:rPr lang="en-US" altLang="en-US" sz="1400">
                <a:latin typeface="Comic Sans MS" pitchFamily="66" charset="0"/>
              </a:rPr>
              <a:t>Excess amino acids can be used to synthesize pyruvate, acetyl CoA, and ketogluterate, which enters the Krebs cycle. </a:t>
            </a:r>
          </a:p>
        </p:txBody>
      </p:sp>
      <p:cxnSp>
        <p:nvCxnSpPr>
          <p:cNvPr id="11" name="Straight Arrow Connector 10"/>
          <p:cNvCxnSpPr/>
          <p:nvPr/>
        </p:nvCxnSpPr>
        <p:spPr>
          <a:xfrm flipV="1">
            <a:off x="1757363" y="6075363"/>
            <a:ext cx="171450" cy="44132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3600450" y="5854700"/>
            <a:ext cx="285750" cy="44132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076825" y="3567113"/>
            <a:ext cx="514350" cy="35718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224" name="Text Box 5"/>
          <p:cNvSpPr txBox="1">
            <a:spLocks noChangeArrowheads="1"/>
          </p:cNvSpPr>
          <p:nvPr/>
        </p:nvSpPr>
        <p:spPr bwMode="auto">
          <a:xfrm>
            <a:off x="4510088" y="66008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
        <p:nvSpPr>
          <p:cNvPr id="9" name="TextBox 8"/>
          <p:cNvSpPr txBox="1"/>
          <p:nvPr/>
        </p:nvSpPr>
        <p:spPr>
          <a:xfrm>
            <a:off x="6144491" y="2349748"/>
            <a:ext cx="2694709" cy="3231654"/>
          </a:xfrm>
          <a:prstGeom prst="rect">
            <a:avLst/>
          </a:prstGeom>
          <a:noFill/>
        </p:spPr>
        <p:txBody>
          <a:bodyPr wrap="square">
            <a:spAutoFit/>
          </a:bodyPr>
          <a:lstStyle/>
          <a:p>
            <a:pPr algn="ctr">
              <a:defRPr/>
            </a:pPr>
            <a:r>
              <a:rPr lang="en-US" sz="3600" b="1" dirty="0" smtClean="0">
                <a:solidFill>
                  <a:srgbClr val="FF0000"/>
                </a:solidFill>
                <a:latin typeface="Comic Sans MS" pitchFamily="66" charset="0"/>
                <a:cs typeface="+mn-cs"/>
              </a:rPr>
              <a:t>REVIEW!</a:t>
            </a:r>
          </a:p>
          <a:p>
            <a:pPr algn="ctr">
              <a:defRPr/>
            </a:pPr>
            <a:endParaRPr lang="en-US" sz="2800" dirty="0" smtClean="0">
              <a:latin typeface="Comic Sans MS" pitchFamily="66" charset="0"/>
              <a:cs typeface="+mn-cs"/>
            </a:endParaRPr>
          </a:p>
          <a:p>
            <a:pPr algn="ctr">
              <a:defRPr/>
            </a:pPr>
            <a:r>
              <a:rPr lang="en-US" sz="2400" dirty="0" smtClean="0">
                <a:latin typeface="Comic Sans MS" pitchFamily="66" charset="0"/>
                <a:cs typeface="+mn-cs"/>
              </a:rPr>
              <a:t>Animated</a:t>
            </a:r>
            <a:r>
              <a:rPr lang="en-US" sz="2400" b="1" dirty="0" smtClean="0">
                <a:latin typeface="Comic Sans MS" pitchFamily="66" charset="0"/>
                <a:cs typeface="+mn-cs"/>
              </a:rPr>
              <a:t> </a:t>
            </a:r>
          </a:p>
          <a:p>
            <a:pPr algn="ctr">
              <a:defRPr/>
            </a:pPr>
            <a:r>
              <a:rPr lang="en-US" sz="2400" dirty="0" smtClean="0">
                <a:latin typeface="Comic Sans MS" pitchFamily="66" charset="0"/>
                <a:cs typeface="+mn-cs"/>
              </a:rPr>
              <a:t>lesson on </a:t>
            </a:r>
            <a:endParaRPr lang="en-US" sz="2400" dirty="0">
              <a:latin typeface="Comic Sans MS" pitchFamily="66" charset="0"/>
              <a:cs typeface="+mn-cs"/>
            </a:endParaRPr>
          </a:p>
          <a:p>
            <a:pPr algn="ctr">
              <a:defRPr/>
            </a:pPr>
            <a:r>
              <a:rPr lang="en-US" sz="2800" b="1" dirty="0" smtClean="0">
                <a:solidFill>
                  <a:schemeClr val="tx1">
                    <a:lumMod val="50000"/>
                    <a:lumOff val="50000"/>
                  </a:schemeClr>
                </a:solidFill>
                <a:latin typeface="Comic Sans MS" pitchFamily="66" charset="0"/>
                <a:cs typeface="+mn-cs"/>
                <a:hlinkClick r:id="rId7"/>
              </a:rPr>
              <a:t>Protein Catabolism</a:t>
            </a:r>
            <a:endParaRPr lang="en-US" sz="2800" b="1" dirty="0">
              <a:solidFill>
                <a:schemeClr val="tx1">
                  <a:lumMod val="50000"/>
                  <a:lumOff val="50000"/>
                </a:schemeClr>
              </a:solidFill>
              <a:latin typeface="Comic Sans MS" pitchFamily="66" charset="0"/>
              <a:cs typeface="+mn-cs"/>
            </a:endParaRPr>
          </a:p>
          <a:p>
            <a:pPr algn="ctr">
              <a:defRPr/>
            </a:pPr>
            <a:endParaRPr lang="en-US" sz="3600" dirty="0">
              <a:latin typeface="Arial" charset="0"/>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81000" y="381000"/>
            <a:ext cx="8229600" cy="563563"/>
          </a:xfrm>
        </p:spPr>
        <p:txBody>
          <a:bodyPr/>
          <a:lstStyle/>
          <a:p>
            <a:pPr algn="l" eaLnBrk="1" hangingPunct="1"/>
            <a:r>
              <a:rPr lang="en-US" altLang="en-US" sz="3200" b="1" dirty="0" smtClean="0">
                <a:solidFill>
                  <a:srgbClr val="0070C0"/>
                </a:solidFill>
                <a:latin typeface="Comic Sans MS" pitchFamily="66" charset="0"/>
              </a:rPr>
              <a:t>How do we metabolize fats?</a:t>
            </a:r>
          </a:p>
        </p:txBody>
      </p:sp>
      <p:sp>
        <p:nvSpPr>
          <p:cNvPr id="10243" name="Rectangle 3"/>
          <p:cNvSpPr>
            <a:spLocks noGrp="1" noChangeArrowheads="1"/>
          </p:cNvSpPr>
          <p:nvPr>
            <p:ph type="body" sz="half" idx="1"/>
          </p:nvPr>
        </p:nvSpPr>
        <p:spPr>
          <a:xfrm>
            <a:off x="304800" y="1447800"/>
            <a:ext cx="4114800" cy="4724400"/>
          </a:xfrm>
        </p:spPr>
        <p:txBody>
          <a:bodyPr/>
          <a:lstStyle/>
          <a:p>
            <a:pPr eaLnBrk="1" hangingPunct="1">
              <a:buFontTx/>
              <a:buNone/>
            </a:pPr>
            <a:r>
              <a:rPr lang="en-US" altLang="en-US" sz="2000" i="1" dirty="0" smtClean="0">
                <a:cs typeface="Arial" charset="0"/>
              </a:rPr>
              <a:t>• </a:t>
            </a:r>
            <a:r>
              <a:rPr lang="en-US" altLang="en-US" sz="2000" b="1" dirty="0" smtClean="0">
                <a:solidFill>
                  <a:srgbClr val="FF0000"/>
                </a:solidFill>
                <a:latin typeface="Comic Sans MS" panose="030F0702030302020204" pitchFamily="66" charset="0"/>
                <a:cs typeface="Arial" charset="0"/>
              </a:rPr>
              <a:t>Q</a:t>
            </a:r>
            <a:r>
              <a:rPr lang="en-US" altLang="en-US" sz="2000" b="1" dirty="0" smtClean="0">
                <a:latin typeface="Comic Sans MS" panose="030F0702030302020204" pitchFamily="66" charset="0"/>
                <a:cs typeface="Arial" charset="0"/>
              </a:rPr>
              <a:t>:</a:t>
            </a:r>
            <a:r>
              <a:rPr lang="en-US" altLang="en-US" sz="2000" dirty="0" smtClean="0">
                <a:latin typeface="Comic Sans MS" panose="030F0702030302020204" pitchFamily="66" charset="0"/>
                <a:cs typeface="Arial" charset="0"/>
              </a:rPr>
              <a:t> </a:t>
            </a:r>
            <a:r>
              <a:rPr lang="en-US" altLang="en-US" sz="2000" dirty="0" smtClean="0">
                <a:latin typeface="Comic Sans MS" pitchFamily="66" charset="0"/>
                <a:hlinkClick r:id="rId3"/>
              </a:rPr>
              <a:t>Fats and oils</a:t>
            </a:r>
            <a:r>
              <a:rPr lang="en-US" altLang="en-US" sz="2000" dirty="0" smtClean="0">
                <a:latin typeface="Comic Sans MS" pitchFamily="66" charset="0"/>
              </a:rPr>
              <a:t> are made from which two kinds of molecules?</a:t>
            </a:r>
          </a:p>
          <a:p>
            <a:pPr eaLnBrk="1" hangingPunct="1">
              <a:buFontTx/>
              <a:buNone/>
            </a:pPr>
            <a:r>
              <a:rPr lang="en-US" altLang="en-US" sz="2000" dirty="0" smtClean="0">
                <a:latin typeface="Comic Sans MS" pitchFamily="66" charset="0"/>
              </a:rPr>
              <a:t>	</a:t>
            </a:r>
          </a:p>
          <a:p>
            <a:pPr eaLnBrk="1" hangingPunct="1">
              <a:buFontTx/>
              <a:buNone/>
            </a:pPr>
            <a:endParaRPr lang="en-US" altLang="en-US" sz="1600" dirty="0" smtClean="0">
              <a:latin typeface="Comic Sans MS" pitchFamily="66" charset="0"/>
            </a:endParaRPr>
          </a:p>
          <a:p>
            <a:pPr eaLnBrk="1" hangingPunct="1"/>
            <a:r>
              <a:rPr lang="en-US" altLang="en-US" sz="2000" dirty="0" smtClean="0">
                <a:latin typeface="Comic Sans MS" pitchFamily="66" charset="0"/>
              </a:rPr>
              <a:t>Before these fats can be broken down to release energy, they must be converted to smaller units. </a:t>
            </a:r>
          </a:p>
          <a:p>
            <a:pPr eaLnBrk="1" hangingPunct="1"/>
            <a:endParaRPr lang="en-US" altLang="en-US" sz="1600" dirty="0" smtClean="0">
              <a:latin typeface="Comic Sans MS" pitchFamily="66" charset="0"/>
            </a:endParaRPr>
          </a:p>
          <a:p>
            <a:pPr eaLnBrk="1" hangingPunct="1"/>
            <a:endParaRPr lang="en-US" altLang="en-US" sz="1600" dirty="0" smtClean="0">
              <a:latin typeface="Comic Sans MS" pitchFamily="66" charset="0"/>
            </a:endParaRPr>
          </a:p>
          <a:p>
            <a:pPr eaLnBrk="1" hangingPunct="1"/>
            <a:r>
              <a:rPr lang="en-US" altLang="en-US" sz="2000" dirty="0" smtClean="0">
                <a:latin typeface="Comic Sans MS" pitchFamily="66" charset="0"/>
              </a:rPr>
              <a:t>The first step is to break the bonds between the glycerol and the fatty acids. </a:t>
            </a:r>
            <a:endParaRPr lang="en-US" altLang="en-US" sz="2800" dirty="0" smtClean="0">
              <a:latin typeface="Comic Sans MS" pitchFamily="66" charset="0"/>
            </a:endParaRPr>
          </a:p>
          <a:p>
            <a:pPr eaLnBrk="1" hangingPunct="1"/>
            <a:endParaRPr lang="en-US" altLang="en-US" sz="2800" dirty="0" smtClean="0">
              <a:latin typeface="Comic Sans MS" pitchFamily="66" charset="0"/>
            </a:endParaRPr>
          </a:p>
        </p:txBody>
      </p:sp>
      <p:pic>
        <p:nvPicPr>
          <p:cNvPr id="10244" name="Picture 4" descr="fat"/>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837113" y="1524000"/>
            <a:ext cx="3887787" cy="457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5" name="Rectangle 6"/>
          <p:cNvSpPr>
            <a:spLocks noChangeArrowheads="1"/>
          </p:cNvSpPr>
          <p:nvPr/>
        </p:nvSpPr>
        <p:spPr bwMode="auto">
          <a:xfrm>
            <a:off x="4876800" y="5791200"/>
            <a:ext cx="3505200" cy="3810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a:solidFill>
                <a:schemeClr val="bg1"/>
              </a:solidFill>
            </a:endParaRPr>
          </a:p>
        </p:txBody>
      </p:sp>
      <p:sp>
        <p:nvSpPr>
          <p:cNvPr id="10246" name="Text Box 5"/>
          <p:cNvSpPr txBox="1">
            <a:spLocks noChangeArrowheads="1"/>
          </p:cNvSpPr>
          <p:nvPr/>
        </p:nvSpPr>
        <p:spPr bwMode="auto">
          <a:xfrm>
            <a:off x="0" y="6613525"/>
            <a:ext cx="4648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b="1">
                <a:latin typeface="Comic Sans MS" pitchFamily="66" charset="0"/>
              </a:rPr>
              <a:t>From the </a:t>
            </a:r>
            <a:r>
              <a:rPr lang="en-US" altLang="en-US" sz="1000" b="1">
                <a:latin typeface="Comic Sans MS" pitchFamily="66" charset="0"/>
                <a:hlinkClick r:id="rId5"/>
              </a:rPr>
              <a:t>Virtual Cell Biology Classroom</a:t>
            </a:r>
            <a:r>
              <a:rPr lang="en-US" altLang="en-US" sz="1000" b="1">
                <a:latin typeface="Comic Sans MS" pitchFamily="66" charset="0"/>
              </a:rPr>
              <a:t> on </a:t>
            </a:r>
            <a:r>
              <a:rPr lang="en-US" altLang="en-US" sz="1000" b="1">
                <a:latin typeface="Comic Sans MS" pitchFamily="66" charset="0"/>
                <a:hlinkClick r:id="rId6"/>
              </a:rPr>
              <a:t>ScienceProfOnline.com</a:t>
            </a:r>
            <a:endParaRPr lang="en-US" altLang="en-US" sz="1000" b="1">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6422</TotalTime>
  <Words>1142</Words>
  <Application>Microsoft Office PowerPoint</Application>
  <PresentationFormat>On-screen Show (4:3)</PresentationFormat>
  <Paragraphs>182</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Comic Sans MS</vt:lpstr>
      <vt:lpstr>Verdana</vt:lpstr>
      <vt:lpstr>Wingdings</vt:lpstr>
      <vt:lpstr>Default Design</vt:lpstr>
      <vt:lpstr>PowerPoint Presentation</vt:lpstr>
      <vt:lpstr>PowerPoint Presentation</vt:lpstr>
      <vt:lpstr>Catabolism of Proteins &amp; Fats</vt:lpstr>
      <vt:lpstr>Catabolism of Proteins &amp; Fats </vt:lpstr>
      <vt:lpstr>Organic Molecules - Proteins</vt:lpstr>
      <vt:lpstr>Protein Catabolism</vt:lpstr>
      <vt:lpstr>.</vt:lpstr>
      <vt:lpstr>PowerPoint Presentation</vt:lpstr>
      <vt:lpstr>How do we metabolize fats?</vt:lpstr>
      <vt:lpstr>How do we metabolize fats?</vt:lpstr>
      <vt:lpstr>How do we metabolize fats?</vt:lpstr>
      <vt:lpstr>PowerPoint Presentation</vt:lpstr>
      <vt:lpstr>Krebs Cycle  (a.k.a Citric Acid Cycle)</vt:lpstr>
      <vt:lpstr>.</vt:lpstr>
      <vt:lpstr>Metabolic Processes … Bottom Line</vt:lpstr>
      <vt:lpstr>PowerPoint Presentation</vt:lpstr>
      <vt:lpstr>Are you feeling blinded by science?  Do yourself a favor. Use the…                 Virtual Cell Biology                        Classroom (VCBC)  !  The VCBC is full of resources to help you succeed, including:</vt:lpstr>
    </vt:vector>
  </TitlesOfParts>
  <Company>Online Education Resrouces,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Metabolism - Catabolism of Proteins &amp; Fats Lecture PowerPoint</dc:title>
  <dc:creator>Tami Port</dc:creator>
  <cp:keywords>metabolism lecture powerpoint, catabolism of fats lecture ppt, catabolism of proteins lecture ppts, metabolism of fats lecture, metabolism of proteins lecture</cp:keywords>
  <cp:lastModifiedBy>Tami Port</cp:lastModifiedBy>
  <cp:revision>40</cp:revision>
  <dcterms:created xsi:type="dcterms:W3CDTF">2011-08-25T19:44:12Z</dcterms:created>
  <dcterms:modified xsi:type="dcterms:W3CDTF">2013-11-26T13:39:24Z</dcterms:modified>
  <cp:category>Cell Biology Lecture PowerPoint</cp:category>
</cp:coreProperties>
</file>