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64" r:id="rId4"/>
    <p:sldId id="289" r:id="rId5"/>
    <p:sldId id="276" r:id="rId6"/>
    <p:sldId id="277" r:id="rId7"/>
    <p:sldId id="280" r:id="rId8"/>
    <p:sldId id="286" r:id="rId9"/>
    <p:sldId id="263" r:id="rId10"/>
    <p:sldId id="266" r:id="rId11"/>
    <p:sldId id="269" r:id="rId12"/>
    <p:sldId id="287" r:id="rId13"/>
    <p:sldId id="270" r:id="rId14"/>
    <p:sldId id="271" r:id="rId15"/>
    <p:sldId id="272" r:id="rId16"/>
    <p:sldId id="273" r:id="rId17"/>
    <p:sldId id="288" r:id="rId18"/>
    <p:sldId id="275" r:id="rId19"/>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CC00"/>
    <a:srgbClr val="00FF00"/>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varScale="1">
        <p:scale>
          <a:sx n="100" d="100"/>
          <a:sy n="100" d="100"/>
        </p:scale>
        <p:origin x="-111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F32DBC05-29C5-4E20-A580-09B614EE817D}" type="datetimeFigureOut">
              <a:rPr lang="en-US" smtClean="0"/>
              <a:t>12/6/14</a:t>
            </a:fld>
            <a:endParaRPr lang="en-US"/>
          </a:p>
        </p:txBody>
      </p:sp>
      <p:sp>
        <p:nvSpPr>
          <p:cNvPr id="4" name="Footer Placeholder 3"/>
          <p:cNvSpPr>
            <a:spLocks noGrp="1"/>
          </p:cNvSpPr>
          <p:nvPr>
            <p:ph type="ftr" sz="quarter" idx="2"/>
          </p:nvPr>
        </p:nvSpPr>
        <p:spPr>
          <a:xfrm>
            <a:off x="0" y="8913813"/>
            <a:ext cx="30765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8913813"/>
            <a:ext cx="3076575" cy="469900"/>
          </a:xfrm>
          <a:prstGeom prst="rect">
            <a:avLst/>
          </a:prstGeom>
        </p:spPr>
        <p:txBody>
          <a:bodyPr vert="horz" lIns="91440" tIns="45720" rIns="91440" bIns="45720" rtlCol="0" anchor="b"/>
          <a:lstStyle>
            <a:lvl1pPr algn="r">
              <a:defRPr sz="1200"/>
            </a:lvl1pPr>
          </a:lstStyle>
          <a:p>
            <a:fld id="{D63AB0AC-0AF3-4529-AFFE-16804210B8AC}" type="slidenum">
              <a:rPr lang="en-US" smtClean="0"/>
              <a:t>‹#›</a:t>
            </a:fld>
            <a:endParaRPr lang="en-US"/>
          </a:p>
        </p:txBody>
      </p:sp>
    </p:spTree>
    <p:extLst>
      <p:ext uri="{BB962C8B-B14F-4D97-AF65-F5344CB8AC3E}">
        <p14:creationId xmlns:p14="http://schemas.microsoft.com/office/powerpoint/2010/main" val="172498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4361802F-AF72-48D0-858F-3F1FEF309888}" type="datetimeFigureOut">
              <a:rPr lang="en-US" smtClean="0"/>
              <a:t>12/6/14</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AEE5406D-B606-47C6-8516-D6F829FAB95F}" type="slidenum">
              <a:rPr lang="en-US" smtClean="0"/>
              <a:t>‹#›</a:t>
            </a:fld>
            <a:endParaRPr lang="en-US"/>
          </a:p>
        </p:txBody>
      </p:sp>
    </p:spTree>
    <p:extLst>
      <p:ext uri="{BB962C8B-B14F-4D97-AF65-F5344CB8AC3E}">
        <p14:creationId xmlns:p14="http://schemas.microsoft.com/office/powerpoint/2010/main" val="51027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scienceprofonline.com/microbiology/bacterial-pathogens-genus-clostridium.htm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65313" indent="-294351" eaLnBrk="0" hangingPunct="0">
              <a:defRPr sz="1600" b="1">
                <a:solidFill>
                  <a:schemeClr val="tx1"/>
                </a:solidFill>
                <a:latin typeface="Arial" charset="0"/>
              </a:defRPr>
            </a:lvl2pPr>
            <a:lvl3pPr marL="1177404" indent="-235481" eaLnBrk="0" hangingPunct="0">
              <a:defRPr sz="1600" b="1">
                <a:solidFill>
                  <a:schemeClr val="tx1"/>
                </a:solidFill>
                <a:latin typeface="Arial" charset="0"/>
              </a:defRPr>
            </a:lvl3pPr>
            <a:lvl4pPr marL="1648366" indent="-235481" eaLnBrk="0" hangingPunct="0">
              <a:defRPr sz="1600" b="1">
                <a:solidFill>
                  <a:schemeClr val="tx1"/>
                </a:solidFill>
                <a:latin typeface="Arial" charset="0"/>
              </a:defRPr>
            </a:lvl4pPr>
            <a:lvl5pPr marL="2119328" indent="-235481" eaLnBrk="0" hangingPunct="0">
              <a:defRPr sz="1600" b="1">
                <a:solidFill>
                  <a:schemeClr val="tx1"/>
                </a:solidFill>
                <a:latin typeface="Arial" charset="0"/>
              </a:defRPr>
            </a:lvl5pPr>
            <a:lvl6pPr marL="2590289" indent="-235481" eaLnBrk="0" fontAlgn="base" hangingPunct="0">
              <a:spcBef>
                <a:spcPct val="0"/>
              </a:spcBef>
              <a:spcAft>
                <a:spcPct val="0"/>
              </a:spcAft>
              <a:defRPr sz="1600" b="1">
                <a:solidFill>
                  <a:schemeClr val="tx1"/>
                </a:solidFill>
                <a:latin typeface="Arial" charset="0"/>
              </a:defRPr>
            </a:lvl6pPr>
            <a:lvl7pPr marL="3061251" indent="-235481" eaLnBrk="0" fontAlgn="base" hangingPunct="0">
              <a:spcBef>
                <a:spcPct val="0"/>
              </a:spcBef>
              <a:spcAft>
                <a:spcPct val="0"/>
              </a:spcAft>
              <a:defRPr sz="1600" b="1">
                <a:solidFill>
                  <a:schemeClr val="tx1"/>
                </a:solidFill>
                <a:latin typeface="Arial" charset="0"/>
              </a:defRPr>
            </a:lvl7pPr>
            <a:lvl8pPr marL="3532213" indent="-235481" eaLnBrk="0" fontAlgn="base" hangingPunct="0">
              <a:spcBef>
                <a:spcPct val="0"/>
              </a:spcBef>
              <a:spcAft>
                <a:spcPct val="0"/>
              </a:spcAft>
              <a:defRPr sz="1600" b="1">
                <a:solidFill>
                  <a:schemeClr val="tx1"/>
                </a:solidFill>
                <a:latin typeface="Arial" charset="0"/>
              </a:defRPr>
            </a:lvl8pPr>
            <a:lvl9pPr marL="4003175" indent="-235481" eaLnBrk="0" fontAlgn="base" hangingPunct="0">
              <a:spcBef>
                <a:spcPct val="0"/>
              </a:spcBef>
              <a:spcAft>
                <a:spcPct val="0"/>
              </a:spcAft>
              <a:defRPr sz="1600" b="1">
                <a:solidFill>
                  <a:schemeClr val="tx1"/>
                </a:solidFill>
                <a:latin typeface="Arial" charset="0"/>
              </a:defRPr>
            </a:lvl9pPr>
          </a:lstStyle>
          <a:p>
            <a:pPr eaLnBrk="1" hangingPunct="1"/>
            <a:fld id="{3E2B4B3F-573A-41C0-8FE2-B5353456FB39}" type="slidenum">
              <a:rPr lang="en-US" altLang="en-US" sz="1200" b="0">
                <a:cs typeface="Arial" charset="0"/>
              </a:rPr>
              <a:pPr eaLnBrk="1" hangingPunct="1"/>
              <a:t>1</a:t>
            </a:fld>
            <a:endParaRPr lang="en-US" altLang="en-US" sz="1200" b="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66167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2240" eaLnBrk="0" hangingPunct="0">
              <a:defRPr>
                <a:solidFill>
                  <a:schemeClr val="tx1"/>
                </a:solidFill>
                <a:latin typeface="Arial" charset="0"/>
              </a:defRPr>
            </a:lvl1pPr>
            <a:lvl2pPr marL="744879" indent="-286491" defTabSz="942240" eaLnBrk="0" hangingPunct="0">
              <a:defRPr>
                <a:solidFill>
                  <a:schemeClr val="tx1"/>
                </a:solidFill>
                <a:latin typeface="Arial" charset="0"/>
              </a:defRPr>
            </a:lvl2pPr>
            <a:lvl3pPr marL="1145968" indent="-229193" defTabSz="942240" eaLnBrk="0" hangingPunct="0">
              <a:defRPr>
                <a:solidFill>
                  <a:schemeClr val="tx1"/>
                </a:solidFill>
                <a:latin typeface="Arial" charset="0"/>
              </a:defRPr>
            </a:lvl3pPr>
            <a:lvl4pPr marL="1604355" indent="-229193" defTabSz="942240" eaLnBrk="0" hangingPunct="0">
              <a:defRPr>
                <a:solidFill>
                  <a:schemeClr val="tx1"/>
                </a:solidFill>
                <a:latin typeface="Arial" charset="0"/>
              </a:defRPr>
            </a:lvl4pPr>
            <a:lvl5pPr marL="2062741" indent="-229193" defTabSz="942240" eaLnBrk="0" hangingPunct="0">
              <a:defRPr>
                <a:solidFill>
                  <a:schemeClr val="tx1"/>
                </a:solidFill>
                <a:latin typeface="Arial" charset="0"/>
              </a:defRPr>
            </a:lvl5pPr>
            <a:lvl6pPr marL="2521129" indent="-229193" defTabSz="942240" eaLnBrk="0" fontAlgn="base" hangingPunct="0">
              <a:spcBef>
                <a:spcPct val="0"/>
              </a:spcBef>
              <a:spcAft>
                <a:spcPct val="0"/>
              </a:spcAft>
              <a:defRPr>
                <a:solidFill>
                  <a:schemeClr val="tx1"/>
                </a:solidFill>
                <a:latin typeface="Arial" charset="0"/>
              </a:defRPr>
            </a:lvl6pPr>
            <a:lvl7pPr marL="2979516" indent="-229193" defTabSz="942240" eaLnBrk="0" fontAlgn="base" hangingPunct="0">
              <a:spcBef>
                <a:spcPct val="0"/>
              </a:spcBef>
              <a:spcAft>
                <a:spcPct val="0"/>
              </a:spcAft>
              <a:defRPr>
                <a:solidFill>
                  <a:schemeClr val="tx1"/>
                </a:solidFill>
                <a:latin typeface="Arial" charset="0"/>
              </a:defRPr>
            </a:lvl7pPr>
            <a:lvl8pPr marL="3437903" indent="-229193" defTabSz="942240" eaLnBrk="0" fontAlgn="base" hangingPunct="0">
              <a:spcBef>
                <a:spcPct val="0"/>
              </a:spcBef>
              <a:spcAft>
                <a:spcPct val="0"/>
              </a:spcAft>
              <a:defRPr>
                <a:solidFill>
                  <a:schemeClr val="tx1"/>
                </a:solidFill>
                <a:latin typeface="Arial" charset="0"/>
              </a:defRPr>
            </a:lvl8pPr>
            <a:lvl9pPr marL="3896289" indent="-229193" defTabSz="942240" eaLnBrk="0" fontAlgn="base" hangingPunct="0">
              <a:spcBef>
                <a:spcPct val="0"/>
              </a:spcBef>
              <a:spcAft>
                <a:spcPct val="0"/>
              </a:spcAft>
              <a:defRPr>
                <a:solidFill>
                  <a:schemeClr val="tx1"/>
                </a:solidFill>
                <a:latin typeface="Arial" charset="0"/>
              </a:defRPr>
            </a:lvl9pPr>
          </a:lstStyle>
          <a:p>
            <a:pPr eaLnBrk="1" hangingPunct="1"/>
            <a:fld id="{37FF2293-AD47-4961-A4A2-D973D031F9B3}" type="slidenum">
              <a:rPr lang="en-US" altLang="en-US" smtClean="0"/>
              <a:pPr eaLnBrk="1" hangingPunct="1"/>
              <a:t>10</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altLang="en-US" sz="1400" b="1"/>
              <a:t>Prokaryotes …</a:t>
            </a:r>
          </a:p>
          <a:p>
            <a:pPr eaLnBrk="1" hangingPunct="1">
              <a:lnSpc>
                <a:spcPct val="90000"/>
              </a:lnSpc>
              <a:buFontTx/>
              <a:buChar char="-"/>
            </a:pPr>
            <a:endParaRPr lang="en-US" altLang="en-US" sz="1400"/>
          </a:p>
          <a:p>
            <a:pPr eaLnBrk="1" hangingPunct="1">
              <a:lnSpc>
                <a:spcPct val="90000"/>
              </a:lnSpc>
              <a:buFontTx/>
              <a:buChar char="-"/>
            </a:pPr>
            <a:r>
              <a:rPr lang="en-US" altLang="en-US" sz="1400"/>
              <a:t> Reproduce by means of binary fission. </a:t>
            </a:r>
          </a:p>
          <a:p>
            <a:pPr eaLnBrk="1" hangingPunct="1">
              <a:lnSpc>
                <a:spcPct val="90000"/>
              </a:lnSpc>
            </a:pPr>
            <a:endParaRPr lang="en-US" altLang="en-US" sz="1400"/>
          </a:p>
          <a:p>
            <a:pPr eaLnBrk="1" hangingPunct="1">
              <a:lnSpc>
                <a:spcPct val="90000"/>
              </a:lnSpc>
              <a:buFontTx/>
              <a:buChar char="-"/>
            </a:pPr>
            <a:r>
              <a:rPr lang="en-US" altLang="en-US" sz="1400"/>
              <a:t> Do not have a cell nucleus or any other organelles with membranes. Plasma membrane their only membrane.</a:t>
            </a:r>
          </a:p>
          <a:p>
            <a:pPr eaLnBrk="1" hangingPunct="1">
              <a:lnSpc>
                <a:spcPct val="90000"/>
              </a:lnSpc>
              <a:buFontTx/>
              <a:buChar char="-"/>
            </a:pPr>
            <a:endParaRPr lang="en-US" altLang="en-US" sz="1400"/>
          </a:p>
          <a:p>
            <a:pPr eaLnBrk="1" hangingPunct="1">
              <a:lnSpc>
                <a:spcPct val="90000"/>
              </a:lnSpc>
              <a:buFontTx/>
              <a:buChar char="-"/>
            </a:pPr>
            <a:r>
              <a:rPr lang="en-US" altLang="en-US" sz="1400"/>
              <a:t> DNA travels openly around the cell. </a:t>
            </a:r>
          </a:p>
          <a:p>
            <a:pPr eaLnBrk="1" hangingPunct="1">
              <a:lnSpc>
                <a:spcPct val="90000"/>
              </a:lnSpc>
            </a:pPr>
            <a:r>
              <a:rPr lang="en-US" altLang="en-US" sz="1400"/>
              <a:t>	         </a:t>
            </a:r>
          </a:p>
          <a:p>
            <a:pPr eaLnBrk="1" hangingPunct="1">
              <a:lnSpc>
                <a:spcPct val="90000"/>
              </a:lnSpc>
              <a:buFontTx/>
              <a:buChar char="-"/>
            </a:pPr>
            <a:r>
              <a:rPr lang="en-US" altLang="en-US" sz="1400"/>
              <a:t>All bacteria are prokaryotes. </a:t>
            </a:r>
          </a:p>
          <a:p>
            <a:pPr eaLnBrk="1" hangingPunct="1">
              <a:lnSpc>
                <a:spcPct val="90000"/>
              </a:lnSpc>
              <a:buFontTx/>
              <a:buChar char="-"/>
            </a:pPr>
            <a:endParaRPr lang="en-US" altLang="en-US" sz="1400"/>
          </a:p>
          <a:p>
            <a:pPr eaLnBrk="1" hangingPunct="1">
              <a:lnSpc>
                <a:spcPct val="90000"/>
              </a:lnSpc>
              <a:buFontTx/>
              <a:buChar char="-"/>
            </a:pPr>
            <a:endParaRPr lang="en-US" altLang="en-US" sz="1400"/>
          </a:p>
        </p:txBody>
      </p:sp>
    </p:spTree>
    <p:extLst>
      <p:ext uri="{BB962C8B-B14F-4D97-AF65-F5344CB8AC3E}">
        <p14:creationId xmlns:p14="http://schemas.microsoft.com/office/powerpoint/2010/main" val="201564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42337" eaLnBrk="0" hangingPunct="0">
              <a:defRPr b="1">
                <a:solidFill>
                  <a:schemeClr val="tx1"/>
                </a:solidFill>
                <a:latin typeface="Arial" charset="0"/>
              </a:defRPr>
            </a:lvl1pPr>
            <a:lvl2pPr marL="744956" indent="-286522" defTabSz="942337" eaLnBrk="0" hangingPunct="0">
              <a:defRPr b="1">
                <a:solidFill>
                  <a:schemeClr val="tx1"/>
                </a:solidFill>
                <a:latin typeface="Arial" charset="0"/>
              </a:defRPr>
            </a:lvl2pPr>
            <a:lvl3pPr marL="1146086" indent="-229217" defTabSz="942337" eaLnBrk="0" hangingPunct="0">
              <a:defRPr b="1">
                <a:solidFill>
                  <a:schemeClr val="tx1"/>
                </a:solidFill>
                <a:latin typeface="Arial" charset="0"/>
              </a:defRPr>
            </a:lvl3pPr>
            <a:lvl4pPr marL="1604521" indent="-229217" defTabSz="942337" eaLnBrk="0" hangingPunct="0">
              <a:defRPr b="1">
                <a:solidFill>
                  <a:schemeClr val="tx1"/>
                </a:solidFill>
                <a:latin typeface="Arial" charset="0"/>
              </a:defRPr>
            </a:lvl4pPr>
            <a:lvl5pPr marL="2062955" indent="-229217" defTabSz="942337" eaLnBrk="0" hangingPunct="0">
              <a:defRPr b="1">
                <a:solidFill>
                  <a:schemeClr val="tx1"/>
                </a:solidFill>
                <a:latin typeface="Arial" charset="0"/>
              </a:defRPr>
            </a:lvl5pPr>
            <a:lvl6pPr marL="2521389" indent="-229217" algn="ctr" defTabSz="942337" eaLnBrk="0" fontAlgn="base" hangingPunct="0">
              <a:spcBef>
                <a:spcPct val="0"/>
              </a:spcBef>
              <a:spcAft>
                <a:spcPct val="0"/>
              </a:spcAft>
              <a:defRPr b="1">
                <a:solidFill>
                  <a:schemeClr val="tx1"/>
                </a:solidFill>
                <a:latin typeface="Arial" charset="0"/>
              </a:defRPr>
            </a:lvl6pPr>
            <a:lvl7pPr marL="2979824" indent="-229217" algn="ctr" defTabSz="942337" eaLnBrk="0" fontAlgn="base" hangingPunct="0">
              <a:spcBef>
                <a:spcPct val="0"/>
              </a:spcBef>
              <a:spcAft>
                <a:spcPct val="0"/>
              </a:spcAft>
              <a:defRPr b="1">
                <a:solidFill>
                  <a:schemeClr val="tx1"/>
                </a:solidFill>
                <a:latin typeface="Arial" charset="0"/>
              </a:defRPr>
            </a:lvl7pPr>
            <a:lvl8pPr marL="3438258" indent="-229217" algn="ctr" defTabSz="942337" eaLnBrk="0" fontAlgn="base" hangingPunct="0">
              <a:spcBef>
                <a:spcPct val="0"/>
              </a:spcBef>
              <a:spcAft>
                <a:spcPct val="0"/>
              </a:spcAft>
              <a:defRPr b="1">
                <a:solidFill>
                  <a:schemeClr val="tx1"/>
                </a:solidFill>
                <a:latin typeface="Arial" charset="0"/>
              </a:defRPr>
            </a:lvl8pPr>
            <a:lvl9pPr marL="3896693" indent="-229217" algn="ctr" defTabSz="942337"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12</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A: Produce endospores &amp; produce toxins</a:t>
            </a:r>
            <a:r>
              <a:rPr lang="en-US" i="1" dirty="0" smtClean="0"/>
              <a:t> </a:t>
            </a:r>
          </a:p>
          <a:p>
            <a:pPr eaLnBrk="1" hangingPunct="1"/>
            <a:endParaRPr lang="en-US" i="1" dirty="0" smtClean="0"/>
          </a:p>
          <a:p>
            <a:pPr eaLnBrk="1" hangingPunct="1">
              <a:lnSpc>
                <a:spcPct val="80000"/>
              </a:lnSpc>
              <a:buFontTx/>
              <a:buNone/>
            </a:pPr>
            <a:r>
              <a:rPr lang="en-US" i="0" dirty="0" smtClean="0"/>
              <a:t>A:</a:t>
            </a:r>
            <a:r>
              <a:rPr lang="en-US" i="0" baseline="0" dirty="0" smtClean="0"/>
              <a:t> </a:t>
            </a:r>
            <a:r>
              <a:rPr lang="en-US" i="1" dirty="0">
                <a:latin typeface="Comic Sans MS" pitchFamily="66" charset="0"/>
                <a:hlinkClick r:id="rId3"/>
              </a:rPr>
              <a:t>Clostridium </a:t>
            </a:r>
            <a:r>
              <a:rPr lang="en-US" i="1" dirty="0" err="1">
                <a:latin typeface="Comic Sans MS" pitchFamily="66" charset="0"/>
              </a:rPr>
              <a:t>tetani</a:t>
            </a:r>
            <a:r>
              <a:rPr lang="en-US" dirty="0">
                <a:latin typeface="Comic Sans MS" pitchFamily="66" charset="0"/>
              </a:rPr>
              <a:t> = agent of tetanus, </a:t>
            </a:r>
            <a:r>
              <a:rPr lang="en-US" i="1" dirty="0">
                <a:latin typeface="Comic Sans MS" pitchFamily="66" charset="0"/>
              </a:rPr>
              <a:t>C. </a:t>
            </a:r>
            <a:r>
              <a:rPr lang="en-US" i="1" dirty="0" err="1">
                <a:latin typeface="Comic Sans MS" pitchFamily="66" charset="0"/>
              </a:rPr>
              <a:t>botulinum</a:t>
            </a:r>
            <a:r>
              <a:rPr lang="en-US" dirty="0">
                <a:latin typeface="Comic Sans MS" pitchFamily="66" charset="0"/>
              </a:rPr>
              <a:t> = agent of botulism, </a:t>
            </a:r>
            <a:r>
              <a:rPr lang="en-US" i="1" dirty="0">
                <a:latin typeface="Comic Sans MS" pitchFamily="66" charset="0"/>
              </a:rPr>
              <a:t>C. </a:t>
            </a:r>
            <a:r>
              <a:rPr lang="en-US" i="1" dirty="0" err="1">
                <a:latin typeface="Comic Sans MS" pitchFamily="66" charset="0"/>
              </a:rPr>
              <a:t>perfringens</a:t>
            </a:r>
            <a:r>
              <a:rPr lang="en-US" dirty="0">
                <a:latin typeface="Comic Sans MS" pitchFamily="66" charset="0"/>
              </a:rPr>
              <a:t> = one of the agents of gas gangrene, </a:t>
            </a:r>
            <a:r>
              <a:rPr lang="en-US" i="1" dirty="0">
                <a:latin typeface="Comic Sans MS" pitchFamily="66" charset="0"/>
              </a:rPr>
              <a:t>C. </a:t>
            </a:r>
            <a:r>
              <a:rPr lang="en-US" i="1" dirty="0" err="1">
                <a:latin typeface="Comic Sans MS" pitchFamily="66" charset="0"/>
              </a:rPr>
              <a:t>difficile</a:t>
            </a:r>
            <a:r>
              <a:rPr lang="en-US" dirty="0">
                <a:latin typeface="Comic Sans MS" pitchFamily="66" charset="0"/>
              </a:rPr>
              <a:t> = part of natural intestinal flora, but resistant strains can proliferate and cause</a:t>
            </a:r>
            <a:r>
              <a:rPr lang="en-US" sz="1400" dirty="0">
                <a:latin typeface="Comic Sans MS" pitchFamily="66" charset="0"/>
              </a:rPr>
              <a:t> </a:t>
            </a:r>
            <a:r>
              <a:rPr lang="en-US" dirty="0">
                <a:latin typeface="Comic Sans MS" pitchFamily="66" charset="0"/>
              </a:rPr>
              <a:t>pseudomembranous colitis.</a:t>
            </a:r>
            <a:endParaRPr lang="en-US" sz="4000" dirty="0">
              <a:latin typeface="Comic Sans MS" pitchFamily="66" charset="0"/>
            </a:endParaRPr>
          </a:p>
          <a:p>
            <a:pPr eaLnBrk="1" hangingPunct="1"/>
            <a:endParaRPr lang="en-US" i="1" dirty="0" smtClean="0"/>
          </a:p>
        </p:txBody>
      </p:sp>
    </p:spTree>
    <p:extLst>
      <p:ext uri="{BB962C8B-B14F-4D97-AF65-F5344CB8AC3E}">
        <p14:creationId xmlns:p14="http://schemas.microsoft.com/office/powerpoint/2010/main" val="151929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2240" eaLnBrk="0" hangingPunct="0">
              <a:defRPr b="1">
                <a:solidFill>
                  <a:schemeClr val="tx1"/>
                </a:solidFill>
                <a:latin typeface="Arial" charset="0"/>
              </a:defRPr>
            </a:lvl1pPr>
            <a:lvl2pPr marL="744879" indent="-286491" defTabSz="942240" eaLnBrk="0" hangingPunct="0">
              <a:defRPr b="1">
                <a:solidFill>
                  <a:schemeClr val="tx1"/>
                </a:solidFill>
                <a:latin typeface="Arial" charset="0"/>
              </a:defRPr>
            </a:lvl2pPr>
            <a:lvl3pPr marL="1145968" indent="-229193" defTabSz="942240" eaLnBrk="0" hangingPunct="0">
              <a:defRPr b="1">
                <a:solidFill>
                  <a:schemeClr val="tx1"/>
                </a:solidFill>
                <a:latin typeface="Arial" charset="0"/>
              </a:defRPr>
            </a:lvl3pPr>
            <a:lvl4pPr marL="1604355" indent="-229193" defTabSz="942240" eaLnBrk="0" hangingPunct="0">
              <a:defRPr b="1">
                <a:solidFill>
                  <a:schemeClr val="tx1"/>
                </a:solidFill>
                <a:latin typeface="Arial" charset="0"/>
              </a:defRPr>
            </a:lvl4pPr>
            <a:lvl5pPr marL="2062741" indent="-229193" defTabSz="942240" eaLnBrk="0" hangingPunct="0">
              <a:defRPr b="1">
                <a:solidFill>
                  <a:schemeClr val="tx1"/>
                </a:solidFill>
                <a:latin typeface="Arial" charset="0"/>
              </a:defRPr>
            </a:lvl5pPr>
            <a:lvl6pPr marL="2521129" indent="-229193" algn="ctr" defTabSz="942240" eaLnBrk="0" fontAlgn="base" hangingPunct="0">
              <a:spcBef>
                <a:spcPct val="0"/>
              </a:spcBef>
              <a:spcAft>
                <a:spcPct val="0"/>
              </a:spcAft>
              <a:defRPr b="1">
                <a:solidFill>
                  <a:schemeClr val="tx1"/>
                </a:solidFill>
                <a:latin typeface="Arial" charset="0"/>
              </a:defRPr>
            </a:lvl6pPr>
            <a:lvl7pPr marL="2979516" indent="-229193" algn="ctr" defTabSz="942240" eaLnBrk="0" fontAlgn="base" hangingPunct="0">
              <a:spcBef>
                <a:spcPct val="0"/>
              </a:spcBef>
              <a:spcAft>
                <a:spcPct val="0"/>
              </a:spcAft>
              <a:defRPr b="1">
                <a:solidFill>
                  <a:schemeClr val="tx1"/>
                </a:solidFill>
                <a:latin typeface="Arial" charset="0"/>
              </a:defRPr>
            </a:lvl7pPr>
            <a:lvl8pPr marL="3437903" indent="-229193" algn="ctr" defTabSz="942240" eaLnBrk="0" fontAlgn="base" hangingPunct="0">
              <a:spcBef>
                <a:spcPct val="0"/>
              </a:spcBef>
              <a:spcAft>
                <a:spcPct val="0"/>
              </a:spcAft>
              <a:defRPr b="1">
                <a:solidFill>
                  <a:schemeClr val="tx1"/>
                </a:solidFill>
                <a:latin typeface="Arial" charset="0"/>
              </a:defRPr>
            </a:lvl8pPr>
            <a:lvl9pPr marL="3896289" indent="-229193" algn="ctr" defTabSz="942240" eaLnBrk="0" fontAlgn="base" hangingPunct="0">
              <a:spcBef>
                <a:spcPct val="0"/>
              </a:spcBef>
              <a:spcAft>
                <a:spcPct val="0"/>
              </a:spcAft>
              <a:defRPr b="1">
                <a:solidFill>
                  <a:schemeClr val="tx1"/>
                </a:solidFill>
                <a:latin typeface="Arial" charset="0"/>
              </a:defRPr>
            </a:lvl9pPr>
          </a:lstStyle>
          <a:p>
            <a:pPr eaLnBrk="1" hangingPunct="1"/>
            <a:fld id="{C5C280B7-3F7A-420A-9932-393297558E3F}" type="slidenum">
              <a:rPr lang="en-US" b="0" smtClean="0"/>
              <a:pPr eaLnBrk="1" hangingPunct="1"/>
              <a:t>13</a:t>
            </a:fld>
            <a:endParaRPr lang="en-US"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i="1" dirty="0" smtClean="0"/>
          </a:p>
        </p:txBody>
      </p:sp>
    </p:spTree>
    <p:extLst>
      <p:ext uri="{BB962C8B-B14F-4D97-AF65-F5344CB8AC3E}">
        <p14:creationId xmlns:p14="http://schemas.microsoft.com/office/powerpoint/2010/main" val="203461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2240" eaLnBrk="0" hangingPunct="0">
              <a:defRPr>
                <a:solidFill>
                  <a:schemeClr val="tx1"/>
                </a:solidFill>
                <a:latin typeface="Arial" charset="0"/>
              </a:defRPr>
            </a:lvl1pPr>
            <a:lvl2pPr marL="744879" indent="-286491" defTabSz="942240" eaLnBrk="0" hangingPunct="0">
              <a:defRPr>
                <a:solidFill>
                  <a:schemeClr val="tx1"/>
                </a:solidFill>
                <a:latin typeface="Arial" charset="0"/>
              </a:defRPr>
            </a:lvl2pPr>
            <a:lvl3pPr marL="1145968" indent="-229193" defTabSz="942240" eaLnBrk="0" hangingPunct="0">
              <a:defRPr>
                <a:solidFill>
                  <a:schemeClr val="tx1"/>
                </a:solidFill>
                <a:latin typeface="Arial" charset="0"/>
              </a:defRPr>
            </a:lvl3pPr>
            <a:lvl4pPr marL="1604355" indent="-229193" defTabSz="942240" eaLnBrk="0" hangingPunct="0">
              <a:defRPr>
                <a:solidFill>
                  <a:schemeClr val="tx1"/>
                </a:solidFill>
                <a:latin typeface="Arial" charset="0"/>
              </a:defRPr>
            </a:lvl4pPr>
            <a:lvl5pPr marL="2062741" indent="-229193" defTabSz="942240" eaLnBrk="0" hangingPunct="0">
              <a:defRPr>
                <a:solidFill>
                  <a:schemeClr val="tx1"/>
                </a:solidFill>
                <a:latin typeface="Arial" charset="0"/>
              </a:defRPr>
            </a:lvl5pPr>
            <a:lvl6pPr marL="2521129" indent="-229193" defTabSz="942240" eaLnBrk="0" fontAlgn="base" hangingPunct="0">
              <a:spcBef>
                <a:spcPct val="0"/>
              </a:spcBef>
              <a:spcAft>
                <a:spcPct val="0"/>
              </a:spcAft>
              <a:defRPr>
                <a:solidFill>
                  <a:schemeClr val="tx1"/>
                </a:solidFill>
                <a:latin typeface="Arial" charset="0"/>
              </a:defRPr>
            </a:lvl6pPr>
            <a:lvl7pPr marL="2979516" indent="-229193" defTabSz="942240" eaLnBrk="0" fontAlgn="base" hangingPunct="0">
              <a:spcBef>
                <a:spcPct val="0"/>
              </a:spcBef>
              <a:spcAft>
                <a:spcPct val="0"/>
              </a:spcAft>
              <a:defRPr>
                <a:solidFill>
                  <a:schemeClr val="tx1"/>
                </a:solidFill>
                <a:latin typeface="Arial" charset="0"/>
              </a:defRPr>
            </a:lvl7pPr>
            <a:lvl8pPr marL="3437903" indent="-229193" defTabSz="942240" eaLnBrk="0" fontAlgn="base" hangingPunct="0">
              <a:spcBef>
                <a:spcPct val="0"/>
              </a:spcBef>
              <a:spcAft>
                <a:spcPct val="0"/>
              </a:spcAft>
              <a:defRPr>
                <a:solidFill>
                  <a:schemeClr val="tx1"/>
                </a:solidFill>
                <a:latin typeface="Arial" charset="0"/>
              </a:defRPr>
            </a:lvl8pPr>
            <a:lvl9pPr marL="3896289" indent="-229193" defTabSz="942240" eaLnBrk="0" fontAlgn="base" hangingPunct="0">
              <a:spcBef>
                <a:spcPct val="0"/>
              </a:spcBef>
              <a:spcAft>
                <a:spcPct val="0"/>
              </a:spcAft>
              <a:defRPr>
                <a:solidFill>
                  <a:schemeClr val="tx1"/>
                </a:solidFill>
                <a:latin typeface="Arial" charset="0"/>
              </a:defRPr>
            </a:lvl9pPr>
          </a:lstStyle>
          <a:p>
            <a:pPr eaLnBrk="1" hangingPunct="1"/>
            <a:fld id="{37FF2293-AD47-4961-A4A2-D973D031F9B3}" type="slidenum">
              <a:rPr lang="en-US" altLang="en-US" smtClean="0"/>
              <a:pPr eaLnBrk="1" hangingPunct="1"/>
              <a:t>14</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altLang="en-US" sz="1400" b="1"/>
              <a:t>Prokaryotes …</a:t>
            </a:r>
          </a:p>
          <a:p>
            <a:pPr eaLnBrk="1" hangingPunct="1">
              <a:lnSpc>
                <a:spcPct val="90000"/>
              </a:lnSpc>
              <a:buFontTx/>
              <a:buChar char="-"/>
            </a:pPr>
            <a:endParaRPr lang="en-US" altLang="en-US" sz="1400"/>
          </a:p>
          <a:p>
            <a:pPr eaLnBrk="1" hangingPunct="1">
              <a:lnSpc>
                <a:spcPct val="90000"/>
              </a:lnSpc>
              <a:buFontTx/>
              <a:buChar char="-"/>
            </a:pPr>
            <a:r>
              <a:rPr lang="en-US" altLang="en-US" sz="1400"/>
              <a:t> Reproduce by means of binary fission. </a:t>
            </a:r>
          </a:p>
          <a:p>
            <a:pPr eaLnBrk="1" hangingPunct="1">
              <a:lnSpc>
                <a:spcPct val="90000"/>
              </a:lnSpc>
            </a:pPr>
            <a:endParaRPr lang="en-US" altLang="en-US" sz="1400"/>
          </a:p>
          <a:p>
            <a:pPr eaLnBrk="1" hangingPunct="1">
              <a:lnSpc>
                <a:spcPct val="90000"/>
              </a:lnSpc>
              <a:buFontTx/>
              <a:buChar char="-"/>
            </a:pPr>
            <a:r>
              <a:rPr lang="en-US" altLang="en-US" sz="1400"/>
              <a:t> Do not have a cell nucleus or any other organelles with membranes. Plasma membrane their only membrane.</a:t>
            </a:r>
          </a:p>
          <a:p>
            <a:pPr eaLnBrk="1" hangingPunct="1">
              <a:lnSpc>
                <a:spcPct val="90000"/>
              </a:lnSpc>
              <a:buFontTx/>
              <a:buChar char="-"/>
            </a:pPr>
            <a:endParaRPr lang="en-US" altLang="en-US" sz="1400"/>
          </a:p>
          <a:p>
            <a:pPr eaLnBrk="1" hangingPunct="1">
              <a:lnSpc>
                <a:spcPct val="90000"/>
              </a:lnSpc>
              <a:buFontTx/>
              <a:buChar char="-"/>
            </a:pPr>
            <a:r>
              <a:rPr lang="en-US" altLang="en-US" sz="1400"/>
              <a:t> DNA travels openly around the cell. </a:t>
            </a:r>
          </a:p>
          <a:p>
            <a:pPr eaLnBrk="1" hangingPunct="1">
              <a:lnSpc>
                <a:spcPct val="90000"/>
              </a:lnSpc>
            </a:pPr>
            <a:r>
              <a:rPr lang="en-US" altLang="en-US" sz="1400"/>
              <a:t>	         </a:t>
            </a:r>
          </a:p>
          <a:p>
            <a:pPr eaLnBrk="1" hangingPunct="1">
              <a:lnSpc>
                <a:spcPct val="90000"/>
              </a:lnSpc>
              <a:buFontTx/>
              <a:buChar char="-"/>
            </a:pPr>
            <a:r>
              <a:rPr lang="en-US" altLang="en-US" sz="1400"/>
              <a:t>All bacteria are prokaryotes. </a:t>
            </a:r>
          </a:p>
          <a:p>
            <a:pPr eaLnBrk="1" hangingPunct="1">
              <a:lnSpc>
                <a:spcPct val="90000"/>
              </a:lnSpc>
              <a:buFontTx/>
              <a:buChar char="-"/>
            </a:pPr>
            <a:endParaRPr lang="en-US" altLang="en-US" sz="1400"/>
          </a:p>
          <a:p>
            <a:pPr eaLnBrk="1" hangingPunct="1">
              <a:lnSpc>
                <a:spcPct val="90000"/>
              </a:lnSpc>
              <a:buFontTx/>
              <a:buChar char="-"/>
            </a:pPr>
            <a:endParaRPr lang="en-US" altLang="en-US" sz="1400"/>
          </a:p>
        </p:txBody>
      </p:sp>
    </p:spTree>
    <p:extLst>
      <p:ext uri="{BB962C8B-B14F-4D97-AF65-F5344CB8AC3E}">
        <p14:creationId xmlns:p14="http://schemas.microsoft.com/office/powerpoint/2010/main" val="145969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2240" eaLnBrk="0" hangingPunct="0">
              <a:defRPr>
                <a:solidFill>
                  <a:schemeClr val="tx1"/>
                </a:solidFill>
                <a:latin typeface="Arial" charset="0"/>
              </a:defRPr>
            </a:lvl1pPr>
            <a:lvl2pPr marL="744879" indent="-286491" defTabSz="942240" eaLnBrk="0" hangingPunct="0">
              <a:defRPr>
                <a:solidFill>
                  <a:schemeClr val="tx1"/>
                </a:solidFill>
                <a:latin typeface="Arial" charset="0"/>
              </a:defRPr>
            </a:lvl2pPr>
            <a:lvl3pPr marL="1145968" indent="-229193" defTabSz="942240" eaLnBrk="0" hangingPunct="0">
              <a:defRPr>
                <a:solidFill>
                  <a:schemeClr val="tx1"/>
                </a:solidFill>
                <a:latin typeface="Arial" charset="0"/>
              </a:defRPr>
            </a:lvl3pPr>
            <a:lvl4pPr marL="1604355" indent="-229193" defTabSz="942240" eaLnBrk="0" hangingPunct="0">
              <a:defRPr>
                <a:solidFill>
                  <a:schemeClr val="tx1"/>
                </a:solidFill>
                <a:latin typeface="Arial" charset="0"/>
              </a:defRPr>
            </a:lvl4pPr>
            <a:lvl5pPr marL="2062741" indent="-229193" defTabSz="942240" eaLnBrk="0" hangingPunct="0">
              <a:defRPr>
                <a:solidFill>
                  <a:schemeClr val="tx1"/>
                </a:solidFill>
                <a:latin typeface="Arial" charset="0"/>
              </a:defRPr>
            </a:lvl5pPr>
            <a:lvl6pPr marL="2521129" indent="-229193" defTabSz="942240" eaLnBrk="0" fontAlgn="base" hangingPunct="0">
              <a:spcBef>
                <a:spcPct val="0"/>
              </a:spcBef>
              <a:spcAft>
                <a:spcPct val="0"/>
              </a:spcAft>
              <a:defRPr>
                <a:solidFill>
                  <a:schemeClr val="tx1"/>
                </a:solidFill>
                <a:latin typeface="Arial" charset="0"/>
              </a:defRPr>
            </a:lvl6pPr>
            <a:lvl7pPr marL="2979516" indent="-229193" defTabSz="942240" eaLnBrk="0" fontAlgn="base" hangingPunct="0">
              <a:spcBef>
                <a:spcPct val="0"/>
              </a:spcBef>
              <a:spcAft>
                <a:spcPct val="0"/>
              </a:spcAft>
              <a:defRPr>
                <a:solidFill>
                  <a:schemeClr val="tx1"/>
                </a:solidFill>
                <a:latin typeface="Arial" charset="0"/>
              </a:defRPr>
            </a:lvl7pPr>
            <a:lvl8pPr marL="3437903" indent="-229193" defTabSz="942240" eaLnBrk="0" fontAlgn="base" hangingPunct="0">
              <a:spcBef>
                <a:spcPct val="0"/>
              </a:spcBef>
              <a:spcAft>
                <a:spcPct val="0"/>
              </a:spcAft>
              <a:defRPr>
                <a:solidFill>
                  <a:schemeClr val="tx1"/>
                </a:solidFill>
                <a:latin typeface="Arial" charset="0"/>
              </a:defRPr>
            </a:lvl8pPr>
            <a:lvl9pPr marL="3896289" indent="-229193" defTabSz="942240" eaLnBrk="0" fontAlgn="base" hangingPunct="0">
              <a:spcBef>
                <a:spcPct val="0"/>
              </a:spcBef>
              <a:spcAft>
                <a:spcPct val="0"/>
              </a:spcAft>
              <a:defRPr>
                <a:solidFill>
                  <a:schemeClr val="tx1"/>
                </a:solidFill>
                <a:latin typeface="Arial" charset="0"/>
              </a:defRPr>
            </a:lvl9pPr>
          </a:lstStyle>
          <a:p>
            <a:pPr eaLnBrk="1" hangingPunct="1"/>
            <a:fld id="{37FF2293-AD47-4961-A4A2-D973D031F9B3}" type="slidenum">
              <a:rPr lang="en-US" altLang="en-US" smtClean="0"/>
              <a:pPr eaLnBrk="1" hangingPunct="1"/>
              <a:t>15</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buFontTx/>
              <a:buChar char="-"/>
            </a:pPr>
            <a:endParaRPr lang="en-US" altLang="en-US" sz="1400" dirty="0"/>
          </a:p>
        </p:txBody>
      </p:sp>
    </p:spTree>
    <p:extLst>
      <p:ext uri="{BB962C8B-B14F-4D97-AF65-F5344CB8AC3E}">
        <p14:creationId xmlns:p14="http://schemas.microsoft.com/office/powerpoint/2010/main" val="271471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2240" eaLnBrk="0" hangingPunct="0">
              <a:defRPr>
                <a:solidFill>
                  <a:schemeClr val="tx1"/>
                </a:solidFill>
                <a:latin typeface="Arial" charset="0"/>
              </a:defRPr>
            </a:lvl1pPr>
            <a:lvl2pPr marL="744879" indent="-286491" defTabSz="942240" eaLnBrk="0" hangingPunct="0">
              <a:defRPr>
                <a:solidFill>
                  <a:schemeClr val="tx1"/>
                </a:solidFill>
                <a:latin typeface="Arial" charset="0"/>
              </a:defRPr>
            </a:lvl2pPr>
            <a:lvl3pPr marL="1145968" indent="-229193" defTabSz="942240" eaLnBrk="0" hangingPunct="0">
              <a:defRPr>
                <a:solidFill>
                  <a:schemeClr val="tx1"/>
                </a:solidFill>
                <a:latin typeface="Arial" charset="0"/>
              </a:defRPr>
            </a:lvl3pPr>
            <a:lvl4pPr marL="1604355" indent="-229193" defTabSz="942240" eaLnBrk="0" hangingPunct="0">
              <a:defRPr>
                <a:solidFill>
                  <a:schemeClr val="tx1"/>
                </a:solidFill>
                <a:latin typeface="Arial" charset="0"/>
              </a:defRPr>
            </a:lvl4pPr>
            <a:lvl5pPr marL="2062741" indent="-229193" defTabSz="942240" eaLnBrk="0" hangingPunct="0">
              <a:defRPr>
                <a:solidFill>
                  <a:schemeClr val="tx1"/>
                </a:solidFill>
                <a:latin typeface="Arial" charset="0"/>
              </a:defRPr>
            </a:lvl5pPr>
            <a:lvl6pPr marL="2521129" indent="-229193" defTabSz="942240" eaLnBrk="0" fontAlgn="base" hangingPunct="0">
              <a:spcBef>
                <a:spcPct val="0"/>
              </a:spcBef>
              <a:spcAft>
                <a:spcPct val="0"/>
              </a:spcAft>
              <a:defRPr>
                <a:solidFill>
                  <a:schemeClr val="tx1"/>
                </a:solidFill>
                <a:latin typeface="Arial" charset="0"/>
              </a:defRPr>
            </a:lvl6pPr>
            <a:lvl7pPr marL="2979516" indent="-229193" defTabSz="942240" eaLnBrk="0" fontAlgn="base" hangingPunct="0">
              <a:spcBef>
                <a:spcPct val="0"/>
              </a:spcBef>
              <a:spcAft>
                <a:spcPct val="0"/>
              </a:spcAft>
              <a:defRPr>
                <a:solidFill>
                  <a:schemeClr val="tx1"/>
                </a:solidFill>
                <a:latin typeface="Arial" charset="0"/>
              </a:defRPr>
            </a:lvl7pPr>
            <a:lvl8pPr marL="3437903" indent="-229193" defTabSz="942240" eaLnBrk="0" fontAlgn="base" hangingPunct="0">
              <a:spcBef>
                <a:spcPct val="0"/>
              </a:spcBef>
              <a:spcAft>
                <a:spcPct val="0"/>
              </a:spcAft>
              <a:defRPr>
                <a:solidFill>
                  <a:schemeClr val="tx1"/>
                </a:solidFill>
                <a:latin typeface="Arial" charset="0"/>
              </a:defRPr>
            </a:lvl8pPr>
            <a:lvl9pPr marL="3896289" indent="-229193" defTabSz="942240" eaLnBrk="0" fontAlgn="base" hangingPunct="0">
              <a:spcBef>
                <a:spcPct val="0"/>
              </a:spcBef>
              <a:spcAft>
                <a:spcPct val="0"/>
              </a:spcAft>
              <a:defRPr>
                <a:solidFill>
                  <a:schemeClr val="tx1"/>
                </a:solidFill>
                <a:latin typeface="Arial" charset="0"/>
              </a:defRPr>
            </a:lvl9pPr>
          </a:lstStyle>
          <a:p>
            <a:pPr eaLnBrk="1" hangingPunct="1"/>
            <a:fld id="{37FF2293-AD47-4961-A4A2-D973D031F9B3}" type="slidenum">
              <a:rPr lang="en-US" altLang="en-US" smtClean="0"/>
              <a:pPr eaLnBrk="1" hangingPunct="1"/>
              <a:t>16</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buFontTx/>
              <a:buChar char="-"/>
            </a:pPr>
            <a:endParaRPr lang="en-US" altLang="en-US" sz="1400" dirty="0"/>
          </a:p>
        </p:txBody>
      </p:sp>
    </p:spTree>
    <p:extLst>
      <p:ext uri="{BB962C8B-B14F-4D97-AF65-F5344CB8AC3E}">
        <p14:creationId xmlns:p14="http://schemas.microsoft.com/office/powerpoint/2010/main" val="351408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337">
              <a:defRPr sz="1200">
                <a:solidFill>
                  <a:schemeClr val="tx1"/>
                </a:solidFill>
                <a:latin typeface="Arial" charset="0"/>
                <a:ea typeface="ＭＳ Ｐゴシック" charset="0"/>
              </a:defRPr>
            </a:lvl1pPr>
            <a:lvl2pPr marL="744956" indent="-286522" defTabSz="942337">
              <a:defRPr sz="1200">
                <a:solidFill>
                  <a:schemeClr val="tx1"/>
                </a:solidFill>
                <a:latin typeface="Arial" charset="0"/>
                <a:ea typeface="ＭＳ Ｐゴシック" charset="0"/>
              </a:defRPr>
            </a:lvl2pPr>
            <a:lvl3pPr marL="1146086" indent="-229217" defTabSz="942337">
              <a:defRPr sz="1200">
                <a:solidFill>
                  <a:schemeClr val="tx1"/>
                </a:solidFill>
                <a:latin typeface="Arial" charset="0"/>
                <a:ea typeface="ＭＳ Ｐゴシック" charset="0"/>
              </a:defRPr>
            </a:lvl3pPr>
            <a:lvl4pPr marL="1604521" indent="-229217" defTabSz="942337">
              <a:defRPr sz="1200">
                <a:solidFill>
                  <a:schemeClr val="tx1"/>
                </a:solidFill>
                <a:latin typeface="Arial" charset="0"/>
                <a:ea typeface="ＭＳ Ｐゴシック" charset="0"/>
              </a:defRPr>
            </a:lvl4pPr>
            <a:lvl5pPr marL="2062955" indent="-229217" defTabSz="942337">
              <a:defRPr sz="1200">
                <a:solidFill>
                  <a:schemeClr val="tx1"/>
                </a:solidFill>
                <a:latin typeface="Arial" charset="0"/>
                <a:ea typeface="ＭＳ Ｐゴシック" charset="0"/>
              </a:defRPr>
            </a:lvl5pPr>
            <a:lvl6pPr marL="2521389" indent="-229217" defTabSz="942337" eaLnBrk="0" fontAlgn="base" hangingPunct="0">
              <a:spcBef>
                <a:spcPct val="30000"/>
              </a:spcBef>
              <a:spcAft>
                <a:spcPct val="0"/>
              </a:spcAft>
              <a:defRPr sz="1200">
                <a:solidFill>
                  <a:schemeClr val="tx1"/>
                </a:solidFill>
                <a:latin typeface="Arial" charset="0"/>
                <a:ea typeface="ＭＳ Ｐゴシック" charset="0"/>
              </a:defRPr>
            </a:lvl6pPr>
            <a:lvl7pPr marL="2979824" indent="-229217" defTabSz="942337" eaLnBrk="0" fontAlgn="base" hangingPunct="0">
              <a:spcBef>
                <a:spcPct val="30000"/>
              </a:spcBef>
              <a:spcAft>
                <a:spcPct val="0"/>
              </a:spcAft>
              <a:defRPr sz="1200">
                <a:solidFill>
                  <a:schemeClr val="tx1"/>
                </a:solidFill>
                <a:latin typeface="Arial" charset="0"/>
                <a:ea typeface="ＭＳ Ｐゴシック" charset="0"/>
              </a:defRPr>
            </a:lvl7pPr>
            <a:lvl8pPr marL="3438258" indent="-229217" defTabSz="942337" eaLnBrk="0" fontAlgn="base" hangingPunct="0">
              <a:spcBef>
                <a:spcPct val="30000"/>
              </a:spcBef>
              <a:spcAft>
                <a:spcPct val="0"/>
              </a:spcAft>
              <a:defRPr sz="1200">
                <a:solidFill>
                  <a:schemeClr val="tx1"/>
                </a:solidFill>
                <a:latin typeface="Arial" charset="0"/>
                <a:ea typeface="ＭＳ Ｐゴシック" charset="0"/>
              </a:defRPr>
            </a:lvl8pPr>
            <a:lvl9pPr marL="3896693" indent="-229217" defTabSz="942337" eaLnBrk="0" fontAlgn="base" hangingPunct="0">
              <a:spcBef>
                <a:spcPct val="30000"/>
              </a:spcBef>
              <a:spcAft>
                <a:spcPct val="0"/>
              </a:spcAft>
              <a:defRPr sz="1200">
                <a:solidFill>
                  <a:schemeClr val="tx1"/>
                </a:solidFill>
                <a:latin typeface="Arial" charset="0"/>
                <a:ea typeface="ＭＳ Ｐゴシック" charset="0"/>
              </a:defRPr>
            </a:lvl9pPr>
          </a:lstStyle>
          <a:p>
            <a:fld id="{1BE1301E-72E0-CB48-980C-77DDB72F75CA}" type="slidenum">
              <a:rPr lang="en-US"/>
              <a:pPr/>
              <a:t>17</a:t>
            </a:fld>
            <a:endParaRPr lang="en-US"/>
          </a:p>
        </p:txBody>
      </p:sp>
      <p:sp>
        <p:nvSpPr>
          <p:cNvPr id="30723" name="Rectangle 2"/>
          <p:cNvSpPr>
            <a:spLocks noGrp="1" noRot="1" noChangeAspect="1" noChangeArrowheads="1" noTextEdit="1"/>
          </p:cNvSpPr>
          <p:nvPr>
            <p:ph type="sldImg"/>
          </p:nvPr>
        </p:nvSpPr>
        <p:spPr>
          <a:xfrm>
            <a:off x="1208088" y="704850"/>
            <a:ext cx="4689475" cy="3517900"/>
          </a:xfrm>
          <a:ln/>
        </p:spPr>
      </p:sp>
      <p:sp>
        <p:nvSpPr>
          <p:cNvPr id="30724" name="Rectangle 3"/>
          <p:cNvSpPr>
            <a:spLocks noGrp="1" noChangeArrowheads="1"/>
          </p:cNvSpPr>
          <p:nvPr>
            <p:ph type="body" idx="1"/>
          </p:nvPr>
        </p:nvSpPr>
        <p:spPr>
          <a:xfrm>
            <a:off x="710249" y="4457143"/>
            <a:ext cx="5678803" cy="422322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65313" indent="-294351" eaLnBrk="0" hangingPunct="0">
              <a:defRPr sz="1600" b="1">
                <a:solidFill>
                  <a:schemeClr val="tx1"/>
                </a:solidFill>
                <a:latin typeface="Arial" charset="0"/>
              </a:defRPr>
            </a:lvl2pPr>
            <a:lvl3pPr marL="1177404" indent="-235481" eaLnBrk="0" hangingPunct="0">
              <a:defRPr sz="1600" b="1">
                <a:solidFill>
                  <a:schemeClr val="tx1"/>
                </a:solidFill>
                <a:latin typeface="Arial" charset="0"/>
              </a:defRPr>
            </a:lvl3pPr>
            <a:lvl4pPr marL="1648366" indent="-235481" eaLnBrk="0" hangingPunct="0">
              <a:defRPr sz="1600" b="1">
                <a:solidFill>
                  <a:schemeClr val="tx1"/>
                </a:solidFill>
                <a:latin typeface="Arial" charset="0"/>
              </a:defRPr>
            </a:lvl4pPr>
            <a:lvl5pPr marL="2119328" indent="-235481" eaLnBrk="0" hangingPunct="0">
              <a:defRPr sz="1600" b="1">
                <a:solidFill>
                  <a:schemeClr val="tx1"/>
                </a:solidFill>
                <a:latin typeface="Arial" charset="0"/>
              </a:defRPr>
            </a:lvl5pPr>
            <a:lvl6pPr marL="2590289" indent="-235481" eaLnBrk="0" fontAlgn="base" hangingPunct="0">
              <a:spcBef>
                <a:spcPct val="0"/>
              </a:spcBef>
              <a:spcAft>
                <a:spcPct val="0"/>
              </a:spcAft>
              <a:defRPr sz="1600" b="1">
                <a:solidFill>
                  <a:schemeClr val="tx1"/>
                </a:solidFill>
                <a:latin typeface="Arial" charset="0"/>
              </a:defRPr>
            </a:lvl6pPr>
            <a:lvl7pPr marL="3061251" indent="-235481" eaLnBrk="0" fontAlgn="base" hangingPunct="0">
              <a:spcBef>
                <a:spcPct val="0"/>
              </a:spcBef>
              <a:spcAft>
                <a:spcPct val="0"/>
              </a:spcAft>
              <a:defRPr sz="1600" b="1">
                <a:solidFill>
                  <a:schemeClr val="tx1"/>
                </a:solidFill>
                <a:latin typeface="Arial" charset="0"/>
              </a:defRPr>
            </a:lvl7pPr>
            <a:lvl8pPr marL="3532213" indent="-235481" eaLnBrk="0" fontAlgn="base" hangingPunct="0">
              <a:spcBef>
                <a:spcPct val="0"/>
              </a:spcBef>
              <a:spcAft>
                <a:spcPct val="0"/>
              </a:spcAft>
              <a:defRPr sz="1600" b="1">
                <a:solidFill>
                  <a:schemeClr val="tx1"/>
                </a:solidFill>
                <a:latin typeface="Arial" charset="0"/>
              </a:defRPr>
            </a:lvl8pPr>
            <a:lvl9pPr marL="4003175" indent="-235481" eaLnBrk="0" fontAlgn="base" hangingPunct="0">
              <a:spcBef>
                <a:spcPct val="0"/>
              </a:spcBef>
              <a:spcAft>
                <a:spcPct val="0"/>
              </a:spcAft>
              <a:defRPr sz="1600" b="1">
                <a:solidFill>
                  <a:schemeClr val="tx1"/>
                </a:solidFill>
                <a:latin typeface="Arial" charset="0"/>
              </a:defRPr>
            </a:lvl9pPr>
          </a:lstStyle>
          <a:p>
            <a:pPr eaLnBrk="1" hangingPunct="1"/>
            <a:fld id="{8238F054-C7B8-47FB-9186-520D0B1FE728}" type="slidenum">
              <a:rPr lang="en-US" altLang="en-US" sz="1200" b="0"/>
              <a:pPr eaLnBrk="1" hangingPunct="1"/>
              <a:t>18</a:t>
            </a:fld>
            <a:endParaRPr lang="en-US" altLang="en-US" sz="1200" b="0"/>
          </a:p>
        </p:txBody>
      </p:sp>
      <p:sp>
        <p:nvSpPr>
          <p:cNvPr id="61443" name="Rectangle 2"/>
          <p:cNvSpPr>
            <a:spLocks noGrp="1" noRot="1" noChangeAspect="1" noChangeArrowheads="1" noTextEdit="1"/>
          </p:cNvSpPr>
          <p:nvPr>
            <p:ph type="sldImg"/>
          </p:nvPr>
        </p:nvSpPr>
        <p:spPr>
          <a:xfrm>
            <a:off x="1203325" y="703263"/>
            <a:ext cx="4694238" cy="3521075"/>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856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65313" indent="-294351" eaLnBrk="0" hangingPunct="0">
              <a:defRPr sz="1600" b="1">
                <a:solidFill>
                  <a:schemeClr val="tx1"/>
                </a:solidFill>
                <a:latin typeface="Arial" charset="0"/>
              </a:defRPr>
            </a:lvl2pPr>
            <a:lvl3pPr marL="1177404" indent="-235481" eaLnBrk="0" hangingPunct="0">
              <a:defRPr sz="1600" b="1">
                <a:solidFill>
                  <a:schemeClr val="tx1"/>
                </a:solidFill>
                <a:latin typeface="Arial" charset="0"/>
              </a:defRPr>
            </a:lvl3pPr>
            <a:lvl4pPr marL="1648366" indent="-235481" eaLnBrk="0" hangingPunct="0">
              <a:defRPr sz="1600" b="1">
                <a:solidFill>
                  <a:schemeClr val="tx1"/>
                </a:solidFill>
                <a:latin typeface="Arial" charset="0"/>
              </a:defRPr>
            </a:lvl4pPr>
            <a:lvl5pPr marL="2119328" indent="-235481" eaLnBrk="0" hangingPunct="0">
              <a:defRPr sz="1600" b="1">
                <a:solidFill>
                  <a:schemeClr val="tx1"/>
                </a:solidFill>
                <a:latin typeface="Arial" charset="0"/>
              </a:defRPr>
            </a:lvl5pPr>
            <a:lvl6pPr marL="2590289" indent="-235481" eaLnBrk="0" fontAlgn="base" hangingPunct="0">
              <a:spcBef>
                <a:spcPct val="0"/>
              </a:spcBef>
              <a:spcAft>
                <a:spcPct val="0"/>
              </a:spcAft>
              <a:defRPr sz="1600" b="1">
                <a:solidFill>
                  <a:schemeClr val="tx1"/>
                </a:solidFill>
                <a:latin typeface="Arial" charset="0"/>
              </a:defRPr>
            </a:lvl6pPr>
            <a:lvl7pPr marL="3061251" indent="-235481" eaLnBrk="0" fontAlgn="base" hangingPunct="0">
              <a:spcBef>
                <a:spcPct val="0"/>
              </a:spcBef>
              <a:spcAft>
                <a:spcPct val="0"/>
              </a:spcAft>
              <a:defRPr sz="1600" b="1">
                <a:solidFill>
                  <a:schemeClr val="tx1"/>
                </a:solidFill>
                <a:latin typeface="Arial" charset="0"/>
              </a:defRPr>
            </a:lvl7pPr>
            <a:lvl8pPr marL="3532213" indent="-235481" eaLnBrk="0" fontAlgn="base" hangingPunct="0">
              <a:spcBef>
                <a:spcPct val="0"/>
              </a:spcBef>
              <a:spcAft>
                <a:spcPct val="0"/>
              </a:spcAft>
              <a:defRPr sz="1600" b="1">
                <a:solidFill>
                  <a:schemeClr val="tx1"/>
                </a:solidFill>
                <a:latin typeface="Arial" charset="0"/>
              </a:defRPr>
            </a:lvl8pPr>
            <a:lvl9pPr marL="4003175" indent="-235481" eaLnBrk="0" fontAlgn="base" hangingPunct="0">
              <a:spcBef>
                <a:spcPct val="0"/>
              </a:spcBef>
              <a:spcAft>
                <a:spcPct val="0"/>
              </a:spcAft>
              <a:defRPr sz="1600" b="1">
                <a:solidFill>
                  <a:schemeClr val="tx1"/>
                </a:solidFill>
                <a:latin typeface="Arial" charset="0"/>
              </a:defRPr>
            </a:lvl9pPr>
          </a:lstStyle>
          <a:p>
            <a:pPr eaLnBrk="1" hangingPunct="1"/>
            <a:fld id="{C1C97137-59B6-46EB-8773-8119751F2146}" type="slidenum">
              <a:rPr lang="en-US" altLang="en-US" sz="1200" b="0"/>
              <a:pPr eaLnBrk="1" hangingPunct="1"/>
              <a:t>2</a:t>
            </a:fld>
            <a:endParaRPr lang="en-US" altLang="en-US" sz="1200"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425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65313" indent="-294351" eaLnBrk="0" hangingPunct="0">
              <a:defRPr sz="1600">
                <a:solidFill>
                  <a:schemeClr val="tx1"/>
                </a:solidFill>
                <a:latin typeface="Arial" pitchFamily="34" charset="0"/>
              </a:defRPr>
            </a:lvl2pPr>
            <a:lvl3pPr marL="1177404" indent="-235481" eaLnBrk="0" hangingPunct="0">
              <a:defRPr sz="1600">
                <a:solidFill>
                  <a:schemeClr val="tx1"/>
                </a:solidFill>
                <a:latin typeface="Arial" pitchFamily="34" charset="0"/>
              </a:defRPr>
            </a:lvl3pPr>
            <a:lvl4pPr marL="1648366" indent="-235481" eaLnBrk="0" hangingPunct="0">
              <a:defRPr sz="1600">
                <a:solidFill>
                  <a:schemeClr val="tx1"/>
                </a:solidFill>
                <a:latin typeface="Arial" pitchFamily="34" charset="0"/>
              </a:defRPr>
            </a:lvl4pPr>
            <a:lvl5pPr marL="2119328" indent="-235481" eaLnBrk="0" hangingPunct="0">
              <a:defRPr sz="1600">
                <a:solidFill>
                  <a:schemeClr val="tx1"/>
                </a:solidFill>
                <a:latin typeface="Arial" pitchFamily="34" charset="0"/>
              </a:defRPr>
            </a:lvl5pPr>
            <a:lvl6pPr marL="2590289" indent="-235481" eaLnBrk="0" fontAlgn="base" hangingPunct="0">
              <a:spcBef>
                <a:spcPct val="0"/>
              </a:spcBef>
              <a:spcAft>
                <a:spcPct val="0"/>
              </a:spcAft>
              <a:defRPr sz="1600">
                <a:solidFill>
                  <a:schemeClr val="tx1"/>
                </a:solidFill>
                <a:latin typeface="Arial" pitchFamily="34" charset="0"/>
              </a:defRPr>
            </a:lvl6pPr>
            <a:lvl7pPr marL="3061251" indent="-235481" eaLnBrk="0" fontAlgn="base" hangingPunct="0">
              <a:spcBef>
                <a:spcPct val="0"/>
              </a:spcBef>
              <a:spcAft>
                <a:spcPct val="0"/>
              </a:spcAft>
              <a:defRPr sz="1600">
                <a:solidFill>
                  <a:schemeClr val="tx1"/>
                </a:solidFill>
                <a:latin typeface="Arial" pitchFamily="34" charset="0"/>
              </a:defRPr>
            </a:lvl7pPr>
            <a:lvl8pPr marL="3532213" indent="-235481" eaLnBrk="0" fontAlgn="base" hangingPunct="0">
              <a:spcBef>
                <a:spcPct val="0"/>
              </a:spcBef>
              <a:spcAft>
                <a:spcPct val="0"/>
              </a:spcAft>
              <a:defRPr sz="1600">
                <a:solidFill>
                  <a:schemeClr val="tx1"/>
                </a:solidFill>
                <a:latin typeface="Arial" pitchFamily="34" charset="0"/>
              </a:defRPr>
            </a:lvl8pPr>
            <a:lvl9pPr marL="4003175" indent="-235481" eaLnBrk="0" fontAlgn="base" hangingPunct="0">
              <a:spcBef>
                <a:spcPct val="0"/>
              </a:spcBef>
              <a:spcAft>
                <a:spcPct val="0"/>
              </a:spcAft>
              <a:defRPr sz="1600">
                <a:solidFill>
                  <a:schemeClr val="tx1"/>
                </a:solidFill>
                <a:latin typeface="Arial" pitchFamily="34" charset="0"/>
              </a:defRPr>
            </a:lvl9pPr>
          </a:lstStyle>
          <a:p>
            <a:pPr eaLnBrk="1" hangingPunct="1"/>
            <a:fld id="{1632A08C-D185-47E3-B8F3-50CDFE61504A}" type="slidenum">
              <a:rPr lang="en-US" sz="1200"/>
              <a:pPr eaLnBrk="1" hangingPunct="1"/>
              <a:t>3</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0793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8507" indent="-295580" eaLnBrk="0" hangingPunct="0">
              <a:defRPr>
                <a:solidFill>
                  <a:schemeClr val="tx1"/>
                </a:solidFill>
                <a:latin typeface="Arial" charset="0"/>
              </a:defRPr>
            </a:lvl2pPr>
            <a:lvl3pPr marL="1182319" indent="-236464" eaLnBrk="0" hangingPunct="0">
              <a:defRPr>
                <a:solidFill>
                  <a:schemeClr val="tx1"/>
                </a:solidFill>
                <a:latin typeface="Arial" charset="0"/>
              </a:defRPr>
            </a:lvl3pPr>
            <a:lvl4pPr marL="1655247" indent="-236464" eaLnBrk="0" hangingPunct="0">
              <a:defRPr>
                <a:solidFill>
                  <a:schemeClr val="tx1"/>
                </a:solidFill>
                <a:latin typeface="Arial" charset="0"/>
              </a:defRPr>
            </a:lvl4pPr>
            <a:lvl5pPr marL="2128175" indent="-236464" eaLnBrk="0" hangingPunct="0">
              <a:defRPr>
                <a:solidFill>
                  <a:schemeClr val="tx1"/>
                </a:solidFill>
                <a:latin typeface="Arial" charset="0"/>
              </a:defRPr>
            </a:lvl5pPr>
            <a:lvl6pPr marL="2601102" indent="-236464" eaLnBrk="0" fontAlgn="base" hangingPunct="0">
              <a:spcBef>
                <a:spcPct val="0"/>
              </a:spcBef>
              <a:spcAft>
                <a:spcPct val="0"/>
              </a:spcAft>
              <a:defRPr>
                <a:solidFill>
                  <a:schemeClr val="tx1"/>
                </a:solidFill>
                <a:latin typeface="Arial" charset="0"/>
              </a:defRPr>
            </a:lvl6pPr>
            <a:lvl7pPr marL="3074030" indent="-236464" eaLnBrk="0" fontAlgn="base" hangingPunct="0">
              <a:spcBef>
                <a:spcPct val="0"/>
              </a:spcBef>
              <a:spcAft>
                <a:spcPct val="0"/>
              </a:spcAft>
              <a:defRPr>
                <a:solidFill>
                  <a:schemeClr val="tx1"/>
                </a:solidFill>
                <a:latin typeface="Arial" charset="0"/>
              </a:defRPr>
            </a:lvl7pPr>
            <a:lvl8pPr marL="3546958" indent="-236464" eaLnBrk="0" fontAlgn="base" hangingPunct="0">
              <a:spcBef>
                <a:spcPct val="0"/>
              </a:spcBef>
              <a:spcAft>
                <a:spcPct val="0"/>
              </a:spcAft>
              <a:defRPr>
                <a:solidFill>
                  <a:schemeClr val="tx1"/>
                </a:solidFill>
                <a:latin typeface="Arial" charset="0"/>
              </a:defRPr>
            </a:lvl8pPr>
            <a:lvl9pPr marL="4019885" indent="-236464" eaLnBrk="0" fontAlgn="base" hangingPunct="0">
              <a:spcBef>
                <a:spcPct val="0"/>
              </a:spcBef>
              <a:spcAft>
                <a:spcPct val="0"/>
              </a:spcAft>
              <a:defRPr>
                <a:solidFill>
                  <a:schemeClr val="tx1"/>
                </a:solidFill>
                <a:latin typeface="Arial" charset="0"/>
              </a:defRPr>
            </a:lvl9pPr>
          </a:lstStyle>
          <a:p>
            <a:pPr eaLnBrk="1" hangingPunct="1"/>
            <a:fld id="{73936BE3-643E-4CF5-8A12-BBE98B9671E5}" type="slidenum">
              <a:rPr lang="en-US" altLang="en-US" smtClean="0"/>
              <a:pPr eaLnBrk="1" hangingPunct="1"/>
              <a:t>4</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err="1" smtClean="0"/>
              <a:t>HeLa</a:t>
            </a:r>
            <a:r>
              <a:rPr lang="en-US" altLang="en-US" dirty="0" smtClean="0"/>
              <a:t> cell </a:t>
            </a:r>
            <a:r>
              <a:rPr lang="en-US" altLang="en-US" dirty="0" err="1" smtClean="0"/>
              <a:t>filopodia</a:t>
            </a:r>
            <a:r>
              <a:rPr lang="en-US" altLang="en-US" dirty="0" smtClean="0"/>
              <a:t> video: https://</a:t>
            </a:r>
            <a:r>
              <a:rPr lang="en-US" altLang="en-US" dirty="0" err="1" smtClean="0"/>
              <a:t>www.youtube.com</a:t>
            </a:r>
            <a:r>
              <a:rPr lang="en-US" altLang="en-US" dirty="0" smtClean="0"/>
              <a:t>/</a:t>
            </a:r>
            <a:r>
              <a:rPr lang="en-US" altLang="en-US" dirty="0" err="1" smtClean="0"/>
              <a:t>watch?v</a:t>
            </a:r>
            <a:r>
              <a:rPr lang="en-US" altLang="en-US" dirty="0" smtClean="0"/>
              <a:t>=-</a:t>
            </a:r>
            <a:r>
              <a:rPr lang="en-US" altLang="en-US" dirty="0" err="1" smtClean="0"/>
              <a:t>tvFB-eOzJs</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256B4BB-E21C-44FA-8BF9-56E295815F70}" type="slidenum">
              <a:rPr lang="en-US" altLang="en-US" sz="1200" b="0" smtClean="0"/>
              <a:pPr eaLnBrk="1" hangingPunct="1"/>
              <a:t>5</a:t>
            </a:fld>
            <a:endParaRPr lang="en-US" altLang="en-US" sz="1200"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r>
              <a:rPr lang="en-US" altLang="en-US" sz="1400" smtClean="0"/>
              <a:t>size</a:t>
            </a:r>
          </a:p>
          <a:p>
            <a:pPr eaLnBrk="1" hangingPunct="1"/>
            <a:endParaRPr lang="en-US" altLang="en-US" sz="1400" smtClean="0"/>
          </a:p>
          <a:p>
            <a:pPr eaLnBrk="1" hangingPunct="1"/>
            <a:r>
              <a:rPr lang="en-US" altLang="en-US" sz="1400" smtClean="0"/>
              <a:t>Cell Theory</a:t>
            </a:r>
          </a:p>
        </p:txBody>
      </p:sp>
    </p:spTree>
    <p:extLst>
      <p:ext uri="{BB962C8B-B14F-4D97-AF65-F5344CB8AC3E}">
        <p14:creationId xmlns:p14="http://schemas.microsoft.com/office/powerpoint/2010/main" val="77831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D155E27-071C-4057-AD2B-19FC514E97EB}" type="slidenum">
              <a:rPr lang="en-US" smtClean="0"/>
              <a:pPr eaLnBrk="1" hangingPunct="1"/>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1487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7113" eaLnBrk="0" hangingPunct="0">
              <a:defRPr>
                <a:solidFill>
                  <a:schemeClr val="tx1"/>
                </a:solidFill>
                <a:latin typeface="Arial" charset="0"/>
                <a:ea typeface="ＭＳ Ｐゴシック" charset="0"/>
              </a:defRPr>
            </a:lvl1pPr>
            <a:lvl2pPr marL="744956" indent="-286522" defTabSz="947113" eaLnBrk="0" hangingPunct="0">
              <a:defRPr>
                <a:solidFill>
                  <a:schemeClr val="tx1"/>
                </a:solidFill>
                <a:latin typeface="Arial" charset="0"/>
                <a:ea typeface="ＭＳ Ｐゴシック" charset="0"/>
              </a:defRPr>
            </a:lvl2pPr>
            <a:lvl3pPr marL="1146086" indent="-229217" defTabSz="947113" eaLnBrk="0" hangingPunct="0">
              <a:defRPr>
                <a:solidFill>
                  <a:schemeClr val="tx1"/>
                </a:solidFill>
                <a:latin typeface="Arial" charset="0"/>
                <a:ea typeface="ＭＳ Ｐゴシック" charset="0"/>
              </a:defRPr>
            </a:lvl3pPr>
            <a:lvl4pPr marL="1604521" indent="-229217" defTabSz="947113" eaLnBrk="0" hangingPunct="0">
              <a:defRPr>
                <a:solidFill>
                  <a:schemeClr val="tx1"/>
                </a:solidFill>
                <a:latin typeface="Arial" charset="0"/>
                <a:ea typeface="ＭＳ Ｐゴシック" charset="0"/>
              </a:defRPr>
            </a:lvl4pPr>
            <a:lvl5pPr marL="2062955" indent="-229217" defTabSz="947113" eaLnBrk="0" hangingPunct="0">
              <a:defRPr>
                <a:solidFill>
                  <a:schemeClr val="tx1"/>
                </a:solidFill>
                <a:latin typeface="Arial" charset="0"/>
                <a:ea typeface="ＭＳ Ｐゴシック" charset="0"/>
              </a:defRPr>
            </a:lvl5pPr>
            <a:lvl6pPr marL="2521389" indent="-229217" defTabSz="947113" eaLnBrk="0" fontAlgn="base" hangingPunct="0">
              <a:spcBef>
                <a:spcPct val="0"/>
              </a:spcBef>
              <a:spcAft>
                <a:spcPct val="0"/>
              </a:spcAft>
              <a:defRPr>
                <a:solidFill>
                  <a:schemeClr val="tx1"/>
                </a:solidFill>
                <a:latin typeface="Arial" charset="0"/>
                <a:ea typeface="ＭＳ Ｐゴシック" charset="0"/>
              </a:defRPr>
            </a:lvl6pPr>
            <a:lvl7pPr marL="2979824" indent="-229217" defTabSz="947113" eaLnBrk="0" fontAlgn="base" hangingPunct="0">
              <a:spcBef>
                <a:spcPct val="0"/>
              </a:spcBef>
              <a:spcAft>
                <a:spcPct val="0"/>
              </a:spcAft>
              <a:defRPr>
                <a:solidFill>
                  <a:schemeClr val="tx1"/>
                </a:solidFill>
                <a:latin typeface="Arial" charset="0"/>
                <a:ea typeface="ＭＳ Ｐゴシック" charset="0"/>
              </a:defRPr>
            </a:lvl7pPr>
            <a:lvl8pPr marL="3438258" indent="-229217" defTabSz="947113" eaLnBrk="0" fontAlgn="base" hangingPunct="0">
              <a:spcBef>
                <a:spcPct val="0"/>
              </a:spcBef>
              <a:spcAft>
                <a:spcPct val="0"/>
              </a:spcAft>
              <a:defRPr>
                <a:solidFill>
                  <a:schemeClr val="tx1"/>
                </a:solidFill>
                <a:latin typeface="Arial" charset="0"/>
                <a:ea typeface="ＭＳ Ｐゴシック" charset="0"/>
              </a:defRPr>
            </a:lvl8pPr>
            <a:lvl9pPr marL="3896693" indent="-229217" defTabSz="9471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EA79B4-56C1-1E49-A0BE-9A205791A528}" type="slidenum">
              <a:rPr lang="en-US"/>
              <a:pPr eaLnBrk="1" hangingPunct="1"/>
              <a:t>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Leuwenhoek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6962" eaLnBrk="0" hangingPunct="0">
              <a:defRPr>
                <a:solidFill>
                  <a:schemeClr val="tx1"/>
                </a:solidFill>
                <a:latin typeface="Arial" charset="0"/>
                <a:ea typeface="ＭＳ Ｐゴシック" charset="0"/>
              </a:defRPr>
            </a:lvl1pPr>
            <a:lvl2pPr marL="744837" indent="-286476" defTabSz="946962" eaLnBrk="0" hangingPunct="0">
              <a:defRPr>
                <a:solidFill>
                  <a:schemeClr val="tx1"/>
                </a:solidFill>
                <a:latin typeface="Arial" charset="0"/>
                <a:ea typeface="ＭＳ Ｐゴシック" charset="0"/>
              </a:defRPr>
            </a:lvl2pPr>
            <a:lvl3pPr marL="1145904" indent="-229181" defTabSz="946962" eaLnBrk="0" hangingPunct="0">
              <a:defRPr>
                <a:solidFill>
                  <a:schemeClr val="tx1"/>
                </a:solidFill>
                <a:latin typeface="Arial" charset="0"/>
                <a:ea typeface="ＭＳ Ｐゴシック" charset="0"/>
              </a:defRPr>
            </a:lvl3pPr>
            <a:lvl4pPr marL="1604265" indent="-229181" defTabSz="946962" eaLnBrk="0" hangingPunct="0">
              <a:defRPr>
                <a:solidFill>
                  <a:schemeClr val="tx1"/>
                </a:solidFill>
                <a:latin typeface="Arial" charset="0"/>
                <a:ea typeface="ＭＳ Ｐゴシック" charset="0"/>
              </a:defRPr>
            </a:lvl4pPr>
            <a:lvl5pPr marL="2062627" indent="-229181" defTabSz="946962" eaLnBrk="0" hangingPunct="0">
              <a:defRPr>
                <a:solidFill>
                  <a:schemeClr val="tx1"/>
                </a:solidFill>
                <a:latin typeface="Arial" charset="0"/>
                <a:ea typeface="ＭＳ Ｐゴシック" charset="0"/>
              </a:defRPr>
            </a:lvl5pPr>
            <a:lvl6pPr marL="2520988" indent="-229181" defTabSz="946962" eaLnBrk="0" fontAlgn="base" hangingPunct="0">
              <a:spcBef>
                <a:spcPct val="0"/>
              </a:spcBef>
              <a:spcAft>
                <a:spcPct val="0"/>
              </a:spcAft>
              <a:defRPr>
                <a:solidFill>
                  <a:schemeClr val="tx1"/>
                </a:solidFill>
                <a:latin typeface="Arial" charset="0"/>
                <a:ea typeface="ＭＳ Ｐゴシック" charset="0"/>
              </a:defRPr>
            </a:lvl6pPr>
            <a:lvl7pPr marL="2979350" indent="-229181" defTabSz="946962" eaLnBrk="0" fontAlgn="base" hangingPunct="0">
              <a:spcBef>
                <a:spcPct val="0"/>
              </a:spcBef>
              <a:spcAft>
                <a:spcPct val="0"/>
              </a:spcAft>
              <a:defRPr>
                <a:solidFill>
                  <a:schemeClr val="tx1"/>
                </a:solidFill>
                <a:latin typeface="Arial" charset="0"/>
                <a:ea typeface="ＭＳ Ｐゴシック" charset="0"/>
              </a:defRPr>
            </a:lvl7pPr>
            <a:lvl8pPr marL="3437712" indent="-229181" defTabSz="946962" eaLnBrk="0" fontAlgn="base" hangingPunct="0">
              <a:spcBef>
                <a:spcPct val="0"/>
              </a:spcBef>
              <a:spcAft>
                <a:spcPct val="0"/>
              </a:spcAft>
              <a:defRPr>
                <a:solidFill>
                  <a:schemeClr val="tx1"/>
                </a:solidFill>
                <a:latin typeface="Arial" charset="0"/>
                <a:ea typeface="ＭＳ Ｐゴシック" charset="0"/>
              </a:defRPr>
            </a:lvl8pPr>
            <a:lvl9pPr marL="3896073" indent="-229181" defTabSz="946962"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CE5A211-4BCB-D743-B90E-0CF91B780400}" type="slidenum">
              <a:rPr lang="en-US" smtClean="0"/>
              <a:pPr eaLnBrk="1" hangingPunct="1">
                <a:defRPr/>
              </a:pPr>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Leuwenhoek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65313" indent="-294351" eaLnBrk="0" hangingPunct="0">
              <a:defRPr sz="1600" b="1">
                <a:solidFill>
                  <a:schemeClr val="tx1"/>
                </a:solidFill>
                <a:latin typeface="Arial" charset="0"/>
              </a:defRPr>
            </a:lvl2pPr>
            <a:lvl3pPr marL="1177404" indent="-235481" eaLnBrk="0" hangingPunct="0">
              <a:defRPr sz="1600" b="1">
                <a:solidFill>
                  <a:schemeClr val="tx1"/>
                </a:solidFill>
                <a:latin typeface="Arial" charset="0"/>
              </a:defRPr>
            </a:lvl3pPr>
            <a:lvl4pPr marL="1648366" indent="-235481" eaLnBrk="0" hangingPunct="0">
              <a:defRPr sz="1600" b="1">
                <a:solidFill>
                  <a:schemeClr val="tx1"/>
                </a:solidFill>
                <a:latin typeface="Arial" charset="0"/>
              </a:defRPr>
            </a:lvl4pPr>
            <a:lvl5pPr marL="2119328" indent="-235481" eaLnBrk="0" hangingPunct="0">
              <a:defRPr sz="1600" b="1">
                <a:solidFill>
                  <a:schemeClr val="tx1"/>
                </a:solidFill>
                <a:latin typeface="Arial" charset="0"/>
              </a:defRPr>
            </a:lvl5pPr>
            <a:lvl6pPr marL="2590289" indent="-235481" eaLnBrk="0" fontAlgn="base" hangingPunct="0">
              <a:spcBef>
                <a:spcPct val="0"/>
              </a:spcBef>
              <a:spcAft>
                <a:spcPct val="0"/>
              </a:spcAft>
              <a:defRPr sz="1600" b="1">
                <a:solidFill>
                  <a:schemeClr val="tx1"/>
                </a:solidFill>
                <a:latin typeface="Arial" charset="0"/>
              </a:defRPr>
            </a:lvl6pPr>
            <a:lvl7pPr marL="3061251" indent="-235481" eaLnBrk="0" fontAlgn="base" hangingPunct="0">
              <a:spcBef>
                <a:spcPct val="0"/>
              </a:spcBef>
              <a:spcAft>
                <a:spcPct val="0"/>
              </a:spcAft>
              <a:defRPr sz="1600" b="1">
                <a:solidFill>
                  <a:schemeClr val="tx1"/>
                </a:solidFill>
                <a:latin typeface="Arial" charset="0"/>
              </a:defRPr>
            </a:lvl7pPr>
            <a:lvl8pPr marL="3532213" indent="-235481" eaLnBrk="0" fontAlgn="base" hangingPunct="0">
              <a:spcBef>
                <a:spcPct val="0"/>
              </a:spcBef>
              <a:spcAft>
                <a:spcPct val="0"/>
              </a:spcAft>
              <a:defRPr sz="1600" b="1">
                <a:solidFill>
                  <a:schemeClr val="tx1"/>
                </a:solidFill>
                <a:latin typeface="Arial" charset="0"/>
              </a:defRPr>
            </a:lvl8pPr>
            <a:lvl9pPr marL="4003175" indent="-235481" eaLnBrk="0" fontAlgn="base" hangingPunct="0">
              <a:spcBef>
                <a:spcPct val="0"/>
              </a:spcBef>
              <a:spcAft>
                <a:spcPct val="0"/>
              </a:spcAft>
              <a:defRPr sz="1600" b="1">
                <a:solidFill>
                  <a:schemeClr val="tx1"/>
                </a:solidFill>
                <a:latin typeface="Arial" charset="0"/>
              </a:defRPr>
            </a:lvl9pPr>
          </a:lstStyle>
          <a:p>
            <a:pPr eaLnBrk="1" hangingPunct="1"/>
            <a:fld id="{87301231-9886-4797-86C4-589949A7AEF4}" type="slidenum">
              <a:rPr lang="en-US" altLang="en-US" sz="1200" b="0"/>
              <a:pPr eaLnBrk="1" hangingPunct="1"/>
              <a:t>9</a:t>
            </a:fld>
            <a:endParaRPr lang="en-US" altLang="en-US" sz="12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Prokaryotic Cells (Prokaryotes)</a:t>
            </a:r>
          </a:p>
          <a:p>
            <a:pPr eaLnBrk="1" hangingPunct="1"/>
            <a:endParaRPr lang="en-US" altLang="en-US" smtClean="0"/>
          </a:p>
          <a:p>
            <a:pPr eaLnBrk="1" hangingPunct="1"/>
            <a:r>
              <a:rPr lang="en-US" altLang="en-US" smtClean="0"/>
              <a:t>Eukaryotic Cells (Eukaryotes)</a:t>
            </a:r>
          </a:p>
        </p:txBody>
      </p:sp>
    </p:spTree>
    <p:extLst>
      <p:ext uri="{BB962C8B-B14F-4D97-AF65-F5344CB8AC3E}">
        <p14:creationId xmlns:p14="http://schemas.microsoft.com/office/powerpoint/2010/main" val="352655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2910C9-3D0A-4931-98EA-85C54D1D6F12}"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96788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910C9-3D0A-4931-98EA-85C54D1D6F12}"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64098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910C9-3D0A-4931-98EA-85C54D1D6F12}"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32355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F4CD22E-D8F5-4F22-805F-2BFC47F4E0DF}" type="slidenum">
              <a:rPr lang="en-US"/>
              <a:pPr>
                <a:defRPr/>
              </a:pPr>
              <a:t>‹#›</a:t>
            </a:fld>
            <a:endParaRPr lang="en-US"/>
          </a:p>
        </p:txBody>
      </p:sp>
    </p:spTree>
    <p:extLst>
      <p:ext uri="{BB962C8B-B14F-4D97-AF65-F5344CB8AC3E}">
        <p14:creationId xmlns:p14="http://schemas.microsoft.com/office/powerpoint/2010/main" val="77684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DEFCB-6D1D-4759-8CAF-72077B778DE2}" type="slidenum">
              <a:rPr lang="en-US"/>
              <a:pPr>
                <a:defRPr/>
              </a:pPr>
              <a:t>‹#›</a:t>
            </a:fld>
            <a:endParaRPr lang="en-US"/>
          </a:p>
        </p:txBody>
      </p:sp>
    </p:spTree>
    <p:extLst>
      <p:ext uri="{BB962C8B-B14F-4D97-AF65-F5344CB8AC3E}">
        <p14:creationId xmlns:p14="http://schemas.microsoft.com/office/powerpoint/2010/main" val="285143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910C9-3D0A-4931-98EA-85C54D1D6F12}"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391801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910C9-3D0A-4931-98EA-85C54D1D6F12}"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140127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2910C9-3D0A-4931-98EA-85C54D1D6F12}" type="datetimeFigureOut">
              <a:rPr lang="en-US" smtClean="0"/>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384031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910C9-3D0A-4931-98EA-85C54D1D6F12}" type="datetimeFigureOut">
              <a:rPr lang="en-US" smtClean="0"/>
              <a:t>12/6/14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257902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2910C9-3D0A-4931-98EA-85C54D1D6F12}" type="datetimeFigureOut">
              <a:rPr lang="en-US" smtClean="0"/>
              <a:t>12/6/14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354905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910C9-3D0A-4931-98EA-85C54D1D6F12}" type="datetimeFigureOut">
              <a:rPr lang="en-US" smtClean="0"/>
              <a:t>12/6/14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83190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910C9-3D0A-4931-98EA-85C54D1D6F12}" type="datetimeFigureOut">
              <a:rPr lang="en-US" smtClean="0"/>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271985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910C9-3D0A-4931-98EA-85C54D1D6F12}" type="datetimeFigureOut">
              <a:rPr lang="en-US" smtClean="0"/>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72112-9BC0-40CA-9F03-67CAC869B646}" type="slidenum">
              <a:rPr lang="en-US" smtClean="0"/>
              <a:t>‹#›</a:t>
            </a:fld>
            <a:endParaRPr lang="en-US"/>
          </a:p>
        </p:txBody>
      </p:sp>
    </p:spTree>
    <p:extLst>
      <p:ext uri="{BB962C8B-B14F-4D97-AF65-F5344CB8AC3E}">
        <p14:creationId xmlns:p14="http://schemas.microsoft.com/office/powerpoint/2010/main" val="239754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910C9-3D0A-4931-98EA-85C54D1D6F12}" type="datetimeFigureOut">
              <a:rPr lang="en-US" smtClean="0"/>
              <a:t>12/6/14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72112-9BC0-40CA-9F03-67CAC869B646}" type="slidenum">
              <a:rPr lang="en-US" smtClean="0"/>
              <a:t>‹#›</a:t>
            </a:fld>
            <a:endParaRPr lang="en-US"/>
          </a:p>
        </p:txBody>
      </p:sp>
    </p:spTree>
    <p:extLst>
      <p:ext uri="{BB962C8B-B14F-4D97-AF65-F5344CB8AC3E}">
        <p14:creationId xmlns:p14="http://schemas.microsoft.com/office/powerpoint/2010/main" val="158853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en.wikipedia.org/wiki/File:Average_prokaryote_cell-_e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en.wikipedia.org/wiki/File:EscherichiaColi_NIAID.jpg" TargetMode="External"/><Relationship Id="rId8" Type="http://schemas.openxmlformats.org/officeDocument/2006/relationships/hyperlink" Target="http://en.wikipedia.org/wiki/File:Stomach_colon_rectum_diagram.svg" TargetMode="External"/><Relationship Id="rId1" Type="http://schemas.openxmlformats.org/officeDocument/2006/relationships/slideLayout" Target="../slideLayouts/slideLayout12.xml"/><Relationship Id="rId2" Type="http://schemas.openxmlformats.org/officeDocument/2006/relationships/hyperlink" Target="http://www.scienceprofonline.org/microbiology/what-are-normal-flora-resident-transient-opportunistic.html"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24.jpeg"/><Relationship Id="rId12" Type="http://schemas.openxmlformats.org/officeDocument/2006/relationships/hyperlink" Target="http://www.scienceprofonline.com/virtual-micro-main.html" TargetMode="External"/><Relationship Id="rId13" Type="http://schemas.openxmlformats.org/officeDocument/2006/relationships/hyperlink" Target="http://www.scienceprofonline.com/" TargetMode="External"/><Relationship Id="rId14"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www.scienceprofonline.com/microbiology/bacterial-pathogens-genus-clostridium.html" TargetMode="External"/><Relationship Id="rId4" Type="http://schemas.openxmlformats.org/officeDocument/2006/relationships/hyperlink" Target="http://www.scienceprofonline.com/microbiology/what-is-a-bacterial-endospore.html" TargetMode="External"/><Relationship Id="rId5" Type="http://schemas.openxmlformats.org/officeDocument/2006/relationships/hyperlink" Target="http://www.scienceprofonline.com/microbiology/clostridium-tetani-what-causes-tetanus-when-to-get-vaccinated.html" TargetMode="External"/><Relationship Id="rId6" Type="http://schemas.openxmlformats.org/officeDocument/2006/relationships/hyperlink" Target="http://en.wikipedia.org/wiki/File:Opisthotonus_in_a_patient_suffering_from_tetanus_-_Painting_by_Sir_Charles_Bell_-_1809.jpg" TargetMode="External"/><Relationship Id="rId7" Type="http://schemas.openxmlformats.org/officeDocument/2006/relationships/hyperlink" Target="http://phil.cdc.gov/" TargetMode="External"/><Relationship Id="rId8" Type="http://schemas.openxmlformats.org/officeDocument/2006/relationships/hyperlink" Target="http://en.wikipedia.org/wiki/File:AUTOAMPUTATE1.JPG" TargetMode="External"/><Relationship Id="rId9" Type="http://schemas.openxmlformats.org/officeDocument/2006/relationships/image" Target="../media/image22.png"/><Relationship Id="rId10"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what-are-normal-flora-resident-transient-opportunistic.html" TargetMode="External"/><Relationship Id="rId5" Type="http://schemas.openxmlformats.org/officeDocument/2006/relationships/image" Target="../media/image26.jpeg"/><Relationship Id="rId6" Type="http://schemas.openxmlformats.org/officeDocument/2006/relationships/hyperlink" Target="http://phil.cdc.gov/phil/home.asp" TargetMode="External"/><Relationship Id="rId7" Type="http://schemas.openxmlformats.org/officeDocument/2006/relationships/hyperlink" Target="http://www.scienceprofonline.com/microbiology/gram-stain-test-for-gram-positive-gram-negative-bacteria-id.html" TargetMode="External"/><Relationship Id="rId8" Type="http://schemas.openxmlformats.org/officeDocument/2006/relationships/image" Target="../media/image27.jpeg"/><Relationship Id="rId9" Type="http://schemas.openxmlformats.org/officeDocument/2006/relationships/hyperlink" Target="http://www.scienceprofonline.org/microbiology/gram-stain-test-for-gram-positive-gram-negative-bacteria-id.html" TargetMode="External"/><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Animal_cell_structure_no_text.svg" TargetMode="External"/><Relationship Id="rId4" Type="http://schemas.openxmlformats.org/officeDocument/2006/relationships/hyperlink" Target="http://commons.wikimedia.org/wiki/File:Plant_cell_structure_no_text-2.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32.jpeg"/><Relationship Id="rId8"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1" Type="http://schemas.openxmlformats.org/officeDocument/2006/relationships/hyperlink" Target="http://en.wikipedia.org/wiki/File:Quercus_robur.jpg" TargetMode="External"/><Relationship Id="rId12" Type="http://schemas.openxmlformats.org/officeDocument/2006/relationships/hyperlink" Target="http://en.wikipedia.org/wiki/File:PizzleTreat.jpg" TargetMode="External"/><Relationship Id="rId13" Type="http://schemas.openxmlformats.org/officeDocument/2006/relationships/image" Target="../media/image39.jpeg"/><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9" Type="http://schemas.openxmlformats.org/officeDocument/2006/relationships/image" Target="../media/image38.jpeg"/><Relationship Id="rId10" Type="http://schemas.openxmlformats.org/officeDocument/2006/relationships/hyperlink" Target="http://phil.cdc.gov/phil/home.asp"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www.scienceprofonline.com/cell-biology/eukaryotic-cell-parts-functions-diagrams.html" TargetMode="External"/><Relationship Id="rId12" Type="http://schemas.openxmlformats.org/officeDocument/2006/relationships/hyperlink" Target="http://www.wiley.com/college/boyer/0470003790/animations/cell_structure/cell_structure.htm" TargetMode="External"/><Relationship Id="rId13" Type="http://schemas.openxmlformats.org/officeDocument/2006/relationships/hyperlink" Target="http://www.cellsalive.com/cells/3dcell.htm" TargetMode="External"/><Relationship Id="rId14" Type="http://schemas.openxmlformats.org/officeDocument/2006/relationships/hyperlink" Target="http://bcs.whfreeman.com/thelifewire/content/chp04/0402001.html" TargetMode="External"/><Relationship Id="rId15" Type="http://schemas.openxmlformats.org/officeDocument/2006/relationships/hyperlink" Target="http://www.science-groove.org/SSA/Contest01/cellsong.html" TargetMode="External"/><Relationship Id="rId16" Type="http://schemas.openxmlformats.org/officeDocument/2006/relationships/hyperlink" Target="http://www.biology4kids.com/files/cell_main.html" TargetMode="External"/><Relationship Id="rId17" Type="http://schemas.openxmlformats.org/officeDocument/2006/relationships/image" Target="../media/image40.wmf"/><Relationship Id="rId18"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scienceprofonline.com/vcbc/prokaryotic-cells-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com/vmc/eukaryotic-cell-main.html" TargetMode="External"/><Relationship Id="rId6" Type="http://schemas.openxmlformats.org/officeDocument/2006/relationships/hyperlink" Target="http://www.cellsalive.com/howbig.htm" TargetMode="External"/><Relationship Id="rId7" Type="http://schemas.openxmlformats.org/officeDocument/2006/relationships/hyperlink" Target="http://www.cellsalive.com/" TargetMode="External"/><Relationship Id="rId8" Type="http://schemas.openxmlformats.org/officeDocument/2006/relationships/hyperlink" Target="http://www.youtube.com/watch?v=ZK6YP1Smbxk" TargetMode="External"/><Relationship Id="rId9" Type="http://schemas.openxmlformats.org/officeDocument/2006/relationships/hyperlink" Target="http://www.scienceprofonline.com/cell-biology/prokaryotic-and-eukaryotic-two-types-of-biological-cells.html" TargetMode="External"/><Relationship Id="rId10" Type="http://schemas.openxmlformats.org/officeDocument/2006/relationships/hyperlink" Target="http://www.scienceprofonline.com/cell-biology/prokaryotic-cell-parts-functions-diagram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41.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Average_prokaryote_cell-_en.svg" TargetMode="External"/><Relationship Id="rId4" Type="http://schemas.openxmlformats.org/officeDocument/2006/relationships/hyperlink" Target="http://en.wikipedia.org/wiki/File:Animal_cell_structure_en.svg" TargetMode="External"/><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www.scienceprofonline.org/vcbc/prokaryotic-cells-main.html" TargetMode="External"/><Relationship Id="rId7" Type="http://schemas.openxmlformats.org/officeDocument/2006/relationships/hyperlink" Target="http://www.scienceprofonline.com/" TargetMode="External"/><Relationship Id="rId8" Type="http://schemas.openxmlformats.org/officeDocument/2006/relationships/image" Target="../media/image2.jpeg"/><Relationship Id="rId9" Type="http://schemas.openxmlformats.org/officeDocument/2006/relationships/image" Target="../media/image3.jpeg"/><Relationship Id="rId10"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hyperlink" Target="https://www.youtube.com/watch?v=XSOjy906MuQ"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www.youtube.com/watch?v=0gF8bCE4wqA"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6.jpg"/><Relationship Id="rId8" Type="http://schemas.openxmlformats.org/officeDocument/2006/relationships/hyperlink" Target="http://en.wikipedia.org/wiki/HeLa%23mediaviewer/File:HeLa-IV.jpg" TargetMode="External"/><Relationship Id="rId9" Type="http://schemas.openxmlformats.org/officeDocument/2006/relationships/hyperlink" Target="http://commons.wikimedia.org/wiki/File:HeLa-I.jpg" TargetMode="External"/><Relationship Id="rId10"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Image:Relative_scale.svg" TargetMode="External"/><Relationship Id="rId5" Type="http://schemas.openxmlformats.org/officeDocument/2006/relationships/image" Target="../media/image11.png"/><Relationship Id="rId6" Type="http://schemas.openxmlformats.org/officeDocument/2006/relationships/hyperlink" Target="http://www.cellsalive.com/howbig.ht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hyperlink" Target="http://en.wikipedia.org/wiki/File:Jan_Verkolje_-_Antonie_van_Leeuwenhoek.jpg" TargetMode="External"/><Relationship Id="rId7" Type="http://schemas.openxmlformats.org/officeDocument/2006/relationships/hyperlink" Target="http://en.wikipedia.org/wiki/File:Leeuwenhoek_Microscope.png" TargetMode="External"/><Relationship Id="rId8" Type="http://schemas.openxmlformats.org/officeDocument/2006/relationships/hyperlink" Target="http://images.google.com/imgres?imgurl=http://education.jlab.org/qa/atom_model_02.gif&amp;imgrefurl=http://education.jlab.org/qa/atom_model.html&amp;h=294&amp;w=294&amp;sz=15&amp;tbnid=h9aEmwLGmNqaUM:&amp;tbnh=115&amp;tbnw=115&amp;prev=/images?q=atom+and+image&amp;start=1&amp;sa=X&amp;oi=images&amp;ct=image&amp;cd=1" TargetMode="External"/><Relationship Id="rId9" Type="http://schemas.openxmlformats.org/officeDocument/2006/relationships/image" Target="../media/image15.jpeg"/><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amazon.com/Tree-That-Time-Built-Celebration/dp/1402225172" TargetMode="External"/><Relationship Id="rId5" Type="http://schemas.openxmlformats.org/officeDocument/2006/relationships/image" Target="../media/image16.gif"/><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s://www.youtube.com/watch?v=W6AfsCU4m0g"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hyperlink" Target="http://en.wikipedia.org/wiki/File:Average_prokaryote_cell-_en.svg" TargetMode="External"/><Relationship Id="rId6" Type="http://schemas.openxmlformats.org/officeDocument/2006/relationships/hyperlink" Target="http://en.wikipedia.org/wiki/File:Animal_cell_structure_en.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learn.genetics.utah.edu/content/begin/cells/scale/"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a:solidFill>
                  <a:schemeClr val="tx2"/>
                </a:solidFill>
                <a:latin typeface="Comic Sans MS" pitchFamily="66" charset="0"/>
              </a:rPr>
              <a:t>About </a:t>
            </a:r>
            <a:r>
              <a:rPr lang="en-US" altLang="en-US" sz="2800">
                <a:solidFill>
                  <a:schemeClr val="tx2"/>
                </a:solidFill>
                <a:latin typeface="Comic Sans MS" pitchFamily="66" charset="0"/>
                <a:hlinkClick r:id="rId4"/>
              </a:rPr>
              <a:t>Science Prof Online</a:t>
            </a:r>
            <a:r>
              <a:rPr lang="en-US" altLang="en-US" sz="2800">
                <a:solidFill>
                  <a:schemeClr val="tx2"/>
                </a:solidFill>
                <a:latin typeface="Comic Sans MS" pitchFamily="66" charset="0"/>
              </a:rPr>
              <a:t> </a:t>
            </a:r>
          </a:p>
          <a:p>
            <a:pPr algn="ctr" eaLnBrk="1" hangingPunct="1"/>
            <a:r>
              <a:rPr lang="en-US" altLang="en-US" sz="280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b="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b="0">
                <a:latin typeface="Comic Sans MS" pitchFamily="66" charset="0"/>
              </a:rPr>
              <a:t>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2799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a:latin typeface="Comic Sans MS" pitchFamily="66" charset="0"/>
              </a:rPr>
              <a:t>From the </a:t>
            </a:r>
            <a:r>
              <a:rPr lang="en-US" altLang="en-US" sz="1000" b="0">
                <a:latin typeface="Comic Sans MS" pitchFamily="66" charset="0"/>
                <a:hlinkClick r:id="rId7"/>
              </a:rPr>
              <a:t>Virtual</a:t>
            </a:r>
            <a:r>
              <a:rPr lang="en-US" altLang="en-US" sz="1000">
                <a:latin typeface="Comic Sans MS" pitchFamily="66" charset="0"/>
                <a:hlinkClick r:id="rId7"/>
              </a:rPr>
              <a:t>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5930900" y="6619875"/>
            <a:ext cx="3241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a:latin typeface="Comic Sans MS" pitchFamily="66" charset="0"/>
                <a:cs typeface="Arial" charset="0"/>
              </a:rPr>
              <a:t>Image: </a:t>
            </a:r>
            <a:r>
              <a:rPr lang="en-US" altLang="en-US" sz="1000" b="0">
                <a:latin typeface="Comic Sans MS" pitchFamily="66" charset="0"/>
                <a:cs typeface="Arial" charset="0"/>
              </a:rPr>
              <a:t>Compound</a:t>
            </a:r>
            <a:r>
              <a:rPr lang="en-US" altLang="en-US" sz="1000">
                <a:latin typeface="Comic Sans MS" pitchFamily="66" charset="0"/>
                <a:cs typeface="Arial" charset="0"/>
              </a:rPr>
              <a:t>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9"/>
              </a:rPr>
              <a:t>info@scienceprofonline.com</a:t>
            </a:r>
            <a:endParaRPr lang="en-US" altLang="en-US" sz="1200" b="0">
              <a:latin typeface="Comic Sans MS" pitchFamily="66" charset="0"/>
              <a:cs typeface="Arial" charset="0"/>
            </a:endParaRPr>
          </a:p>
        </p:txBody>
      </p:sp>
    </p:spTree>
    <p:extLst>
      <p:ext uri="{BB962C8B-B14F-4D97-AF65-F5344CB8AC3E}">
        <p14:creationId xmlns:p14="http://schemas.microsoft.com/office/powerpoint/2010/main" val="5383937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077200" cy="868363"/>
          </a:xfrm>
        </p:spPr>
        <p:txBody>
          <a:bodyPr>
            <a:normAutofit fontScale="90000"/>
          </a:bodyPr>
          <a:lstStyle/>
          <a:p>
            <a:pPr algn="l" eaLnBrk="1" hangingPunct="1"/>
            <a:r>
              <a:rPr lang="en-US" altLang="en-US" sz="3600" b="1" dirty="0" smtClean="0">
                <a:latin typeface="Comic Sans MS" pitchFamily="66" charset="0"/>
              </a:rPr>
              <a:t>Prokaryotes</a:t>
            </a:r>
            <a:r>
              <a:rPr lang="en-US" altLang="en-US" sz="3100" dirty="0" smtClean="0">
                <a:latin typeface="Comic Sans MS" pitchFamily="66" charset="0"/>
              </a:rPr>
              <a:t>…The “studio apartment” of cells.</a:t>
            </a:r>
            <a:r>
              <a:rPr lang="en-US" altLang="en-US" sz="3100" dirty="0" smtClean="0"/>
              <a:t> </a:t>
            </a:r>
          </a:p>
        </p:txBody>
      </p:sp>
      <p:pic>
        <p:nvPicPr>
          <p:cNvPr id="6150" name="Picture 6" descr="Prokaryote_cell_Ruiz"/>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1902655" y="1143000"/>
            <a:ext cx="6858000" cy="52754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5867400" y="6616425"/>
            <a:ext cx="3276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smtClean="0">
                <a:latin typeface="Comic Sans MS" pitchFamily="66" charset="0"/>
              </a:rPr>
              <a:t>Image: </a:t>
            </a:r>
            <a:r>
              <a:rPr lang="en-US" altLang="en-US" sz="1000" dirty="0">
                <a:latin typeface="Comic Sans MS" pitchFamily="66" charset="0"/>
                <a:hlinkClick r:id="rId4"/>
              </a:rPr>
              <a:t>Prokaryotic cell diagram</a:t>
            </a:r>
            <a:r>
              <a:rPr lang="en-US" altLang="en-US" sz="1000" dirty="0">
                <a:latin typeface="Comic Sans MS" pitchFamily="66" charset="0"/>
              </a:rPr>
              <a:t>, M. Ruiz</a:t>
            </a:r>
            <a:r>
              <a:rPr lang="en-US" altLang="en-US" sz="1000" dirty="0" smtClean="0">
                <a:latin typeface="Comic Sans MS" pitchFamily="66" charset="0"/>
              </a:rPr>
              <a:t>,</a:t>
            </a:r>
            <a:endParaRPr lang="en-US" altLang="en-US" sz="1000" dirty="0">
              <a:latin typeface="Comic Sans MS" pitchFamily="66" charset="0"/>
            </a:endParaRPr>
          </a:p>
        </p:txBody>
      </p:sp>
      <p:sp>
        <p:nvSpPr>
          <p:cNvPr id="11" name="Text Box 5"/>
          <p:cNvSpPr txBox="1">
            <a:spLocks noChangeArrowheads="1"/>
          </p:cNvSpPr>
          <p:nvPr/>
        </p:nvSpPr>
        <p:spPr bwMode="auto">
          <a:xfrm>
            <a:off x="-22274" y="66255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771246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16964" cy="1143000"/>
          </a:xfrm>
        </p:spPr>
        <p:txBody>
          <a:bodyPr>
            <a:normAutofit/>
          </a:bodyPr>
          <a:lstStyle/>
          <a:p>
            <a:pPr algn="l"/>
            <a:r>
              <a:rPr lang="en-US" sz="3200" b="1" dirty="0" smtClean="0">
                <a:solidFill>
                  <a:srgbClr val="D60093"/>
                </a:solidFill>
                <a:latin typeface="Comic Sans MS" panose="030F0702030302020204" pitchFamily="66" charset="0"/>
                <a:ea typeface="Verdana" panose="020B0604030504040204" pitchFamily="34" charset="0"/>
                <a:cs typeface="Verdana" panose="020B0604030504040204" pitchFamily="34" charset="0"/>
              </a:rPr>
              <a:t>Prokaryotes can be our friends…</a:t>
            </a:r>
            <a:endParaRPr lang="en-US" sz="3200" b="1" dirty="0">
              <a:solidFill>
                <a:srgbClr val="D60093"/>
              </a:solidFill>
              <a:latin typeface="Comic Sans MS" panose="030F0702030302020204" pitchFamily="66" charset="0"/>
              <a:ea typeface="Verdana" panose="020B0604030504040204" pitchFamily="34" charset="0"/>
              <a:cs typeface="Verdana" panose="020B0604030504040204" pitchFamily="34" charset="0"/>
            </a:endParaRPr>
          </a:p>
        </p:txBody>
      </p:sp>
      <p:sp>
        <p:nvSpPr>
          <p:cNvPr id="3" name="Text Placeholder 2"/>
          <p:cNvSpPr>
            <a:spLocks noGrp="1"/>
          </p:cNvSpPr>
          <p:nvPr>
            <p:ph type="body" sz="half" idx="1"/>
          </p:nvPr>
        </p:nvSpPr>
        <p:spPr>
          <a:xfrm>
            <a:off x="304800" y="1524000"/>
            <a:ext cx="4191000" cy="4953000"/>
          </a:xfrm>
        </p:spPr>
        <p:txBody>
          <a:bodyPr>
            <a:noAutofit/>
          </a:bodyPr>
          <a:lstStyle/>
          <a:p>
            <a:r>
              <a:rPr lang="en-US" sz="1400" dirty="0">
                <a:latin typeface="Comic Sans MS" panose="030F0702030302020204" pitchFamily="66" charset="0"/>
              </a:rPr>
              <a:t>H</a:t>
            </a:r>
            <a:r>
              <a:rPr lang="en-US" sz="1400" dirty="0" smtClean="0">
                <a:latin typeface="Comic Sans MS" panose="030F0702030302020204" pitchFamily="66" charset="0"/>
              </a:rPr>
              <a:t>uman body has ~ 100 trillion microbes in  intestines </a:t>
            </a:r>
            <a:r>
              <a:rPr lang="en-US" sz="1200" dirty="0" smtClean="0">
                <a:latin typeface="Comic Sans MS" panose="030F0702030302020204" pitchFamily="66" charset="0"/>
              </a:rPr>
              <a:t>(10x more than the total number of human cells in the body).</a:t>
            </a:r>
            <a:endParaRPr lang="en-US" sz="1400" dirty="0" smtClean="0">
              <a:latin typeface="Comic Sans MS" panose="030F0702030302020204" pitchFamily="66" charset="0"/>
            </a:endParaRPr>
          </a:p>
          <a:p>
            <a:endParaRPr lang="en-US" sz="800" dirty="0">
              <a:latin typeface="Comic Sans MS" panose="030F0702030302020204" pitchFamily="66" charset="0"/>
            </a:endParaRPr>
          </a:p>
          <a:p>
            <a:r>
              <a:rPr lang="en-US" sz="1400" dirty="0" smtClean="0">
                <a:latin typeface="Comic Sans MS" panose="030F0702030302020204" pitchFamily="66" charset="0"/>
              </a:rPr>
              <a:t>Bacteria that live on and in us without usually causing harm are called </a:t>
            </a:r>
          </a:p>
          <a:p>
            <a:pPr marL="0" indent="0">
              <a:buNone/>
            </a:pPr>
            <a:r>
              <a:rPr lang="en-US" sz="1400" b="1" dirty="0">
                <a:latin typeface="Comic Sans MS" panose="030F0702030302020204" pitchFamily="66" charset="0"/>
              </a:rPr>
              <a:t> </a:t>
            </a:r>
            <a:r>
              <a:rPr lang="en-US" sz="1400" b="1" dirty="0" smtClean="0">
                <a:latin typeface="Comic Sans MS" panose="030F0702030302020204" pitchFamily="66" charset="0"/>
              </a:rPr>
              <a:t>   </a:t>
            </a:r>
            <a:r>
              <a:rPr lang="en-US" sz="1800" b="1" dirty="0" smtClean="0">
                <a:solidFill>
                  <a:schemeClr val="tx1">
                    <a:lumMod val="65000"/>
                    <a:lumOff val="35000"/>
                  </a:schemeClr>
                </a:solidFill>
                <a:latin typeface="Comic Sans MS" panose="030F0702030302020204" pitchFamily="66" charset="0"/>
                <a:hlinkClick r:id="rId2"/>
              </a:rPr>
              <a:t>normal flora</a:t>
            </a:r>
            <a:r>
              <a:rPr lang="en-US" sz="1400" dirty="0" smtClean="0">
                <a:latin typeface="Comic Sans MS" panose="030F0702030302020204" pitchFamily="66" charset="0"/>
              </a:rPr>
              <a:t>.</a:t>
            </a:r>
          </a:p>
          <a:p>
            <a:endParaRPr lang="en-US" sz="800" dirty="0">
              <a:latin typeface="Comic Sans MS" panose="030F0702030302020204" pitchFamily="66" charset="0"/>
            </a:endParaRPr>
          </a:p>
          <a:p>
            <a:r>
              <a:rPr lang="en-US" sz="1400" dirty="0" smtClean="0">
                <a:latin typeface="Comic Sans MS" panose="030F0702030302020204" pitchFamily="66" charset="0"/>
              </a:rPr>
              <a:t>Bacteria = ~ 60% of the dry mass of poo.</a:t>
            </a:r>
          </a:p>
          <a:p>
            <a:endParaRPr lang="en-US" sz="800" dirty="0" smtClean="0">
              <a:latin typeface="Comic Sans MS" panose="030F0702030302020204" pitchFamily="66" charset="0"/>
            </a:endParaRPr>
          </a:p>
          <a:p>
            <a:r>
              <a:rPr lang="en-US" sz="1400" dirty="0">
                <a:latin typeface="Comic Sans MS" panose="030F0702030302020204" pitchFamily="66" charset="0"/>
              </a:rPr>
              <a:t>R</a:t>
            </a:r>
            <a:r>
              <a:rPr lang="en-US" sz="1400" dirty="0" smtClean="0">
                <a:latin typeface="Comic Sans MS" panose="030F0702030302020204" pitchFamily="66" charset="0"/>
              </a:rPr>
              <a:t>elationship between gut flora and humans </a:t>
            </a:r>
            <a:r>
              <a:rPr lang="en-US" sz="1800" b="1" dirty="0" smtClean="0">
                <a:solidFill>
                  <a:schemeClr val="tx1">
                    <a:lumMod val="65000"/>
                    <a:lumOff val="35000"/>
                  </a:schemeClr>
                </a:solidFill>
                <a:latin typeface="Comic Sans MS" panose="030F0702030302020204" pitchFamily="66" charset="0"/>
              </a:rPr>
              <a:t>mutualistic</a:t>
            </a:r>
            <a:r>
              <a:rPr lang="en-US" sz="1400" dirty="0" smtClean="0">
                <a:latin typeface="Comic Sans MS" panose="030F0702030302020204" pitchFamily="66" charset="0"/>
              </a:rPr>
              <a:t> … win/win. </a:t>
            </a:r>
          </a:p>
          <a:p>
            <a:endParaRPr lang="en-US" sz="800" dirty="0" smtClean="0">
              <a:latin typeface="Comic Sans MS" panose="030F0702030302020204" pitchFamily="66" charset="0"/>
            </a:endParaRPr>
          </a:p>
          <a:p>
            <a:r>
              <a:rPr lang="en-US" sz="1400" dirty="0" smtClean="0">
                <a:latin typeface="Comic Sans MS" panose="030F0702030302020204" pitchFamily="66" charset="0"/>
              </a:rPr>
              <a:t>Gut microbes perform many useful functions:</a:t>
            </a:r>
          </a:p>
          <a:p>
            <a:pPr lvl="1"/>
            <a:r>
              <a:rPr lang="en-US" sz="1200" dirty="0" smtClean="0">
                <a:latin typeface="Comic Sans MS" panose="030F0702030302020204" pitchFamily="66" charset="0"/>
              </a:rPr>
              <a:t>preventing growth of harmful, pathogenic bacteria</a:t>
            </a:r>
          </a:p>
          <a:p>
            <a:pPr lvl="1"/>
            <a:r>
              <a:rPr lang="en-US" sz="1200" dirty="0" smtClean="0">
                <a:latin typeface="Comic Sans MS" panose="030F0702030302020204" pitchFamily="66" charset="0"/>
              </a:rPr>
              <a:t>producing vitamins for  host (such as biotin and vitamin K)</a:t>
            </a:r>
          </a:p>
          <a:p>
            <a:pPr lvl="1"/>
            <a:r>
              <a:rPr lang="en-US" sz="1200" dirty="0" smtClean="0">
                <a:latin typeface="Comic Sans MS" panose="030F0702030302020204" pitchFamily="66" charset="0"/>
              </a:rPr>
              <a:t> producing hormones to direct host to store fats</a:t>
            </a:r>
          </a:p>
          <a:p>
            <a:pPr lvl="1"/>
            <a:r>
              <a:rPr lang="en-US" sz="1200" dirty="0" smtClean="0">
                <a:latin typeface="Comic Sans MS" panose="030F0702030302020204" pitchFamily="66" charset="0"/>
              </a:rPr>
              <a:t>keeping our immune system on its toes</a:t>
            </a:r>
            <a:endParaRPr lang="en-US" sz="120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5828" y="1295400"/>
            <a:ext cx="3796672" cy="4648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447345" y="-158848"/>
            <a:ext cx="2494192" cy="2908495"/>
          </a:xfrm>
          <a:prstGeom prst="ellipse">
            <a:avLst/>
          </a:prstGeom>
          <a:ln>
            <a:noFill/>
          </a:ln>
          <a:effectLst>
            <a:softEdge rad="112500"/>
          </a:effectLst>
        </p:spPr>
      </p:pic>
      <p:sp>
        <p:nvSpPr>
          <p:cNvPr id="8" name="TextBox 7"/>
          <p:cNvSpPr txBox="1"/>
          <p:nvPr/>
        </p:nvSpPr>
        <p:spPr>
          <a:xfrm>
            <a:off x="6754543" y="756791"/>
            <a:ext cx="2019300" cy="1077218"/>
          </a:xfrm>
          <a:prstGeom prst="rect">
            <a:avLst/>
          </a:prstGeom>
          <a:noFill/>
        </p:spPr>
        <p:txBody>
          <a:bodyPr wrap="square" rtlCol="0">
            <a:spAutoFit/>
          </a:bodyPr>
          <a:lstStyle/>
          <a:p>
            <a:pPr algn="ctr"/>
            <a:r>
              <a:rPr lang="en-US" sz="3200" b="1" dirty="0" smtClean="0">
                <a:solidFill>
                  <a:schemeClr val="bg1">
                    <a:lumMod val="95000"/>
                  </a:schemeClr>
                </a:solidFill>
                <a:latin typeface="Comic Sans MS" panose="030F0702030302020204" pitchFamily="66" charset="0"/>
              </a:rPr>
              <a:t>Gut Flora</a:t>
            </a:r>
            <a:endParaRPr lang="en-US" sz="3200" b="1" dirty="0">
              <a:solidFill>
                <a:schemeClr val="bg1">
                  <a:lumMod val="95000"/>
                </a:schemeClr>
              </a:solidFill>
              <a:latin typeface="Comic Sans MS" panose="030F0702030302020204" pitchFamily="66" charset="0"/>
            </a:endParaRPr>
          </a:p>
        </p:txBody>
      </p:sp>
      <p:sp>
        <p:nvSpPr>
          <p:cNvPr id="9" name="Text Box 5"/>
          <p:cNvSpPr txBox="1">
            <a:spLocks noChangeArrowheads="1"/>
          </p:cNvSpPr>
          <p:nvPr/>
        </p:nvSpPr>
        <p:spPr bwMode="auto">
          <a:xfrm>
            <a:off x="-22274" y="66255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10" name="Text Box 7"/>
          <p:cNvSpPr txBox="1">
            <a:spLocks noChangeArrowheads="1"/>
          </p:cNvSpPr>
          <p:nvPr/>
        </p:nvSpPr>
        <p:spPr bwMode="auto">
          <a:xfrm>
            <a:off x="5872089" y="6473130"/>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smtClean="0">
                <a:latin typeface="Comic Sans MS" pitchFamily="66" charset="0"/>
              </a:rPr>
              <a:t>Images: </a:t>
            </a:r>
            <a:r>
              <a:rPr lang="en-US" altLang="en-US" sz="1000" i="1" dirty="0" smtClean="0">
                <a:latin typeface="Comic Sans MS" pitchFamily="66" charset="0"/>
                <a:hlinkClick r:id="rId7"/>
              </a:rPr>
              <a:t>E. coli</a:t>
            </a:r>
            <a:r>
              <a:rPr lang="en-US" altLang="en-US" sz="1000" dirty="0" smtClean="0">
                <a:latin typeface="Comic Sans MS" pitchFamily="66" charset="0"/>
              </a:rPr>
              <a:t>, Rocky Mountain Laboratories, NIAID, NIH; </a:t>
            </a:r>
            <a:r>
              <a:rPr lang="en-US" altLang="en-US" sz="1000" dirty="0" smtClean="0">
                <a:latin typeface="Comic Sans MS" pitchFamily="66" charset="0"/>
                <a:hlinkClick r:id="rId8"/>
              </a:rPr>
              <a:t>Human Gastrointestinal Tract</a:t>
            </a:r>
            <a:r>
              <a:rPr lang="en-US" altLang="en-US" sz="1000" dirty="0" smtClean="0">
                <a:latin typeface="Comic Sans MS" pitchFamily="66" charset="0"/>
              </a:rPr>
              <a:t>,  Wiki</a:t>
            </a:r>
            <a:endParaRPr lang="en-US" altLang="en-US" sz="1000" dirty="0">
              <a:latin typeface="Comic Sans MS" pitchFamily="66" charset="0"/>
            </a:endParaRPr>
          </a:p>
        </p:txBody>
      </p:sp>
    </p:spTree>
    <p:extLst>
      <p:ext uri="{BB962C8B-B14F-4D97-AF65-F5344CB8AC3E}">
        <p14:creationId xmlns:p14="http://schemas.microsoft.com/office/powerpoint/2010/main" val="612488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5000" y="838200"/>
            <a:ext cx="2590800" cy="685800"/>
          </a:xfrm>
        </p:spPr>
        <p:txBody>
          <a:bodyPr>
            <a:normAutofit/>
          </a:bodyPr>
          <a:lstStyle/>
          <a:p>
            <a:pPr algn="l" eaLnBrk="1" hangingPunct="1"/>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152400" y="1752600"/>
            <a:ext cx="5334000" cy="4648200"/>
          </a:xfrm>
        </p:spPr>
        <p:txBody>
          <a:bodyPr/>
          <a:lstStyle/>
          <a:p>
            <a:pPr eaLnBrk="1" hangingPunct="1">
              <a:lnSpc>
                <a:spcPct val="80000"/>
              </a:lnSpc>
              <a:spcBef>
                <a:spcPct val="0"/>
              </a:spcBef>
              <a:buFont typeface="Wingdings" charset="2"/>
              <a:buChar char="Ø"/>
            </a:pPr>
            <a:r>
              <a:rPr lang="en-US" sz="1600" dirty="0" smtClean="0">
                <a:latin typeface="Comic Sans MS" pitchFamily="66" charset="0"/>
              </a:rPr>
              <a:t>Members of this genus have a couple of bacterial weapons that make them particularly tough pathogens. </a:t>
            </a:r>
          </a:p>
          <a:p>
            <a:pPr marL="0" indent="0" eaLnBrk="1" hangingPunct="1">
              <a:lnSpc>
                <a:spcPct val="80000"/>
              </a:lnSpc>
              <a:buNone/>
            </a:pPr>
            <a:endParaRPr lang="en-US" sz="12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Vegetative cells are </a:t>
            </a:r>
            <a:r>
              <a:rPr lang="en-US" sz="1600" b="1" dirty="0" smtClean="0">
                <a:solidFill>
                  <a:schemeClr val="folHlink"/>
                </a:solidFill>
                <a:latin typeface="Comic Sans MS" pitchFamily="66" charset="0"/>
              </a:rPr>
              <a:t>obligate anaerobes</a:t>
            </a:r>
            <a:r>
              <a:rPr lang="en-US" sz="1600" dirty="0" smtClean="0">
                <a:latin typeface="Comic Sans MS" pitchFamily="66" charset="0"/>
              </a:rPr>
              <a:t> killed by exposure to O2, but their </a:t>
            </a:r>
            <a:r>
              <a:rPr lang="en-US" sz="1600" dirty="0" smtClean="0">
                <a:latin typeface="Comic Sans MS" pitchFamily="66" charset="0"/>
                <a:hlinkClick r:id="rId4"/>
              </a:rPr>
              <a:t>endospores</a:t>
            </a:r>
            <a:r>
              <a:rPr lang="en-US" sz="1600" dirty="0" smtClean="0">
                <a:latin typeface="Comic Sans MS" pitchFamily="66" charset="0"/>
              </a:rPr>
              <a:t> are able to survive long periods of exposure to air.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Known to produce a variety of toxins, some of which are fatal. </a:t>
            </a:r>
          </a:p>
          <a:p>
            <a:pPr eaLnBrk="1" hangingPunct="1">
              <a:lnSpc>
                <a:spcPct val="80000"/>
              </a:lnSpc>
              <a:buFont typeface="Wingdings" pitchFamily="2" charset="2"/>
              <a:buChar char="Ø"/>
            </a:pPr>
            <a:endParaRPr lang="en-US" sz="1100" dirty="0">
              <a:latin typeface="Comic Sans MS" pitchFamily="66" charset="0"/>
            </a:endParaRPr>
          </a:p>
          <a:p>
            <a:pPr>
              <a:lnSpc>
                <a:spcPct val="80000"/>
              </a:lnSpc>
              <a:buNone/>
            </a:pPr>
            <a:r>
              <a:rPr lang="en-US" sz="1800" dirty="0">
                <a:latin typeface="Comic Sans MS" pitchFamily="66" charset="0"/>
              </a:rPr>
              <a:t> </a:t>
            </a:r>
            <a:r>
              <a:rPr lang="en-US" sz="1800" dirty="0" smtClean="0">
                <a:latin typeface="Comic Sans MS" pitchFamily="66" charset="0"/>
              </a:rPr>
              <a:t>	</a:t>
            </a:r>
            <a:r>
              <a:rPr lang="en-US" sz="1400" dirty="0" smtClean="0">
                <a:latin typeface="Comic Sans MS" pitchFamily="66" charset="0"/>
              </a:rPr>
              <a:t>- </a:t>
            </a:r>
            <a:r>
              <a:rPr lang="en-US" sz="1400" i="1" dirty="0">
                <a:latin typeface="Comic Sans MS" pitchFamily="66" charset="0"/>
                <a:hlinkClick r:id="rId5"/>
              </a:rPr>
              <a:t>Clostridium tetani</a:t>
            </a:r>
            <a:r>
              <a:rPr lang="en-US" sz="1400" dirty="0">
                <a:latin typeface="Comic Sans MS" pitchFamily="66" charset="0"/>
                <a:hlinkClick r:id="rId5"/>
              </a:rPr>
              <a:t> </a:t>
            </a:r>
            <a:r>
              <a:rPr lang="en-US" sz="1400" dirty="0">
                <a:latin typeface="Comic Sans MS" pitchFamily="66" charset="0"/>
              </a:rPr>
              <a:t>= agent of tetanus</a:t>
            </a:r>
          </a:p>
          <a:p>
            <a:pPr>
              <a:lnSpc>
                <a:spcPct val="80000"/>
              </a:lnSpc>
              <a:buNone/>
            </a:pPr>
            <a:r>
              <a:rPr lang="en-US" sz="1400" i="1" dirty="0">
                <a:latin typeface="Comic Sans MS" pitchFamily="66" charset="0"/>
              </a:rPr>
              <a:t>	</a:t>
            </a:r>
            <a:endParaRPr lang="en-US" sz="900" i="1" dirty="0">
              <a:latin typeface="Comic Sans MS" pitchFamily="66" charset="0"/>
            </a:endParaRPr>
          </a:p>
          <a:p>
            <a:pPr>
              <a:lnSpc>
                <a:spcPct val="80000"/>
              </a:lnSpc>
              <a:buNone/>
            </a:pPr>
            <a:r>
              <a:rPr lang="en-US" sz="1400" i="1" dirty="0">
                <a:latin typeface="Comic Sans MS" pitchFamily="66" charset="0"/>
              </a:rPr>
              <a:t>	</a:t>
            </a:r>
            <a:r>
              <a:rPr lang="en-US" sz="1400" dirty="0">
                <a:latin typeface="Comic Sans MS" pitchFamily="66" charset="0"/>
              </a:rPr>
              <a:t> - </a:t>
            </a:r>
            <a:r>
              <a:rPr lang="en-US" sz="1400" i="1" dirty="0">
                <a:latin typeface="Comic Sans MS" pitchFamily="66" charset="0"/>
              </a:rPr>
              <a:t>C. </a:t>
            </a:r>
            <a:r>
              <a:rPr lang="en-US" sz="1400" i="1" dirty="0" err="1">
                <a:latin typeface="Comic Sans MS" pitchFamily="66" charset="0"/>
              </a:rPr>
              <a:t>botulinum</a:t>
            </a:r>
            <a:r>
              <a:rPr lang="en-US" sz="1400" dirty="0">
                <a:latin typeface="Comic Sans MS" pitchFamily="66" charset="0"/>
              </a:rPr>
              <a:t> = agent of botulism</a:t>
            </a:r>
          </a:p>
          <a:p>
            <a:pPr>
              <a:lnSpc>
                <a:spcPct val="80000"/>
              </a:lnSpc>
              <a:buNone/>
            </a:pPr>
            <a:r>
              <a:rPr lang="en-US" sz="1400" i="1" dirty="0">
                <a:latin typeface="Comic Sans MS" pitchFamily="66" charset="0"/>
              </a:rPr>
              <a:t>	</a:t>
            </a:r>
            <a:r>
              <a:rPr lang="en-US" sz="600" i="1" dirty="0">
                <a:latin typeface="Comic Sans MS" pitchFamily="66" charset="0"/>
              </a:rPr>
              <a:t>	</a:t>
            </a:r>
          </a:p>
          <a:p>
            <a:pPr>
              <a:lnSpc>
                <a:spcPct val="80000"/>
              </a:lnSpc>
              <a:buNone/>
            </a:pPr>
            <a:r>
              <a:rPr lang="en-US" sz="1400" i="1" dirty="0">
                <a:latin typeface="Comic Sans MS" pitchFamily="66" charset="0"/>
              </a:rPr>
              <a:t>	</a:t>
            </a:r>
            <a:r>
              <a:rPr lang="en-US" sz="1400" dirty="0">
                <a:latin typeface="Comic Sans MS" pitchFamily="66" charset="0"/>
              </a:rPr>
              <a:t> - </a:t>
            </a:r>
            <a:r>
              <a:rPr lang="en-US" sz="1400" i="1" dirty="0">
                <a:latin typeface="Comic Sans MS" pitchFamily="66" charset="0"/>
              </a:rPr>
              <a:t>C. </a:t>
            </a:r>
            <a:r>
              <a:rPr lang="en-US" sz="1400" i="1" dirty="0" err="1">
                <a:latin typeface="Comic Sans MS" pitchFamily="66" charset="0"/>
              </a:rPr>
              <a:t>perfringens</a:t>
            </a:r>
            <a:r>
              <a:rPr lang="en-US" sz="1400" dirty="0">
                <a:latin typeface="Comic Sans MS" pitchFamily="66" charset="0"/>
              </a:rPr>
              <a:t> = one of the agents of gas gangrene</a:t>
            </a:r>
          </a:p>
          <a:p>
            <a:pPr>
              <a:lnSpc>
                <a:spcPct val="80000"/>
              </a:lnSpc>
              <a:buNone/>
            </a:pPr>
            <a:r>
              <a:rPr lang="en-US" sz="1400" dirty="0">
                <a:latin typeface="Comic Sans MS" pitchFamily="66" charset="0"/>
              </a:rPr>
              <a:t>	</a:t>
            </a:r>
          </a:p>
          <a:p>
            <a:pPr>
              <a:lnSpc>
                <a:spcPct val="80000"/>
              </a:lnSpc>
              <a:buNone/>
            </a:pPr>
            <a:r>
              <a:rPr lang="en-US" sz="1400" i="1" dirty="0">
                <a:latin typeface="Comic Sans MS" pitchFamily="66" charset="0"/>
              </a:rPr>
              <a:t>	</a:t>
            </a:r>
            <a:r>
              <a:rPr lang="en-US" sz="1400" dirty="0">
                <a:latin typeface="Comic Sans MS" pitchFamily="66" charset="0"/>
              </a:rPr>
              <a:t> - </a:t>
            </a:r>
            <a:r>
              <a:rPr lang="en-US" sz="1400" i="1" dirty="0">
                <a:latin typeface="Comic Sans MS" pitchFamily="66" charset="0"/>
              </a:rPr>
              <a:t>C. </a:t>
            </a:r>
            <a:r>
              <a:rPr lang="en-US" sz="1400" i="1" dirty="0" err="1">
                <a:latin typeface="Comic Sans MS" pitchFamily="66" charset="0"/>
              </a:rPr>
              <a:t>difficile</a:t>
            </a:r>
            <a:r>
              <a:rPr lang="en-US" sz="1400" dirty="0">
                <a:latin typeface="Comic Sans MS" pitchFamily="66" charset="0"/>
              </a:rPr>
              <a:t> = part of natural intestinal flora, but resistant strains can proliferate and cause</a:t>
            </a:r>
            <a:r>
              <a:rPr lang="en-US" sz="1600" dirty="0">
                <a:latin typeface="Comic Sans MS" pitchFamily="66" charset="0"/>
              </a:rPr>
              <a:t> </a:t>
            </a:r>
            <a:r>
              <a:rPr lang="en-US" sz="1400" dirty="0">
                <a:latin typeface="Comic Sans MS" pitchFamily="66" charset="0"/>
              </a:rPr>
              <a:t>pseudomembranous colitis.</a:t>
            </a:r>
            <a:endParaRPr lang="en-US" sz="4400" dirty="0">
              <a:latin typeface="Comic Sans MS" pitchFamily="66" charset="0"/>
            </a:endParaRPr>
          </a:p>
          <a:p>
            <a:pPr eaLnBrk="1" hangingPunct="1">
              <a:lnSpc>
                <a:spcPct val="80000"/>
              </a:lnSpc>
              <a:buFontTx/>
              <a:buNone/>
            </a:pPr>
            <a:endParaRPr lang="en-US" sz="600" dirty="0" smtClean="0">
              <a:latin typeface="Comic Sans MS" pitchFamily="66" charset="0"/>
            </a:endParaRPr>
          </a:p>
        </p:txBody>
      </p:sp>
      <p:sp>
        <p:nvSpPr>
          <p:cNvPr id="11268" name="Text Box 4"/>
          <p:cNvSpPr txBox="1">
            <a:spLocks noChangeArrowheads="1"/>
          </p:cNvSpPr>
          <p:nvPr/>
        </p:nvSpPr>
        <p:spPr bwMode="auto">
          <a:xfrm>
            <a:off x="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6"/>
              </a:rPr>
              <a:t>Man with Tetanus</a:t>
            </a:r>
            <a:r>
              <a:rPr lang="en-US" sz="1000" b="0">
                <a:latin typeface="Comic Sans MS" pitchFamily="66" charset="0"/>
              </a:rPr>
              <a:t>, Sir Charles Bell; Clostridium botulinum, </a:t>
            </a:r>
            <a:r>
              <a:rPr lang="en-US" sz="1000" b="0">
                <a:latin typeface="Comic Sans MS" pitchFamily="66" charset="0"/>
                <a:hlinkClick r:id="rId7"/>
              </a:rPr>
              <a:t>PHIL</a:t>
            </a:r>
            <a:r>
              <a:rPr lang="en-US" sz="1000" b="0">
                <a:latin typeface="Comic Sans MS" pitchFamily="66" charset="0"/>
              </a:rPr>
              <a:t> #2107; </a:t>
            </a:r>
            <a:r>
              <a:rPr lang="en-US" sz="1000" b="0">
                <a:latin typeface="Comic Sans MS" pitchFamily="66" charset="0"/>
                <a:hlinkClick r:id="rId8"/>
              </a:rPr>
              <a:t>Wet Gangrene</a:t>
            </a:r>
            <a:r>
              <a:rPr lang="en-US" sz="1000" b="0">
                <a:latin typeface="Comic Sans MS" pitchFamily="66" charset="0"/>
              </a:rPr>
              <a:t>, Wiki</a:t>
            </a:r>
          </a:p>
        </p:txBody>
      </p:sp>
      <p:pic>
        <p:nvPicPr>
          <p:cNvPr id="11269" name="Picture 5" descr="ClostridiumBotulin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152650"/>
            <a:ext cx="2362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5437" y="1284741"/>
            <a:ext cx="1071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descr="Wet-gangre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7338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5"/>
          <p:cNvSpPr txBox="1">
            <a:spLocks noChangeArrowheads="1"/>
          </p:cNvSpPr>
          <p:nvPr/>
        </p:nvSpPr>
        <p:spPr bwMode="auto">
          <a:xfrm>
            <a:off x="3810000" y="665003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2"/>
              </a:rPr>
              <a:t>Virtual Microbiology Classroom</a:t>
            </a:r>
            <a:r>
              <a:rPr lang="en-US" sz="1000">
                <a:latin typeface="Comic Sans MS" pitchFamily="66" charset="0"/>
              </a:rPr>
              <a:t> on </a:t>
            </a:r>
            <a:r>
              <a:rPr lang="en-US" sz="1000">
                <a:latin typeface="Comic Sans MS" pitchFamily="66" charset="0"/>
                <a:hlinkClick r:id="rId13"/>
              </a:rPr>
              <a:t>ScienceProfOnline.com</a:t>
            </a:r>
            <a:endParaRPr lang="en-US" sz="1000">
              <a:latin typeface="Comic Sans MS" pitchFamily="66" charset="0"/>
            </a:endParaRPr>
          </a:p>
        </p:txBody>
      </p:sp>
      <p:pic>
        <p:nvPicPr>
          <p:cNvPr id="17" name="Picture 6" descr="TetanusCBell1809"/>
          <p:cNvPicPr>
            <a:picLocks noGrp="1" noChangeAspect="1" noChangeArrowheads="1"/>
          </p:cNvPicPr>
          <p:nvPr>
            <p:ph sz="quarter" idx="2"/>
          </p:nvPr>
        </p:nvPicPr>
        <p:blipFill>
          <a:blip r:embed="rId14" cstate="email">
            <a:extLst>
              <a:ext uri="{28A0092B-C50C-407E-A947-70E740481C1C}">
                <a14:useLocalDpi xmlns:a14="http://schemas.microsoft.com/office/drawing/2010/main" val="0"/>
              </a:ext>
            </a:extLst>
          </a:blip>
          <a:srcRect/>
          <a:stretch>
            <a:fillRect/>
          </a:stretch>
        </p:blipFill>
        <p:spPr>
          <a:xfrm>
            <a:off x="6596063" y="293688"/>
            <a:ext cx="2255837" cy="1938337"/>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228600" y="15240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2">
                    <a:lumMod val="25000"/>
                  </a:schemeClr>
                </a:solidFill>
                <a:latin typeface="Comic Sans MS" panose="030F0702030302020204" pitchFamily="66" charset="0"/>
                <a:ea typeface="Verdana" panose="020B0604030504040204" pitchFamily="34" charset="0"/>
                <a:cs typeface="Verdana" panose="020B0604030504040204" pitchFamily="34" charset="0"/>
              </a:rPr>
              <a:t>Prokaryotes can be our foes…</a:t>
            </a:r>
            <a:endParaRPr lang="en-US" sz="3200" b="1" dirty="0">
              <a:solidFill>
                <a:schemeClr val="bg2">
                  <a:lumMod val="25000"/>
                </a:schemeClr>
              </a:solidFill>
              <a:latin typeface="Comic Sans MS" panose="030F0702030302020204" pitchFamily="66"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04733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1"/>
          </p:nvPr>
        </p:nvSpPr>
        <p:spPr>
          <a:xfrm>
            <a:off x="0" y="838200"/>
            <a:ext cx="5715000" cy="5783263"/>
          </a:xfrm>
        </p:spPr>
        <p:txBody>
          <a:bodyPr/>
          <a:lstStyle/>
          <a:p>
            <a:pPr eaLnBrk="1" hangingPunct="1">
              <a:buFontTx/>
              <a:buNone/>
            </a:pPr>
            <a:endParaRPr lang="en-US" sz="1000" b="1" dirty="0" smtClean="0">
              <a:solidFill>
                <a:srgbClr val="800080"/>
              </a:solidFill>
              <a:latin typeface="Comic Sans MS" pitchFamily="66" charset="0"/>
            </a:endParaRPr>
          </a:p>
          <a:p>
            <a:pPr>
              <a:buNone/>
            </a:pPr>
            <a:r>
              <a:rPr lang="en-US" sz="2400" b="1" i="1" dirty="0" smtClean="0">
                <a:latin typeface="Comic Sans MS" pitchFamily="66" charset="0"/>
              </a:rPr>
              <a:t> Staphylococcus</a:t>
            </a:r>
          </a:p>
          <a:p>
            <a:pPr eaLnBrk="1" hangingPunct="1">
              <a:buFontTx/>
              <a:buNone/>
            </a:pPr>
            <a:r>
              <a:rPr lang="en-US" sz="1800" b="1" dirty="0" smtClean="0">
                <a:solidFill>
                  <a:srgbClr val="800080"/>
                </a:solidFill>
                <a:latin typeface="Comic Sans MS" pitchFamily="66" charset="0"/>
              </a:rPr>
              <a:t>  </a:t>
            </a:r>
            <a:r>
              <a:rPr lang="en-US" sz="1800" b="1" dirty="0" smtClean="0">
                <a:solidFill>
                  <a:srgbClr val="800080"/>
                </a:solidFill>
                <a:latin typeface="Comic Sans MS" pitchFamily="66" charset="0"/>
                <a:hlinkClick r:id="rId3"/>
              </a:rPr>
              <a:t>GRAM-POSITIVE</a:t>
            </a:r>
            <a:endParaRPr lang="en-US" sz="1800" b="1" dirty="0" smtClean="0">
              <a:solidFill>
                <a:srgbClr val="800080"/>
              </a:solidFill>
              <a:latin typeface="Comic Sans MS" pitchFamily="66" charset="0"/>
            </a:endParaRPr>
          </a:p>
          <a:p>
            <a:pPr eaLnBrk="1" hangingPunct="1">
              <a:buFontTx/>
              <a:buNone/>
            </a:pPr>
            <a:r>
              <a:rPr lang="en-US" sz="1600" b="1" dirty="0" smtClean="0">
                <a:solidFill>
                  <a:schemeClr val="folHlink"/>
                </a:solidFill>
                <a:latin typeface="Comic Sans MS" pitchFamily="66" charset="0"/>
              </a:rPr>
              <a:t>   Facultative anaerobe</a:t>
            </a:r>
          </a:p>
          <a:p>
            <a:pPr eaLnBrk="1" hangingPunct="1">
              <a:buFontTx/>
              <a:buNone/>
            </a:pPr>
            <a:r>
              <a:rPr lang="en-US" sz="1400" dirty="0" smtClean="0">
                <a:latin typeface="Comic Sans MS" pitchFamily="66" charset="0"/>
              </a:rPr>
              <a:t>     </a:t>
            </a:r>
            <a:r>
              <a:rPr lang="en-US" sz="1400" dirty="0" err="1" smtClean="0">
                <a:latin typeface="Comic Sans MS" pitchFamily="66" charset="0"/>
              </a:rPr>
              <a:t>coccus</a:t>
            </a:r>
            <a:r>
              <a:rPr lang="en-US" sz="1400" dirty="0" smtClean="0">
                <a:latin typeface="Comic Sans MS" pitchFamily="66" charset="0"/>
              </a:rPr>
              <a:t>-shaped</a:t>
            </a:r>
          </a:p>
          <a:p>
            <a:pPr eaLnBrk="1" hangingPunct="1">
              <a:buFontTx/>
              <a:buNone/>
            </a:pPr>
            <a:endParaRPr lang="en-US" sz="900" dirty="0" smtClean="0">
              <a:latin typeface="Comic Sans MS" pitchFamily="66" charset="0"/>
            </a:endParaRPr>
          </a:p>
          <a:p>
            <a:pPr algn="ctr" eaLnBrk="1" hangingPunct="1">
              <a:buFontTx/>
              <a:buNone/>
            </a:pPr>
            <a:r>
              <a:rPr lang="en-US" sz="2000" dirty="0" smtClean="0">
                <a:latin typeface="Comic Sans MS" pitchFamily="66" charset="0"/>
              </a:rPr>
              <a:t>	  </a:t>
            </a:r>
            <a:r>
              <a:rPr lang="en-US" sz="1600" dirty="0" err="1" smtClean="0">
                <a:latin typeface="Comic Sans MS" pitchFamily="66" charset="0"/>
              </a:rPr>
              <a:t>Coccus</a:t>
            </a:r>
            <a:r>
              <a:rPr lang="en-US" sz="1600" dirty="0" smtClean="0">
                <a:latin typeface="Comic Sans MS" pitchFamily="66" charset="0"/>
              </a:rPr>
              <a:t>-shaped bacteria, which divides in a way that     results in grape-like clusters. </a:t>
            </a:r>
          </a:p>
          <a:p>
            <a:pPr lvl="1" eaLnBrk="1" hangingPunct="1">
              <a:buFontTx/>
              <a:buNone/>
            </a:pPr>
            <a:endParaRPr lang="en-US" sz="1000" i="1" dirty="0" smtClean="0">
              <a:latin typeface="Comic Sans MS" pitchFamily="66" charset="0"/>
            </a:endParaRPr>
          </a:p>
          <a:p>
            <a:pPr lvl="1" eaLnBrk="1" hangingPunct="1">
              <a:buFontTx/>
              <a:buChar char="-"/>
            </a:pPr>
            <a:r>
              <a:rPr lang="en-US" sz="1200" b="1" i="1" dirty="0" smtClean="0">
                <a:latin typeface="Comic Sans MS" pitchFamily="66" charset="0"/>
              </a:rPr>
              <a:t>Staphylococcus </a:t>
            </a:r>
            <a:r>
              <a:rPr lang="en-US" sz="1200" b="1" i="1" dirty="0" err="1" smtClean="0">
                <a:latin typeface="Comic Sans MS" pitchFamily="66" charset="0"/>
              </a:rPr>
              <a:t>aureus</a:t>
            </a:r>
            <a:r>
              <a:rPr lang="en-US" sz="1200" dirty="0" smtClean="0">
                <a:latin typeface="Comic Sans MS" pitchFamily="66" charset="0"/>
              </a:rPr>
              <a:t>  (golden staph), most common cause of staph infections. </a:t>
            </a:r>
          </a:p>
          <a:p>
            <a:pPr lvl="1" eaLnBrk="1" hangingPunct="1">
              <a:buFontTx/>
              <a:buChar char="-"/>
            </a:pPr>
            <a:endParaRPr lang="en-US" sz="800" dirty="0" smtClean="0">
              <a:latin typeface="Comic Sans MS" pitchFamily="66" charset="0"/>
            </a:endParaRPr>
          </a:p>
          <a:p>
            <a:pPr lvl="1" eaLnBrk="1" hangingPunct="1">
              <a:buFontTx/>
              <a:buChar char="-"/>
            </a:pPr>
            <a:r>
              <a:rPr lang="en-US" sz="1200" dirty="0" smtClean="0">
                <a:latin typeface="Comic Sans MS" pitchFamily="66" charset="0"/>
              </a:rPr>
              <a:t>Approximately 20–30% of general population  “Staph carriers." </a:t>
            </a:r>
          </a:p>
          <a:p>
            <a:pPr lvl="1" eaLnBrk="1" hangingPunct="1">
              <a:buFontTx/>
              <a:buChar char="-"/>
            </a:pPr>
            <a:endParaRPr lang="en-US" sz="800" dirty="0" smtClean="0">
              <a:latin typeface="Comic Sans MS" pitchFamily="66" charset="0"/>
            </a:endParaRPr>
          </a:p>
          <a:p>
            <a:pPr lvl="1" eaLnBrk="1" hangingPunct="1">
              <a:buFontTx/>
              <a:buChar char="-"/>
            </a:pPr>
            <a:r>
              <a:rPr lang="en-US" sz="1200" i="1" dirty="0" smtClean="0">
                <a:latin typeface="Comic Sans MS" pitchFamily="66" charset="0"/>
              </a:rPr>
              <a:t>S. </a:t>
            </a:r>
            <a:r>
              <a:rPr lang="en-US" sz="1200" i="1" dirty="0" err="1" smtClean="0">
                <a:latin typeface="Comic Sans MS" pitchFamily="66" charset="0"/>
              </a:rPr>
              <a:t>aureus</a:t>
            </a:r>
            <a:r>
              <a:rPr lang="en-US" sz="1200" dirty="0" smtClean="0">
                <a:latin typeface="Comic Sans MS" pitchFamily="66" charset="0"/>
              </a:rPr>
              <a:t> can cause illnesses ranging from minor skin infections to life-threatening diseases, such as meningitis, toxic shock syndrome (TSS) &amp; septicemia. </a:t>
            </a:r>
          </a:p>
          <a:p>
            <a:pPr lvl="1" eaLnBrk="1" hangingPunct="1">
              <a:buFontTx/>
              <a:buChar char="-"/>
            </a:pPr>
            <a:endParaRPr lang="en-US" sz="800" dirty="0" smtClean="0">
              <a:latin typeface="Comic Sans MS" pitchFamily="66" charset="0"/>
            </a:endParaRPr>
          </a:p>
          <a:p>
            <a:pPr lvl="1" eaLnBrk="1" hangingPunct="1">
              <a:buFontTx/>
              <a:buChar char="-"/>
            </a:pPr>
            <a:r>
              <a:rPr lang="en-US" sz="1200" b="1" dirty="0" smtClean="0">
                <a:latin typeface="Comic Sans MS" pitchFamily="66" charset="0"/>
              </a:rPr>
              <a:t>MRSA</a:t>
            </a:r>
            <a:r>
              <a:rPr lang="en-US" sz="1200" dirty="0" smtClean="0">
                <a:latin typeface="Comic Sans MS" pitchFamily="66" charset="0"/>
              </a:rPr>
              <a:t> = </a:t>
            </a:r>
            <a:r>
              <a:rPr lang="en-US" sz="1200" dirty="0" smtClean="0">
                <a:solidFill>
                  <a:srgbClr val="C00000"/>
                </a:solidFill>
                <a:latin typeface="Comic Sans MS" pitchFamily="66" charset="0"/>
              </a:rPr>
              <a:t>M</a:t>
            </a:r>
            <a:r>
              <a:rPr lang="en-US" sz="1200" dirty="0" smtClean="0">
                <a:latin typeface="Comic Sans MS" pitchFamily="66" charset="0"/>
              </a:rPr>
              <a:t>ethicillin-</a:t>
            </a:r>
            <a:r>
              <a:rPr lang="en-US" sz="1200" dirty="0" smtClean="0">
                <a:solidFill>
                  <a:srgbClr val="C00000"/>
                </a:solidFill>
                <a:latin typeface="Comic Sans MS" pitchFamily="66" charset="0"/>
              </a:rPr>
              <a:t>r</a:t>
            </a:r>
            <a:r>
              <a:rPr lang="en-US" sz="1200" dirty="0" smtClean="0">
                <a:latin typeface="Comic Sans MS" pitchFamily="66" charset="0"/>
              </a:rPr>
              <a:t>esistant </a:t>
            </a:r>
            <a:r>
              <a:rPr lang="en-US" sz="1200" i="1" dirty="0" smtClean="0">
                <a:solidFill>
                  <a:srgbClr val="C00000"/>
                </a:solidFill>
                <a:latin typeface="Comic Sans MS" pitchFamily="66" charset="0"/>
              </a:rPr>
              <a:t>S</a:t>
            </a:r>
            <a:r>
              <a:rPr lang="en-US" sz="1200" i="1" dirty="0" smtClean="0">
                <a:latin typeface="Comic Sans MS" pitchFamily="66" charset="0"/>
              </a:rPr>
              <a:t>taphylococcus </a:t>
            </a:r>
            <a:r>
              <a:rPr lang="en-US" sz="1200" i="1" dirty="0" err="1" smtClean="0">
                <a:solidFill>
                  <a:srgbClr val="C00000"/>
                </a:solidFill>
                <a:latin typeface="Comic Sans MS" pitchFamily="66" charset="0"/>
              </a:rPr>
              <a:t>a</a:t>
            </a:r>
            <a:r>
              <a:rPr lang="en-US" sz="1200" i="1" dirty="0" err="1" smtClean="0">
                <a:latin typeface="Comic Sans MS" pitchFamily="66" charset="0"/>
              </a:rPr>
              <a:t>ureus</a:t>
            </a:r>
            <a:endParaRPr lang="en-US" sz="1200" i="1" dirty="0" smtClean="0">
              <a:latin typeface="Comic Sans MS" pitchFamily="66" charset="0"/>
            </a:endParaRPr>
          </a:p>
          <a:p>
            <a:pPr lvl="1" eaLnBrk="1" hangingPunct="1">
              <a:buFontTx/>
              <a:buChar char="-"/>
            </a:pPr>
            <a:endParaRPr lang="en-US" sz="800" dirty="0" smtClean="0">
              <a:latin typeface="Comic Sans MS" pitchFamily="66" charset="0"/>
            </a:endParaRPr>
          </a:p>
          <a:p>
            <a:pPr lvl="1" eaLnBrk="1" hangingPunct="1">
              <a:buFontTx/>
              <a:buChar char="-"/>
            </a:pPr>
            <a:r>
              <a:rPr lang="en-US" sz="1200" dirty="0" smtClean="0">
                <a:latin typeface="Comic Sans MS" pitchFamily="66" charset="0"/>
              </a:rPr>
              <a:t>One of the four most common causes of </a:t>
            </a:r>
            <a:r>
              <a:rPr lang="en-US" sz="1200" b="1" dirty="0" smtClean="0">
                <a:solidFill>
                  <a:schemeClr val="tx1">
                    <a:lumMod val="65000"/>
                    <a:lumOff val="35000"/>
                  </a:schemeClr>
                </a:solidFill>
                <a:latin typeface="Comic Sans MS" pitchFamily="66" charset="0"/>
              </a:rPr>
              <a:t>nosocomial infections</a:t>
            </a:r>
            <a:r>
              <a:rPr lang="en-US" sz="1200" dirty="0" smtClean="0">
                <a:latin typeface="Comic Sans MS" pitchFamily="66" charset="0"/>
              </a:rPr>
              <a:t>, often causing postsurgical wound infections. </a:t>
            </a:r>
          </a:p>
          <a:p>
            <a:pPr lvl="1" eaLnBrk="1" hangingPunct="1">
              <a:buFontTx/>
              <a:buChar char="-"/>
            </a:pPr>
            <a:endParaRPr lang="en-US" sz="800" dirty="0" smtClean="0">
              <a:latin typeface="Comic Sans MS" pitchFamily="66" charset="0"/>
            </a:endParaRPr>
          </a:p>
          <a:p>
            <a:pPr lvl="1" eaLnBrk="1" hangingPunct="1">
              <a:buFontTx/>
              <a:buChar char="-"/>
            </a:pPr>
            <a:r>
              <a:rPr lang="en-US" sz="1200" b="1" i="1" dirty="0" smtClean="0">
                <a:latin typeface="Comic Sans MS" pitchFamily="66" charset="0"/>
              </a:rPr>
              <a:t>S. </a:t>
            </a:r>
            <a:r>
              <a:rPr lang="en-US" sz="1200" b="1" i="1" dirty="0" err="1" smtClean="0">
                <a:latin typeface="Comic Sans MS" pitchFamily="66" charset="0"/>
              </a:rPr>
              <a:t>epidermidis</a:t>
            </a:r>
            <a:r>
              <a:rPr lang="en-US" sz="1200" dirty="0" smtClean="0">
                <a:latin typeface="Comic Sans MS" pitchFamily="66" charset="0"/>
              </a:rPr>
              <a:t> is </a:t>
            </a:r>
            <a:r>
              <a:rPr lang="en-US" sz="1200" dirty="0" smtClean="0">
                <a:latin typeface="Comic Sans MS" pitchFamily="66" charset="0"/>
                <a:hlinkClick r:id="rId4"/>
              </a:rPr>
              <a:t>normal flora</a:t>
            </a:r>
            <a:r>
              <a:rPr lang="en-US" sz="1200" dirty="0" smtClean="0">
                <a:latin typeface="Comic Sans MS" pitchFamily="66" charset="0"/>
              </a:rPr>
              <a:t> which inhabits the skin of healthy humans.</a:t>
            </a:r>
            <a:endParaRPr lang="en-US" sz="3600" dirty="0" smtClean="0">
              <a:latin typeface="Comic Sans MS" pitchFamily="66" charset="0"/>
            </a:endParaRPr>
          </a:p>
        </p:txBody>
      </p:sp>
      <p:pic>
        <p:nvPicPr>
          <p:cNvPr id="16393" name="Picture 13" descr="Staphylococcus"/>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5739618" y="1409700"/>
            <a:ext cx="3179021" cy="237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394" name="Text Box 14"/>
          <p:cNvSpPr txBox="1">
            <a:spLocks noChangeArrowheads="1"/>
          </p:cNvSpPr>
          <p:nvPr/>
        </p:nvSpPr>
        <p:spPr bwMode="auto">
          <a:xfrm>
            <a:off x="5715000" y="6461125"/>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b="0">
                <a:latin typeface="Comic Sans MS" pitchFamily="66" charset="0"/>
              </a:rPr>
              <a:t>Image: Mannitol salt plates, T. Port;</a:t>
            </a:r>
            <a:r>
              <a:rPr lang="en-US" sz="1000" b="0" i="1">
                <a:latin typeface="Comic Sans MS" pitchFamily="66" charset="0"/>
              </a:rPr>
              <a:t> S. aureus, </a:t>
            </a:r>
            <a:r>
              <a:rPr lang="en-US" sz="1000" b="0">
                <a:latin typeface="Comic Sans MS" pitchFamily="66" charset="0"/>
              </a:rPr>
              <a:t>Janice Haney Carr</a:t>
            </a:r>
            <a:r>
              <a:rPr lang="en-US" sz="1000" b="0" i="1">
                <a:latin typeface="Comic Sans MS" pitchFamily="66" charset="0"/>
              </a:rPr>
              <a:t> , </a:t>
            </a:r>
            <a:r>
              <a:rPr lang="en-US" sz="1000" b="0">
                <a:latin typeface="Comic Sans MS" pitchFamily="66" charset="0"/>
                <a:hlinkClick r:id="rId6"/>
              </a:rPr>
              <a:t>PHIL</a:t>
            </a:r>
            <a:r>
              <a:rPr lang="en-US" sz="1000" b="0">
                <a:latin typeface="Comic Sans MS" pitchFamily="66" charset="0"/>
              </a:rPr>
              <a:t> #10046; </a:t>
            </a:r>
            <a:r>
              <a:rPr lang="en-US" sz="1000" b="0">
                <a:latin typeface="Comic Sans MS" pitchFamily="66" charset="0"/>
                <a:hlinkClick r:id="rId7"/>
              </a:rPr>
              <a:t>Gram stain</a:t>
            </a:r>
            <a:r>
              <a:rPr lang="en-US" sz="1000" b="0" i="1">
                <a:latin typeface="Comic Sans MS" pitchFamily="66" charset="0"/>
              </a:rPr>
              <a:t> Staph, </a:t>
            </a:r>
            <a:r>
              <a:rPr lang="en-US" sz="1000" b="0">
                <a:latin typeface="Comic Sans MS" pitchFamily="66" charset="0"/>
              </a:rPr>
              <a:t>T. Port</a:t>
            </a:r>
            <a:endParaRPr lang="en-US" b="0">
              <a:latin typeface="Comic Sans MS" pitchFamily="66" charset="0"/>
            </a:endParaRPr>
          </a:p>
        </p:txBody>
      </p:sp>
      <p:sp>
        <p:nvSpPr>
          <p:cNvPr id="16398" name="Text Box 20"/>
          <p:cNvSpPr txBox="1">
            <a:spLocks noChangeArrowheads="1"/>
          </p:cNvSpPr>
          <p:nvPr/>
        </p:nvSpPr>
        <p:spPr bwMode="auto">
          <a:xfrm>
            <a:off x="190500" y="228599"/>
            <a:ext cx="3848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4000" dirty="0" smtClean="0">
                <a:solidFill>
                  <a:schemeClr val="tx1">
                    <a:lumMod val="75000"/>
                    <a:lumOff val="25000"/>
                  </a:schemeClr>
                </a:solidFill>
                <a:latin typeface="Comic Sans MS" pitchFamily="66" charset="0"/>
              </a:rPr>
              <a:t>Prokaryotes</a:t>
            </a:r>
            <a:endParaRPr lang="en-US" sz="4000" dirty="0">
              <a:solidFill>
                <a:schemeClr val="tx1">
                  <a:lumMod val="75000"/>
                  <a:lumOff val="25000"/>
                </a:schemeClr>
              </a:solidFill>
              <a:latin typeface="Comic Sans MS" pitchFamily="66" charset="0"/>
            </a:endParaRPr>
          </a:p>
        </p:txBody>
      </p:sp>
      <p:pic>
        <p:nvPicPr>
          <p:cNvPr id="16399" name="Picture 22" descr="Staphylococcus-simple-stain-sm"/>
          <p:cNvPicPr>
            <a:picLocks noGrp="1" noChangeAspect="1" noChangeArrowheads="1"/>
          </p:cNvPicPr>
          <p:nvPr>
            <p:ph sz="quarter" idx="2"/>
          </p:nvPr>
        </p:nvPicPr>
        <p:blipFill>
          <a:blip r:embed="rId8">
            <a:extLst>
              <a:ext uri="{28A0092B-C50C-407E-A947-70E740481C1C}">
                <a14:useLocalDpi xmlns:a14="http://schemas.microsoft.com/office/drawing/2010/main"/>
              </a:ext>
            </a:extLst>
          </a:blip>
          <a:srcRect/>
          <a:stretch>
            <a:fillRect/>
          </a:stretch>
        </p:blipFill>
        <p:spPr>
          <a:xfrm>
            <a:off x="5791200" y="3964944"/>
            <a:ext cx="3124200" cy="235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400" name="Text Box 23"/>
          <p:cNvSpPr txBox="1">
            <a:spLocks noChangeArrowheads="1"/>
          </p:cNvSpPr>
          <p:nvPr/>
        </p:nvSpPr>
        <p:spPr bwMode="auto">
          <a:xfrm>
            <a:off x="6248400" y="4836339"/>
            <a:ext cx="136749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200" dirty="0" smtClean="0">
                <a:latin typeface="Comic Sans MS" pitchFamily="66" charset="0"/>
              </a:rPr>
              <a:t>Our buddy </a:t>
            </a:r>
            <a:r>
              <a:rPr lang="en-US" sz="1200" i="1" dirty="0" err="1">
                <a:latin typeface="Comic Sans MS" pitchFamily="66" charset="0"/>
              </a:rPr>
              <a:t>Stapylococcus</a:t>
            </a:r>
            <a:r>
              <a:rPr lang="en-US" sz="1200" i="1" dirty="0">
                <a:latin typeface="Comic Sans MS" pitchFamily="66" charset="0"/>
              </a:rPr>
              <a:t> </a:t>
            </a:r>
            <a:r>
              <a:rPr lang="en-US" sz="1200" i="1" dirty="0" err="1">
                <a:latin typeface="Comic Sans MS" pitchFamily="66" charset="0"/>
              </a:rPr>
              <a:t>epidermidis</a:t>
            </a:r>
            <a:r>
              <a:rPr lang="en-US" sz="1400" i="1" dirty="0">
                <a:latin typeface="Comic Sans MS" pitchFamily="66" charset="0"/>
              </a:rPr>
              <a:t>.</a:t>
            </a:r>
          </a:p>
        </p:txBody>
      </p:sp>
      <p:sp>
        <p:nvSpPr>
          <p:cNvPr id="16401" name="Text Box 24"/>
          <p:cNvSpPr txBox="1">
            <a:spLocks noChangeArrowheads="1"/>
          </p:cNvSpPr>
          <p:nvPr/>
        </p:nvSpPr>
        <p:spPr bwMode="auto">
          <a:xfrm>
            <a:off x="6370694" y="2133600"/>
            <a:ext cx="2117611" cy="1015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r>
              <a:rPr lang="en-US" sz="1200" i="1" dirty="0" smtClean="0">
                <a:solidFill>
                  <a:srgbClr val="008000"/>
                </a:solidFill>
                <a:latin typeface="Comic Sans MS" pitchFamily="66" charset="0"/>
              </a:rPr>
              <a:t>Staphylococcus </a:t>
            </a:r>
            <a:r>
              <a:rPr lang="en-US" sz="1200" i="1" dirty="0" err="1">
                <a:solidFill>
                  <a:srgbClr val="008000"/>
                </a:solidFill>
                <a:latin typeface="Comic Sans MS" pitchFamily="66" charset="0"/>
              </a:rPr>
              <a:t>aureus</a:t>
            </a:r>
            <a:r>
              <a:rPr lang="en-US" sz="1200" i="1" dirty="0">
                <a:solidFill>
                  <a:srgbClr val="008000"/>
                </a:solidFill>
                <a:latin typeface="Comic Sans MS" pitchFamily="66" charset="0"/>
              </a:rPr>
              <a:t>, </a:t>
            </a:r>
          </a:p>
          <a:p>
            <a:pPr algn="ctr" eaLnBrk="1" hangingPunct="1"/>
            <a:r>
              <a:rPr lang="en-US" sz="1200" dirty="0">
                <a:solidFill>
                  <a:srgbClr val="008000"/>
                </a:solidFill>
                <a:latin typeface="Comic Sans MS" pitchFamily="66" charset="0"/>
              </a:rPr>
              <a:t>Golden staph </a:t>
            </a:r>
          </a:p>
          <a:p>
            <a:pPr algn="ctr" eaLnBrk="1" hangingPunct="1"/>
            <a:r>
              <a:rPr lang="en-US" sz="1200" dirty="0">
                <a:solidFill>
                  <a:srgbClr val="008000"/>
                </a:solidFill>
                <a:latin typeface="Comic Sans MS" pitchFamily="66" charset="0"/>
              </a:rPr>
              <a:t>(One of the reasons </a:t>
            </a:r>
            <a:endParaRPr lang="en-US" sz="1200" dirty="0" smtClean="0">
              <a:solidFill>
                <a:srgbClr val="008000"/>
              </a:solidFill>
              <a:latin typeface="Comic Sans MS" pitchFamily="66" charset="0"/>
            </a:endParaRPr>
          </a:p>
          <a:p>
            <a:pPr algn="ctr" eaLnBrk="1" hangingPunct="1"/>
            <a:r>
              <a:rPr lang="en-US" sz="1200" dirty="0" smtClean="0">
                <a:solidFill>
                  <a:srgbClr val="008000"/>
                </a:solidFill>
                <a:latin typeface="Comic Sans MS" pitchFamily="66" charset="0"/>
              </a:rPr>
              <a:t>snot gets </a:t>
            </a:r>
            <a:r>
              <a:rPr lang="en-US" sz="1200" dirty="0">
                <a:solidFill>
                  <a:srgbClr val="008000"/>
                </a:solidFill>
                <a:latin typeface="Comic Sans MS" pitchFamily="66" charset="0"/>
              </a:rPr>
              <a:t>yellow when </a:t>
            </a:r>
            <a:endParaRPr lang="en-US" sz="1200" dirty="0" smtClean="0">
              <a:solidFill>
                <a:srgbClr val="008000"/>
              </a:solidFill>
              <a:latin typeface="Comic Sans MS" pitchFamily="66" charset="0"/>
            </a:endParaRPr>
          </a:p>
          <a:p>
            <a:pPr algn="ctr" eaLnBrk="1" hangingPunct="1"/>
            <a:r>
              <a:rPr lang="en-US" sz="1200" dirty="0" smtClean="0">
                <a:solidFill>
                  <a:srgbClr val="008000"/>
                </a:solidFill>
                <a:latin typeface="Comic Sans MS" pitchFamily="66" charset="0"/>
              </a:rPr>
              <a:t>you </a:t>
            </a:r>
            <a:r>
              <a:rPr lang="en-US" sz="1200" dirty="0">
                <a:solidFill>
                  <a:srgbClr val="008000"/>
                </a:solidFill>
                <a:latin typeface="Comic Sans MS" pitchFamily="66" charset="0"/>
              </a:rPr>
              <a:t>are sick.)</a:t>
            </a:r>
          </a:p>
        </p:txBody>
      </p:sp>
      <p:sp>
        <p:nvSpPr>
          <p:cNvPr id="21" name="AutoShape 35"/>
          <p:cNvSpPr>
            <a:spLocks noChangeArrowheads="1"/>
          </p:cNvSpPr>
          <p:nvPr/>
        </p:nvSpPr>
        <p:spPr bwMode="auto">
          <a:xfrm>
            <a:off x="7429500" y="3964944"/>
            <a:ext cx="1676400" cy="1377950"/>
          </a:xfrm>
          <a:prstGeom prst="irregularSeal1">
            <a:avLst/>
          </a:prstGeom>
          <a:solidFill>
            <a:schemeClr val="bg1"/>
          </a:solidFill>
          <a:ln w="28575">
            <a:solidFill>
              <a:srgbClr val="660066"/>
            </a:solidFill>
            <a:miter lim="800000"/>
            <a:headEnd/>
            <a:tailEnd/>
          </a:ln>
          <a:effectLst/>
          <a:extLst/>
        </p:spPr>
        <p:txBody>
          <a:bodyPr wrap="none" anchor="ctr"/>
          <a:lstStyle/>
          <a:p>
            <a:endParaRPr lang="en-US">
              <a:ln w="38100">
                <a:solidFill>
                  <a:schemeClr val="tx1"/>
                </a:solidFill>
              </a:ln>
            </a:endParaRPr>
          </a:p>
        </p:txBody>
      </p:sp>
      <p:sp>
        <p:nvSpPr>
          <p:cNvPr id="22" name="Text Box 36"/>
          <p:cNvSpPr txBox="1">
            <a:spLocks noChangeArrowheads="1"/>
          </p:cNvSpPr>
          <p:nvPr/>
        </p:nvSpPr>
        <p:spPr bwMode="auto">
          <a:xfrm>
            <a:off x="7734300" y="4345944"/>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solidFill>
                  <a:srgbClr val="FFFFFF"/>
                </a:solidFill>
                <a:latin typeface="Comic Sans MS" pitchFamily="66" charset="0"/>
                <a:hlinkClick r:id="rId9"/>
              </a:rPr>
              <a:t>Gram Stain</a:t>
            </a:r>
            <a:endParaRPr lang="en-US" sz="1400" dirty="0">
              <a:solidFill>
                <a:srgbClr val="FFFFFF"/>
              </a:solidFill>
              <a:latin typeface="Comic Sans MS" pitchFamily="66" charset="0"/>
            </a:endParaRPr>
          </a:p>
        </p:txBody>
      </p:sp>
      <p:sp>
        <p:nvSpPr>
          <p:cNvPr id="23" name="Title 1"/>
          <p:cNvSpPr>
            <a:spLocks noGrp="1"/>
          </p:cNvSpPr>
          <p:nvPr>
            <p:ph type="title"/>
          </p:nvPr>
        </p:nvSpPr>
        <p:spPr>
          <a:xfrm>
            <a:off x="4648200" y="141848"/>
            <a:ext cx="4267200" cy="1143000"/>
          </a:xfrm>
        </p:spPr>
        <p:txBody>
          <a:bodyPr>
            <a:normAutofit fontScale="90000"/>
          </a:bodyPr>
          <a:lstStyle/>
          <a:p>
            <a:pPr algn="r"/>
            <a:r>
              <a:rPr lang="en-US" sz="3200" b="1" dirty="0" smtClean="0">
                <a:latin typeface="Comic Sans MS" pitchFamily="66" charset="0"/>
              </a:rPr>
              <a:t>Bacterial “cousins”… one </a:t>
            </a:r>
            <a:r>
              <a:rPr lang="en-US" sz="3200" b="1" dirty="0" smtClean="0">
                <a:solidFill>
                  <a:srgbClr val="D60093"/>
                </a:solidFill>
                <a:latin typeface="Comic Sans MS" pitchFamily="66" charset="0"/>
              </a:rPr>
              <a:t>friend</a:t>
            </a:r>
            <a:r>
              <a:rPr lang="en-US" sz="3200" b="1" dirty="0" smtClean="0">
                <a:latin typeface="Comic Sans MS" pitchFamily="66" charset="0"/>
              </a:rPr>
              <a:t>,</a:t>
            </a:r>
            <a:r>
              <a:rPr lang="en-US" sz="3200" b="1" dirty="0" smtClean="0">
                <a:solidFill>
                  <a:srgbClr val="00CC00"/>
                </a:solidFill>
                <a:latin typeface="Comic Sans MS" pitchFamily="66" charset="0"/>
              </a:rPr>
              <a:t> </a:t>
            </a:r>
            <a:r>
              <a:rPr lang="en-US" sz="3200" b="1" dirty="0" smtClean="0">
                <a:latin typeface="Comic Sans MS" pitchFamily="66" charset="0"/>
              </a:rPr>
              <a:t>one </a:t>
            </a:r>
            <a:r>
              <a:rPr lang="en-US" sz="3200" b="1" dirty="0" smtClean="0">
                <a:solidFill>
                  <a:srgbClr val="00CC00"/>
                </a:solidFill>
                <a:latin typeface="Comic Sans MS" pitchFamily="66" charset="0"/>
              </a:rPr>
              <a:t>foe</a:t>
            </a:r>
            <a:r>
              <a:rPr lang="en-US" sz="3200" b="1" dirty="0" smtClean="0">
                <a:latin typeface="Comic Sans MS" pitchFamily="66" charset="0"/>
              </a:rPr>
              <a:t>…</a:t>
            </a:r>
            <a:endParaRPr lang="en-US" sz="3200" dirty="0"/>
          </a:p>
        </p:txBody>
      </p:sp>
      <p:sp>
        <p:nvSpPr>
          <p:cNvPr id="24" name="Oval 11"/>
          <p:cNvSpPr>
            <a:spLocks noChangeArrowheads="1"/>
          </p:cNvSpPr>
          <p:nvPr/>
        </p:nvSpPr>
        <p:spPr bwMode="auto">
          <a:xfrm>
            <a:off x="4162866" y="1899138"/>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1"/>
          <p:cNvSpPr>
            <a:spLocks noChangeArrowheads="1"/>
          </p:cNvSpPr>
          <p:nvPr/>
        </p:nvSpPr>
        <p:spPr bwMode="auto">
          <a:xfrm>
            <a:off x="3548577" y="1710397"/>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11"/>
          <p:cNvSpPr>
            <a:spLocks noChangeArrowheads="1"/>
          </p:cNvSpPr>
          <p:nvPr/>
        </p:nvSpPr>
        <p:spPr bwMode="auto">
          <a:xfrm>
            <a:off x="3972950" y="1803008"/>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11"/>
          <p:cNvSpPr>
            <a:spLocks noChangeArrowheads="1"/>
          </p:cNvSpPr>
          <p:nvPr/>
        </p:nvSpPr>
        <p:spPr bwMode="auto">
          <a:xfrm>
            <a:off x="4146459" y="1350499"/>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11"/>
          <p:cNvSpPr>
            <a:spLocks noChangeArrowheads="1"/>
          </p:cNvSpPr>
          <p:nvPr/>
        </p:nvSpPr>
        <p:spPr bwMode="auto">
          <a:xfrm>
            <a:off x="3766628" y="1667021"/>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p:cNvSpPr>
            <a:spLocks noChangeArrowheads="1"/>
          </p:cNvSpPr>
          <p:nvPr/>
        </p:nvSpPr>
        <p:spPr bwMode="auto">
          <a:xfrm>
            <a:off x="3862755" y="1405597"/>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11"/>
          <p:cNvSpPr>
            <a:spLocks noChangeArrowheads="1"/>
          </p:cNvSpPr>
          <p:nvPr/>
        </p:nvSpPr>
        <p:spPr bwMode="auto">
          <a:xfrm>
            <a:off x="3609539" y="1441938"/>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11"/>
          <p:cNvSpPr>
            <a:spLocks noChangeArrowheads="1"/>
          </p:cNvSpPr>
          <p:nvPr/>
        </p:nvSpPr>
        <p:spPr bwMode="auto">
          <a:xfrm>
            <a:off x="3671667" y="1198099"/>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11"/>
          <p:cNvSpPr>
            <a:spLocks noChangeArrowheads="1"/>
          </p:cNvSpPr>
          <p:nvPr/>
        </p:nvSpPr>
        <p:spPr bwMode="auto">
          <a:xfrm>
            <a:off x="3357489" y="1518138"/>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11"/>
          <p:cNvSpPr>
            <a:spLocks noChangeArrowheads="1"/>
          </p:cNvSpPr>
          <p:nvPr/>
        </p:nvSpPr>
        <p:spPr bwMode="auto">
          <a:xfrm>
            <a:off x="3923717" y="1143000"/>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11"/>
          <p:cNvSpPr>
            <a:spLocks noChangeArrowheads="1"/>
          </p:cNvSpPr>
          <p:nvPr/>
        </p:nvSpPr>
        <p:spPr bwMode="auto">
          <a:xfrm>
            <a:off x="3368041" y="1295400"/>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1"/>
          <p:cNvSpPr>
            <a:spLocks noChangeArrowheads="1"/>
          </p:cNvSpPr>
          <p:nvPr/>
        </p:nvSpPr>
        <p:spPr bwMode="auto">
          <a:xfrm>
            <a:off x="4080806" y="1594338"/>
            <a:ext cx="314178"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Text Box 5"/>
          <p:cNvSpPr txBox="1">
            <a:spLocks noChangeArrowheads="1"/>
          </p:cNvSpPr>
          <p:nvPr/>
        </p:nvSpPr>
        <p:spPr bwMode="auto">
          <a:xfrm>
            <a:off x="-22274" y="66255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0"/>
              </a:rPr>
              <a:t>Virtual Cell Biology Classroom</a:t>
            </a:r>
            <a:r>
              <a:rPr lang="en-US" altLang="en-US" sz="1000" b="0" dirty="0">
                <a:latin typeface="Comic Sans MS" pitchFamily="66" charset="0"/>
              </a:rPr>
              <a:t>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3814119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2738" y="322393"/>
            <a:ext cx="3352799" cy="2514601"/>
          </a:xfrm>
        </p:spPr>
        <p:txBody>
          <a:bodyPr>
            <a:normAutofit fontScale="90000"/>
          </a:bodyPr>
          <a:lstStyle/>
          <a:p>
            <a:pPr algn="l" eaLnBrk="1" hangingPunct="1"/>
            <a:r>
              <a:rPr lang="en-US" altLang="en-US" b="1" dirty="0" smtClean="0">
                <a:solidFill>
                  <a:schemeClr val="tx1">
                    <a:lumMod val="75000"/>
                    <a:lumOff val="25000"/>
                  </a:schemeClr>
                </a:solidFill>
                <a:latin typeface="Comic Sans MS" pitchFamily="66" charset="0"/>
              </a:rPr>
              <a:t>Prokaryotes</a:t>
            </a:r>
            <a:r>
              <a:rPr lang="en-US" altLang="en-US" sz="3600" b="1" dirty="0" smtClean="0">
                <a:latin typeface="Comic Sans MS" pitchFamily="66" charset="0"/>
              </a:rPr>
              <a:t/>
            </a:r>
            <a:br>
              <a:rPr lang="en-US" altLang="en-US" sz="3600" b="1" dirty="0" smtClean="0">
                <a:latin typeface="Comic Sans MS" pitchFamily="66" charset="0"/>
              </a:rPr>
            </a:br>
            <a:r>
              <a:rPr lang="en-US" altLang="en-US" sz="3100" dirty="0" smtClean="0">
                <a:latin typeface="Comic Sans MS" pitchFamily="66" charset="0"/>
              </a:rPr>
              <a:t/>
            </a:r>
            <a:br>
              <a:rPr lang="en-US" altLang="en-US" sz="3100" dirty="0" smtClean="0">
                <a:latin typeface="Comic Sans MS" pitchFamily="66" charset="0"/>
              </a:rPr>
            </a:br>
            <a:r>
              <a:rPr lang="en-US" altLang="en-US" sz="2700" dirty="0" smtClean="0">
                <a:latin typeface="Comic Sans MS" pitchFamily="66" charset="0"/>
              </a:rPr>
              <a:t>Bacteria </a:t>
            </a:r>
            <a:br>
              <a:rPr lang="en-US" altLang="en-US" sz="2700" dirty="0" smtClean="0">
                <a:latin typeface="Comic Sans MS" pitchFamily="66" charset="0"/>
              </a:rPr>
            </a:br>
            <a:r>
              <a:rPr lang="en-US" altLang="en-US" sz="2700" dirty="0" smtClean="0">
                <a:latin typeface="Comic Sans MS" pitchFamily="66" charset="0"/>
              </a:rPr>
              <a:t>are </a:t>
            </a:r>
            <a:br>
              <a:rPr lang="en-US" altLang="en-US" sz="2700" dirty="0" smtClean="0">
                <a:latin typeface="Comic Sans MS" pitchFamily="66" charset="0"/>
              </a:rPr>
            </a:br>
            <a:r>
              <a:rPr lang="en-US" altLang="en-US" sz="2700" dirty="0" smtClean="0">
                <a:latin typeface="Comic Sans MS" pitchFamily="66" charset="0"/>
              </a:rPr>
              <a:t>EVERYWHERE!</a:t>
            </a:r>
            <a:r>
              <a:rPr lang="en-US" altLang="en-US" sz="2700" dirty="0" smtClean="0"/>
              <a:t> </a:t>
            </a:r>
            <a:br>
              <a:rPr lang="en-US" altLang="en-US" sz="2700" dirty="0" smtClean="0"/>
            </a:br>
            <a:endParaRPr lang="en-US" altLang="en-US" sz="3100" dirty="0" smtClean="0"/>
          </a:p>
        </p:txBody>
      </p:sp>
      <p:sp>
        <p:nvSpPr>
          <p:cNvPr id="6151" name="Text Box 7"/>
          <p:cNvSpPr txBox="1">
            <a:spLocks noChangeArrowheads="1"/>
          </p:cNvSpPr>
          <p:nvPr/>
        </p:nvSpPr>
        <p:spPr bwMode="auto">
          <a:xfrm>
            <a:off x="-22274" y="6502085"/>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smtClean="0">
                <a:latin typeface="Comic Sans MS" pitchFamily="66" charset="0"/>
              </a:rPr>
              <a:t>Images: Various types of bacterial growth media inoculated with different types of samples, T. Port</a:t>
            </a:r>
            <a:endParaRPr lang="en-US" altLang="en-US" sz="1000" dirty="0">
              <a:latin typeface="Comic Sans MS" pitchFamily="66" charset="0"/>
            </a:endParaRPr>
          </a:p>
        </p:txBody>
      </p:sp>
      <p:pic>
        <p:nvPicPr>
          <p:cNvPr id="7" name="Picture 19" descr="arm-plate-bacteria-t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0"/>
            <a:ext cx="3163876" cy="2863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1790" y="3588400"/>
            <a:ext cx="3162028" cy="2706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5147" y="457200"/>
            <a:ext cx="3138671" cy="2354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2800" y="1803710"/>
            <a:ext cx="2743200" cy="2706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5"/>
          <p:cNvSpPr txBox="1">
            <a:spLocks noChangeArrowheads="1"/>
          </p:cNvSpPr>
          <p:nvPr/>
        </p:nvSpPr>
        <p:spPr bwMode="auto">
          <a:xfrm>
            <a:off x="4953000" y="6611229"/>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7"/>
              </a:rPr>
              <a:t>Virtual Cell Biology Classroom</a:t>
            </a:r>
            <a:r>
              <a:rPr lang="en-US" altLang="en-US" sz="1000" b="0" dirty="0">
                <a:latin typeface="Comic Sans MS" pitchFamily="66" charset="0"/>
              </a:rPr>
              <a:t>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7111236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077200" cy="868363"/>
          </a:xfrm>
        </p:spPr>
        <p:txBody>
          <a:bodyPr>
            <a:normAutofit/>
          </a:bodyPr>
          <a:lstStyle/>
          <a:p>
            <a:pPr eaLnBrk="1" hangingPunct="1"/>
            <a:r>
              <a:rPr lang="en-US" altLang="en-US" sz="3600" b="1" dirty="0" smtClean="0">
                <a:latin typeface="Comic Sans MS" pitchFamily="66" charset="0"/>
              </a:rPr>
              <a:t>Eukaryotes</a:t>
            </a:r>
            <a:r>
              <a:rPr lang="en-US" altLang="en-US" sz="3100" dirty="0" smtClean="0">
                <a:latin typeface="Comic Sans MS" pitchFamily="66" charset="0"/>
              </a:rPr>
              <a:t>…The “mansion” of cells.</a:t>
            </a:r>
            <a:r>
              <a:rPr lang="en-US" altLang="en-US" sz="3100" dirty="0" smtClean="0"/>
              <a:t> </a:t>
            </a:r>
          </a:p>
        </p:txBody>
      </p:sp>
      <p:sp>
        <p:nvSpPr>
          <p:cNvPr id="8" name="Text Box 24"/>
          <p:cNvSpPr txBox="1">
            <a:spLocks noChangeArrowheads="1"/>
          </p:cNvSpPr>
          <p:nvPr/>
        </p:nvSpPr>
        <p:spPr bwMode="auto">
          <a:xfrm>
            <a:off x="0" y="6638778"/>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3"/>
              </a:rPr>
              <a:t>Animal cell </a:t>
            </a:r>
            <a:r>
              <a:rPr lang="en-US" altLang="en-US" sz="1000" b="0" dirty="0">
                <a:latin typeface="Comic Sans MS" pitchFamily="66" charset="0"/>
              </a:rPr>
              <a:t>&amp; </a:t>
            </a:r>
            <a:r>
              <a:rPr lang="en-US" altLang="en-US" sz="1000" b="0" dirty="0">
                <a:latin typeface="Comic Sans MS" pitchFamily="66" charset="0"/>
                <a:hlinkClick r:id="rId4"/>
              </a:rPr>
              <a:t>Plant cell</a:t>
            </a:r>
            <a:r>
              <a:rPr lang="en-US" altLang="en-US" sz="1000" b="0" dirty="0">
                <a:latin typeface="Comic Sans MS" pitchFamily="66" charset="0"/>
              </a:rPr>
              <a:t>, M. Ruiz</a:t>
            </a:r>
          </a:p>
        </p:txBody>
      </p:sp>
      <p:sp>
        <p:nvSpPr>
          <p:cNvPr id="10" name="Text Box 5"/>
          <p:cNvSpPr txBox="1">
            <a:spLocks noChangeArrowheads="1"/>
          </p:cNvSpPr>
          <p:nvPr/>
        </p:nvSpPr>
        <p:spPr bwMode="auto">
          <a:xfrm>
            <a:off x="4971757" y="66255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pic>
        <p:nvPicPr>
          <p:cNvPr id="7" name="Picture 8" descr="EukaryoteAnimalC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81" y="1371600"/>
            <a:ext cx="419100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PlantCell Diagram"/>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4267200" y="1020763"/>
            <a:ext cx="4743157" cy="4800600"/>
          </a:xfrm>
          <a:noFill/>
        </p:spPr>
      </p:pic>
    </p:spTree>
    <p:extLst>
      <p:ext uri="{BB962C8B-B14F-4D97-AF65-F5344CB8AC3E}">
        <p14:creationId xmlns:p14="http://schemas.microsoft.com/office/powerpoint/2010/main" val="15744724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3749" y="141699"/>
            <a:ext cx="4191000" cy="1621600"/>
          </a:xfrm>
        </p:spPr>
        <p:txBody>
          <a:bodyPr>
            <a:normAutofit/>
          </a:bodyPr>
          <a:lstStyle/>
          <a:p>
            <a:pPr algn="l" eaLnBrk="1" hangingPunct="1"/>
            <a:r>
              <a:rPr lang="en-US" altLang="en-US" sz="3600" b="1" dirty="0" smtClean="0">
                <a:latin typeface="Comic Sans MS" pitchFamily="66" charset="0"/>
              </a:rPr>
              <a:t>Eukaryotes</a:t>
            </a:r>
            <a:r>
              <a:rPr lang="en-US" altLang="en-US" sz="3100" dirty="0" smtClean="0">
                <a:latin typeface="Comic Sans MS" pitchFamily="66" charset="0"/>
              </a:rPr>
              <a:t>…</a:t>
            </a:r>
            <a:br>
              <a:rPr lang="en-US" altLang="en-US" sz="3100" dirty="0" smtClean="0">
                <a:latin typeface="Comic Sans MS" pitchFamily="66" charset="0"/>
              </a:rPr>
            </a:br>
            <a:r>
              <a:rPr lang="en-US" altLang="en-US" sz="900" dirty="0" smtClean="0">
                <a:latin typeface="Comic Sans MS" pitchFamily="66" charset="0"/>
              </a:rPr>
              <a:t/>
            </a:r>
            <a:br>
              <a:rPr lang="en-US" altLang="en-US" sz="900" dirty="0" smtClean="0">
                <a:latin typeface="Comic Sans MS" pitchFamily="66" charset="0"/>
              </a:rPr>
            </a:br>
            <a:r>
              <a:rPr lang="en-US" altLang="en-US" sz="2800" dirty="0" smtClean="0">
                <a:latin typeface="Comic Sans MS" pitchFamily="66" charset="0"/>
              </a:rPr>
              <a:t>are also everywhere.</a:t>
            </a:r>
            <a:br>
              <a:rPr lang="en-US" altLang="en-US" sz="2800" dirty="0" smtClean="0">
                <a:latin typeface="Comic Sans MS" pitchFamily="66" charset="0"/>
              </a:rPr>
            </a:br>
            <a:r>
              <a:rPr lang="en-US" altLang="en-US" sz="800" dirty="0" smtClean="0">
                <a:latin typeface="Comic Sans MS" pitchFamily="66" charset="0"/>
              </a:rPr>
              <a:t/>
            </a:r>
            <a:br>
              <a:rPr lang="en-US" altLang="en-US" sz="800" dirty="0" smtClean="0">
                <a:latin typeface="Comic Sans MS" pitchFamily="66" charset="0"/>
              </a:rPr>
            </a:br>
            <a:r>
              <a:rPr lang="en-US" altLang="en-US" sz="1400" dirty="0" smtClean="0">
                <a:latin typeface="Comic Sans MS" pitchFamily="66" charset="0"/>
              </a:rPr>
              <a:t>(but you can see SOME of them)</a:t>
            </a:r>
            <a:endParaRPr lang="en-US" altLang="en-US" sz="600" dirty="0" smtClean="0"/>
          </a:p>
        </p:txBody>
      </p:sp>
      <p:sp>
        <p:nvSpPr>
          <p:cNvPr id="10" name="Text Box 5"/>
          <p:cNvSpPr txBox="1">
            <a:spLocks noChangeArrowheads="1"/>
          </p:cNvSpPr>
          <p:nvPr/>
        </p:nvSpPr>
        <p:spPr bwMode="auto">
          <a:xfrm>
            <a:off x="4971757" y="66255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17" name="Picture 14" descr="Giardia_PHIL_11632_sm"/>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4971756" y="152400"/>
            <a:ext cx="3943643"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15" descr="Giardia_PHIL1164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64337" y="304800"/>
            <a:ext cx="2229143" cy="129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2836" y="1812368"/>
            <a:ext cx="4305627" cy="3767200"/>
          </a:xfrm>
          <a:prstGeom prst="ellipse">
            <a:avLst/>
          </a:prstGeom>
          <a:ln>
            <a:noFill/>
          </a:ln>
          <a:effectLst>
            <a:softEdge rad="112500"/>
          </a:effectLst>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0569" y="402400"/>
            <a:ext cx="1200443" cy="1371600"/>
          </a:xfrm>
          <a:prstGeom prst="ellipse">
            <a:avLst/>
          </a:prstGeom>
          <a:ln w="254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9064" y="2057400"/>
            <a:ext cx="2038321" cy="326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 Box 16"/>
          <p:cNvSpPr txBox="1">
            <a:spLocks noChangeArrowheads="1"/>
          </p:cNvSpPr>
          <p:nvPr/>
        </p:nvSpPr>
        <p:spPr bwMode="auto">
          <a:xfrm>
            <a:off x="0" y="6371674"/>
            <a:ext cx="3505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altLang="en-US" sz="900" i="0" dirty="0">
                <a:latin typeface="Comic Sans MS" pitchFamily="66" charset="0"/>
              </a:rPr>
              <a:t>Images: </a:t>
            </a:r>
            <a:r>
              <a:rPr lang="en-US" altLang="en-US" sz="900" i="0" dirty="0" smtClean="0">
                <a:latin typeface="Comic Sans MS" pitchFamily="66" charset="0"/>
              </a:rPr>
              <a:t>Giardia, Public </a:t>
            </a:r>
            <a:r>
              <a:rPr lang="en-US" altLang="en-US" sz="900" i="0" dirty="0">
                <a:latin typeface="Comic Sans MS" pitchFamily="66" charset="0"/>
              </a:rPr>
              <a:t>Health Image Library, (</a:t>
            </a:r>
            <a:r>
              <a:rPr lang="en-US" altLang="en-US" sz="900" i="0" dirty="0">
                <a:latin typeface="Comic Sans MS" pitchFamily="66" charset="0"/>
                <a:hlinkClick r:id="rId10"/>
              </a:rPr>
              <a:t>PHIL) </a:t>
            </a:r>
            <a:r>
              <a:rPr lang="en-US" altLang="en-US" sz="900" i="0" dirty="0">
                <a:latin typeface="Comic Sans MS" pitchFamily="66" charset="0"/>
              </a:rPr>
              <a:t>#11649; #11632 &amp; #</a:t>
            </a:r>
            <a:r>
              <a:rPr lang="en-US" altLang="en-US" sz="900" i="0" dirty="0" smtClean="0">
                <a:latin typeface="Comic Sans MS" pitchFamily="66" charset="0"/>
              </a:rPr>
              <a:t>3394; Dog poo &amp; Lulu with sock monkey, T. Port; </a:t>
            </a:r>
            <a:r>
              <a:rPr lang="en-US" altLang="en-US" sz="900" i="0" dirty="0" smtClean="0">
                <a:latin typeface="Comic Sans MS" pitchFamily="66" charset="0"/>
                <a:hlinkClick r:id="rId11"/>
              </a:rPr>
              <a:t>Oak leaves and acorns</a:t>
            </a:r>
            <a:r>
              <a:rPr lang="en-US" altLang="en-US" sz="900" i="0" dirty="0" smtClean="0">
                <a:latin typeface="Comic Sans MS" pitchFamily="66" charset="0"/>
              </a:rPr>
              <a:t>, Wiki,  </a:t>
            </a:r>
            <a:r>
              <a:rPr lang="en-US" altLang="en-US" sz="900" i="0" dirty="0" err="1" smtClean="0">
                <a:latin typeface="Comic Sans MS" pitchFamily="66" charset="0"/>
                <a:hlinkClick r:id="rId12"/>
              </a:rPr>
              <a:t>Pizzle</a:t>
            </a:r>
            <a:r>
              <a:rPr lang="en-US" altLang="en-US" sz="900" i="0" dirty="0" smtClean="0">
                <a:latin typeface="Comic Sans MS" pitchFamily="66" charset="0"/>
                <a:hlinkClick r:id="rId12"/>
              </a:rPr>
              <a:t> sticks</a:t>
            </a:r>
            <a:r>
              <a:rPr lang="en-US" altLang="en-US" sz="900" i="0" dirty="0" smtClean="0">
                <a:latin typeface="Comic Sans MS" pitchFamily="66" charset="0"/>
              </a:rPr>
              <a:t>, Wiki.</a:t>
            </a:r>
            <a:endParaRPr lang="en-US" altLang="en-US" sz="900" i="0" dirty="0">
              <a:latin typeface="Comic Sans MS" pitchFamily="66" charset="0"/>
            </a:endParaRPr>
          </a:p>
        </p:txBody>
      </p:sp>
      <p:pic>
        <p:nvPicPr>
          <p:cNvPr id="6" name="Picture 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002638">
            <a:off x="6578679" y="4487325"/>
            <a:ext cx="2230120" cy="1672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667000" y="5441547"/>
            <a:ext cx="3757300" cy="707886"/>
          </a:xfrm>
          <a:prstGeom prst="rect">
            <a:avLst/>
          </a:prstGeom>
          <a:noFill/>
        </p:spPr>
        <p:txBody>
          <a:bodyPr wrap="square" rtlCol="0">
            <a:spAutoFit/>
          </a:bodyPr>
          <a:lstStyle/>
          <a:p>
            <a:pPr algn="ctr"/>
            <a:r>
              <a:rPr lang="en-US" sz="2000" b="1" dirty="0" smtClean="0"/>
              <a:t>Lulu, the puppy, is a multicellular eukaryotic organism.</a:t>
            </a:r>
            <a:endParaRPr lang="en-US" sz="2000" b="1" dirty="0"/>
          </a:p>
        </p:txBody>
      </p:sp>
      <p:sp>
        <p:nvSpPr>
          <p:cNvPr id="22" name="TextBox 21"/>
          <p:cNvSpPr txBox="1"/>
          <p:nvPr/>
        </p:nvSpPr>
        <p:spPr>
          <a:xfrm>
            <a:off x="4138246" y="4788959"/>
            <a:ext cx="1271954" cy="646331"/>
          </a:xfrm>
          <a:prstGeom prst="rect">
            <a:avLst/>
          </a:prstGeom>
          <a:noFill/>
        </p:spPr>
        <p:txBody>
          <a:bodyPr wrap="square" rtlCol="0">
            <a:spAutoFit/>
          </a:bodyPr>
          <a:lstStyle/>
          <a:p>
            <a:pPr algn="ctr"/>
            <a:r>
              <a:rPr lang="en-US" sz="1200" dirty="0" smtClean="0"/>
              <a:t>Her sock monkey is cotton, a plant product..</a:t>
            </a:r>
            <a:endParaRPr lang="en-US" sz="1200" dirty="0"/>
          </a:p>
        </p:txBody>
      </p:sp>
      <p:sp>
        <p:nvSpPr>
          <p:cNvPr id="23" name="TextBox 22"/>
          <p:cNvSpPr txBox="1"/>
          <p:nvPr/>
        </p:nvSpPr>
        <p:spPr>
          <a:xfrm>
            <a:off x="189064" y="5323620"/>
            <a:ext cx="2130185" cy="584775"/>
          </a:xfrm>
          <a:prstGeom prst="rect">
            <a:avLst/>
          </a:prstGeom>
          <a:noFill/>
        </p:spPr>
        <p:txBody>
          <a:bodyPr wrap="square" rtlCol="0">
            <a:spAutoFit/>
          </a:bodyPr>
          <a:lstStyle/>
          <a:p>
            <a:pPr algn="ctr"/>
            <a:r>
              <a:rPr lang="en-US" sz="1600" dirty="0" smtClean="0"/>
              <a:t>She likes to eat acorns, when playing outside.</a:t>
            </a:r>
            <a:endParaRPr lang="en-US" sz="1600" dirty="0"/>
          </a:p>
        </p:txBody>
      </p:sp>
      <p:sp>
        <p:nvSpPr>
          <p:cNvPr id="24" name="TextBox 23"/>
          <p:cNvSpPr txBox="1"/>
          <p:nvPr/>
        </p:nvSpPr>
        <p:spPr>
          <a:xfrm>
            <a:off x="6629400" y="1812368"/>
            <a:ext cx="2209800" cy="830997"/>
          </a:xfrm>
          <a:prstGeom prst="rect">
            <a:avLst/>
          </a:prstGeom>
          <a:solidFill>
            <a:schemeClr val="bg1"/>
          </a:solidFill>
        </p:spPr>
        <p:txBody>
          <a:bodyPr wrap="square" rtlCol="0">
            <a:spAutoFit/>
          </a:bodyPr>
          <a:lstStyle/>
          <a:p>
            <a:pPr algn="ctr"/>
            <a:r>
              <a:rPr lang="en-US" sz="1200" dirty="0" smtClean="0"/>
              <a:t>Lulu’s poo was examined for parasites, and they found  the single-celled eukaryotic microbe, </a:t>
            </a:r>
            <a:r>
              <a:rPr lang="en-US" sz="1200" i="1" dirty="0" smtClean="0"/>
              <a:t>Giardia</a:t>
            </a:r>
            <a:r>
              <a:rPr lang="en-US" sz="1200" dirty="0" smtClean="0"/>
              <a:t>. </a:t>
            </a:r>
            <a:endParaRPr lang="en-US" sz="1200" dirty="0"/>
          </a:p>
        </p:txBody>
      </p:sp>
      <p:sp>
        <p:nvSpPr>
          <p:cNvPr id="25" name="TextBox 24"/>
          <p:cNvSpPr txBox="1"/>
          <p:nvPr/>
        </p:nvSpPr>
        <p:spPr>
          <a:xfrm>
            <a:off x="7544998" y="3583148"/>
            <a:ext cx="1447800" cy="954107"/>
          </a:xfrm>
          <a:prstGeom prst="rect">
            <a:avLst/>
          </a:prstGeom>
          <a:noFill/>
        </p:spPr>
        <p:txBody>
          <a:bodyPr wrap="square" rtlCol="0">
            <a:spAutoFit/>
          </a:bodyPr>
          <a:lstStyle/>
          <a:p>
            <a:pPr algn="r"/>
            <a:r>
              <a:rPr lang="en-US" sz="1400" dirty="0" smtClean="0"/>
              <a:t>Her favorite treat is a bully stick, made from bull penises.</a:t>
            </a:r>
            <a:endParaRPr lang="en-US" sz="1400" dirty="0"/>
          </a:p>
        </p:txBody>
      </p:sp>
    </p:spTree>
    <p:extLst>
      <p:ext uri="{BB962C8B-B14F-4D97-AF65-F5344CB8AC3E}">
        <p14:creationId xmlns:p14="http://schemas.microsoft.com/office/powerpoint/2010/main" val="26615420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52400" y="107950"/>
            <a:ext cx="6400800" cy="6613525"/>
          </a:xfrm>
        </p:spPr>
        <p:txBody>
          <a:bodyPr>
            <a:normAutofit lnSpcReduction="10000"/>
          </a:bodyPr>
          <a:lstStyle/>
          <a:p>
            <a:pPr algn="ctr" eaLnBrk="1" hangingPunct="1">
              <a:buFontTx/>
              <a:buNone/>
            </a:pPr>
            <a:r>
              <a:rPr lang="en-US" sz="5400" b="1" dirty="0">
                <a:solidFill>
                  <a:srgbClr val="33CC33"/>
                </a:solidFill>
                <a:latin typeface="Comic Sans MS" charset="0"/>
              </a:rPr>
              <a:t> </a:t>
            </a:r>
            <a:r>
              <a:rPr lang="en-US" sz="4400" b="1" dirty="0">
                <a:solidFill>
                  <a:srgbClr val="33CC33"/>
                </a:solidFill>
                <a:latin typeface="Comic Sans MS" charset="0"/>
              </a:rPr>
              <a:t>Confused?</a:t>
            </a:r>
            <a:endParaRPr lang="en-US" b="1" dirty="0">
              <a:latin typeface="Comic Sans MS" charset="0"/>
            </a:endParaRPr>
          </a:p>
          <a:p>
            <a:pPr algn="ctr" eaLnBrk="1" hangingPunct="1">
              <a:buFontTx/>
              <a:buNone/>
            </a:pPr>
            <a:r>
              <a:rPr lang="en-US" sz="1800" dirty="0">
                <a:latin typeface="Comic Sans MS" charset="0"/>
              </a:rPr>
              <a:t>    Here are some links to fun resources that further explain Cell Biology:</a:t>
            </a:r>
          </a:p>
          <a:p>
            <a:pPr eaLnBrk="1" hangingPunct="1">
              <a:buFontTx/>
              <a:buNone/>
            </a:pPr>
            <a:endParaRPr lang="en-US" sz="800" dirty="0" smtClean="0">
              <a:latin typeface="Comic Sans MS" charset="0"/>
            </a:endParaRPr>
          </a:p>
          <a:p>
            <a:pPr eaLnBrk="1" hangingPunct="1">
              <a:buFontTx/>
              <a:buNone/>
            </a:pPr>
            <a:endParaRPr lang="en-US" sz="800" dirty="0">
              <a:latin typeface="Comic Sans MS" charset="0"/>
            </a:endParaRPr>
          </a:p>
          <a:p>
            <a:r>
              <a:rPr lang="en-US" sz="1600" dirty="0">
                <a:latin typeface="Comic Sans MS" charset="0"/>
                <a:hlinkClick r:id="rId3"/>
              </a:rPr>
              <a:t>Cell Structure: Prokaryotes</a:t>
            </a:r>
            <a:r>
              <a:rPr lang="en-US" sz="1600" dirty="0">
                <a:latin typeface="Comic Sans MS" charset="0"/>
              </a:rPr>
              <a:t> Main Page</a:t>
            </a:r>
            <a:r>
              <a:rPr lang="en-US" sz="1200" dirty="0">
                <a:latin typeface="Comic Sans MS" charset="0"/>
              </a:rPr>
              <a:t> on the Virtual </a:t>
            </a:r>
            <a:r>
              <a:rPr lang="en-US" sz="1200" dirty="0" err="1">
                <a:latin typeface="Comic Sans MS" charset="0"/>
              </a:rPr>
              <a:t>Micrboiology</a:t>
            </a:r>
            <a:r>
              <a:rPr lang="en-US" sz="1200" dirty="0">
                <a:latin typeface="Comic Sans MS" charset="0"/>
              </a:rPr>
              <a:t> Classroom of</a:t>
            </a:r>
            <a:r>
              <a:rPr lang="en-US" sz="1000" dirty="0">
                <a:latin typeface="Comic Sans MS" charset="0"/>
              </a:rPr>
              <a:t> </a:t>
            </a:r>
            <a:r>
              <a:rPr lang="en-US" sz="1200" dirty="0">
                <a:latin typeface="Comic Sans MS" charset="0"/>
                <a:hlinkClick r:id="rId4"/>
              </a:rPr>
              <a:t>Science Prof Online</a:t>
            </a:r>
            <a:r>
              <a:rPr lang="en-US" sz="1400" dirty="0">
                <a:latin typeface="Comic Sans MS" charset="0"/>
              </a:rPr>
              <a:t>.</a:t>
            </a:r>
          </a:p>
          <a:p>
            <a:pPr eaLnBrk="1" hangingPunct="1"/>
            <a:r>
              <a:rPr lang="en-US" sz="1600" dirty="0" smtClean="0">
                <a:latin typeface="Comic Sans MS" charset="0"/>
                <a:hlinkClick r:id="rId5"/>
              </a:rPr>
              <a:t>Cell </a:t>
            </a:r>
            <a:r>
              <a:rPr lang="en-US" sz="1600" dirty="0">
                <a:latin typeface="Comic Sans MS" charset="0"/>
                <a:hlinkClick r:id="rId5"/>
              </a:rPr>
              <a:t>Structure: Eukaryotes</a:t>
            </a:r>
            <a:r>
              <a:rPr lang="en-US" sz="1600" dirty="0">
                <a:latin typeface="Comic Sans MS" charset="0"/>
              </a:rPr>
              <a:t> Main Page</a:t>
            </a:r>
            <a:r>
              <a:rPr lang="en-US" sz="1200" dirty="0">
                <a:latin typeface="Comic Sans MS" charset="0"/>
              </a:rPr>
              <a:t> </a:t>
            </a:r>
            <a:r>
              <a:rPr lang="en-US" sz="1000" dirty="0">
                <a:latin typeface="Comic Sans MS" charset="0"/>
              </a:rPr>
              <a:t>on the Virtual Cell Biology Classroom of </a:t>
            </a:r>
            <a:r>
              <a:rPr lang="en-US" sz="1200" dirty="0">
                <a:latin typeface="Comic Sans MS" charset="0"/>
                <a:hlinkClick r:id="rId4"/>
              </a:rPr>
              <a:t>Science Prof Online</a:t>
            </a:r>
            <a:r>
              <a:rPr lang="en-US" sz="1600" dirty="0">
                <a:latin typeface="Comic Sans MS" charset="0"/>
              </a:rPr>
              <a:t>.</a:t>
            </a:r>
            <a:r>
              <a:rPr lang="en-US" sz="1400" dirty="0">
                <a:latin typeface="Comic Sans MS" charset="0"/>
              </a:rPr>
              <a:t> </a:t>
            </a:r>
            <a:endParaRPr lang="en-US" sz="2000" dirty="0">
              <a:latin typeface="Comic Sans MS" charset="0"/>
            </a:endParaRPr>
          </a:p>
          <a:p>
            <a:r>
              <a:rPr lang="ja-JP" altLang="en-US" sz="1600" dirty="0">
                <a:latin typeface="Comic Sans MS" charset="0"/>
              </a:rPr>
              <a:t>“</a:t>
            </a:r>
            <a:r>
              <a:rPr lang="en-US" sz="1600" dirty="0">
                <a:latin typeface="Comic Sans MS" charset="0"/>
                <a:hlinkClick r:id="rId6"/>
              </a:rPr>
              <a:t>How big is a…</a:t>
            </a:r>
            <a:r>
              <a:rPr lang="ja-JP" altLang="en-US" sz="1600" dirty="0">
                <a:latin typeface="Comic Sans MS" charset="0"/>
                <a:hlinkClick r:id="rId6"/>
              </a:rPr>
              <a:t>”</a:t>
            </a:r>
            <a:r>
              <a:rPr lang="en-US" sz="1800" dirty="0">
                <a:latin typeface="Comic Sans MS" charset="0"/>
                <a:hlinkClick r:id="rId6"/>
              </a:rPr>
              <a:t> </a:t>
            </a:r>
            <a:r>
              <a:rPr lang="en-US" sz="1200" dirty="0">
                <a:latin typeface="Comic Sans MS" charset="0"/>
              </a:rPr>
              <a:t>interactive diagram from </a:t>
            </a:r>
            <a:r>
              <a:rPr lang="en-US" sz="1200" dirty="0">
                <a:latin typeface="Comic Sans MS" charset="0"/>
                <a:hlinkClick r:id="rId7"/>
              </a:rPr>
              <a:t>Cells Alive </a:t>
            </a:r>
            <a:r>
              <a:rPr lang="en-US" sz="1200" dirty="0" smtClean="0">
                <a:latin typeface="Comic Sans MS" charset="0"/>
              </a:rPr>
              <a:t>website</a:t>
            </a:r>
            <a:r>
              <a:rPr lang="en-US" sz="800" dirty="0" smtClean="0">
                <a:latin typeface="Comic Sans MS" charset="0"/>
              </a:rPr>
              <a:t>.</a:t>
            </a:r>
            <a:endParaRPr lang="en-US" sz="800" dirty="0">
              <a:latin typeface="Comic Sans MS" charset="0"/>
            </a:endParaRPr>
          </a:p>
          <a:p>
            <a:pPr eaLnBrk="1" hangingPunct="1"/>
            <a:r>
              <a:rPr lang="ja-JP" altLang="en-US" sz="1600" dirty="0" smtClean="0">
                <a:latin typeface="Comic Sans MS" charset="0"/>
              </a:rPr>
              <a:t>“</a:t>
            </a:r>
            <a:r>
              <a:rPr lang="en-US" sz="1600" dirty="0">
                <a:latin typeface="Comic Sans MS" charset="0"/>
                <a:hlinkClick r:id="rId8"/>
              </a:rPr>
              <a:t>Cells</a:t>
            </a:r>
            <a:r>
              <a:rPr lang="ja-JP" altLang="en-US" sz="1600" dirty="0">
                <a:latin typeface="Comic Sans MS" charset="0"/>
              </a:rPr>
              <a:t>”</a:t>
            </a:r>
            <a:r>
              <a:rPr lang="en-US" sz="1000" dirty="0">
                <a:latin typeface="Comic Sans MS" charset="0"/>
              </a:rPr>
              <a:t> music video by They Might Be Giants</a:t>
            </a:r>
            <a:r>
              <a:rPr lang="en-US" sz="1000" dirty="0" smtClean="0">
                <a:latin typeface="Comic Sans MS" charset="0"/>
              </a:rPr>
              <a:t>.</a:t>
            </a:r>
          </a:p>
          <a:p>
            <a:pPr eaLnBrk="1" hangingPunct="1"/>
            <a:r>
              <a:rPr lang="en-US" sz="1600" dirty="0" smtClean="0">
                <a:latin typeface="Comic Sans MS" charset="0"/>
                <a:hlinkClick r:id="rId9"/>
              </a:rPr>
              <a:t>Prokaryotic </a:t>
            </a:r>
            <a:r>
              <a:rPr lang="en-US" sz="1600" dirty="0">
                <a:latin typeface="Comic Sans MS" charset="0"/>
                <a:hlinkClick r:id="rId9"/>
              </a:rPr>
              <a:t>&amp; Eukaryotic</a:t>
            </a:r>
            <a:r>
              <a:rPr lang="en-US" sz="1600" dirty="0">
                <a:latin typeface="Comic Sans MS" charset="0"/>
              </a:rPr>
              <a:t>: Two Types of Biological Cells</a:t>
            </a:r>
            <a:r>
              <a:rPr lang="en-US" sz="1000" dirty="0">
                <a:latin typeface="Comic Sans MS" charset="0"/>
              </a:rPr>
              <a:t>, an article from SPO.</a:t>
            </a:r>
          </a:p>
          <a:p>
            <a:r>
              <a:rPr lang="en-US" sz="1800" dirty="0">
                <a:latin typeface="Comic Sans MS" charset="0"/>
                <a:hlinkClick r:id="rId10"/>
              </a:rPr>
              <a:t>Prokaryotic Cell</a:t>
            </a:r>
            <a:r>
              <a:rPr lang="en-US" sz="1800" dirty="0">
                <a:latin typeface="Comic Sans MS" charset="0"/>
              </a:rPr>
              <a:t>: </a:t>
            </a:r>
            <a:r>
              <a:rPr lang="en-US" sz="1600" dirty="0">
                <a:latin typeface="Comic Sans MS" charset="0"/>
              </a:rPr>
              <a:t>Structures, Functions &amp; Diagrams,</a:t>
            </a:r>
            <a:r>
              <a:rPr lang="en-US" sz="1200" dirty="0">
                <a:latin typeface="Comic Sans MS" charset="0"/>
              </a:rPr>
              <a:t>  an article from SPO</a:t>
            </a:r>
            <a:r>
              <a:rPr lang="en-US" sz="1800" dirty="0">
                <a:latin typeface="Comic Sans MS" charset="0"/>
              </a:rPr>
              <a:t>.</a:t>
            </a:r>
          </a:p>
          <a:p>
            <a:pPr eaLnBrk="1" hangingPunct="1"/>
            <a:r>
              <a:rPr lang="en-US" sz="1600" dirty="0" smtClean="0">
                <a:latin typeface="Comic Sans MS" charset="0"/>
                <a:hlinkClick r:id="rId11"/>
              </a:rPr>
              <a:t>Eukaryotic </a:t>
            </a:r>
            <a:r>
              <a:rPr lang="en-US" sz="1600" dirty="0">
                <a:latin typeface="Comic Sans MS" charset="0"/>
                <a:hlinkClick r:id="rId11"/>
              </a:rPr>
              <a:t>Cell</a:t>
            </a:r>
            <a:r>
              <a:rPr lang="en-US" sz="1600" dirty="0">
                <a:latin typeface="Comic Sans MS" charset="0"/>
              </a:rPr>
              <a:t>: Structures, Functions &amp; Diagrams</a:t>
            </a:r>
            <a:r>
              <a:rPr lang="en-US" sz="1000" dirty="0">
                <a:latin typeface="Comic Sans MS" charset="0"/>
              </a:rPr>
              <a:t> article from SPO.</a:t>
            </a:r>
          </a:p>
          <a:p>
            <a:pPr eaLnBrk="1" hangingPunct="1"/>
            <a:r>
              <a:rPr lang="en-US" sz="1600" dirty="0">
                <a:latin typeface="Comic Sans MS" charset="0"/>
                <a:hlinkClick r:id="rId12"/>
              </a:rPr>
              <a:t>Cell Structure</a:t>
            </a:r>
            <a:r>
              <a:rPr lang="en-US" sz="1100" dirty="0">
                <a:latin typeface="Comic Sans MS" charset="0"/>
              </a:rPr>
              <a:t> tutorials and quizzes from Interactive Concepts in Biochemistry.</a:t>
            </a:r>
          </a:p>
          <a:p>
            <a:pPr eaLnBrk="1" hangingPunct="1"/>
            <a:r>
              <a:rPr lang="en-US" sz="1600" dirty="0">
                <a:latin typeface="Comic Sans MS" charset="0"/>
                <a:hlinkClick r:id="rId13"/>
              </a:rPr>
              <a:t>Cells Alive</a:t>
            </a:r>
            <a:r>
              <a:rPr lang="en-US" sz="1000" dirty="0">
                <a:latin typeface="Comic Sans MS" charset="0"/>
              </a:rPr>
              <a:t> interactive website.</a:t>
            </a:r>
          </a:p>
          <a:p>
            <a:pPr eaLnBrk="1" hangingPunct="1"/>
            <a:r>
              <a:rPr lang="en-US" sz="1600" dirty="0">
                <a:latin typeface="Comic Sans MS" charset="0"/>
                <a:hlinkClick r:id="rId14"/>
              </a:rPr>
              <a:t>Eukaryotic Cell Tour</a:t>
            </a:r>
            <a:r>
              <a:rPr lang="en-US" sz="1000" dirty="0">
                <a:latin typeface="Comic Sans MS" charset="0"/>
              </a:rPr>
              <a:t> an Animated Science Tutorial.</a:t>
            </a:r>
          </a:p>
          <a:p>
            <a:pPr eaLnBrk="1" hangingPunct="1"/>
            <a:r>
              <a:rPr lang="ja-JP" altLang="en-US" sz="1600" dirty="0" smtClean="0">
                <a:latin typeface="Comic Sans MS" charset="0"/>
              </a:rPr>
              <a:t>“</a:t>
            </a:r>
            <a:r>
              <a:rPr lang="en-US" sz="1600" dirty="0">
                <a:latin typeface="Comic Sans MS" charset="0"/>
                <a:hlinkClick r:id="rId15"/>
              </a:rPr>
              <a:t>The Cell Song</a:t>
            </a:r>
            <a:r>
              <a:rPr lang="ja-JP" altLang="en-US" sz="1600" dirty="0">
                <a:latin typeface="Comic Sans MS" charset="0"/>
              </a:rPr>
              <a:t>”</a:t>
            </a:r>
            <a:r>
              <a:rPr lang="en-US" sz="1000" dirty="0">
                <a:latin typeface="Comic Sans MS" charset="0"/>
              </a:rPr>
              <a:t> lyrics by The Cell Squad, Freedom Middle School, Nashville, TN</a:t>
            </a:r>
            <a:r>
              <a:rPr lang="en-US" sz="1000" dirty="0" smtClean="0">
                <a:latin typeface="Comic Sans MS" charset="0"/>
              </a:rPr>
              <a:t>..</a:t>
            </a:r>
            <a:endParaRPr lang="en-US" sz="1000" dirty="0">
              <a:latin typeface="Comic Sans MS" charset="0"/>
            </a:endParaRPr>
          </a:p>
          <a:p>
            <a:pPr eaLnBrk="1" hangingPunct="1"/>
            <a:r>
              <a:rPr lang="en-US" sz="1600" dirty="0">
                <a:latin typeface="Comic Sans MS" charset="0"/>
              </a:rPr>
              <a:t>Biology4Kids – </a:t>
            </a:r>
            <a:r>
              <a:rPr lang="en-US" sz="1600" dirty="0">
                <a:latin typeface="Comic Sans MS" charset="0"/>
                <a:hlinkClick r:id="rId16"/>
              </a:rPr>
              <a:t>Cell Biology Main Page</a:t>
            </a:r>
            <a:r>
              <a:rPr lang="en-US" sz="1000" dirty="0">
                <a:latin typeface="Comic Sans MS" charset="0"/>
              </a:rPr>
              <a:t>   by </a:t>
            </a:r>
            <a:r>
              <a:rPr lang="en-US" sz="1000" dirty="0" err="1">
                <a:latin typeface="Comic Sans MS" charset="0"/>
              </a:rPr>
              <a:t>Raders</a:t>
            </a:r>
            <a:r>
              <a:rPr lang="en-US" sz="1000" dirty="0">
                <a:latin typeface="Comic Sans MS" charset="0"/>
              </a:rPr>
              <a:t>.</a:t>
            </a:r>
          </a:p>
          <a:p>
            <a:pPr eaLnBrk="1" hangingPunct="1">
              <a:buFontTx/>
              <a:buNone/>
            </a:pPr>
            <a:endParaRPr lang="en-US" sz="900" dirty="0">
              <a:latin typeface="Comic Sans MS" charset="0"/>
            </a:endParaRPr>
          </a:p>
          <a:p>
            <a:pPr eaLnBrk="1" hangingPunct="1"/>
            <a:endParaRPr lang="en-US" sz="900" dirty="0">
              <a:latin typeface="Comic Sans MS" charset="0"/>
            </a:endParaRPr>
          </a:p>
          <a:p>
            <a:pPr algn="ctr" eaLnBrk="1" hangingPunct="1">
              <a:buFontTx/>
              <a:buNone/>
            </a:pPr>
            <a:r>
              <a:rPr lang="en-US" sz="1000" dirty="0">
                <a:latin typeface="Comic Sans MS" charset="0"/>
              </a:rPr>
              <a:t>    (You must be in PPT slideshow view to click on links.)</a:t>
            </a:r>
          </a:p>
        </p:txBody>
      </p:sp>
      <p:pic>
        <p:nvPicPr>
          <p:cNvPr id="29699" name="Picture 3" descr="MC90022968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0" y="228600"/>
            <a:ext cx="1295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4"/>
          <p:cNvSpPr>
            <a:spLocks noChangeArrowheads="1" noChangeShapeType="1" noTextEdit="1"/>
          </p:cNvSpPr>
          <p:nvPr/>
        </p:nvSpPr>
        <p:spPr bwMode="auto">
          <a:xfrm rot="2508593">
            <a:off x="6313488" y="1404938"/>
            <a:ext cx="2406650" cy="655637"/>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ea typeface="Comic Sans MS"/>
                <a:cs typeface="Comic Sans MS"/>
              </a:rPr>
              <a:t>Smart Links</a:t>
            </a:r>
          </a:p>
        </p:txBody>
      </p:sp>
      <p:sp>
        <p:nvSpPr>
          <p:cNvPr id="6" name="Text Box 5"/>
          <p:cNvSpPr txBox="1">
            <a:spLocks noChangeArrowheads="1"/>
          </p:cNvSpPr>
          <p:nvPr/>
        </p:nvSpPr>
        <p:spPr bwMode="auto">
          <a:xfrm>
            <a:off x="4971757" y="66255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8"/>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4844726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381000"/>
            <a:ext cx="8534400" cy="3886200"/>
          </a:xfrm>
        </p:spPr>
        <p:txBody>
          <a:bodyPr>
            <a:normAutofit fontScale="90000"/>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4000" b="1" smtClean="0">
                <a:solidFill>
                  <a:srgbClr val="6666FF"/>
                </a:solidFill>
              </a:rPr>
              <a:t/>
            </a:r>
            <a:br>
              <a:rPr lang="en-US" altLang="en-US" sz="4000" b="1" smtClean="0">
                <a:solidFill>
                  <a:srgbClr val="6666FF"/>
                </a:solidFill>
              </a:rPr>
            </a:br>
            <a:r>
              <a:rPr lang="en-US" altLang="en-US" sz="2400" smtClean="0">
                <a:latin typeface="Comic Sans MS" pitchFamily="66" charset="0"/>
              </a:rPr>
              <a:t>The VCBC is full of resources to help you succeed, including:</a:t>
            </a:r>
          </a:p>
        </p:txBody>
      </p:sp>
      <p:sp>
        <p:nvSpPr>
          <p:cNvPr id="30723" name="Rectangle 3"/>
          <p:cNvSpPr>
            <a:spLocks noGrp="1" noChangeArrowheads="1"/>
          </p:cNvSpPr>
          <p:nvPr>
            <p:ph type="subTitle" idx="1"/>
          </p:nvPr>
        </p:nvSpPr>
        <p:spPr>
          <a:xfrm>
            <a:off x="2438400" y="43434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0724" name="Text Box 4"/>
          <p:cNvSpPr txBox="1">
            <a:spLocks noChangeArrowheads="1"/>
          </p:cNvSpPr>
          <p:nvPr/>
        </p:nvSpPr>
        <p:spPr bwMode="auto">
          <a:xfrm>
            <a:off x="0" y="5900738"/>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b="0">
                <a:solidFill>
                  <a:srgbClr val="000000"/>
                </a:solidFill>
                <a:latin typeface="Comic Sans MS" pitchFamily="66" charset="0"/>
              </a:rPr>
              <a:t>You can access the VCBC by going to the Science Prof Online website </a:t>
            </a:r>
            <a:r>
              <a:rPr lang="en-US" altLang="en-US">
                <a:solidFill>
                  <a:srgbClr val="000000"/>
                </a:solidFill>
                <a:latin typeface="Comic Sans MS" pitchFamily="66" charset="0"/>
                <a:hlinkClick r:id="rId4"/>
              </a:rPr>
              <a:t>www.ScienceProfOnline.com</a:t>
            </a:r>
            <a:endParaRPr lang="en-US" altLang="en-US">
              <a:solidFill>
                <a:srgbClr val="000000"/>
              </a:solidFill>
              <a:latin typeface="Comic Sans MS" pitchFamily="66" charset="0"/>
            </a:endParaRPr>
          </a:p>
        </p:txBody>
      </p:sp>
      <p:pic>
        <p:nvPicPr>
          <p:cNvPr id="30725"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343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0727"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997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0" y="6599079"/>
            <a:ext cx="533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a:latin typeface="Comic Sans MS" pitchFamily="66" charset="0"/>
                <a:hlinkClick r:id="rId3"/>
              </a:rPr>
              <a:t>Prokaryotic Cell </a:t>
            </a:r>
            <a:r>
              <a:rPr lang="en-US" altLang="en-US" sz="1000" b="0" dirty="0" smtClean="0">
                <a:latin typeface="Comic Sans MS" pitchFamily="66" charset="0"/>
                <a:hlinkClick r:id="rId3"/>
              </a:rPr>
              <a:t>Diagram</a:t>
            </a:r>
            <a:r>
              <a:rPr lang="en-US" altLang="en-US" sz="1000" b="0" dirty="0" smtClean="0">
                <a:latin typeface="Comic Sans MS" pitchFamily="66" charset="0"/>
              </a:rPr>
              <a:t>, </a:t>
            </a:r>
            <a:r>
              <a:rPr lang="en-US" altLang="en-US" sz="1000" b="0" dirty="0">
                <a:latin typeface="Comic Sans MS" pitchFamily="66" charset="0"/>
                <a:hlinkClick r:id="rId4"/>
              </a:rPr>
              <a:t>Eukaryotic Cell Diagram</a:t>
            </a:r>
            <a:r>
              <a:rPr lang="en-US" altLang="en-US" sz="1000" b="0" dirty="0">
                <a:latin typeface="Comic Sans MS" pitchFamily="66" charset="0"/>
              </a:rPr>
              <a:t>, </a:t>
            </a:r>
            <a:r>
              <a:rPr lang="en-US" altLang="en-US" sz="1000" b="0" dirty="0">
                <a:latin typeface="Comic Sans MS" pitchFamily="66" charset="0"/>
                <a:hlinkClick r:id="rId5"/>
              </a:rPr>
              <a:t>Plant cell</a:t>
            </a:r>
            <a:r>
              <a:rPr lang="en-US" altLang="en-US" sz="1000" b="0" dirty="0">
                <a:latin typeface="Comic Sans MS" pitchFamily="66" charset="0"/>
              </a:rPr>
              <a:t>, M. Ruiz</a:t>
            </a:r>
          </a:p>
        </p:txBody>
      </p:sp>
      <p:sp>
        <p:nvSpPr>
          <p:cNvPr id="3077" name="Text Box 5"/>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For additional resources on this lecture topic, see the </a:t>
            </a:r>
            <a:r>
              <a:rPr lang="en-US" altLang="en-US" sz="1000" b="0">
                <a:latin typeface="Comic Sans MS" pitchFamily="66" charset="0"/>
                <a:hlinkClick r:id="rId6"/>
              </a:rPr>
              <a:t>Prokaryotic Cell Main Page </a:t>
            </a:r>
            <a:r>
              <a:rPr lang="en-US" altLang="en-US" sz="1000" b="0">
                <a:latin typeface="Comic Sans MS" pitchFamily="66" charset="0"/>
              </a:rPr>
              <a:t>on </a:t>
            </a:r>
            <a:r>
              <a:rPr lang="en-US" altLang="en-US" sz="1000" b="0">
                <a:latin typeface="Comic Sans MS" pitchFamily="66" charset="0"/>
                <a:hlinkClick r:id="rId7"/>
              </a:rPr>
              <a:t>SPO</a:t>
            </a:r>
            <a:r>
              <a:rPr lang="en-US" altLang="en-US" sz="1000">
                <a:latin typeface="Comic Sans MS" pitchFamily="66" charset="0"/>
              </a:rPr>
              <a:t>.</a:t>
            </a:r>
          </a:p>
        </p:txBody>
      </p:sp>
      <p:pic>
        <p:nvPicPr>
          <p:cNvPr id="7" name="Picture 35" descr="Prokaryote_cell_unlabeled_Ruiz"/>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a:xfrm>
            <a:off x="5334000" y="457200"/>
            <a:ext cx="3191450" cy="213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Animal_cell_structure_no_text_MRuiz"/>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2743200"/>
            <a:ext cx="421372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533400" y="685800"/>
            <a:ext cx="4114800"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en-US" sz="4800" b="1" dirty="0" smtClean="0">
                <a:latin typeface="Comic Sans MS" pitchFamily="66" charset="0"/>
              </a:rPr>
              <a:t>Introduction</a:t>
            </a:r>
          </a:p>
          <a:p>
            <a:pPr algn="l"/>
            <a:r>
              <a:rPr lang="en-US" altLang="en-US" sz="800" b="1" dirty="0" smtClean="0">
                <a:latin typeface="Comic Sans MS" pitchFamily="66" charset="0"/>
              </a:rPr>
              <a:t> </a:t>
            </a:r>
          </a:p>
          <a:p>
            <a:pPr algn="l"/>
            <a:r>
              <a:rPr lang="en-US" altLang="en-US" sz="3600" b="1" dirty="0" smtClean="0">
                <a:latin typeface="Comic Sans MS" pitchFamily="66" charset="0"/>
              </a:rPr>
              <a:t>to </a:t>
            </a:r>
          </a:p>
          <a:p>
            <a:pPr algn="l"/>
            <a:endParaRPr lang="en-US" altLang="en-US" sz="800" b="1" dirty="0" smtClean="0">
              <a:latin typeface="Comic Sans MS" pitchFamily="66" charset="0"/>
            </a:endParaRPr>
          </a:p>
          <a:p>
            <a:pPr algn="l"/>
            <a:r>
              <a:rPr lang="en-US" altLang="en-US" sz="4800" b="1" dirty="0" smtClean="0">
                <a:latin typeface="Comic Sans MS" pitchFamily="66" charset="0"/>
              </a:rPr>
              <a:t>Cell Biology</a:t>
            </a:r>
          </a:p>
        </p:txBody>
      </p:sp>
      <p:pic>
        <p:nvPicPr>
          <p:cNvPr id="2" name="Picture 1" descr="Plant_cell_structure_no_text_MRuiz.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4038600"/>
            <a:ext cx="3898900" cy="2362200"/>
          </a:xfrm>
          <a:prstGeom prst="rect">
            <a:avLst/>
          </a:prstGeom>
        </p:spPr>
      </p:pic>
    </p:spTree>
    <p:extLst>
      <p:ext uri="{BB962C8B-B14F-4D97-AF65-F5344CB8AC3E}">
        <p14:creationId xmlns:p14="http://schemas.microsoft.com/office/powerpoint/2010/main" val="3103639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19300" y="2579077"/>
            <a:ext cx="5105400" cy="1143000"/>
          </a:xfrm>
        </p:spPr>
        <p:txBody>
          <a:bodyPr>
            <a:normAutofit/>
          </a:bodyPr>
          <a:lstStyle/>
          <a:p>
            <a:r>
              <a:rPr lang="en-US" sz="3600" b="1" i="1" dirty="0" smtClean="0">
                <a:solidFill>
                  <a:schemeClr val="bg1">
                    <a:lumMod val="65000"/>
                  </a:schemeClr>
                </a:solidFill>
                <a:latin typeface="Comic Sans MS" pitchFamily="66" charset="0"/>
              </a:rPr>
              <a:t>Why else? </a:t>
            </a:r>
            <a:endParaRPr lang="en-US" sz="3100" dirty="0" smtClean="0">
              <a:solidFill>
                <a:schemeClr val="bg1">
                  <a:lumMod val="65000"/>
                </a:schemeClr>
              </a:solidFill>
              <a:latin typeface="Comic Sans MS" pitchFamily="66" charset="0"/>
            </a:endParaRPr>
          </a:p>
        </p:txBody>
      </p:sp>
      <p:sp>
        <p:nvSpPr>
          <p:cNvPr id="6" name="Rectangle 2"/>
          <p:cNvSpPr txBox="1">
            <a:spLocks noChangeArrowheads="1"/>
          </p:cNvSpPr>
          <p:nvPr/>
        </p:nvSpPr>
        <p:spPr>
          <a:xfrm>
            <a:off x="685800" y="381000"/>
            <a:ext cx="7772400" cy="2133600"/>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i="1" dirty="0" smtClean="0">
                <a:solidFill>
                  <a:srgbClr val="FF0000"/>
                </a:solidFill>
                <a:latin typeface="Comic Sans MS" pitchFamily="66" charset="0"/>
              </a:rPr>
              <a:t/>
            </a:r>
            <a:br>
              <a:rPr lang="en-US" sz="4800" b="1" i="1" dirty="0" smtClean="0">
                <a:solidFill>
                  <a:srgbClr val="FF0000"/>
                </a:solidFill>
                <a:latin typeface="Comic Sans MS" pitchFamily="66" charset="0"/>
              </a:rPr>
            </a:br>
            <a:r>
              <a:rPr lang="en-US" sz="12000" b="1" i="1" dirty="0" smtClean="0">
                <a:solidFill>
                  <a:srgbClr val="FF0000"/>
                </a:solidFill>
                <a:latin typeface="Comic Sans MS" pitchFamily="66" charset="0"/>
              </a:rPr>
              <a:t>Q</a:t>
            </a:r>
            <a:r>
              <a:rPr lang="en-US" sz="12000" b="1" i="1" dirty="0" smtClean="0">
                <a:latin typeface="Comic Sans MS" pitchFamily="66" charset="0"/>
              </a:rPr>
              <a:t>: Why are you in this class?</a:t>
            </a:r>
          </a:p>
          <a:p>
            <a:r>
              <a:rPr lang="en-US" sz="9300" i="1" dirty="0" smtClean="0">
                <a:latin typeface="Comic Sans MS" pitchFamily="66" charset="0"/>
              </a:rPr>
              <a:t/>
            </a:r>
            <a:br>
              <a:rPr lang="en-US" sz="9300" i="1" dirty="0" smtClean="0">
                <a:latin typeface="Comic Sans MS" pitchFamily="66" charset="0"/>
              </a:rPr>
            </a:br>
            <a:r>
              <a:rPr lang="en-US" sz="3700" i="1" dirty="0" smtClean="0">
                <a:latin typeface="Comic Sans MS" pitchFamily="66" charset="0"/>
              </a:rPr>
              <a:t/>
            </a:r>
            <a:br>
              <a:rPr lang="en-US" sz="3700" i="1" dirty="0" smtClean="0">
                <a:latin typeface="Comic Sans MS" pitchFamily="66" charset="0"/>
              </a:rPr>
            </a:br>
            <a:r>
              <a:rPr lang="en-US" sz="6700" dirty="0" smtClean="0">
                <a:solidFill>
                  <a:schemeClr val="tx1">
                    <a:lumMod val="65000"/>
                    <a:lumOff val="35000"/>
                  </a:schemeClr>
                </a:solidFill>
                <a:latin typeface="Comic Sans MS" pitchFamily="66" charset="0"/>
              </a:rPr>
              <a:t>“Because it is a requirement to get into </a:t>
            </a:r>
          </a:p>
          <a:p>
            <a:r>
              <a:rPr lang="en-US" sz="6700" dirty="0" smtClean="0">
                <a:solidFill>
                  <a:schemeClr val="tx1">
                    <a:lumMod val="65000"/>
                    <a:lumOff val="35000"/>
                  </a:schemeClr>
                </a:solidFill>
                <a:latin typeface="Comic Sans MS" pitchFamily="66" charset="0"/>
              </a:rPr>
              <a:t>my program of study.”</a:t>
            </a:r>
          </a:p>
          <a:p>
            <a:endParaRPr lang="en-US" sz="6000" dirty="0">
              <a:latin typeface="Comic Sans MS" pitchFamily="66" charset="0"/>
            </a:endParaRPr>
          </a:p>
        </p:txBody>
      </p:sp>
      <p:sp>
        <p:nvSpPr>
          <p:cNvPr id="7" name="Rectangle 2"/>
          <p:cNvSpPr txBox="1">
            <a:spLocks noChangeArrowheads="1"/>
          </p:cNvSpPr>
          <p:nvPr/>
        </p:nvSpPr>
        <p:spPr>
          <a:xfrm>
            <a:off x="695178" y="3810000"/>
            <a:ext cx="7924800" cy="214811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dirty="0" smtClean="0">
                <a:solidFill>
                  <a:srgbClr val="008000"/>
                </a:solidFill>
                <a:latin typeface="Comic Sans MS" pitchFamily="66" charset="0"/>
              </a:rPr>
              <a:t>Because everything alive </a:t>
            </a:r>
            <a:r>
              <a:rPr lang="en-US" sz="3100" dirty="0">
                <a:solidFill>
                  <a:srgbClr val="008000"/>
                </a:solidFill>
                <a:latin typeface="Comic Sans MS" pitchFamily="66" charset="0"/>
              </a:rPr>
              <a:t>is made of cells.</a:t>
            </a:r>
            <a:endParaRPr lang="en-US" sz="3100" dirty="0">
              <a:latin typeface="Comic Sans MS" pitchFamily="66" charset="0"/>
            </a:endParaRPr>
          </a:p>
          <a:p>
            <a:r>
              <a:rPr lang="en-US" sz="3100" dirty="0" smtClean="0">
                <a:solidFill>
                  <a:srgbClr val="008000"/>
                </a:solidFill>
                <a:latin typeface="Comic Sans MS" pitchFamily="66" charset="0"/>
              </a:rPr>
              <a:t> </a:t>
            </a:r>
            <a:r>
              <a:rPr lang="en-US" sz="1800" dirty="0" smtClean="0">
                <a:solidFill>
                  <a:schemeClr val="tx1">
                    <a:lumMod val="50000"/>
                    <a:lumOff val="50000"/>
                  </a:schemeClr>
                </a:solidFill>
                <a:latin typeface="Comic Sans MS" pitchFamily="66" charset="0"/>
              </a:rPr>
              <a:t>(including the patients you will care for and many of </a:t>
            </a:r>
            <a:br>
              <a:rPr lang="en-US" sz="1800" dirty="0" smtClean="0">
                <a:solidFill>
                  <a:schemeClr val="tx1">
                    <a:lumMod val="50000"/>
                    <a:lumOff val="50000"/>
                  </a:schemeClr>
                </a:solidFill>
                <a:latin typeface="Comic Sans MS" pitchFamily="66" charset="0"/>
              </a:rPr>
            </a:br>
            <a:r>
              <a:rPr lang="en-US" sz="1800" dirty="0" smtClean="0">
                <a:solidFill>
                  <a:schemeClr val="tx1">
                    <a:lumMod val="50000"/>
                    <a:lumOff val="50000"/>
                  </a:schemeClr>
                </a:solidFill>
                <a:latin typeface="Comic Sans MS" pitchFamily="66" charset="0"/>
              </a:rPr>
              <a:t>the microbes that cause disease)</a:t>
            </a:r>
            <a:br>
              <a:rPr lang="en-US" sz="1800" dirty="0" smtClean="0">
                <a:solidFill>
                  <a:schemeClr val="tx1">
                    <a:lumMod val="50000"/>
                    <a:lumOff val="50000"/>
                  </a:schemeClr>
                </a:solidFill>
                <a:latin typeface="Comic Sans MS" pitchFamily="66" charset="0"/>
              </a:rPr>
            </a:br>
            <a:endParaRPr lang="en-US" sz="3100" dirty="0">
              <a:latin typeface="Comic Sans MS" pitchFamily="66" charset="0"/>
            </a:endParaRPr>
          </a:p>
        </p:txBody>
      </p:sp>
      <p:sp>
        <p:nvSpPr>
          <p:cNvPr id="8" name="Text Box 5"/>
          <p:cNvSpPr txBox="1">
            <a:spLocks noChangeArrowheads="1"/>
          </p:cNvSpPr>
          <p:nvPr/>
        </p:nvSpPr>
        <p:spPr bwMode="auto">
          <a:xfrm>
            <a:off x="-18757" y="662559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985022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6629400" y="228600"/>
            <a:ext cx="220979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5" name="Rectangle 15"/>
          <p:cNvSpPr>
            <a:spLocks noGrp="1" noChangeArrowheads="1"/>
          </p:cNvSpPr>
          <p:nvPr>
            <p:ph type="body" sz="half" idx="1"/>
          </p:nvPr>
        </p:nvSpPr>
        <p:spPr>
          <a:xfrm>
            <a:off x="381000" y="381000"/>
            <a:ext cx="5943600" cy="3276600"/>
          </a:xfrm>
          <a:noFill/>
        </p:spPr>
        <p:txBody>
          <a:bodyPr>
            <a:normAutofit/>
          </a:bodyPr>
          <a:lstStyle/>
          <a:p>
            <a:pPr eaLnBrk="1" hangingPunct="1">
              <a:lnSpc>
                <a:spcPct val="90000"/>
              </a:lnSpc>
              <a:buFontTx/>
              <a:buNone/>
            </a:pPr>
            <a:r>
              <a:rPr lang="en-US" altLang="en-US" sz="3600" b="1" dirty="0" smtClean="0">
                <a:solidFill>
                  <a:schemeClr val="accent6">
                    <a:lumMod val="75000"/>
                  </a:schemeClr>
                </a:solidFill>
                <a:latin typeface="Comic Sans MS" pitchFamily="66" charset="0"/>
              </a:rPr>
              <a:t>Everyday </a:t>
            </a:r>
            <a:r>
              <a:rPr lang="en-US" altLang="en-US" sz="3600" b="1" dirty="0" smtClean="0">
                <a:solidFill>
                  <a:schemeClr val="accent6">
                    <a:lumMod val="75000"/>
                  </a:schemeClr>
                </a:solidFill>
                <a:latin typeface="Comic Sans MS" pitchFamily="66" charset="0"/>
              </a:rPr>
              <a:t>Cell Biology</a:t>
            </a:r>
            <a:endParaRPr lang="en-US" altLang="en-US" sz="1100" b="1" dirty="0" smtClean="0">
              <a:solidFill>
                <a:srgbClr val="68801B"/>
              </a:solidFill>
              <a:latin typeface="Comic Sans MS" pitchFamily="66" charset="0"/>
            </a:endParaRPr>
          </a:p>
          <a:p>
            <a:pPr eaLnBrk="1" hangingPunct="1">
              <a:lnSpc>
                <a:spcPct val="90000"/>
              </a:lnSpc>
              <a:buFontTx/>
              <a:buNone/>
            </a:pPr>
            <a:endParaRPr lang="en-US" altLang="en-US" sz="1400" b="1" dirty="0" smtClean="0">
              <a:solidFill>
                <a:srgbClr val="68801B"/>
              </a:solidFill>
              <a:latin typeface="Comic Sans MS" pitchFamily="66" charset="0"/>
            </a:endParaRPr>
          </a:p>
          <a:p>
            <a:pPr marL="0" indent="0" eaLnBrk="1" hangingPunct="1">
              <a:lnSpc>
                <a:spcPct val="90000"/>
              </a:lnSpc>
              <a:spcBef>
                <a:spcPts val="0"/>
              </a:spcBef>
              <a:buNone/>
            </a:pPr>
            <a:r>
              <a:rPr lang="en-US" altLang="en-US" sz="1800" dirty="0" smtClean="0">
                <a:latin typeface="Comic Sans MS"/>
                <a:cs typeface="Comic Sans MS"/>
              </a:rPr>
              <a:t>Who was Henrietta Lacks and why were her cells                                         </a:t>
            </a:r>
          </a:p>
          <a:p>
            <a:pPr marL="0" indent="0" eaLnBrk="1" hangingPunct="1">
              <a:lnSpc>
                <a:spcPct val="90000"/>
              </a:lnSpc>
              <a:spcBef>
                <a:spcPts val="0"/>
              </a:spcBef>
              <a:buNone/>
            </a:pPr>
            <a:r>
              <a:rPr lang="en-US" altLang="en-US" sz="1800" dirty="0" smtClean="0">
                <a:latin typeface="Comic Sans MS"/>
                <a:cs typeface="Comic Sans MS"/>
              </a:rPr>
              <a:t> so important to medical science?</a:t>
            </a:r>
          </a:p>
          <a:p>
            <a:pPr marL="0" indent="0" eaLnBrk="1" hangingPunct="1">
              <a:lnSpc>
                <a:spcPct val="90000"/>
              </a:lnSpc>
              <a:spcBef>
                <a:spcPts val="0"/>
              </a:spcBef>
              <a:buNone/>
            </a:pPr>
            <a:endParaRPr lang="en-US" altLang="en-US" sz="1800" dirty="0">
              <a:latin typeface="Comic Sans MS"/>
              <a:cs typeface="Comic Sans MS"/>
            </a:endParaRPr>
          </a:p>
          <a:p>
            <a:pPr marL="0" indent="0">
              <a:lnSpc>
                <a:spcPct val="90000"/>
              </a:lnSpc>
              <a:spcBef>
                <a:spcPts val="0"/>
              </a:spcBef>
              <a:buNone/>
            </a:pPr>
            <a:r>
              <a:rPr lang="en-US" sz="1800" dirty="0">
                <a:latin typeface="Comic Sans MS"/>
                <a:cs typeface="Comic Sans MS"/>
              </a:rPr>
              <a:t>Let’s </a:t>
            </a:r>
            <a:r>
              <a:rPr lang="en-US" sz="1800" dirty="0" smtClean="0">
                <a:latin typeface="Comic Sans MS"/>
                <a:cs typeface="Comic Sans MS"/>
              </a:rPr>
              <a:t>explore the </a:t>
            </a:r>
            <a:r>
              <a:rPr lang="en-US" sz="1800" dirty="0">
                <a:latin typeface="Comic Sans MS"/>
                <a:cs typeface="Comic Sans MS"/>
              </a:rPr>
              <a:t>amazing story of </a:t>
            </a:r>
            <a:r>
              <a:rPr lang="en-US" sz="1800" dirty="0">
                <a:latin typeface="Comic Sans MS"/>
                <a:cs typeface="Comic Sans MS"/>
                <a:hlinkClick r:id="rId4"/>
              </a:rPr>
              <a:t>Henrietta Lacks </a:t>
            </a:r>
            <a:endParaRPr lang="en-US" sz="1800" dirty="0" smtClean="0">
              <a:latin typeface="Comic Sans MS"/>
              <a:cs typeface="Comic Sans MS"/>
              <a:hlinkClick r:id="rId4"/>
            </a:endParaRPr>
          </a:p>
          <a:p>
            <a:pPr marL="0" indent="0">
              <a:lnSpc>
                <a:spcPct val="90000"/>
              </a:lnSpc>
              <a:spcBef>
                <a:spcPts val="0"/>
              </a:spcBef>
              <a:buNone/>
            </a:pPr>
            <a:r>
              <a:rPr lang="en-US" sz="1800" dirty="0" smtClean="0">
                <a:latin typeface="Comic Sans MS"/>
                <a:cs typeface="Comic Sans MS"/>
                <a:hlinkClick r:id="rId4"/>
              </a:rPr>
              <a:t>and </a:t>
            </a:r>
            <a:r>
              <a:rPr lang="en-US" sz="1800" dirty="0">
                <a:latin typeface="Comic Sans MS"/>
                <a:cs typeface="Comic Sans MS"/>
                <a:hlinkClick r:id="rId4"/>
              </a:rPr>
              <a:t>her immortal cells</a:t>
            </a:r>
            <a:r>
              <a:rPr lang="en-US" sz="1800" dirty="0">
                <a:latin typeface="Comic Sans MS"/>
                <a:cs typeface="Comic Sans MS"/>
              </a:rPr>
              <a:t>. </a:t>
            </a:r>
          </a:p>
          <a:p>
            <a:pPr marL="0" indent="0" eaLnBrk="1" hangingPunct="1">
              <a:lnSpc>
                <a:spcPct val="90000"/>
              </a:lnSpc>
              <a:spcBef>
                <a:spcPts val="0"/>
              </a:spcBef>
              <a:buNone/>
            </a:pPr>
            <a:endParaRPr lang="en-US" altLang="en-US" sz="1800" dirty="0" smtClean="0">
              <a:latin typeface="Comic Sans MS"/>
              <a:cs typeface="Comic Sans MS"/>
            </a:endParaRPr>
          </a:p>
          <a:p>
            <a:pPr marL="0" indent="0" eaLnBrk="1" hangingPunct="1">
              <a:lnSpc>
                <a:spcPct val="90000"/>
              </a:lnSpc>
              <a:buNone/>
            </a:pPr>
            <a:r>
              <a:rPr lang="en-US" altLang="en-US" sz="1800" b="1" i="1" dirty="0" smtClean="0">
                <a:solidFill>
                  <a:srgbClr val="FF0000"/>
                </a:solidFill>
                <a:latin typeface="Comic Sans MS"/>
                <a:cs typeface="Comic Sans MS"/>
              </a:rPr>
              <a:t>Q: </a:t>
            </a:r>
            <a:r>
              <a:rPr lang="en-US" altLang="en-US" sz="1800" i="1" dirty="0" smtClean="0">
                <a:latin typeface="Comic Sans MS"/>
                <a:cs typeface="Comic Sans MS"/>
              </a:rPr>
              <a:t>What does the Henrietta Lacks story have to do </a:t>
            </a:r>
          </a:p>
          <a:p>
            <a:pPr marL="0" indent="0" eaLnBrk="1" hangingPunct="1">
              <a:lnSpc>
                <a:spcPct val="90000"/>
              </a:lnSpc>
              <a:buNone/>
            </a:pPr>
            <a:r>
              <a:rPr lang="en-US" altLang="en-US" sz="1800" i="1" dirty="0">
                <a:latin typeface="Comic Sans MS"/>
                <a:cs typeface="Comic Sans MS"/>
              </a:rPr>
              <a:t>w</a:t>
            </a:r>
            <a:r>
              <a:rPr lang="en-US" altLang="en-US" sz="1800" i="1" dirty="0" smtClean="0">
                <a:latin typeface="Comic Sans MS"/>
                <a:cs typeface="Comic Sans MS"/>
              </a:rPr>
              <a:t>ith cell biology?</a:t>
            </a:r>
            <a:endParaRPr lang="en-US" altLang="en-US" sz="1800" i="1" dirty="0" smtClean="0">
              <a:latin typeface="Comic Sans MS"/>
              <a:cs typeface="Comic Sans MS"/>
            </a:endParaRPr>
          </a:p>
          <a:p>
            <a:pPr marL="0" indent="0" eaLnBrk="1" hangingPunct="1">
              <a:lnSpc>
                <a:spcPct val="90000"/>
              </a:lnSpc>
              <a:buFontTx/>
              <a:buNone/>
            </a:pPr>
            <a:endParaRPr lang="en-US" altLang="en-US" sz="2000" dirty="0" smtClean="0">
              <a:solidFill>
                <a:srgbClr val="0000FF"/>
              </a:solidFill>
              <a:latin typeface="Comic Sans MS"/>
              <a:cs typeface="Comic Sans MS"/>
            </a:endParaRPr>
          </a:p>
        </p:txBody>
      </p:sp>
      <p:sp>
        <p:nvSpPr>
          <p:cNvPr id="3076" name="Text Box 5"/>
          <p:cNvSpPr txBox="1">
            <a:spLocks noChangeArrowheads="1"/>
          </p:cNvSpPr>
          <p:nvPr/>
        </p:nvSpPr>
        <p:spPr bwMode="auto">
          <a:xfrm>
            <a:off x="4495800" y="6611937"/>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pic>
        <p:nvPicPr>
          <p:cNvPr id="4" name="Picture 3" descr="Henrietta_Lacks_(1920-195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3429000"/>
            <a:ext cx="2153265"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5"/>
          <p:cNvSpPr txBox="1">
            <a:spLocks noChangeArrowheads="1"/>
          </p:cNvSpPr>
          <p:nvPr/>
        </p:nvSpPr>
        <p:spPr bwMode="auto">
          <a:xfrm>
            <a:off x="0" y="6316702"/>
            <a:ext cx="3886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rPr>
              <a:t>Book, “The Immortal Life of Henrietta Lacks by Rebecca </a:t>
            </a:r>
            <a:r>
              <a:rPr lang="en-US" altLang="en-US" sz="1000" b="0" dirty="0" err="1" smtClean="0">
                <a:latin typeface="Comic Sans MS" pitchFamily="66" charset="0"/>
              </a:rPr>
              <a:t>Skloot</a:t>
            </a:r>
            <a:r>
              <a:rPr lang="en-US" altLang="en-US" sz="1000" b="0" dirty="0" smtClean="0">
                <a:latin typeface="Comic Sans MS" pitchFamily="66" charset="0"/>
              </a:rPr>
              <a:t>; </a:t>
            </a:r>
            <a:r>
              <a:rPr lang="en-US" altLang="en-US" sz="1000" b="0" dirty="0" smtClean="0">
                <a:latin typeface="Comic Sans MS" pitchFamily="66" charset="0"/>
                <a:hlinkClick r:id="rId8"/>
              </a:rPr>
              <a:t>Apoptotic HeLa cell</a:t>
            </a:r>
            <a:r>
              <a:rPr lang="en-US" altLang="en-US" sz="1000" b="0" dirty="0" smtClean="0">
                <a:latin typeface="Comic Sans MS" pitchFamily="66" charset="0"/>
              </a:rPr>
              <a:t>, Wiki; </a:t>
            </a:r>
            <a:r>
              <a:rPr lang="en-US" altLang="en-US" sz="1000" b="0" dirty="0" smtClean="0">
                <a:latin typeface="Comic Sans MS" pitchFamily="66" charset="0"/>
                <a:hlinkClick r:id="rId9"/>
              </a:rPr>
              <a:t>Fluorescence </a:t>
            </a:r>
            <a:r>
              <a:rPr lang="en-US" altLang="en-US" sz="1000" b="0" dirty="0">
                <a:latin typeface="Comic Sans MS" pitchFamily="66" charset="0"/>
                <a:hlinkClick r:id="rId9"/>
              </a:rPr>
              <a:t>image of cultured </a:t>
            </a:r>
            <a:r>
              <a:rPr lang="en-US" altLang="en-US" sz="1000" b="0" dirty="0" err="1">
                <a:latin typeface="Comic Sans MS" pitchFamily="66" charset="0"/>
                <a:hlinkClick r:id="rId9"/>
              </a:rPr>
              <a:t>HeLa</a:t>
            </a:r>
            <a:r>
              <a:rPr lang="en-US" altLang="en-US" sz="1000" b="0" dirty="0">
                <a:latin typeface="Comic Sans MS" pitchFamily="66" charset="0"/>
                <a:hlinkClick r:id="rId9"/>
              </a:rPr>
              <a:t> </a:t>
            </a:r>
            <a:r>
              <a:rPr lang="en-US" altLang="en-US" sz="1000" b="0" dirty="0" smtClean="0">
                <a:latin typeface="Comic Sans MS" pitchFamily="66" charset="0"/>
                <a:hlinkClick r:id="rId9"/>
              </a:rPr>
              <a:t>cells</a:t>
            </a:r>
            <a:r>
              <a:rPr lang="en-US" altLang="en-US" sz="1000" b="0" dirty="0" smtClean="0">
                <a:latin typeface="Comic Sans MS" pitchFamily="66" charset="0"/>
              </a:rPr>
              <a:t>, Wiki</a:t>
            </a:r>
            <a:endParaRPr lang="en-US" altLang="en-US" sz="1000" b="0" dirty="0">
              <a:latin typeface="Comic Sans MS" pitchFamily="66" charset="0"/>
            </a:endParaRPr>
          </a:p>
        </p:txBody>
      </p:sp>
      <p:pic>
        <p:nvPicPr>
          <p:cNvPr id="6" name="Picture 5" descr="HeLa-I.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400" y="3733800"/>
            <a:ext cx="2667000" cy="2220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HeLa-IV.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8400" y="3810000"/>
            <a:ext cx="1981200" cy="18233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4953000" y="4114800"/>
            <a:ext cx="1066800" cy="1754327"/>
          </a:xfrm>
          <a:prstGeom prst="rect">
            <a:avLst/>
          </a:prstGeom>
          <a:noFill/>
        </p:spPr>
        <p:txBody>
          <a:bodyPr wrap="square" rtlCol="0">
            <a:spAutoFit/>
          </a:bodyPr>
          <a:lstStyle/>
          <a:p>
            <a:pPr algn="ctr"/>
            <a:r>
              <a:rPr lang="en-US" dirty="0" smtClean="0">
                <a:latin typeface="Comic Sans MS"/>
                <a:cs typeface="Comic Sans MS"/>
                <a:hlinkClick r:id="rId12"/>
              </a:rPr>
              <a:t>Watch a video of </a:t>
            </a:r>
            <a:r>
              <a:rPr lang="en-US" dirty="0" err="1" smtClean="0">
                <a:latin typeface="Comic Sans MS"/>
                <a:cs typeface="Comic Sans MS"/>
                <a:hlinkClick r:id="rId12"/>
              </a:rPr>
              <a:t>HeLa</a:t>
            </a:r>
            <a:r>
              <a:rPr lang="en-US" dirty="0" smtClean="0">
                <a:latin typeface="Comic Sans MS"/>
                <a:cs typeface="Comic Sans MS"/>
                <a:hlinkClick r:id="rId12"/>
              </a:rPr>
              <a:t> cells dividing in vitro</a:t>
            </a:r>
            <a:r>
              <a:rPr lang="en-US" dirty="0" smtClean="0">
                <a:latin typeface="Comic Sans MS"/>
                <a:cs typeface="Comic Sans MS"/>
              </a:rPr>
              <a:t>.</a:t>
            </a:r>
            <a:endParaRPr lang="en-US" dirty="0">
              <a:latin typeface="Comic Sans MS"/>
              <a:cs typeface="Comic Sans MS"/>
            </a:endParaRPr>
          </a:p>
        </p:txBody>
      </p:sp>
    </p:spTree>
    <p:extLst>
      <p:ext uri="{BB962C8B-B14F-4D97-AF65-F5344CB8AC3E}">
        <p14:creationId xmlns:p14="http://schemas.microsoft.com/office/powerpoint/2010/main" val="1264653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87468" y="228599"/>
            <a:ext cx="7016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3200" dirty="0">
                <a:solidFill>
                  <a:srgbClr val="0070C0"/>
                </a:solidFill>
                <a:latin typeface="Comic Sans MS" pitchFamily="66" charset="0"/>
              </a:rPr>
              <a:t>The Cellular Level of Organization</a:t>
            </a:r>
          </a:p>
        </p:txBody>
      </p:sp>
      <p:sp>
        <p:nvSpPr>
          <p:cNvPr id="6147" name="Rectangle 3"/>
          <p:cNvSpPr>
            <a:spLocks noChangeArrowheads="1"/>
          </p:cNvSpPr>
          <p:nvPr/>
        </p:nvSpPr>
        <p:spPr bwMode="auto">
          <a:xfrm>
            <a:off x="304800" y="1143000"/>
            <a:ext cx="8382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b="1">
                <a:solidFill>
                  <a:schemeClr val="tx1"/>
                </a:solidFill>
                <a:latin typeface="Arial" charset="0"/>
              </a:defRPr>
            </a:lvl1pPr>
            <a:lvl2pPr marL="800100" indent="-34290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buFontTx/>
              <a:buChar char="•"/>
            </a:pPr>
            <a:r>
              <a:rPr lang="en-US" altLang="en-US" sz="1800" b="0" dirty="0">
                <a:latin typeface="Comic Sans MS" pitchFamily="66" charset="0"/>
              </a:rPr>
              <a:t>Living things are constructed of </a:t>
            </a:r>
            <a:r>
              <a:rPr lang="en-US" altLang="en-US" sz="1800" dirty="0">
                <a:latin typeface="Comic Sans MS" pitchFamily="66" charset="0"/>
              </a:rPr>
              <a:t>cells</a:t>
            </a:r>
            <a:r>
              <a:rPr lang="en-US" altLang="en-US" sz="1800" b="0" i="1" dirty="0">
                <a:solidFill>
                  <a:schemeClr val="tx2"/>
                </a:solidFill>
                <a:latin typeface="Comic Sans MS" pitchFamily="66" charset="0"/>
              </a:rPr>
              <a:t>.</a:t>
            </a:r>
          </a:p>
          <a:p>
            <a:pPr eaLnBrk="1" hangingPunct="1">
              <a:buFontTx/>
              <a:buChar char="•"/>
            </a:pPr>
            <a:endParaRPr lang="en-US" altLang="en-US" sz="1800" b="0" i="1" dirty="0">
              <a:solidFill>
                <a:schemeClr val="tx2"/>
              </a:solidFill>
              <a:latin typeface="Comic Sans MS" pitchFamily="66" charset="0"/>
            </a:endParaRPr>
          </a:p>
          <a:p>
            <a:pPr eaLnBrk="1" hangingPunct="1">
              <a:buFontTx/>
              <a:buChar char="•"/>
            </a:pPr>
            <a:r>
              <a:rPr lang="en-US" altLang="en-US" sz="1800" b="0" dirty="0">
                <a:latin typeface="Comic Sans MS" pitchFamily="66" charset="0"/>
              </a:rPr>
              <a:t>Living things may be </a:t>
            </a:r>
            <a:r>
              <a:rPr lang="en-US" altLang="en-US" sz="1800" dirty="0">
                <a:latin typeface="Comic Sans MS" pitchFamily="66" charset="0"/>
              </a:rPr>
              <a:t>unicellular</a:t>
            </a:r>
            <a:r>
              <a:rPr lang="en-US" altLang="en-US" sz="1800" b="0" dirty="0">
                <a:latin typeface="Comic Sans MS" pitchFamily="66" charset="0"/>
              </a:rPr>
              <a:t> or </a:t>
            </a:r>
            <a:r>
              <a:rPr lang="en-US" altLang="en-US" sz="1800" dirty="0">
                <a:latin typeface="Comic Sans MS" pitchFamily="66" charset="0"/>
              </a:rPr>
              <a:t>multicellular.</a:t>
            </a:r>
          </a:p>
          <a:p>
            <a:pPr eaLnBrk="1" hangingPunct="1">
              <a:buFontTx/>
              <a:buChar char="•"/>
            </a:pPr>
            <a:endParaRPr lang="en-US" altLang="en-US" sz="1800" b="0" dirty="0">
              <a:latin typeface="Comic Sans MS" pitchFamily="66" charset="0"/>
            </a:endParaRPr>
          </a:p>
          <a:p>
            <a:pPr eaLnBrk="1" hangingPunct="1">
              <a:buFontTx/>
              <a:buChar char="•"/>
            </a:pPr>
            <a:r>
              <a:rPr lang="en-US" altLang="en-US" sz="1800" b="0" dirty="0">
                <a:latin typeface="Comic Sans MS" pitchFamily="66" charset="0"/>
              </a:rPr>
              <a:t>Cell structure is diverse but all cells share common characteristics.</a:t>
            </a:r>
          </a:p>
          <a:p>
            <a:pPr eaLnBrk="1" hangingPunct="1">
              <a:buFontTx/>
              <a:buChar char="•"/>
            </a:pPr>
            <a:endParaRPr lang="en-US" altLang="en-US" sz="1800" b="0" dirty="0">
              <a:latin typeface="Comic Sans MS" pitchFamily="66" charset="0"/>
            </a:endParaRPr>
          </a:p>
          <a:p>
            <a:pPr eaLnBrk="1" hangingPunct="1">
              <a:buFontTx/>
              <a:buChar char="•"/>
            </a:pPr>
            <a:r>
              <a:rPr lang="en-US" altLang="en-US" sz="1800" b="0" dirty="0">
                <a:latin typeface="Comic Sans MS" pitchFamily="66" charset="0"/>
              </a:rPr>
              <a:t>Cells are </a:t>
            </a:r>
            <a:r>
              <a:rPr lang="en-US" altLang="en-US" sz="1800" dirty="0">
                <a:latin typeface="Comic Sans MS" pitchFamily="66" charset="0"/>
              </a:rPr>
              <a:t>small</a:t>
            </a:r>
            <a:r>
              <a:rPr lang="en-US" altLang="en-US" sz="1800" b="0" dirty="0">
                <a:latin typeface="Comic Sans MS" pitchFamily="66" charset="0"/>
              </a:rPr>
              <a:t> so they can exchange materials with their surroundings.</a:t>
            </a:r>
          </a:p>
          <a:p>
            <a:pPr eaLnBrk="1" hangingPunct="1"/>
            <a:endParaRPr lang="en-US" altLang="en-US" sz="1800" b="0" dirty="0">
              <a:latin typeface="Comic Sans MS" pitchFamily="66" charset="0"/>
            </a:endParaRPr>
          </a:p>
          <a:p>
            <a:pPr lvl="1" eaLnBrk="1" hangingPunct="1"/>
            <a:r>
              <a:rPr lang="en-US" altLang="en-US" b="0" dirty="0">
                <a:latin typeface="Comic Sans MS" pitchFamily="66" charset="0"/>
              </a:rPr>
              <a:t>- Surface area relative to the volume decreases as </a:t>
            </a:r>
            <a:r>
              <a:rPr lang="en-US" altLang="en-US" sz="2000" dirty="0" smtClean="0">
                <a:solidFill>
                  <a:schemeClr val="tx1">
                    <a:lumMod val="65000"/>
                    <a:lumOff val="35000"/>
                  </a:schemeClr>
                </a:solidFill>
                <a:latin typeface="Comic Sans MS" pitchFamily="66" charset="0"/>
              </a:rPr>
              <a:t>size</a:t>
            </a:r>
            <a:r>
              <a:rPr lang="en-US" altLang="en-US" b="0" dirty="0" smtClean="0">
                <a:latin typeface="Comic Sans MS" pitchFamily="66" charset="0"/>
              </a:rPr>
              <a:t> </a:t>
            </a:r>
            <a:r>
              <a:rPr lang="en-US" altLang="en-US" b="0" dirty="0">
                <a:latin typeface="Comic Sans MS" pitchFamily="66" charset="0"/>
              </a:rPr>
              <a:t>of cell increases.</a:t>
            </a:r>
          </a:p>
          <a:p>
            <a:pPr eaLnBrk="1" hangingPunct="1">
              <a:buFontTx/>
              <a:buChar char="•"/>
            </a:pPr>
            <a:endParaRPr lang="en-US" altLang="en-US" b="0" dirty="0">
              <a:latin typeface="Comic Sans MS" pitchFamily="66" charset="0"/>
            </a:endParaRPr>
          </a:p>
          <a:p>
            <a:pPr lvl="1" eaLnBrk="1" hangingPunct="1"/>
            <a:r>
              <a:rPr lang="en-US" altLang="en-US" b="0" dirty="0">
                <a:latin typeface="Comic Sans MS" pitchFamily="66" charset="0"/>
              </a:rPr>
              <a:t>- This limits the size of cells.</a:t>
            </a:r>
          </a:p>
          <a:p>
            <a:pPr eaLnBrk="1" hangingPunct="1"/>
            <a:endParaRPr lang="en-US" altLang="en-US" sz="1400" dirty="0">
              <a:latin typeface="Comic Sans MS" pitchFamily="66" charset="0"/>
            </a:endParaRPr>
          </a:p>
          <a:p>
            <a:pPr eaLnBrk="1" hangingPunct="1"/>
            <a:endParaRPr lang="en-US" altLang="en-US" sz="1400" dirty="0">
              <a:latin typeface="Comic Sans MS" pitchFamily="66" charset="0"/>
            </a:endParaRPr>
          </a:p>
          <a:p>
            <a:pPr eaLnBrk="1" hangingPunct="1">
              <a:buFontTx/>
              <a:buChar char="•"/>
            </a:pPr>
            <a:r>
              <a:rPr lang="en-US" altLang="en-US" sz="2000" dirty="0" smtClean="0">
                <a:solidFill>
                  <a:schemeClr val="tx1">
                    <a:lumMod val="65000"/>
                    <a:lumOff val="35000"/>
                  </a:schemeClr>
                </a:solidFill>
                <a:latin typeface="Comic Sans MS" pitchFamily="66" charset="0"/>
              </a:rPr>
              <a:t>Cell Theory </a:t>
            </a:r>
            <a:r>
              <a:rPr lang="en-US" altLang="en-US" dirty="0" smtClean="0">
                <a:latin typeface="Comic Sans MS" pitchFamily="66" charset="0"/>
              </a:rPr>
              <a:t>states</a:t>
            </a:r>
            <a:r>
              <a:rPr lang="en-US" altLang="en-US" dirty="0">
                <a:latin typeface="Comic Sans MS" pitchFamily="66" charset="0"/>
              </a:rPr>
              <a:t>:</a:t>
            </a:r>
          </a:p>
          <a:p>
            <a:pPr eaLnBrk="1" hangingPunct="1"/>
            <a:endParaRPr lang="en-US" altLang="en-US" dirty="0">
              <a:latin typeface="Comic Sans MS" pitchFamily="66" charset="0"/>
            </a:endParaRPr>
          </a:p>
          <a:p>
            <a:pPr eaLnBrk="1" hangingPunct="1"/>
            <a:r>
              <a:rPr lang="en-US" altLang="en-US" sz="1800" b="0" dirty="0">
                <a:latin typeface="Comic Sans MS" pitchFamily="66" charset="0"/>
              </a:rPr>
              <a:t>	1. All organisms are composed of one or more cells.</a:t>
            </a:r>
          </a:p>
          <a:p>
            <a:pPr eaLnBrk="1" hangingPunct="1"/>
            <a:r>
              <a:rPr lang="en-US" altLang="en-US" sz="1800" b="0" dirty="0">
                <a:latin typeface="Comic Sans MS" pitchFamily="66" charset="0"/>
              </a:rPr>
              <a:t>	</a:t>
            </a:r>
          </a:p>
          <a:p>
            <a:pPr eaLnBrk="1" hangingPunct="1"/>
            <a:r>
              <a:rPr lang="en-US" altLang="en-US" sz="1800" b="0" dirty="0">
                <a:latin typeface="Comic Sans MS" pitchFamily="66" charset="0"/>
              </a:rPr>
              <a:t>	2. Cells are the basic unit of structure and function in organisms.</a:t>
            </a:r>
          </a:p>
          <a:p>
            <a:pPr eaLnBrk="1" hangingPunct="1"/>
            <a:r>
              <a:rPr lang="en-US" altLang="en-US" sz="1800" b="0" dirty="0">
                <a:latin typeface="Comic Sans MS" pitchFamily="66" charset="0"/>
              </a:rPr>
              <a:t>	</a:t>
            </a:r>
          </a:p>
          <a:p>
            <a:pPr eaLnBrk="1" hangingPunct="1"/>
            <a:r>
              <a:rPr lang="en-US" altLang="en-US" sz="1800" b="0" dirty="0">
                <a:latin typeface="Comic Sans MS" pitchFamily="66" charset="0"/>
              </a:rPr>
              <a:t>	3. All cells come only from other cells.</a:t>
            </a:r>
          </a:p>
        </p:txBody>
      </p:sp>
      <p:pic>
        <p:nvPicPr>
          <p:cNvPr id="6148" name="Picture 4" descr="03_tap48"/>
          <p:cNvPicPr>
            <a:picLocks noGrp="1" noChangeAspect="1" noChangeArrowheads="1"/>
          </p:cNvPicPr>
          <p:nvPr>
            <p:ph/>
          </p:nvPr>
        </p:nvPicPr>
        <p:blipFill>
          <a:blip r:embed="rId3">
            <a:extLst>
              <a:ext uri="{28A0092B-C50C-407E-A947-70E740481C1C}">
                <a14:useLocalDpi xmlns:a14="http://schemas.microsoft.com/office/drawing/2010/main" val="0"/>
              </a:ext>
            </a:extLst>
          </a:blip>
          <a:srcRect t="23581" r="42239" b="34497"/>
          <a:stretch>
            <a:fillRect/>
          </a:stretch>
        </p:blipFill>
        <p:spPr>
          <a:xfrm>
            <a:off x="7162800" y="914400"/>
            <a:ext cx="1981200" cy="123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9848065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sz="3200" b="1" dirty="0" smtClean="0">
                <a:solidFill>
                  <a:srgbClr val="0070C0"/>
                </a:solidFill>
                <a:latin typeface="Comic Sans MS" pitchFamily="66" charset="0"/>
              </a:rPr>
              <a:t>Size of Living Things</a:t>
            </a:r>
          </a:p>
        </p:txBody>
      </p:sp>
      <p:pic>
        <p:nvPicPr>
          <p:cNvPr id="5123"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 y="4343400"/>
            <a:ext cx="2362200" cy="1779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sz="1200">
                <a:latin typeface="Comic Sans MS" pitchFamily="66" charset="0"/>
              </a:rPr>
              <a:t>1 m = 100 cm = 1,000mm = 1,000,000 </a:t>
            </a:r>
            <a:r>
              <a:rPr lang="en-US" sz="1200">
                <a:latin typeface="Comic Sans MS" pitchFamily="66" charset="0"/>
              </a:rPr>
              <a:t>µ</a:t>
            </a:r>
            <a:r>
              <a:rPr lang="pt-BR" sz="1200">
                <a:latin typeface="Comic Sans MS" pitchFamily="66" charset="0"/>
              </a:rPr>
              <a:t>m = 1,000,000,000nm</a:t>
            </a:r>
          </a:p>
          <a:p>
            <a:pPr eaLnBrk="1" hangingPunct="1">
              <a:spcBef>
                <a:spcPct val="50000"/>
              </a:spcBef>
            </a:pPr>
            <a:r>
              <a:rPr lang="pt-BR" sz="1200">
                <a:latin typeface="Comic Sans MS" pitchFamily="66" charset="0"/>
              </a:rPr>
              <a:t>1mm = 1000 </a:t>
            </a:r>
            <a:r>
              <a:rPr lang="en-US" sz="1200">
                <a:latin typeface="Comic Sans MS" pitchFamily="66" charset="0"/>
              </a:rPr>
              <a:t>µ</a:t>
            </a:r>
            <a:r>
              <a:rPr lang="pt-BR" sz="1200">
                <a:latin typeface="Comic Sans MS" pitchFamily="66" charset="0"/>
              </a:rPr>
              <a:t>m = 1000000nm</a:t>
            </a:r>
          </a:p>
          <a:p>
            <a:pPr eaLnBrk="1" hangingPunct="1">
              <a:spcBef>
                <a:spcPct val="50000"/>
              </a:spcBef>
            </a:pPr>
            <a:r>
              <a:rPr lang="pt-BR" sz="1200">
                <a:latin typeface="Comic Sans MS" pitchFamily="66" charset="0"/>
              </a:rPr>
              <a:t>1 </a:t>
            </a:r>
            <a:r>
              <a:rPr lang="en-US" sz="1200">
                <a:latin typeface="Comic Sans MS" pitchFamily="66" charset="0"/>
              </a:rPr>
              <a:t>µ</a:t>
            </a:r>
            <a:r>
              <a:rPr lang="pt-BR" sz="1200">
                <a:latin typeface="Comic Sans MS" pitchFamily="66" charset="0"/>
              </a:rPr>
              <a:t>m = 1000nm</a:t>
            </a:r>
          </a:p>
          <a:p>
            <a:pPr eaLnBrk="1" hangingPunct="1">
              <a:spcBef>
                <a:spcPct val="50000"/>
              </a:spcBef>
            </a:pPr>
            <a:endParaRPr lang="pt-BR" sz="1200">
              <a:latin typeface="Comic Sans MS" pitchFamily="66" charset="0"/>
            </a:endParaRPr>
          </a:p>
          <a:p>
            <a:pPr eaLnBrk="1" hangingPunct="1">
              <a:spcBef>
                <a:spcPct val="50000"/>
              </a:spcBef>
            </a:pPr>
            <a:endParaRPr lang="en-US" sz="2000" i="1"/>
          </a:p>
        </p:txBody>
      </p:sp>
      <p:sp>
        <p:nvSpPr>
          <p:cNvPr id="5126" name="Text Box 6"/>
          <p:cNvSpPr txBox="1">
            <a:spLocks noChangeArrowheads="1"/>
          </p:cNvSpPr>
          <p:nvPr/>
        </p:nvSpPr>
        <p:spPr bwMode="auto">
          <a:xfrm>
            <a:off x="4800600" y="5638800"/>
            <a:ext cx="4191000" cy="1077218"/>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latin typeface="Comic Sans MS" pitchFamily="66" charset="0"/>
              </a:rPr>
              <a:t>Click link for an interactive </a:t>
            </a:r>
            <a:endParaRPr lang="en-US" sz="1600" dirty="0" smtClean="0">
              <a:latin typeface="Comic Sans MS" pitchFamily="66" charset="0"/>
            </a:endParaRPr>
          </a:p>
          <a:p>
            <a:pPr algn="ctr" eaLnBrk="1" hangingPunct="1">
              <a:spcBef>
                <a:spcPct val="50000"/>
              </a:spcBef>
            </a:pPr>
            <a:r>
              <a:rPr lang="en-US" sz="1600" dirty="0" smtClean="0">
                <a:latin typeface="Comic Sans MS" pitchFamily="66" charset="0"/>
                <a:hlinkClick r:id="rId6"/>
              </a:rPr>
              <a:t>“</a:t>
            </a:r>
            <a:r>
              <a:rPr lang="en-US" sz="1600" b="1" dirty="0" smtClean="0">
                <a:latin typeface="Comic Sans MS" pitchFamily="66" charset="0"/>
                <a:hlinkClick r:id="rId6"/>
              </a:rPr>
              <a:t>Size </a:t>
            </a:r>
            <a:r>
              <a:rPr lang="en-US" sz="1600" b="1" dirty="0">
                <a:latin typeface="Comic Sans MS" pitchFamily="66" charset="0"/>
                <a:hlinkClick r:id="rId6"/>
              </a:rPr>
              <a:t>of Microscopic Things</a:t>
            </a:r>
            <a:r>
              <a:rPr lang="en-US" sz="1600" dirty="0">
                <a:latin typeface="Comic Sans MS" pitchFamily="66" charset="0"/>
                <a:hlinkClick r:id="rId6"/>
              </a:rPr>
              <a:t>” </a:t>
            </a:r>
            <a:endParaRPr lang="en-US" sz="1600" dirty="0">
              <a:latin typeface="Comic Sans MS" pitchFamily="66" charset="0"/>
            </a:endParaRPr>
          </a:p>
          <a:p>
            <a:pPr algn="ctr" eaLnBrk="1" hangingPunct="1">
              <a:spcBef>
                <a:spcPct val="50000"/>
              </a:spcBef>
            </a:pPr>
            <a:r>
              <a:rPr lang="en-US" sz="800" dirty="0" smtClean="0">
                <a:latin typeface="Comic Sans MS" pitchFamily="66" charset="0"/>
              </a:rPr>
              <a:t> </a:t>
            </a:r>
            <a:r>
              <a:rPr lang="en-US" sz="1600" dirty="0" smtClean="0">
                <a:latin typeface="Comic Sans MS" pitchFamily="66" charset="0"/>
              </a:rPr>
              <a:t>animation on </a:t>
            </a:r>
            <a:r>
              <a:rPr lang="en-US" sz="1600" dirty="0">
                <a:latin typeface="Comic Sans MS" pitchFamily="66" charset="0"/>
              </a:rPr>
              <a:t>Cells Alive. </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996233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52400"/>
            <a:ext cx="8382000" cy="1096963"/>
          </a:xfrm>
        </p:spPr>
        <p:txBody>
          <a:bodyPr>
            <a:normAutofit/>
          </a:bodyPr>
          <a:lstStyle/>
          <a:p>
            <a:pPr algn="l" eaLnBrk="1" hangingPunct="1"/>
            <a:r>
              <a:rPr lang="en-US" sz="2800" b="1" dirty="0" smtClean="0">
                <a:latin typeface="Comic Sans MS" charset="0"/>
              </a:rPr>
              <a:t> </a:t>
            </a:r>
            <a:r>
              <a:rPr lang="en-US" sz="3200" b="1" dirty="0">
                <a:solidFill>
                  <a:schemeClr val="accent6">
                    <a:lumMod val="75000"/>
                  </a:schemeClr>
                </a:solidFill>
                <a:latin typeface="Comic Sans MS" charset="0"/>
              </a:rPr>
              <a:t>Anton van ___________: </a:t>
            </a:r>
            <a:r>
              <a:rPr lang="ja-JP" altLang="en-US" sz="3200" b="1" dirty="0">
                <a:solidFill>
                  <a:schemeClr val="accent6">
                    <a:lumMod val="75000"/>
                  </a:schemeClr>
                </a:solidFill>
                <a:latin typeface="Comic Sans MS" charset="0"/>
              </a:rPr>
              <a:t>“</a:t>
            </a:r>
            <a:r>
              <a:rPr lang="en-US" sz="3200" b="1" dirty="0">
                <a:solidFill>
                  <a:schemeClr val="accent6">
                    <a:lumMod val="75000"/>
                  </a:schemeClr>
                </a:solidFill>
                <a:latin typeface="Comic Sans MS" charset="0"/>
              </a:rPr>
              <a:t>Animalcules</a:t>
            </a:r>
            <a:r>
              <a:rPr lang="ja-JP" altLang="en-US" sz="3200" b="1" dirty="0">
                <a:solidFill>
                  <a:schemeClr val="accent6">
                    <a:lumMod val="75000"/>
                  </a:schemeClr>
                </a:solidFill>
                <a:latin typeface="Comic Sans MS" charset="0"/>
              </a:rPr>
              <a:t>”</a:t>
            </a:r>
            <a:r>
              <a:rPr lang="en-US" sz="3600" b="1" dirty="0">
                <a:solidFill>
                  <a:schemeClr val="accent6">
                    <a:lumMod val="75000"/>
                  </a:schemeClr>
                </a:solidFill>
                <a:latin typeface="Times New Roman" charset="0"/>
              </a:rPr>
              <a:t> </a:t>
            </a:r>
            <a:r>
              <a:rPr lang="en-US" sz="2800" dirty="0" smtClean="0">
                <a:latin typeface="Times New Roman" charset="0"/>
              </a:rPr>
              <a:t/>
            </a:r>
            <a:br>
              <a:rPr lang="en-US" sz="2800" dirty="0" smtClean="0">
                <a:latin typeface="Times New Roman" charset="0"/>
              </a:rPr>
            </a:br>
            <a:r>
              <a:rPr lang="en-US" sz="2400" dirty="0">
                <a:latin typeface="Times New Roman" charset="0"/>
              </a:rPr>
              <a:t> </a:t>
            </a:r>
            <a:r>
              <a:rPr lang="en-US" sz="2400" dirty="0" smtClean="0">
                <a:latin typeface="Times New Roman" charset="0"/>
              </a:rPr>
              <a:t>                                </a:t>
            </a:r>
            <a:r>
              <a:rPr lang="en-US" sz="1200" i="1" dirty="0" smtClean="0">
                <a:latin typeface="Comic Sans MS" charset="0"/>
              </a:rPr>
              <a:t>(</a:t>
            </a:r>
            <a:r>
              <a:rPr lang="en-US" sz="1200" i="1" dirty="0">
                <a:latin typeface="Comic Sans MS" charset="0"/>
              </a:rPr>
              <a:t>Pronounced Lay-when-hook)</a:t>
            </a:r>
          </a:p>
        </p:txBody>
      </p:sp>
      <p:sp>
        <p:nvSpPr>
          <p:cNvPr id="6147" name="Rectangle 3"/>
          <p:cNvSpPr>
            <a:spLocks noGrp="1" noChangeArrowheads="1"/>
          </p:cNvSpPr>
          <p:nvPr>
            <p:ph type="body" sz="half" idx="1"/>
          </p:nvPr>
        </p:nvSpPr>
        <p:spPr>
          <a:xfrm>
            <a:off x="288925" y="1524000"/>
            <a:ext cx="5105400" cy="4648200"/>
          </a:xfrm>
        </p:spPr>
        <p:txBody>
          <a:bodyPr/>
          <a:lstStyle/>
          <a:p>
            <a:pPr eaLnBrk="1" hangingPunct="1">
              <a:lnSpc>
                <a:spcPct val="80000"/>
              </a:lnSpc>
              <a:buFont typeface="Wingdings" charset="0"/>
              <a:buChar char="Ø"/>
            </a:pPr>
            <a:endParaRPr lang="en-US" sz="1000" dirty="0">
              <a:latin typeface="Times New Roman" charset="0"/>
            </a:endParaRPr>
          </a:p>
          <a:p>
            <a:pPr eaLnBrk="1" hangingPunct="1">
              <a:lnSpc>
                <a:spcPct val="80000"/>
              </a:lnSpc>
              <a:buFont typeface="Wingdings" charset="0"/>
              <a:buChar char="Ø"/>
            </a:pPr>
            <a:endParaRPr lang="en-US" sz="600" dirty="0">
              <a:latin typeface="Arial" charset="0"/>
            </a:endParaRPr>
          </a:p>
          <a:p>
            <a:pPr eaLnBrk="1" hangingPunct="1">
              <a:lnSpc>
                <a:spcPct val="80000"/>
              </a:lnSpc>
              <a:buFont typeface="Wingdings" charset="0"/>
              <a:buChar char="Ø"/>
            </a:pPr>
            <a:r>
              <a:rPr lang="en-US" sz="1600" dirty="0">
                <a:latin typeface="Comic Sans MS" charset="0"/>
              </a:rPr>
              <a:t>As a tailor, used lenses to examine cloth.  It was probably this that led to his interest in lens making. </a:t>
            </a:r>
            <a:br>
              <a:rPr lang="en-US" sz="1600" dirty="0">
                <a:latin typeface="Comic Sans MS" charset="0"/>
              </a:rPr>
            </a:br>
            <a:endParaRPr lang="en-US" sz="1600" dirty="0">
              <a:latin typeface="Comic Sans MS" charset="0"/>
            </a:endParaRPr>
          </a:p>
          <a:p>
            <a:pPr eaLnBrk="1" hangingPunct="1">
              <a:lnSpc>
                <a:spcPct val="80000"/>
              </a:lnSpc>
              <a:buFont typeface="Wingdings" charset="0"/>
              <a:buChar char="Ø"/>
            </a:pPr>
            <a:endParaRPr lang="en-US" sz="1600" dirty="0">
              <a:latin typeface="Comic Sans MS" charset="0"/>
            </a:endParaRPr>
          </a:p>
          <a:p>
            <a:pPr eaLnBrk="1" hangingPunct="1">
              <a:lnSpc>
                <a:spcPct val="80000"/>
              </a:lnSpc>
              <a:buFont typeface="Wingdings" charset="0"/>
              <a:buChar char="Ø"/>
            </a:pPr>
            <a:r>
              <a:rPr lang="en-US" sz="1600" dirty="0">
                <a:latin typeface="Comic Sans MS" charset="0"/>
              </a:rPr>
              <a:t>He assembled hundreds of microscopes, some of which magnified objects 270 times. </a:t>
            </a:r>
          </a:p>
          <a:p>
            <a:pPr eaLnBrk="1" hangingPunct="1">
              <a:lnSpc>
                <a:spcPct val="80000"/>
              </a:lnSpc>
              <a:buFont typeface="Wingdings" charset="0"/>
              <a:buChar char="Ø"/>
            </a:pPr>
            <a:endParaRPr lang="en-US" sz="1600" dirty="0">
              <a:latin typeface="Comic Sans MS" charset="0"/>
            </a:endParaRPr>
          </a:p>
          <a:p>
            <a:pPr eaLnBrk="1" hangingPunct="1">
              <a:lnSpc>
                <a:spcPct val="80000"/>
              </a:lnSpc>
              <a:buFont typeface="Wingdings" charset="0"/>
              <a:buChar char="Ø"/>
            </a:pPr>
            <a:endParaRPr lang="en-US" sz="1600" dirty="0">
              <a:latin typeface="Comic Sans MS" charset="0"/>
            </a:endParaRPr>
          </a:p>
          <a:p>
            <a:pPr eaLnBrk="1" hangingPunct="1">
              <a:lnSpc>
                <a:spcPct val="80000"/>
              </a:lnSpc>
              <a:buFont typeface="Wingdings" charset="0"/>
              <a:buChar char="Ø"/>
            </a:pPr>
            <a:r>
              <a:rPr lang="en-US" sz="1600" dirty="0">
                <a:latin typeface="Comic Sans MS" charset="0"/>
              </a:rPr>
              <a:t>As he looked at things with his microscopes, he discovered </a:t>
            </a:r>
            <a:r>
              <a:rPr lang="ja-JP" altLang="en-US" sz="1600" dirty="0">
                <a:latin typeface="Comic Sans MS" charset="0"/>
              </a:rPr>
              <a:t>“</a:t>
            </a:r>
            <a:r>
              <a:rPr lang="en-US" sz="1600" dirty="0">
                <a:latin typeface="Comic Sans MS" charset="0"/>
              </a:rPr>
              <a:t>micro</a:t>
            </a:r>
            <a:r>
              <a:rPr lang="ja-JP" altLang="en-US" sz="1600" dirty="0">
                <a:latin typeface="Comic Sans MS" charset="0"/>
              </a:rPr>
              <a:t>”</a:t>
            </a:r>
            <a:r>
              <a:rPr lang="en-US" sz="1600" dirty="0">
                <a:latin typeface="Comic Sans MS" charset="0"/>
              </a:rPr>
              <a:t> organisms - organisms so tiny that they were invisible to the naked eye.</a:t>
            </a:r>
          </a:p>
          <a:p>
            <a:pPr eaLnBrk="1" hangingPunct="1">
              <a:lnSpc>
                <a:spcPct val="80000"/>
              </a:lnSpc>
              <a:buFont typeface="Wingdings" charset="0"/>
              <a:buChar char="Ø"/>
            </a:pPr>
            <a:endParaRPr lang="en-US" sz="1600" dirty="0">
              <a:latin typeface="Comic Sans MS" charset="0"/>
            </a:endParaRPr>
          </a:p>
          <a:p>
            <a:pPr eaLnBrk="1" hangingPunct="1">
              <a:lnSpc>
                <a:spcPct val="80000"/>
              </a:lnSpc>
              <a:buFont typeface="Wingdings" charset="0"/>
              <a:buChar char="Ø"/>
            </a:pPr>
            <a:endParaRPr lang="en-US" sz="1600" dirty="0">
              <a:latin typeface="Comic Sans MS" charset="0"/>
            </a:endParaRPr>
          </a:p>
          <a:p>
            <a:pPr eaLnBrk="1" hangingPunct="1">
              <a:lnSpc>
                <a:spcPct val="80000"/>
              </a:lnSpc>
              <a:buFont typeface="Wingdings" charset="0"/>
              <a:buChar char="Ø"/>
            </a:pPr>
            <a:r>
              <a:rPr lang="en-US" sz="1600" dirty="0">
                <a:latin typeface="Comic Sans MS" charset="0"/>
              </a:rPr>
              <a:t>He called these tiny living organisms </a:t>
            </a:r>
            <a:r>
              <a:rPr lang="ja-JP" altLang="en-US" sz="1600" dirty="0">
                <a:latin typeface="Comic Sans MS" charset="0"/>
              </a:rPr>
              <a:t>“</a:t>
            </a:r>
            <a:r>
              <a:rPr lang="en-US" sz="1600" dirty="0">
                <a:latin typeface="Comic Sans MS" charset="0"/>
              </a:rPr>
              <a:t>animalcules</a:t>
            </a:r>
            <a:r>
              <a:rPr lang="ja-JP" altLang="en-US" sz="1600" dirty="0">
                <a:latin typeface="Comic Sans MS" charset="0"/>
              </a:rPr>
              <a:t>”</a:t>
            </a:r>
            <a:r>
              <a:rPr lang="en-US" sz="1600" dirty="0">
                <a:latin typeface="Comic Sans MS" charset="0"/>
              </a:rPr>
              <a:t>. He first described bacteria and the protozoans. </a:t>
            </a:r>
            <a:endParaRPr lang="en-US" sz="2400" dirty="0">
              <a:latin typeface="Arial" charset="0"/>
            </a:endParaRPr>
          </a:p>
        </p:txBody>
      </p:sp>
      <p:pic>
        <p:nvPicPr>
          <p:cNvPr id="6148" name="Picture 145" descr="leeuwenhoekPortraitbyVerkolj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1524000"/>
            <a:ext cx="2759075"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6" descr="Lecuwehho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1" descr="Lecuwehho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48" descr="wertherJoacpoLeeuwenhoekMicroscopeReplicaPubDo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038600"/>
            <a:ext cx="1673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49"/>
          <p:cNvSpPr txBox="1">
            <a:spLocks noChangeArrowheads="1"/>
          </p:cNvSpPr>
          <p:nvPr/>
        </p:nvSpPr>
        <p:spPr bwMode="auto">
          <a:xfrm>
            <a:off x="0" y="6308725"/>
            <a:ext cx="41148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dirty="0">
                <a:latin typeface="Comic Sans MS" charset="0"/>
              </a:rPr>
              <a:t>Images: </a:t>
            </a:r>
            <a:r>
              <a:rPr lang="en-US" sz="1000" dirty="0">
                <a:latin typeface="Comic Sans MS" charset="0"/>
                <a:hlinkClick r:id="rId6"/>
              </a:rPr>
              <a:t>Leeuwenhoek portrait</a:t>
            </a:r>
            <a:r>
              <a:rPr lang="en-US" sz="1000" dirty="0">
                <a:latin typeface="Comic Sans MS" charset="0"/>
              </a:rPr>
              <a:t> 1680, Jan </a:t>
            </a:r>
            <a:r>
              <a:rPr lang="en-US" sz="1000" dirty="0" err="1">
                <a:latin typeface="Comic Sans MS" charset="0"/>
              </a:rPr>
              <a:t>Verkolje</a:t>
            </a:r>
            <a:r>
              <a:rPr lang="en-US" sz="1000" dirty="0">
                <a:latin typeface="Comic Sans MS" charset="0"/>
              </a:rPr>
              <a:t> (I);. </a:t>
            </a:r>
            <a:r>
              <a:rPr lang="en-US" sz="1000" dirty="0">
                <a:latin typeface="Comic Sans MS" charset="0"/>
                <a:hlinkClick r:id="rId7"/>
              </a:rPr>
              <a:t>Replica of Leeuwenhoek microscope</a:t>
            </a:r>
            <a:r>
              <a:rPr lang="en-US" sz="1000" dirty="0">
                <a:latin typeface="Comic Sans MS" charset="0"/>
              </a:rPr>
              <a:t>, Jacopo </a:t>
            </a:r>
            <a:r>
              <a:rPr lang="en-US" sz="1000" dirty="0" err="1">
                <a:latin typeface="Comic Sans MS" charset="0"/>
              </a:rPr>
              <a:t>Werther</a:t>
            </a:r>
            <a:r>
              <a:rPr lang="en-US" sz="1000" dirty="0">
                <a:latin typeface="Comic Sans MS" charset="0"/>
              </a:rPr>
              <a:t>; Man with scope, source unknown </a:t>
            </a:r>
          </a:p>
        </p:txBody>
      </p:sp>
      <p:pic>
        <p:nvPicPr>
          <p:cNvPr id="6153" name="Picture 151" descr="Everett showing how to use the microscope">
            <a:hlinkClick r:id="rId8"/>
          </p:cNvPr>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6172200" y="5105400"/>
            <a:ext cx="1343025" cy="106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4" name="Text Box 154"/>
          <p:cNvSpPr txBox="1">
            <a:spLocks noChangeArrowheads="1"/>
          </p:cNvSpPr>
          <p:nvPr/>
        </p:nvSpPr>
        <p:spPr bwMode="auto">
          <a:xfrm>
            <a:off x="6096000" y="16764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000">
                <a:solidFill>
                  <a:schemeClr val="bg1"/>
                </a:solidFill>
                <a:latin typeface="Comic Sans MS" charset="0"/>
              </a:rPr>
              <a:t>1632 - 1723</a:t>
            </a:r>
          </a:p>
        </p:txBody>
      </p:sp>
      <p:sp>
        <p:nvSpPr>
          <p:cNvPr id="12"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0"/>
              </a:rPr>
              <a:t>Virtual Cell Biology Classroom</a:t>
            </a:r>
            <a:r>
              <a:rPr lang="en-US" altLang="en-US" sz="1000" b="0" dirty="0">
                <a:latin typeface="Comic Sans MS" pitchFamily="66" charset="0"/>
              </a:rPr>
              <a:t>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0143235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52400"/>
            <a:ext cx="8382000" cy="1096963"/>
          </a:xfrm>
        </p:spPr>
        <p:txBody>
          <a:bodyPr/>
          <a:lstStyle/>
          <a:p>
            <a:pPr eaLnBrk="1" hangingPunct="1">
              <a:defRPr/>
            </a:pPr>
            <a:r>
              <a:rPr lang="en-US" sz="3200" b="1" dirty="0" smtClean="0">
                <a:solidFill>
                  <a:schemeClr val="accent1">
                    <a:lumMod val="75000"/>
                  </a:schemeClr>
                </a:solidFill>
                <a:latin typeface="Comic Sans MS" charset="0"/>
                <a:cs typeface="+mj-cs"/>
              </a:rPr>
              <a:t>Anton </a:t>
            </a:r>
            <a:r>
              <a:rPr lang="en-US" sz="3200" b="1" dirty="0">
                <a:solidFill>
                  <a:schemeClr val="accent1">
                    <a:lumMod val="75000"/>
                  </a:schemeClr>
                </a:solidFill>
                <a:latin typeface="Comic Sans MS" charset="0"/>
                <a:cs typeface="+mj-cs"/>
              </a:rPr>
              <a:t>van </a:t>
            </a:r>
            <a:r>
              <a:rPr lang="en-US" sz="3200" b="1" dirty="0" smtClean="0">
                <a:solidFill>
                  <a:schemeClr val="accent1">
                    <a:lumMod val="75000"/>
                  </a:schemeClr>
                </a:solidFill>
                <a:latin typeface="Comic Sans MS" charset="0"/>
                <a:cs typeface="+mj-cs"/>
              </a:rPr>
              <a:t>Leeuwenhoek: </a:t>
            </a:r>
            <a:r>
              <a:rPr lang="ja-JP" altLang="en-US" sz="3200" b="1" dirty="0">
                <a:solidFill>
                  <a:schemeClr val="accent1">
                    <a:lumMod val="75000"/>
                  </a:schemeClr>
                </a:solidFill>
                <a:latin typeface="Comic Sans MS" charset="0"/>
                <a:cs typeface="+mj-cs"/>
              </a:rPr>
              <a:t>“</a:t>
            </a:r>
            <a:r>
              <a:rPr lang="en-US" sz="3200" b="1" dirty="0">
                <a:solidFill>
                  <a:schemeClr val="accent1">
                    <a:lumMod val="75000"/>
                  </a:schemeClr>
                </a:solidFill>
                <a:latin typeface="Comic Sans MS" charset="0"/>
                <a:cs typeface="+mj-cs"/>
              </a:rPr>
              <a:t>Animalcules</a:t>
            </a:r>
            <a:r>
              <a:rPr lang="ja-JP" altLang="en-US" sz="2800" b="1" dirty="0">
                <a:solidFill>
                  <a:schemeClr val="accent1">
                    <a:lumMod val="75000"/>
                  </a:schemeClr>
                </a:solidFill>
                <a:latin typeface="Comic Sans MS" charset="0"/>
                <a:cs typeface="+mj-cs"/>
              </a:rPr>
              <a:t>”</a:t>
            </a:r>
            <a:r>
              <a:rPr lang="en-US" sz="3200" b="1" dirty="0">
                <a:solidFill>
                  <a:schemeClr val="accent1">
                    <a:lumMod val="75000"/>
                  </a:schemeClr>
                </a:solidFill>
                <a:latin typeface="Times New Roman" charset="0"/>
                <a:cs typeface="+mj-cs"/>
              </a:rPr>
              <a:t> </a:t>
            </a:r>
            <a:r>
              <a:rPr lang="en-US" sz="3200" b="1" dirty="0" smtClean="0">
                <a:solidFill>
                  <a:srgbClr val="FF6600"/>
                </a:solidFill>
                <a:latin typeface="Times New Roman" charset="0"/>
                <a:cs typeface="+mj-cs"/>
              </a:rPr>
              <a:t/>
            </a:r>
            <a:br>
              <a:rPr lang="en-US" sz="3200" b="1" dirty="0" smtClean="0">
                <a:solidFill>
                  <a:srgbClr val="FF6600"/>
                </a:solidFill>
                <a:latin typeface="Times New Roman" charset="0"/>
                <a:cs typeface="+mj-cs"/>
              </a:rPr>
            </a:br>
            <a:r>
              <a:rPr lang="en-US" sz="1200" i="1" dirty="0" smtClean="0">
                <a:latin typeface="Comic Sans MS" charset="0"/>
                <a:cs typeface="+mj-cs"/>
              </a:rPr>
              <a:t>(</a:t>
            </a:r>
            <a:r>
              <a:rPr lang="en-US" sz="1200" i="1" dirty="0">
                <a:latin typeface="Comic Sans MS" charset="0"/>
                <a:cs typeface="+mj-cs"/>
              </a:rPr>
              <a:t>Pronounced Lay-when-hook)</a:t>
            </a:r>
          </a:p>
        </p:txBody>
      </p:sp>
      <p:pic>
        <p:nvPicPr>
          <p:cNvPr id="25604" name="Picture 6" descr="Lecuwehho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1" descr="Lecuwehho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1371600"/>
            <a:ext cx="5105400" cy="5232202"/>
          </a:xfrm>
          <a:prstGeom prst="rect">
            <a:avLst/>
          </a:prstGeom>
          <a:noFill/>
        </p:spPr>
        <p:txBody>
          <a:bodyPr wrap="square" rtlCol="0">
            <a:spAutoFit/>
          </a:bodyPr>
          <a:lstStyle/>
          <a:p>
            <a:pPr algn="ctr"/>
            <a:r>
              <a:rPr lang="en-US" sz="1100" dirty="0">
                <a:latin typeface="Comic Sans MS"/>
                <a:cs typeface="Comic Sans MS"/>
              </a:rPr>
              <a:t>Below is a poem about Van Leeuwenhoek by Maxine </a:t>
            </a:r>
            <a:r>
              <a:rPr lang="en-US" sz="1100" dirty="0" err="1">
                <a:latin typeface="Comic Sans MS"/>
                <a:cs typeface="Comic Sans MS"/>
              </a:rPr>
              <a:t>Kumin</a:t>
            </a:r>
            <a:r>
              <a:rPr lang="en-US" sz="1100" dirty="0">
                <a:latin typeface="Comic Sans MS"/>
                <a:cs typeface="Comic Sans MS"/>
              </a:rPr>
              <a:t>, from the fantastic book of science-related poetry </a:t>
            </a:r>
            <a:r>
              <a:rPr lang="en-US" sz="1100" dirty="0">
                <a:latin typeface="Comic Sans MS"/>
                <a:cs typeface="Comic Sans MS"/>
                <a:hlinkClick r:id="rId4"/>
              </a:rPr>
              <a:t>The Tree That Time Built</a:t>
            </a:r>
            <a:r>
              <a:rPr lang="en-US" sz="1100" dirty="0">
                <a:latin typeface="Comic Sans MS"/>
                <a:cs typeface="Comic Sans MS"/>
              </a:rPr>
              <a:t>.</a:t>
            </a:r>
          </a:p>
          <a:p>
            <a:pPr algn="ctr"/>
            <a:endParaRPr lang="en-US" sz="1100" dirty="0">
              <a:latin typeface="Comic Sans MS"/>
              <a:cs typeface="Comic Sans MS"/>
            </a:endParaRPr>
          </a:p>
          <a:p>
            <a:pPr algn="ctr"/>
            <a:r>
              <a:rPr lang="en-US" sz="1200" b="1" dirty="0">
                <a:latin typeface="Comic Sans MS"/>
                <a:cs typeface="Comic Sans MS"/>
              </a:rPr>
              <a:t>The Microscope</a:t>
            </a:r>
          </a:p>
          <a:p>
            <a:pPr algn="ctr"/>
            <a:r>
              <a:rPr lang="en-US" sz="1100" dirty="0">
                <a:latin typeface="Comic Sans MS"/>
                <a:cs typeface="Comic Sans MS"/>
              </a:rPr>
              <a:t>Anton Leeuwenhoek was </a:t>
            </a:r>
            <a:r>
              <a:rPr lang="en-US" sz="1100" dirty="0" smtClean="0">
                <a:latin typeface="Comic Sans MS"/>
                <a:cs typeface="Comic Sans MS"/>
              </a:rPr>
              <a:t>Dutch. He </a:t>
            </a:r>
            <a:r>
              <a:rPr lang="en-US" sz="1100" dirty="0">
                <a:latin typeface="Comic Sans MS"/>
                <a:cs typeface="Comic Sans MS"/>
              </a:rPr>
              <a:t>sold pincushions, cloth, and such.</a:t>
            </a:r>
          </a:p>
          <a:p>
            <a:pPr algn="ctr"/>
            <a:r>
              <a:rPr lang="en-US" sz="1100" dirty="0">
                <a:latin typeface="Comic Sans MS"/>
                <a:cs typeface="Comic Sans MS"/>
              </a:rPr>
              <a:t>The waiting townsfolk fumed and </a:t>
            </a:r>
            <a:r>
              <a:rPr lang="en-US" sz="1100" dirty="0" smtClean="0">
                <a:latin typeface="Comic Sans MS"/>
                <a:cs typeface="Comic Sans MS"/>
              </a:rPr>
              <a:t>fussed, as </a:t>
            </a:r>
            <a:r>
              <a:rPr lang="en-US" sz="1100" dirty="0">
                <a:latin typeface="Comic Sans MS"/>
                <a:cs typeface="Comic Sans MS"/>
              </a:rPr>
              <a:t>Anton’s dry goods gathered dust.</a:t>
            </a:r>
          </a:p>
          <a:p>
            <a:pPr algn="ctr"/>
            <a:endParaRPr lang="en-US" sz="900" dirty="0">
              <a:latin typeface="Comic Sans MS"/>
              <a:cs typeface="Comic Sans MS"/>
            </a:endParaRPr>
          </a:p>
          <a:p>
            <a:pPr algn="ctr"/>
            <a:r>
              <a:rPr lang="en-US" sz="1100" dirty="0">
                <a:latin typeface="Comic Sans MS"/>
                <a:cs typeface="Comic Sans MS"/>
              </a:rPr>
              <a:t>He worked, instead of tending store,</a:t>
            </a:r>
          </a:p>
          <a:p>
            <a:pPr algn="ctr"/>
            <a:r>
              <a:rPr lang="en-US" sz="1100" dirty="0">
                <a:latin typeface="Comic Sans MS"/>
                <a:cs typeface="Comic Sans MS"/>
              </a:rPr>
              <a:t>At grinding special lenses for</a:t>
            </a:r>
          </a:p>
          <a:p>
            <a:pPr algn="ctr"/>
            <a:r>
              <a:rPr lang="en-US" sz="1100" dirty="0">
                <a:latin typeface="Comic Sans MS"/>
                <a:cs typeface="Comic Sans MS"/>
              </a:rPr>
              <a:t>A microscope. Some of the things</a:t>
            </a:r>
          </a:p>
          <a:p>
            <a:pPr algn="ctr"/>
            <a:r>
              <a:rPr lang="en-US" sz="1100" dirty="0">
                <a:latin typeface="Comic Sans MS"/>
                <a:cs typeface="Comic Sans MS"/>
              </a:rPr>
              <a:t>He looked at were: mosquitoes’ wings,</a:t>
            </a:r>
          </a:p>
          <a:p>
            <a:pPr algn="ctr"/>
            <a:r>
              <a:rPr lang="en-US" sz="1100" dirty="0">
                <a:latin typeface="Comic Sans MS"/>
                <a:cs typeface="Comic Sans MS"/>
              </a:rPr>
              <a:t>the hairs of sheep, the legs of lice,</a:t>
            </a:r>
          </a:p>
          <a:p>
            <a:pPr algn="ctr"/>
            <a:r>
              <a:rPr lang="en-US" sz="1100" dirty="0">
                <a:latin typeface="Comic Sans MS"/>
                <a:cs typeface="Comic Sans MS"/>
              </a:rPr>
              <a:t>the skin of people, dogs, and mice;</a:t>
            </a:r>
          </a:p>
          <a:p>
            <a:pPr algn="ctr"/>
            <a:r>
              <a:rPr lang="en-US" sz="1100" dirty="0">
                <a:latin typeface="Comic Sans MS"/>
                <a:cs typeface="Comic Sans MS"/>
              </a:rPr>
              <a:t>ox eyes, spiders’ spinning gear,</a:t>
            </a:r>
          </a:p>
          <a:p>
            <a:pPr algn="ctr"/>
            <a:r>
              <a:rPr lang="en-US" sz="1100" dirty="0">
                <a:latin typeface="Comic Sans MS"/>
                <a:cs typeface="Comic Sans MS"/>
              </a:rPr>
              <a:t>fishes’ scales, a little smear</a:t>
            </a:r>
          </a:p>
          <a:p>
            <a:pPr algn="ctr"/>
            <a:r>
              <a:rPr lang="en-US" sz="1100" dirty="0">
                <a:latin typeface="Comic Sans MS"/>
                <a:cs typeface="Comic Sans MS"/>
              </a:rPr>
              <a:t>of his own blood, and best of all,</a:t>
            </a:r>
          </a:p>
          <a:p>
            <a:pPr algn="ctr"/>
            <a:r>
              <a:rPr lang="en-US" sz="1100" dirty="0">
                <a:latin typeface="Comic Sans MS"/>
                <a:cs typeface="Comic Sans MS"/>
              </a:rPr>
              <a:t>the unknown, busy, very small</a:t>
            </a:r>
          </a:p>
          <a:p>
            <a:pPr algn="ctr"/>
            <a:r>
              <a:rPr lang="en-US" sz="1100" dirty="0">
                <a:latin typeface="Comic Sans MS"/>
                <a:cs typeface="Comic Sans MS"/>
              </a:rPr>
              <a:t>bugs that swim and bump and hop</a:t>
            </a:r>
          </a:p>
          <a:p>
            <a:pPr algn="ctr"/>
            <a:r>
              <a:rPr lang="en-US" sz="1100" dirty="0">
                <a:latin typeface="Comic Sans MS"/>
                <a:cs typeface="Comic Sans MS"/>
              </a:rPr>
              <a:t>inside a simple water drop.</a:t>
            </a:r>
          </a:p>
          <a:p>
            <a:pPr algn="ctr"/>
            <a:endParaRPr lang="en-US" sz="1000" dirty="0">
              <a:latin typeface="Comic Sans MS"/>
              <a:cs typeface="Comic Sans MS"/>
            </a:endParaRPr>
          </a:p>
          <a:p>
            <a:pPr algn="ctr"/>
            <a:r>
              <a:rPr lang="en-US" sz="1100" dirty="0">
                <a:latin typeface="Comic Sans MS"/>
                <a:cs typeface="Comic Sans MS"/>
              </a:rPr>
              <a:t>Impossible! Most Dutchmen said.</a:t>
            </a:r>
          </a:p>
          <a:p>
            <a:pPr algn="ctr"/>
            <a:r>
              <a:rPr lang="en-US" sz="1100" dirty="0">
                <a:latin typeface="Comic Sans MS"/>
                <a:cs typeface="Comic Sans MS"/>
              </a:rPr>
              <a:t>This Anton’s crazy in the head!</a:t>
            </a:r>
          </a:p>
          <a:p>
            <a:pPr algn="ctr"/>
            <a:r>
              <a:rPr lang="en-US" sz="1100" dirty="0">
                <a:latin typeface="Comic Sans MS"/>
                <a:cs typeface="Comic Sans MS"/>
              </a:rPr>
              <a:t>We ought to ship him off to Spain!</a:t>
            </a:r>
          </a:p>
          <a:p>
            <a:pPr algn="ctr"/>
            <a:r>
              <a:rPr lang="en-US" sz="1100" dirty="0">
                <a:latin typeface="Comic Sans MS"/>
                <a:cs typeface="Comic Sans MS"/>
              </a:rPr>
              <a:t>He says he’s seen a housefly’s brain!</a:t>
            </a:r>
          </a:p>
          <a:p>
            <a:pPr algn="ctr"/>
            <a:r>
              <a:rPr lang="en-US" sz="1100" dirty="0">
                <a:latin typeface="Comic Sans MS"/>
                <a:cs typeface="Comic Sans MS"/>
              </a:rPr>
              <a:t>He says the water that we drink</a:t>
            </a:r>
          </a:p>
          <a:p>
            <a:pPr algn="ctr"/>
            <a:r>
              <a:rPr lang="en-US" sz="1100" dirty="0">
                <a:latin typeface="Comic Sans MS"/>
                <a:cs typeface="Comic Sans MS"/>
              </a:rPr>
              <a:t>Is full of bugs! He’s mad, we think!</a:t>
            </a:r>
          </a:p>
          <a:p>
            <a:pPr algn="ctr"/>
            <a:endParaRPr lang="en-US" sz="1000" dirty="0">
              <a:latin typeface="Comic Sans MS"/>
              <a:cs typeface="Comic Sans MS"/>
            </a:endParaRPr>
          </a:p>
          <a:p>
            <a:pPr algn="ctr"/>
            <a:r>
              <a:rPr lang="en-US" sz="1100" dirty="0">
                <a:latin typeface="Comic Sans MS"/>
                <a:cs typeface="Comic Sans MS"/>
              </a:rPr>
              <a:t>They called him </a:t>
            </a:r>
            <a:r>
              <a:rPr lang="en-US" sz="1100" dirty="0" err="1">
                <a:latin typeface="Comic Sans MS"/>
                <a:cs typeface="Comic Sans MS"/>
              </a:rPr>
              <a:t>dumkopf</a:t>
            </a:r>
            <a:r>
              <a:rPr lang="en-US" sz="1100" dirty="0">
                <a:latin typeface="Comic Sans MS"/>
                <a:cs typeface="Comic Sans MS"/>
              </a:rPr>
              <a:t>, which means dope.</a:t>
            </a:r>
          </a:p>
          <a:p>
            <a:pPr algn="ctr"/>
            <a:endParaRPr lang="en-US" sz="1000" dirty="0">
              <a:latin typeface="Comic Sans MS"/>
              <a:cs typeface="Comic Sans MS"/>
            </a:endParaRPr>
          </a:p>
          <a:p>
            <a:pPr algn="ctr"/>
            <a:r>
              <a:rPr lang="en-US" sz="1100" dirty="0">
                <a:latin typeface="Comic Sans MS"/>
                <a:cs typeface="Comic Sans MS"/>
              </a:rPr>
              <a:t>That’s how we got the microscope.</a:t>
            </a:r>
          </a:p>
        </p:txBody>
      </p:sp>
      <p:pic>
        <p:nvPicPr>
          <p:cNvPr id="6" name="Picture 5" descr="tree_that_time_built.gif">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2133600"/>
            <a:ext cx="2971800" cy="4191000"/>
          </a:xfrm>
          <a:prstGeom prst="rect">
            <a:avLst/>
          </a:prstGeom>
        </p:spPr>
      </p:pic>
      <p:sp>
        <p:nvSpPr>
          <p:cNvPr id="8" name="Text Box 5"/>
          <p:cNvSpPr txBox="1">
            <a:spLocks noChangeArrowheads="1"/>
          </p:cNvSpPr>
          <p:nvPr/>
        </p:nvSpPr>
        <p:spPr bwMode="auto">
          <a:xfrm>
            <a:off x="4572000" y="6629400"/>
            <a:ext cx="457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
        <p:nvSpPr>
          <p:cNvPr id="3" name="TextBox 2"/>
          <p:cNvSpPr txBox="1"/>
          <p:nvPr/>
        </p:nvSpPr>
        <p:spPr>
          <a:xfrm>
            <a:off x="5943600" y="1143000"/>
            <a:ext cx="2743200" cy="738664"/>
          </a:xfrm>
          <a:prstGeom prst="rect">
            <a:avLst/>
          </a:prstGeom>
          <a:noFill/>
        </p:spPr>
        <p:txBody>
          <a:bodyPr wrap="square" rtlCol="0">
            <a:spAutoFit/>
          </a:bodyPr>
          <a:lstStyle/>
          <a:p>
            <a:pPr algn="ctr"/>
            <a:r>
              <a:rPr lang="en-US" sz="1400" b="1" dirty="0" smtClean="0">
                <a:solidFill>
                  <a:srgbClr val="FF0000"/>
                </a:solidFill>
                <a:latin typeface="Comic Sans MS"/>
                <a:cs typeface="Comic Sans MS"/>
              </a:rPr>
              <a:t>Watch Video: </a:t>
            </a:r>
          </a:p>
          <a:p>
            <a:pPr algn="ctr"/>
            <a:r>
              <a:rPr lang="en-US" sz="1400" dirty="0" smtClean="0">
                <a:latin typeface="Comic Sans MS"/>
                <a:cs typeface="Comic Sans MS"/>
                <a:hlinkClick r:id="rId8"/>
              </a:rPr>
              <a:t>“Pond Life Under the Microscope”</a:t>
            </a:r>
            <a:endParaRPr lang="en-US" sz="1400" dirty="0">
              <a:latin typeface="Comic Sans MS"/>
              <a:cs typeface="Comic Sans MS"/>
            </a:endParaRPr>
          </a:p>
        </p:txBody>
      </p:sp>
    </p:spTree>
    <p:extLst>
      <p:ext uri="{BB962C8B-B14F-4D97-AF65-F5344CB8AC3E}">
        <p14:creationId xmlns:p14="http://schemas.microsoft.com/office/powerpoint/2010/main" val="31314746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sz="3200" b="1" dirty="0" smtClean="0">
                <a:solidFill>
                  <a:schemeClr val="tx1">
                    <a:lumMod val="65000"/>
                    <a:lumOff val="35000"/>
                  </a:schemeClr>
                </a:solidFill>
                <a:latin typeface="Comic Sans MS" pitchFamily="66" charset="0"/>
              </a:rPr>
              <a:t>Only TWO Basic Types of Cells</a:t>
            </a:r>
          </a:p>
        </p:txBody>
      </p:sp>
      <p:pic>
        <p:nvPicPr>
          <p:cNvPr id="4099" name="Picture 12" descr="EukaryoteAnimalCe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214" y="99060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9"/>
          <p:cNvSpPr txBox="1">
            <a:spLocks noChangeArrowheads="1"/>
          </p:cNvSpPr>
          <p:nvPr/>
        </p:nvSpPr>
        <p:spPr bwMode="auto">
          <a:xfrm>
            <a:off x="5181600" y="4383771"/>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dirty="0"/>
              <a:t>_____________________</a:t>
            </a:r>
          </a:p>
        </p:txBody>
      </p:sp>
      <p:sp>
        <p:nvSpPr>
          <p:cNvPr id="4101" name="Text Box 20"/>
          <p:cNvSpPr txBox="1">
            <a:spLocks noChangeArrowheads="1"/>
          </p:cNvSpPr>
          <p:nvPr/>
        </p:nvSpPr>
        <p:spPr bwMode="auto">
          <a:xfrm>
            <a:off x="381000" y="4351862"/>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dirty="0"/>
              <a:t>_____________________</a:t>
            </a:r>
          </a:p>
        </p:txBody>
      </p:sp>
      <p:pic>
        <p:nvPicPr>
          <p:cNvPr id="4102" name="Picture 23" descr="Prokaryote_cell_Ruiz"/>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245012" y="990600"/>
            <a:ext cx="42672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24"/>
          <p:cNvSpPr txBox="1">
            <a:spLocks noChangeArrowheads="1"/>
          </p:cNvSpPr>
          <p:nvPr/>
        </p:nvSpPr>
        <p:spPr bwMode="auto">
          <a:xfrm>
            <a:off x="4705350" y="6602357"/>
            <a:ext cx="4457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5"/>
              </a:rPr>
              <a:t>Prokaryotic Cell Diagram</a:t>
            </a:r>
            <a:r>
              <a:rPr lang="en-US" altLang="en-US" sz="1000" b="0" dirty="0">
                <a:latin typeface="Comic Sans MS" pitchFamily="66" charset="0"/>
              </a:rPr>
              <a:t> &amp; </a:t>
            </a:r>
            <a:r>
              <a:rPr lang="en-US" altLang="en-US" sz="1000" b="0" dirty="0">
                <a:latin typeface="Comic Sans MS" pitchFamily="66" charset="0"/>
                <a:hlinkClick r:id="rId6"/>
              </a:rPr>
              <a:t>Eukaryotic Cell Diagram</a:t>
            </a:r>
            <a:r>
              <a:rPr lang="en-US" altLang="en-US" sz="1000" b="0" dirty="0">
                <a:latin typeface="Comic Sans MS" pitchFamily="66" charset="0"/>
              </a:rPr>
              <a:t>, M. Ruiz</a:t>
            </a:r>
          </a:p>
        </p:txBody>
      </p:sp>
      <p:sp>
        <p:nvSpPr>
          <p:cNvPr id="4104" name="Text Box 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
        <p:nvSpPr>
          <p:cNvPr id="2" name="TextBox 1"/>
          <p:cNvSpPr txBox="1"/>
          <p:nvPr/>
        </p:nvSpPr>
        <p:spPr>
          <a:xfrm>
            <a:off x="2133600" y="4953000"/>
            <a:ext cx="5010150" cy="1384995"/>
          </a:xfrm>
          <a:prstGeom prst="rect">
            <a:avLst/>
          </a:prstGeom>
          <a:noFill/>
        </p:spPr>
        <p:txBody>
          <a:bodyPr wrap="square" rtlCol="0">
            <a:spAutoFit/>
          </a:bodyPr>
          <a:lstStyle/>
          <a:p>
            <a:r>
              <a:rPr lang="en-US" sz="2000" b="1" dirty="0" smtClean="0">
                <a:latin typeface="Comic Sans MS" panose="030F0702030302020204" pitchFamily="66" charset="0"/>
              </a:rPr>
              <a:t>Cells:</a:t>
            </a:r>
          </a:p>
          <a:p>
            <a:pPr marL="285750" indent="-285750">
              <a:buFontTx/>
              <a:buChar char="-"/>
            </a:pPr>
            <a:r>
              <a:rPr lang="en-US" sz="1600" dirty="0" smtClean="0">
                <a:latin typeface="Comic Sans MS" panose="030F0702030302020204" pitchFamily="66" charset="0"/>
              </a:rPr>
              <a:t>are the building blocks of life! </a:t>
            </a:r>
          </a:p>
          <a:p>
            <a:pPr marL="285750" indent="-285750">
              <a:buFontTx/>
              <a:buChar char="-"/>
            </a:pPr>
            <a:r>
              <a:rPr lang="en-US" sz="1600" dirty="0" smtClean="0">
                <a:latin typeface="Comic Sans MS" panose="030F0702030302020204" pitchFamily="66" charset="0"/>
              </a:rPr>
              <a:t>All living things are made of one or more cells.</a:t>
            </a:r>
          </a:p>
          <a:p>
            <a:pPr marL="285750" indent="-285750">
              <a:buFontTx/>
              <a:buChar char="-"/>
            </a:pPr>
            <a:r>
              <a:rPr lang="en-US" sz="1600" dirty="0" smtClean="0">
                <a:latin typeface="Comic Sans MS" panose="030F0702030302020204" pitchFamily="66" charset="0"/>
              </a:rPr>
              <a:t>only come from other cells.</a:t>
            </a:r>
          </a:p>
          <a:p>
            <a:pPr marL="285750" indent="-285750">
              <a:buFontTx/>
              <a:buChar char="-"/>
            </a:pPr>
            <a:r>
              <a:rPr lang="en-US" sz="1600" dirty="0">
                <a:latin typeface="Comic Sans MS" panose="030F0702030302020204" pitchFamily="66" charset="0"/>
              </a:rPr>
              <a:t>a</a:t>
            </a:r>
            <a:r>
              <a:rPr lang="en-US" sz="1600" dirty="0" smtClean="0">
                <a:latin typeface="Comic Sans MS" panose="030F0702030302020204" pitchFamily="66" charset="0"/>
              </a:rPr>
              <a:t>re , really small. </a:t>
            </a:r>
            <a:r>
              <a:rPr lang="en-US" sz="1600" dirty="0" smtClean="0">
                <a:latin typeface="Comic Sans MS" panose="030F0702030302020204" pitchFamily="66" charset="0"/>
                <a:hlinkClick r:id="rId9"/>
              </a:rPr>
              <a:t>How small are they?</a:t>
            </a:r>
            <a:endParaRPr lang="en-US" sz="1600" dirty="0" smtClean="0">
              <a:latin typeface="Comic Sans MS" panose="030F0702030302020204" pitchFamily="66" charset="0"/>
            </a:endParaRPr>
          </a:p>
        </p:txBody>
      </p:sp>
    </p:spTree>
    <p:extLst>
      <p:ext uri="{BB962C8B-B14F-4D97-AF65-F5344CB8AC3E}">
        <p14:creationId xmlns:p14="http://schemas.microsoft.com/office/powerpoint/2010/main" val="2837741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6350</TotalTime>
  <Words>2031</Words>
  <Application>Microsoft Macintosh PowerPoint</Application>
  <PresentationFormat>On-screen Show (4:3)</PresentationFormat>
  <Paragraphs>302</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Why else? </vt:lpstr>
      <vt:lpstr>PowerPoint Presentation</vt:lpstr>
      <vt:lpstr>PowerPoint Presentation</vt:lpstr>
      <vt:lpstr>Size of Living Things</vt:lpstr>
      <vt:lpstr> Anton van ___________: “Animalcules”                                   (Pronounced Lay-when-hook)</vt:lpstr>
      <vt:lpstr>Anton van Leeuwenhoek: “Animalcules”  (Pronounced Lay-when-hook)</vt:lpstr>
      <vt:lpstr>Only TWO Basic Types of Cells</vt:lpstr>
      <vt:lpstr>Prokaryotes…The “studio apartment” of cells. </vt:lpstr>
      <vt:lpstr>Prokaryotes can be our friends…</vt:lpstr>
      <vt:lpstr>Clostridium</vt:lpstr>
      <vt:lpstr>Bacterial “cousins”… one friend, one foe…</vt:lpstr>
      <vt:lpstr>Prokaryotes  Bacteria  are  EVERYWHERE!  </vt:lpstr>
      <vt:lpstr>Eukaryotes…The “mansion” of cells. </vt:lpstr>
      <vt:lpstr>Eukaryotes…  are also everywhere.  (but you can see SOME of them)</vt:lpstr>
      <vt:lpstr>PowerPoint Presentation</vt:lpstr>
      <vt:lpstr>Are you feeling blinded by science?  Do yourself a favor. Use the…                 Virtual Cell Biology                        Classroom (VCBC)  !  The VCBC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Cell Biology Lecture PowerPoint</dc:title>
  <dc:subject>Introduction to Cell Biology</dc:subject>
  <dc:creator>Tami</dc:creator>
  <cp:keywords>cell biology, what is cell biology,cell biology lecture, cell biology lecture PPT</cp:keywords>
  <dc:description>Introdcution to Cell Biology PowerPoint Lecture used in a live college cell biology class.</dc:description>
  <cp:lastModifiedBy>Voicemail</cp:lastModifiedBy>
  <cp:revision>56</cp:revision>
  <cp:lastPrinted>2013-10-25T13:27:00Z</cp:lastPrinted>
  <dcterms:created xsi:type="dcterms:W3CDTF">2013-10-23T18:06:43Z</dcterms:created>
  <dcterms:modified xsi:type="dcterms:W3CDTF">2014-12-07T00:42:38Z</dcterms:modified>
  <cp:category>Cell Biology Lecture</cp:category>
</cp:coreProperties>
</file>