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2"/>
  </p:notesMasterIdLst>
  <p:sldIdLst>
    <p:sldId id="387" r:id="rId2"/>
    <p:sldId id="315" r:id="rId3"/>
    <p:sldId id="342" r:id="rId4"/>
    <p:sldId id="402" r:id="rId5"/>
    <p:sldId id="403" r:id="rId6"/>
    <p:sldId id="322" r:id="rId7"/>
    <p:sldId id="405" r:id="rId8"/>
    <p:sldId id="406" r:id="rId9"/>
    <p:sldId id="408" r:id="rId10"/>
    <p:sldId id="411" r:id="rId11"/>
    <p:sldId id="409" r:id="rId12"/>
    <p:sldId id="410" r:id="rId13"/>
    <p:sldId id="413" r:id="rId14"/>
    <p:sldId id="414" r:id="rId15"/>
    <p:sldId id="415" r:id="rId16"/>
    <p:sldId id="427" r:id="rId17"/>
    <p:sldId id="416" r:id="rId18"/>
    <p:sldId id="417" r:id="rId19"/>
    <p:sldId id="426" r:id="rId20"/>
    <p:sldId id="428" r:id="rId21"/>
    <p:sldId id="418" r:id="rId22"/>
    <p:sldId id="419" r:id="rId23"/>
    <p:sldId id="430" r:id="rId24"/>
    <p:sldId id="431" r:id="rId25"/>
    <p:sldId id="432" r:id="rId26"/>
    <p:sldId id="420" r:id="rId27"/>
    <p:sldId id="421" r:id="rId28"/>
    <p:sldId id="422" r:id="rId29"/>
    <p:sldId id="423" r:id="rId30"/>
    <p:sldId id="433" r:id="rId31"/>
  </p:sldIdLst>
  <p:sldSz cx="9144000" cy="6858000" type="screen4x3"/>
  <p:notesSz cx="6858000" cy="90773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CCFF"/>
    <a:srgbClr val="CC0000"/>
    <a:srgbClr val="FF0066"/>
    <a:srgbClr val="669900"/>
    <a:srgbClr val="008000"/>
    <a:srgbClr val="00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p:cViewPr varScale="1">
        <p:scale>
          <a:sx n="99" d="100"/>
          <a:sy n="99" d="100"/>
        </p:scale>
        <p:origin x="-1216" y="-11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84"/>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A8831A1-AAD1-41EA-BEC4-30F08FC019A4}" type="slidenum">
              <a:rPr lang="en-US"/>
              <a:pPr>
                <a:defRPr/>
              </a:pPr>
              <a:t>‹#›</a:t>
            </a:fld>
            <a:endParaRPr lang="en-US"/>
          </a:p>
        </p:txBody>
      </p:sp>
    </p:spTree>
    <p:extLst>
      <p:ext uri="{BB962C8B-B14F-4D97-AF65-F5344CB8AC3E}">
        <p14:creationId xmlns:p14="http://schemas.microsoft.com/office/powerpoint/2010/main" val="654921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image" Target="../media/image29.png"/></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977AA81-C722-45E1-AEBE-6F55414D0C14}" type="slidenum">
              <a:rPr lang="en-US" altLang="en-US" smtClean="0">
                <a:cs typeface="Arial" charset="0"/>
              </a:rPr>
              <a:pPr eaLnBrk="1" hangingPunct="1">
                <a:spcBef>
                  <a:spcPct val="0"/>
                </a:spcBef>
              </a:pPr>
              <a:t>1</a:t>
            </a:fld>
            <a:endParaRPr lang="en-US" altLang="en-US" smtClean="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C132C6-55C6-497A-934F-6320EBD828D9}" type="slidenum">
              <a:rPr lang="en-US" altLang="en-US" smtClean="0"/>
              <a:pPr eaLnBrk="1" hangingPunct="1">
                <a:spcBef>
                  <a:spcPct val="0"/>
                </a:spcBef>
              </a:pPr>
              <a:t>14</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9F4F26-3D32-46C6-9417-EA0A16585C7C}" type="slidenum">
              <a:rPr lang="en-US" altLang="en-US" smtClean="0"/>
              <a:pPr eaLnBrk="1" hangingPunct="1">
                <a:spcBef>
                  <a:spcPct val="0"/>
                </a:spcBef>
              </a:pPr>
              <a:t>15</a:t>
            </a:fld>
            <a:endParaRPr lang="en-US" altLang="en-US" smtClean="0"/>
          </a:p>
        </p:txBody>
      </p:sp>
      <p:sp>
        <p:nvSpPr>
          <p:cNvPr id="32771" name="Rectangle 2"/>
          <p:cNvSpPr>
            <a:spLocks noGrp="1" noRot="1" noChangeAspect="1" noChangeArrowheads="1" noTextEdit="1"/>
          </p:cNvSpPr>
          <p:nvPr>
            <p:ph type="sldImg"/>
          </p:nvPr>
        </p:nvSpPr>
        <p:spPr>
          <a:xfrm>
            <a:off x="1162052" y="681038"/>
            <a:ext cx="4538663" cy="3403600"/>
          </a:xfrm>
          <a:ln/>
        </p:spPr>
      </p:sp>
      <p:sp>
        <p:nvSpPr>
          <p:cNvPr id="32772" name="Rectangle 3"/>
          <p:cNvSpPr>
            <a:spLocks noGrp="1" noChangeArrowheads="1"/>
          </p:cNvSpPr>
          <p:nvPr>
            <p:ph type="body" idx="1"/>
          </p:nvPr>
        </p:nvSpPr>
        <p:spPr>
          <a:noFill/>
        </p:spPr>
        <p:txBody>
          <a:bodyPr/>
          <a:lstStyle/>
          <a:p>
            <a:pPr eaLnBrk="1" hangingPunct="1"/>
            <a:endParaRPr lang="en-US" altLang="en-US" smtClean="0"/>
          </a:p>
          <a:p>
            <a:pPr eaLnBrk="1" hangingPunct="1"/>
            <a:r>
              <a:rPr lang="en-US" altLang="en-US" smtClean="0"/>
              <a:t>Saccharide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7BB1CF-9F64-4946-BB31-1404FA0FE027}" type="slidenum">
              <a:rPr lang="en-US" altLang="en-US" smtClean="0"/>
              <a:pPr eaLnBrk="1" hangingPunct="1">
                <a:spcBef>
                  <a:spcPct val="0"/>
                </a:spcBef>
              </a:pPr>
              <a:t>16</a:t>
            </a:fld>
            <a:endParaRPr lang="en-US" altLang="en-US" smtClean="0"/>
          </a:p>
        </p:txBody>
      </p:sp>
      <p:sp>
        <p:nvSpPr>
          <p:cNvPr id="33795" name="Rectangle 2"/>
          <p:cNvSpPr>
            <a:spLocks noGrp="1" noRot="1" noChangeAspect="1" noChangeArrowheads="1" noTextEdit="1"/>
          </p:cNvSpPr>
          <p:nvPr>
            <p:ph type="sldImg"/>
          </p:nvPr>
        </p:nvSpPr>
        <p:spPr>
          <a:xfrm>
            <a:off x="1163638" y="681038"/>
            <a:ext cx="4538662" cy="3403600"/>
          </a:xfrm>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ED52C49-8FDB-4C30-9C30-3848764B52E3}" type="slidenum">
              <a:rPr lang="en-US" altLang="en-US" smtClean="0"/>
              <a:pPr eaLnBrk="1" hangingPunct="1">
                <a:spcBef>
                  <a:spcPct val="0"/>
                </a:spcBef>
              </a:pPr>
              <a:t>17</a:t>
            </a:fld>
            <a:endParaRPr lang="en-US" altLang="en-US" smtClean="0"/>
          </a:p>
        </p:txBody>
      </p:sp>
      <p:sp>
        <p:nvSpPr>
          <p:cNvPr id="34819" name="Rectangle 2"/>
          <p:cNvSpPr>
            <a:spLocks noGrp="1" noRot="1" noChangeAspect="1" noChangeArrowheads="1" noTextEdit="1"/>
          </p:cNvSpPr>
          <p:nvPr>
            <p:ph type="sldImg"/>
          </p:nvPr>
        </p:nvSpPr>
        <p:spPr>
          <a:xfrm>
            <a:off x="1162052" y="681038"/>
            <a:ext cx="4538663" cy="3403600"/>
          </a:xfrm>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6AC52F-6DD1-434B-A037-F9C88ABE394A}" type="slidenum">
              <a:rPr lang="en-US" altLang="en-US" smtClean="0"/>
              <a:pPr eaLnBrk="1" hangingPunct="1">
                <a:spcBef>
                  <a:spcPct val="0"/>
                </a:spcBef>
              </a:pPr>
              <a:t>18</a:t>
            </a:fld>
            <a:endParaRPr lang="en-US" altLang="en-US" smtClean="0"/>
          </a:p>
        </p:txBody>
      </p:sp>
      <p:sp>
        <p:nvSpPr>
          <p:cNvPr id="35843" name="Rectangle 2"/>
          <p:cNvSpPr>
            <a:spLocks noGrp="1" noRot="1" noChangeAspect="1" noChangeArrowheads="1" noTextEdit="1"/>
          </p:cNvSpPr>
          <p:nvPr>
            <p:ph type="sldImg"/>
          </p:nvPr>
        </p:nvSpPr>
        <p:spPr>
          <a:xfrm>
            <a:off x="1162052" y="681038"/>
            <a:ext cx="4538663" cy="3403600"/>
          </a:xfrm>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64443A-0E00-4698-8A2A-DF90EAFB6D66}" type="slidenum">
              <a:rPr lang="en-US" altLang="en-US" smtClean="0"/>
              <a:pPr eaLnBrk="1" hangingPunct="1">
                <a:spcBef>
                  <a:spcPct val="0"/>
                </a:spcBef>
              </a:pPr>
              <a:t>19</a:t>
            </a:fld>
            <a:endParaRPr lang="en-US" altLang="en-US" smtClean="0"/>
          </a:p>
        </p:txBody>
      </p:sp>
      <p:sp>
        <p:nvSpPr>
          <p:cNvPr id="36867" name="Rectangle 2"/>
          <p:cNvSpPr>
            <a:spLocks noGrp="1" noRot="1" noChangeAspect="1" noChangeArrowheads="1" noTextEdit="1"/>
          </p:cNvSpPr>
          <p:nvPr>
            <p:ph type="sldImg"/>
          </p:nvPr>
        </p:nvSpPr>
        <p:spPr>
          <a:xfrm>
            <a:off x="1162050" y="681038"/>
            <a:ext cx="4538663" cy="3403600"/>
          </a:xfrm>
          <a:ln/>
        </p:spPr>
      </p:sp>
      <p:pic>
        <p:nvPicPr>
          <p:cNvPr id="36868" name="Picture 4" descr="Image:Protein-structure.pn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90600" y="4311650"/>
            <a:ext cx="4876800" cy="408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CDF172-0EC6-43DA-91B9-EEAD1BE76521}" type="slidenum">
              <a:rPr lang="en-US" altLang="en-US" smtClean="0"/>
              <a:pPr eaLnBrk="1" hangingPunct="1">
                <a:spcBef>
                  <a:spcPct val="0"/>
                </a:spcBef>
              </a:pPr>
              <a:t>20</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87394D-371B-43CD-A240-F9580EE4D954}" type="slidenum">
              <a:rPr lang="en-US" altLang="en-US" smtClean="0"/>
              <a:pPr eaLnBrk="1" hangingPunct="1">
                <a:spcBef>
                  <a:spcPct val="0"/>
                </a:spcBef>
              </a:pPr>
              <a:t>21</a:t>
            </a:fld>
            <a:endParaRPr lang="en-US" altLang="en-US" smtClean="0"/>
          </a:p>
        </p:txBody>
      </p:sp>
      <p:sp>
        <p:nvSpPr>
          <p:cNvPr id="39939" name="Rectangle 2"/>
          <p:cNvSpPr>
            <a:spLocks noGrp="1" noRot="1" noChangeAspect="1" noChangeArrowheads="1" noTextEdit="1"/>
          </p:cNvSpPr>
          <p:nvPr>
            <p:ph type="sldImg"/>
          </p:nvPr>
        </p:nvSpPr>
        <p:spPr>
          <a:xfrm>
            <a:off x="1163638" y="681038"/>
            <a:ext cx="4538662" cy="3403600"/>
          </a:xfrm>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1B007E-27FE-4963-BB58-CC562FB6DF3B}" type="slidenum">
              <a:rPr lang="en-US" altLang="en-US" smtClean="0"/>
              <a:pPr eaLnBrk="1" hangingPunct="1">
                <a:spcBef>
                  <a:spcPct val="0"/>
                </a:spcBef>
              </a:pPr>
              <a:t>22</a:t>
            </a:fld>
            <a:endParaRPr lang="en-US" altLang="en-US" smtClean="0"/>
          </a:p>
        </p:txBody>
      </p:sp>
      <p:sp>
        <p:nvSpPr>
          <p:cNvPr id="40963" name="Rectangle 2"/>
          <p:cNvSpPr>
            <a:spLocks noGrp="1" noRot="1" noChangeAspect="1" noChangeArrowheads="1" noTextEdit="1"/>
          </p:cNvSpPr>
          <p:nvPr>
            <p:ph type="sldImg"/>
          </p:nvPr>
        </p:nvSpPr>
        <p:spPr>
          <a:xfrm>
            <a:off x="1163638" y="681038"/>
            <a:ext cx="4538662" cy="3403600"/>
          </a:xfrm>
          <a:ln/>
        </p:spPr>
      </p:sp>
      <p:sp>
        <p:nvSpPr>
          <p:cNvPr id="40964" name="Rectangle 3"/>
          <p:cNvSpPr>
            <a:spLocks noGrp="1" noChangeArrowheads="1"/>
          </p:cNvSpPr>
          <p:nvPr>
            <p:ph type="body" idx="1"/>
          </p:nvPr>
        </p:nvSpPr>
        <p:spPr>
          <a:noFill/>
        </p:spPr>
        <p:txBody>
          <a:bodyPr/>
          <a:lstStyle/>
          <a:p>
            <a:pPr eaLnBrk="1" hangingPunct="1"/>
            <a:endParaRPr lang="en-US" altLang="en-US" smtClean="0"/>
          </a:p>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3AC803A-0AB0-4B9B-87B3-5E890514683D}" type="slidenum">
              <a:rPr lang="en-US" altLang="en-US" smtClean="0"/>
              <a:pPr eaLnBrk="1" hangingPunct="1">
                <a:spcBef>
                  <a:spcPct val="0"/>
                </a:spcBef>
              </a:pPr>
              <a:t>23</a:t>
            </a:fld>
            <a:endParaRPr lang="en-US" altLang="en-US" smtClean="0"/>
          </a:p>
        </p:txBody>
      </p:sp>
      <p:sp>
        <p:nvSpPr>
          <p:cNvPr id="41987" name="Rectangle 2"/>
          <p:cNvSpPr>
            <a:spLocks noGrp="1" noRot="1" noChangeAspect="1" noChangeArrowheads="1" noTextEdit="1"/>
          </p:cNvSpPr>
          <p:nvPr>
            <p:ph type="sldImg"/>
          </p:nvPr>
        </p:nvSpPr>
        <p:spPr>
          <a:xfrm>
            <a:off x="1165225" y="681038"/>
            <a:ext cx="4538663" cy="3403600"/>
          </a:xfrm>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DC02C6-A613-434D-A6CA-B9EC892780F1}" type="slidenum">
              <a:rPr lang="en-US" altLang="en-US" smtClean="0"/>
              <a:pPr eaLnBrk="1" hangingPunct="1">
                <a:spcBef>
                  <a:spcPct val="0"/>
                </a:spcBef>
              </a:pPr>
              <a:t>2</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8C9532-E1B3-456B-A586-7102CFB4BF37}" type="slidenum">
              <a:rPr lang="en-US" altLang="en-US" smtClean="0"/>
              <a:pPr eaLnBrk="1" hangingPunct="1">
                <a:spcBef>
                  <a:spcPct val="0"/>
                </a:spcBef>
              </a:pPr>
              <a:t>24</a:t>
            </a:fld>
            <a:endParaRPr lang="en-US" altLang="en-US" smtClean="0"/>
          </a:p>
        </p:txBody>
      </p:sp>
      <p:sp>
        <p:nvSpPr>
          <p:cNvPr id="43011" name="Rectangle 2"/>
          <p:cNvSpPr>
            <a:spLocks noGrp="1" noRot="1" noChangeAspect="1" noChangeArrowheads="1" noTextEdit="1"/>
          </p:cNvSpPr>
          <p:nvPr>
            <p:ph type="sldImg"/>
          </p:nvPr>
        </p:nvSpPr>
        <p:spPr>
          <a:xfrm>
            <a:off x="1162050" y="681038"/>
            <a:ext cx="4538663" cy="3403600"/>
          </a:xfrm>
          <a:ln/>
        </p:spPr>
      </p:sp>
      <p:sp>
        <p:nvSpPr>
          <p:cNvPr id="430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8E20AB-51AD-4556-AEA7-9A359AE40BD4}" type="slidenum">
              <a:rPr lang="en-US" altLang="en-US" smtClean="0"/>
              <a:pPr eaLnBrk="1" hangingPunct="1">
                <a:spcBef>
                  <a:spcPct val="0"/>
                </a:spcBef>
              </a:pPr>
              <a:t>25</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A: Nucleotide</a:t>
            </a:r>
          </a:p>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E82F82-765D-4F85-B4B4-175CD9C9D9F0}" type="slidenum">
              <a:rPr lang="en-US" altLang="en-US" smtClean="0"/>
              <a:pPr eaLnBrk="1" hangingPunct="1">
                <a:spcBef>
                  <a:spcPct val="0"/>
                </a:spcBef>
              </a:pPr>
              <a:t>26</a:t>
            </a:fld>
            <a:endParaRPr lang="en-US" altLang="en-US" smtClean="0"/>
          </a:p>
        </p:txBody>
      </p:sp>
      <p:sp>
        <p:nvSpPr>
          <p:cNvPr id="45059" name="Rectangle 2"/>
          <p:cNvSpPr>
            <a:spLocks noGrp="1" noRot="1" noChangeAspect="1" noChangeArrowheads="1" noTextEdit="1"/>
          </p:cNvSpPr>
          <p:nvPr>
            <p:ph type="sldImg"/>
          </p:nvPr>
        </p:nvSpPr>
        <p:spPr>
          <a:xfrm>
            <a:off x="1162052" y="681038"/>
            <a:ext cx="4538663" cy="3403600"/>
          </a:xfrm>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84A4DE-049C-4191-8669-C3430857DFBE}" type="slidenum">
              <a:rPr lang="en-US" altLang="en-US" smtClean="0"/>
              <a:pPr eaLnBrk="1" hangingPunct="1">
                <a:spcBef>
                  <a:spcPct val="0"/>
                </a:spcBef>
              </a:pPr>
              <a:t>27</a:t>
            </a:fld>
            <a:endParaRPr lang="en-US" altLang="en-US" smtClean="0"/>
          </a:p>
        </p:txBody>
      </p:sp>
      <p:sp>
        <p:nvSpPr>
          <p:cNvPr id="46083" name="Rectangle 2"/>
          <p:cNvSpPr>
            <a:spLocks noGrp="1" noRot="1" noChangeAspect="1" noChangeArrowheads="1" noTextEdit="1"/>
          </p:cNvSpPr>
          <p:nvPr>
            <p:ph type="sldImg"/>
          </p:nvPr>
        </p:nvSpPr>
        <p:spPr>
          <a:xfrm>
            <a:off x="1162052" y="681038"/>
            <a:ext cx="4538663" cy="3403600"/>
          </a:xfrm>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5471F84-F105-4471-BBC1-E38A6BD8C814}" type="slidenum">
              <a:rPr lang="en-US" altLang="en-US" smtClean="0"/>
              <a:pPr eaLnBrk="1" hangingPunct="1">
                <a:spcBef>
                  <a:spcPct val="0"/>
                </a:spcBef>
              </a:pPr>
              <a:t>28</a:t>
            </a:fld>
            <a:endParaRPr lang="en-US" altLang="en-US" smtClean="0"/>
          </a:p>
        </p:txBody>
      </p:sp>
      <p:sp>
        <p:nvSpPr>
          <p:cNvPr id="47107" name="Rectangle 2"/>
          <p:cNvSpPr>
            <a:spLocks noGrp="1" noRot="1" noChangeAspect="1" noChangeArrowheads="1" noTextEdit="1"/>
          </p:cNvSpPr>
          <p:nvPr>
            <p:ph type="sldImg"/>
          </p:nvPr>
        </p:nvSpPr>
        <p:spPr>
          <a:xfrm>
            <a:off x="1162052" y="681038"/>
            <a:ext cx="4538663" cy="3403600"/>
          </a:xfrm>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9C1107A-93E6-436D-B59E-0A98E21D883A}" type="slidenum">
              <a:rPr lang="en-US" altLang="en-US" smtClean="0"/>
              <a:pPr eaLnBrk="1" hangingPunct="1">
                <a:spcBef>
                  <a:spcPct val="0"/>
                </a:spcBef>
              </a:pPr>
              <a:t>29</a:t>
            </a:fld>
            <a:endParaRPr lang="en-US" altLang="en-US" smtClean="0"/>
          </a:p>
        </p:txBody>
      </p:sp>
      <p:sp>
        <p:nvSpPr>
          <p:cNvPr id="48131" name="Rectangle 2"/>
          <p:cNvSpPr>
            <a:spLocks noGrp="1" noRot="1" noChangeAspect="1" noChangeArrowheads="1" noTextEdit="1"/>
          </p:cNvSpPr>
          <p:nvPr>
            <p:ph type="sldImg"/>
          </p:nvPr>
        </p:nvSpPr>
        <p:spPr>
          <a:xfrm>
            <a:off x="1162052" y="681038"/>
            <a:ext cx="4538663" cy="3403600"/>
          </a:xfrm>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9A860AF-FA36-454A-A1F8-2BCD8C4642DD}" type="slidenum">
              <a:rPr lang="en-US" altLang="en-US" smtClean="0"/>
              <a:pPr eaLnBrk="1" hangingPunct="1">
                <a:spcBef>
                  <a:spcPct val="0"/>
                </a:spcBef>
              </a:pPr>
              <a:t>30</a:t>
            </a:fld>
            <a:endParaRPr lang="en-US" altLang="en-US" smtClean="0"/>
          </a:p>
        </p:txBody>
      </p:sp>
      <p:sp>
        <p:nvSpPr>
          <p:cNvPr id="49155" name="Rectangle 2"/>
          <p:cNvSpPr>
            <a:spLocks noGrp="1" noRot="1" noChangeAspect="1" noChangeArrowheads="1" noTextEdit="1"/>
          </p:cNvSpPr>
          <p:nvPr>
            <p:ph type="sldImg"/>
          </p:nvPr>
        </p:nvSpPr>
        <p:spPr>
          <a:xfrm>
            <a:off x="1162050" y="681038"/>
            <a:ext cx="4538663" cy="3403600"/>
          </a:xfrm>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E663F6-FA41-4B49-BBDF-46C8FFF29BD8}" type="slidenum">
              <a:rPr lang="en-US" altLang="en-US" smtClean="0"/>
              <a:pPr eaLnBrk="1" hangingPunct="1">
                <a:spcBef>
                  <a:spcPct val="0"/>
                </a:spcBef>
              </a:pPr>
              <a:t>3</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BF207C-6612-46E1-B84C-AF3370C03E6C}" type="slidenum">
              <a:rPr lang="en-US" altLang="en-US" smtClean="0"/>
              <a:pPr eaLnBrk="1" hangingPunct="1">
                <a:spcBef>
                  <a:spcPct val="0"/>
                </a:spcBef>
              </a:pPr>
              <a:t>6</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4</a:t>
            </a:r>
          </a:p>
          <a:p>
            <a:pPr eaLnBrk="1" hangingPunct="1"/>
            <a:endParaRPr lang="en-US" altLang="en-US" smtClean="0"/>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BF207C-6612-46E1-B84C-AF3370C03E6C}" type="slidenum">
              <a:rPr lang="en-US" altLang="en-US" smtClean="0"/>
              <a:pPr eaLnBrk="1" hangingPunct="1">
                <a:spcBef>
                  <a:spcPct val="0"/>
                </a:spcBef>
              </a:pPr>
              <a:t>7</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4</a:t>
            </a:r>
          </a:p>
          <a:p>
            <a:pPr eaLnBrk="1" hangingPunct="1"/>
            <a:endParaRPr lang="en-US" altLang="en-US" smtClean="0"/>
          </a:p>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BF207C-6612-46E1-B84C-AF3370C03E6C}" type="slidenum">
              <a:rPr lang="en-US" altLang="en-US" smtClean="0"/>
              <a:pPr eaLnBrk="1" hangingPunct="1">
                <a:spcBef>
                  <a:spcPct val="0"/>
                </a:spcBef>
              </a:pPr>
              <a:t>9</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4</a:t>
            </a:r>
          </a:p>
          <a:p>
            <a:pPr eaLnBrk="1" hangingPunct="1"/>
            <a:endParaRPr lang="en-US" altLang="en-US" smtClean="0"/>
          </a:p>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AE3D737C-9A86-3940-89F3-A72B0FB404F6}" type="slidenum">
              <a:rPr lang="en-US" b="0"/>
              <a:pPr eaLnBrk="1" hangingPunct="1"/>
              <a:t>10</a:t>
            </a:fld>
            <a:endParaRPr lang="en-US" b="0"/>
          </a:p>
        </p:txBody>
      </p:sp>
      <p:sp>
        <p:nvSpPr>
          <p:cNvPr id="58371" name="Rectangle 2"/>
          <p:cNvSpPr>
            <a:spLocks noGrp="1" noRot="1" noChangeAspect="1" noChangeArrowheads="1" noTextEdit="1"/>
          </p:cNvSpPr>
          <p:nvPr>
            <p:ph type="sldImg"/>
          </p:nvPr>
        </p:nvSpPr>
        <p:spPr>
          <a:xfrm>
            <a:off x="1163638" y="681038"/>
            <a:ext cx="4537075" cy="3403600"/>
          </a:xfrm>
          <a:ln/>
        </p:spPr>
      </p:sp>
      <p:sp>
        <p:nvSpPr>
          <p:cNvPr id="583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solid</a:t>
            </a:r>
          </a:p>
          <a:p>
            <a:pPr eaLnBrk="1" hangingPunct="1"/>
            <a:endParaRPr lang="en-US"/>
          </a:p>
          <a:p>
            <a:pPr eaLnBrk="1" hangingPunct="1"/>
            <a:r>
              <a:rPr lang="en-US"/>
              <a:t>liquid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BF207C-6612-46E1-B84C-AF3370C03E6C}" type="slidenum">
              <a:rPr lang="en-US" altLang="en-US" smtClean="0"/>
              <a:pPr eaLnBrk="1" hangingPunct="1">
                <a:spcBef>
                  <a:spcPct val="0"/>
                </a:spcBef>
              </a:pPr>
              <a:t>11</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4</a:t>
            </a:r>
          </a:p>
          <a:p>
            <a:pPr eaLnBrk="1" hangingPunct="1"/>
            <a:endParaRPr lang="en-US" altLang="en-US" smtClean="0"/>
          </a:p>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BF207C-6612-46E1-B84C-AF3370C03E6C}" type="slidenum">
              <a:rPr lang="en-US" altLang="en-US" smtClean="0"/>
              <a:pPr eaLnBrk="1" hangingPunct="1">
                <a:spcBef>
                  <a:spcPct val="0"/>
                </a:spcBef>
              </a:pPr>
              <a:t>12</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4</a:t>
            </a:r>
          </a:p>
          <a:p>
            <a:pPr eaLnBrk="1" hangingPunct="1"/>
            <a:endParaRPr lang="en-US" altLang="en-US" smtClean="0"/>
          </a:p>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05A4C-F16F-45B0-A405-46367044AFB3}" type="slidenum">
              <a:rPr lang="en-US"/>
              <a:pPr>
                <a:defRPr/>
              </a:pPr>
              <a:t>‹#›</a:t>
            </a:fld>
            <a:endParaRPr lang="en-US"/>
          </a:p>
        </p:txBody>
      </p:sp>
    </p:spTree>
    <p:extLst>
      <p:ext uri="{BB962C8B-B14F-4D97-AF65-F5344CB8AC3E}">
        <p14:creationId xmlns:p14="http://schemas.microsoft.com/office/powerpoint/2010/main" val="348720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FB8171-C6A8-4950-9E43-72F890A11998}" type="slidenum">
              <a:rPr lang="en-US"/>
              <a:pPr>
                <a:defRPr/>
              </a:pPr>
              <a:t>‹#›</a:t>
            </a:fld>
            <a:endParaRPr lang="en-US"/>
          </a:p>
        </p:txBody>
      </p:sp>
    </p:spTree>
    <p:extLst>
      <p:ext uri="{BB962C8B-B14F-4D97-AF65-F5344CB8AC3E}">
        <p14:creationId xmlns:p14="http://schemas.microsoft.com/office/powerpoint/2010/main" val="45702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FAE661-FD93-44E6-A513-C5AA202FC604}" type="slidenum">
              <a:rPr lang="en-US"/>
              <a:pPr>
                <a:defRPr/>
              </a:pPr>
              <a:t>‹#›</a:t>
            </a:fld>
            <a:endParaRPr lang="en-US"/>
          </a:p>
        </p:txBody>
      </p:sp>
    </p:spTree>
    <p:extLst>
      <p:ext uri="{BB962C8B-B14F-4D97-AF65-F5344CB8AC3E}">
        <p14:creationId xmlns:p14="http://schemas.microsoft.com/office/powerpoint/2010/main" val="29019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D9E98D-E7BC-41D1-AA25-A8515AFC1860}" type="slidenum">
              <a:rPr lang="en-US"/>
              <a:pPr>
                <a:defRPr/>
              </a:pPr>
              <a:t>‹#›</a:t>
            </a:fld>
            <a:endParaRPr lang="en-US"/>
          </a:p>
        </p:txBody>
      </p:sp>
    </p:spTree>
    <p:extLst>
      <p:ext uri="{BB962C8B-B14F-4D97-AF65-F5344CB8AC3E}">
        <p14:creationId xmlns:p14="http://schemas.microsoft.com/office/powerpoint/2010/main" val="3892168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31939F0-1D2D-4472-AF63-A29924491E12}" type="slidenum">
              <a:rPr lang="en-US"/>
              <a:pPr>
                <a:defRPr/>
              </a:pPr>
              <a:t>‹#›</a:t>
            </a:fld>
            <a:endParaRPr lang="en-US"/>
          </a:p>
        </p:txBody>
      </p:sp>
    </p:spTree>
    <p:extLst>
      <p:ext uri="{BB962C8B-B14F-4D97-AF65-F5344CB8AC3E}">
        <p14:creationId xmlns:p14="http://schemas.microsoft.com/office/powerpoint/2010/main" val="941420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D99FE-D75F-447E-8306-826789984F2E}" type="slidenum">
              <a:rPr lang="en-US"/>
              <a:pPr>
                <a:defRPr/>
              </a:pPr>
              <a:t>‹#›</a:t>
            </a:fld>
            <a:endParaRPr lang="en-US"/>
          </a:p>
        </p:txBody>
      </p:sp>
    </p:spTree>
    <p:extLst>
      <p:ext uri="{BB962C8B-B14F-4D97-AF65-F5344CB8AC3E}">
        <p14:creationId xmlns:p14="http://schemas.microsoft.com/office/powerpoint/2010/main" val="1519272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B522304-F1A8-467F-9C0F-8376A21A7050}" type="slidenum">
              <a:rPr lang="en-US"/>
              <a:pPr>
                <a:defRPr/>
              </a:pPr>
              <a:t>‹#›</a:t>
            </a:fld>
            <a:endParaRPr lang="en-US"/>
          </a:p>
        </p:txBody>
      </p:sp>
    </p:spTree>
    <p:extLst>
      <p:ext uri="{BB962C8B-B14F-4D97-AF65-F5344CB8AC3E}">
        <p14:creationId xmlns:p14="http://schemas.microsoft.com/office/powerpoint/2010/main" val="96119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F54B8A-DC6E-4CFE-B159-91B58E8162FB}" type="slidenum">
              <a:rPr lang="en-US"/>
              <a:pPr>
                <a:defRPr/>
              </a:pPr>
              <a:t>‹#›</a:t>
            </a:fld>
            <a:endParaRPr lang="en-US"/>
          </a:p>
        </p:txBody>
      </p:sp>
    </p:spTree>
    <p:extLst>
      <p:ext uri="{BB962C8B-B14F-4D97-AF65-F5344CB8AC3E}">
        <p14:creationId xmlns:p14="http://schemas.microsoft.com/office/powerpoint/2010/main" val="221413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31070-9250-4EC5-BED2-4251F13231BD}" type="slidenum">
              <a:rPr lang="en-US"/>
              <a:pPr>
                <a:defRPr/>
              </a:pPr>
              <a:t>‹#›</a:t>
            </a:fld>
            <a:endParaRPr lang="en-US"/>
          </a:p>
        </p:txBody>
      </p:sp>
    </p:spTree>
    <p:extLst>
      <p:ext uri="{BB962C8B-B14F-4D97-AF65-F5344CB8AC3E}">
        <p14:creationId xmlns:p14="http://schemas.microsoft.com/office/powerpoint/2010/main" val="330352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2025E8-A199-4E20-BD6B-DC2AC8CA8E19}" type="slidenum">
              <a:rPr lang="en-US"/>
              <a:pPr>
                <a:defRPr/>
              </a:pPr>
              <a:t>‹#›</a:t>
            </a:fld>
            <a:endParaRPr lang="en-US"/>
          </a:p>
        </p:txBody>
      </p:sp>
    </p:spTree>
    <p:extLst>
      <p:ext uri="{BB962C8B-B14F-4D97-AF65-F5344CB8AC3E}">
        <p14:creationId xmlns:p14="http://schemas.microsoft.com/office/powerpoint/2010/main" val="385333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8984CE-6576-4E5F-AE13-9D1117AB9E90}" type="slidenum">
              <a:rPr lang="en-US"/>
              <a:pPr>
                <a:defRPr/>
              </a:pPr>
              <a:t>‹#›</a:t>
            </a:fld>
            <a:endParaRPr lang="en-US"/>
          </a:p>
        </p:txBody>
      </p:sp>
    </p:spTree>
    <p:extLst>
      <p:ext uri="{BB962C8B-B14F-4D97-AF65-F5344CB8AC3E}">
        <p14:creationId xmlns:p14="http://schemas.microsoft.com/office/powerpoint/2010/main" val="100601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A16F70-2789-4CB8-B9A4-662158E1D222}" type="slidenum">
              <a:rPr lang="en-US"/>
              <a:pPr>
                <a:defRPr/>
              </a:pPr>
              <a:t>‹#›</a:t>
            </a:fld>
            <a:endParaRPr lang="en-US"/>
          </a:p>
        </p:txBody>
      </p:sp>
    </p:spTree>
    <p:extLst>
      <p:ext uri="{BB962C8B-B14F-4D97-AF65-F5344CB8AC3E}">
        <p14:creationId xmlns:p14="http://schemas.microsoft.com/office/powerpoint/2010/main" val="145475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C955BA-9DA7-4DE3-A629-D89890838187}" type="slidenum">
              <a:rPr lang="en-US"/>
              <a:pPr>
                <a:defRPr/>
              </a:pPr>
              <a:t>‹#›</a:t>
            </a:fld>
            <a:endParaRPr lang="en-US"/>
          </a:p>
        </p:txBody>
      </p:sp>
    </p:spTree>
    <p:extLst>
      <p:ext uri="{BB962C8B-B14F-4D97-AF65-F5344CB8AC3E}">
        <p14:creationId xmlns:p14="http://schemas.microsoft.com/office/powerpoint/2010/main" val="118747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C5099D-BC67-4941-A6DA-A5AA0D3E6B80}" type="slidenum">
              <a:rPr lang="en-US"/>
              <a:pPr>
                <a:defRPr/>
              </a:pPr>
              <a:t>‹#›</a:t>
            </a:fld>
            <a:endParaRPr lang="en-US"/>
          </a:p>
        </p:txBody>
      </p:sp>
    </p:spTree>
    <p:extLst>
      <p:ext uri="{BB962C8B-B14F-4D97-AF65-F5344CB8AC3E}">
        <p14:creationId xmlns:p14="http://schemas.microsoft.com/office/powerpoint/2010/main" val="423130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76B07-7CEA-4183-8354-A96C7D34A3B1}" type="slidenum">
              <a:rPr lang="en-US"/>
              <a:pPr>
                <a:defRPr/>
              </a:pPr>
              <a:t>‹#›</a:t>
            </a:fld>
            <a:endParaRPr lang="en-US"/>
          </a:p>
        </p:txBody>
      </p:sp>
    </p:spTree>
    <p:extLst>
      <p:ext uri="{BB962C8B-B14F-4D97-AF65-F5344CB8AC3E}">
        <p14:creationId xmlns:p14="http://schemas.microsoft.com/office/powerpoint/2010/main" val="8393230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35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635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635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9786CF6-A521-4EF9-BB85-13FBDC8DE1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mailto:info@scienceprofonline.com"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hyperlink" Target="http://www.universetoday.com/56637/atom-model/" TargetMode="External"/><Relationship Id="rId7" Type="http://schemas.openxmlformats.org/officeDocument/2006/relationships/hyperlink" Target="http://commons.wikimedia.org/wiki/File:Isobutane.png" TargetMode="External"/><Relationship Id="rId8" Type="http://schemas.openxmlformats.org/officeDocument/2006/relationships/image" Target="../media/image11.png"/><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universetoday.com/56637/atom-model/" TargetMode="External"/><Relationship Id="rId5" Type="http://schemas.openxmlformats.org/officeDocument/2006/relationships/image" Target="../media/image16.png"/><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hyperlink" Target="http://www.scienceprofonline.com/" TargetMode="External"/><Relationship Id="rId7" Type="http://schemas.openxmlformats.org/officeDocument/2006/relationships/hyperlink" Target="http://commons.wikimedia.org/wiki/File:Lion_waiting_in_Namibia.jpg" TargetMode="External"/><Relationship Id="rId8" Type="http://schemas.openxmlformats.org/officeDocument/2006/relationships/hyperlink" Target="http://commons.wikimedia.org/wiki/File:Testosteron.svg" TargetMode="External"/><Relationship Id="rId9" Type="http://schemas.openxmlformats.org/officeDocument/2006/relationships/hyperlink" Target="http://commons.wikimedia.org/wiki/File:Estradiol.svg" TargetMode="External"/><Relationship Id="rId10" Type="http://schemas.openxmlformats.org/officeDocument/2006/relationships/hyperlink" Target="http://commons.wikimedia.org/wiki/File:Okonjima_Lioness.jpg" TargetMode="External"/><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profonline.org/chemistry/organic-chemistry-what-is-a-carbohydrate.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21.jpeg"/><Relationship Id="rId6" Type="http://schemas.openxmlformats.org/officeDocument/2006/relationships/hyperlink" Target="http://commons.wikimedia.org/wiki/File:Giraffe's_tongue.jpg" TargetMode="External"/><Relationship Id="rId7" Type="http://schemas.openxmlformats.org/officeDocument/2006/relationships/hyperlink" Target="http://en.wikipedia.org/wiki/File:Sucrose_3Dprojection.png" TargetMode="External"/><Relationship Id="rId8" Type="http://schemas.openxmlformats.org/officeDocument/2006/relationships/hyperlink" Target="http://www.scienceprofonline.com/" TargetMode="External"/><Relationship Id="rId9" Type="http://schemas.openxmlformats.org/officeDocument/2006/relationships/image" Target="../media/image22.jpeg"/><Relationship Id="rId10" Type="http://schemas.microsoft.com/office/2007/relationships/hdphoto" Target="../media/hdphoto1.wdp"/><Relationship Id="rId11" Type="http://schemas.openxmlformats.org/officeDocument/2006/relationships/image" Target="../media/image23.jp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profonline.com/chemistry/what-are-proteins-amino-acids-peptide-bond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28.png"/><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image" Target="../media/image28.png"/><Relationship Id="rId5" Type="http://schemas.openxmlformats.org/officeDocument/2006/relationships/hyperlink" Target="http://en.wikipedia.org/wiki/File:Protein-primary-structure.png" TargetMode="External"/><Relationship Id="rId6" Type="http://schemas.openxmlformats.org/officeDocument/2006/relationships/image" Target="../media/image7.jpeg"/><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Main_protein_structure_levels_en.svg" TargetMode="External"/><Relationship Id="rId4" Type="http://schemas.openxmlformats.org/officeDocument/2006/relationships/image" Target="../media/image6.jpeg"/><Relationship Id="rId5"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DNA_orbit_animated.gif" TargetMode="External"/><Relationship Id="rId4" Type="http://schemas.openxmlformats.org/officeDocument/2006/relationships/image" Target="../media/image2.gif"/><Relationship Id="rId5"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32.jpeg"/><Relationship Id="rId12" Type="http://schemas.openxmlformats.org/officeDocument/2006/relationships/image" Target="../media/image33.jpeg"/><Relationship Id="rId13"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hyperlink" Target="http://www.scienceprofonline.com/chemistry/what-is-an-enzyme-catalyst-catalytic-proteins.html" TargetMode="External"/><Relationship Id="rId6" Type="http://schemas.openxmlformats.org/officeDocument/2006/relationships/image" Target="../media/image30.jpeg"/><Relationship Id="rId7" Type="http://schemas.openxmlformats.org/officeDocument/2006/relationships/hyperlink" Target="http://en.wikipedia.org/wiki/File:Cell_membrane_detailed_diagram_4.svg" TargetMode="External"/><Relationship Id="rId8" Type="http://schemas.openxmlformats.org/officeDocument/2006/relationships/hyperlink" Target="http://en.wikipedia.org/wiki/File:Ion_channel.png" TargetMode="External"/><Relationship Id="rId9" Type="http://schemas.openxmlformats.org/officeDocument/2006/relationships/hyperlink" Target="http://en.wikipedia.org/wiki/File:Antibody.svg" TargetMode="External"/><Relationship Id="rId10"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upload.wikimedia.org/wikipedia/en/b/b9/Nucleotides.png" TargetMode="External"/><Relationship Id="rId5" Type="http://schemas.openxmlformats.org/officeDocument/2006/relationships/image" Target="../media/image34.png"/><Relationship Id="rId6" Type="http://schemas.openxmlformats.org/officeDocument/2006/relationships/hyperlink" Target="http://en.wikipedia.org/wiki/File:Nucleotides_1.svg"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image" Target="../media/image35.png"/><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com/science-image-libr/sci-image-libr-genetics.html" TargetMode="External"/><Relationship Id="rId5" Type="http://schemas.openxmlformats.org/officeDocument/2006/relationships/hyperlink" Target="http://www.biologycorner.com/bio1/DNA.html" TargetMode="External"/><Relationship Id="rId6" Type="http://schemas.openxmlformats.org/officeDocument/2006/relationships/image" Target="../media/image36.jpeg"/><Relationship Id="rId7" Type="http://schemas.openxmlformats.org/officeDocument/2006/relationships/image" Target="../media/image37.jpg"/><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hyperlink" Target="whyfiles.org%5C034clone%5Cdna.html" TargetMode="External"/><Relationship Id="rId4" Type="http://schemas.openxmlformats.org/officeDocument/2006/relationships/image" Target="../media/image38.jpeg"/><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en.wikipedia.org/wiki/File:Adenosintriphosphat_protoniert.svg" TargetMode="External"/><Relationship Id="rId5" Type="http://schemas.openxmlformats.org/officeDocument/2006/relationships/hyperlink" Target="http://www.brooklyn.cuny.edu/bc/ahp/LAD/C7/C7_atp.html" TargetMode="External"/><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1" Type="http://schemas.openxmlformats.org/officeDocument/2006/relationships/image" Target="../media/image44.jpeg"/><Relationship Id="rId12"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www.scienceprofonline.com/chemistry/what-is-a-lipid-organic-chemistry-fats-phospholipids-waxes-steroids.html" TargetMode="External"/><Relationship Id="rId4" Type="http://schemas.openxmlformats.org/officeDocument/2006/relationships/hyperlink" Target="http://en.wikipedia.org/wiki/File:Cholesterol-3d.png" TargetMode="External"/><Relationship Id="rId5" Type="http://schemas.openxmlformats.org/officeDocument/2006/relationships/hyperlink" Target="http://en.wikipedia.org/wiki/File:Phospholipid_structure.svg" TargetMode="External"/><Relationship Id="rId6" Type="http://schemas.openxmlformats.org/officeDocument/2006/relationships/hyperlink" Target="http://en.wikipedia.org/wiki/File:Beeswax_foundation.jpg" TargetMode="External"/><Relationship Id="rId7" Type="http://schemas.openxmlformats.org/officeDocument/2006/relationships/hyperlink" Target="http://www.historyforkids.org/scienceforkids/biology/cells/doing/lipids.htm" TargetMode="External"/><Relationship Id="rId8" Type="http://schemas.openxmlformats.org/officeDocument/2006/relationships/image" Target="../media/image41.jpeg"/><Relationship Id="rId9" Type="http://schemas.openxmlformats.org/officeDocument/2006/relationships/image" Target="../media/image42.jpeg"/><Relationship Id="rId10"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jpeg"/><Relationship Id="rId5" Type="http://schemas.openxmlformats.org/officeDocument/2006/relationships/hyperlink" Target="http://www.historyforkids.org/scienceforkids/biology/cells/doing/lipids.htm"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File:Cell_membrane_detailed_diagram_4.svg" TargetMode="External"/><Relationship Id="rId4" Type="http://schemas.openxmlformats.org/officeDocument/2006/relationships/image" Target="../media/image47.jpeg"/><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hyperlink" Target="http://en.wikipedia.org/wiki/File:Lavalampe.jpg" TargetMode="External"/><Relationship Id="rId5" Type="http://schemas.openxmlformats.org/officeDocument/2006/relationships/hyperlink" Target="http://en.wikipedia.org/wiki/File:Cholesterol-3d.png" TargetMode="External"/><Relationship Id="rId6" Type="http://schemas.openxmlformats.org/officeDocument/2006/relationships/hyperlink" Target="http://www.cytochemistry.net/cell-biology/membrane_intro.htm" TargetMode="External"/><Relationship Id="rId7" Type="http://schemas.openxmlformats.org/officeDocument/2006/relationships/image" Target="../media/image49.jpeg"/><Relationship Id="rId8" Type="http://schemas.openxmlformats.org/officeDocument/2006/relationships/image" Target="../media/image50.jpeg"/><Relationship Id="rId9" Type="http://schemas.openxmlformats.org/officeDocument/2006/relationships/image" Target="../media/image51.jpeg"/><Relationship Id="rId10"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image" Target="../media/image3.png"/><Relationship Id="rId5" Type="http://schemas.openxmlformats.org/officeDocument/2006/relationships/hyperlink" Target="http://en.wikipedia.org/wiki/File:Covalent.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hyperlink" Target="http://www.chem4kids.com/" TargetMode="External"/><Relationship Id="rId12" Type="http://schemas.openxmlformats.org/officeDocument/2006/relationships/hyperlink" Target="http://www.youtube.com/watch?v=WVE90vGS9ps" TargetMode="External"/><Relationship Id="rId13" Type="http://schemas.openxmlformats.org/officeDocument/2006/relationships/hyperlink" Target="http://www.youtube.com/watch?v=c0QKUWg6f1I&amp;feature=related" TargetMode="External"/><Relationship Id="rId14" Type="http://schemas.openxmlformats.org/officeDocument/2006/relationships/image" Target="../media/image52.wmf"/><Relationship Id="rId15"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scienceprofonline.com/vcbc/organic-chemistry-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oNBzyM6TcK8" TargetMode="External"/><Relationship Id="rId6" Type="http://schemas.openxmlformats.org/officeDocument/2006/relationships/hyperlink" Target="http://bcs.whfreeman.com/thelifewire/content/chp03/0302002.html" TargetMode="External"/><Relationship Id="rId7" Type="http://schemas.openxmlformats.org/officeDocument/2006/relationships/hyperlink" Target="https://sitebuilder.homestead.com/~site/builder/stage.jsp?pageId=x6368656d69737472792f6e75636c656f74696465732d6e75636c6569632d61636964732d6174702d726e612d646e612e787066" TargetMode="External"/><Relationship Id="rId8" Type="http://schemas.openxmlformats.org/officeDocument/2006/relationships/hyperlink" Target="http://www.youtube.com/watch?v=K5aEgt6i7UA&amp;NR=1" TargetMode="External"/><Relationship Id="rId9" Type="http://schemas.openxmlformats.org/officeDocument/2006/relationships/hyperlink" Target="http://www.youtube.com/watch?v=yp60-oVxrT4&amp;playnext=1&amp;list=PL4DD2980D09E7988A" TargetMode="External"/><Relationship Id="rId10" Type="http://schemas.openxmlformats.org/officeDocument/2006/relationships/hyperlink" Target="http://www.youtube.com/watch?v=JywK_5bT8z0&amp;feature=list_related&amp;playnext=1&amp;list=AVGxdCwVVULXfP5VoAIPKiC5Tz1WpKcNH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Methamphetamine.png" TargetMode="External"/><Relationship Id="rId4" Type="http://schemas.openxmlformats.org/officeDocument/2006/relationships/hyperlink" Target="https://appsychtextbk.wikispaces.com/Psychostimulants" TargetMode="External"/><Relationship Id="rId5" Type="http://schemas.openxmlformats.org/officeDocument/2006/relationships/hyperlink" Target="http://www.scienceprofonline.com/" TargetMode="External"/><Relationship Id="rId6"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Main_protein_structure_levels_en.svg" TargetMode="External"/><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hyperlink" Target="http://en.wikipedia.org/wiki/File:Protein-primary-structure.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universetoday.com/56637/atom-model/" TargetMode="External"/><Relationship Id="rId5" Type="http://schemas.openxmlformats.org/officeDocument/2006/relationships/hyperlink" Target="http://commons.wikimedia.org/wiki/File:Isobutane.png" TargetMode="External"/><Relationship Id="rId6" Type="http://schemas.openxmlformats.org/officeDocument/2006/relationships/hyperlink" Target="http://www.scienceprofonline.com/" TargetMode="External"/><Relationship Id="rId7" Type="http://schemas.openxmlformats.org/officeDocument/2006/relationships/image" Target="../media/image9.png"/><Relationship Id="rId8" Type="http://schemas.openxmlformats.org/officeDocument/2006/relationships/image" Target="../media/image10.jpeg"/><Relationship Id="rId9" Type="http://schemas.openxmlformats.org/officeDocument/2006/relationships/image" Target="../media/image11.png"/><Relationship Id="rId10" Type="http://schemas.openxmlformats.org/officeDocument/2006/relationships/hyperlink" Target="https://www.youtube.com/watch?v=QnQe0xW_JY4" TargetMode="Externa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en.wikipedia.org/wiki/File:Covalent.svg" TargetMode="External"/><Relationship Id="rId5"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hyperlink" Target="http://commons.wikimedia.org/wiki/File:Periodic_table_(polyatomic).sv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universetoday.com/56637/atom-model/" TargetMode="External"/><Relationship Id="rId5" Type="http://schemas.openxmlformats.org/officeDocument/2006/relationships/hyperlink" Target="http://commons.wikimedia.org/wiki/File:Electron_dot.svg" TargetMode="External"/><Relationship Id="rId6" Type="http://schemas.openxmlformats.org/officeDocument/2006/relationships/image" Target="../media/image14.png"/><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a:solidFill>
                  <a:schemeClr val="tx2"/>
                </a:solidFill>
                <a:latin typeface="Comic Sans MS" pitchFamily="66" charset="0"/>
              </a:rPr>
              <a:t>About </a:t>
            </a:r>
            <a:r>
              <a:rPr lang="en-US" altLang="en-US" sz="2800" b="1">
                <a:solidFill>
                  <a:schemeClr val="tx2"/>
                </a:solidFill>
                <a:latin typeface="Comic Sans MS" pitchFamily="66" charset="0"/>
                <a:hlinkClick r:id="rId4"/>
              </a:rPr>
              <a:t>Science Prof Online</a:t>
            </a:r>
            <a:r>
              <a:rPr lang="en-US" altLang="en-US" sz="2800" b="1">
                <a:solidFill>
                  <a:schemeClr val="tx2"/>
                </a:solidFill>
                <a:latin typeface="Comic Sans MS" pitchFamily="66" charset="0"/>
              </a:rPr>
              <a:t> </a:t>
            </a:r>
          </a:p>
          <a:p>
            <a:pPr algn="ctr" eaLnBrk="1" hangingPunct="1">
              <a:spcBef>
                <a:spcPct val="0"/>
              </a:spcBef>
              <a:buFontTx/>
              <a:buNone/>
            </a:pPr>
            <a:r>
              <a:rPr lang="en-US" alt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r>
              <a:rPr lang="en-US" altLang="en-US" sz="1400">
                <a:latin typeface="Comic Sans MS" pitchFamily="66" charset="0"/>
              </a:rPr>
              <a:t> </a:t>
            </a:r>
            <a:r>
              <a:rPr lang="en-US" altLang="en-US" sz="120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pPr>
            <a:endParaRPr lang="en-US" altLang="en-US" sz="1200">
              <a:latin typeface="Comic Sans MS" pitchFamily="66" charset="0"/>
            </a:endParaRPr>
          </a:p>
          <a:p>
            <a:pPr eaLnBrk="1" hangingPunct="1">
              <a:lnSpc>
                <a:spcPct val="80000"/>
              </a:lnSpc>
            </a:pPr>
            <a:r>
              <a:rPr lang="en-US" altLang="en-US" sz="120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pPr>
            <a:endParaRPr lang="en-US" altLang="en-US" sz="1200">
              <a:latin typeface="Comic Sans MS" pitchFamily="66" charset="0"/>
            </a:endParaRPr>
          </a:p>
          <a:p>
            <a:pPr eaLnBrk="1" hangingPunct="1">
              <a:lnSpc>
                <a:spcPct val="80000"/>
              </a:lnSpc>
            </a:pPr>
            <a:r>
              <a:rPr lang="en-US" altLang="en-US" sz="120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pPr>
            <a:endParaRPr lang="en-US" altLang="en-US" sz="1200">
              <a:latin typeface="Comic Sans MS" pitchFamily="66" charset="0"/>
            </a:endParaRPr>
          </a:p>
          <a:p>
            <a:pPr eaLnBrk="1" hangingPunct="1">
              <a:lnSpc>
                <a:spcPct val="80000"/>
              </a:lnSpc>
            </a:pPr>
            <a:r>
              <a:rPr lang="en-US" altLang="en-US" sz="120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i="1">
                <a:latin typeface="Comic Sans MS" pitchFamily="66" charset="0"/>
              </a:rPr>
              <a:t>slide show mode </a:t>
            </a:r>
            <a:r>
              <a:rPr lang="en-US" altLang="en-US" sz="1200">
                <a:latin typeface="Comic Sans MS" pitchFamily="66" charset="0"/>
              </a:rPr>
              <a:t>to use the hyperlinks directly.</a:t>
            </a:r>
          </a:p>
          <a:p>
            <a:pPr eaLnBrk="1" hangingPunct="1">
              <a:lnSpc>
                <a:spcPct val="80000"/>
              </a:lnSpc>
              <a:buFontTx/>
              <a:buNone/>
            </a:pPr>
            <a:endParaRPr lang="en-US" altLang="en-US" sz="1200">
              <a:latin typeface="Comic Sans MS" pitchFamily="66" charset="0"/>
            </a:endParaRPr>
          </a:p>
          <a:p>
            <a:pPr eaLnBrk="1" hangingPunct="1">
              <a:lnSpc>
                <a:spcPct val="80000"/>
              </a:lnSpc>
            </a:pPr>
            <a:r>
              <a:rPr lang="en-US" altLang="en-US" sz="1200">
                <a:latin typeface="Comic Sans MS" pitchFamily="66" charset="0"/>
              </a:rPr>
              <a:t> Several helpful links to fun and interactive learning tools are included throughout the PPT and on the Smart Links slide, near the end of each presentation. You must be in </a:t>
            </a:r>
            <a:r>
              <a:rPr lang="en-US" altLang="en-US" sz="1200" i="1">
                <a:latin typeface="Comic Sans MS" pitchFamily="66" charset="0"/>
              </a:rPr>
              <a:t>slide show mode </a:t>
            </a:r>
            <a:r>
              <a:rPr lang="en-US" altLang="en-US" sz="1200">
                <a:latin typeface="Comic Sans MS" pitchFamily="66" charset="0"/>
              </a:rPr>
              <a:t>to utilize hyperlinks and animations.</a:t>
            </a:r>
          </a:p>
          <a:p>
            <a:pPr eaLnBrk="1" hangingPunct="1">
              <a:lnSpc>
                <a:spcPct val="80000"/>
              </a:lnSpc>
              <a:buFontTx/>
              <a:buNone/>
            </a:pPr>
            <a:r>
              <a:rPr lang="en-US" altLang="en-US" sz="1200">
                <a:latin typeface="Comic Sans MS" pitchFamily="66" charset="0"/>
              </a:rPr>
              <a:t>	</a:t>
            </a:r>
          </a:p>
          <a:p>
            <a:pPr eaLnBrk="1" hangingPunct="1">
              <a:lnSpc>
                <a:spcPct val="80000"/>
              </a:lnSpc>
            </a:pPr>
            <a:r>
              <a:rPr lang="en-US" altLang="en-US" sz="1200">
                <a:latin typeface="Comic Sans MS" pitchFamily="66" charset="0"/>
              </a:rPr>
              <a:t>This digital resource is licensed under Creative Commons </a:t>
            </a:r>
            <a:r>
              <a:rPr lang="en-US" altLang="en-US" sz="1100">
                <a:latin typeface="Comic Sans MS" pitchFamily="66" charset="0"/>
              </a:rPr>
              <a:t>Attribution-ShareAlike 3.0:</a:t>
            </a:r>
          </a:p>
          <a:p>
            <a:pPr eaLnBrk="1" hangingPunct="1">
              <a:lnSpc>
                <a:spcPct val="80000"/>
              </a:lnSpc>
              <a:buFontTx/>
              <a:buNone/>
            </a:pPr>
            <a:r>
              <a:rPr lang="en-US" altLang="en-US" sz="1100">
                <a:latin typeface="Comic Sans MS" pitchFamily="66" charset="0"/>
              </a:rPr>
              <a:t>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200">
                <a:latin typeface="Comic Sans MS" pitchFamily="66" charset="0"/>
                <a:cs typeface="Arial" charset="0"/>
              </a:rPr>
              <a:t>Alicia Cepaitis, MS</a:t>
            </a:r>
          </a:p>
          <a:p>
            <a:pPr eaLnBrk="1" hangingPunct="1">
              <a:lnSpc>
                <a:spcPct val="80000"/>
              </a:lnSpc>
              <a:buFontTx/>
              <a:buNone/>
            </a:pPr>
            <a:r>
              <a:rPr lang="en-US" altLang="en-US" sz="1200">
                <a:latin typeface="Comic Sans MS" pitchFamily="66" charset="0"/>
                <a:cs typeface="Arial" charset="0"/>
              </a:rPr>
              <a:t>Chief Creative Nerd</a:t>
            </a:r>
          </a:p>
          <a:p>
            <a:pPr eaLnBrk="1" hangingPunct="1">
              <a:lnSpc>
                <a:spcPct val="80000"/>
              </a:lnSpc>
              <a:buFontTx/>
              <a:buNone/>
            </a:pPr>
            <a:r>
              <a:rPr lang="en-US" altLang="en-US" sz="1200">
                <a:latin typeface="Comic Sans MS" pitchFamily="66" charset="0"/>
                <a:cs typeface="Arial" charset="0"/>
              </a:rPr>
              <a:t>Science Prof Online</a:t>
            </a:r>
          </a:p>
          <a:p>
            <a:pPr eaLnBrk="1" hangingPunct="1">
              <a:lnSpc>
                <a:spcPct val="80000"/>
              </a:lnSpc>
              <a:buFontTx/>
              <a:buNone/>
            </a:pPr>
            <a:r>
              <a:rPr lang="en-US" altLang="en-US" sz="1200">
                <a:latin typeface="Comic Sans MS" pitchFamily="66" charset="0"/>
                <a:cs typeface="Arial" charset="0"/>
              </a:rPr>
              <a:t>Online Education Resources, LLC</a:t>
            </a:r>
          </a:p>
          <a:p>
            <a:pPr eaLnBrk="1" hangingPunct="1">
              <a:lnSpc>
                <a:spcPct val="80000"/>
              </a:lnSpc>
              <a:buFontTx/>
              <a:buNone/>
            </a:pPr>
            <a:r>
              <a:rPr lang="en-US" altLang="en-US" sz="1200">
                <a:latin typeface="Comic Sans MS" pitchFamily="66" charset="0"/>
                <a:cs typeface="Arial" charset="0"/>
                <a:hlinkClick r:id="rId6"/>
              </a:rPr>
              <a:t>alicia@scienceprofonline.com</a:t>
            </a:r>
            <a:endParaRPr lang="en-US" altLang="en-US" sz="1200">
              <a:latin typeface="Comic Sans MS" pitchFamily="66" charset="0"/>
              <a:cs typeface="Arial"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200">
                <a:latin typeface="Comic Sans MS" pitchFamily="66" charset="0"/>
                <a:cs typeface="Arial" charset="0"/>
              </a:rPr>
              <a:t>Tami Port, MS</a:t>
            </a:r>
          </a:p>
          <a:p>
            <a:pPr eaLnBrk="1" hangingPunct="1">
              <a:lnSpc>
                <a:spcPct val="80000"/>
              </a:lnSpc>
              <a:buFontTx/>
              <a:buNone/>
            </a:pPr>
            <a:r>
              <a:rPr lang="en-US" altLang="en-US" sz="1200">
                <a:latin typeface="Comic Sans MS" pitchFamily="66" charset="0"/>
                <a:cs typeface="Arial" charset="0"/>
              </a:rPr>
              <a:t>Creator of Science Prof Online</a:t>
            </a:r>
          </a:p>
          <a:p>
            <a:pPr eaLnBrk="1" hangingPunct="1">
              <a:lnSpc>
                <a:spcPct val="80000"/>
              </a:lnSpc>
              <a:buFontTx/>
              <a:buNone/>
            </a:pPr>
            <a:r>
              <a:rPr lang="en-US" altLang="en-US" sz="1200">
                <a:latin typeface="Comic Sans MS" pitchFamily="66" charset="0"/>
                <a:cs typeface="Arial" charset="0"/>
              </a:rPr>
              <a:t>Chief Executive Nerd</a:t>
            </a:r>
          </a:p>
          <a:p>
            <a:pPr eaLnBrk="1" hangingPunct="1">
              <a:lnSpc>
                <a:spcPct val="80000"/>
              </a:lnSpc>
              <a:buFontTx/>
              <a:buNone/>
            </a:pPr>
            <a:r>
              <a:rPr lang="en-US" altLang="en-US" sz="1200">
                <a:latin typeface="Comic Sans MS" pitchFamily="66" charset="0"/>
                <a:cs typeface="Arial" charset="0"/>
              </a:rPr>
              <a:t>Science Prof Online</a:t>
            </a:r>
          </a:p>
          <a:p>
            <a:pPr eaLnBrk="1" hangingPunct="1">
              <a:lnSpc>
                <a:spcPct val="80000"/>
              </a:lnSpc>
              <a:buFontTx/>
              <a:buNone/>
            </a:pPr>
            <a:r>
              <a:rPr lang="en-US" altLang="en-US" sz="1200">
                <a:latin typeface="Comic Sans MS" pitchFamily="66" charset="0"/>
                <a:cs typeface="Arial" charset="0"/>
              </a:rPr>
              <a:t>Online Education Resources, LLC</a:t>
            </a:r>
          </a:p>
          <a:p>
            <a:pPr eaLnBrk="1" hangingPunct="1">
              <a:lnSpc>
                <a:spcPct val="80000"/>
              </a:lnSpc>
              <a:buFontTx/>
              <a:buNone/>
            </a:pPr>
            <a:r>
              <a:rPr lang="en-US" altLang="en-US" sz="1200">
                <a:latin typeface="Comic Sans MS" pitchFamily="66" charset="0"/>
                <a:cs typeface="Arial" charset="0"/>
                <a:hlinkClick r:id="rId7"/>
              </a:rPr>
              <a:t>info@scienceprofonline.com</a:t>
            </a:r>
            <a:endParaRPr lang="en-US" altLang="en-US" sz="1200">
              <a:latin typeface="Comic Sans MS" pitchFamily="66" charset="0"/>
              <a:cs typeface="Arial" charset="0"/>
            </a:endParaRPr>
          </a:p>
        </p:txBody>
      </p:sp>
      <p:sp>
        <p:nvSpPr>
          <p:cNvPr id="9"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8"/>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944562"/>
          </a:xfrm>
        </p:spPr>
        <p:txBody>
          <a:bodyPr/>
          <a:lstStyle/>
          <a:p>
            <a:pPr eaLnBrk="1" hangingPunct="1"/>
            <a:r>
              <a:rPr lang="en-US" sz="3200" b="1" dirty="0" smtClean="0">
                <a:solidFill>
                  <a:srgbClr val="008000"/>
                </a:solidFill>
                <a:latin typeface="Comic Sans MS"/>
                <a:cs typeface="Comic Sans MS"/>
              </a:rPr>
              <a:t>Single vs. Double Bonds</a:t>
            </a:r>
            <a:br>
              <a:rPr lang="en-US" sz="3200" b="1" dirty="0" smtClean="0">
                <a:solidFill>
                  <a:srgbClr val="008000"/>
                </a:solidFill>
                <a:latin typeface="Comic Sans MS"/>
                <a:cs typeface="Comic Sans MS"/>
              </a:rPr>
            </a:br>
            <a:r>
              <a:rPr lang="en-US" sz="2000" dirty="0">
                <a:solidFill>
                  <a:srgbClr val="000000"/>
                </a:solidFill>
                <a:latin typeface="Comic Sans MS"/>
                <a:cs typeface="Comic Sans MS"/>
              </a:rPr>
              <a:t>T</a:t>
            </a:r>
            <a:r>
              <a:rPr lang="en-US" sz="2000" dirty="0" smtClean="0">
                <a:solidFill>
                  <a:srgbClr val="000000"/>
                </a:solidFill>
                <a:latin typeface="Comic Sans MS"/>
                <a:cs typeface="Comic Sans MS"/>
              </a:rPr>
              <a:t>he </a:t>
            </a:r>
            <a:r>
              <a:rPr lang="en-US" sz="2000" dirty="0">
                <a:solidFill>
                  <a:srgbClr val="000000"/>
                </a:solidFill>
                <a:latin typeface="Comic Sans MS"/>
                <a:cs typeface="Comic Sans MS"/>
              </a:rPr>
              <a:t>difference between saturated and unsaturated fatty acids</a:t>
            </a:r>
            <a:endParaRPr lang="en-US" sz="3600" dirty="0">
              <a:solidFill>
                <a:srgbClr val="000000"/>
              </a:solidFill>
              <a:latin typeface="Comic Sans MS"/>
              <a:cs typeface="Comic Sans MS"/>
            </a:endParaRPr>
          </a:p>
        </p:txBody>
      </p:sp>
      <p:sp>
        <p:nvSpPr>
          <p:cNvPr id="21507" name="Rectangle 3"/>
          <p:cNvSpPr>
            <a:spLocks noGrp="1" noChangeArrowheads="1"/>
          </p:cNvSpPr>
          <p:nvPr>
            <p:ph type="body" sz="half" idx="1"/>
          </p:nvPr>
        </p:nvSpPr>
        <p:spPr>
          <a:xfrm>
            <a:off x="152400" y="1295400"/>
            <a:ext cx="4419600" cy="5562600"/>
          </a:xfrm>
        </p:spPr>
        <p:txBody>
          <a:bodyPr/>
          <a:lstStyle/>
          <a:p>
            <a:pPr marL="533400" indent="-533400" eaLnBrk="1" hangingPunct="1">
              <a:lnSpc>
                <a:spcPct val="80000"/>
              </a:lnSpc>
              <a:buFontTx/>
              <a:buNone/>
            </a:pPr>
            <a:endParaRPr lang="en-US" sz="1800" dirty="0">
              <a:latin typeface="Arial" charset="0"/>
            </a:endParaRPr>
          </a:p>
          <a:p>
            <a:pPr marL="533400" indent="-533400" eaLnBrk="1" hangingPunct="1">
              <a:lnSpc>
                <a:spcPct val="80000"/>
              </a:lnSpc>
              <a:buFontTx/>
              <a:buNone/>
            </a:pPr>
            <a:r>
              <a:rPr lang="en-US" sz="1800" dirty="0">
                <a:latin typeface="Arial" charset="0"/>
              </a:rPr>
              <a:t> </a:t>
            </a:r>
            <a:r>
              <a:rPr lang="en-US" sz="1800" b="1" i="1" dirty="0">
                <a:latin typeface="Comic Sans MS" charset="0"/>
              </a:rPr>
              <a:t>Saturated fats</a:t>
            </a:r>
            <a:endParaRPr lang="en-US" sz="1800" b="1" dirty="0">
              <a:latin typeface="Comic Sans MS" charset="0"/>
            </a:endParaRPr>
          </a:p>
          <a:p>
            <a:pPr marL="533400" indent="-533400" eaLnBrk="1" hangingPunct="1">
              <a:lnSpc>
                <a:spcPct val="80000"/>
              </a:lnSpc>
              <a:buFontTx/>
              <a:buNone/>
            </a:pPr>
            <a:r>
              <a:rPr lang="en-US" sz="1800" dirty="0">
                <a:latin typeface="Comic Sans MS" charset="0"/>
              </a:rPr>
              <a:t> </a:t>
            </a:r>
            <a:r>
              <a:rPr lang="en-US" sz="1200" dirty="0">
                <a:latin typeface="Comic Sans MS" charset="0"/>
                <a:cs typeface="Arial" charset="0"/>
              </a:rPr>
              <a:t>•</a:t>
            </a:r>
            <a:r>
              <a:rPr lang="en-US" sz="1800" dirty="0">
                <a:latin typeface="Comic Sans MS" charset="0"/>
              </a:rPr>
              <a:t> 	</a:t>
            </a:r>
            <a:r>
              <a:rPr lang="en-US" sz="1600" dirty="0">
                <a:latin typeface="Comic Sans MS" charset="0"/>
              </a:rPr>
              <a:t>Mostly from animal sources.</a:t>
            </a:r>
          </a:p>
          <a:p>
            <a:pPr marL="533400" indent="-533400" eaLnBrk="1" hangingPunct="1">
              <a:lnSpc>
                <a:spcPct val="80000"/>
              </a:lnSpc>
              <a:buFontTx/>
              <a:buNone/>
            </a:pPr>
            <a:r>
              <a:rPr lang="en-US" sz="1600" dirty="0">
                <a:latin typeface="Comic Sans MS" charset="0"/>
              </a:rPr>
              <a:t>	</a:t>
            </a:r>
          </a:p>
          <a:p>
            <a:pPr marL="533400" indent="-533400" eaLnBrk="1" hangingPunct="1">
              <a:lnSpc>
                <a:spcPct val="80000"/>
              </a:lnSpc>
              <a:buFontTx/>
              <a:buNone/>
            </a:pPr>
            <a:r>
              <a:rPr lang="en-US" sz="1600" dirty="0">
                <a:latin typeface="Comic Sans MS" charset="0"/>
              </a:rPr>
              <a:t> </a:t>
            </a:r>
            <a:r>
              <a:rPr lang="en-US" sz="1200" dirty="0">
                <a:latin typeface="Comic Sans MS" charset="0"/>
                <a:cs typeface="Arial" charset="0"/>
              </a:rPr>
              <a:t>•</a:t>
            </a:r>
            <a:r>
              <a:rPr lang="en-US" sz="1600" dirty="0">
                <a:latin typeface="Comic Sans MS" charset="0"/>
              </a:rPr>
              <a:t> 	Single bonds between the carbons in their fatty acid tails (all carbons are bonded to max number of </a:t>
            </a:r>
            <a:r>
              <a:rPr lang="en-US" sz="1600" dirty="0" err="1">
                <a:latin typeface="Comic Sans MS" charset="0"/>
              </a:rPr>
              <a:t>hydrogens</a:t>
            </a:r>
            <a:r>
              <a:rPr lang="en-US" sz="1600" dirty="0">
                <a:latin typeface="Comic Sans MS" charset="0"/>
              </a:rPr>
              <a:t> possible). </a:t>
            </a:r>
          </a:p>
          <a:p>
            <a:pPr marL="533400" indent="-533400" eaLnBrk="1" hangingPunct="1">
              <a:lnSpc>
                <a:spcPct val="80000"/>
              </a:lnSpc>
              <a:buFontTx/>
              <a:buNone/>
            </a:pPr>
            <a:endParaRPr lang="en-US" sz="1600" dirty="0">
              <a:latin typeface="Comic Sans MS" charset="0"/>
            </a:endParaRPr>
          </a:p>
          <a:p>
            <a:pPr marL="533400" indent="-533400" eaLnBrk="1" hangingPunct="1">
              <a:lnSpc>
                <a:spcPct val="80000"/>
              </a:lnSpc>
              <a:buFontTx/>
              <a:buNone/>
            </a:pPr>
            <a:r>
              <a:rPr lang="en-US" sz="1200" dirty="0">
                <a:latin typeface="Comic Sans MS" charset="0"/>
                <a:cs typeface="Arial" charset="0"/>
              </a:rPr>
              <a:t>•</a:t>
            </a:r>
            <a:r>
              <a:rPr lang="en-US" sz="1600" dirty="0">
                <a:latin typeface="Comic Sans MS" charset="0"/>
              </a:rPr>
              <a:t> 	Hydrocarbon chains fairly straight and packed closely together … so ______at room temperature. </a:t>
            </a:r>
          </a:p>
          <a:p>
            <a:pPr marL="533400" indent="-533400" eaLnBrk="1" hangingPunct="1">
              <a:lnSpc>
                <a:spcPct val="80000"/>
              </a:lnSpc>
              <a:buFontTx/>
              <a:buNone/>
            </a:pPr>
            <a:endParaRPr lang="en-US" sz="1600" dirty="0">
              <a:latin typeface="Comic Sans MS" charset="0"/>
            </a:endParaRPr>
          </a:p>
          <a:p>
            <a:pPr marL="533400" indent="-533400" eaLnBrk="1" hangingPunct="1">
              <a:lnSpc>
                <a:spcPct val="80000"/>
              </a:lnSpc>
              <a:buFontTx/>
              <a:buNone/>
            </a:pPr>
            <a:r>
              <a:rPr lang="en-US" sz="1800" b="1" dirty="0">
                <a:latin typeface="Comic Sans MS" charset="0"/>
              </a:rPr>
              <a:t>Unsaturated fats</a:t>
            </a:r>
            <a:r>
              <a:rPr lang="en-US" sz="1800" dirty="0">
                <a:latin typeface="Comic Sans MS" charset="0"/>
              </a:rPr>
              <a:t> (oils)</a:t>
            </a:r>
          </a:p>
          <a:p>
            <a:pPr marL="533400" indent="-533400" eaLnBrk="1" hangingPunct="1">
              <a:lnSpc>
                <a:spcPct val="80000"/>
              </a:lnSpc>
              <a:buFontTx/>
              <a:buNone/>
            </a:pPr>
            <a:r>
              <a:rPr lang="en-US" sz="1200" dirty="0">
                <a:latin typeface="Comic Sans MS" charset="0"/>
                <a:cs typeface="Arial" charset="0"/>
              </a:rPr>
              <a:t>•</a:t>
            </a:r>
            <a:r>
              <a:rPr lang="en-US" sz="1600" dirty="0">
                <a:latin typeface="Comic Sans MS" charset="0"/>
              </a:rPr>
              <a:t> 	Mostly from plant sources.</a:t>
            </a:r>
          </a:p>
          <a:p>
            <a:pPr marL="533400" indent="-533400" eaLnBrk="1" hangingPunct="1">
              <a:lnSpc>
                <a:spcPct val="80000"/>
              </a:lnSpc>
              <a:buFontTx/>
              <a:buNone/>
            </a:pPr>
            <a:endParaRPr lang="en-US" sz="1600" dirty="0">
              <a:latin typeface="Comic Sans MS" charset="0"/>
            </a:endParaRPr>
          </a:p>
          <a:p>
            <a:pPr marL="533400" indent="-533400" eaLnBrk="1" hangingPunct="1">
              <a:lnSpc>
                <a:spcPct val="80000"/>
              </a:lnSpc>
              <a:buFontTx/>
              <a:buNone/>
            </a:pPr>
            <a:r>
              <a:rPr lang="en-US" sz="1200" dirty="0">
                <a:latin typeface="Comic Sans MS" charset="0"/>
                <a:cs typeface="Arial" charset="0"/>
              </a:rPr>
              <a:t>•</a:t>
            </a:r>
            <a:r>
              <a:rPr lang="en-US" sz="1600" dirty="0">
                <a:latin typeface="Comic Sans MS" charset="0"/>
              </a:rPr>
              <a:t> 	Have double bonds between some carbons in the hydrocarbon tail, causing bends or </a:t>
            </a:r>
            <a:r>
              <a:rPr lang="ja-JP" altLang="en-US" sz="1600" dirty="0">
                <a:latin typeface="Comic Sans MS" charset="0"/>
              </a:rPr>
              <a:t>“</a:t>
            </a:r>
            <a:r>
              <a:rPr lang="en-US" sz="1600" dirty="0">
                <a:latin typeface="Comic Sans MS" charset="0"/>
              </a:rPr>
              <a:t>kinks</a:t>
            </a:r>
            <a:r>
              <a:rPr lang="ja-JP" altLang="en-US" sz="1600" dirty="0">
                <a:latin typeface="Comic Sans MS" charset="0"/>
              </a:rPr>
              <a:t>”</a:t>
            </a:r>
            <a:r>
              <a:rPr lang="en-US" sz="1600" dirty="0">
                <a:latin typeface="Comic Sans MS" charset="0"/>
              </a:rPr>
              <a:t> in shape. </a:t>
            </a:r>
          </a:p>
          <a:p>
            <a:pPr marL="533400" indent="-533400" eaLnBrk="1" hangingPunct="1">
              <a:lnSpc>
                <a:spcPct val="80000"/>
              </a:lnSpc>
              <a:buFontTx/>
              <a:buNone/>
            </a:pPr>
            <a:endParaRPr lang="en-US" sz="1600" dirty="0">
              <a:latin typeface="Comic Sans MS" charset="0"/>
            </a:endParaRPr>
          </a:p>
          <a:p>
            <a:pPr marL="533400" indent="-533400" eaLnBrk="1" hangingPunct="1">
              <a:lnSpc>
                <a:spcPct val="80000"/>
              </a:lnSpc>
              <a:buFontTx/>
              <a:buNone/>
            </a:pPr>
            <a:r>
              <a:rPr lang="en-US" sz="1200" dirty="0">
                <a:latin typeface="Comic Sans MS" charset="0"/>
                <a:cs typeface="Arial" charset="0"/>
              </a:rPr>
              <a:t>•</a:t>
            </a:r>
            <a:r>
              <a:rPr lang="en-US" sz="1600" dirty="0">
                <a:latin typeface="Comic Sans MS" charset="0"/>
              </a:rPr>
              <a:t> 	Kinks in hydrocarbon tails, so unsaturated fats can</a:t>
            </a:r>
            <a:r>
              <a:rPr lang="ja-JP" altLang="en-US" sz="1600" dirty="0">
                <a:latin typeface="Comic Sans MS" charset="0"/>
              </a:rPr>
              <a:t>’</a:t>
            </a:r>
            <a:r>
              <a:rPr lang="en-US" sz="1600" dirty="0">
                <a:latin typeface="Comic Sans MS" charset="0"/>
              </a:rPr>
              <a:t>t pack closely together … ________ at room temp. </a:t>
            </a:r>
          </a:p>
          <a:p>
            <a:pPr marL="533400" indent="-533400" eaLnBrk="1" hangingPunct="1">
              <a:lnSpc>
                <a:spcPct val="80000"/>
              </a:lnSpc>
              <a:buFontTx/>
              <a:buNone/>
            </a:pPr>
            <a:endParaRPr lang="en-US" sz="1600" dirty="0">
              <a:latin typeface="Comic Sans MS" charset="0"/>
            </a:endParaRPr>
          </a:p>
        </p:txBody>
      </p:sp>
      <p:pic>
        <p:nvPicPr>
          <p:cNvPr id="21508" name="Picture 4" descr="[Fatty Acid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76800" y="2133600"/>
            <a:ext cx="38862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p:cNvSpPr txBox="1">
            <a:spLocks noChangeArrowheads="1"/>
          </p:cNvSpPr>
          <p:nvPr/>
        </p:nvSpPr>
        <p:spPr bwMode="auto">
          <a:xfrm>
            <a:off x="4648200" y="6643783"/>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8927453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381000" y="2590800"/>
            <a:ext cx="3124200" cy="3581400"/>
          </a:xfrm>
        </p:spPr>
        <p:txBody>
          <a:bodyPr/>
          <a:lstStyle/>
          <a:p>
            <a:pPr marL="0" lvl="1" indent="0">
              <a:buNone/>
            </a:pPr>
            <a:r>
              <a:rPr lang="en-US" sz="2000" dirty="0" smtClean="0">
                <a:solidFill>
                  <a:srgbClr val="000000"/>
                </a:solidFill>
                <a:latin typeface="Comic Sans MS"/>
                <a:cs typeface="Comic Sans MS"/>
              </a:rPr>
              <a:t>Carbon </a:t>
            </a:r>
            <a:r>
              <a:rPr lang="en-US" sz="2000" dirty="0">
                <a:solidFill>
                  <a:srgbClr val="000000"/>
                </a:solidFill>
                <a:latin typeface="Comic Sans MS"/>
                <a:cs typeface="Comic Sans MS"/>
              </a:rPr>
              <a:t>backbone </a:t>
            </a:r>
            <a:r>
              <a:rPr lang="en-US" sz="2000" dirty="0" smtClean="0">
                <a:solidFill>
                  <a:srgbClr val="000000"/>
                </a:solidFill>
                <a:latin typeface="Comic Sans MS"/>
                <a:cs typeface="Comic Sans MS"/>
              </a:rPr>
              <a:t>of an organic molecule can be arranged many different ways.</a:t>
            </a:r>
          </a:p>
          <a:p>
            <a:pPr marL="0" lvl="1" indent="0">
              <a:buNone/>
            </a:pPr>
            <a:endParaRPr lang="en-US" sz="2400" dirty="0">
              <a:solidFill>
                <a:srgbClr val="000000"/>
              </a:solidFill>
              <a:latin typeface="Comic Sans MS"/>
              <a:cs typeface="Comic Sans MS"/>
            </a:endParaRPr>
          </a:p>
          <a:p>
            <a:pPr marL="0" lvl="1" indent="0">
              <a:buNone/>
            </a:pPr>
            <a:r>
              <a:rPr lang="en-US" sz="2000" dirty="0">
                <a:solidFill>
                  <a:srgbClr val="000000"/>
                </a:solidFill>
                <a:latin typeface="Comic Sans MS"/>
                <a:cs typeface="Comic Sans MS"/>
              </a:rPr>
              <a:t>Long straight chains, branched or arranged in closed rings (cyclic compounds</a:t>
            </a:r>
            <a:r>
              <a:rPr lang="en-US" sz="2000" dirty="0" smtClean="0">
                <a:solidFill>
                  <a:srgbClr val="000000"/>
                </a:solidFill>
                <a:latin typeface="Comic Sans MS"/>
                <a:cs typeface="Comic Sans MS"/>
              </a:rPr>
              <a:t>).</a:t>
            </a:r>
            <a:endParaRPr lang="en-US" sz="2000" dirty="0">
              <a:solidFill>
                <a:srgbClr val="000000"/>
              </a:solidFill>
              <a:latin typeface="Comic Sans MS"/>
              <a:cs typeface="Comic Sans MS"/>
            </a:endParaRPr>
          </a:p>
        </p:txBody>
      </p:sp>
      <p:pic>
        <p:nvPicPr>
          <p:cNvPr id="5124" name="Picture 11" descr="c-atom_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38800" y="228600"/>
            <a:ext cx="2377727"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24" descr="benz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114800"/>
            <a:ext cx="20478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6" descr="pict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590800"/>
            <a:ext cx="36099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29"/>
          <p:cNvSpPr txBox="1">
            <a:spLocks noChangeArrowheads="1"/>
          </p:cNvSpPr>
          <p:nvPr/>
        </p:nvSpPr>
        <p:spPr bwMode="auto">
          <a:xfrm>
            <a:off x="6019800" y="6457890"/>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a:latin typeface="Comic Sans MS" pitchFamily="66" charset="0"/>
              </a:rPr>
              <a:t>Images: Carbon, </a:t>
            </a:r>
            <a:r>
              <a:rPr lang="en-US" altLang="en-US" sz="1000" dirty="0">
                <a:latin typeface="Comic Sans MS" pitchFamily="66" charset="0"/>
                <a:hlinkClick r:id="rId6"/>
              </a:rPr>
              <a:t>Universe Today </a:t>
            </a:r>
            <a:r>
              <a:rPr lang="en-US" altLang="en-US" sz="1000" dirty="0" smtClean="0">
                <a:latin typeface="Comic Sans MS" pitchFamily="66" charset="0"/>
              </a:rPr>
              <a:t>Website; </a:t>
            </a:r>
            <a:r>
              <a:rPr lang="en-US" altLang="en-US" sz="1000" dirty="0" smtClean="0">
                <a:latin typeface="Comic Sans MS" pitchFamily="66" charset="0"/>
                <a:hlinkClick r:id="rId7"/>
              </a:rPr>
              <a:t>Isobutane</a:t>
            </a:r>
            <a:r>
              <a:rPr lang="en-US" altLang="en-US" sz="1000" dirty="0" smtClean="0">
                <a:latin typeface="Comic Sans MS" pitchFamily="66" charset="0"/>
              </a:rPr>
              <a:t>, Wiki</a:t>
            </a:r>
            <a:endParaRPr lang="en-US" altLang="en-US" sz="1000" dirty="0">
              <a:latin typeface="Comic Sans MS" pitchFamily="66" charset="0"/>
            </a:endParaRPr>
          </a:p>
        </p:txBody>
      </p:sp>
      <p:sp>
        <p:nvSpPr>
          <p:cNvPr id="11" name="Rectangle 2"/>
          <p:cNvSpPr>
            <a:spLocks noGrp="1" noChangeArrowheads="1"/>
          </p:cNvSpPr>
          <p:nvPr>
            <p:ph type="title"/>
          </p:nvPr>
        </p:nvSpPr>
        <p:spPr>
          <a:xfrm>
            <a:off x="457200" y="274638"/>
            <a:ext cx="4114800" cy="1935162"/>
          </a:xfrm>
        </p:spPr>
        <p:txBody>
          <a:bodyPr/>
          <a:lstStyle/>
          <a:p>
            <a:pPr algn="l" eaLnBrk="1" hangingPunct="1"/>
            <a:r>
              <a:rPr lang="en-US" altLang="en-US" sz="4000" b="1" dirty="0" smtClean="0">
                <a:solidFill>
                  <a:srgbClr val="FF0000"/>
                </a:solidFill>
                <a:latin typeface="Comic Sans MS" pitchFamily="66" charset="0"/>
              </a:rPr>
              <a:t>What’s so special about carbon?</a:t>
            </a:r>
            <a:r>
              <a:rPr lang="en-US" altLang="en-US" sz="4000" b="1" dirty="0" smtClean="0">
                <a:solidFill>
                  <a:srgbClr val="000000"/>
                </a:solidFill>
                <a:latin typeface="Comic Sans MS" pitchFamily="66" charset="0"/>
              </a:rPr>
              <a:t> #3</a:t>
            </a:r>
            <a:endParaRPr lang="en-US" altLang="en-US" sz="2800" b="1" dirty="0" smtClean="0">
              <a:solidFill>
                <a:srgbClr val="000000"/>
              </a:solidFill>
              <a:latin typeface="Comic Sans MS" pitchFamily="66" charset="0"/>
            </a:endParaRPr>
          </a:p>
        </p:txBody>
      </p:sp>
      <p:pic>
        <p:nvPicPr>
          <p:cNvPr id="6" name="Picture 5" descr="Isobutan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9600" y="4267200"/>
            <a:ext cx="2209800" cy="1920668"/>
          </a:xfrm>
          <a:prstGeom prst="rect">
            <a:avLst/>
          </a:prstGeom>
        </p:spPr>
      </p:pic>
      <p:sp>
        <p:nvSpPr>
          <p:cNvPr id="17"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9"/>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5798106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381000" y="1676400"/>
            <a:ext cx="3200400" cy="4267200"/>
          </a:xfrm>
        </p:spPr>
        <p:txBody>
          <a:bodyPr/>
          <a:lstStyle/>
          <a:p>
            <a:pPr eaLnBrk="1" hangingPunct="1">
              <a:lnSpc>
                <a:spcPct val="90000"/>
              </a:lnSpc>
              <a:buClr>
                <a:srgbClr val="339933"/>
              </a:buClr>
              <a:buFontTx/>
              <a:buNone/>
              <a:tabLst>
                <a:tab pos="2743200" algn="l"/>
              </a:tabLst>
            </a:pPr>
            <a:r>
              <a:rPr lang="en-US" sz="1800" b="1" dirty="0" smtClean="0">
                <a:solidFill>
                  <a:srgbClr val="000000"/>
                </a:solidFill>
                <a:latin typeface="Comic Sans MS"/>
                <a:cs typeface="Comic Sans MS"/>
              </a:rPr>
              <a:t>Isomers: </a:t>
            </a:r>
            <a:r>
              <a:rPr lang="en-US" sz="1600" dirty="0" smtClean="0">
                <a:solidFill>
                  <a:srgbClr val="000000"/>
                </a:solidFill>
                <a:latin typeface="Comic Sans MS"/>
                <a:cs typeface="Comic Sans MS"/>
              </a:rPr>
              <a:t>Organic </a:t>
            </a:r>
            <a:r>
              <a:rPr lang="en-US" sz="1600" dirty="0">
                <a:solidFill>
                  <a:srgbClr val="000000"/>
                </a:solidFill>
                <a:latin typeface="Comic Sans MS"/>
                <a:cs typeface="Comic Sans MS"/>
              </a:rPr>
              <a:t>compounds can have </a:t>
            </a:r>
            <a:r>
              <a:rPr lang="en-US" sz="1600" b="1" dirty="0">
                <a:solidFill>
                  <a:srgbClr val="000000"/>
                </a:solidFill>
                <a:latin typeface="Comic Sans MS"/>
                <a:cs typeface="Comic Sans MS"/>
              </a:rPr>
              <a:t>i</a:t>
            </a:r>
            <a:r>
              <a:rPr lang="en-US" sz="1600" b="1" dirty="0" smtClean="0">
                <a:solidFill>
                  <a:srgbClr val="000000"/>
                </a:solidFill>
                <a:latin typeface="Comic Sans MS"/>
                <a:cs typeface="Comic Sans MS"/>
              </a:rPr>
              <a:t>somers</a:t>
            </a:r>
            <a:r>
              <a:rPr lang="en-US" sz="1600" dirty="0" smtClean="0">
                <a:solidFill>
                  <a:srgbClr val="000000"/>
                </a:solidFill>
                <a:latin typeface="Comic Sans MS"/>
                <a:cs typeface="Comic Sans MS"/>
              </a:rPr>
              <a:t>.</a:t>
            </a:r>
          </a:p>
          <a:p>
            <a:pPr eaLnBrk="1" hangingPunct="1">
              <a:lnSpc>
                <a:spcPct val="90000"/>
              </a:lnSpc>
              <a:buClr>
                <a:srgbClr val="339933"/>
              </a:buClr>
              <a:buFontTx/>
              <a:buNone/>
              <a:tabLst>
                <a:tab pos="2743200" algn="l"/>
              </a:tabLst>
            </a:pPr>
            <a:endParaRPr lang="en-US" sz="700" b="1" dirty="0">
              <a:solidFill>
                <a:srgbClr val="009900"/>
              </a:solidFill>
              <a:latin typeface="Comic Sans MS"/>
              <a:cs typeface="Comic Sans MS"/>
            </a:endParaRPr>
          </a:p>
          <a:p>
            <a:pPr eaLnBrk="1" hangingPunct="1">
              <a:lnSpc>
                <a:spcPct val="90000"/>
              </a:lnSpc>
              <a:buClr>
                <a:srgbClr val="339933"/>
              </a:buClr>
              <a:buFontTx/>
              <a:buNone/>
              <a:tabLst>
                <a:tab pos="2743200" algn="l"/>
              </a:tabLst>
            </a:pPr>
            <a:r>
              <a:rPr lang="en-US" sz="1600" dirty="0" smtClean="0">
                <a:solidFill>
                  <a:srgbClr val="000000"/>
                </a:solidFill>
                <a:latin typeface="Comic Sans MS"/>
                <a:cs typeface="Comic Sans MS"/>
              </a:rPr>
              <a:t>	Same </a:t>
            </a:r>
            <a:r>
              <a:rPr lang="en-US" sz="1600" dirty="0">
                <a:solidFill>
                  <a:srgbClr val="000000"/>
                </a:solidFill>
                <a:latin typeface="Comic Sans MS"/>
                <a:cs typeface="Comic Sans MS"/>
              </a:rPr>
              <a:t>molecular formula but structurally different in some </a:t>
            </a:r>
            <a:r>
              <a:rPr lang="en-US" sz="1600" dirty="0" smtClean="0">
                <a:solidFill>
                  <a:srgbClr val="000000"/>
                </a:solidFill>
                <a:latin typeface="Comic Sans MS"/>
                <a:cs typeface="Comic Sans MS"/>
              </a:rPr>
              <a:t>way.</a:t>
            </a:r>
          </a:p>
          <a:p>
            <a:pPr eaLnBrk="1" hangingPunct="1">
              <a:lnSpc>
                <a:spcPct val="90000"/>
              </a:lnSpc>
              <a:buClr>
                <a:srgbClr val="339933"/>
              </a:buClr>
              <a:buFontTx/>
              <a:buNone/>
              <a:tabLst>
                <a:tab pos="2743200" algn="l"/>
              </a:tabLst>
            </a:pPr>
            <a:endParaRPr lang="en-US" sz="700" dirty="0" smtClean="0">
              <a:solidFill>
                <a:srgbClr val="000000"/>
              </a:solidFill>
              <a:latin typeface="Comic Sans MS"/>
              <a:cs typeface="Comic Sans MS"/>
            </a:endParaRPr>
          </a:p>
          <a:p>
            <a:pPr eaLnBrk="1" hangingPunct="1">
              <a:lnSpc>
                <a:spcPct val="90000"/>
              </a:lnSpc>
              <a:buClr>
                <a:srgbClr val="339933"/>
              </a:buClr>
              <a:buFontTx/>
              <a:buNone/>
              <a:tabLst>
                <a:tab pos="2743200" algn="l"/>
              </a:tabLst>
            </a:pPr>
            <a:r>
              <a:rPr lang="en-US" sz="1800" dirty="0" smtClean="0">
                <a:solidFill>
                  <a:srgbClr val="000000"/>
                </a:solidFill>
                <a:latin typeface="Comic Sans MS"/>
                <a:cs typeface="Comic Sans MS"/>
              </a:rPr>
              <a:t>	</a:t>
            </a:r>
            <a:r>
              <a:rPr lang="en-US" sz="1600" dirty="0" smtClean="0">
                <a:solidFill>
                  <a:srgbClr val="000000"/>
                </a:solidFill>
                <a:latin typeface="Comic Sans MS"/>
                <a:cs typeface="Comic Sans MS"/>
              </a:rPr>
              <a:t>Have </a:t>
            </a:r>
            <a:r>
              <a:rPr lang="en-US" sz="1600" dirty="0">
                <a:solidFill>
                  <a:srgbClr val="000000"/>
                </a:solidFill>
                <a:latin typeface="Comic Sans MS"/>
                <a:cs typeface="Comic Sans MS"/>
              </a:rPr>
              <a:t>different chemical properties</a:t>
            </a:r>
            <a:r>
              <a:rPr lang="en-US" sz="1600" dirty="0" smtClean="0">
                <a:solidFill>
                  <a:srgbClr val="000000"/>
                </a:solidFill>
                <a:latin typeface="Comic Sans MS"/>
                <a:cs typeface="Comic Sans MS"/>
              </a:rPr>
              <a:t>.</a:t>
            </a:r>
          </a:p>
          <a:p>
            <a:pPr eaLnBrk="1" hangingPunct="1">
              <a:lnSpc>
                <a:spcPct val="90000"/>
              </a:lnSpc>
              <a:buClr>
                <a:srgbClr val="339933"/>
              </a:buClr>
              <a:buFontTx/>
              <a:buNone/>
              <a:tabLst>
                <a:tab pos="2743200" algn="l"/>
              </a:tabLst>
            </a:pPr>
            <a:endParaRPr lang="en-US" sz="1100" dirty="0">
              <a:solidFill>
                <a:srgbClr val="000000"/>
              </a:solidFill>
              <a:latin typeface="Comic Sans MS"/>
              <a:cs typeface="Comic Sans MS"/>
            </a:endParaRPr>
          </a:p>
          <a:p>
            <a:pPr eaLnBrk="1" hangingPunct="1">
              <a:lnSpc>
                <a:spcPct val="90000"/>
              </a:lnSpc>
              <a:buClr>
                <a:srgbClr val="339933"/>
              </a:buClr>
              <a:buFontTx/>
              <a:buNone/>
              <a:tabLst>
                <a:tab pos="2743200" algn="l"/>
              </a:tabLst>
            </a:pPr>
            <a:r>
              <a:rPr lang="en-US" sz="1800" b="1" dirty="0" smtClean="0">
                <a:solidFill>
                  <a:srgbClr val="000000"/>
                </a:solidFill>
                <a:latin typeface="Comic Sans MS"/>
                <a:cs typeface="Comic Sans MS"/>
              </a:rPr>
              <a:t>Functional Groups: </a:t>
            </a:r>
            <a:r>
              <a:rPr lang="en-US" sz="1600" dirty="0" smtClean="0">
                <a:solidFill>
                  <a:srgbClr val="000000"/>
                </a:solidFill>
                <a:latin typeface="Comic Sans MS"/>
                <a:cs typeface="Comic Sans MS"/>
              </a:rPr>
              <a:t>Organic compounds very similar  structure can have slightly just a few different atoms, called functional groups, that make the molecules have very different chemical properties. </a:t>
            </a:r>
            <a:endParaRPr lang="en-US" sz="1600" dirty="0">
              <a:solidFill>
                <a:srgbClr val="000000"/>
              </a:solidFill>
              <a:latin typeface="Comic Sans MS"/>
              <a:cs typeface="Comic Sans MS"/>
            </a:endParaRPr>
          </a:p>
        </p:txBody>
      </p:sp>
      <p:pic>
        <p:nvPicPr>
          <p:cNvPr id="5124" name="Picture 11" descr="c-atom_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38800" y="228600"/>
            <a:ext cx="2377727"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7" name="Text Box 29"/>
          <p:cNvSpPr txBox="1">
            <a:spLocks noChangeArrowheads="1"/>
          </p:cNvSpPr>
          <p:nvPr/>
        </p:nvSpPr>
        <p:spPr bwMode="auto">
          <a:xfrm>
            <a:off x="640080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Images: Carbon, </a:t>
            </a:r>
            <a:r>
              <a:rPr lang="en-US" altLang="en-US" sz="1000">
                <a:latin typeface="Comic Sans MS" pitchFamily="66" charset="0"/>
                <a:hlinkClick r:id="rId4"/>
              </a:rPr>
              <a:t>Universe Today </a:t>
            </a:r>
            <a:r>
              <a:rPr lang="en-US" altLang="en-US" sz="1000">
                <a:latin typeface="Comic Sans MS" pitchFamily="66" charset="0"/>
              </a:rPr>
              <a:t>Website</a:t>
            </a:r>
          </a:p>
        </p:txBody>
      </p:sp>
      <p:sp>
        <p:nvSpPr>
          <p:cNvPr id="11" name="Rectangle 2"/>
          <p:cNvSpPr>
            <a:spLocks noGrp="1" noChangeArrowheads="1"/>
          </p:cNvSpPr>
          <p:nvPr>
            <p:ph type="title"/>
          </p:nvPr>
        </p:nvSpPr>
        <p:spPr>
          <a:xfrm>
            <a:off x="457200" y="274638"/>
            <a:ext cx="4114800" cy="1249362"/>
          </a:xfrm>
        </p:spPr>
        <p:txBody>
          <a:bodyPr/>
          <a:lstStyle/>
          <a:p>
            <a:pPr algn="l" eaLnBrk="1" hangingPunct="1"/>
            <a:r>
              <a:rPr lang="en-US" altLang="en-US" sz="3200" b="1" dirty="0" smtClean="0">
                <a:solidFill>
                  <a:srgbClr val="FF0000"/>
                </a:solidFill>
                <a:latin typeface="Comic Sans MS" pitchFamily="66" charset="0"/>
              </a:rPr>
              <a:t>What’s so special about carbon?</a:t>
            </a:r>
            <a:r>
              <a:rPr lang="en-US" altLang="en-US" sz="3200" b="1" dirty="0" smtClean="0">
                <a:solidFill>
                  <a:srgbClr val="000000"/>
                </a:solidFill>
                <a:latin typeface="Comic Sans MS" pitchFamily="66" charset="0"/>
              </a:rPr>
              <a:t> #4</a:t>
            </a:r>
            <a:endParaRPr lang="en-US" altLang="en-US" sz="2000" b="1" dirty="0" smtClean="0">
              <a:solidFill>
                <a:srgbClr val="000000"/>
              </a:solidFill>
              <a:latin typeface="Comic Sans MS" pitchFamily="66" charset="0"/>
            </a:endParaRPr>
          </a:p>
        </p:txBody>
      </p:sp>
      <p:pic>
        <p:nvPicPr>
          <p:cNvPr id="2" name="Picture 1" descr="isomer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2895600"/>
            <a:ext cx="4560424" cy="2765652"/>
          </a:xfrm>
          <a:prstGeom prst="rect">
            <a:avLst/>
          </a:prstGeom>
        </p:spPr>
      </p:pic>
      <p:sp>
        <p:nvSpPr>
          <p:cNvPr id="3" name="TextBox 2"/>
          <p:cNvSpPr txBox="1"/>
          <p:nvPr/>
        </p:nvSpPr>
        <p:spPr>
          <a:xfrm>
            <a:off x="4038600" y="5943600"/>
            <a:ext cx="1600200" cy="338554"/>
          </a:xfrm>
          <a:prstGeom prst="rect">
            <a:avLst/>
          </a:prstGeom>
          <a:noFill/>
        </p:spPr>
        <p:txBody>
          <a:bodyPr wrap="square" rtlCol="0">
            <a:spAutoFit/>
          </a:bodyPr>
          <a:lstStyle/>
          <a:p>
            <a:pPr algn="ctr"/>
            <a:r>
              <a:rPr lang="en-US" sz="1600" dirty="0" smtClean="0">
                <a:latin typeface="Comic Sans MS"/>
                <a:cs typeface="Comic Sans MS"/>
              </a:rPr>
              <a:t>Colorless gas</a:t>
            </a:r>
            <a:endParaRPr lang="en-US" sz="1600" dirty="0">
              <a:latin typeface="Comic Sans MS"/>
              <a:cs typeface="Comic Sans MS"/>
            </a:endParaRPr>
          </a:p>
        </p:txBody>
      </p:sp>
      <p:sp>
        <p:nvSpPr>
          <p:cNvPr id="4" name="TextBox 3"/>
          <p:cNvSpPr txBox="1"/>
          <p:nvPr/>
        </p:nvSpPr>
        <p:spPr>
          <a:xfrm>
            <a:off x="7086600" y="5943600"/>
            <a:ext cx="1295400" cy="338554"/>
          </a:xfrm>
          <a:prstGeom prst="rect">
            <a:avLst/>
          </a:prstGeom>
          <a:noFill/>
        </p:spPr>
        <p:txBody>
          <a:bodyPr wrap="square" rtlCol="0">
            <a:spAutoFit/>
          </a:bodyPr>
          <a:lstStyle/>
          <a:p>
            <a:pPr algn="ctr"/>
            <a:r>
              <a:rPr lang="en-US" sz="1600" dirty="0" smtClean="0">
                <a:latin typeface="Comic Sans MS"/>
                <a:cs typeface="Comic Sans MS"/>
              </a:rPr>
              <a:t>Booze</a:t>
            </a:r>
            <a:endParaRPr lang="en-US" sz="1600" dirty="0">
              <a:latin typeface="Comic Sans MS"/>
              <a:cs typeface="Comic Sans MS"/>
            </a:endParaRPr>
          </a:p>
        </p:txBody>
      </p:sp>
      <p:sp>
        <p:nvSpPr>
          <p:cNvPr id="13"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
        <p:nvSpPr>
          <p:cNvPr id="5" name="TextBox 4"/>
          <p:cNvSpPr txBox="1"/>
          <p:nvPr/>
        </p:nvSpPr>
        <p:spPr>
          <a:xfrm>
            <a:off x="5715000" y="4419600"/>
            <a:ext cx="1600200" cy="307777"/>
          </a:xfrm>
          <a:prstGeom prst="rect">
            <a:avLst/>
          </a:prstGeom>
          <a:noFill/>
        </p:spPr>
        <p:txBody>
          <a:bodyPr wrap="square" rtlCol="0">
            <a:spAutoFit/>
          </a:bodyPr>
          <a:lstStyle/>
          <a:p>
            <a:pPr algn="ctr"/>
            <a:r>
              <a:rPr lang="en-US" sz="1400" b="1" dirty="0" smtClean="0">
                <a:latin typeface="Comic Sans MS"/>
                <a:cs typeface="Comic Sans MS"/>
              </a:rPr>
              <a:t>&lt;  ISOMERS  &gt;</a:t>
            </a:r>
            <a:endParaRPr lang="en-US" sz="1400" b="1" dirty="0">
              <a:latin typeface="Comic Sans MS"/>
              <a:cs typeface="Comic Sans MS"/>
            </a:endParaRPr>
          </a:p>
        </p:txBody>
      </p:sp>
    </p:spTree>
    <p:extLst>
      <p:ext uri="{BB962C8B-B14F-4D97-AF65-F5344CB8AC3E}">
        <p14:creationId xmlns:p14="http://schemas.microsoft.com/office/powerpoint/2010/main" val="24078181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4294967295"/>
          </p:nvPr>
        </p:nvSpPr>
        <p:spPr>
          <a:xfrm>
            <a:off x="152400" y="1066800"/>
            <a:ext cx="8839200" cy="1920526"/>
          </a:xfrm>
        </p:spPr>
        <p:txBody>
          <a:bodyPr>
            <a:spAutoFit/>
          </a:bodyPr>
          <a:lstStyle/>
          <a:p>
            <a:pPr eaLnBrk="1" hangingPunct="1"/>
            <a:r>
              <a:rPr lang="en-US" sz="1800" b="1" dirty="0" smtClean="0">
                <a:latin typeface="Comic Sans MS"/>
                <a:cs typeface="Comic Sans MS"/>
              </a:rPr>
              <a:t>Functional </a:t>
            </a:r>
            <a:r>
              <a:rPr lang="en-US" sz="1800" b="1" dirty="0">
                <a:latin typeface="Comic Sans MS"/>
                <a:cs typeface="Comic Sans MS"/>
              </a:rPr>
              <a:t>groups </a:t>
            </a:r>
            <a:r>
              <a:rPr lang="en-US" sz="1800" dirty="0" smtClean="0">
                <a:latin typeface="Comic Sans MS"/>
                <a:cs typeface="Comic Sans MS"/>
              </a:rPr>
              <a:t>= specific </a:t>
            </a:r>
            <a:r>
              <a:rPr lang="en-US" sz="1800" dirty="0">
                <a:latin typeface="Comic Sans MS"/>
                <a:cs typeface="Comic Sans MS"/>
              </a:rPr>
              <a:t>groups of atoms or bonds within molecules that are responsible for the characteristic chemical reactions of those molecules. </a:t>
            </a:r>
            <a:endParaRPr lang="en-US" sz="1800" dirty="0" smtClean="0">
              <a:latin typeface="Comic Sans MS"/>
              <a:cs typeface="Comic Sans MS"/>
            </a:endParaRPr>
          </a:p>
          <a:p>
            <a:pPr eaLnBrk="1" hangingPunct="1"/>
            <a:r>
              <a:rPr lang="en-US" sz="1800" dirty="0" smtClean="0">
                <a:latin typeface="Comic Sans MS"/>
                <a:cs typeface="Comic Sans MS"/>
              </a:rPr>
              <a:t>Addition </a:t>
            </a:r>
            <a:r>
              <a:rPr lang="en-US" sz="1800" dirty="0">
                <a:latin typeface="Comic Sans MS"/>
                <a:cs typeface="Comic Sans MS"/>
              </a:rPr>
              <a:t>of other elements to carbon </a:t>
            </a:r>
            <a:r>
              <a:rPr lang="en-US" sz="1800" dirty="0" smtClean="0">
                <a:latin typeface="Comic Sans MS"/>
                <a:cs typeface="Comic Sans MS"/>
              </a:rPr>
              <a:t>skeleton.</a:t>
            </a:r>
            <a:endParaRPr lang="en-US" sz="1800" dirty="0">
              <a:latin typeface="Comic Sans MS"/>
              <a:cs typeface="Comic Sans MS"/>
            </a:endParaRPr>
          </a:p>
          <a:p>
            <a:pPr eaLnBrk="1" hangingPunct="1"/>
            <a:r>
              <a:rPr lang="en-US" sz="1800" dirty="0">
                <a:latin typeface="Comic Sans MS"/>
                <a:cs typeface="Comic Sans MS"/>
              </a:rPr>
              <a:t>Replace H</a:t>
            </a:r>
            <a:r>
              <a:rPr lang="ja-JP" altLang="en-US" sz="1800" dirty="0">
                <a:latin typeface="Comic Sans MS"/>
                <a:cs typeface="Comic Sans MS"/>
              </a:rPr>
              <a:t>’</a:t>
            </a:r>
            <a:r>
              <a:rPr lang="en-US" sz="1800" dirty="0">
                <a:latin typeface="Comic Sans MS"/>
                <a:cs typeface="Comic Sans MS"/>
              </a:rPr>
              <a:t>s on the carbon </a:t>
            </a:r>
            <a:r>
              <a:rPr lang="en-US" sz="1800" dirty="0" smtClean="0">
                <a:latin typeface="Comic Sans MS"/>
                <a:cs typeface="Comic Sans MS"/>
              </a:rPr>
              <a:t>backbone.</a:t>
            </a:r>
            <a:endParaRPr lang="en-US" sz="1800" dirty="0">
              <a:latin typeface="Comic Sans MS"/>
              <a:cs typeface="Comic Sans MS"/>
            </a:endParaRPr>
          </a:p>
          <a:p>
            <a:pPr eaLnBrk="1" hangingPunct="1"/>
            <a:r>
              <a:rPr lang="en-US" sz="1800" dirty="0">
                <a:latin typeface="Comic Sans MS"/>
                <a:cs typeface="Comic Sans MS"/>
              </a:rPr>
              <a:t>Note how only small differences in molecular structure can give rise to very different biological </a:t>
            </a:r>
            <a:r>
              <a:rPr lang="en-US" sz="1800" dirty="0" smtClean="0">
                <a:latin typeface="Comic Sans MS"/>
                <a:cs typeface="Comic Sans MS"/>
              </a:rPr>
              <a:t>functions.</a:t>
            </a:r>
            <a:endParaRPr lang="en-US" sz="1800" dirty="0">
              <a:latin typeface="Comic Sans MS"/>
              <a:cs typeface="Comic Sans MS"/>
            </a:endParaRPr>
          </a:p>
        </p:txBody>
      </p:sp>
      <p:sp>
        <p:nvSpPr>
          <p:cNvPr id="12291" name="Rectangle 3"/>
          <p:cNvSpPr>
            <a:spLocks noChangeArrowheads="1"/>
          </p:cNvSpPr>
          <p:nvPr/>
        </p:nvSpPr>
        <p:spPr bwMode="auto">
          <a:xfrm>
            <a:off x="457200" y="6553200"/>
            <a:ext cx="678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200">
              <a:latin typeface="Times" charset="0"/>
            </a:endParaRPr>
          </a:p>
        </p:txBody>
      </p:sp>
      <p:sp>
        <p:nvSpPr>
          <p:cNvPr id="55302" name="Text Box 6"/>
          <p:cNvSpPr txBox="1">
            <a:spLocks noChangeArrowheads="1"/>
          </p:cNvSpPr>
          <p:nvPr/>
        </p:nvSpPr>
        <p:spPr bwMode="auto">
          <a:xfrm>
            <a:off x="533400" y="228600"/>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b="1" dirty="0" smtClean="0">
                <a:solidFill>
                  <a:srgbClr val="000000"/>
                </a:solidFill>
                <a:latin typeface="Comic Sans MS"/>
                <a:cs typeface="Comic Sans MS"/>
              </a:rPr>
              <a:t>Importance of Functional Groups</a:t>
            </a:r>
            <a:endParaRPr lang="en-US" sz="3600" b="1" dirty="0">
              <a:solidFill>
                <a:srgbClr val="000000"/>
              </a:solidFill>
              <a:latin typeface="Comic Sans MS"/>
              <a:cs typeface="Comic Sans MS"/>
            </a:endParaRPr>
          </a:p>
        </p:txBody>
      </p:sp>
      <p:pic>
        <p:nvPicPr>
          <p:cNvPr id="6" name="Picture 5" descr="female-lion.jpg"/>
          <p:cNvPicPr>
            <a:picLocks noChangeAspect="1"/>
          </p:cNvPicPr>
          <p:nvPr/>
        </p:nvPicPr>
        <p:blipFill rotWithShape="1">
          <a:blip r:embed="rId2">
            <a:extLst>
              <a:ext uri="{28A0092B-C50C-407E-A947-70E740481C1C}">
                <a14:useLocalDpi xmlns:a14="http://schemas.microsoft.com/office/drawing/2010/main" val="0"/>
              </a:ext>
            </a:extLst>
          </a:blip>
          <a:srcRect l="18056" t="20533" r="22570" b="10610"/>
          <a:stretch/>
        </p:blipFill>
        <p:spPr>
          <a:xfrm>
            <a:off x="6172200" y="3200400"/>
            <a:ext cx="2785872"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male-lion.jpg"/>
          <p:cNvPicPr>
            <a:picLocks noChangeAspect="1"/>
          </p:cNvPicPr>
          <p:nvPr/>
        </p:nvPicPr>
        <p:blipFill rotWithShape="1">
          <a:blip r:embed="rId3">
            <a:extLst>
              <a:ext uri="{28A0092B-C50C-407E-A947-70E740481C1C}">
                <a14:useLocalDpi xmlns:a14="http://schemas.microsoft.com/office/drawing/2010/main" val="0"/>
              </a:ext>
            </a:extLst>
          </a:blip>
          <a:srcRect l="15768" t="10190" r="7587" b="9654"/>
          <a:stretch/>
        </p:blipFill>
        <p:spPr>
          <a:xfrm>
            <a:off x="228600" y="3124200"/>
            <a:ext cx="2752344" cy="2804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Estradiol.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2895600"/>
            <a:ext cx="2095500" cy="1280583"/>
          </a:xfrm>
          <a:prstGeom prst="rect">
            <a:avLst/>
          </a:prstGeom>
        </p:spPr>
      </p:pic>
      <p:pic>
        <p:nvPicPr>
          <p:cNvPr id="9" name="Picture 8" descr="Testosteron.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4953000"/>
            <a:ext cx="2125518" cy="1375335"/>
          </a:xfrm>
          <a:prstGeom prst="rect">
            <a:avLst/>
          </a:prstGeom>
        </p:spPr>
      </p:pic>
      <p:sp>
        <p:nvSpPr>
          <p:cNvPr id="10" name="TextBox 9"/>
          <p:cNvSpPr txBox="1"/>
          <p:nvPr/>
        </p:nvSpPr>
        <p:spPr>
          <a:xfrm>
            <a:off x="4724400" y="4114800"/>
            <a:ext cx="1295400" cy="307777"/>
          </a:xfrm>
          <a:prstGeom prst="rect">
            <a:avLst/>
          </a:prstGeom>
          <a:noFill/>
        </p:spPr>
        <p:txBody>
          <a:bodyPr wrap="square" rtlCol="0">
            <a:spAutoFit/>
          </a:bodyPr>
          <a:lstStyle/>
          <a:p>
            <a:pPr algn="ctr"/>
            <a:r>
              <a:rPr lang="en-US" sz="1400" dirty="0" smtClean="0">
                <a:latin typeface="Comic Sans MS"/>
                <a:cs typeface="Comic Sans MS"/>
              </a:rPr>
              <a:t>estradiol</a:t>
            </a:r>
            <a:endParaRPr lang="en-US" sz="1400" dirty="0">
              <a:latin typeface="Comic Sans MS"/>
              <a:cs typeface="Comic Sans MS"/>
            </a:endParaRPr>
          </a:p>
        </p:txBody>
      </p:sp>
      <p:sp>
        <p:nvSpPr>
          <p:cNvPr id="11" name="TextBox 10"/>
          <p:cNvSpPr txBox="1"/>
          <p:nvPr/>
        </p:nvSpPr>
        <p:spPr>
          <a:xfrm>
            <a:off x="3124200" y="4724400"/>
            <a:ext cx="1524000" cy="307777"/>
          </a:xfrm>
          <a:prstGeom prst="rect">
            <a:avLst/>
          </a:prstGeom>
          <a:noFill/>
        </p:spPr>
        <p:txBody>
          <a:bodyPr wrap="square" rtlCol="0">
            <a:spAutoFit/>
          </a:bodyPr>
          <a:lstStyle/>
          <a:p>
            <a:pPr algn="ctr"/>
            <a:r>
              <a:rPr lang="en-US" sz="1400" dirty="0" smtClean="0">
                <a:latin typeface="Comic Sans MS"/>
                <a:cs typeface="Comic Sans MS"/>
              </a:rPr>
              <a:t>testosterone</a:t>
            </a:r>
            <a:endParaRPr lang="en-US" sz="1400" dirty="0">
              <a:latin typeface="Comic Sans MS"/>
              <a:cs typeface="Comic Sans MS"/>
            </a:endParaRPr>
          </a:p>
        </p:txBody>
      </p:sp>
      <p:sp>
        <p:nvSpPr>
          <p:cNvPr id="12"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
        <p:nvSpPr>
          <p:cNvPr id="13" name="Rectangle 11"/>
          <p:cNvSpPr>
            <a:spLocks noChangeArrowheads="1"/>
          </p:cNvSpPr>
          <p:nvPr/>
        </p:nvSpPr>
        <p:spPr bwMode="auto">
          <a:xfrm>
            <a:off x="6096000" y="6457890"/>
            <a:ext cx="304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smtClean="0">
                <a:latin typeface="Comic Sans MS" pitchFamily="66" charset="0"/>
              </a:rPr>
              <a:t>Images: </a:t>
            </a:r>
            <a:r>
              <a:rPr lang="en-US" altLang="en-US" sz="1000" dirty="0" smtClean="0">
                <a:latin typeface="Comic Sans MS" pitchFamily="66" charset="0"/>
                <a:hlinkClick r:id="rId7"/>
              </a:rPr>
              <a:t>Male lion</a:t>
            </a:r>
            <a:r>
              <a:rPr lang="en-US" altLang="en-US" sz="1000" dirty="0" smtClean="0">
                <a:latin typeface="Comic Sans MS" pitchFamily="66" charset="0"/>
              </a:rPr>
              <a:t>, </a:t>
            </a:r>
            <a:r>
              <a:rPr lang="en-US" altLang="en-US" sz="1000" dirty="0">
                <a:latin typeface="Comic Sans MS" pitchFamily="66" charset="0"/>
                <a:hlinkClick r:id="rId8"/>
              </a:rPr>
              <a:t>T</a:t>
            </a:r>
            <a:r>
              <a:rPr lang="en-US" altLang="en-US" sz="1000" dirty="0" smtClean="0">
                <a:latin typeface="Comic Sans MS" pitchFamily="66" charset="0"/>
                <a:hlinkClick r:id="rId8"/>
              </a:rPr>
              <a:t>estosterone molecule</a:t>
            </a:r>
            <a:r>
              <a:rPr lang="en-US" altLang="en-US" sz="1000" dirty="0" smtClean="0">
                <a:latin typeface="Comic Sans MS" pitchFamily="66" charset="0"/>
              </a:rPr>
              <a:t>, </a:t>
            </a:r>
            <a:r>
              <a:rPr lang="en-US" altLang="en-US" sz="1000" dirty="0" smtClean="0">
                <a:latin typeface="Comic Sans MS" pitchFamily="66" charset="0"/>
                <a:hlinkClick r:id="rId9"/>
              </a:rPr>
              <a:t>Estradiol molecule</a:t>
            </a:r>
            <a:r>
              <a:rPr lang="en-US" altLang="en-US" sz="1000" dirty="0" smtClean="0">
                <a:latin typeface="Comic Sans MS" pitchFamily="66" charset="0"/>
              </a:rPr>
              <a:t>, </a:t>
            </a:r>
            <a:r>
              <a:rPr lang="en-US" altLang="en-US" sz="1000" dirty="0" smtClean="0">
                <a:latin typeface="Comic Sans MS" pitchFamily="66" charset="0"/>
                <a:hlinkClick r:id="rId10"/>
              </a:rPr>
              <a:t>Female lion</a:t>
            </a:r>
            <a:r>
              <a:rPr lang="en-US" altLang="en-US" sz="1000" dirty="0" smtClean="0">
                <a:latin typeface="Comic Sans MS" pitchFamily="66" charset="0"/>
              </a:rPr>
              <a:t>, Wiki </a:t>
            </a:r>
            <a:endParaRPr lang="en-US" altLang="en-US" sz="1000" dirty="0">
              <a:latin typeface="Comic Sans MS" pitchFamily="66" charset="0"/>
            </a:endParaRPr>
          </a:p>
        </p:txBody>
      </p:sp>
    </p:spTree>
    <p:extLst>
      <p:ext uri="{BB962C8B-B14F-4D97-AF65-F5344CB8AC3E}">
        <p14:creationId xmlns:p14="http://schemas.microsoft.com/office/powerpoint/2010/main" val="40888782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8"/>
          <p:cNvSpPr>
            <a:spLocks noGrp="1" noChangeArrowheads="1"/>
          </p:cNvSpPr>
          <p:nvPr>
            <p:ph type="title"/>
          </p:nvPr>
        </p:nvSpPr>
        <p:spPr/>
        <p:txBody>
          <a:bodyPr/>
          <a:lstStyle/>
          <a:p>
            <a:pPr eaLnBrk="1" hangingPunct="1"/>
            <a:r>
              <a:rPr lang="en-US" altLang="en-US" sz="3200" b="1" smtClean="0">
                <a:solidFill>
                  <a:srgbClr val="008000"/>
                </a:solidFill>
                <a:latin typeface="Comic Sans MS" pitchFamily="66" charset="0"/>
              </a:rPr>
              <a:t>Study Table of </a:t>
            </a:r>
            <a:r>
              <a:rPr lang="en-US" altLang="en-US" sz="3200" b="1" smtClean="0">
                <a:solidFill>
                  <a:srgbClr val="008000"/>
                </a:solidFill>
                <a:latin typeface="Comic Sans MS" pitchFamily="66" charset="0"/>
                <a:hlinkClick r:id="rId3"/>
              </a:rPr>
              <a:t>Organic Macromolecules</a:t>
            </a:r>
            <a:r>
              <a:rPr lang="en-US" altLang="en-US" sz="3200" b="1" smtClean="0">
                <a:solidFill>
                  <a:srgbClr val="008000"/>
                </a:solidFill>
                <a:latin typeface="Comic Sans MS" pitchFamily="66" charset="0"/>
              </a:rPr>
              <a:t/>
            </a:r>
            <a:br>
              <a:rPr lang="en-US" altLang="en-US" sz="3200" b="1" smtClean="0">
                <a:solidFill>
                  <a:srgbClr val="008000"/>
                </a:solidFill>
                <a:latin typeface="Comic Sans MS" pitchFamily="66" charset="0"/>
              </a:rPr>
            </a:br>
            <a:r>
              <a:rPr lang="en-US" altLang="en-US" sz="1600" b="1" smtClean="0">
                <a:solidFill>
                  <a:srgbClr val="008000"/>
                </a:solidFill>
                <a:latin typeface="Comic Sans MS" pitchFamily="66" charset="0"/>
              </a:rPr>
              <a:t/>
            </a:r>
            <a:br>
              <a:rPr lang="en-US" altLang="en-US" sz="1600" b="1" smtClean="0">
                <a:solidFill>
                  <a:srgbClr val="008000"/>
                </a:solidFill>
                <a:latin typeface="Comic Sans MS" pitchFamily="66" charset="0"/>
              </a:rPr>
            </a:br>
            <a:r>
              <a:rPr lang="en-US" altLang="en-US" sz="1200" smtClean="0">
                <a:solidFill>
                  <a:schemeClr val="tx1"/>
                </a:solidFill>
                <a:latin typeface="Comic Sans MS" pitchFamily="66" charset="0"/>
              </a:rPr>
              <a:t>(We will fill this in as we go through the rest of the lecture.)</a:t>
            </a:r>
            <a:endParaRPr lang="en-US" altLang="en-US" sz="3200" smtClean="0">
              <a:solidFill>
                <a:srgbClr val="008000"/>
              </a:solidFill>
              <a:latin typeface="Comic Sans MS" pitchFamily="66" charset="0"/>
            </a:endParaRPr>
          </a:p>
        </p:txBody>
      </p:sp>
      <p:graphicFrame>
        <p:nvGraphicFramePr>
          <p:cNvPr id="425008" name="Group 48"/>
          <p:cNvGraphicFramePr>
            <a:graphicFrameLocks noGrp="1"/>
          </p:cNvGraphicFramePr>
          <p:nvPr>
            <p:ph idx="1"/>
            <p:extLst>
              <p:ext uri="{D42A27DB-BD31-4B8C-83A1-F6EECF244321}">
                <p14:modId xmlns:p14="http://schemas.microsoft.com/office/powerpoint/2010/main" val="2550300940"/>
              </p:ext>
            </p:extLst>
          </p:nvPr>
        </p:nvGraphicFramePr>
        <p:xfrm>
          <a:off x="457200" y="1600200"/>
          <a:ext cx="8229599" cy="4688396"/>
        </p:xfrm>
        <a:graphic>
          <a:graphicData uri="http://schemas.openxmlformats.org/drawingml/2006/table">
            <a:tbl>
              <a:tblPr/>
              <a:tblGrid>
                <a:gridCol w="1610139"/>
                <a:gridCol w="1550504"/>
                <a:gridCol w="1789043"/>
                <a:gridCol w="1789043"/>
                <a:gridCol w="1490870"/>
              </a:tblGrid>
              <a:tr h="1005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Macromolecule</a:t>
                      </a:r>
                      <a:r>
                        <a:rPr kumimoji="0" lang="en-US" sz="1600" b="0" i="0" u="none" strike="noStrike" cap="none" normalizeH="0" baseline="0" dirty="0" smtClean="0">
                          <a:ln>
                            <a:noFill/>
                          </a:ln>
                          <a:solidFill>
                            <a:schemeClr val="tx1"/>
                          </a:solidFill>
                          <a:effectLst/>
                          <a:latin typeface="Comic Sans MS" pitchFamily="66" charset="0"/>
                        </a:rPr>
                        <a:t> </a:t>
                      </a:r>
                      <a:r>
                        <a:rPr kumimoji="0" lang="en-US" sz="1200" b="0" i="0" u="none" strike="noStrike" cap="none" normalizeH="0" baseline="0" dirty="0" smtClean="0">
                          <a:ln>
                            <a:noFill/>
                          </a:ln>
                          <a:solidFill>
                            <a:schemeClr val="tx1"/>
                          </a:solidFill>
                          <a:effectLst/>
                          <a:latin typeface="Comic Sans MS" pitchFamily="66" charset="0"/>
                        </a:rPr>
                        <a:t>(polymer)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Made of what type of monomer?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Is there another name for this polymer?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What are the main elements in this macromolecule?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Examples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3.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4"/>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8123851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4267200" cy="1143000"/>
          </a:xfrm>
        </p:spPr>
        <p:txBody>
          <a:bodyPr/>
          <a:lstStyle/>
          <a:p>
            <a:pPr algn="l" eaLnBrk="1" hangingPunct="1"/>
            <a:r>
              <a:rPr lang="en-US" altLang="en-US" sz="2400" b="1" dirty="0" smtClean="0"/>
              <a:t/>
            </a:r>
            <a:br>
              <a:rPr lang="en-US" altLang="en-US" sz="2400" b="1" dirty="0" smtClean="0"/>
            </a:br>
            <a:r>
              <a:rPr lang="en-US" altLang="en-US" sz="3500" b="1" dirty="0" smtClean="0">
                <a:solidFill>
                  <a:srgbClr val="0070C0"/>
                </a:solidFill>
                <a:latin typeface="Comic Sans MS" pitchFamily="66" charset="0"/>
              </a:rPr>
              <a:t>Organic Molecules</a:t>
            </a:r>
            <a:r>
              <a:rPr lang="en-US" altLang="en-US" sz="1300" b="1" dirty="0" smtClean="0">
                <a:solidFill>
                  <a:srgbClr val="0070C0"/>
                </a:solidFill>
                <a:latin typeface="Comic Sans MS" pitchFamily="66" charset="0"/>
              </a:rPr>
              <a:t> </a:t>
            </a:r>
            <a:br>
              <a:rPr lang="en-US" altLang="en-US" sz="1300" b="1" dirty="0" smtClean="0">
                <a:solidFill>
                  <a:srgbClr val="0070C0"/>
                </a:solidFill>
                <a:latin typeface="Comic Sans MS" pitchFamily="66" charset="0"/>
              </a:rPr>
            </a:br>
            <a:r>
              <a:rPr lang="en-US" altLang="en-US" sz="3200" dirty="0" smtClean="0">
                <a:solidFill>
                  <a:srgbClr val="0070C0"/>
                </a:solidFill>
                <a:latin typeface="Comic Sans MS" pitchFamily="66" charset="0"/>
                <a:hlinkClick r:id="rId3"/>
              </a:rPr>
              <a:t>Carbohydrates</a:t>
            </a:r>
            <a:r>
              <a:rPr lang="en-US" altLang="en-US" sz="2400" dirty="0" smtClean="0">
                <a:solidFill>
                  <a:srgbClr val="0070C0"/>
                </a:solidFill>
              </a:rPr>
              <a:t> </a:t>
            </a:r>
            <a:r>
              <a:rPr lang="en-US" altLang="en-US" sz="2400" dirty="0" smtClean="0"/>
              <a:t/>
            </a:r>
            <a:br>
              <a:rPr lang="en-US" altLang="en-US" sz="2400" dirty="0" smtClean="0"/>
            </a:br>
            <a:r>
              <a:rPr lang="en-US" altLang="en-US" sz="2000" dirty="0" smtClean="0"/>
              <a:t/>
            </a:r>
            <a:br>
              <a:rPr lang="en-US" altLang="en-US" sz="2000" dirty="0" smtClean="0"/>
            </a:br>
            <a:endParaRPr lang="en-US" altLang="en-US" sz="2000" dirty="0" smtClean="0"/>
          </a:p>
        </p:txBody>
      </p:sp>
      <p:sp>
        <p:nvSpPr>
          <p:cNvPr id="7171" name="Rectangle 3"/>
          <p:cNvSpPr>
            <a:spLocks noGrp="1" noChangeArrowheads="1"/>
          </p:cNvSpPr>
          <p:nvPr>
            <p:ph type="body" sz="half" idx="1"/>
          </p:nvPr>
        </p:nvSpPr>
        <p:spPr>
          <a:xfrm>
            <a:off x="457200" y="1600200"/>
            <a:ext cx="4343400" cy="4648200"/>
          </a:xfrm>
        </p:spPr>
        <p:txBody>
          <a:bodyPr/>
          <a:lstStyle/>
          <a:p>
            <a:pPr eaLnBrk="1" hangingPunct="1">
              <a:lnSpc>
                <a:spcPct val="90000"/>
              </a:lnSpc>
              <a:buFontTx/>
              <a:buNone/>
              <a:defRPr/>
            </a:pPr>
            <a:r>
              <a:rPr lang="en-US" altLang="en-US" sz="1800" dirty="0" smtClean="0">
                <a:latin typeface="Comic Sans MS" pitchFamily="66" charset="0"/>
                <a:cs typeface="Arial" charset="0"/>
              </a:rPr>
              <a:t>• “</a:t>
            </a:r>
            <a:r>
              <a:rPr lang="en-US" altLang="en-US" sz="2400" b="1" dirty="0" smtClean="0">
                <a:solidFill>
                  <a:schemeClr val="tx1">
                    <a:lumMod val="50000"/>
                    <a:lumOff val="50000"/>
                  </a:schemeClr>
                </a:solidFill>
                <a:latin typeface="Comic Sans MS" pitchFamily="66" charset="0"/>
              </a:rPr>
              <a:t>carbon</a:t>
            </a:r>
            <a:r>
              <a:rPr lang="en-US" altLang="en-US" sz="2000" dirty="0" smtClean="0">
                <a:latin typeface="Comic Sans MS" pitchFamily="66" charset="0"/>
              </a:rPr>
              <a:t>” </a:t>
            </a:r>
            <a:r>
              <a:rPr lang="en-US" altLang="en-US" sz="1800" dirty="0" smtClean="0">
                <a:latin typeface="Comic Sans MS" pitchFamily="66" charset="0"/>
              </a:rPr>
              <a:t>- hydrates”</a:t>
            </a:r>
          </a:p>
          <a:p>
            <a:pPr eaLnBrk="1" hangingPunct="1">
              <a:lnSpc>
                <a:spcPct val="90000"/>
              </a:lnSpc>
              <a:buFontTx/>
              <a:buNone/>
              <a:defRPr/>
            </a:pPr>
            <a:endParaRPr lang="en-US" altLang="en-US" sz="1800" dirty="0" smtClean="0">
              <a:latin typeface="Comic Sans MS" pitchFamily="66" charset="0"/>
            </a:endParaRPr>
          </a:p>
          <a:p>
            <a:pPr eaLnBrk="1" hangingPunct="1">
              <a:lnSpc>
                <a:spcPct val="90000"/>
              </a:lnSpc>
              <a:buFontTx/>
              <a:buNone/>
              <a:defRPr/>
            </a:pPr>
            <a:r>
              <a:rPr lang="en-US" altLang="en-US" sz="1800" dirty="0" smtClean="0">
                <a:latin typeface="Comic Sans MS" pitchFamily="66" charset="0"/>
                <a:cs typeface="Arial" charset="0"/>
              </a:rPr>
              <a:t>• </a:t>
            </a:r>
            <a:r>
              <a:rPr lang="en-US" altLang="en-US" sz="1800" dirty="0" smtClean="0">
                <a:latin typeface="Comic Sans MS" pitchFamily="66" charset="0"/>
              </a:rPr>
              <a:t>One carbon molecule to one water molecule </a:t>
            </a:r>
            <a:r>
              <a:rPr lang="en-US" altLang="en-US" sz="2000" b="1" dirty="0" smtClean="0">
                <a:solidFill>
                  <a:schemeClr val="tx1">
                    <a:lumMod val="50000"/>
                    <a:lumOff val="50000"/>
                  </a:schemeClr>
                </a:solidFill>
                <a:latin typeface="Comic Sans MS" panose="030F0702030302020204" pitchFamily="66" charset="0"/>
              </a:rPr>
              <a:t>(CH</a:t>
            </a:r>
            <a:r>
              <a:rPr lang="en-US" altLang="en-US" sz="2000" b="1" baseline="-25000" dirty="0" smtClean="0">
                <a:solidFill>
                  <a:schemeClr val="tx1">
                    <a:lumMod val="50000"/>
                    <a:lumOff val="50000"/>
                  </a:schemeClr>
                </a:solidFill>
                <a:latin typeface="Comic Sans MS" panose="030F0702030302020204" pitchFamily="66" charset="0"/>
              </a:rPr>
              <a:t>2</a:t>
            </a:r>
            <a:r>
              <a:rPr lang="en-US" altLang="en-US" sz="2000" b="1" dirty="0" smtClean="0">
                <a:solidFill>
                  <a:schemeClr val="tx1">
                    <a:lumMod val="50000"/>
                    <a:lumOff val="50000"/>
                  </a:schemeClr>
                </a:solidFill>
                <a:latin typeface="Comic Sans MS" panose="030F0702030302020204" pitchFamily="66" charset="0"/>
              </a:rPr>
              <a:t>0)</a:t>
            </a:r>
            <a:r>
              <a:rPr lang="en-US" altLang="en-US" sz="1600" b="1" dirty="0" smtClean="0">
                <a:solidFill>
                  <a:schemeClr val="tx1">
                    <a:lumMod val="50000"/>
                    <a:lumOff val="50000"/>
                  </a:schemeClr>
                </a:solidFill>
                <a:latin typeface="Comic Sans MS" pitchFamily="66" charset="0"/>
              </a:rPr>
              <a:t>n</a:t>
            </a:r>
            <a:r>
              <a:rPr lang="en-US" altLang="en-US" sz="1400" dirty="0" smtClean="0">
                <a:latin typeface="Comic Sans MS" pitchFamily="66" charset="0"/>
              </a:rPr>
              <a:t>.</a:t>
            </a:r>
          </a:p>
          <a:p>
            <a:pPr eaLnBrk="1" hangingPunct="1">
              <a:lnSpc>
                <a:spcPct val="90000"/>
              </a:lnSpc>
              <a:buFontTx/>
              <a:buNone/>
              <a:defRPr/>
            </a:pPr>
            <a:endParaRPr lang="en-US" altLang="en-US" sz="1200" dirty="0" smtClean="0">
              <a:latin typeface="Comic Sans MS" pitchFamily="66" charset="0"/>
            </a:endParaRPr>
          </a:p>
          <a:p>
            <a:pPr eaLnBrk="1" hangingPunct="1">
              <a:lnSpc>
                <a:spcPct val="90000"/>
              </a:lnSpc>
              <a:buFontTx/>
              <a:buNone/>
              <a:defRPr/>
            </a:pPr>
            <a:r>
              <a:rPr lang="en-US" altLang="en-US" sz="1800" dirty="0" smtClean="0">
                <a:latin typeface="Comic Sans MS" pitchFamily="66" charset="0"/>
                <a:cs typeface="Arial" charset="0"/>
              </a:rPr>
              <a:t>• </a:t>
            </a:r>
            <a:r>
              <a:rPr lang="en-US" altLang="en-US" sz="2000" b="1" dirty="0" smtClean="0">
                <a:solidFill>
                  <a:schemeClr val="tx1">
                    <a:lumMod val="50000"/>
                    <a:lumOff val="50000"/>
                  </a:schemeClr>
                </a:solidFill>
                <a:latin typeface="Comic Sans MS" pitchFamily="66" charset="0"/>
              </a:rPr>
              <a:t>saccharide</a:t>
            </a:r>
            <a:r>
              <a:rPr lang="en-US" altLang="en-US" sz="1800" dirty="0" smtClean="0">
                <a:latin typeface="Comic Sans MS" pitchFamily="66" charset="0"/>
              </a:rPr>
              <a:t> is a synonym for </a:t>
            </a:r>
            <a:r>
              <a:rPr lang="en-US" altLang="en-US" sz="1800" dirty="0" smtClean="0">
                <a:latin typeface="Comic Sans MS" pitchFamily="66" charset="0"/>
                <a:hlinkClick r:id="rId3"/>
              </a:rPr>
              <a:t>carbohydrate</a:t>
            </a:r>
            <a:r>
              <a:rPr lang="en-US" altLang="en-US" sz="1800" dirty="0" smtClean="0">
                <a:latin typeface="Comic Sans MS" pitchFamily="66" charset="0"/>
              </a:rPr>
              <a:t>. </a:t>
            </a:r>
          </a:p>
          <a:p>
            <a:pPr eaLnBrk="1" hangingPunct="1">
              <a:lnSpc>
                <a:spcPct val="90000"/>
              </a:lnSpc>
              <a:buFontTx/>
              <a:buNone/>
              <a:defRPr/>
            </a:pPr>
            <a:endParaRPr lang="en-US" altLang="en-US" sz="1200" dirty="0" smtClean="0">
              <a:latin typeface="Comic Sans MS" pitchFamily="66" charset="0"/>
            </a:endParaRPr>
          </a:p>
          <a:p>
            <a:pPr eaLnBrk="1" hangingPunct="1">
              <a:lnSpc>
                <a:spcPct val="90000"/>
              </a:lnSpc>
              <a:buFontTx/>
              <a:buNone/>
              <a:defRPr/>
            </a:pPr>
            <a:r>
              <a:rPr lang="en-US" altLang="en-US" sz="1800" dirty="0" smtClean="0">
                <a:latin typeface="Comic Sans MS" pitchFamily="66" charset="0"/>
                <a:cs typeface="Arial" charset="0"/>
              </a:rPr>
              <a:t>• </a:t>
            </a:r>
            <a:r>
              <a:rPr lang="en-US" altLang="en-US" sz="1800" dirty="0" smtClean="0">
                <a:latin typeface="Comic Sans MS" pitchFamily="66" charset="0"/>
              </a:rPr>
              <a:t>The prefixes on the word “saccharide” relates to the size of the molecule </a:t>
            </a:r>
            <a:r>
              <a:rPr lang="en-US" altLang="en-US" sz="1600" dirty="0" smtClean="0">
                <a:latin typeface="Comic Sans MS" pitchFamily="66" charset="0"/>
              </a:rPr>
              <a:t>(mono-, di-, tri- poly-)</a:t>
            </a:r>
            <a:r>
              <a:rPr lang="en-US" altLang="en-US" sz="1800" dirty="0" smtClean="0">
                <a:latin typeface="Comic Sans MS" pitchFamily="66" charset="0"/>
              </a:rPr>
              <a:t>.</a:t>
            </a:r>
            <a:endParaRPr lang="en-US" altLang="en-US" sz="1800" b="1" dirty="0" smtClean="0">
              <a:latin typeface="Comic Sans MS" pitchFamily="66" charset="0"/>
            </a:endParaRPr>
          </a:p>
          <a:p>
            <a:pPr eaLnBrk="1" hangingPunct="1">
              <a:lnSpc>
                <a:spcPct val="90000"/>
              </a:lnSpc>
              <a:buFontTx/>
              <a:buNone/>
              <a:defRPr/>
            </a:pPr>
            <a:endParaRPr lang="en-US" altLang="en-US" sz="2800" b="1" dirty="0" smtClean="0">
              <a:latin typeface="Comic Sans MS" pitchFamily="66" charset="0"/>
            </a:endParaRPr>
          </a:p>
          <a:p>
            <a:pPr eaLnBrk="1" hangingPunct="1">
              <a:lnSpc>
                <a:spcPct val="90000"/>
              </a:lnSpc>
              <a:defRPr/>
            </a:pPr>
            <a:endParaRPr lang="en-US" altLang="en-US" dirty="0" smtClean="0"/>
          </a:p>
        </p:txBody>
      </p:sp>
      <p:sp>
        <p:nvSpPr>
          <p:cNvPr id="7172" name="Text Box 6"/>
          <p:cNvSpPr txBox="1">
            <a:spLocks noChangeArrowheads="1"/>
          </p:cNvSpPr>
          <p:nvPr/>
        </p:nvSpPr>
        <p:spPr bwMode="auto">
          <a:xfrm>
            <a:off x="7239000" y="3505200"/>
            <a:ext cx="16764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600" b="1" dirty="0" smtClean="0">
                <a:solidFill>
                  <a:srgbClr val="D1CA2E"/>
                </a:solidFill>
                <a:latin typeface="Chalkduster"/>
                <a:cs typeface="Chalkduster"/>
              </a:rPr>
              <a:t>BOOGERS!</a:t>
            </a:r>
          </a:p>
          <a:p>
            <a:pPr algn="ctr" eaLnBrk="1" hangingPunct="1">
              <a:spcBef>
                <a:spcPct val="50000"/>
              </a:spcBef>
              <a:buFontTx/>
              <a:buNone/>
            </a:pPr>
            <a:r>
              <a:rPr lang="en-US" altLang="en-US" sz="1200" dirty="0" smtClean="0"/>
              <a:t>You </a:t>
            </a:r>
            <a:r>
              <a:rPr lang="en-US" altLang="en-US" sz="1200" dirty="0"/>
              <a:t>probably know that </a:t>
            </a:r>
            <a:r>
              <a:rPr lang="en-US" altLang="en-US" sz="1200" dirty="0" smtClean="0"/>
              <a:t>jelly beans are full </a:t>
            </a:r>
            <a:r>
              <a:rPr lang="en-US" altLang="en-US" sz="1200" dirty="0"/>
              <a:t>of refined sugars…carbs. You may not know that boogers contain carbs as well. Boogers are dried-up mucus and dirty nose debris. Mucus is made mostly out of sugars and </a:t>
            </a:r>
            <a:r>
              <a:rPr lang="en-US" altLang="en-US" sz="1200" dirty="0">
                <a:hlinkClick r:id="rId4"/>
              </a:rPr>
              <a:t>protein</a:t>
            </a:r>
            <a:r>
              <a:rPr lang="en-US" altLang="en-US" sz="1200" dirty="0"/>
              <a:t>. </a:t>
            </a:r>
          </a:p>
          <a:p>
            <a:pPr algn="ctr" eaLnBrk="1" hangingPunct="1">
              <a:spcBef>
                <a:spcPct val="50000"/>
              </a:spcBef>
              <a:buFontTx/>
              <a:buNone/>
            </a:pPr>
            <a:endParaRPr lang="en-US" altLang="en-US" sz="1200" dirty="0" smtClean="0"/>
          </a:p>
        </p:txBody>
      </p:sp>
      <p:pic>
        <p:nvPicPr>
          <p:cNvPr id="7173" name="Picture 19" descr="Sucrose"/>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524000" y="4876800"/>
            <a:ext cx="5105400" cy="140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20"/>
          <p:cNvSpPr txBox="1">
            <a:spLocks noChangeArrowheads="1"/>
          </p:cNvSpPr>
          <p:nvPr/>
        </p:nvSpPr>
        <p:spPr bwMode="auto">
          <a:xfrm>
            <a:off x="0" y="6457890"/>
            <a:ext cx="365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smtClean="0">
                <a:latin typeface="Comic Sans MS" pitchFamily="66" charset="0"/>
              </a:rPr>
              <a:t>Images:  Jelly beans, T. Port; </a:t>
            </a:r>
            <a:r>
              <a:rPr lang="en-US" altLang="en-US" sz="1000" dirty="0" smtClean="0">
                <a:latin typeface="Comic Sans MS" pitchFamily="66" charset="0"/>
                <a:hlinkClick r:id="rId6"/>
              </a:rPr>
              <a:t>Giraffe picking nose with tongue</a:t>
            </a:r>
            <a:r>
              <a:rPr lang="en-US" altLang="en-US" sz="1000" dirty="0" smtClean="0">
                <a:latin typeface="Comic Sans MS" pitchFamily="66" charset="0"/>
              </a:rPr>
              <a:t>, </a:t>
            </a:r>
            <a:r>
              <a:rPr lang="en-US" altLang="en-US" sz="1000" dirty="0" smtClean="0">
                <a:latin typeface="Comic Sans MS" pitchFamily="66" charset="0"/>
                <a:hlinkClick r:id="rId7"/>
              </a:rPr>
              <a:t>Sucrose moleculee</a:t>
            </a:r>
            <a:r>
              <a:rPr lang="en-US" altLang="en-US" sz="1000" dirty="0" smtClean="0">
                <a:latin typeface="Comic Sans MS" pitchFamily="66" charset="0"/>
              </a:rPr>
              <a:t> </a:t>
            </a:r>
            <a:r>
              <a:rPr lang="en-US" altLang="en-US" sz="1000" dirty="0">
                <a:latin typeface="Comic Sans MS" pitchFamily="66" charset="0"/>
              </a:rPr>
              <a:t>Wiki</a:t>
            </a:r>
          </a:p>
        </p:txBody>
      </p:sp>
      <p:sp>
        <p:nvSpPr>
          <p:cNvPr id="13" name="Rectangle 6"/>
          <p:cNvSpPr>
            <a:spLocks noChangeArrowheads="1"/>
          </p:cNvSpPr>
          <p:nvPr/>
        </p:nvSpPr>
        <p:spPr bwMode="auto">
          <a:xfrm>
            <a:off x="5208587" y="6611937"/>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dirty="0">
                <a:latin typeface="Comic Sans MS" charset="0"/>
                <a:cs typeface="+mn-cs"/>
              </a:rPr>
              <a:t>From the Virtual Biology Classroom on </a:t>
            </a:r>
            <a:r>
              <a:rPr lang="en-US" sz="1000" dirty="0">
                <a:latin typeface="Comic Sans MS" charset="0"/>
                <a:cs typeface="+mn-cs"/>
                <a:hlinkClick r:id="rId8"/>
              </a:rPr>
              <a:t>ScienceProfOnline.com</a:t>
            </a:r>
            <a:endParaRPr lang="en-US" sz="1000" dirty="0">
              <a:latin typeface="Comic Sans MS" charset="0"/>
              <a:cs typeface="+mn-cs"/>
            </a:endParaRPr>
          </a:p>
        </p:txBody>
      </p:sp>
      <p:pic>
        <p:nvPicPr>
          <p:cNvPr id="2" name="Picture 1"/>
          <p:cNvPicPr>
            <a:picLocks noChangeAspect="1"/>
          </p:cNvPicPr>
          <p:nvPr/>
        </p:nvPicPr>
        <p:blipFill>
          <a:blip r:embed="rId9">
            <a:extLst>
              <a:ext uri="{BEBA8EAE-BF5A-486C-A8C5-ECC9F3942E4B}">
                <a14:imgProps xmlns:a14="http://schemas.microsoft.com/office/drawing/2010/main">
                  <a14:imgLayer r:embed="rId10">
                    <a14:imgEffect>
                      <a14:sharpenSoften amount="91000"/>
                    </a14:imgEffect>
                    <a14:imgEffect>
                      <a14:brightnessContrast bright="30000" contrast="26000"/>
                    </a14:imgEffect>
                  </a14:imgLayer>
                </a14:imgProps>
              </a:ext>
              <a:ext uri="{28A0092B-C50C-407E-A947-70E740481C1C}">
                <a14:useLocalDpi xmlns:a14="http://schemas.microsoft.com/office/drawing/2010/main" val="0"/>
              </a:ext>
            </a:extLst>
          </a:blip>
          <a:stretch>
            <a:fillRect/>
          </a:stretch>
        </p:blipFill>
        <p:spPr>
          <a:xfrm>
            <a:off x="5842000" y="304800"/>
            <a:ext cx="3073400" cy="2305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Giraffe's_tongu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3400" y="1447800"/>
            <a:ext cx="3276600" cy="3276600"/>
          </a:xfrm>
          <a:prstGeom prst="ellipse">
            <a:avLst/>
          </a:prstGeom>
          <a:ln>
            <a:noFill/>
          </a:ln>
          <a:effectLst>
            <a:softEdge rad="112500"/>
          </a:effectLst>
        </p:spPr>
      </p:pic>
    </p:spTree>
    <p:extLst>
      <p:ext uri="{BB962C8B-B14F-4D97-AF65-F5344CB8AC3E}">
        <p14:creationId xmlns:p14="http://schemas.microsoft.com/office/powerpoint/2010/main" val="40690944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15962"/>
          </a:xfrm>
        </p:spPr>
        <p:txBody>
          <a:bodyPr/>
          <a:lstStyle/>
          <a:p>
            <a:pPr eaLnBrk="1" hangingPunct="1"/>
            <a:r>
              <a:rPr lang="en-US" altLang="en-US" sz="2400" b="1" smtClean="0"/>
              <a:t/>
            </a:r>
            <a:br>
              <a:rPr lang="en-US" altLang="en-US" sz="2400" b="1" smtClean="0"/>
            </a:br>
            <a:r>
              <a:rPr lang="en-US" altLang="en-US" sz="3500" b="1" smtClean="0">
                <a:solidFill>
                  <a:srgbClr val="0070C0"/>
                </a:solidFill>
                <a:latin typeface="Comic Sans MS" pitchFamily="66" charset="0"/>
              </a:rPr>
              <a:t>Organic Molecules</a:t>
            </a:r>
            <a:r>
              <a:rPr lang="en-US" altLang="en-US" sz="1300" b="1" smtClean="0">
                <a:solidFill>
                  <a:srgbClr val="0070C0"/>
                </a:solidFill>
                <a:latin typeface="Comic Sans MS" pitchFamily="66" charset="0"/>
              </a:rPr>
              <a:t> </a:t>
            </a:r>
            <a:r>
              <a:rPr lang="en-US" altLang="en-US" sz="3200" smtClean="0">
                <a:solidFill>
                  <a:srgbClr val="0070C0"/>
                </a:solidFill>
                <a:latin typeface="Comic Sans MS" pitchFamily="66" charset="0"/>
              </a:rPr>
              <a:t>- Carbohydrates</a:t>
            </a:r>
            <a:r>
              <a:rPr lang="en-US" altLang="en-US" sz="2400" smtClean="0">
                <a:solidFill>
                  <a:srgbClr val="0070C0"/>
                </a:solidFill>
              </a:rPr>
              <a:t> </a:t>
            </a:r>
            <a:r>
              <a:rPr lang="en-US" altLang="en-US" sz="2400" smtClean="0">
                <a:solidFill>
                  <a:schemeClr val="hlink"/>
                </a:solidFill>
              </a:rPr>
              <a:t/>
            </a:r>
            <a:br>
              <a:rPr lang="en-US" altLang="en-US" sz="2400" smtClean="0">
                <a:solidFill>
                  <a:schemeClr val="hlink"/>
                </a:solidFill>
              </a:rPr>
            </a:br>
            <a:r>
              <a:rPr lang="en-US" altLang="en-US" sz="2000" smtClean="0">
                <a:solidFill>
                  <a:schemeClr val="hlink"/>
                </a:solidFill>
              </a:rPr>
              <a:t/>
            </a:r>
            <a:br>
              <a:rPr lang="en-US" altLang="en-US" sz="2000" smtClean="0">
                <a:solidFill>
                  <a:schemeClr val="hlink"/>
                </a:solidFill>
              </a:rPr>
            </a:br>
            <a:endParaRPr lang="en-US" altLang="en-US" sz="2000" smtClean="0">
              <a:solidFill>
                <a:schemeClr val="hlink"/>
              </a:solidFill>
            </a:endParaRPr>
          </a:p>
        </p:txBody>
      </p:sp>
      <p:sp>
        <p:nvSpPr>
          <p:cNvPr id="399363" name="Rectangle 3"/>
          <p:cNvSpPr>
            <a:spLocks noGrp="1" noChangeArrowheads="1"/>
          </p:cNvSpPr>
          <p:nvPr>
            <p:ph type="body" sz="half" idx="1"/>
          </p:nvPr>
        </p:nvSpPr>
        <p:spPr>
          <a:xfrm>
            <a:off x="228600" y="933450"/>
            <a:ext cx="5868988" cy="5486400"/>
          </a:xfrm>
        </p:spPr>
        <p:txBody>
          <a:bodyPr/>
          <a:lstStyle/>
          <a:p>
            <a:pPr eaLnBrk="1" hangingPunct="1">
              <a:lnSpc>
                <a:spcPct val="90000"/>
              </a:lnSpc>
              <a:defRPr/>
            </a:pPr>
            <a:endParaRPr lang="en-US" altLang="en-US" sz="1800" b="1" dirty="0" smtClean="0"/>
          </a:p>
          <a:p>
            <a:pPr eaLnBrk="1" hangingPunct="1">
              <a:lnSpc>
                <a:spcPct val="90000"/>
              </a:lnSpc>
              <a:buFontTx/>
              <a:buNone/>
              <a:defRPr/>
            </a:pPr>
            <a:r>
              <a:rPr lang="en-US" altLang="en-US" sz="1800" b="1" dirty="0" err="1" smtClean="0">
                <a:latin typeface="Comic Sans MS" pitchFamily="66" charset="0"/>
              </a:rPr>
              <a:t>Monosaccharides</a:t>
            </a:r>
            <a:r>
              <a:rPr lang="en-US" altLang="en-US" sz="1800" dirty="0" smtClean="0">
                <a:latin typeface="Comic Sans MS" pitchFamily="66" charset="0"/>
              </a:rPr>
              <a:t> </a:t>
            </a:r>
          </a:p>
          <a:p>
            <a:pPr eaLnBrk="1" hangingPunct="1">
              <a:lnSpc>
                <a:spcPct val="90000"/>
              </a:lnSpc>
              <a:buClr>
                <a:schemeClr val="tx1"/>
              </a:buClr>
              <a:defRPr/>
            </a:pPr>
            <a:r>
              <a:rPr lang="en-US" altLang="en-US" sz="1600" b="1" dirty="0" smtClean="0">
                <a:solidFill>
                  <a:schemeClr val="tx1">
                    <a:lumMod val="65000"/>
                    <a:lumOff val="35000"/>
                  </a:schemeClr>
                </a:solidFill>
                <a:latin typeface="Comic Sans MS" pitchFamily="66" charset="0"/>
              </a:rPr>
              <a:t>single</a:t>
            </a:r>
            <a:r>
              <a:rPr lang="en-US" altLang="en-US" sz="1600" b="1" dirty="0" smtClean="0">
                <a:solidFill>
                  <a:schemeClr val="tx1">
                    <a:lumMod val="50000"/>
                    <a:lumOff val="50000"/>
                  </a:schemeClr>
                </a:solidFill>
                <a:latin typeface="Comic Sans MS" pitchFamily="66" charset="0"/>
              </a:rPr>
              <a:t> </a:t>
            </a:r>
            <a:r>
              <a:rPr lang="en-US" altLang="en-US" sz="1400" dirty="0" smtClean="0">
                <a:latin typeface="Comic Sans MS" pitchFamily="66" charset="0"/>
              </a:rPr>
              <a:t>sugars </a:t>
            </a:r>
            <a:r>
              <a:rPr lang="en-US" altLang="en-US" sz="1100" dirty="0" smtClean="0">
                <a:latin typeface="Comic Sans MS" pitchFamily="66" charset="0"/>
              </a:rPr>
              <a:t>(one molecule)</a:t>
            </a:r>
          </a:p>
          <a:p>
            <a:pPr eaLnBrk="1" hangingPunct="1">
              <a:lnSpc>
                <a:spcPct val="90000"/>
              </a:lnSpc>
              <a:defRPr/>
            </a:pPr>
            <a:r>
              <a:rPr lang="en-US" altLang="en-US" sz="1400" dirty="0" smtClean="0">
                <a:latin typeface="Comic Sans MS" pitchFamily="66" charset="0"/>
              </a:rPr>
              <a:t>simplest</a:t>
            </a:r>
          </a:p>
          <a:p>
            <a:pPr eaLnBrk="1" hangingPunct="1">
              <a:lnSpc>
                <a:spcPct val="90000"/>
              </a:lnSpc>
              <a:defRPr/>
            </a:pPr>
            <a:r>
              <a:rPr lang="en-US" altLang="en-US" sz="1400" dirty="0" smtClean="0">
                <a:latin typeface="Comic Sans MS" pitchFamily="66" charset="0"/>
              </a:rPr>
              <a:t>*</a:t>
            </a:r>
            <a:r>
              <a:rPr lang="en-US" altLang="en-US" sz="1400" i="1" dirty="0" smtClean="0">
                <a:latin typeface="Comic Sans MS" pitchFamily="66" charset="0"/>
              </a:rPr>
              <a:t>glucose</a:t>
            </a:r>
            <a:r>
              <a:rPr lang="en-US" altLang="en-US" sz="1400" dirty="0" smtClean="0">
                <a:latin typeface="Comic Sans MS" pitchFamily="66" charset="0"/>
              </a:rPr>
              <a:t>, fructose</a:t>
            </a:r>
          </a:p>
          <a:p>
            <a:pPr eaLnBrk="1" hangingPunct="1">
              <a:lnSpc>
                <a:spcPct val="90000"/>
              </a:lnSpc>
              <a:defRPr/>
            </a:pPr>
            <a:endParaRPr lang="en-US" altLang="en-US" sz="1400" dirty="0" smtClean="0">
              <a:latin typeface="Comic Sans MS" pitchFamily="66" charset="0"/>
            </a:endParaRPr>
          </a:p>
          <a:p>
            <a:pPr eaLnBrk="1" hangingPunct="1">
              <a:lnSpc>
                <a:spcPct val="90000"/>
              </a:lnSpc>
              <a:buFontTx/>
              <a:buNone/>
              <a:defRPr/>
            </a:pPr>
            <a:endParaRPr lang="en-US" altLang="en-US" sz="1400" dirty="0" smtClean="0">
              <a:latin typeface="Comic Sans MS" pitchFamily="66" charset="0"/>
            </a:endParaRPr>
          </a:p>
          <a:p>
            <a:pPr eaLnBrk="1" hangingPunct="1">
              <a:lnSpc>
                <a:spcPct val="90000"/>
              </a:lnSpc>
              <a:buFontTx/>
              <a:buNone/>
              <a:defRPr/>
            </a:pPr>
            <a:r>
              <a:rPr lang="en-US" altLang="en-US" sz="1800" b="1" dirty="0" smtClean="0">
                <a:latin typeface="Comic Sans MS" pitchFamily="66" charset="0"/>
              </a:rPr>
              <a:t>Disaccharides</a:t>
            </a:r>
            <a:r>
              <a:rPr lang="en-US" altLang="en-US" sz="1800" dirty="0" smtClean="0">
                <a:latin typeface="Comic Sans MS" pitchFamily="66" charset="0"/>
              </a:rPr>
              <a:t> </a:t>
            </a:r>
          </a:p>
          <a:p>
            <a:pPr eaLnBrk="1" hangingPunct="1">
              <a:lnSpc>
                <a:spcPct val="90000"/>
              </a:lnSpc>
              <a:buClr>
                <a:schemeClr val="tx1"/>
              </a:buClr>
              <a:defRPr/>
            </a:pPr>
            <a:r>
              <a:rPr lang="en-US" altLang="en-US" sz="1600" b="1" dirty="0" smtClean="0">
                <a:solidFill>
                  <a:schemeClr val="tx1">
                    <a:lumMod val="65000"/>
                    <a:lumOff val="35000"/>
                  </a:schemeClr>
                </a:solidFill>
                <a:latin typeface="Comic Sans MS" pitchFamily="66" charset="0"/>
              </a:rPr>
              <a:t>double</a:t>
            </a:r>
            <a:r>
              <a:rPr lang="en-US" altLang="en-US" sz="1600" b="1" dirty="0" smtClean="0">
                <a:solidFill>
                  <a:schemeClr val="tx1">
                    <a:lumMod val="50000"/>
                    <a:lumOff val="50000"/>
                  </a:schemeClr>
                </a:solidFill>
                <a:latin typeface="Comic Sans MS" pitchFamily="66" charset="0"/>
              </a:rPr>
              <a:t> </a:t>
            </a:r>
            <a:r>
              <a:rPr lang="en-US" altLang="en-US" sz="1400" dirty="0" smtClean="0">
                <a:latin typeface="Comic Sans MS" pitchFamily="66" charset="0"/>
              </a:rPr>
              <a:t>sugars</a:t>
            </a:r>
          </a:p>
          <a:p>
            <a:pPr eaLnBrk="1" hangingPunct="1">
              <a:lnSpc>
                <a:spcPct val="90000"/>
              </a:lnSpc>
              <a:defRPr/>
            </a:pPr>
            <a:r>
              <a:rPr lang="en-US" altLang="en-US" sz="1400" dirty="0" smtClean="0">
                <a:latin typeface="Comic Sans MS" pitchFamily="66" charset="0"/>
              </a:rPr>
              <a:t>combination of two </a:t>
            </a:r>
            <a:r>
              <a:rPr lang="en-US" altLang="en-US" sz="1400" dirty="0" err="1" smtClean="0">
                <a:latin typeface="Comic Sans MS" pitchFamily="66" charset="0"/>
              </a:rPr>
              <a:t>monosaccharides</a:t>
            </a:r>
            <a:endParaRPr lang="en-US" altLang="en-US" sz="1400" dirty="0" smtClean="0">
              <a:latin typeface="Comic Sans MS" pitchFamily="66" charset="0"/>
            </a:endParaRPr>
          </a:p>
          <a:p>
            <a:pPr eaLnBrk="1" hangingPunct="1">
              <a:lnSpc>
                <a:spcPct val="90000"/>
              </a:lnSpc>
              <a:defRPr/>
            </a:pPr>
            <a:r>
              <a:rPr lang="en-US" altLang="en-US" sz="1400" dirty="0" smtClean="0">
                <a:latin typeface="Comic Sans MS" pitchFamily="66" charset="0"/>
              </a:rPr>
              <a:t>* </a:t>
            </a:r>
            <a:r>
              <a:rPr lang="en-US" altLang="en-US" sz="1400" b="1" dirty="0" smtClean="0">
                <a:solidFill>
                  <a:schemeClr val="tx1">
                    <a:lumMod val="50000"/>
                    <a:lumOff val="50000"/>
                  </a:schemeClr>
                </a:solidFill>
                <a:latin typeface="Comic Sans MS" pitchFamily="66" charset="0"/>
              </a:rPr>
              <a:t>sucrose</a:t>
            </a:r>
            <a:r>
              <a:rPr lang="en-US" altLang="en-US" sz="1400" dirty="0" smtClean="0">
                <a:latin typeface="Comic Sans MS" pitchFamily="66" charset="0"/>
              </a:rPr>
              <a:t> = glucose + fructose</a:t>
            </a:r>
          </a:p>
          <a:p>
            <a:pPr eaLnBrk="1" hangingPunct="1">
              <a:lnSpc>
                <a:spcPct val="90000"/>
              </a:lnSpc>
              <a:defRPr/>
            </a:pPr>
            <a:r>
              <a:rPr lang="en-US" altLang="en-US" sz="1400" dirty="0" smtClean="0">
                <a:latin typeface="Comic Sans MS" pitchFamily="66" charset="0"/>
              </a:rPr>
              <a:t>* </a:t>
            </a:r>
            <a:r>
              <a:rPr lang="en-US" altLang="en-US" sz="1400" b="1" dirty="0" smtClean="0">
                <a:solidFill>
                  <a:schemeClr val="tx1">
                    <a:lumMod val="50000"/>
                    <a:lumOff val="50000"/>
                  </a:schemeClr>
                </a:solidFill>
                <a:latin typeface="Comic Sans MS" pitchFamily="66" charset="0"/>
              </a:rPr>
              <a:t>lactose</a:t>
            </a:r>
            <a:r>
              <a:rPr lang="en-US" altLang="en-US" sz="1400" dirty="0" smtClean="0">
                <a:latin typeface="Comic Sans MS" pitchFamily="66" charset="0"/>
              </a:rPr>
              <a:t> = glucose + </a:t>
            </a:r>
            <a:r>
              <a:rPr lang="en-US" altLang="en-US" sz="1400" dirty="0" err="1" smtClean="0">
                <a:latin typeface="Comic Sans MS" pitchFamily="66" charset="0"/>
              </a:rPr>
              <a:t>galactose</a:t>
            </a:r>
            <a:endParaRPr lang="en-US" altLang="en-US" sz="1400" dirty="0" smtClean="0">
              <a:latin typeface="Comic Sans MS" pitchFamily="66" charset="0"/>
            </a:endParaRPr>
          </a:p>
          <a:p>
            <a:pPr eaLnBrk="1" hangingPunct="1">
              <a:lnSpc>
                <a:spcPct val="90000"/>
              </a:lnSpc>
              <a:defRPr/>
            </a:pPr>
            <a:endParaRPr lang="en-US" altLang="en-US" sz="1400" dirty="0" smtClean="0">
              <a:latin typeface="Comic Sans MS" pitchFamily="66" charset="0"/>
            </a:endParaRPr>
          </a:p>
          <a:p>
            <a:pPr eaLnBrk="1" hangingPunct="1">
              <a:lnSpc>
                <a:spcPct val="90000"/>
              </a:lnSpc>
              <a:buFontTx/>
              <a:buNone/>
              <a:defRPr/>
            </a:pPr>
            <a:endParaRPr lang="en-US" altLang="en-US" sz="900" b="1" dirty="0" smtClean="0">
              <a:latin typeface="Comic Sans MS" pitchFamily="66" charset="0"/>
            </a:endParaRPr>
          </a:p>
          <a:p>
            <a:pPr eaLnBrk="1" hangingPunct="1">
              <a:lnSpc>
                <a:spcPct val="90000"/>
              </a:lnSpc>
              <a:buFontTx/>
              <a:buNone/>
              <a:defRPr/>
            </a:pPr>
            <a:r>
              <a:rPr lang="en-US" altLang="en-US" sz="1400" b="1" dirty="0" smtClean="0">
                <a:latin typeface="Comic Sans MS" pitchFamily="66" charset="0"/>
              </a:rPr>
              <a:t>Polysaccharides</a:t>
            </a:r>
            <a:r>
              <a:rPr lang="en-US" altLang="en-US" sz="1400" dirty="0" smtClean="0">
                <a:latin typeface="Comic Sans MS" pitchFamily="66" charset="0"/>
              </a:rPr>
              <a:t> </a:t>
            </a:r>
          </a:p>
          <a:p>
            <a:pPr eaLnBrk="1" hangingPunct="1">
              <a:lnSpc>
                <a:spcPct val="90000"/>
              </a:lnSpc>
              <a:buClr>
                <a:schemeClr val="tx1"/>
              </a:buClr>
              <a:defRPr/>
            </a:pPr>
            <a:r>
              <a:rPr lang="en-US" altLang="en-US" sz="1400" dirty="0">
                <a:latin typeface="Comic Sans MS" pitchFamily="66" charset="0"/>
              </a:rPr>
              <a:t>m</a:t>
            </a:r>
            <a:r>
              <a:rPr lang="en-US" altLang="en-US" sz="1400" dirty="0" smtClean="0">
                <a:latin typeface="Comic Sans MS" pitchFamily="66" charset="0"/>
              </a:rPr>
              <a:t>acromolecules;</a:t>
            </a:r>
            <a:r>
              <a:rPr lang="en-US" altLang="en-US" sz="1400" i="1" dirty="0" smtClean="0">
                <a:latin typeface="Comic Sans MS" pitchFamily="66" charset="0"/>
              </a:rPr>
              <a:t> </a:t>
            </a:r>
            <a:r>
              <a:rPr lang="en-US" altLang="en-US" sz="1800" b="1" dirty="0" smtClean="0">
                <a:solidFill>
                  <a:schemeClr val="tx1">
                    <a:lumMod val="65000"/>
                    <a:lumOff val="35000"/>
                  </a:schemeClr>
                </a:solidFill>
                <a:latin typeface="Comic Sans MS" pitchFamily="66" charset="0"/>
              </a:rPr>
              <a:t>polymers</a:t>
            </a:r>
            <a:r>
              <a:rPr lang="en-US" altLang="en-US" sz="1600" b="1" dirty="0" smtClean="0">
                <a:solidFill>
                  <a:schemeClr val="tx1">
                    <a:lumMod val="65000"/>
                    <a:lumOff val="35000"/>
                  </a:schemeClr>
                </a:solidFill>
                <a:latin typeface="Comic Sans MS" pitchFamily="66" charset="0"/>
              </a:rPr>
              <a:t> </a:t>
            </a:r>
            <a:r>
              <a:rPr lang="en-US" altLang="en-US" sz="1400" dirty="0" smtClean="0">
                <a:latin typeface="Comic Sans MS" pitchFamily="66" charset="0"/>
              </a:rPr>
              <a:t>composed of several sugar</a:t>
            </a:r>
            <a:r>
              <a:rPr lang="en-US" altLang="en-US" sz="1400" dirty="0">
                <a:latin typeface="Comic Sans MS" pitchFamily="66" charset="0"/>
              </a:rPr>
              <a:t>s</a:t>
            </a:r>
            <a:endParaRPr lang="en-US" altLang="en-US" sz="1400" dirty="0" smtClean="0">
              <a:latin typeface="Comic Sans MS" pitchFamily="66" charset="0"/>
            </a:endParaRPr>
          </a:p>
          <a:p>
            <a:pPr eaLnBrk="1" hangingPunct="1">
              <a:lnSpc>
                <a:spcPct val="90000"/>
              </a:lnSpc>
              <a:defRPr/>
            </a:pPr>
            <a:r>
              <a:rPr lang="en-US" altLang="en-US" sz="1400" dirty="0">
                <a:latin typeface="Comic Sans MS" pitchFamily="66" charset="0"/>
              </a:rPr>
              <a:t>c</a:t>
            </a:r>
            <a:r>
              <a:rPr lang="en-US" altLang="en-US" sz="1400" dirty="0" smtClean="0">
                <a:latin typeface="Comic Sans MS" pitchFamily="66" charset="0"/>
              </a:rPr>
              <a:t>an be same monomer (many of same monosaccharide) or mixture of monomers</a:t>
            </a:r>
          </a:p>
          <a:p>
            <a:pPr eaLnBrk="1" hangingPunct="1">
              <a:lnSpc>
                <a:spcPct val="90000"/>
              </a:lnSpc>
              <a:defRPr/>
            </a:pPr>
            <a:r>
              <a:rPr lang="en-US" altLang="en-US" sz="1600" b="1" dirty="0">
                <a:solidFill>
                  <a:schemeClr val="tx1">
                    <a:lumMod val="65000"/>
                    <a:lumOff val="35000"/>
                  </a:schemeClr>
                </a:solidFill>
                <a:latin typeface="Comic Sans MS" pitchFamily="66" charset="0"/>
              </a:rPr>
              <a:t>f</a:t>
            </a:r>
            <a:r>
              <a:rPr lang="en-US" altLang="en-US" sz="1600" b="1" dirty="0" smtClean="0">
                <a:solidFill>
                  <a:schemeClr val="tx1">
                    <a:lumMod val="65000"/>
                    <a:lumOff val="35000"/>
                  </a:schemeClr>
                </a:solidFill>
                <a:latin typeface="Comic Sans MS" pitchFamily="66" charset="0"/>
              </a:rPr>
              <a:t>ood storage </a:t>
            </a:r>
            <a:r>
              <a:rPr lang="en-US" altLang="en-US" sz="1400" dirty="0" smtClean="0">
                <a:latin typeface="Comic Sans MS" pitchFamily="66" charset="0"/>
              </a:rPr>
              <a:t>carbohydrates: </a:t>
            </a:r>
            <a:r>
              <a:rPr lang="en-US" altLang="en-US" sz="1400" b="1" i="1" dirty="0" smtClean="0">
                <a:latin typeface="Comic Sans MS" pitchFamily="66" charset="0"/>
              </a:rPr>
              <a:t>glycogen</a:t>
            </a:r>
            <a:r>
              <a:rPr lang="en-US" altLang="en-US" sz="1400" dirty="0" smtClean="0">
                <a:latin typeface="Comic Sans MS" pitchFamily="66" charset="0"/>
              </a:rPr>
              <a:t> </a:t>
            </a:r>
            <a:r>
              <a:rPr lang="en-US" altLang="en-US" sz="1100" dirty="0" smtClean="0">
                <a:latin typeface="Comic Sans MS" pitchFamily="66" charset="0"/>
              </a:rPr>
              <a:t>(animals) </a:t>
            </a:r>
            <a:r>
              <a:rPr lang="en-US" altLang="en-US" sz="1400" b="1" i="1" dirty="0" smtClean="0">
                <a:latin typeface="Comic Sans MS" pitchFamily="66" charset="0"/>
              </a:rPr>
              <a:t>starch</a:t>
            </a:r>
            <a:r>
              <a:rPr lang="en-US" altLang="en-US" sz="1400" dirty="0" smtClean="0">
                <a:latin typeface="Comic Sans MS" pitchFamily="66" charset="0"/>
              </a:rPr>
              <a:t> </a:t>
            </a:r>
            <a:r>
              <a:rPr lang="en-US" altLang="en-US" sz="1100" dirty="0" smtClean="0">
                <a:latin typeface="Comic Sans MS" pitchFamily="66" charset="0"/>
              </a:rPr>
              <a:t>(plants)</a:t>
            </a:r>
            <a:endParaRPr lang="en-US" altLang="en-US" sz="1100" b="1" i="1" dirty="0" smtClean="0">
              <a:latin typeface="Comic Sans MS" pitchFamily="66" charset="0"/>
            </a:endParaRPr>
          </a:p>
          <a:p>
            <a:pPr eaLnBrk="1" hangingPunct="1">
              <a:lnSpc>
                <a:spcPct val="90000"/>
              </a:lnSpc>
              <a:defRPr/>
            </a:pPr>
            <a:r>
              <a:rPr lang="en-US" altLang="en-US" sz="1600" b="1" dirty="0" smtClean="0">
                <a:solidFill>
                  <a:schemeClr val="tx1">
                    <a:lumMod val="65000"/>
                    <a:lumOff val="35000"/>
                  </a:schemeClr>
                </a:solidFill>
                <a:latin typeface="Comic Sans MS" pitchFamily="66" charset="0"/>
              </a:rPr>
              <a:t>structural </a:t>
            </a:r>
            <a:r>
              <a:rPr lang="en-US" altLang="en-US" sz="1400" dirty="0" smtClean="0">
                <a:latin typeface="Comic Sans MS" pitchFamily="66" charset="0"/>
              </a:rPr>
              <a:t>carbs: </a:t>
            </a:r>
            <a:r>
              <a:rPr lang="en-US" altLang="en-US" sz="1400" b="1" i="1" dirty="0" smtClean="0">
                <a:latin typeface="Comic Sans MS" pitchFamily="66" charset="0"/>
              </a:rPr>
              <a:t>chitin</a:t>
            </a:r>
            <a:r>
              <a:rPr lang="en-US" altLang="en-US" sz="1400" dirty="0" smtClean="0">
                <a:latin typeface="Comic Sans MS" pitchFamily="66" charset="0"/>
              </a:rPr>
              <a:t> </a:t>
            </a:r>
            <a:r>
              <a:rPr lang="en-US" altLang="en-US" sz="1100" dirty="0" smtClean="0">
                <a:latin typeface="Comic Sans MS" pitchFamily="66" charset="0"/>
              </a:rPr>
              <a:t>(animals), </a:t>
            </a:r>
            <a:r>
              <a:rPr lang="en-US" altLang="en-US" sz="1400" b="1" i="1" dirty="0" smtClean="0">
                <a:latin typeface="Comic Sans MS" pitchFamily="66" charset="0"/>
              </a:rPr>
              <a:t>cellulose</a:t>
            </a:r>
            <a:r>
              <a:rPr lang="en-US" altLang="en-US" sz="1400" dirty="0" smtClean="0">
                <a:latin typeface="Comic Sans MS" pitchFamily="66" charset="0"/>
              </a:rPr>
              <a:t> </a:t>
            </a:r>
            <a:r>
              <a:rPr lang="en-US" altLang="en-US" sz="1100" dirty="0" smtClean="0">
                <a:latin typeface="Comic Sans MS" pitchFamily="66" charset="0"/>
              </a:rPr>
              <a:t>(plants)</a:t>
            </a:r>
          </a:p>
        </p:txBody>
      </p:sp>
      <p:pic>
        <p:nvPicPr>
          <p:cNvPr id="8196" name="Picture 9" descr="Glucos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62400" y="1254125"/>
            <a:ext cx="1304925"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15" descr="Sucros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46788" y="873125"/>
            <a:ext cx="2027237"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16" descr="Starch-amylo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550" y="2438400"/>
            <a:ext cx="3200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6160" y="4191000"/>
            <a:ext cx="2516797" cy="1990726"/>
          </a:xfrm>
          <a:prstGeom prst="rect">
            <a:avLst/>
          </a:prstGeom>
          <a:ln w="88900" cap="sq" cmpd="thickThin">
            <a:solidFill>
              <a:srgbClr val="000000"/>
            </a:solidFill>
            <a:prstDash val="solid"/>
            <a:miter lim="800000"/>
          </a:ln>
          <a:effectLst>
            <a:innerShdw blurRad="76200">
              <a:srgbClr val="000000"/>
            </a:innerShdw>
          </a:effectLst>
        </p:spPr>
      </p:pic>
      <p:sp>
        <p:nvSpPr>
          <p:cNvPr id="10"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628443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363">
                                            <p:txEl>
                                              <p:pRg st="7" end="7"/>
                                            </p:txEl>
                                          </p:spTgt>
                                        </p:tgtEl>
                                        <p:attrNameLst>
                                          <p:attrName>style.visibility</p:attrName>
                                        </p:attrNameLst>
                                      </p:cBhvr>
                                      <p:to>
                                        <p:strVal val="visible"/>
                                      </p:to>
                                    </p:set>
                                    <p:animEffect transition="in" filter="dissolve">
                                      <p:cBhvr>
                                        <p:cTn id="7" dur="500"/>
                                        <p:tgtEl>
                                          <p:spTgt spid="399363">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99363">
                                            <p:txEl>
                                              <p:pRg st="8" end="8"/>
                                            </p:txEl>
                                          </p:spTgt>
                                        </p:tgtEl>
                                        <p:attrNameLst>
                                          <p:attrName>style.visibility</p:attrName>
                                        </p:attrNameLst>
                                      </p:cBhvr>
                                      <p:to>
                                        <p:strVal val="visible"/>
                                      </p:to>
                                    </p:set>
                                    <p:animEffect transition="in" filter="dissolve">
                                      <p:cBhvr>
                                        <p:cTn id="10" dur="500"/>
                                        <p:tgtEl>
                                          <p:spTgt spid="399363">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99363">
                                            <p:txEl>
                                              <p:pRg st="9" end="9"/>
                                            </p:txEl>
                                          </p:spTgt>
                                        </p:tgtEl>
                                        <p:attrNameLst>
                                          <p:attrName>style.visibility</p:attrName>
                                        </p:attrNameLst>
                                      </p:cBhvr>
                                      <p:to>
                                        <p:strVal val="visible"/>
                                      </p:to>
                                    </p:set>
                                    <p:animEffect transition="in" filter="dissolve">
                                      <p:cBhvr>
                                        <p:cTn id="13" dur="500"/>
                                        <p:tgtEl>
                                          <p:spTgt spid="399363">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99363">
                                            <p:txEl>
                                              <p:pRg st="10" end="10"/>
                                            </p:txEl>
                                          </p:spTgt>
                                        </p:tgtEl>
                                        <p:attrNameLst>
                                          <p:attrName>style.visibility</p:attrName>
                                        </p:attrNameLst>
                                      </p:cBhvr>
                                      <p:to>
                                        <p:strVal val="visible"/>
                                      </p:to>
                                    </p:set>
                                    <p:animEffect transition="in" filter="dissolve">
                                      <p:cBhvr>
                                        <p:cTn id="16" dur="500"/>
                                        <p:tgtEl>
                                          <p:spTgt spid="399363">
                                            <p:txEl>
                                              <p:pRg st="10" end="1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99363">
                                            <p:txEl>
                                              <p:pRg st="11" end="11"/>
                                            </p:txEl>
                                          </p:spTgt>
                                        </p:tgtEl>
                                        <p:attrNameLst>
                                          <p:attrName>style.visibility</p:attrName>
                                        </p:attrNameLst>
                                      </p:cBhvr>
                                      <p:to>
                                        <p:strVal val="visible"/>
                                      </p:to>
                                    </p:set>
                                    <p:animEffect transition="in" filter="dissolve">
                                      <p:cBhvr>
                                        <p:cTn id="19" dur="500"/>
                                        <p:tgtEl>
                                          <p:spTgt spid="399363">
                                            <p:txEl>
                                              <p:pRg st="11" end="1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99363">
                                            <p:txEl>
                                              <p:pRg st="14" end="14"/>
                                            </p:txEl>
                                          </p:spTgt>
                                        </p:tgtEl>
                                        <p:attrNameLst>
                                          <p:attrName>style.visibility</p:attrName>
                                        </p:attrNameLst>
                                      </p:cBhvr>
                                      <p:to>
                                        <p:strVal val="visible"/>
                                      </p:to>
                                    </p:set>
                                    <p:animEffect transition="in" filter="dissolve">
                                      <p:cBhvr>
                                        <p:cTn id="24" dur="500"/>
                                        <p:tgtEl>
                                          <p:spTgt spid="399363">
                                            <p:txEl>
                                              <p:pRg st="14" end="1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99363">
                                            <p:txEl>
                                              <p:pRg st="15" end="15"/>
                                            </p:txEl>
                                          </p:spTgt>
                                        </p:tgtEl>
                                        <p:attrNameLst>
                                          <p:attrName>style.visibility</p:attrName>
                                        </p:attrNameLst>
                                      </p:cBhvr>
                                      <p:to>
                                        <p:strVal val="visible"/>
                                      </p:to>
                                    </p:set>
                                    <p:animEffect transition="in" filter="dissolve">
                                      <p:cBhvr>
                                        <p:cTn id="27" dur="500"/>
                                        <p:tgtEl>
                                          <p:spTgt spid="399363">
                                            <p:txEl>
                                              <p:pRg st="15" end="1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99363">
                                            <p:txEl>
                                              <p:pRg st="16" end="16"/>
                                            </p:txEl>
                                          </p:spTgt>
                                        </p:tgtEl>
                                        <p:attrNameLst>
                                          <p:attrName>style.visibility</p:attrName>
                                        </p:attrNameLst>
                                      </p:cBhvr>
                                      <p:to>
                                        <p:strVal val="visible"/>
                                      </p:to>
                                    </p:set>
                                    <p:animEffect transition="in" filter="dissolve">
                                      <p:cBhvr>
                                        <p:cTn id="30" dur="500"/>
                                        <p:tgtEl>
                                          <p:spTgt spid="399363">
                                            <p:txEl>
                                              <p:pRg st="16" end="1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99363">
                                            <p:txEl>
                                              <p:pRg st="17" end="17"/>
                                            </p:txEl>
                                          </p:spTgt>
                                        </p:tgtEl>
                                        <p:attrNameLst>
                                          <p:attrName>style.visibility</p:attrName>
                                        </p:attrNameLst>
                                      </p:cBhvr>
                                      <p:to>
                                        <p:strVal val="visible"/>
                                      </p:to>
                                    </p:set>
                                    <p:animEffect transition="in" filter="dissolve">
                                      <p:cBhvr>
                                        <p:cTn id="33" dur="500"/>
                                        <p:tgtEl>
                                          <p:spTgt spid="399363">
                                            <p:txEl>
                                              <p:pRg st="17" end="1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99363">
                                            <p:txEl>
                                              <p:pRg st="18" end="18"/>
                                            </p:txEl>
                                          </p:spTgt>
                                        </p:tgtEl>
                                        <p:attrNameLst>
                                          <p:attrName>style.visibility</p:attrName>
                                        </p:attrNameLst>
                                      </p:cBhvr>
                                      <p:to>
                                        <p:strVal val="visible"/>
                                      </p:to>
                                    </p:set>
                                    <p:animEffect transition="in" filter="dissolve">
                                      <p:cBhvr>
                                        <p:cTn id="36" dur="500"/>
                                        <p:tgtEl>
                                          <p:spTgt spid="39936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3562"/>
          </a:xfrm>
        </p:spPr>
        <p:txBody>
          <a:bodyPr/>
          <a:lstStyle/>
          <a:p>
            <a:pPr eaLnBrk="1" hangingPunct="1"/>
            <a:r>
              <a:rPr lang="en-US" altLang="en-US" sz="3200" smtClean="0">
                <a:solidFill>
                  <a:srgbClr val="FF0000"/>
                </a:solidFill>
                <a:latin typeface="Comic Sans MS" pitchFamily="66" charset="0"/>
              </a:rPr>
              <a:t>Organic Molecules -</a:t>
            </a:r>
            <a:r>
              <a:rPr lang="en-US" altLang="en-US" sz="3200" b="1" smtClean="0">
                <a:solidFill>
                  <a:srgbClr val="FF0000"/>
                </a:solidFill>
                <a:latin typeface="Comic Sans MS" pitchFamily="66" charset="0"/>
              </a:rPr>
              <a:t> </a:t>
            </a:r>
            <a:r>
              <a:rPr lang="en-US" altLang="en-US" sz="3200" b="1" smtClean="0">
                <a:solidFill>
                  <a:srgbClr val="FF0000"/>
                </a:solidFill>
                <a:latin typeface="Comic Sans MS" pitchFamily="66" charset="0"/>
                <a:hlinkClick r:id="rId3"/>
              </a:rPr>
              <a:t>Proteins</a:t>
            </a:r>
            <a:endParaRPr lang="en-US" altLang="en-US" sz="3200" b="1" smtClean="0">
              <a:solidFill>
                <a:srgbClr val="FF0000"/>
              </a:solidFill>
              <a:latin typeface="Comic Sans MS" pitchFamily="66" charset="0"/>
            </a:endParaRPr>
          </a:p>
        </p:txBody>
      </p:sp>
      <p:sp>
        <p:nvSpPr>
          <p:cNvPr id="29699" name="Rectangle 3"/>
          <p:cNvSpPr>
            <a:spLocks noGrp="1" noChangeArrowheads="1"/>
          </p:cNvSpPr>
          <p:nvPr>
            <p:ph type="body" sz="half" idx="1"/>
          </p:nvPr>
        </p:nvSpPr>
        <p:spPr>
          <a:xfrm>
            <a:off x="228600" y="990600"/>
            <a:ext cx="4662488" cy="5867400"/>
          </a:xfrm>
        </p:spPr>
        <p:txBody>
          <a:bodyPr/>
          <a:lstStyle/>
          <a:p>
            <a:pPr eaLnBrk="1" hangingPunct="1">
              <a:buFontTx/>
              <a:buNone/>
              <a:defRPr/>
            </a:pPr>
            <a:r>
              <a:rPr lang="en-US" sz="1600" b="1" dirty="0" smtClean="0">
                <a:latin typeface="Comic Sans MS" pitchFamily="66" charset="0"/>
              </a:rPr>
              <a:t>Proteins</a:t>
            </a:r>
            <a:r>
              <a:rPr lang="en-US" sz="1600" dirty="0" smtClean="0">
                <a:latin typeface="Comic Sans MS" pitchFamily="66" charset="0"/>
              </a:rPr>
              <a:t> are macromolecules,  </a:t>
            </a:r>
            <a:r>
              <a:rPr lang="en-US" sz="1600" b="1" dirty="0" smtClean="0">
                <a:latin typeface="Comic Sans MS" pitchFamily="66" charset="0"/>
              </a:rPr>
              <a:t>polymers</a:t>
            </a:r>
            <a:r>
              <a:rPr lang="en-US" sz="1600" dirty="0" smtClean="0">
                <a:latin typeface="Comic Sans MS" pitchFamily="66" charset="0"/>
              </a:rPr>
              <a:t> composed of monomers called…</a:t>
            </a:r>
          </a:p>
          <a:p>
            <a:pPr eaLnBrk="1" hangingPunct="1">
              <a:buFontTx/>
              <a:buNone/>
              <a:defRPr/>
            </a:pPr>
            <a:endParaRPr lang="en-US" sz="1600" dirty="0" smtClean="0">
              <a:latin typeface="Comic Sans MS" pitchFamily="66" charset="0"/>
            </a:endParaRPr>
          </a:p>
          <a:p>
            <a:pPr eaLnBrk="1" hangingPunct="1">
              <a:buFontTx/>
              <a:buNone/>
              <a:defRPr/>
            </a:pPr>
            <a:r>
              <a:rPr lang="en-US" sz="2000" b="1" dirty="0" smtClean="0">
                <a:solidFill>
                  <a:schemeClr val="tx1">
                    <a:lumMod val="50000"/>
                    <a:lumOff val="50000"/>
                  </a:schemeClr>
                </a:solidFill>
                <a:latin typeface="Comic Sans MS" pitchFamily="66" charset="0"/>
              </a:rPr>
              <a:t>Amino acids </a:t>
            </a:r>
            <a:r>
              <a:rPr lang="en-US" sz="1600" dirty="0" smtClean="0">
                <a:latin typeface="Comic Sans MS" pitchFamily="66" charset="0"/>
              </a:rPr>
              <a:t>contain a:</a:t>
            </a:r>
          </a:p>
          <a:p>
            <a:pPr eaLnBrk="1" hangingPunct="1">
              <a:buFontTx/>
              <a:buNone/>
              <a:defRPr/>
            </a:pPr>
            <a:r>
              <a:rPr lang="en-US" sz="1600" dirty="0" smtClean="0">
                <a:latin typeface="Comic Sans MS" pitchFamily="66" charset="0"/>
              </a:rPr>
              <a:t>	1. base amino group ( </a:t>
            </a:r>
            <a:r>
              <a:rPr lang="en-US" sz="1600" dirty="0" smtClean="0">
                <a:solidFill>
                  <a:srgbClr val="0000FF"/>
                </a:solidFill>
                <a:latin typeface="Comic Sans MS" pitchFamily="66" charset="0"/>
              </a:rPr>
              <a:t>-NH</a:t>
            </a:r>
            <a:r>
              <a:rPr lang="en-US" sz="1600" baseline="-25000" dirty="0" smtClean="0">
                <a:solidFill>
                  <a:srgbClr val="0000FF"/>
                </a:solidFill>
                <a:latin typeface="Comic Sans MS" pitchFamily="66" charset="0"/>
              </a:rPr>
              <a:t>2</a:t>
            </a:r>
            <a:r>
              <a:rPr lang="en-US" sz="1600" dirty="0" smtClean="0">
                <a:solidFill>
                  <a:schemeClr val="hlink"/>
                </a:solidFill>
                <a:latin typeface="Comic Sans MS" pitchFamily="66" charset="0"/>
              </a:rPr>
              <a:t>)</a:t>
            </a:r>
          </a:p>
          <a:p>
            <a:pPr eaLnBrk="1" hangingPunct="1">
              <a:buFontTx/>
              <a:buNone/>
              <a:defRPr/>
            </a:pPr>
            <a:r>
              <a:rPr lang="en-US" sz="1600" dirty="0" smtClean="0">
                <a:latin typeface="Comic Sans MS" pitchFamily="66" charset="0"/>
              </a:rPr>
              <a:t>	2. acidic carboxyl group ( </a:t>
            </a:r>
            <a:r>
              <a:rPr lang="en-US" sz="1600" dirty="0" smtClean="0">
                <a:solidFill>
                  <a:srgbClr val="FF0000"/>
                </a:solidFill>
                <a:latin typeface="Comic Sans MS" pitchFamily="66" charset="0"/>
              </a:rPr>
              <a:t>-COOH</a:t>
            </a:r>
            <a:r>
              <a:rPr lang="en-US" sz="1600" dirty="0" smtClean="0">
                <a:latin typeface="Comic Sans MS" pitchFamily="66" charset="0"/>
              </a:rPr>
              <a:t>)</a:t>
            </a:r>
          </a:p>
          <a:p>
            <a:pPr eaLnBrk="1" hangingPunct="1">
              <a:buFontTx/>
              <a:buNone/>
              <a:defRPr/>
            </a:pPr>
            <a:r>
              <a:rPr lang="en-US" sz="1600" dirty="0" smtClean="0">
                <a:latin typeface="Comic Sans MS" pitchFamily="66" charset="0"/>
              </a:rPr>
              <a:t>	3. hydrogen atom</a:t>
            </a:r>
          </a:p>
          <a:p>
            <a:pPr eaLnBrk="1" hangingPunct="1">
              <a:buFontTx/>
              <a:buNone/>
              <a:defRPr/>
            </a:pPr>
            <a:endParaRPr lang="en-US" sz="1600" dirty="0" smtClean="0">
              <a:latin typeface="Comic Sans MS" pitchFamily="66" charset="0"/>
            </a:endParaRPr>
          </a:p>
          <a:p>
            <a:pPr eaLnBrk="1" hangingPunct="1">
              <a:buFontTx/>
              <a:buNone/>
              <a:defRPr/>
            </a:pPr>
            <a:r>
              <a:rPr lang="en-US" sz="1600" dirty="0" smtClean="0">
                <a:latin typeface="Comic Sans MS" pitchFamily="66" charset="0"/>
              </a:rPr>
              <a:t>	…all attached to same carbon atom (the α –carbon…alpha carbon).</a:t>
            </a:r>
          </a:p>
          <a:p>
            <a:pPr eaLnBrk="1" hangingPunct="1">
              <a:buFontTx/>
              <a:buNone/>
              <a:defRPr/>
            </a:pPr>
            <a:endParaRPr lang="en-US" sz="1600" dirty="0" smtClean="0">
              <a:latin typeface="Comic Sans MS" pitchFamily="66" charset="0"/>
            </a:endParaRPr>
          </a:p>
          <a:p>
            <a:pPr eaLnBrk="1" hangingPunct="1">
              <a:buFontTx/>
              <a:buNone/>
              <a:defRPr/>
            </a:pPr>
            <a:r>
              <a:rPr lang="en-US" sz="1600" dirty="0" smtClean="0">
                <a:latin typeface="Comic Sans MS" pitchFamily="66" charset="0"/>
              </a:rPr>
              <a:t>4. Fourth bond attaches α-carbon to a side group (--R) that varies among different amino acids.</a:t>
            </a:r>
          </a:p>
          <a:p>
            <a:pPr eaLnBrk="1" hangingPunct="1">
              <a:buFontTx/>
              <a:buNone/>
              <a:defRPr/>
            </a:pPr>
            <a:endParaRPr lang="en-US" sz="1600" dirty="0" smtClean="0">
              <a:latin typeface="Comic Sans MS" pitchFamily="66" charset="0"/>
            </a:endParaRPr>
          </a:p>
          <a:p>
            <a:pPr eaLnBrk="1" hangingPunct="1">
              <a:buFontTx/>
              <a:buNone/>
              <a:defRPr/>
            </a:pPr>
            <a:r>
              <a:rPr lang="en-US" sz="1600" dirty="0" smtClean="0">
                <a:latin typeface="Comic Sans MS" pitchFamily="66" charset="0"/>
              </a:rPr>
              <a:t>Side groups important … affects the way a </a:t>
            </a:r>
            <a:r>
              <a:rPr lang="en-US" sz="1600" dirty="0" smtClean="0">
                <a:latin typeface="Comic Sans MS" pitchFamily="66" charset="0"/>
                <a:hlinkClick r:id="rId4"/>
              </a:rPr>
              <a:t>proteins</a:t>
            </a:r>
            <a:r>
              <a:rPr lang="en-US" sz="1600" dirty="0" smtClean="0">
                <a:latin typeface="Comic Sans MS" pitchFamily="66" charset="0"/>
              </a:rPr>
              <a:t> amino acids interact with one another, and how a protein interacts with other molecules.</a:t>
            </a:r>
          </a:p>
          <a:p>
            <a:pPr eaLnBrk="1" hangingPunct="1">
              <a:buFontTx/>
              <a:buNone/>
              <a:defRPr/>
            </a:pPr>
            <a:endParaRPr lang="en-US" sz="1600" dirty="0">
              <a:latin typeface="Comic Sans MS" pitchFamily="66" charset="0"/>
            </a:endParaRPr>
          </a:p>
        </p:txBody>
      </p:sp>
      <p:pic>
        <p:nvPicPr>
          <p:cNvPr id="9220" name="Picture 4" descr="pept"/>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562600" y="990600"/>
            <a:ext cx="3267075" cy="313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5486400" y="4419600"/>
            <a:ext cx="3657600" cy="1970088"/>
          </a:xfrm>
          <a:prstGeom prst="rect">
            <a:avLst/>
          </a:prstGeom>
          <a:noFill/>
        </p:spPr>
        <p:txBody>
          <a:bodyPr>
            <a:spAutoFit/>
          </a:bodyPr>
          <a:lstStyle/>
          <a:p>
            <a:pPr>
              <a:defRPr/>
            </a:pPr>
            <a:r>
              <a:rPr lang="en-US" sz="2000" b="1" dirty="0">
                <a:solidFill>
                  <a:schemeClr val="tx1">
                    <a:lumMod val="50000"/>
                    <a:lumOff val="50000"/>
                  </a:schemeClr>
                </a:solidFill>
                <a:latin typeface="Comic Sans MS" pitchFamily="66" charset="0"/>
              </a:rPr>
              <a:t>Essential amino acids: </a:t>
            </a:r>
            <a:r>
              <a:rPr lang="en-US" dirty="0">
                <a:latin typeface="Comic Sans MS" pitchFamily="66" charset="0"/>
              </a:rPr>
              <a:t>Cannot be synthesized by the body. They must be ingested in the diet. </a:t>
            </a:r>
          </a:p>
          <a:p>
            <a:pPr algn="ctr">
              <a:defRPr/>
            </a:pPr>
            <a:r>
              <a:rPr lang="en-US" sz="1200" dirty="0">
                <a:latin typeface="Comic Sans MS" pitchFamily="66" charset="0"/>
              </a:rPr>
              <a:t>Arginine * </a:t>
            </a:r>
            <a:r>
              <a:rPr lang="en-US" sz="1200" dirty="0" err="1">
                <a:latin typeface="Comic Sans MS" pitchFamily="66" charset="0"/>
              </a:rPr>
              <a:t>Histidine</a:t>
            </a:r>
            <a:r>
              <a:rPr lang="en-US" sz="1200" dirty="0">
                <a:latin typeface="Comic Sans MS" pitchFamily="66" charset="0"/>
              </a:rPr>
              <a:t> * Methionine* Threonine * </a:t>
            </a:r>
            <a:r>
              <a:rPr lang="en-US" sz="1200" dirty="0" err="1">
                <a:latin typeface="Comic Sans MS" pitchFamily="66" charset="0"/>
              </a:rPr>
              <a:t>Valine</a:t>
            </a:r>
            <a:r>
              <a:rPr lang="en-US" sz="1200" dirty="0">
                <a:latin typeface="Comic Sans MS" pitchFamily="66" charset="0"/>
              </a:rPr>
              <a:t> * Isoleucine * Lysine * Phenylalanine * </a:t>
            </a:r>
            <a:br>
              <a:rPr lang="en-US" sz="1200" dirty="0">
                <a:latin typeface="Comic Sans MS" pitchFamily="66" charset="0"/>
              </a:rPr>
            </a:br>
            <a:r>
              <a:rPr lang="en-US" sz="1200" dirty="0">
                <a:latin typeface="Comic Sans MS" pitchFamily="66" charset="0"/>
              </a:rPr>
              <a:t>Tryptophan * </a:t>
            </a:r>
            <a:r>
              <a:rPr lang="en-US" sz="1200" dirty="0" err="1">
                <a:latin typeface="Comic Sans MS" pitchFamily="66" charset="0"/>
              </a:rPr>
              <a:t>Leucine</a:t>
            </a:r>
            <a:r>
              <a:rPr lang="en-US" sz="1200" dirty="0">
                <a:latin typeface="Comic Sans MS" pitchFamily="66" charset="0"/>
              </a:rPr>
              <a:t> </a:t>
            </a:r>
          </a:p>
          <a:p>
            <a:pPr>
              <a:defRPr/>
            </a:pPr>
            <a:endParaRPr lang="en-US" sz="1200" dirty="0">
              <a:latin typeface="Comic Sans MS" pitchFamily="66" charset="0"/>
            </a:endParaRPr>
          </a:p>
        </p:txBody>
      </p:sp>
      <p:sp>
        <p:nvSpPr>
          <p:cNvPr id="7"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6"/>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9480798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304800"/>
            <a:ext cx="8001000" cy="792163"/>
          </a:xfrm>
        </p:spPr>
        <p:txBody>
          <a:bodyPr/>
          <a:lstStyle/>
          <a:p>
            <a:pPr algn="l" eaLnBrk="1" hangingPunct="1"/>
            <a:r>
              <a:rPr lang="en-US" altLang="en-US" sz="2800" smtClean="0">
                <a:solidFill>
                  <a:srgbClr val="FF0000"/>
                </a:solidFill>
                <a:latin typeface="Comic Sans MS" pitchFamily="66" charset="0"/>
              </a:rPr>
              <a:t>Organic Molecules </a:t>
            </a:r>
            <a:r>
              <a:rPr lang="en-US" altLang="en-US" sz="3200" smtClean="0">
                <a:solidFill>
                  <a:srgbClr val="FF0000"/>
                </a:solidFill>
                <a:latin typeface="Comic Sans MS" pitchFamily="66" charset="0"/>
              </a:rPr>
              <a:t>– </a:t>
            </a:r>
            <a:r>
              <a:rPr lang="en-US" altLang="en-US" sz="3200" b="1" smtClean="0">
                <a:solidFill>
                  <a:srgbClr val="FF0000"/>
                </a:solidFill>
                <a:latin typeface="Comic Sans MS" pitchFamily="66" charset="0"/>
              </a:rPr>
              <a:t>Proteins</a:t>
            </a:r>
          </a:p>
        </p:txBody>
      </p:sp>
      <p:sp>
        <p:nvSpPr>
          <p:cNvPr id="31747" name="Rectangle 3"/>
          <p:cNvSpPr>
            <a:spLocks noGrp="1" noChangeArrowheads="1"/>
          </p:cNvSpPr>
          <p:nvPr>
            <p:ph type="body" sz="half" idx="1"/>
          </p:nvPr>
        </p:nvSpPr>
        <p:spPr>
          <a:xfrm>
            <a:off x="381000" y="1371600"/>
            <a:ext cx="4038600" cy="4525963"/>
          </a:xfrm>
        </p:spPr>
        <p:txBody>
          <a:bodyPr/>
          <a:lstStyle/>
          <a:p>
            <a:pPr eaLnBrk="1" hangingPunct="1">
              <a:lnSpc>
                <a:spcPct val="80000"/>
              </a:lnSpc>
              <a:buFontTx/>
              <a:buNone/>
              <a:defRPr/>
            </a:pPr>
            <a:endParaRPr lang="en-US" sz="2800" b="1" dirty="0" smtClean="0"/>
          </a:p>
          <a:p>
            <a:pPr eaLnBrk="1" hangingPunct="1">
              <a:lnSpc>
                <a:spcPct val="80000"/>
              </a:lnSpc>
              <a:buFontTx/>
              <a:buNone/>
              <a:defRPr/>
            </a:pPr>
            <a:r>
              <a:rPr lang="en-US" sz="2800" b="1" dirty="0" smtClean="0">
                <a:solidFill>
                  <a:schemeClr val="tx1">
                    <a:lumMod val="50000"/>
                    <a:lumOff val="50000"/>
                  </a:schemeClr>
                </a:solidFill>
                <a:latin typeface="Comic Sans MS" pitchFamily="66" charset="0"/>
              </a:rPr>
              <a:t>Peptide Bonds</a:t>
            </a: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r>
              <a:rPr lang="en-US" sz="2000" dirty="0" smtClean="0">
                <a:latin typeface="Comic Sans MS" pitchFamily="66" charset="0"/>
              </a:rPr>
              <a:t>Link amino acids together in chains, like the beads on a necklace. </a:t>
            </a:r>
          </a:p>
          <a:p>
            <a:pPr eaLnBrk="1" hangingPunct="1">
              <a:lnSpc>
                <a:spcPct val="80000"/>
              </a:lnSpc>
              <a:buFontTx/>
              <a:buNone/>
              <a:defRPr/>
            </a:pPr>
            <a:endParaRPr lang="en-US" sz="1200" i="1" dirty="0" smtClean="0">
              <a:latin typeface="Comic Sans MS" pitchFamily="66" charset="0"/>
            </a:endParaRPr>
          </a:p>
          <a:p>
            <a:pPr eaLnBrk="1" hangingPunct="1">
              <a:lnSpc>
                <a:spcPct val="80000"/>
              </a:lnSpc>
              <a:buFontTx/>
              <a:buNone/>
              <a:defRPr/>
            </a:pPr>
            <a:endParaRPr lang="en-US" sz="1200" i="1" dirty="0" smtClean="0">
              <a:latin typeface="Comic Sans MS" pitchFamily="66" charset="0"/>
            </a:endParaRPr>
          </a:p>
          <a:p>
            <a:pPr eaLnBrk="1" hangingPunct="1">
              <a:lnSpc>
                <a:spcPct val="80000"/>
              </a:lnSpc>
              <a:buFontTx/>
              <a:buNone/>
              <a:defRPr/>
            </a:pPr>
            <a:r>
              <a:rPr lang="en-US" sz="2000" dirty="0" smtClean="0">
                <a:latin typeface="Comic Sans MS" pitchFamily="66" charset="0"/>
              </a:rPr>
              <a:t>A </a:t>
            </a:r>
            <a:r>
              <a:rPr lang="en-US" sz="2000" b="1" dirty="0" smtClean="0">
                <a:latin typeface="Comic Sans MS" pitchFamily="66" charset="0"/>
              </a:rPr>
              <a:t>dipeptide </a:t>
            </a:r>
            <a:r>
              <a:rPr lang="en-US" sz="2000" dirty="0" smtClean="0">
                <a:latin typeface="Comic Sans MS" pitchFamily="66" charset="0"/>
              </a:rPr>
              <a:t>is 2 </a:t>
            </a:r>
            <a:r>
              <a:rPr lang="en-US" sz="2000" dirty="0" smtClean="0">
                <a:latin typeface="Comic Sans MS" pitchFamily="66" charset="0"/>
                <a:hlinkClick r:id="rId3"/>
              </a:rPr>
              <a:t>amino acids</a:t>
            </a:r>
            <a:r>
              <a:rPr lang="en-US" sz="2000" dirty="0" smtClean="0">
                <a:latin typeface="Comic Sans MS" pitchFamily="66" charset="0"/>
              </a:rPr>
              <a:t> linked together. </a:t>
            </a: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r>
              <a:rPr lang="en-US" sz="2000" dirty="0" smtClean="0">
                <a:latin typeface="Comic Sans MS" pitchFamily="66" charset="0"/>
              </a:rPr>
              <a:t>A </a:t>
            </a:r>
            <a:r>
              <a:rPr lang="en-US" sz="2000" b="1" dirty="0" smtClean="0">
                <a:latin typeface="Comic Sans MS" pitchFamily="66" charset="0"/>
              </a:rPr>
              <a:t>polypeptide,</a:t>
            </a:r>
            <a:r>
              <a:rPr lang="en-US" sz="2000" dirty="0" smtClean="0">
                <a:latin typeface="Comic Sans MS" pitchFamily="66" charset="0"/>
              </a:rPr>
              <a:t> more than two.</a:t>
            </a:r>
          </a:p>
          <a:p>
            <a:pPr eaLnBrk="1" hangingPunct="1">
              <a:lnSpc>
                <a:spcPct val="80000"/>
              </a:lnSpc>
              <a:buFontTx/>
              <a:buNone/>
              <a:defRPr/>
            </a:pPr>
            <a:endParaRPr lang="en-US" sz="2000" dirty="0" smtClean="0">
              <a:latin typeface="Comic Sans MS" pitchFamily="66" charset="0"/>
            </a:endParaRPr>
          </a:p>
        </p:txBody>
      </p:sp>
      <p:pic>
        <p:nvPicPr>
          <p:cNvPr id="10244" name="Picture 13" descr="pep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43600" y="152400"/>
            <a:ext cx="288607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Text Box 10"/>
          <p:cNvSpPr txBox="1">
            <a:spLocks noChangeArrowheads="1"/>
          </p:cNvSpPr>
          <p:nvPr/>
        </p:nvSpPr>
        <p:spPr bwMode="auto">
          <a:xfrm>
            <a:off x="594360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5"/>
              </a:rPr>
              <a:t>Protein Primary Structure</a:t>
            </a:r>
            <a:r>
              <a:rPr lang="en-US" altLang="en-US" sz="1000">
                <a:latin typeface="Comic Sans MS" pitchFamily="66" charset="0"/>
                <a:cs typeface="Arial" charset="0"/>
              </a:rPr>
              <a:t>, Wiki</a:t>
            </a:r>
          </a:p>
        </p:txBody>
      </p:sp>
      <p:pic>
        <p:nvPicPr>
          <p:cNvPr id="10246" name="Picture 14" descr="Protein-primary-structure"/>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876800" y="3124200"/>
            <a:ext cx="3879850" cy="338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7"/>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5526061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514600"/>
            <a:ext cx="2667000" cy="1828800"/>
          </a:xfrm>
        </p:spPr>
        <p:txBody>
          <a:bodyPr/>
          <a:lstStyle/>
          <a:p>
            <a:pPr algn="l" eaLnBrk="1" hangingPunct="1"/>
            <a:r>
              <a:rPr lang="en-US" altLang="en-US" sz="3600" b="1" dirty="0" smtClean="0">
                <a:solidFill>
                  <a:srgbClr val="669900"/>
                </a:solidFill>
                <a:latin typeface="Comic Sans MS" pitchFamily="66" charset="0"/>
              </a:rPr>
              <a:t>Levels of Protein Structure</a:t>
            </a:r>
          </a:p>
        </p:txBody>
      </p:sp>
      <p:sp>
        <p:nvSpPr>
          <p:cNvPr id="11267" name="Text Box 9"/>
          <p:cNvSpPr txBox="1">
            <a:spLocks noChangeArrowheads="1"/>
          </p:cNvSpPr>
          <p:nvPr/>
        </p:nvSpPr>
        <p:spPr bwMode="auto">
          <a:xfrm>
            <a:off x="6096000" y="6629400"/>
            <a:ext cx="3048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Image: </a:t>
            </a:r>
            <a:r>
              <a:rPr lang="en-US" altLang="en-US" sz="1000">
                <a:latin typeface="Comic Sans MS" pitchFamily="66" charset="0"/>
                <a:hlinkClick r:id="rId3"/>
              </a:rPr>
              <a:t>Levels of protein structure</a:t>
            </a:r>
            <a:r>
              <a:rPr lang="en-US" altLang="en-US" sz="1000">
                <a:latin typeface="Comic Sans MS" pitchFamily="66" charset="0"/>
              </a:rPr>
              <a:t>, M Ruiz</a:t>
            </a:r>
            <a:endParaRPr lang="en-US" altLang="en-US" sz="2000">
              <a:latin typeface="Comic Sans MS" pitchFamily="66" charset="0"/>
            </a:endParaRPr>
          </a:p>
        </p:txBody>
      </p:sp>
      <p:pic>
        <p:nvPicPr>
          <p:cNvPr id="11268" name="Picture 15" descr="Protein-structure-levels-MRuiz"/>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505200" y="228600"/>
            <a:ext cx="5186363"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p:cNvSpPr txBox="1">
            <a:spLocks noChangeArrowheads="1"/>
          </p:cNvSpPr>
          <p:nvPr/>
        </p:nvSpPr>
        <p:spPr bwMode="auto">
          <a:xfrm>
            <a:off x="0" y="6629400"/>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3263270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133600"/>
            <a:ext cx="3581400" cy="2438400"/>
          </a:xfrm>
        </p:spPr>
        <p:txBody>
          <a:bodyPr/>
          <a:lstStyle/>
          <a:p>
            <a:pPr algn="l" eaLnBrk="1" hangingPunct="1"/>
            <a:r>
              <a:rPr lang="en-US" altLang="en-US" b="1" dirty="0" smtClean="0">
                <a:solidFill>
                  <a:srgbClr val="0033CC"/>
                </a:solidFill>
                <a:latin typeface="Comic Sans MS" pitchFamily="66" charset="0"/>
              </a:rPr>
              <a:t/>
            </a:r>
            <a:br>
              <a:rPr lang="en-US" altLang="en-US" b="1" dirty="0" smtClean="0">
                <a:solidFill>
                  <a:srgbClr val="0033CC"/>
                </a:solidFill>
                <a:latin typeface="Comic Sans MS" pitchFamily="66" charset="0"/>
              </a:rPr>
            </a:br>
            <a:r>
              <a:rPr lang="en-US" altLang="en-US" b="1" dirty="0" smtClean="0">
                <a:solidFill>
                  <a:srgbClr val="0033CC"/>
                </a:solidFill>
                <a:latin typeface="Comic Sans MS" pitchFamily="66" charset="0"/>
              </a:rPr>
              <a:t>Organic Chemistry</a:t>
            </a:r>
            <a:br>
              <a:rPr lang="en-US" altLang="en-US" b="1" dirty="0" smtClean="0">
                <a:solidFill>
                  <a:srgbClr val="0033CC"/>
                </a:solidFill>
                <a:latin typeface="Comic Sans MS" pitchFamily="66" charset="0"/>
              </a:rPr>
            </a:br>
            <a:r>
              <a:rPr lang="en-US" altLang="en-US" b="1" dirty="0" smtClean="0">
                <a:solidFill>
                  <a:srgbClr val="0033CC"/>
                </a:solidFill>
                <a:latin typeface="Comic Sans MS" pitchFamily="66" charset="0"/>
              </a:rPr>
              <a:t>Basics</a:t>
            </a:r>
            <a:r>
              <a:rPr lang="en-US" altLang="en-US" b="1" dirty="0" smtClean="0">
                <a:solidFill>
                  <a:srgbClr val="000066"/>
                </a:solidFill>
              </a:rPr>
              <a:t/>
            </a:r>
            <a:br>
              <a:rPr lang="en-US" altLang="en-US" b="1" dirty="0" smtClean="0">
                <a:solidFill>
                  <a:srgbClr val="000066"/>
                </a:solidFill>
              </a:rPr>
            </a:br>
            <a:endParaRPr lang="en-US" altLang="en-US" b="1" dirty="0" smtClean="0">
              <a:solidFill>
                <a:srgbClr val="000066"/>
              </a:solidFill>
            </a:endParaRPr>
          </a:p>
        </p:txBody>
      </p:sp>
      <p:sp>
        <p:nvSpPr>
          <p:cNvPr id="3075" name="Text Box 6"/>
          <p:cNvSpPr txBox="1">
            <a:spLocks noChangeArrowheads="1"/>
          </p:cNvSpPr>
          <p:nvPr/>
        </p:nvSpPr>
        <p:spPr bwMode="auto">
          <a:xfrm>
            <a:off x="6858000" y="6613525"/>
            <a:ext cx="2286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Image: </a:t>
            </a:r>
            <a:r>
              <a:rPr lang="en-US" altLang="en-US" sz="1000">
                <a:latin typeface="Comic Sans MS" pitchFamily="66" charset="0"/>
                <a:hlinkClick r:id="rId3"/>
              </a:rPr>
              <a:t>DNA</a:t>
            </a:r>
            <a:r>
              <a:rPr lang="en-US" altLang="en-US" sz="1000">
                <a:latin typeface="Comic Sans MS" pitchFamily="66" charset="0"/>
              </a:rPr>
              <a:t>, Richard Wheeler</a:t>
            </a:r>
          </a:p>
        </p:txBody>
      </p:sp>
      <p:sp>
        <p:nvSpPr>
          <p:cNvPr id="3076" name="Picture 16" descr="DNA_orbit_animated"/>
          <p:cNvSpPr>
            <a:spLocks noChangeAspect="1" noChangeArrowheads="1"/>
          </p:cNvSpPr>
          <p:nvPr/>
        </p:nvSpPr>
        <p:spPr bwMode="auto">
          <a:xfrm>
            <a:off x="5791200" y="914400"/>
            <a:ext cx="276225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307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85800"/>
            <a:ext cx="3363913" cy="553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229600" cy="685800"/>
          </a:xfrm>
        </p:spPr>
        <p:txBody>
          <a:bodyPr/>
          <a:lstStyle/>
          <a:p>
            <a:pPr algn="l" eaLnBrk="1" hangingPunct="1"/>
            <a:r>
              <a:rPr lang="en-US" altLang="en-US" sz="3400" smtClean="0">
                <a:solidFill>
                  <a:srgbClr val="FF0000"/>
                </a:solidFill>
                <a:latin typeface="Comic Sans MS" pitchFamily="66" charset="0"/>
              </a:rPr>
              <a:t>Organic Molecules -</a:t>
            </a:r>
            <a:r>
              <a:rPr lang="en-US" altLang="en-US" sz="3400" b="1" smtClean="0">
                <a:solidFill>
                  <a:srgbClr val="FF0000"/>
                </a:solidFill>
                <a:latin typeface="Comic Sans MS" pitchFamily="66" charset="0"/>
              </a:rPr>
              <a:t> Proteins</a:t>
            </a:r>
          </a:p>
        </p:txBody>
      </p:sp>
      <p:sp>
        <p:nvSpPr>
          <p:cNvPr id="165891" name="Rectangle 3"/>
          <p:cNvSpPr>
            <a:spLocks noGrp="1" noChangeArrowheads="1"/>
          </p:cNvSpPr>
          <p:nvPr>
            <p:ph type="body" sz="half" idx="1"/>
          </p:nvPr>
        </p:nvSpPr>
        <p:spPr>
          <a:xfrm>
            <a:off x="152400" y="838200"/>
            <a:ext cx="6781800" cy="6019800"/>
          </a:xfrm>
        </p:spPr>
        <p:txBody>
          <a:bodyPr/>
          <a:lstStyle/>
          <a:p>
            <a:pPr eaLnBrk="1" hangingPunct="1">
              <a:lnSpc>
                <a:spcPct val="80000"/>
              </a:lnSpc>
              <a:buFontTx/>
              <a:buNone/>
              <a:defRPr/>
            </a:pPr>
            <a:r>
              <a:rPr lang="en-US" sz="1400" dirty="0" smtClean="0">
                <a:latin typeface="Comic Sans MS" pitchFamily="66" charset="0"/>
                <a:cs typeface="Arial" pitchFamily="34" charset="0"/>
              </a:rPr>
              <a:t>Complex </a:t>
            </a:r>
            <a:r>
              <a:rPr lang="en-US" sz="1400" dirty="0" smtClean="0">
                <a:latin typeface="Comic Sans MS" pitchFamily="66" charset="0"/>
                <a:cs typeface="Arial" pitchFamily="34" charset="0"/>
                <a:hlinkClick r:id="rId3"/>
              </a:rPr>
              <a:t>organic macromolecules </a:t>
            </a:r>
            <a:r>
              <a:rPr lang="en-US" sz="1400" dirty="0" smtClean="0">
                <a:latin typeface="Comic Sans MS" pitchFamily="66" charset="0"/>
                <a:cs typeface="Arial" pitchFamily="34" charset="0"/>
              </a:rPr>
              <a:t>fundamental to living cells.</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Composed of one or more chains of amino acids. </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i="1" dirty="0" smtClean="0">
                <a:latin typeface="Comic Sans MS" pitchFamily="66" charset="0"/>
                <a:cs typeface="Arial" pitchFamily="34" charset="0"/>
                <a:hlinkClick r:id="rId4"/>
              </a:rPr>
              <a:t>Proteins</a:t>
            </a:r>
            <a:r>
              <a:rPr lang="en-US" sz="1400" i="1" dirty="0" smtClean="0">
                <a:latin typeface="Comic Sans MS" pitchFamily="66" charset="0"/>
                <a:cs typeface="Arial" pitchFamily="34" charset="0"/>
              </a:rPr>
              <a:t> perform many functions in cells, including:</a:t>
            </a:r>
          </a:p>
          <a:p>
            <a:pPr eaLnBrk="1" hangingPunct="1">
              <a:lnSpc>
                <a:spcPct val="80000"/>
              </a:lnSpc>
              <a:buFontTx/>
              <a:buNone/>
              <a:defRPr/>
            </a:pPr>
            <a:endParaRPr lang="en-US" sz="1400" i="1"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1. </a:t>
            </a:r>
            <a:r>
              <a:rPr lang="en-US" sz="1800" b="1" dirty="0" smtClean="0">
                <a:solidFill>
                  <a:schemeClr val="tx1">
                    <a:lumMod val="50000"/>
                    <a:lumOff val="50000"/>
                  </a:schemeClr>
                </a:solidFill>
                <a:latin typeface="Comic Sans MS" pitchFamily="66" charset="0"/>
                <a:cs typeface="Arial" pitchFamily="34" charset="0"/>
              </a:rPr>
              <a:t>Structural</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 Components in cell walls, membranes, </a:t>
            </a:r>
          </a:p>
          <a:p>
            <a:pPr eaLnBrk="1" hangingPunct="1">
              <a:lnSpc>
                <a:spcPct val="80000"/>
              </a:lnSpc>
              <a:buFontTx/>
              <a:buNone/>
              <a:defRPr/>
            </a:pPr>
            <a:r>
              <a:rPr lang="en-US" sz="1400" dirty="0" smtClean="0">
                <a:latin typeface="Comic Sans MS" pitchFamily="66" charset="0"/>
                <a:cs typeface="Arial" pitchFamily="34" charset="0"/>
              </a:rPr>
              <a:t>	</a:t>
            </a:r>
            <a:r>
              <a:rPr lang="en-US" sz="1400" dirty="0">
                <a:latin typeface="Comic Sans MS" pitchFamily="66" charset="0"/>
                <a:cs typeface="Arial" pitchFamily="34" charset="0"/>
              </a:rPr>
              <a:t> </a:t>
            </a:r>
            <a:r>
              <a:rPr lang="en-US" sz="1400" dirty="0" smtClean="0">
                <a:latin typeface="Comic Sans MS" pitchFamily="66" charset="0"/>
                <a:cs typeface="Arial" pitchFamily="34" charset="0"/>
              </a:rPr>
              <a:t>  and within cells themselves.</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2. </a:t>
            </a:r>
            <a:r>
              <a:rPr lang="en-US" sz="1800" b="1" dirty="0" smtClean="0">
                <a:solidFill>
                  <a:schemeClr val="tx1">
                    <a:lumMod val="50000"/>
                    <a:lumOff val="50000"/>
                  </a:schemeClr>
                </a:solidFill>
                <a:latin typeface="Comic Sans MS" pitchFamily="66" charset="0"/>
                <a:cs typeface="Arial" pitchFamily="34" charset="0"/>
              </a:rPr>
              <a:t>Enzymes</a:t>
            </a:r>
          </a:p>
          <a:p>
            <a:pPr eaLnBrk="1" hangingPunct="1">
              <a:lnSpc>
                <a:spcPct val="80000"/>
              </a:lnSpc>
              <a:buFontTx/>
              <a:buNone/>
              <a:defRPr/>
            </a:pPr>
            <a:r>
              <a:rPr lang="en-US" sz="1400" dirty="0" smtClean="0">
                <a:latin typeface="Comic Sans MS" pitchFamily="66" charset="0"/>
                <a:cs typeface="Arial" pitchFamily="34" charset="0"/>
              </a:rPr>
              <a:t>	• Chemicals that speed up a chemical reaction. </a:t>
            </a:r>
          </a:p>
          <a:p>
            <a:pPr eaLnBrk="1" hangingPunct="1">
              <a:lnSpc>
                <a:spcPct val="80000"/>
              </a:lnSpc>
              <a:buFontTx/>
              <a:buNone/>
              <a:defRPr/>
            </a:pPr>
            <a:r>
              <a:rPr lang="en-US" sz="1400" dirty="0" smtClean="0">
                <a:latin typeface="Comic Sans MS" pitchFamily="66" charset="0"/>
                <a:cs typeface="Arial" pitchFamily="34" charset="0"/>
              </a:rPr>
              <a:t>	• The catalysts in cells are called </a:t>
            </a:r>
            <a:r>
              <a:rPr lang="en-US" sz="1400" dirty="0" smtClean="0">
                <a:latin typeface="Comic Sans MS" pitchFamily="66" charset="0"/>
                <a:cs typeface="Arial" pitchFamily="34" charset="0"/>
                <a:hlinkClick r:id="rId5"/>
              </a:rPr>
              <a:t>enzymes</a:t>
            </a:r>
            <a:r>
              <a:rPr lang="en-US" sz="1400" dirty="0" smtClean="0">
                <a:latin typeface="Comic Sans MS" pitchFamily="66" charset="0"/>
                <a:cs typeface="Arial" pitchFamily="34" charset="0"/>
              </a:rPr>
              <a:t>.</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3. </a:t>
            </a:r>
            <a:r>
              <a:rPr lang="en-US" sz="1800" b="1" dirty="0" smtClean="0">
                <a:solidFill>
                  <a:schemeClr val="tx1">
                    <a:lumMod val="50000"/>
                    <a:lumOff val="50000"/>
                  </a:schemeClr>
                </a:solidFill>
                <a:latin typeface="Comic Sans MS" pitchFamily="66" charset="0"/>
                <a:cs typeface="Arial" pitchFamily="34" charset="0"/>
              </a:rPr>
              <a:t>Regulation</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 Some regulate cell function by stimulating or hindering either the </a:t>
            </a:r>
            <a:r>
              <a:rPr lang="en-US" sz="1400" dirty="0">
                <a:latin typeface="Comic Sans MS" pitchFamily="66" charset="0"/>
                <a:cs typeface="Arial" pitchFamily="34" charset="0"/>
              </a:rPr>
              <a:t> </a:t>
            </a:r>
            <a:r>
              <a:rPr lang="en-US" sz="1400" dirty="0" smtClean="0">
                <a:latin typeface="Comic Sans MS" pitchFamily="66" charset="0"/>
                <a:cs typeface="Arial" pitchFamily="34" charset="0"/>
              </a:rPr>
              <a:t> </a:t>
            </a:r>
          </a:p>
          <a:p>
            <a:pPr eaLnBrk="1" hangingPunct="1">
              <a:lnSpc>
                <a:spcPct val="80000"/>
              </a:lnSpc>
              <a:buFontTx/>
              <a:buNone/>
              <a:defRPr/>
            </a:pPr>
            <a:r>
              <a:rPr lang="en-US" sz="1400" dirty="0">
                <a:latin typeface="Comic Sans MS" pitchFamily="66" charset="0"/>
                <a:cs typeface="Arial" pitchFamily="34" charset="0"/>
              </a:rPr>
              <a:t> </a:t>
            </a:r>
            <a:r>
              <a:rPr lang="en-US" sz="1400" dirty="0" smtClean="0">
                <a:latin typeface="Comic Sans MS" pitchFamily="66" charset="0"/>
                <a:cs typeface="Arial" pitchFamily="34" charset="0"/>
              </a:rPr>
              <a:t>         action of other proteins or the expression of genes.</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4. </a:t>
            </a:r>
            <a:r>
              <a:rPr lang="en-US" sz="1800" b="1" dirty="0" smtClean="0">
                <a:solidFill>
                  <a:schemeClr val="tx1">
                    <a:lumMod val="50000"/>
                    <a:lumOff val="50000"/>
                  </a:schemeClr>
                </a:solidFill>
                <a:latin typeface="Comic Sans MS" pitchFamily="66" charset="0"/>
                <a:cs typeface="Arial" pitchFamily="34" charset="0"/>
              </a:rPr>
              <a:t>Transportation</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 Some act as channels and “pumps” that move substances into or out of </a:t>
            </a:r>
          </a:p>
          <a:p>
            <a:pPr eaLnBrk="1" hangingPunct="1">
              <a:lnSpc>
                <a:spcPct val="80000"/>
              </a:lnSpc>
              <a:buFontTx/>
              <a:buNone/>
              <a:defRPr/>
            </a:pPr>
            <a:r>
              <a:rPr lang="en-US" sz="1400" dirty="0">
                <a:latin typeface="Comic Sans MS" pitchFamily="66" charset="0"/>
                <a:cs typeface="Arial" pitchFamily="34" charset="0"/>
              </a:rPr>
              <a:t> </a:t>
            </a:r>
            <a:r>
              <a:rPr lang="en-US" sz="1400" dirty="0" smtClean="0">
                <a:latin typeface="Comic Sans MS" pitchFamily="66" charset="0"/>
                <a:cs typeface="Arial" pitchFamily="34" charset="0"/>
              </a:rPr>
              <a:t>         cells. </a:t>
            </a:r>
          </a:p>
          <a:p>
            <a:pPr eaLnBrk="1" hangingPunct="1">
              <a:lnSpc>
                <a:spcPct val="80000"/>
              </a:lnSpc>
              <a:buFontTx/>
              <a:buNone/>
              <a:defRPr/>
            </a:pPr>
            <a:r>
              <a:rPr lang="en-US" sz="1400" dirty="0" smtClean="0">
                <a:latin typeface="Comic Sans MS" pitchFamily="66" charset="0"/>
                <a:cs typeface="Arial" pitchFamily="34" charset="0"/>
              </a:rPr>
              <a:t>	</a:t>
            </a:r>
          </a:p>
          <a:p>
            <a:pPr eaLnBrk="1" hangingPunct="1">
              <a:lnSpc>
                <a:spcPct val="80000"/>
              </a:lnSpc>
              <a:buFontTx/>
              <a:buNone/>
              <a:defRPr/>
            </a:pPr>
            <a:r>
              <a:rPr lang="en-US" sz="1400" dirty="0" smtClean="0">
                <a:latin typeface="Comic Sans MS" pitchFamily="66" charset="0"/>
                <a:cs typeface="Arial" pitchFamily="34" charset="0"/>
              </a:rPr>
              <a:t>	5. </a:t>
            </a:r>
            <a:r>
              <a:rPr lang="en-US" sz="1800" b="1" dirty="0" smtClean="0">
                <a:solidFill>
                  <a:schemeClr val="tx1">
                    <a:lumMod val="50000"/>
                    <a:lumOff val="50000"/>
                  </a:schemeClr>
                </a:solidFill>
                <a:latin typeface="Comic Sans MS" pitchFamily="66" charset="0"/>
                <a:cs typeface="Arial" pitchFamily="34" charset="0"/>
              </a:rPr>
              <a:t>Defense</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 Antibodies = proteins that defend your body against microorganisms</a:t>
            </a:r>
          </a:p>
          <a:p>
            <a:pPr eaLnBrk="1" hangingPunct="1">
              <a:lnSpc>
                <a:spcPct val="80000"/>
              </a:lnSpc>
              <a:buFontTx/>
              <a:buNone/>
              <a:defRPr/>
            </a:pPr>
            <a:r>
              <a:rPr lang="en-US" sz="1400" dirty="0" smtClean="0">
                <a:latin typeface="Comic Sans MS" pitchFamily="66" charset="0"/>
                <a:cs typeface="Arial" pitchFamily="34" charset="0"/>
              </a:rPr>
              <a:t>	 • Some bacteria produce proteins (</a:t>
            </a:r>
            <a:r>
              <a:rPr lang="en-US" sz="1400" dirty="0" err="1" smtClean="0">
                <a:latin typeface="Comic Sans MS" pitchFamily="66" charset="0"/>
                <a:cs typeface="Arial" pitchFamily="34" charset="0"/>
              </a:rPr>
              <a:t>bacteriocins</a:t>
            </a:r>
            <a:r>
              <a:rPr lang="en-US" sz="1400" dirty="0" smtClean="0">
                <a:latin typeface="Comic Sans MS" pitchFamily="66" charset="0"/>
                <a:cs typeface="Arial" pitchFamily="34" charset="0"/>
              </a:rPr>
              <a:t>) that kill other bacteria</a:t>
            </a:r>
            <a:r>
              <a:rPr lang="en-US" sz="1000" dirty="0" smtClean="0">
                <a:latin typeface="Comic Sans MS" pitchFamily="66" charset="0"/>
                <a:cs typeface="Arial" pitchFamily="34" charset="0"/>
              </a:rPr>
              <a:t>. </a:t>
            </a:r>
          </a:p>
          <a:p>
            <a:pPr eaLnBrk="1" hangingPunct="1">
              <a:lnSpc>
                <a:spcPct val="80000"/>
              </a:lnSpc>
              <a:buFontTx/>
              <a:buNone/>
              <a:defRPr/>
            </a:pPr>
            <a:endParaRPr lang="en-US" sz="1000" dirty="0" smtClean="0">
              <a:latin typeface="Comic Sans MS" pitchFamily="66" charset="0"/>
              <a:cs typeface="Arial" pitchFamily="34" charset="0"/>
            </a:endParaRPr>
          </a:p>
          <a:p>
            <a:pPr eaLnBrk="1" hangingPunct="1">
              <a:lnSpc>
                <a:spcPct val="80000"/>
              </a:lnSpc>
              <a:buFontTx/>
              <a:buNone/>
              <a:defRPr/>
            </a:pPr>
            <a:r>
              <a:rPr lang="en-US" sz="1400" dirty="0" smtClean="0">
                <a:cs typeface="Arial" pitchFamily="34" charset="0"/>
              </a:rPr>
              <a:t>		</a:t>
            </a:r>
          </a:p>
          <a:p>
            <a:pPr eaLnBrk="1" hangingPunct="1">
              <a:lnSpc>
                <a:spcPct val="80000"/>
              </a:lnSpc>
              <a:buFontTx/>
              <a:buNone/>
              <a:defRPr/>
            </a:pPr>
            <a:endParaRPr lang="en-US" sz="1400" dirty="0" smtClean="0">
              <a:cs typeface="Arial" pitchFamily="34" charset="0"/>
            </a:endParaRPr>
          </a:p>
        </p:txBody>
      </p:sp>
      <p:pic>
        <p:nvPicPr>
          <p:cNvPr id="12292" name="Picture 4" descr="enzyme"/>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7924800" y="304800"/>
            <a:ext cx="990600" cy="6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7"/>
          <p:cNvSpPr txBox="1">
            <a:spLocks noChangeArrowheads="1"/>
          </p:cNvSpPr>
          <p:nvPr/>
        </p:nvSpPr>
        <p:spPr bwMode="auto">
          <a:xfrm>
            <a:off x="0" y="6635750"/>
            <a:ext cx="4495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cs typeface="Arial" charset="0"/>
              </a:rPr>
              <a:t>Images : </a:t>
            </a:r>
            <a:r>
              <a:rPr lang="en-US" altLang="en-US" sz="1000">
                <a:latin typeface="Comic Sans MS" pitchFamily="66" charset="0"/>
                <a:cs typeface="Arial" charset="0"/>
                <a:hlinkClick r:id="rId7"/>
              </a:rPr>
              <a:t>Cell Membrane</a:t>
            </a:r>
            <a:r>
              <a:rPr lang="en-US" altLang="en-US" sz="1000">
                <a:latin typeface="Comic Sans MS" pitchFamily="66" charset="0"/>
                <a:cs typeface="Arial" charset="0"/>
              </a:rPr>
              <a:t>, Wiki; </a:t>
            </a:r>
            <a:r>
              <a:rPr lang="en-US" altLang="en-US" sz="1000">
                <a:latin typeface="Comic Sans MS" pitchFamily="66" charset="0"/>
                <a:cs typeface="Arial" charset="0"/>
                <a:hlinkClick r:id="rId8"/>
              </a:rPr>
              <a:t>Channel Protein</a:t>
            </a:r>
            <a:r>
              <a:rPr lang="en-US" altLang="en-US" sz="1000">
                <a:latin typeface="Comic Sans MS" pitchFamily="66" charset="0"/>
                <a:cs typeface="Arial" charset="0"/>
              </a:rPr>
              <a:t>,  Wiki</a:t>
            </a:r>
            <a:r>
              <a:rPr lang="en-US" altLang="en-US" sz="1000" b="1">
                <a:latin typeface="Comic Sans MS" pitchFamily="66" charset="0"/>
                <a:cs typeface="Arial" charset="0"/>
              </a:rPr>
              <a:t>; </a:t>
            </a:r>
            <a:r>
              <a:rPr lang="en-US" altLang="en-US" sz="1000" b="1">
                <a:latin typeface="Comic Sans MS" pitchFamily="66" charset="0"/>
                <a:cs typeface="Arial" charset="0"/>
                <a:hlinkClick r:id="rId9"/>
              </a:rPr>
              <a:t>Antibody</a:t>
            </a:r>
            <a:r>
              <a:rPr lang="en-US" altLang="en-US" sz="1000" b="1">
                <a:latin typeface="Comic Sans MS" pitchFamily="66" charset="0"/>
                <a:cs typeface="Arial" charset="0"/>
              </a:rPr>
              <a:t>, Wiki</a:t>
            </a:r>
          </a:p>
        </p:txBody>
      </p:sp>
      <p:pic>
        <p:nvPicPr>
          <p:cNvPr id="12294" name="Picture 13" descr="Antibod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4572000"/>
            <a:ext cx="1765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5" descr="Channel-protein"/>
          <p:cNvPicPr>
            <a:picLocks noGrp="1" noChangeAspect="1" noChangeArrowheads="1"/>
          </p:cNvPicPr>
          <p:nvPr>
            <p:ph sz="quarter" idx="3"/>
          </p:nvPr>
        </p:nvPicPr>
        <p:blipFill>
          <a:blip r:embed="rId11">
            <a:extLst>
              <a:ext uri="{28A0092B-C50C-407E-A947-70E740481C1C}">
                <a14:useLocalDpi xmlns:a14="http://schemas.microsoft.com/office/drawing/2010/main" val="0"/>
              </a:ext>
            </a:extLst>
          </a:blip>
          <a:srcRect/>
          <a:stretch>
            <a:fillRect/>
          </a:stretch>
        </p:blipFill>
        <p:spPr>
          <a:xfrm>
            <a:off x="7239000" y="2743200"/>
            <a:ext cx="1752600" cy="164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6" name="Picture 16" descr="Cell_membra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1143000"/>
            <a:ext cx="3962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4648200" y="6598878"/>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13"/>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4248505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5891">
                                            <p:txEl>
                                              <p:pRg st="6" end="6"/>
                                            </p:txEl>
                                          </p:spTgt>
                                        </p:tgtEl>
                                        <p:attrNameLst>
                                          <p:attrName>style.visibility</p:attrName>
                                        </p:attrNameLst>
                                      </p:cBhvr>
                                      <p:to>
                                        <p:strVal val="visible"/>
                                      </p:to>
                                    </p:set>
                                    <p:anim calcmode="lin" valueType="num">
                                      <p:cBhvr additive="base">
                                        <p:cTn id="7" dur="500" fill="hold"/>
                                        <p:tgtEl>
                                          <p:spTgt spid="165891">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1">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5891">
                                            <p:txEl>
                                              <p:pRg st="7" end="7"/>
                                            </p:txEl>
                                          </p:spTgt>
                                        </p:tgtEl>
                                        <p:attrNameLst>
                                          <p:attrName>style.visibility</p:attrName>
                                        </p:attrNameLst>
                                      </p:cBhvr>
                                      <p:to>
                                        <p:strVal val="visible"/>
                                      </p:to>
                                    </p:set>
                                    <p:anim calcmode="lin" valueType="num">
                                      <p:cBhvr additive="base">
                                        <p:cTn id="11" dur="500" fill="hold"/>
                                        <p:tgtEl>
                                          <p:spTgt spid="165891">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5891">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5891">
                                            <p:txEl>
                                              <p:pRg st="8" end="8"/>
                                            </p:txEl>
                                          </p:spTgt>
                                        </p:tgtEl>
                                        <p:attrNameLst>
                                          <p:attrName>style.visibility</p:attrName>
                                        </p:attrNameLst>
                                      </p:cBhvr>
                                      <p:to>
                                        <p:strVal val="visible"/>
                                      </p:to>
                                    </p:set>
                                    <p:anim calcmode="lin" valueType="num">
                                      <p:cBhvr additive="base">
                                        <p:cTn id="15" dur="500" fill="hold"/>
                                        <p:tgtEl>
                                          <p:spTgt spid="165891">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58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65891">
                                            <p:txEl>
                                              <p:pRg st="10" end="10"/>
                                            </p:txEl>
                                          </p:spTgt>
                                        </p:tgtEl>
                                        <p:attrNameLst>
                                          <p:attrName>style.visibility</p:attrName>
                                        </p:attrNameLst>
                                      </p:cBhvr>
                                      <p:to>
                                        <p:strVal val="visible"/>
                                      </p:to>
                                    </p:set>
                                    <p:anim calcmode="lin" valueType="num">
                                      <p:cBhvr additive="base">
                                        <p:cTn id="21" dur="500" fill="hold"/>
                                        <p:tgtEl>
                                          <p:spTgt spid="165891">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5891">
                                            <p:txEl>
                                              <p:pRg st="10" end="1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5891">
                                            <p:txEl>
                                              <p:pRg st="11" end="11"/>
                                            </p:txEl>
                                          </p:spTgt>
                                        </p:tgtEl>
                                        <p:attrNameLst>
                                          <p:attrName>style.visibility</p:attrName>
                                        </p:attrNameLst>
                                      </p:cBhvr>
                                      <p:to>
                                        <p:strVal val="visible"/>
                                      </p:to>
                                    </p:set>
                                    <p:anim calcmode="lin" valueType="num">
                                      <p:cBhvr additive="base">
                                        <p:cTn id="25" dur="500" fill="hold"/>
                                        <p:tgtEl>
                                          <p:spTgt spid="165891">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5891">
                                            <p:txEl>
                                              <p:pRg st="11" end="1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5891">
                                            <p:txEl>
                                              <p:pRg st="12" end="12"/>
                                            </p:txEl>
                                          </p:spTgt>
                                        </p:tgtEl>
                                        <p:attrNameLst>
                                          <p:attrName>style.visibility</p:attrName>
                                        </p:attrNameLst>
                                      </p:cBhvr>
                                      <p:to>
                                        <p:strVal val="visible"/>
                                      </p:to>
                                    </p:set>
                                    <p:anim calcmode="lin" valueType="num">
                                      <p:cBhvr additive="base">
                                        <p:cTn id="29" dur="500" fill="hold"/>
                                        <p:tgtEl>
                                          <p:spTgt spid="165891">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58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65891">
                                            <p:txEl>
                                              <p:pRg st="14" end="14"/>
                                            </p:txEl>
                                          </p:spTgt>
                                        </p:tgtEl>
                                        <p:attrNameLst>
                                          <p:attrName>style.visibility</p:attrName>
                                        </p:attrNameLst>
                                      </p:cBhvr>
                                      <p:to>
                                        <p:strVal val="visible"/>
                                      </p:to>
                                    </p:set>
                                    <p:anim calcmode="lin" valueType="num">
                                      <p:cBhvr additive="base">
                                        <p:cTn id="35" dur="500" fill="hold"/>
                                        <p:tgtEl>
                                          <p:spTgt spid="165891">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5891">
                                            <p:txEl>
                                              <p:pRg st="14" end="1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5891">
                                            <p:txEl>
                                              <p:pRg st="15" end="15"/>
                                            </p:txEl>
                                          </p:spTgt>
                                        </p:tgtEl>
                                        <p:attrNameLst>
                                          <p:attrName>style.visibility</p:attrName>
                                        </p:attrNameLst>
                                      </p:cBhvr>
                                      <p:to>
                                        <p:strVal val="visible"/>
                                      </p:to>
                                    </p:set>
                                    <p:anim calcmode="lin" valueType="num">
                                      <p:cBhvr additive="base">
                                        <p:cTn id="39" dur="500" fill="hold"/>
                                        <p:tgtEl>
                                          <p:spTgt spid="165891">
                                            <p:txEl>
                                              <p:pRg st="15" end="1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5891">
                                            <p:txEl>
                                              <p:pRg st="15" end="1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5891">
                                            <p:txEl>
                                              <p:pRg st="16" end="16"/>
                                            </p:txEl>
                                          </p:spTgt>
                                        </p:tgtEl>
                                        <p:attrNameLst>
                                          <p:attrName>style.visibility</p:attrName>
                                        </p:attrNameLst>
                                      </p:cBhvr>
                                      <p:to>
                                        <p:strVal val="visible"/>
                                      </p:to>
                                    </p:set>
                                    <p:anim calcmode="lin" valueType="num">
                                      <p:cBhvr additive="base">
                                        <p:cTn id="43" dur="500" fill="hold"/>
                                        <p:tgtEl>
                                          <p:spTgt spid="165891">
                                            <p:txEl>
                                              <p:pRg st="16" end="1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5891">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5891">
                                            <p:txEl>
                                              <p:pRg st="18" end="18"/>
                                            </p:txEl>
                                          </p:spTgt>
                                        </p:tgtEl>
                                        <p:attrNameLst>
                                          <p:attrName>style.visibility</p:attrName>
                                        </p:attrNameLst>
                                      </p:cBhvr>
                                      <p:to>
                                        <p:strVal val="visible"/>
                                      </p:to>
                                    </p:set>
                                    <p:anim calcmode="lin" valueType="num">
                                      <p:cBhvr additive="base">
                                        <p:cTn id="49" dur="500" fill="hold"/>
                                        <p:tgtEl>
                                          <p:spTgt spid="165891">
                                            <p:txEl>
                                              <p:pRg st="18" end="1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5891">
                                            <p:txEl>
                                              <p:pRg st="18" end="1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5891">
                                            <p:txEl>
                                              <p:pRg st="19" end="19"/>
                                            </p:txEl>
                                          </p:spTgt>
                                        </p:tgtEl>
                                        <p:attrNameLst>
                                          <p:attrName>style.visibility</p:attrName>
                                        </p:attrNameLst>
                                      </p:cBhvr>
                                      <p:to>
                                        <p:strVal val="visible"/>
                                      </p:to>
                                    </p:set>
                                    <p:anim calcmode="lin" valueType="num">
                                      <p:cBhvr additive="base">
                                        <p:cTn id="53" dur="500" fill="hold"/>
                                        <p:tgtEl>
                                          <p:spTgt spid="165891">
                                            <p:txEl>
                                              <p:pRg st="19" end="1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5891">
                                            <p:txEl>
                                              <p:pRg st="19" end="1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65891">
                                            <p:txEl>
                                              <p:pRg st="20" end="20"/>
                                            </p:txEl>
                                          </p:spTgt>
                                        </p:tgtEl>
                                        <p:attrNameLst>
                                          <p:attrName>style.visibility</p:attrName>
                                        </p:attrNameLst>
                                      </p:cBhvr>
                                      <p:to>
                                        <p:strVal val="visible"/>
                                      </p:to>
                                    </p:set>
                                    <p:anim calcmode="lin" valueType="num">
                                      <p:cBhvr additive="base">
                                        <p:cTn id="57" dur="500" fill="hold"/>
                                        <p:tgtEl>
                                          <p:spTgt spid="165891">
                                            <p:txEl>
                                              <p:pRg st="20" end="2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65891">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65891">
                                            <p:txEl>
                                              <p:pRg st="22" end="22"/>
                                            </p:txEl>
                                          </p:spTgt>
                                        </p:tgtEl>
                                        <p:attrNameLst>
                                          <p:attrName>style.visibility</p:attrName>
                                        </p:attrNameLst>
                                      </p:cBhvr>
                                      <p:to>
                                        <p:strVal val="visible"/>
                                      </p:to>
                                    </p:set>
                                    <p:anim calcmode="lin" valueType="num">
                                      <p:cBhvr additive="base">
                                        <p:cTn id="63" dur="500" fill="hold"/>
                                        <p:tgtEl>
                                          <p:spTgt spid="165891">
                                            <p:txEl>
                                              <p:pRg st="22" end="2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5891">
                                            <p:txEl>
                                              <p:pRg st="22" end="2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65891">
                                            <p:txEl>
                                              <p:pRg st="23" end="23"/>
                                            </p:txEl>
                                          </p:spTgt>
                                        </p:tgtEl>
                                        <p:attrNameLst>
                                          <p:attrName>style.visibility</p:attrName>
                                        </p:attrNameLst>
                                      </p:cBhvr>
                                      <p:to>
                                        <p:strVal val="visible"/>
                                      </p:to>
                                    </p:set>
                                    <p:anim calcmode="lin" valueType="num">
                                      <p:cBhvr additive="base">
                                        <p:cTn id="67" dur="500" fill="hold"/>
                                        <p:tgtEl>
                                          <p:spTgt spid="165891">
                                            <p:txEl>
                                              <p:pRg st="23" end="2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5891">
                                            <p:txEl>
                                              <p:pRg st="23" end="2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65891">
                                            <p:txEl>
                                              <p:pRg st="24" end="24"/>
                                            </p:txEl>
                                          </p:spTgt>
                                        </p:tgtEl>
                                        <p:attrNameLst>
                                          <p:attrName>style.visibility</p:attrName>
                                        </p:attrNameLst>
                                      </p:cBhvr>
                                      <p:to>
                                        <p:strVal val="visible"/>
                                      </p:to>
                                    </p:set>
                                    <p:anim calcmode="lin" valueType="num">
                                      <p:cBhvr additive="base">
                                        <p:cTn id="71" dur="500" fill="hold"/>
                                        <p:tgtEl>
                                          <p:spTgt spid="165891">
                                            <p:txEl>
                                              <p:pRg st="24" end="2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65891">
                                            <p:txEl>
                                              <p:pRg st="24" end="2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7934325" cy="542925"/>
          </a:xfrm>
        </p:spPr>
        <p:txBody>
          <a:bodyPr/>
          <a:lstStyle/>
          <a:p>
            <a:pPr eaLnBrk="1" hangingPunct="1"/>
            <a:r>
              <a:rPr lang="en-US" altLang="en-US" sz="2800" smtClean="0">
                <a:solidFill>
                  <a:srgbClr val="0033CC"/>
                </a:solidFill>
                <a:latin typeface="Comic Sans MS" pitchFamily="66" charset="0"/>
              </a:rPr>
              <a:t>Organic Molecules –</a:t>
            </a:r>
            <a:r>
              <a:rPr lang="en-US" altLang="en-US" sz="2800" b="1" smtClean="0">
                <a:solidFill>
                  <a:srgbClr val="0033CC"/>
                </a:solidFill>
                <a:latin typeface="Comic Sans MS" pitchFamily="66" charset="0"/>
              </a:rPr>
              <a:t> Nucleic Acids</a:t>
            </a:r>
          </a:p>
        </p:txBody>
      </p:sp>
      <p:sp>
        <p:nvSpPr>
          <p:cNvPr id="35843" name="Rectangle 3"/>
          <p:cNvSpPr>
            <a:spLocks noGrp="1" noChangeArrowheads="1"/>
          </p:cNvSpPr>
          <p:nvPr>
            <p:ph type="body" sz="half" idx="1"/>
          </p:nvPr>
        </p:nvSpPr>
        <p:spPr>
          <a:xfrm>
            <a:off x="152400" y="838200"/>
            <a:ext cx="8839200" cy="6019800"/>
          </a:xfrm>
        </p:spPr>
        <p:txBody>
          <a:bodyPr/>
          <a:lstStyle/>
          <a:p>
            <a:pPr eaLnBrk="1" hangingPunct="1">
              <a:buFontTx/>
              <a:buNone/>
              <a:defRPr/>
            </a:pPr>
            <a:r>
              <a:rPr lang="en-US" sz="1500" dirty="0" smtClean="0">
                <a:latin typeface="Comic Sans MS" pitchFamily="66" charset="0"/>
                <a:hlinkClick r:id="rId3"/>
              </a:rPr>
              <a:t>Nucleic acids</a:t>
            </a:r>
            <a:r>
              <a:rPr lang="en-US" sz="1500" dirty="0" smtClean="0">
                <a:latin typeface="Comic Sans MS" pitchFamily="66" charset="0"/>
              </a:rPr>
              <a:t> </a:t>
            </a:r>
            <a:r>
              <a:rPr lang="en-US" sz="1200" dirty="0" smtClean="0">
                <a:latin typeface="Comic Sans MS" pitchFamily="66" charset="0"/>
              </a:rPr>
              <a:t>(both RNA and DNA) </a:t>
            </a:r>
            <a:r>
              <a:rPr lang="en-US" sz="1500" dirty="0" smtClean="0">
                <a:latin typeface="Comic Sans MS" pitchFamily="66" charset="0"/>
              </a:rPr>
              <a:t>are macromolecules; polymers made up of monomers called </a:t>
            </a:r>
            <a:r>
              <a:rPr lang="en-US" sz="1800" b="1" dirty="0" smtClean="0">
                <a:solidFill>
                  <a:schemeClr val="tx1">
                    <a:lumMod val="50000"/>
                    <a:lumOff val="50000"/>
                  </a:schemeClr>
                </a:solidFill>
                <a:latin typeface="Comic Sans MS" pitchFamily="66" charset="0"/>
              </a:rPr>
              <a:t>nucleotides</a:t>
            </a:r>
            <a:r>
              <a:rPr lang="en-US" sz="1500" b="1" dirty="0" smtClean="0">
                <a:latin typeface="Comic Sans MS" pitchFamily="66" charset="0"/>
              </a:rPr>
              <a:t>.</a:t>
            </a:r>
          </a:p>
          <a:p>
            <a:pPr eaLnBrk="1" hangingPunct="1">
              <a:buFontTx/>
              <a:buNone/>
              <a:defRPr/>
            </a:pPr>
            <a:endParaRPr lang="en-US" sz="1200" dirty="0" smtClean="0">
              <a:latin typeface="Comic Sans MS" pitchFamily="66" charset="0"/>
            </a:endParaRPr>
          </a:p>
          <a:p>
            <a:pPr eaLnBrk="1" hangingPunct="1">
              <a:buFontTx/>
              <a:buNone/>
              <a:defRPr/>
            </a:pPr>
            <a:r>
              <a:rPr lang="en-US" sz="1500" dirty="0" smtClean="0">
                <a:latin typeface="Comic Sans MS" pitchFamily="66" charset="0"/>
              </a:rPr>
              <a:t>Nucleic acids </a:t>
            </a:r>
            <a:r>
              <a:rPr lang="en-US" sz="1500" b="1" dirty="0" smtClean="0">
                <a:latin typeface="Comic Sans MS" pitchFamily="66" charset="0"/>
              </a:rPr>
              <a:t>deoxy</a:t>
            </a:r>
            <a:r>
              <a:rPr lang="en-US" sz="1500" b="1" dirty="0" smtClean="0">
                <a:solidFill>
                  <a:srgbClr val="FFC000"/>
                </a:solidFill>
                <a:latin typeface="Comic Sans MS" pitchFamily="66" charset="0"/>
              </a:rPr>
              <a:t>ribo</a:t>
            </a:r>
            <a:r>
              <a:rPr lang="en-US" sz="1500" b="1" dirty="0" smtClean="0">
                <a:latin typeface="Comic Sans MS" pitchFamily="66" charset="0"/>
              </a:rPr>
              <a:t>nucleic acid</a:t>
            </a:r>
            <a:r>
              <a:rPr lang="en-US" sz="1500" dirty="0" smtClean="0">
                <a:latin typeface="Comic Sans MS" pitchFamily="66" charset="0"/>
              </a:rPr>
              <a:t> </a:t>
            </a:r>
            <a:r>
              <a:rPr lang="en-US" sz="1200" dirty="0" smtClean="0">
                <a:latin typeface="Comic Sans MS" pitchFamily="66" charset="0"/>
              </a:rPr>
              <a:t>(DNA) </a:t>
            </a:r>
            <a:r>
              <a:rPr lang="en-US" sz="1500" dirty="0" smtClean="0">
                <a:latin typeface="Comic Sans MS" pitchFamily="66" charset="0"/>
              </a:rPr>
              <a:t>and </a:t>
            </a:r>
            <a:r>
              <a:rPr lang="en-US" sz="1500" b="1" dirty="0" smtClean="0">
                <a:solidFill>
                  <a:srgbClr val="FFC000"/>
                </a:solidFill>
                <a:latin typeface="Comic Sans MS" pitchFamily="66" charset="0"/>
              </a:rPr>
              <a:t>ribo</a:t>
            </a:r>
            <a:r>
              <a:rPr lang="en-US" sz="1500" b="1" dirty="0" smtClean="0">
                <a:latin typeface="Comic Sans MS" pitchFamily="66" charset="0"/>
              </a:rPr>
              <a:t>nucleic acid</a:t>
            </a:r>
            <a:r>
              <a:rPr lang="en-US" sz="1500" dirty="0" smtClean="0">
                <a:latin typeface="Comic Sans MS" pitchFamily="66" charset="0"/>
              </a:rPr>
              <a:t> </a:t>
            </a:r>
            <a:r>
              <a:rPr lang="en-US" sz="1200" dirty="0" smtClean="0">
                <a:latin typeface="Comic Sans MS" pitchFamily="66" charset="0"/>
              </a:rPr>
              <a:t>(RNA) </a:t>
            </a:r>
            <a:r>
              <a:rPr lang="en-US" sz="1500" dirty="0" smtClean="0">
                <a:latin typeface="Comic Sans MS" pitchFamily="66" charset="0"/>
              </a:rPr>
              <a:t>= genetic material of cells.</a:t>
            </a:r>
          </a:p>
          <a:p>
            <a:pPr eaLnBrk="1" hangingPunct="1">
              <a:buFontTx/>
              <a:buNone/>
              <a:defRPr/>
            </a:pPr>
            <a:endParaRPr lang="en-US" sz="800" dirty="0" smtClean="0">
              <a:latin typeface="Comic Sans MS" pitchFamily="66" charset="0"/>
            </a:endParaRPr>
          </a:p>
          <a:p>
            <a:pPr eaLnBrk="1" hangingPunct="1">
              <a:buFontTx/>
              <a:buNone/>
              <a:defRPr/>
            </a:pPr>
            <a:r>
              <a:rPr lang="en-US" sz="1500" dirty="0" smtClean="0">
                <a:latin typeface="Comic Sans MS" pitchFamily="66" charset="0"/>
              </a:rPr>
              <a:t>Names derived from type of </a:t>
            </a:r>
            <a:r>
              <a:rPr lang="en-US" sz="1500" b="1" dirty="0" smtClean="0">
                <a:latin typeface="Comic Sans MS" pitchFamily="66" charset="0"/>
              </a:rPr>
              <a:t>sugar</a:t>
            </a:r>
            <a:r>
              <a:rPr lang="en-US" sz="1500" dirty="0" smtClean="0">
                <a:latin typeface="Comic Sans MS" pitchFamily="66" charset="0"/>
              </a:rPr>
              <a:t> contained within molecules = </a:t>
            </a:r>
            <a:r>
              <a:rPr lang="en-US" sz="1500" b="1" dirty="0" smtClean="0">
                <a:latin typeface="Comic Sans MS" pitchFamily="66" charset="0"/>
              </a:rPr>
              <a:t>ribose</a:t>
            </a:r>
          </a:p>
          <a:p>
            <a:pPr eaLnBrk="1" hangingPunct="1">
              <a:buFontTx/>
              <a:buNone/>
              <a:defRPr/>
            </a:pPr>
            <a:endParaRPr lang="en-US" sz="800" dirty="0" smtClean="0">
              <a:latin typeface="Comic Sans MS" pitchFamily="66" charset="0"/>
            </a:endParaRPr>
          </a:p>
          <a:p>
            <a:pPr eaLnBrk="1" hangingPunct="1">
              <a:buFontTx/>
              <a:buNone/>
              <a:defRPr/>
            </a:pPr>
            <a:r>
              <a:rPr lang="en-US" sz="1500" b="1" dirty="0" smtClean="0">
                <a:latin typeface="Comic Sans MS" pitchFamily="66" charset="0"/>
              </a:rPr>
              <a:t>Nucleotides</a:t>
            </a:r>
            <a:endParaRPr lang="en-US" sz="800" b="1" dirty="0" smtClean="0">
              <a:latin typeface="Comic Sans MS" pitchFamily="66" charset="0"/>
            </a:endParaRPr>
          </a:p>
          <a:p>
            <a:pPr eaLnBrk="1" hangingPunct="1">
              <a:buFontTx/>
              <a:buNone/>
              <a:defRPr/>
            </a:pPr>
            <a:r>
              <a:rPr lang="en-US" sz="1500" dirty="0" smtClean="0">
                <a:latin typeface="Comic Sans MS" pitchFamily="66" charset="0"/>
              </a:rPr>
              <a:t>Each monomer of nucleic acid is a </a:t>
            </a:r>
            <a:r>
              <a:rPr lang="en-US" sz="1500" b="1" dirty="0" smtClean="0">
                <a:latin typeface="Comic Sans MS" pitchFamily="66" charset="0"/>
              </a:rPr>
              <a:t>nucleotide</a:t>
            </a:r>
            <a:r>
              <a:rPr lang="en-US" sz="1500" dirty="0" smtClean="0">
                <a:latin typeface="Comic Sans MS" pitchFamily="66" charset="0"/>
              </a:rPr>
              <a:t> and consists of 3 portions: </a:t>
            </a:r>
          </a:p>
          <a:p>
            <a:pPr eaLnBrk="1" hangingPunct="1">
              <a:buFontTx/>
              <a:buNone/>
              <a:defRPr/>
            </a:pPr>
            <a:r>
              <a:rPr lang="en-US" sz="1500" dirty="0" smtClean="0">
                <a:latin typeface="Comic Sans MS" pitchFamily="66" charset="0"/>
              </a:rPr>
              <a:t>	</a:t>
            </a:r>
            <a:r>
              <a:rPr lang="en-US" sz="1200" dirty="0" smtClean="0">
                <a:latin typeface="Comic Sans MS" pitchFamily="66" charset="0"/>
              </a:rPr>
              <a:t>- a </a:t>
            </a:r>
            <a:r>
              <a:rPr lang="en-US" sz="1600" b="1" dirty="0" smtClean="0">
                <a:solidFill>
                  <a:srgbClr val="FF9900"/>
                </a:solidFill>
                <a:latin typeface="Comic Sans MS" pitchFamily="66" charset="0"/>
              </a:rPr>
              <a:t>sugar</a:t>
            </a:r>
          </a:p>
          <a:p>
            <a:pPr eaLnBrk="1" hangingPunct="1">
              <a:buFontTx/>
              <a:buNone/>
              <a:defRPr/>
            </a:pPr>
            <a:r>
              <a:rPr lang="en-US" sz="1200" dirty="0" smtClean="0">
                <a:latin typeface="Comic Sans MS" pitchFamily="66" charset="0"/>
              </a:rPr>
              <a:t>	- one or more </a:t>
            </a:r>
            <a:r>
              <a:rPr lang="en-US" sz="1600" b="1" dirty="0" smtClean="0">
                <a:solidFill>
                  <a:srgbClr val="FF0000"/>
                </a:solidFill>
                <a:latin typeface="Comic Sans MS" pitchFamily="66" charset="0"/>
              </a:rPr>
              <a:t>phosphate</a:t>
            </a:r>
          </a:p>
          <a:p>
            <a:pPr eaLnBrk="1" hangingPunct="1">
              <a:buFontTx/>
              <a:buNone/>
              <a:defRPr/>
            </a:pPr>
            <a:r>
              <a:rPr lang="en-US" sz="1200" dirty="0" smtClean="0">
                <a:latin typeface="Comic Sans MS" pitchFamily="66" charset="0"/>
              </a:rPr>
              <a:t>	- one of five cyclic </a:t>
            </a:r>
            <a:r>
              <a:rPr lang="en-US" sz="1600" b="1" dirty="0" smtClean="0">
                <a:solidFill>
                  <a:srgbClr val="0000FF"/>
                </a:solidFill>
                <a:latin typeface="Comic Sans MS" pitchFamily="66" charset="0"/>
              </a:rPr>
              <a:t>nitrogenous bases</a:t>
            </a:r>
            <a:endParaRPr lang="en-US" sz="1600" b="1" dirty="0" smtClean="0">
              <a:latin typeface="Comic Sans MS" pitchFamily="66" charset="0"/>
            </a:endParaRPr>
          </a:p>
          <a:p>
            <a:pPr eaLnBrk="1" hangingPunct="1">
              <a:buFontTx/>
              <a:buNone/>
              <a:defRPr/>
            </a:pPr>
            <a:r>
              <a:rPr lang="en-US" sz="1200" dirty="0" smtClean="0">
                <a:latin typeface="Comic Sans MS" pitchFamily="66" charset="0"/>
              </a:rPr>
              <a:t>		+adenine, guanine (double-ringed purines) </a:t>
            </a:r>
          </a:p>
          <a:p>
            <a:pPr eaLnBrk="1" hangingPunct="1">
              <a:buFontTx/>
              <a:buNone/>
              <a:defRPr/>
            </a:pPr>
            <a:r>
              <a:rPr lang="en-US" sz="1200" dirty="0" smtClean="0">
                <a:latin typeface="Comic Sans MS" pitchFamily="66" charset="0"/>
              </a:rPr>
              <a:t>		+ cytosine, thiamine or uracil (single-ringed </a:t>
            </a:r>
            <a:r>
              <a:rPr lang="en-US" sz="1200" dirty="0" err="1" smtClean="0">
                <a:latin typeface="Comic Sans MS" pitchFamily="66" charset="0"/>
              </a:rPr>
              <a:t>pyrimidines</a:t>
            </a:r>
            <a:r>
              <a:rPr lang="en-US" sz="1200" dirty="0" smtClean="0">
                <a:latin typeface="Comic Sans MS" pitchFamily="66" charset="0"/>
              </a:rPr>
              <a:t>)</a:t>
            </a:r>
          </a:p>
        </p:txBody>
      </p:sp>
      <p:pic>
        <p:nvPicPr>
          <p:cNvPr id="14340" name="Picture 4" descr="Image:Nucleotides.png">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228600" y="4419600"/>
            <a:ext cx="8153400"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2"/>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6"/>
              </a:rPr>
              <a:t>Nucleotide Structure</a:t>
            </a:r>
            <a:r>
              <a:rPr lang="en-US" altLang="en-US" sz="1000">
                <a:latin typeface="Comic Sans MS" pitchFamily="66" charset="0"/>
                <a:cs typeface="Arial" charset="0"/>
              </a:rPr>
              <a:t>, Wikipedia</a:t>
            </a:r>
          </a:p>
        </p:txBody>
      </p:sp>
      <p:sp>
        <p:nvSpPr>
          <p:cNvPr id="7"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7"/>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26997432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563563"/>
          </a:xfrm>
        </p:spPr>
        <p:txBody>
          <a:bodyPr/>
          <a:lstStyle/>
          <a:p>
            <a:pPr eaLnBrk="1" hangingPunct="1"/>
            <a:r>
              <a:rPr lang="en-US" altLang="en-US" sz="3200" smtClean="0">
                <a:solidFill>
                  <a:srgbClr val="0033CC"/>
                </a:solidFill>
                <a:latin typeface="Comic Sans MS" pitchFamily="66" charset="0"/>
              </a:rPr>
              <a:t>Organic Molecules –</a:t>
            </a:r>
            <a:r>
              <a:rPr lang="en-US" altLang="en-US" sz="3200" b="1" smtClean="0">
                <a:solidFill>
                  <a:srgbClr val="0033CC"/>
                </a:solidFill>
                <a:latin typeface="Comic Sans MS" pitchFamily="66" charset="0"/>
              </a:rPr>
              <a:t> Nucleic Acids</a:t>
            </a:r>
          </a:p>
        </p:txBody>
      </p:sp>
      <p:sp>
        <p:nvSpPr>
          <p:cNvPr id="15363" name="Rectangle 3"/>
          <p:cNvSpPr>
            <a:spLocks noGrp="1" noChangeArrowheads="1"/>
          </p:cNvSpPr>
          <p:nvPr>
            <p:ph type="body" sz="half" idx="1"/>
          </p:nvPr>
        </p:nvSpPr>
        <p:spPr>
          <a:xfrm>
            <a:off x="228600" y="1295400"/>
            <a:ext cx="4800600" cy="5029200"/>
          </a:xfrm>
        </p:spPr>
        <p:txBody>
          <a:bodyPr/>
          <a:lstStyle/>
          <a:p>
            <a:pPr eaLnBrk="1" hangingPunct="1">
              <a:lnSpc>
                <a:spcPct val="80000"/>
              </a:lnSpc>
              <a:buFontTx/>
              <a:buNone/>
            </a:pPr>
            <a:r>
              <a:rPr lang="en-US" altLang="en-US" sz="2800" b="1" smtClean="0">
                <a:latin typeface="Comic Sans MS" pitchFamily="66" charset="0"/>
              </a:rPr>
              <a:t>Nucleic Acid Structure</a:t>
            </a:r>
          </a:p>
          <a:p>
            <a:pPr eaLnBrk="1" hangingPunct="1">
              <a:lnSpc>
                <a:spcPct val="80000"/>
              </a:lnSpc>
              <a:buFontTx/>
              <a:buNone/>
            </a:pPr>
            <a:endParaRPr lang="en-US" altLang="en-US" sz="2400" smtClean="0">
              <a:latin typeface="Comic Sans MS" pitchFamily="66" charset="0"/>
            </a:endParaRPr>
          </a:p>
          <a:p>
            <a:pPr eaLnBrk="1" hangingPunct="1">
              <a:lnSpc>
                <a:spcPct val="80000"/>
              </a:lnSpc>
              <a:buFontTx/>
              <a:buNone/>
            </a:pPr>
            <a:endParaRPr lang="en-US" altLang="en-US" sz="2400" smtClean="0">
              <a:latin typeface="Comic Sans MS" pitchFamily="66" charset="0"/>
            </a:endParaRPr>
          </a:p>
          <a:p>
            <a:pPr eaLnBrk="1" hangingPunct="1">
              <a:lnSpc>
                <a:spcPct val="80000"/>
              </a:lnSpc>
              <a:buFontTx/>
              <a:buNone/>
            </a:pPr>
            <a:r>
              <a:rPr lang="en-US" altLang="en-US" sz="2400" smtClean="0">
                <a:latin typeface="Comic Sans MS" pitchFamily="66" charset="0"/>
                <a:hlinkClick r:id="rId3"/>
              </a:rPr>
              <a:t>Nucleotides</a:t>
            </a:r>
            <a:r>
              <a:rPr lang="en-US" altLang="en-US" sz="2400" smtClean="0">
                <a:latin typeface="Comic Sans MS" pitchFamily="66" charset="0"/>
              </a:rPr>
              <a:t> linked by covalent bonds between </a:t>
            </a:r>
            <a:r>
              <a:rPr lang="en-US" altLang="en-US" sz="2800" b="1" smtClean="0">
                <a:solidFill>
                  <a:srgbClr val="669900"/>
                </a:solidFill>
                <a:latin typeface="Comic Sans MS" pitchFamily="66" charset="0"/>
              </a:rPr>
              <a:t>sugar </a:t>
            </a:r>
            <a:r>
              <a:rPr lang="en-US" altLang="en-US" sz="2400" smtClean="0">
                <a:latin typeface="Comic Sans MS" pitchFamily="66" charset="0"/>
              </a:rPr>
              <a:t>of one nucleotide and </a:t>
            </a:r>
            <a:r>
              <a:rPr lang="en-US" altLang="en-US" sz="2800" b="1" smtClean="0">
                <a:solidFill>
                  <a:srgbClr val="FF3300"/>
                </a:solidFill>
                <a:latin typeface="Comic Sans MS" pitchFamily="66" charset="0"/>
              </a:rPr>
              <a:t>phosphate</a:t>
            </a:r>
            <a:r>
              <a:rPr lang="en-US" altLang="en-US" sz="2400" smtClean="0">
                <a:solidFill>
                  <a:srgbClr val="009900"/>
                </a:solidFill>
                <a:latin typeface="Comic Sans MS" pitchFamily="66" charset="0"/>
              </a:rPr>
              <a:t> </a:t>
            </a:r>
            <a:r>
              <a:rPr lang="en-US" altLang="en-US" sz="2400" smtClean="0">
                <a:latin typeface="Comic Sans MS" pitchFamily="66" charset="0"/>
              </a:rPr>
              <a:t>of next </a:t>
            </a:r>
            <a:r>
              <a:rPr lang="en-US" altLang="en-US" sz="1600" i="1" smtClean="0">
                <a:latin typeface="Comic Sans MS" pitchFamily="66" charset="0"/>
              </a:rPr>
              <a:t>(sugar-phosphate backbone)</a:t>
            </a:r>
            <a:r>
              <a:rPr lang="en-US" altLang="en-US" sz="2000" i="1" smtClean="0">
                <a:latin typeface="Comic Sans MS" pitchFamily="66" charset="0"/>
              </a:rPr>
              <a:t>.</a:t>
            </a:r>
            <a:endParaRPr lang="en-US" altLang="en-US" sz="2400" i="1" smtClean="0">
              <a:latin typeface="Comic Sans MS" pitchFamily="66" charset="0"/>
            </a:endParaRPr>
          </a:p>
          <a:p>
            <a:pPr eaLnBrk="1" hangingPunct="1">
              <a:lnSpc>
                <a:spcPct val="80000"/>
              </a:lnSpc>
              <a:buFontTx/>
              <a:buNone/>
            </a:pPr>
            <a:endParaRPr lang="en-US" altLang="en-US" sz="2400" i="1" smtClean="0">
              <a:latin typeface="Comic Sans MS" pitchFamily="66" charset="0"/>
            </a:endParaRPr>
          </a:p>
          <a:p>
            <a:pPr eaLnBrk="1" hangingPunct="1">
              <a:lnSpc>
                <a:spcPct val="80000"/>
              </a:lnSpc>
              <a:buFontTx/>
              <a:buNone/>
            </a:pPr>
            <a:endParaRPr lang="en-US" altLang="en-US" sz="2400" smtClean="0">
              <a:latin typeface="Comic Sans MS" pitchFamily="66" charset="0"/>
            </a:endParaRPr>
          </a:p>
          <a:p>
            <a:pPr eaLnBrk="1" hangingPunct="1">
              <a:lnSpc>
                <a:spcPct val="80000"/>
              </a:lnSpc>
              <a:buFontTx/>
              <a:buNone/>
            </a:pPr>
            <a:endParaRPr lang="en-US" altLang="en-US" sz="2400" smtClean="0">
              <a:latin typeface="Comic Sans MS" pitchFamily="66" charset="0"/>
            </a:endParaRPr>
          </a:p>
          <a:p>
            <a:pPr eaLnBrk="1" hangingPunct="1">
              <a:lnSpc>
                <a:spcPct val="80000"/>
              </a:lnSpc>
              <a:buFontTx/>
              <a:buNone/>
            </a:pPr>
            <a:r>
              <a:rPr lang="en-US" altLang="en-US" sz="2400" smtClean="0">
                <a:latin typeface="Comic Sans MS" pitchFamily="66" charset="0"/>
              </a:rPr>
              <a:t>Nitrogenous </a:t>
            </a:r>
            <a:r>
              <a:rPr lang="en-US" altLang="en-US" sz="2800" b="1" smtClean="0">
                <a:solidFill>
                  <a:srgbClr val="0000FF"/>
                </a:solidFill>
                <a:latin typeface="Comic Sans MS" pitchFamily="66" charset="0"/>
              </a:rPr>
              <a:t>bases</a:t>
            </a:r>
            <a:r>
              <a:rPr lang="en-US" altLang="en-US" sz="2400" smtClean="0">
                <a:latin typeface="Comic Sans MS" pitchFamily="66" charset="0"/>
              </a:rPr>
              <a:t> extend from it like teeth of a comb.</a:t>
            </a:r>
          </a:p>
        </p:txBody>
      </p:sp>
      <p:pic>
        <p:nvPicPr>
          <p:cNvPr id="15364" name="Picture 5" descr="NucleicAci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81600" y="1066800"/>
            <a:ext cx="3368675" cy="566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5"/>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5865426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8229600" cy="457200"/>
          </a:xfrm>
        </p:spPr>
        <p:txBody>
          <a:bodyPr/>
          <a:lstStyle/>
          <a:p>
            <a:pPr algn="l" eaLnBrk="1" hangingPunct="1"/>
            <a:r>
              <a:rPr lang="en-US" altLang="en-US" sz="3200" smtClean="0">
                <a:solidFill>
                  <a:srgbClr val="0033CC"/>
                </a:solidFill>
                <a:latin typeface="Comic Sans MS" pitchFamily="66" charset="0"/>
              </a:rPr>
              <a:t>Nucleic Acids</a:t>
            </a:r>
            <a:r>
              <a:rPr lang="en-US" altLang="en-US" sz="3200" b="1" smtClean="0">
                <a:solidFill>
                  <a:srgbClr val="0033CC"/>
                </a:solidFill>
                <a:latin typeface="Comic Sans MS" pitchFamily="66" charset="0"/>
              </a:rPr>
              <a:t> - DNA</a:t>
            </a:r>
          </a:p>
        </p:txBody>
      </p:sp>
      <p:sp>
        <p:nvSpPr>
          <p:cNvPr id="37891" name="Rectangle 3"/>
          <p:cNvSpPr>
            <a:spLocks noGrp="1" noChangeArrowheads="1"/>
          </p:cNvSpPr>
          <p:nvPr>
            <p:ph type="body" sz="half" idx="1"/>
          </p:nvPr>
        </p:nvSpPr>
        <p:spPr>
          <a:xfrm>
            <a:off x="228600" y="914400"/>
            <a:ext cx="5486400" cy="5715000"/>
          </a:xfrm>
        </p:spPr>
        <p:txBody>
          <a:bodyPr/>
          <a:lstStyle/>
          <a:p>
            <a:pPr eaLnBrk="1" hangingPunct="1">
              <a:lnSpc>
                <a:spcPct val="80000"/>
              </a:lnSpc>
              <a:buFontTx/>
              <a:buNone/>
              <a:defRPr/>
            </a:pPr>
            <a:r>
              <a:rPr lang="en-US" sz="1800" b="1" dirty="0" smtClean="0">
                <a:latin typeface="Comic Sans MS" pitchFamily="66" charset="0"/>
                <a:hlinkClick r:id="rId3"/>
              </a:rPr>
              <a:t>DNA</a:t>
            </a:r>
            <a:r>
              <a:rPr lang="en-US" sz="1600" dirty="0" smtClean="0">
                <a:latin typeface="Comic Sans MS" pitchFamily="66" charset="0"/>
              </a:rPr>
              <a:t> is a double stranded molecule, analogous to a ladder.</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600" dirty="0" smtClean="0">
                <a:latin typeface="Comic Sans MS" pitchFamily="66" charset="0"/>
              </a:rPr>
              <a:t>The “ladder” = </a:t>
            </a:r>
          </a:p>
          <a:p>
            <a:pPr eaLnBrk="1" hangingPunct="1">
              <a:lnSpc>
                <a:spcPct val="80000"/>
              </a:lnSpc>
              <a:buFontTx/>
              <a:buNone/>
              <a:defRPr/>
            </a:pPr>
            <a:r>
              <a:rPr lang="en-US" sz="1600" dirty="0" smtClean="0">
                <a:latin typeface="Comic Sans MS" pitchFamily="66" charset="0"/>
              </a:rPr>
              <a:t>	 </a:t>
            </a:r>
            <a:r>
              <a:rPr lang="en-US" sz="1600" dirty="0" smtClean="0">
                <a:latin typeface="Comic Sans MS" pitchFamily="66" charset="0"/>
                <a:cs typeface="Arial" pitchFamily="34" charset="0"/>
              </a:rPr>
              <a:t>•</a:t>
            </a:r>
            <a:r>
              <a:rPr lang="en-US" sz="1600" dirty="0" smtClean="0">
                <a:latin typeface="Comic Sans MS" pitchFamily="66" charset="0"/>
              </a:rPr>
              <a:t> two </a:t>
            </a:r>
            <a:r>
              <a:rPr lang="en-US" sz="1600" dirty="0" err="1" smtClean="0">
                <a:latin typeface="Comic Sans MS" pitchFamily="66" charset="0"/>
              </a:rPr>
              <a:t>deoxyribose</a:t>
            </a:r>
            <a:r>
              <a:rPr lang="en-US" sz="1600" dirty="0" smtClean="0">
                <a:latin typeface="Comic Sans MS" pitchFamily="66" charset="0"/>
              </a:rPr>
              <a:t>-phosphate chains form the “</a:t>
            </a:r>
            <a:r>
              <a:rPr lang="en-US" sz="1600" b="1" dirty="0" smtClean="0">
                <a:latin typeface="Comic Sans MS" pitchFamily="66" charset="0"/>
              </a:rPr>
              <a:t>side rails</a:t>
            </a:r>
            <a:r>
              <a:rPr lang="en-US" sz="1600" dirty="0" smtClean="0">
                <a:latin typeface="Comic Sans MS" pitchFamily="66" charset="0"/>
              </a:rPr>
              <a:t>”</a:t>
            </a:r>
            <a:endParaRPr lang="en-US" sz="1600" b="1" dirty="0" smtClean="0">
              <a:latin typeface="Comic Sans MS" pitchFamily="66" charset="0"/>
            </a:endParaRPr>
          </a:p>
          <a:p>
            <a:pPr eaLnBrk="1" hangingPunct="1">
              <a:lnSpc>
                <a:spcPct val="80000"/>
              </a:lnSpc>
              <a:buFontTx/>
              <a:buNone/>
              <a:defRPr/>
            </a:pPr>
            <a:r>
              <a:rPr lang="en-US" sz="1600" dirty="0" smtClean="0">
                <a:latin typeface="Comic Sans MS" pitchFamily="66" charset="0"/>
              </a:rPr>
              <a:t>	 </a:t>
            </a:r>
            <a:r>
              <a:rPr lang="en-US" sz="1600" dirty="0" smtClean="0">
                <a:latin typeface="Comic Sans MS" pitchFamily="66" charset="0"/>
                <a:cs typeface="Arial" pitchFamily="34" charset="0"/>
              </a:rPr>
              <a:t>•</a:t>
            </a:r>
            <a:r>
              <a:rPr lang="en-US" sz="1600" dirty="0" smtClean="0">
                <a:latin typeface="Comic Sans MS" pitchFamily="66" charset="0"/>
              </a:rPr>
              <a:t> base pairs, linked by hydrogen bonds, form the “</a:t>
            </a:r>
            <a:r>
              <a:rPr lang="en-US" sz="1600" b="1" dirty="0" smtClean="0">
                <a:latin typeface="Comic Sans MS" pitchFamily="66" charset="0"/>
              </a:rPr>
              <a:t>rungs”</a:t>
            </a:r>
            <a:r>
              <a:rPr lang="en-US" sz="1600" dirty="0" smtClean="0">
                <a:latin typeface="Comic Sans MS" pitchFamily="66" charset="0"/>
              </a:rPr>
              <a:t>.</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800" b="1" dirty="0" smtClean="0">
                <a:solidFill>
                  <a:schemeClr val="tx1">
                    <a:lumMod val="65000"/>
                    <a:lumOff val="35000"/>
                  </a:schemeClr>
                </a:solidFill>
                <a:latin typeface="Comic Sans MS" pitchFamily="66" charset="0"/>
              </a:rPr>
              <a:t>Purine Bases</a:t>
            </a:r>
            <a:r>
              <a:rPr lang="en-US" sz="1800" dirty="0" smtClean="0">
                <a:solidFill>
                  <a:schemeClr val="tx1">
                    <a:lumMod val="65000"/>
                    <a:lumOff val="35000"/>
                  </a:schemeClr>
                </a:solidFill>
                <a:latin typeface="Comic Sans MS" pitchFamily="66" charset="0"/>
              </a:rPr>
              <a:t> </a:t>
            </a:r>
            <a:r>
              <a:rPr lang="en-US" sz="1400" dirty="0" smtClean="0">
                <a:latin typeface="Comic Sans MS" pitchFamily="66" charset="0"/>
              </a:rPr>
              <a:t>(double ring)</a:t>
            </a:r>
          </a:p>
          <a:p>
            <a:pPr eaLnBrk="1" hangingPunct="1">
              <a:lnSpc>
                <a:spcPct val="80000"/>
              </a:lnSpc>
              <a:buFontTx/>
              <a:buNone/>
              <a:defRPr/>
            </a:pPr>
            <a:r>
              <a:rPr lang="en-US" sz="1600" dirty="0" smtClean="0">
                <a:latin typeface="Comic Sans MS" pitchFamily="66" charset="0"/>
              </a:rPr>
              <a:t>Adenine &amp; Guanine</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800" b="1" dirty="0" smtClean="0">
                <a:solidFill>
                  <a:schemeClr val="tx1">
                    <a:lumMod val="65000"/>
                    <a:lumOff val="35000"/>
                  </a:schemeClr>
                </a:solidFill>
                <a:latin typeface="Comic Sans MS" pitchFamily="66" charset="0"/>
              </a:rPr>
              <a:t>Pyrimidine Bases</a:t>
            </a:r>
            <a:r>
              <a:rPr lang="en-US" sz="1800" dirty="0" smtClean="0">
                <a:solidFill>
                  <a:schemeClr val="tx1">
                    <a:lumMod val="65000"/>
                    <a:lumOff val="35000"/>
                  </a:schemeClr>
                </a:solidFill>
                <a:latin typeface="Comic Sans MS" pitchFamily="66" charset="0"/>
              </a:rPr>
              <a:t> </a:t>
            </a:r>
            <a:r>
              <a:rPr lang="en-US" sz="1400" dirty="0" smtClean="0">
                <a:latin typeface="Comic Sans MS" pitchFamily="66" charset="0"/>
              </a:rPr>
              <a:t>(single ring)</a:t>
            </a:r>
            <a:endParaRPr lang="en-US" sz="1600" dirty="0" smtClean="0">
              <a:latin typeface="Comic Sans MS" pitchFamily="66" charset="0"/>
            </a:endParaRPr>
          </a:p>
          <a:p>
            <a:pPr eaLnBrk="1" hangingPunct="1">
              <a:lnSpc>
                <a:spcPct val="80000"/>
              </a:lnSpc>
              <a:buFontTx/>
              <a:buNone/>
              <a:defRPr/>
            </a:pPr>
            <a:r>
              <a:rPr lang="en-US" sz="1600" dirty="0" smtClean="0">
                <a:latin typeface="Comic Sans MS" pitchFamily="66" charset="0"/>
              </a:rPr>
              <a:t>Cytosine &amp; Thymine</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600" b="1" dirty="0" smtClean="0">
                <a:latin typeface="Comic Sans MS" pitchFamily="66" charset="0"/>
              </a:rPr>
              <a:t>Base Pairs</a:t>
            </a:r>
            <a:r>
              <a:rPr lang="en-US" sz="1600" dirty="0" smtClean="0">
                <a:latin typeface="Comic Sans MS" pitchFamily="66" charset="0"/>
              </a:rPr>
              <a:t> </a:t>
            </a:r>
            <a:r>
              <a:rPr lang="en-US" sz="1600" i="1" dirty="0" smtClean="0">
                <a:latin typeface="Comic Sans MS" pitchFamily="66" charset="0"/>
              </a:rPr>
              <a:t>(purine always pairs with pyrimidine):</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600" dirty="0" smtClean="0">
                <a:latin typeface="Comic Sans MS" pitchFamily="66" charset="0"/>
              </a:rPr>
              <a:t>Adenine + Thymine</a:t>
            </a:r>
          </a:p>
          <a:p>
            <a:pPr eaLnBrk="1" hangingPunct="1">
              <a:lnSpc>
                <a:spcPct val="80000"/>
              </a:lnSpc>
              <a:buFontTx/>
              <a:buNone/>
              <a:defRPr/>
            </a:pPr>
            <a:r>
              <a:rPr lang="en-US" sz="1600" dirty="0" smtClean="0">
                <a:latin typeface="Comic Sans MS" pitchFamily="66" charset="0"/>
              </a:rPr>
              <a:t>Cytosine + Guanine</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800" b="1" dirty="0" smtClean="0">
                <a:solidFill>
                  <a:schemeClr val="tx1">
                    <a:lumMod val="50000"/>
                    <a:lumOff val="50000"/>
                  </a:schemeClr>
                </a:solidFill>
                <a:latin typeface="Comic Sans MS" pitchFamily="66" charset="0"/>
              </a:rPr>
              <a:t>Hydrogen bonds </a:t>
            </a:r>
            <a:r>
              <a:rPr lang="en-US" sz="1600" b="1" dirty="0" smtClean="0">
                <a:latin typeface="Comic Sans MS" pitchFamily="66" charset="0"/>
              </a:rPr>
              <a:t>attract the bases</a:t>
            </a:r>
            <a:r>
              <a:rPr lang="en-US" sz="1600" dirty="0" smtClean="0">
                <a:latin typeface="Comic Sans MS" pitchFamily="66" charset="0"/>
              </a:rPr>
              <a:t> from one strand to the bases on the other strand and also </a:t>
            </a:r>
            <a:r>
              <a:rPr lang="en-US" sz="1600" b="1" dirty="0" smtClean="0">
                <a:latin typeface="Comic Sans MS" pitchFamily="66" charset="0"/>
              </a:rPr>
              <a:t>twist the phosphate-sugar backbones</a:t>
            </a:r>
            <a:r>
              <a:rPr lang="en-US" sz="1600" dirty="0" smtClean="0">
                <a:latin typeface="Comic Sans MS" pitchFamily="66" charset="0"/>
              </a:rPr>
              <a:t> into a helix. </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endParaRPr lang="en-US" sz="1200" dirty="0" smtClean="0"/>
          </a:p>
          <a:p>
            <a:pPr eaLnBrk="1" hangingPunct="1">
              <a:lnSpc>
                <a:spcPct val="80000"/>
              </a:lnSpc>
              <a:buFontTx/>
              <a:buNone/>
              <a:defRPr/>
            </a:pPr>
            <a:endParaRPr lang="en-US" sz="1200" dirty="0" smtClean="0"/>
          </a:p>
        </p:txBody>
      </p:sp>
      <p:sp>
        <p:nvSpPr>
          <p:cNvPr id="16388" name="Text Box 5"/>
          <p:cNvSpPr txBox="1">
            <a:spLocks noChangeArrowheads="1"/>
          </p:cNvSpPr>
          <p:nvPr/>
        </p:nvSpPr>
        <p:spPr bwMode="auto">
          <a:xfrm>
            <a:off x="5867400" y="6462713"/>
            <a:ext cx="3276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Images: </a:t>
            </a:r>
            <a:r>
              <a:rPr lang="en-US" altLang="en-US" sz="1000">
                <a:latin typeface="Comic Sans MS" pitchFamily="66" charset="0"/>
                <a:cs typeface="Arial" charset="0"/>
                <a:hlinkClick r:id="rId4"/>
              </a:rPr>
              <a:t>Model of DNA Molecule</a:t>
            </a:r>
            <a:r>
              <a:rPr lang="en-US" altLang="en-US" sz="1000">
                <a:latin typeface="Comic Sans MS" pitchFamily="66" charset="0"/>
                <a:cs typeface="Arial" charset="0"/>
              </a:rPr>
              <a:t>, Field Museum, Chicago, T. Port </a:t>
            </a:r>
            <a:r>
              <a:rPr lang="en-US" altLang="en-US" sz="1000">
                <a:latin typeface="Comic Sans MS" pitchFamily="66" charset="0"/>
                <a:cs typeface="Arial" charset="0"/>
                <a:hlinkClick r:id="rId5"/>
              </a:rPr>
              <a:t>DNA</a:t>
            </a:r>
            <a:r>
              <a:rPr lang="en-US" altLang="en-US" sz="1000">
                <a:latin typeface="Comic Sans MS" pitchFamily="66" charset="0"/>
                <a:cs typeface="Arial" charset="0"/>
              </a:rPr>
              <a:t>, Biology Corner Website</a:t>
            </a:r>
          </a:p>
        </p:txBody>
      </p:sp>
      <p:sp>
        <p:nvSpPr>
          <p:cNvPr id="16389" name="Text Box 8"/>
          <p:cNvSpPr txBox="1">
            <a:spLocks noChangeArrowheads="1"/>
          </p:cNvSpPr>
          <p:nvPr/>
        </p:nvSpPr>
        <p:spPr bwMode="auto">
          <a:xfrm>
            <a:off x="2362200" y="5029200"/>
            <a:ext cx="2895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b="1">
                <a:solidFill>
                  <a:srgbClr val="FF0000"/>
                </a:solidFill>
                <a:latin typeface="Comic Sans MS" pitchFamily="66" charset="0"/>
                <a:cs typeface="Arial" charset="0"/>
              </a:rPr>
              <a:t>Q</a:t>
            </a:r>
            <a:r>
              <a:rPr lang="en-US" altLang="en-US" sz="1400" b="1">
                <a:latin typeface="Comic Sans MS" pitchFamily="66" charset="0"/>
                <a:cs typeface="Arial" charset="0"/>
              </a:rPr>
              <a:t>:</a:t>
            </a:r>
            <a:r>
              <a:rPr lang="en-US" altLang="en-US" sz="1400">
                <a:latin typeface="Comic Sans MS" pitchFamily="66" charset="0"/>
                <a:cs typeface="Arial" charset="0"/>
              </a:rPr>
              <a:t> How do I remember this?</a:t>
            </a:r>
          </a:p>
        </p:txBody>
      </p:sp>
      <p:pic>
        <p:nvPicPr>
          <p:cNvPr id="16390" name="Picture 8" descr="C:\Users\Tami\Desktop\Picture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640013"/>
            <a:ext cx="30226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398" y="152400"/>
            <a:ext cx="3023393" cy="2267545"/>
          </a:xfrm>
          <a:prstGeom prst="rect">
            <a:avLst/>
          </a:prstGeom>
          <a:ln>
            <a:noFill/>
          </a:ln>
          <a:effectLst>
            <a:softEdge rad="112500"/>
          </a:effectLst>
        </p:spPr>
      </p:pic>
      <p:sp>
        <p:nvSpPr>
          <p:cNvPr id="9"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8"/>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5315298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3" action="ppaction://hlinkfile"/>
              </a:rPr>
              <a:t>DNA Molecule</a:t>
            </a:r>
            <a:r>
              <a:rPr lang="en-US" altLang="en-US" sz="1000">
                <a:latin typeface="Comic Sans MS" pitchFamily="66" charset="0"/>
                <a:cs typeface="Arial" charset="0"/>
              </a:rPr>
              <a:t>, National Science Foundation</a:t>
            </a:r>
          </a:p>
        </p:txBody>
      </p:sp>
      <p:pic>
        <p:nvPicPr>
          <p:cNvPr id="17411" name="Picture 5" descr="C:\Users\Tami\Desktop\Picture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75" y="357188"/>
            <a:ext cx="575945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3155877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193675"/>
            <a:ext cx="8229600" cy="639763"/>
          </a:xfrm>
        </p:spPr>
        <p:txBody>
          <a:bodyPr/>
          <a:lstStyle/>
          <a:p>
            <a:pPr eaLnBrk="1" hangingPunct="1"/>
            <a:r>
              <a:rPr lang="en-US" altLang="en-US" sz="3600" b="1" smtClean="0">
                <a:solidFill>
                  <a:srgbClr val="0033CC"/>
                </a:solidFill>
                <a:latin typeface="Comic Sans MS" pitchFamily="66" charset="0"/>
              </a:rPr>
              <a:t>ATP</a:t>
            </a:r>
            <a:r>
              <a:rPr lang="en-US" altLang="en-US" b="1" smtClean="0">
                <a:latin typeface="Comic Sans MS" pitchFamily="66" charset="0"/>
              </a:rPr>
              <a:t> </a:t>
            </a:r>
            <a:r>
              <a:rPr lang="en-US" altLang="en-US" sz="2800" b="1" smtClean="0">
                <a:solidFill>
                  <a:srgbClr val="0033CC"/>
                </a:solidFill>
                <a:latin typeface="Comic Sans MS" pitchFamily="66" charset="0"/>
              </a:rPr>
              <a:t>Production and Energy Storage</a:t>
            </a:r>
          </a:p>
        </p:txBody>
      </p:sp>
      <p:sp>
        <p:nvSpPr>
          <p:cNvPr id="39939" name="Rectangle 3"/>
          <p:cNvSpPr>
            <a:spLocks noGrp="1" noChangeArrowheads="1"/>
          </p:cNvSpPr>
          <p:nvPr>
            <p:ph type="body" sz="half" idx="1"/>
          </p:nvPr>
        </p:nvSpPr>
        <p:spPr>
          <a:xfrm>
            <a:off x="152400" y="1371600"/>
            <a:ext cx="5257800" cy="5105400"/>
          </a:xfrm>
        </p:spPr>
        <p:txBody>
          <a:bodyPr/>
          <a:lstStyle/>
          <a:p>
            <a:pPr marL="225425" indent="-225425" eaLnBrk="1" hangingPunct="1">
              <a:lnSpc>
                <a:spcPct val="80000"/>
              </a:lnSpc>
              <a:defRPr/>
            </a:pPr>
            <a:endParaRPr lang="en-US" sz="1600" b="1" i="1" dirty="0" smtClean="0">
              <a:latin typeface="Comic Sans MS" pitchFamily="66" charset="0"/>
            </a:endParaRPr>
          </a:p>
          <a:p>
            <a:pPr marL="225425" indent="-225425" eaLnBrk="1" hangingPunct="1">
              <a:lnSpc>
                <a:spcPct val="80000"/>
              </a:lnSpc>
              <a:defRPr/>
            </a:pPr>
            <a:r>
              <a:rPr lang="en-US" sz="1800" b="1" dirty="0" smtClean="0">
                <a:solidFill>
                  <a:srgbClr val="FF0000"/>
                </a:solidFill>
                <a:latin typeface="Comic Sans MS" pitchFamily="66" charset="0"/>
              </a:rPr>
              <a:t>Q</a:t>
            </a:r>
            <a:r>
              <a:rPr lang="en-US" sz="1600" b="1" dirty="0" smtClean="0">
                <a:solidFill>
                  <a:srgbClr val="FF0000"/>
                </a:solidFill>
                <a:latin typeface="Comic Sans MS" pitchFamily="66" charset="0"/>
              </a:rPr>
              <a:t>: </a:t>
            </a:r>
            <a:r>
              <a:rPr lang="en-US" sz="1600" b="1" dirty="0" smtClean="0">
                <a:latin typeface="Comic Sans MS" pitchFamily="66" charset="0"/>
              </a:rPr>
              <a:t>This molecule has a sugar, a base and three phosphate groups. What kind of monomer is it?</a:t>
            </a:r>
          </a:p>
          <a:p>
            <a:pPr marL="225425" indent="-225425" eaLnBrk="1" hangingPunct="1">
              <a:lnSpc>
                <a:spcPct val="80000"/>
              </a:lnSpc>
              <a:defRPr/>
            </a:pPr>
            <a:endParaRPr lang="en-US" sz="1600" dirty="0" smtClean="0">
              <a:latin typeface="Comic Sans MS" pitchFamily="66" charset="0"/>
            </a:endParaRPr>
          </a:p>
          <a:p>
            <a:pPr marL="225425" indent="-225425" eaLnBrk="1" hangingPunct="1">
              <a:lnSpc>
                <a:spcPct val="80000"/>
              </a:lnSpc>
              <a:defRPr/>
            </a:pPr>
            <a:r>
              <a:rPr lang="en-US" sz="1600" b="1" dirty="0" smtClean="0">
                <a:latin typeface="Comic Sans MS" pitchFamily="66" charset="0"/>
                <a:hlinkClick r:id="rId3"/>
              </a:rPr>
              <a:t>Adenosine 5'-triphosphate</a:t>
            </a:r>
            <a:r>
              <a:rPr lang="en-US" sz="1600" b="1" dirty="0" smtClean="0">
                <a:latin typeface="Comic Sans MS" pitchFamily="66" charset="0"/>
              </a:rPr>
              <a:t> </a:t>
            </a:r>
          </a:p>
          <a:p>
            <a:pPr marL="225425" indent="-225425" eaLnBrk="1" hangingPunct="1">
              <a:lnSpc>
                <a:spcPct val="80000"/>
              </a:lnSpc>
              <a:defRPr/>
            </a:pPr>
            <a:endParaRPr lang="en-US" sz="16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Multifunctional "molecular currency" of intracellular energy transfer. </a:t>
            </a:r>
          </a:p>
          <a:p>
            <a:pPr marL="225425" indent="-225425" eaLnBrk="1" hangingPunct="1">
              <a:lnSpc>
                <a:spcPct val="80000"/>
              </a:lnSpc>
              <a:defRPr/>
            </a:pPr>
            <a:endParaRPr lang="en-US" sz="16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Organisms release energy from nutrients; can be concentrated and stored in </a:t>
            </a:r>
            <a:r>
              <a:rPr lang="en-US" sz="1600" dirty="0" smtClean="0">
                <a:solidFill>
                  <a:srgbClr val="FF3300"/>
                </a:solidFill>
                <a:latin typeface="Comic Sans MS" pitchFamily="66" charset="0"/>
              </a:rPr>
              <a:t>high-energy phosphate bonds</a:t>
            </a:r>
            <a:r>
              <a:rPr lang="en-US" sz="1600" dirty="0" smtClean="0">
                <a:latin typeface="Comic Sans MS" pitchFamily="66" charset="0"/>
              </a:rPr>
              <a:t> of ATP.</a:t>
            </a:r>
          </a:p>
          <a:p>
            <a:pPr marL="225425" indent="-225425" eaLnBrk="1" hangingPunct="1">
              <a:lnSpc>
                <a:spcPct val="80000"/>
              </a:lnSpc>
              <a:buFontTx/>
              <a:buNone/>
              <a:defRPr/>
            </a:pPr>
            <a:endParaRPr lang="en-US" sz="16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 Transports chemical energy within cells for metabolism. </a:t>
            </a:r>
          </a:p>
          <a:p>
            <a:pPr marL="225425" indent="-225425" eaLnBrk="1" hangingPunct="1">
              <a:lnSpc>
                <a:spcPct val="80000"/>
              </a:lnSpc>
              <a:defRPr/>
            </a:pPr>
            <a:endParaRPr lang="en-US" sz="16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Produced as energy source during </a:t>
            </a:r>
            <a:r>
              <a:rPr lang="en-US" sz="1800" b="1" dirty="0" smtClean="0">
                <a:solidFill>
                  <a:schemeClr val="tx1">
                    <a:lumMod val="50000"/>
                    <a:lumOff val="50000"/>
                  </a:schemeClr>
                </a:solidFill>
                <a:latin typeface="Comic Sans MS" pitchFamily="66" charset="0"/>
              </a:rPr>
              <a:t>photosynthesis</a:t>
            </a:r>
            <a:r>
              <a:rPr lang="en-US" sz="1600" dirty="0" smtClean="0">
                <a:latin typeface="Comic Sans MS" pitchFamily="66" charset="0"/>
              </a:rPr>
              <a:t> and </a:t>
            </a:r>
            <a:r>
              <a:rPr lang="en-US" sz="1800" b="1" dirty="0" smtClean="0">
                <a:solidFill>
                  <a:schemeClr val="tx1">
                    <a:lumMod val="50000"/>
                    <a:lumOff val="50000"/>
                  </a:schemeClr>
                </a:solidFill>
                <a:latin typeface="Comic Sans MS" pitchFamily="66" charset="0"/>
              </a:rPr>
              <a:t>cellular respiration</a:t>
            </a:r>
            <a:r>
              <a:rPr lang="en-US" sz="1600" dirty="0" smtClean="0">
                <a:latin typeface="Comic Sans MS" pitchFamily="66" charset="0"/>
              </a:rPr>
              <a:t>.</a:t>
            </a:r>
          </a:p>
          <a:p>
            <a:pPr marL="225425" indent="-225425" eaLnBrk="1" hangingPunct="1">
              <a:lnSpc>
                <a:spcPct val="80000"/>
              </a:lnSpc>
              <a:defRPr/>
            </a:pPr>
            <a:endParaRPr lang="en-US" sz="16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Consumed by many enzymes and a multitude of cellular processes </a:t>
            </a:r>
            <a:endParaRPr lang="en-US" sz="1800" dirty="0" smtClean="0">
              <a:latin typeface="Comic Sans MS" pitchFamily="66" charset="0"/>
            </a:endParaRPr>
          </a:p>
          <a:p>
            <a:pPr marL="684213" lvl="1" indent="-227013" eaLnBrk="1" hangingPunct="1">
              <a:lnSpc>
                <a:spcPct val="80000"/>
              </a:lnSpc>
              <a:buFontTx/>
              <a:buNone/>
              <a:defRPr/>
            </a:pPr>
            <a:endParaRPr lang="en-US" sz="1600" dirty="0" smtClean="0">
              <a:latin typeface="Comic Sans MS" pitchFamily="66" charset="0"/>
            </a:endParaRPr>
          </a:p>
        </p:txBody>
      </p:sp>
      <p:sp>
        <p:nvSpPr>
          <p:cNvPr id="18436" name="Picture 6" descr="ATP"/>
          <p:cNvSpPr>
            <a:spLocks noChangeAspect="1" noChangeArrowheads="1"/>
          </p:cNvSpPr>
          <p:nvPr/>
        </p:nvSpPr>
        <p:spPr bwMode="auto">
          <a:xfrm>
            <a:off x="1143000" y="0"/>
            <a:ext cx="1508125"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37" name="Text Box 8"/>
          <p:cNvSpPr txBox="1">
            <a:spLocks noChangeArrowheads="1"/>
          </p:cNvSpPr>
          <p:nvPr/>
        </p:nvSpPr>
        <p:spPr bwMode="auto">
          <a:xfrm>
            <a:off x="5410200" y="6611938"/>
            <a:ext cx="3733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4"/>
              </a:rPr>
              <a:t>ATP Molecule</a:t>
            </a:r>
            <a:r>
              <a:rPr lang="en-US" altLang="en-US" sz="1000">
                <a:latin typeface="Comic Sans MS" pitchFamily="66" charset="0"/>
                <a:cs typeface="Arial" charset="0"/>
              </a:rPr>
              <a:t>, NEUROtiker;  </a:t>
            </a:r>
            <a:r>
              <a:rPr lang="en-US" altLang="en-US" sz="1000">
                <a:latin typeface="Comic Sans MS" pitchFamily="66" charset="0"/>
                <a:cs typeface="Arial" charset="0"/>
                <a:hlinkClick r:id="rId5"/>
              </a:rPr>
              <a:t>ATP-ADP Cycle</a:t>
            </a:r>
            <a:r>
              <a:rPr lang="en-US" altLang="en-US" sz="1000">
                <a:latin typeface="Comic Sans MS" pitchFamily="66" charset="0"/>
                <a:cs typeface="Arial" charset="0"/>
              </a:rPr>
              <a:t>, CUNY </a:t>
            </a:r>
          </a:p>
        </p:txBody>
      </p:sp>
      <p:pic>
        <p:nvPicPr>
          <p:cNvPr id="18438" name="Content Placeholder 2"/>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573713" y="1295400"/>
            <a:ext cx="3352800" cy="1992313"/>
          </a:xfrm>
        </p:spPr>
      </p:pic>
      <p:pic>
        <p:nvPicPr>
          <p:cNvPr id="18439" name="Picture 9" descr="C:\Users\Tami\Desktop\Picture8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2975" y="3581400"/>
            <a:ext cx="29035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8"/>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8763267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61975" y="228600"/>
            <a:ext cx="8153400" cy="1066800"/>
          </a:xfrm>
        </p:spPr>
        <p:txBody>
          <a:bodyPr/>
          <a:lstStyle/>
          <a:p>
            <a:pPr eaLnBrk="1" hangingPunct="1"/>
            <a:r>
              <a:rPr lang="en-US" altLang="en-US" sz="2400" b="1" dirty="0" smtClean="0"/>
              <a:t/>
            </a:r>
            <a:br>
              <a:rPr lang="en-US" altLang="en-US" sz="2400" b="1" dirty="0" smtClean="0"/>
            </a:br>
            <a:r>
              <a:rPr lang="en-US" altLang="en-US" sz="3200" dirty="0" smtClean="0">
                <a:solidFill>
                  <a:schemeClr val="folHlink"/>
                </a:solidFill>
                <a:latin typeface="Comic Sans MS" pitchFamily="66" charset="0"/>
              </a:rPr>
              <a:t>Organic Molecules –</a:t>
            </a:r>
            <a:r>
              <a:rPr lang="en-US" altLang="en-US" sz="3200" b="1" dirty="0" smtClean="0">
                <a:solidFill>
                  <a:schemeClr val="folHlink"/>
                </a:solidFill>
                <a:latin typeface="Comic Sans MS" pitchFamily="66" charset="0"/>
              </a:rPr>
              <a:t> </a:t>
            </a:r>
            <a:r>
              <a:rPr lang="en-US" altLang="en-US" sz="3200" b="1" dirty="0" smtClean="0">
                <a:solidFill>
                  <a:schemeClr val="folHlink"/>
                </a:solidFill>
                <a:latin typeface="Comic Sans MS" pitchFamily="66" charset="0"/>
                <a:hlinkClick r:id="rId3"/>
              </a:rPr>
              <a:t>Lipids</a:t>
            </a:r>
            <a:r>
              <a:rPr lang="en-US" altLang="en-US" sz="2800" b="1" dirty="0" smtClean="0">
                <a:latin typeface="Comic Sans MS" pitchFamily="66" charset="0"/>
              </a:rPr>
              <a:t> </a:t>
            </a:r>
            <a:br>
              <a:rPr lang="en-US" altLang="en-US" sz="2800" b="1" dirty="0" smtClean="0">
                <a:latin typeface="Comic Sans MS" pitchFamily="66" charset="0"/>
              </a:rPr>
            </a:br>
            <a:r>
              <a:rPr lang="en-US" altLang="en-US" sz="1400" i="1" dirty="0" smtClean="0">
                <a:latin typeface="Comic Sans MS" pitchFamily="66" charset="0"/>
              </a:rPr>
              <a:t>(</a:t>
            </a:r>
            <a:r>
              <a:rPr lang="en-US" altLang="en-US" sz="1800" i="1" dirty="0" smtClean="0">
                <a:solidFill>
                  <a:schemeClr val="tx1"/>
                </a:solidFill>
                <a:latin typeface="Comic Sans MS" pitchFamily="66" charset="0"/>
              </a:rPr>
              <a:t>Fats</a:t>
            </a:r>
            <a:r>
              <a:rPr lang="en-US" altLang="en-US" sz="1800" i="1" dirty="0" smtClean="0">
                <a:latin typeface="Comic Sans MS" pitchFamily="66" charset="0"/>
              </a:rPr>
              <a:t>, Phospholipids, Waxes &amp; Steroids)</a:t>
            </a:r>
            <a:r>
              <a:rPr lang="en-US" altLang="en-US" dirty="0" smtClean="0">
                <a:latin typeface="Comic Sans MS" pitchFamily="66" charset="0"/>
              </a:rPr>
              <a:t/>
            </a:r>
            <a:br>
              <a:rPr lang="en-US" altLang="en-US" dirty="0" smtClean="0">
                <a:latin typeface="Comic Sans MS" pitchFamily="66" charset="0"/>
              </a:rPr>
            </a:br>
            <a:endParaRPr lang="en-US" altLang="en-US" sz="4800" dirty="0" smtClean="0">
              <a:latin typeface="Comic Sans MS" pitchFamily="66" charset="0"/>
            </a:endParaRPr>
          </a:p>
        </p:txBody>
      </p:sp>
      <p:sp>
        <p:nvSpPr>
          <p:cNvPr id="19459" name="Rectangle 3"/>
          <p:cNvSpPr>
            <a:spLocks noGrp="1" noChangeArrowheads="1"/>
          </p:cNvSpPr>
          <p:nvPr>
            <p:ph type="body" sz="half" idx="1"/>
          </p:nvPr>
        </p:nvSpPr>
        <p:spPr>
          <a:xfrm>
            <a:off x="152400" y="1371600"/>
            <a:ext cx="8839200" cy="2286000"/>
          </a:xfrm>
        </p:spPr>
        <p:txBody>
          <a:bodyPr/>
          <a:lstStyle/>
          <a:p>
            <a:pPr marL="533400" indent="-533400" eaLnBrk="1" hangingPunct="1">
              <a:buFontTx/>
              <a:buNone/>
            </a:pPr>
            <a:r>
              <a:rPr lang="en-US" altLang="en-US" sz="1800" dirty="0" smtClean="0">
                <a:latin typeface="Comic Sans MS" pitchFamily="66" charset="0"/>
              </a:rPr>
              <a:t>Hydrophobic macromolecules…insoluble in water.</a:t>
            </a:r>
          </a:p>
          <a:p>
            <a:pPr marL="533400" indent="-533400" eaLnBrk="1" hangingPunct="1">
              <a:buFontTx/>
              <a:buNone/>
            </a:pPr>
            <a:endParaRPr lang="en-US" altLang="en-US" sz="1800" dirty="0" smtClean="0">
              <a:latin typeface="Comic Sans MS" pitchFamily="66" charset="0"/>
            </a:endParaRPr>
          </a:p>
          <a:p>
            <a:pPr marL="533400" indent="-533400" eaLnBrk="1" hangingPunct="1">
              <a:buFontTx/>
              <a:buNone/>
            </a:pPr>
            <a:r>
              <a:rPr lang="en-US" altLang="en-US" sz="1800" dirty="0" smtClean="0">
                <a:latin typeface="Comic Sans MS" pitchFamily="66" charset="0"/>
              </a:rPr>
              <a:t>Not attracted to water because …</a:t>
            </a:r>
          </a:p>
          <a:p>
            <a:pPr marL="533400" indent="-533400" eaLnBrk="1" hangingPunct="1">
              <a:buFontTx/>
              <a:buNone/>
            </a:pPr>
            <a:endParaRPr lang="en-US" altLang="en-US" sz="1800" dirty="0" smtClean="0">
              <a:latin typeface="Comic Sans MS" pitchFamily="66" charset="0"/>
            </a:endParaRPr>
          </a:p>
          <a:p>
            <a:pPr marL="533400" indent="-533400" eaLnBrk="1" hangingPunct="1">
              <a:buFontTx/>
              <a:buNone/>
            </a:pPr>
            <a:r>
              <a:rPr lang="en-US" altLang="en-US" sz="1800" i="1" dirty="0" smtClean="0">
                <a:latin typeface="Comic Sans MS" pitchFamily="66" charset="0"/>
              </a:rPr>
              <a:t>non-polar covalent bonds linking carbon &amp; hydrogen </a:t>
            </a:r>
            <a:r>
              <a:rPr lang="en-US" altLang="en-US" sz="1800" dirty="0" smtClean="0">
                <a:latin typeface="Comic Sans MS" pitchFamily="66" charset="0"/>
              </a:rPr>
              <a:t>aren’t attracted to the </a:t>
            </a:r>
            <a:r>
              <a:rPr lang="en-US" altLang="en-US" sz="1800" i="1" dirty="0" smtClean="0">
                <a:latin typeface="Comic Sans MS" pitchFamily="66" charset="0"/>
              </a:rPr>
              <a:t>polar bonds of water</a:t>
            </a:r>
            <a:r>
              <a:rPr lang="en-US" altLang="en-US" sz="1800" dirty="0" smtClean="0">
                <a:latin typeface="Comic Sans MS" pitchFamily="66" charset="0"/>
              </a:rPr>
              <a:t>.</a:t>
            </a:r>
          </a:p>
          <a:p>
            <a:pPr marL="533400" indent="-533400" eaLnBrk="1" hangingPunct="1">
              <a:buFontTx/>
              <a:buNone/>
            </a:pPr>
            <a:endParaRPr lang="en-US" altLang="en-US" sz="1800" dirty="0" smtClean="0">
              <a:latin typeface="Comic Sans MS" pitchFamily="66" charset="0"/>
            </a:endParaRPr>
          </a:p>
          <a:p>
            <a:pPr marL="533400" indent="-533400" eaLnBrk="1" hangingPunct="1">
              <a:buFontTx/>
              <a:buNone/>
            </a:pPr>
            <a:endParaRPr lang="en-US" altLang="en-US" sz="2800" dirty="0" smtClean="0">
              <a:latin typeface="Comic Sans MS" pitchFamily="66" charset="0"/>
            </a:endParaRPr>
          </a:p>
          <a:p>
            <a:pPr marL="533400" indent="-533400" eaLnBrk="1" hangingPunct="1">
              <a:buFontTx/>
              <a:buNone/>
            </a:pPr>
            <a:endParaRPr lang="en-US" altLang="en-US" sz="2800" dirty="0" smtClean="0">
              <a:latin typeface="Comic Sans MS" pitchFamily="66" charset="0"/>
            </a:endParaRPr>
          </a:p>
          <a:p>
            <a:pPr marL="533400" indent="-533400" eaLnBrk="1" hangingPunct="1">
              <a:buFontTx/>
              <a:buNone/>
            </a:pPr>
            <a:endParaRPr lang="en-US" altLang="en-US" sz="2800" dirty="0" smtClean="0"/>
          </a:p>
          <a:p>
            <a:pPr marL="533400" indent="-533400" eaLnBrk="1" hangingPunct="1">
              <a:buFontTx/>
              <a:buNone/>
            </a:pPr>
            <a:r>
              <a:rPr lang="en-US" altLang="en-US" sz="2800" dirty="0" smtClean="0"/>
              <a:t> </a:t>
            </a:r>
          </a:p>
          <a:p>
            <a:pPr marL="533400" indent="-533400" eaLnBrk="1" hangingPunct="1">
              <a:buFontTx/>
              <a:buNone/>
            </a:pPr>
            <a:endParaRPr lang="en-US" altLang="en-US" sz="2800" dirty="0" smtClean="0"/>
          </a:p>
        </p:txBody>
      </p:sp>
      <p:sp>
        <p:nvSpPr>
          <p:cNvPr id="19460" name="Text Box 20"/>
          <p:cNvSpPr txBox="1">
            <a:spLocks noChangeArrowheads="1"/>
          </p:cNvSpPr>
          <p:nvPr/>
        </p:nvSpPr>
        <p:spPr bwMode="auto">
          <a:xfrm>
            <a:off x="5334000" y="6492875"/>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Images: </a:t>
            </a:r>
            <a:r>
              <a:rPr lang="en-US" altLang="en-US" sz="1000">
                <a:latin typeface="Comic Sans MS" pitchFamily="66" charset="0"/>
                <a:cs typeface="Arial" charset="0"/>
                <a:hlinkClick r:id="rId4"/>
              </a:rPr>
              <a:t>Cholesterol</a:t>
            </a:r>
            <a:r>
              <a:rPr lang="en-US" altLang="en-US" sz="1000">
                <a:latin typeface="Comic Sans MS" pitchFamily="66" charset="0"/>
                <a:cs typeface="Arial" charset="0"/>
              </a:rPr>
              <a:t>, Wiki; </a:t>
            </a:r>
            <a:r>
              <a:rPr lang="en-US" altLang="en-US" sz="1000">
                <a:latin typeface="Comic Sans MS" pitchFamily="66" charset="0"/>
                <a:cs typeface="Arial" charset="0"/>
                <a:hlinkClick r:id="rId5"/>
              </a:rPr>
              <a:t>Phospholipid Structure</a:t>
            </a:r>
            <a:r>
              <a:rPr lang="en-US" altLang="en-US" sz="1000">
                <a:latin typeface="Comic Sans MS" pitchFamily="66" charset="0"/>
                <a:cs typeface="Arial" charset="0"/>
              </a:rPr>
              <a:t>, Bryan  Derksen. Wiki </a:t>
            </a:r>
            <a:r>
              <a:rPr lang="en-US" altLang="en-US" sz="1000">
                <a:latin typeface="Comic Sans MS" pitchFamily="66" charset="0"/>
                <a:cs typeface="Arial" charset="0"/>
                <a:hlinkClick r:id="rId6"/>
              </a:rPr>
              <a:t>Honeycomb</a:t>
            </a:r>
            <a:r>
              <a:rPr lang="en-US" altLang="en-US" sz="1000">
                <a:latin typeface="Comic Sans MS" pitchFamily="66" charset="0"/>
                <a:cs typeface="Arial" charset="0"/>
              </a:rPr>
              <a:t>, Wikii; </a:t>
            </a:r>
            <a:r>
              <a:rPr lang="en-US" altLang="en-US" sz="1000">
                <a:latin typeface="Comic Sans MS" pitchFamily="66" charset="0"/>
                <a:cs typeface="Arial" charset="0"/>
                <a:hlinkClick r:id="rId7"/>
              </a:rPr>
              <a:t>Oil &amp; Water</a:t>
            </a:r>
            <a:r>
              <a:rPr lang="en-US" altLang="en-US" sz="1000">
                <a:latin typeface="Comic Sans MS" pitchFamily="66" charset="0"/>
                <a:cs typeface="Arial" charset="0"/>
              </a:rPr>
              <a:t>, Kidipede </a:t>
            </a:r>
          </a:p>
        </p:txBody>
      </p:sp>
      <p:pic>
        <p:nvPicPr>
          <p:cNvPr id="19461" name="Picture 25" descr="Phospholipid_structure"/>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4648200" y="3733800"/>
            <a:ext cx="1563688"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28" descr="Beeswax_foundation"/>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2057400" y="3733800"/>
            <a:ext cx="23622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3" name="Picture 29" descr="Cholesterol-3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733800"/>
            <a:ext cx="1581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0" descr="oil-wa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3733800"/>
            <a:ext cx="23907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12"/>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26449956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81000"/>
            <a:ext cx="8153400" cy="838200"/>
          </a:xfrm>
        </p:spPr>
        <p:txBody>
          <a:bodyPr/>
          <a:lstStyle/>
          <a:p>
            <a:pPr algn="l" eaLnBrk="1" hangingPunct="1"/>
            <a:r>
              <a:rPr lang="en-US" altLang="en-US" sz="3200" smtClean="0">
                <a:solidFill>
                  <a:schemeClr val="folHlink"/>
                </a:solidFill>
                <a:latin typeface="Comic Sans MS" pitchFamily="66" charset="0"/>
              </a:rPr>
              <a:t>Organic Molecules –</a:t>
            </a:r>
            <a:r>
              <a:rPr lang="en-US" altLang="en-US" sz="3200" b="1" smtClean="0">
                <a:solidFill>
                  <a:schemeClr val="folHlink"/>
                </a:solidFill>
                <a:latin typeface="Comic Sans MS" pitchFamily="66" charset="0"/>
              </a:rPr>
              <a:t> Lipids</a:t>
            </a:r>
            <a:r>
              <a:rPr lang="en-US" altLang="en-US" sz="2800" b="1" smtClean="0">
                <a:latin typeface="Comic Sans MS" pitchFamily="66" charset="0"/>
              </a:rPr>
              <a:t> </a:t>
            </a:r>
            <a:br>
              <a:rPr lang="en-US" altLang="en-US" sz="2800" b="1" smtClean="0">
                <a:latin typeface="Comic Sans MS" pitchFamily="66" charset="0"/>
              </a:rPr>
            </a:br>
            <a:r>
              <a:rPr lang="en-US" altLang="en-US" sz="2000" i="1" smtClean="0">
                <a:latin typeface="Comic Sans MS" pitchFamily="66" charset="0"/>
              </a:rPr>
              <a:t>(</a:t>
            </a:r>
            <a:r>
              <a:rPr lang="en-US" altLang="en-US" sz="2000" b="1" i="1" smtClean="0">
                <a:solidFill>
                  <a:schemeClr val="tx1"/>
                </a:solidFill>
                <a:latin typeface="Comic Sans MS" pitchFamily="66" charset="0"/>
              </a:rPr>
              <a:t>Fats</a:t>
            </a:r>
            <a:r>
              <a:rPr lang="en-US" altLang="en-US" sz="2000" i="1" smtClean="0">
                <a:latin typeface="Comic Sans MS" pitchFamily="66" charset="0"/>
              </a:rPr>
              <a:t>, Phospholipids, Waxes &amp; Steroids)</a:t>
            </a:r>
            <a:endParaRPr lang="en-US" altLang="en-US" sz="4800" smtClean="0"/>
          </a:p>
        </p:txBody>
      </p:sp>
      <p:sp>
        <p:nvSpPr>
          <p:cNvPr id="41987" name="Rectangle 3"/>
          <p:cNvSpPr>
            <a:spLocks noGrp="1" noChangeArrowheads="1"/>
          </p:cNvSpPr>
          <p:nvPr>
            <p:ph type="body" sz="half" idx="1"/>
          </p:nvPr>
        </p:nvSpPr>
        <p:spPr>
          <a:xfrm>
            <a:off x="152400" y="1828800"/>
            <a:ext cx="4419600" cy="4572000"/>
          </a:xfrm>
        </p:spPr>
        <p:txBody>
          <a:bodyPr/>
          <a:lstStyle/>
          <a:p>
            <a:pPr marL="533400" indent="-533400" eaLnBrk="1" hangingPunct="1">
              <a:buFontTx/>
              <a:buNone/>
              <a:defRPr/>
            </a:pPr>
            <a:r>
              <a:rPr lang="en-US" sz="2800" b="1" dirty="0" smtClean="0">
                <a:latin typeface="Comic Sans MS" pitchFamily="66" charset="0"/>
              </a:rPr>
              <a:t>Fats </a:t>
            </a:r>
            <a:r>
              <a:rPr lang="en-US" sz="2800" dirty="0" smtClean="0">
                <a:latin typeface="Comic Sans MS" pitchFamily="66" charset="0"/>
              </a:rPr>
              <a:t>	</a:t>
            </a:r>
          </a:p>
          <a:p>
            <a:pPr marL="533400" indent="-533400" eaLnBrk="1" hangingPunct="1">
              <a:buFontTx/>
              <a:buNone/>
              <a:defRPr/>
            </a:pPr>
            <a:r>
              <a:rPr lang="en-US" sz="2400" dirty="0" smtClean="0">
                <a:latin typeface="Comic Sans MS" pitchFamily="66" charset="0"/>
              </a:rPr>
              <a:t>	Fats and oils are made from two kinds of molecules:</a:t>
            </a:r>
          </a:p>
          <a:p>
            <a:pPr marL="533400" indent="-533400" eaLnBrk="1" hangingPunct="1">
              <a:buFontTx/>
              <a:buNone/>
              <a:defRPr/>
            </a:pPr>
            <a:r>
              <a:rPr lang="en-US" sz="2400" dirty="0" smtClean="0">
                <a:latin typeface="Comic Sans MS" pitchFamily="66" charset="0"/>
              </a:rPr>
              <a:t>	</a:t>
            </a:r>
            <a:r>
              <a:rPr lang="en-US" dirty="0" smtClean="0">
                <a:latin typeface="Comic Sans MS" pitchFamily="66" charset="0"/>
              </a:rPr>
              <a:t> </a:t>
            </a:r>
            <a:r>
              <a:rPr lang="en-US" sz="2000" dirty="0" smtClean="0">
                <a:latin typeface="Comic Sans MS" pitchFamily="66" charset="0"/>
                <a:cs typeface="Arial" pitchFamily="34" charset="0"/>
              </a:rPr>
              <a:t>•</a:t>
            </a:r>
            <a:r>
              <a:rPr lang="en-US" dirty="0" smtClean="0">
                <a:latin typeface="Comic Sans MS" pitchFamily="66" charset="0"/>
              </a:rPr>
              <a:t> </a:t>
            </a:r>
            <a:r>
              <a:rPr lang="en-US" sz="2800" b="1" dirty="0" smtClean="0">
                <a:solidFill>
                  <a:schemeClr val="tx1">
                    <a:lumMod val="50000"/>
                    <a:lumOff val="50000"/>
                  </a:schemeClr>
                </a:solidFill>
                <a:latin typeface="Comic Sans MS" pitchFamily="66" charset="0"/>
              </a:rPr>
              <a:t>glycerol</a:t>
            </a:r>
          </a:p>
          <a:p>
            <a:pPr marL="533400" indent="-533400" eaLnBrk="1" hangingPunct="1">
              <a:buFontTx/>
              <a:buNone/>
              <a:defRPr/>
            </a:pPr>
            <a:r>
              <a:rPr lang="en-US" sz="2000" i="1" dirty="0" smtClean="0">
                <a:latin typeface="Comic Sans MS" pitchFamily="66" charset="0"/>
              </a:rPr>
              <a:t>	   (a type of alcohol) </a:t>
            </a:r>
          </a:p>
          <a:p>
            <a:pPr marL="533400" indent="-533400" eaLnBrk="1" hangingPunct="1">
              <a:buFontTx/>
              <a:buNone/>
              <a:defRPr/>
            </a:pPr>
            <a:r>
              <a:rPr lang="en-US" sz="2400" dirty="0" smtClean="0">
                <a:latin typeface="Comic Sans MS" pitchFamily="66" charset="0"/>
              </a:rPr>
              <a:t>	</a:t>
            </a:r>
          </a:p>
          <a:p>
            <a:pPr marL="533400" indent="-533400" eaLnBrk="1" hangingPunct="1">
              <a:buFontTx/>
              <a:buNone/>
              <a:defRPr/>
            </a:pPr>
            <a:r>
              <a:rPr lang="en-US" sz="2400" dirty="0" smtClean="0">
                <a:latin typeface="Comic Sans MS" pitchFamily="66" charset="0"/>
              </a:rPr>
              <a:t>	</a:t>
            </a:r>
            <a:r>
              <a:rPr lang="en-US" dirty="0" smtClean="0">
                <a:latin typeface="Comic Sans MS" pitchFamily="66" charset="0"/>
              </a:rPr>
              <a:t> </a:t>
            </a:r>
            <a:r>
              <a:rPr lang="en-US" sz="2000" dirty="0" smtClean="0">
                <a:latin typeface="Comic Sans MS" pitchFamily="66" charset="0"/>
                <a:cs typeface="Arial" pitchFamily="34" charset="0"/>
              </a:rPr>
              <a:t>•</a:t>
            </a:r>
            <a:r>
              <a:rPr lang="en-US" dirty="0" smtClean="0">
                <a:latin typeface="Comic Sans MS" pitchFamily="66" charset="0"/>
              </a:rPr>
              <a:t> </a:t>
            </a:r>
            <a:r>
              <a:rPr lang="en-US" sz="2800" b="1" dirty="0" smtClean="0">
                <a:solidFill>
                  <a:schemeClr val="tx1">
                    <a:lumMod val="50000"/>
                    <a:lumOff val="50000"/>
                  </a:schemeClr>
                </a:solidFill>
                <a:latin typeface="Comic Sans MS" pitchFamily="66" charset="0"/>
              </a:rPr>
              <a:t>fatty acids</a:t>
            </a:r>
            <a:endParaRPr lang="en-US" sz="2400" b="1" i="1" dirty="0" smtClean="0">
              <a:solidFill>
                <a:schemeClr val="tx1">
                  <a:lumMod val="50000"/>
                  <a:lumOff val="50000"/>
                </a:schemeClr>
              </a:solidFill>
              <a:latin typeface="Comic Sans MS" pitchFamily="66" charset="0"/>
            </a:endParaRPr>
          </a:p>
          <a:p>
            <a:pPr marL="533400" indent="-533400" eaLnBrk="1" hangingPunct="1">
              <a:buFontTx/>
              <a:buNone/>
              <a:defRPr/>
            </a:pPr>
            <a:r>
              <a:rPr lang="en-US" sz="2000" i="1" dirty="0" smtClean="0">
                <a:latin typeface="Comic Sans MS" pitchFamily="66" charset="0"/>
              </a:rPr>
              <a:t>	   (triglycerides)</a:t>
            </a:r>
            <a:r>
              <a:rPr lang="en-US" sz="2800" dirty="0" smtClean="0">
                <a:latin typeface="Comic Sans MS" pitchFamily="66" charset="0"/>
              </a:rPr>
              <a:t> </a:t>
            </a:r>
          </a:p>
          <a:p>
            <a:pPr marL="533400" indent="-533400" eaLnBrk="1" hangingPunct="1">
              <a:buFontTx/>
              <a:buNone/>
              <a:defRPr/>
            </a:pPr>
            <a:r>
              <a:rPr lang="en-US" sz="2800" dirty="0" smtClean="0"/>
              <a:t> </a:t>
            </a:r>
          </a:p>
          <a:p>
            <a:pPr marL="533400" indent="-533400" eaLnBrk="1" hangingPunct="1">
              <a:buFontTx/>
              <a:buNone/>
              <a:defRPr/>
            </a:pPr>
            <a:endParaRPr lang="en-US" sz="2800" dirty="0" smtClean="0"/>
          </a:p>
        </p:txBody>
      </p:sp>
      <p:pic>
        <p:nvPicPr>
          <p:cNvPr id="20484" name="Picture 4" descr="fat"/>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29200" y="2514600"/>
            <a:ext cx="3581400" cy="355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9" descr="oil-wate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086600" y="152400"/>
            <a:ext cx="1754188" cy="1620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Text Box 10"/>
          <p:cNvSpPr txBox="1">
            <a:spLocks noChangeArrowheads="1"/>
          </p:cNvSpPr>
          <p:nvPr/>
        </p:nvSpPr>
        <p:spPr bwMode="auto">
          <a:xfrm>
            <a:off x="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cs typeface="Arial" charset="0"/>
              </a:rPr>
              <a:t>Images: </a:t>
            </a:r>
            <a:r>
              <a:rPr lang="en-US" altLang="en-US" sz="1000">
                <a:latin typeface="Comic Sans MS" pitchFamily="66" charset="0"/>
                <a:cs typeface="Arial" charset="0"/>
                <a:hlinkClick r:id="rId5"/>
              </a:rPr>
              <a:t>Oil &amp; Water</a:t>
            </a:r>
            <a:r>
              <a:rPr lang="en-US" altLang="en-US" sz="1000">
                <a:latin typeface="Comic Sans MS" pitchFamily="66" charset="0"/>
                <a:cs typeface="Arial" charset="0"/>
              </a:rPr>
              <a:t>, Kidipede </a:t>
            </a:r>
          </a:p>
        </p:txBody>
      </p:sp>
      <p:sp>
        <p:nvSpPr>
          <p:cNvPr id="8" name="Rectangle 6"/>
          <p:cNvSpPr>
            <a:spLocks noChangeArrowheads="1"/>
          </p:cNvSpPr>
          <p:nvPr/>
        </p:nvSpPr>
        <p:spPr bwMode="auto">
          <a:xfrm>
            <a:off x="5244594" y="6611937"/>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dirty="0">
                <a:latin typeface="Comic Sans MS" charset="0"/>
                <a:cs typeface="+mn-cs"/>
              </a:rPr>
              <a:t>From the Virtual Biology Classroom on </a:t>
            </a:r>
            <a:r>
              <a:rPr lang="en-US" sz="1000" dirty="0">
                <a:latin typeface="Comic Sans MS" charset="0"/>
                <a:cs typeface="+mn-cs"/>
                <a:hlinkClick r:id="rId6"/>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2527747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066800"/>
          </a:xfrm>
        </p:spPr>
        <p:txBody>
          <a:bodyPr/>
          <a:lstStyle/>
          <a:p>
            <a:pPr eaLnBrk="1" hangingPunct="1"/>
            <a:r>
              <a:rPr lang="en-US" altLang="en-US" sz="3200" smtClean="0">
                <a:solidFill>
                  <a:schemeClr val="folHlink"/>
                </a:solidFill>
                <a:latin typeface="Comic Sans MS" pitchFamily="66" charset="0"/>
              </a:rPr>
              <a:t>Organic Molecules –</a:t>
            </a:r>
            <a:r>
              <a:rPr lang="en-US" altLang="en-US" sz="3200" b="1" smtClean="0">
                <a:solidFill>
                  <a:schemeClr val="folHlink"/>
                </a:solidFill>
                <a:latin typeface="Comic Sans MS" pitchFamily="66" charset="0"/>
              </a:rPr>
              <a:t> Lipids</a:t>
            </a:r>
            <a:r>
              <a:rPr lang="en-US" altLang="en-US" sz="3200" b="1" smtClean="0">
                <a:latin typeface="Comic Sans MS" pitchFamily="66" charset="0"/>
              </a:rPr>
              <a:t> </a:t>
            </a:r>
            <a:br>
              <a:rPr lang="en-US" altLang="en-US" sz="3200" b="1" smtClean="0">
                <a:latin typeface="Comic Sans MS" pitchFamily="66" charset="0"/>
              </a:rPr>
            </a:br>
            <a:r>
              <a:rPr lang="en-US" altLang="en-US" sz="2000" i="1" smtClean="0">
                <a:latin typeface="Comic Sans MS" pitchFamily="66" charset="0"/>
              </a:rPr>
              <a:t>(Fats, </a:t>
            </a:r>
            <a:r>
              <a:rPr lang="en-US" altLang="en-US" sz="2000" b="1" i="1" smtClean="0">
                <a:solidFill>
                  <a:schemeClr val="tx1"/>
                </a:solidFill>
                <a:latin typeface="Comic Sans MS" pitchFamily="66" charset="0"/>
              </a:rPr>
              <a:t>Phospholipids</a:t>
            </a:r>
            <a:r>
              <a:rPr lang="en-US" altLang="en-US" sz="2000" i="1" smtClean="0">
                <a:latin typeface="Comic Sans MS" pitchFamily="66" charset="0"/>
              </a:rPr>
              <a:t>, Waxes &amp; Steroids)</a:t>
            </a:r>
            <a:endParaRPr lang="en-US" altLang="en-US" sz="2000" smtClean="0">
              <a:latin typeface="Comic Sans MS" pitchFamily="66" charset="0"/>
            </a:endParaRPr>
          </a:p>
        </p:txBody>
      </p:sp>
      <p:sp>
        <p:nvSpPr>
          <p:cNvPr id="43011" name="Rectangle 3"/>
          <p:cNvSpPr>
            <a:spLocks noGrp="1" noChangeArrowheads="1"/>
          </p:cNvSpPr>
          <p:nvPr>
            <p:ph type="body" sz="half" idx="1"/>
          </p:nvPr>
        </p:nvSpPr>
        <p:spPr>
          <a:xfrm>
            <a:off x="152400" y="1295400"/>
            <a:ext cx="3962400" cy="4953000"/>
          </a:xfrm>
        </p:spPr>
        <p:txBody>
          <a:bodyPr/>
          <a:lstStyle/>
          <a:p>
            <a:pPr marL="609600" indent="-609600" eaLnBrk="1" hangingPunct="1">
              <a:lnSpc>
                <a:spcPct val="80000"/>
              </a:lnSpc>
              <a:buFontTx/>
              <a:buNone/>
              <a:defRPr/>
            </a:pPr>
            <a:r>
              <a:rPr lang="en-US" sz="1600" dirty="0" smtClean="0"/>
              <a:t> </a:t>
            </a:r>
            <a:r>
              <a:rPr lang="en-US" sz="2400" b="1" dirty="0" smtClean="0">
                <a:latin typeface="Comic Sans MS" pitchFamily="66" charset="0"/>
              </a:rPr>
              <a:t>Phospholipids</a:t>
            </a:r>
          </a:p>
          <a:p>
            <a:pPr marL="609600" indent="-609600" eaLnBrk="1" hangingPunct="1">
              <a:lnSpc>
                <a:spcPct val="80000"/>
              </a:lnSpc>
              <a:buFontTx/>
              <a:buNone/>
              <a:defRPr/>
            </a:pPr>
            <a:endParaRPr lang="en-US" sz="1400" dirty="0" smtClean="0">
              <a:latin typeface="Comic Sans MS" pitchFamily="66" charset="0"/>
            </a:endParaRPr>
          </a:p>
          <a:p>
            <a:pPr marL="609600" indent="-609600" eaLnBrk="1" hangingPunct="1">
              <a:lnSpc>
                <a:spcPct val="80000"/>
              </a:lnSpc>
              <a:buFontTx/>
              <a:buNone/>
              <a:defRPr/>
            </a:pPr>
            <a:r>
              <a:rPr lang="en-US" sz="1800" dirty="0" smtClean="0">
                <a:latin typeface="Comic Sans MS" pitchFamily="66" charset="0"/>
                <a:cs typeface="Arial" pitchFamily="34" charset="0"/>
              </a:rPr>
              <a:t>•</a:t>
            </a:r>
            <a:r>
              <a:rPr lang="en-US" sz="2000" dirty="0" smtClean="0">
                <a:latin typeface="Comic Sans MS" pitchFamily="66" charset="0"/>
              </a:rPr>
              <a:t> </a:t>
            </a:r>
            <a:r>
              <a:rPr lang="en-US" sz="1600" dirty="0" smtClean="0">
                <a:latin typeface="Comic Sans MS" pitchFamily="66" charset="0"/>
              </a:rPr>
              <a:t>	Phospholipids are a major component of all cell membranes.</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defRPr/>
            </a:pPr>
            <a:r>
              <a:rPr lang="en-US" sz="1600" dirty="0" smtClean="0">
                <a:latin typeface="Comic Sans MS" pitchFamily="66" charset="0"/>
              </a:rPr>
              <a:t>Most phospholipids contain a </a:t>
            </a:r>
            <a:r>
              <a:rPr lang="en-US" sz="1600" dirty="0" err="1" smtClean="0">
                <a:latin typeface="Comic Sans MS" pitchFamily="66" charset="0"/>
              </a:rPr>
              <a:t>diglyceride</a:t>
            </a:r>
            <a:r>
              <a:rPr lang="en-US" sz="1600" dirty="0" smtClean="0">
                <a:latin typeface="Comic Sans MS" pitchFamily="66" charset="0"/>
              </a:rPr>
              <a:t> as the tail, and a phosphate group for head.</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defRPr/>
            </a:pPr>
            <a:r>
              <a:rPr lang="en-US" sz="1600" dirty="0" smtClean="0">
                <a:latin typeface="Comic Sans MS" pitchFamily="66" charset="0"/>
              </a:rPr>
              <a:t>Hydrocarbon tails are </a:t>
            </a:r>
            <a:r>
              <a:rPr lang="en-US" sz="1800" b="1" dirty="0" smtClean="0">
                <a:solidFill>
                  <a:srgbClr val="FF0000"/>
                </a:solidFill>
                <a:latin typeface="Comic Sans MS" pitchFamily="66" charset="0"/>
              </a:rPr>
              <a:t>hydrophobic</a:t>
            </a:r>
            <a:r>
              <a:rPr lang="en-US" sz="1600" dirty="0" smtClean="0">
                <a:latin typeface="Comic Sans MS" pitchFamily="66" charset="0"/>
              </a:rPr>
              <a:t>, but phosphate heads are </a:t>
            </a:r>
            <a:r>
              <a:rPr lang="en-US" sz="1800" b="1" dirty="0" smtClean="0">
                <a:solidFill>
                  <a:srgbClr val="0000FF"/>
                </a:solidFill>
                <a:latin typeface="Comic Sans MS" pitchFamily="66" charset="0"/>
              </a:rPr>
              <a:t>hydrophilic</a:t>
            </a:r>
            <a:r>
              <a:rPr lang="en-US" sz="1600" dirty="0" smtClean="0">
                <a:latin typeface="Comic Sans MS" pitchFamily="66" charset="0"/>
              </a:rPr>
              <a:t>. </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buFontTx/>
              <a:buNone/>
              <a:defRPr/>
            </a:pPr>
            <a:r>
              <a:rPr lang="en-US" sz="1400" dirty="0" smtClean="0">
                <a:latin typeface="Comic Sans MS" pitchFamily="66" charset="0"/>
                <a:cs typeface="Arial" pitchFamily="34" charset="0"/>
              </a:rPr>
              <a:t>•</a:t>
            </a:r>
            <a:r>
              <a:rPr lang="en-US" sz="1600" dirty="0" smtClean="0">
                <a:latin typeface="Comic Sans MS" pitchFamily="66" charset="0"/>
              </a:rPr>
              <a:t> 	So phospholipids are soluble in both water and oil.</a:t>
            </a:r>
          </a:p>
          <a:p>
            <a:pPr marL="609600" indent="-609600" eaLnBrk="1" hangingPunct="1">
              <a:lnSpc>
                <a:spcPct val="80000"/>
              </a:lnSpc>
              <a:buFontTx/>
              <a:buNone/>
              <a:defRPr/>
            </a:pPr>
            <a:endParaRPr lang="en-US" sz="1000" dirty="0" smtClean="0">
              <a:latin typeface="Comic Sans MS" pitchFamily="66" charset="0"/>
            </a:endParaRPr>
          </a:p>
          <a:p>
            <a:pPr marL="609600" indent="-609600" eaLnBrk="1" hangingPunct="1">
              <a:lnSpc>
                <a:spcPct val="80000"/>
              </a:lnSpc>
              <a:buFontTx/>
              <a:buNone/>
              <a:defRPr/>
            </a:pPr>
            <a:r>
              <a:rPr lang="en-US" sz="1600" dirty="0" smtClean="0">
                <a:latin typeface="Comic Sans MS" pitchFamily="66" charset="0"/>
              </a:rPr>
              <a:t> </a:t>
            </a:r>
            <a:r>
              <a:rPr lang="en-US" sz="1400" dirty="0" smtClean="0">
                <a:latin typeface="Comic Sans MS" pitchFamily="66" charset="0"/>
                <a:cs typeface="Arial" pitchFamily="34" charset="0"/>
              </a:rPr>
              <a:t>•</a:t>
            </a:r>
            <a:r>
              <a:rPr lang="en-US" sz="1600" dirty="0" smtClean="0">
                <a:latin typeface="Comic Sans MS" pitchFamily="66" charset="0"/>
              </a:rPr>
              <a:t> 	Tails from both layers facing inward and the heads facing outward = </a:t>
            </a:r>
            <a:r>
              <a:rPr lang="en-US" sz="1800" b="1" dirty="0" smtClean="0">
                <a:solidFill>
                  <a:schemeClr val="tx1">
                    <a:lumMod val="50000"/>
                    <a:lumOff val="50000"/>
                  </a:schemeClr>
                </a:solidFill>
                <a:latin typeface="Comic Sans MS" pitchFamily="66" charset="0"/>
              </a:rPr>
              <a:t>phospholipid bilayer</a:t>
            </a:r>
            <a:r>
              <a:rPr lang="en-US" sz="1600" dirty="0" smtClean="0">
                <a:latin typeface="Comic Sans MS" pitchFamily="66" charset="0"/>
              </a:rPr>
              <a:t>.</a:t>
            </a:r>
          </a:p>
          <a:p>
            <a:pPr marL="609600" indent="-609600" eaLnBrk="1" hangingPunct="1">
              <a:lnSpc>
                <a:spcPct val="80000"/>
              </a:lnSpc>
              <a:buFontTx/>
              <a:buNone/>
              <a:defRPr/>
            </a:pPr>
            <a:endParaRPr lang="en-US" sz="1600" dirty="0" smtClean="0">
              <a:latin typeface="Comic Sans MS" pitchFamily="66" charset="0"/>
            </a:endParaRPr>
          </a:p>
        </p:txBody>
      </p:sp>
      <p:sp>
        <p:nvSpPr>
          <p:cNvPr id="21508" name="Text Box 19"/>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3"/>
              </a:rPr>
              <a:t>Cell Membrane</a:t>
            </a:r>
            <a:r>
              <a:rPr lang="en-US" altLang="en-US" sz="1000">
                <a:latin typeface="Comic Sans MS" pitchFamily="66" charset="0"/>
                <a:cs typeface="Arial" charset="0"/>
              </a:rPr>
              <a:t>, Wiki; </a:t>
            </a:r>
          </a:p>
        </p:txBody>
      </p:sp>
      <p:pic>
        <p:nvPicPr>
          <p:cNvPr id="21509" name="Picture 24" descr="Cell_membrane_phospholipid"/>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038600" y="1143000"/>
            <a:ext cx="5105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5"/>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28707163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15962"/>
          </a:xfrm>
        </p:spPr>
        <p:txBody>
          <a:bodyPr/>
          <a:lstStyle/>
          <a:p>
            <a:pPr algn="l" eaLnBrk="1" hangingPunct="1"/>
            <a:r>
              <a:rPr lang="en-US" altLang="en-US" sz="3200" smtClean="0">
                <a:solidFill>
                  <a:schemeClr val="folHlink"/>
                </a:solidFill>
                <a:latin typeface="Comic Sans MS" pitchFamily="66" charset="0"/>
              </a:rPr>
              <a:t>Organic Molecules –</a:t>
            </a:r>
            <a:r>
              <a:rPr lang="en-US" altLang="en-US" sz="3200" b="1" smtClean="0">
                <a:solidFill>
                  <a:schemeClr val="folHlink"/>
                </a:solidFill>
                <a:latin typeface="Comic Sans MS" pitchFamily="66" charset="0"/>
              </a:rPr>
              <a:t> Lipids</a:t>
            </a:r>
            <a:r>
              <a:rPr lang="en-US" altLang="en-US" sz="3200" b="1" smtClean="0">
                <a:latin typeface="Comic Sans MS" pitchFamily="66" charset="0"/>
              </a:rPr>
              <a:t> </a:t>
            </a:r>
            <a:br>
              <a:rPr lang="en-US" altLang="en-US" sz="3200" b="1" smtClean="0">
                <a:latin typeface="Comic Sans MS" pitchFamily="66" charset="0"/>
              </a:rPr>
            </a:br>
            <a:r>
              <a:rPr lang="en-US" altLang="en-US" sz="2000" i="1" smtClean="0">
                <a:latin typeface="Comic Sans MS" pitchFamily="66" charset="0"/>
              </a:rPr>
              <a:t>(Fats, Phospholipids, </a:t>
            </a:r>
            <a:r>
              <a:rPr lang="en-US" altLang="en-US" sz="2000" b="1" i="1" smtClean="0">
                <a:solidFill>
                  <a:schemeClr val="tx1"/>
                </a:solidFill>
                <a:latin typeface="Comic Sans MS" pitchFamily="66" charset="0"/>
              </a:rPr>
              <a:t>Waxes &amp; Steroids</a:t>
            </a:r>
            <a:r>
              <a:rPr lang="en-US" altLang="en-US" sz="2000" i="1" smtClean="0">
                <a:latin typeface="Comic Sans MS" pitchFamily="66" charset="0"/>
              </a:rPr>
              <a:t>)</a:t>
            </a:r>
            <a:endParaRPr lang="en-US" altLang="en-US" sz="2000" smtClean="0">
              <a:latin typeface="Comic Sans MS" pitchFamily="66" charset="0"/>
            </a:endParaRPr>
          </a:p>
        </p:txBody>
      </p:sp>
      <p:sp>
        <p:nvSpPr>
          <p:cNvPr id="44035" name="Rectangle 3"/>
          <p:cNvSpPr>
            <a:spLocks noGrp="1" noChangeArrowheads="1"/>
          </p:cNvSpPr>
          <p:nvPr>
            <p:ph type="body" sz="half" idx="1"/>
          </p:nvPr>
        </p:nvSpPr>
        <p:spPr>
          <a:xfrm>
            <a:off x="304800" y="1600200"/>
            <a:ext cx="4038600" cy="5257800"/>
          </a:xfrm>
        </p:spPr>
        <p:txBody>
          <a:bodyPr/>
          <a:lstStyle/>
          <a:p>
            <a:pPr marL="609600" indent="-609600" eaLnBrk="1" hangingPunct="1">
              <a:lnSpc>
                <a:spcPct val="80000"/>
              </a:lnSpc>
              <a:buFontTx/>
              <a:buNone/>
              <a:defRPr/>
            </a:pPr>
            <a:r>
              <a:rPr lang="en-US" sz="2000" b="1" dirty="0" smtClean="0">
                <a:solidFill>
                  <a:schemeClr val="tx1">
                    <a:lumMod val="50000"/>
                    <a:lumOff val="50000"/>
                  </a:schemeClr>
                </a:solidFill>
                <a:latin typeface="Comic Sans MS" pitchFamily="66" charset="0"/>
              </a:rPr>
              <a:t>Waxes</a:t>
            </a:r>
          </a:p>
          <a:p>
            <a:pPr marL="609600" indent="-609600" eaLnBrk="1" hangingPunct="1">
              <a:lnSpc>
                <a:spcPct val="80000"/>
              </a:lnSpc>
              <a:buFontTx/>
              <a:buNone/>
              <a:defRPr/>
            </a:pPr>
            <a:endParaRPr lang="en-US" sz="1800" b="1" dirty="0" smtClean="0">
              <a:latin typeface="Comic Sans MS" pitchFamily="66" charset="0"/>
            </a:endParaRPr>
          </a:p>
          <a:p>
            <a:pPr marL="609600" indent="-609600" eaLnBrk="1" hangingPunct="1">
              <a:lnSpc>
                <a:spcPct val="80000"/>
              </a:lnSpc>
              <a:buFontTx/>
              <a:buNone/>
              <a:defRPr/>
            </a:pPr>
            <a:r>
              <a:rPr lang="en-US" sz="1800" dirty="0" smtClean="0">
                <a:latin typeface="Comic Sans MS" pitchFamily="66" charset="0"/>
                <a:cs typeface="Arial" pitchFamily="34" charset="0"/>
              </a:rPr>
              <a:t>•</a:t>
            </a:r>
            <a:r>
              <a:rPr lang="en-US" sz="1800" dirty="0" smtClean="0">
                <a:latin typeface="Comic Sans MS" pitchFamily="66" charset="0"/>
              </a:rPr>
              <a:t> </a:t>
            </a:r>
            <a:r>
              <a:rPr lang="en-US" sz="1600" dirty="0" smtClean="0">
                <a:latin typeface="Comic Sans MS" pitchFamily="66" charset="0"/>
              </a:rPr>
              <a:t>	Do not have a hydrophilic head: so completely water insoluble.</a:t>
            </a:r>
          </a:p>
          <a:p>
            <a:pPr marL="609600" indent="-609600" eaLnBrk="1" hangingPunct="1">
              <a:lnSpc>
                <a:spcPct val="80000"/>
              </a:lnSpc>
              <a:buFontTx/>
              <a:buNone/>
              <a:defRPr/>
            </a:pPr>
            <a:endParaRPr lang="en-US" sz="1600" b="1" dirty="0" smtClean="0">
              <a:latin typeface="Comic Sans MS" pitchFamily="66" charset="0"/>
            </a:endParaRPr>
          </a:p>
          <a:p>
            <a:pPr marL="609600" indent="-609600" eaLnBrk="1" hangingPunct="1">
              <a:lnSpc>
                <a:spcPct val="80000"/>
              </a:lnSpc>
              <a:buFontTx/>
              <a:buNone/>
              <a:defRPr/>
            </a:pPr>
            <a:endParaRPr lang="en-US" sz="1600" b="1" dirty="0" smtClean="0">
              <a:latin typeface="Comic Sans MS" pitchFamily="66" charset="0"/>
            </a:endParaRPr>
          </a:p>
          <a:p>
            <a:pPr marL="609600" indent="-609600" eaLnBrk="1" hangingPunct="1">
              <a:lnSpc>
                <a:spcPct val="80000"/>
              </a:lnSpc>
              <a:buFontTx/>
              <a:buNone/>
              <a:defRPr/>
            </a:pPr>
            <a:r>
              <a:rPr lang="en-US" sz="2000" b="1" dirty="0" smtClean="0">
                <a:solidFill>
                  <a:schemeClr val="tx1">
                    <a:lumMod val="50000"/>
                    <a:lumOff val="50000"/>
                  </a:schemeClr>
                </a:solidFill>
                <a:latin typeface="Comic Sans MS" pitchFamily="66" charset="0"/>
              </a:rPr>
              <a:t>Steroids</a:t>
            </a:r>
          </a:p>
          <a:p>
            <a:pPr marL="609600" indent="-609600" eaLnBrk="1" hangingPunct="1">
              <a:lnSpc>
                <a:spcPct val="80000"/>
              </a:lnSpc>
              <a:buFontTx/>
              <a:buNone/>
              <a:defRPr/>
            </a:pPr>
            <a:endParaRPr lang="en-US" sz="1800" b="1" dirty="0" smtClean="0">
              <a:latin typeface="Comic Sans MS" pitchFamily="66" charset="0"/>
            </a:endParaRPr>
          </a:p>
          <a:p>
            <a:pPr marL="609600" indent="-609600" eaLnBrk="1" hangingPunct="1">
              <a:lnSpc>
                <a:spcPct val="80000"/>
              </a:lnSpc>
              <a:buFontTx/>
              <a:buNone/>
              <a:defRPr/>
            </a:pPr>
            <a:r>
              <a:rPr lang="en-US" sz="1800" dirty="0" smtClean="0">
                <a:latin typeface="Comic Sans MS" pitchFamily="66" charset="0"/>
                <a:cs typeface="Arial" pitchFamily="34" charset="0"/>
              </a:rPr>
              <a:t>•</a:t>
            </a:r>
            <a:r>
              <a:rPr lang="en-US" sz="1800" dirty="0" smtClean="0">
                <a:latin typeface="Comic Sans MS" pitchFamily="66" charset="0"/>
              </a:rPr>
              <a:t> 	</a:t>
            </a:r>
            <a:r>
              <a:rPr lang="en-US" sz="1600" dirty="0" smtClean="0">
                <a:latin typeface="Comic Sans MS" pitchFamily="66" charset="0"/>
              </a:rPr>
              <a:t>The central core of a cholesterol molecule (4 fused rings) is shared by all steroids.</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buFontTx/>
              <a:buNone/>
              <a:defRPr/>
            </a:pPr>
            <a:r>
              <a:rPr lang="en-US" sz="1600" dirty="0" smtClean="0">
                <a:latin typeface="Comic Sans MS" pitchFamily="66" charset="0"/>
                <a:cs typeface="Arial" pitchFamily="34" charset="0"/>
              </a:rPr>
              <a:t>•	</a:t>
            </a:r>
            <a:r>
              <a:rPr lang="en-US" sz="1600" dirty="0" smtClean="0">
                <a:latin typeface="Comic Sans MS" pitchFamily="66" charset="0"/>
              </a:rPr>
              <a:t>Cholesterol is precursor to our </a:t>
            </a:r>
            <a:r>
              <a:rPr lang="en-US" sz="1800" b="1" dirty="0" smtClean="0">
                <a:solidFill>
                  <a:schemeClr val="tx1">
                    <a:lumMod val="50000"/>
                    <a:lumOff val="50000"/>
                  </a:schemeClr>
                </a:solidFill>
                <a:latin typeface="Comic Sans MS" pitchFamily="66" charset="0"/>
              </a:rPr>
              <a:t>sex</a:t>
            </a:r>
            <a:r>
              <a:rPr lang="en-US" sz="1600" dirty="0" smtClean="0">
                <a:latin typeface="Comic Sans MS" pitchFamily="66" charset="0"/>
              </a:rPr>
              <a:t> hormones and Vitamin </a:t>
            </a:r>
            <a:r>
              <a:rPr lang="en-US" sz="1800" b="1" dirty="0" smtClean="0">
                <a:solidFill>
                  <a:schemeClr val="tx1">
                    <a:lumMod val="50000"/>
                    <a:lumOff val="50000"/>
                  </a:schemeClr>
                </a:solidFill>
                <a:latin typeface="Comic Sans MS" pitchFamily="66" charset="0"/>
              </a:rPr>
              <a:t>D</a:t>
            </a:r>
            <a:r>
              <a:rPr lang="en-US" sz="1600" dirty="0" smtClean="0">
                <a:latin typeface="Comic Sans MS" pitchFamily="66" charset="0"/>
              </a:rPr>
              <a:t>. </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buFontTx/>
              <a:buNone/>
              <a:defRPr/>
            </a:pPr>
            <a:r>
              <a:rPr lang="en-US" sz="1600" dirty="0" smtClean="0">
                <a:latin typeface="Comic Sans MS" pitchFamily="66" charset="0"/>
                <a:cs typeface="Arial" pitchFamily="34" charset="0"/>
              </a:rPr>
              <a:t>•</a:t>
            </a:r>
            <a:r>
              <a:rPr lang="en-US" sz="1600" dirty="0" smtClean="0">
                <a:latin typeface="Comic Sans MS" pitchFamily="66" charset="0"/>
              </a:rPr>
              <a:t> 	Our cell membranes contain cholesterol (in between the phospholipids) to help keep membrane “fluid” even when exposed to cooler temperatures.</a:t>
            </a:r>
            <a:endParaRPr lang="en-US" sz="1600" dirty="0" smtClean="0"/>
          </a:p>
        </p:txBody>
      </p:sp>
      <p:pic>
        <p:nvPicPr>
          <p:cNvPr id="22532" name="Picture 6" descr="formul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895600" y="1371600"/>
            <a:ext cx="4038600" cy="52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13"/>
          <p:cNvSpPr txBox="1">
            <a:spLocks noChangeArrowheads="1"/>
          </p:cNvSpPr>
          <p:nvPr/>
        </p:nvSpPr>
        <p:spPr bwMode="auto">
          <a:xfrm>
            <a:off x="5562600" y="6492875"/>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4"/>
              </a:rPr>
              <a:t>Lava Lamp</a:t>
            </a:r>
            <a:r>
              <a:rPr lang="en-US" altLang="en-US" sz="1000">
                <a:latin typeface="Comic Sans MS" pitchFamily="66" charset="0"/>
                <a:cs typeface="Arial" charset="0"/>
              </a:rPr>
              <a:t>, Wiki; </a:t>
            </a:r>
            <a:r>
              <a:rPr lang="en-US" altLang="en-US" sz="1000">
                <a:latin typeface="Comic Sans MS" pitchFamily="66" charset="0"/>
                <a:cs typeface="Arial" charset="0"/>
                <a:hlinkClick r:id="rId5"/>
              </a:rPr>
              <a:t>Cholesterol molecule</a:t>
            </a:r>
            <a:r>
              <a:rPr lang="en-US" altLang="en-US" sz="1000">
                <a:latin typeface="Comic Sans MS" pitchFamily="66" charset="0"/>
                <a:cs typeface="Arial" charset="0"/>
              </a:rPr>
              <a:t>, Wiki; </a:t>
            </a:r>
            <a:r>
              <a:rPr lang="en-US" altLang="en-US" sz="1000">
                <a:latin typeface="Comic Sans MS" pitchFamily="66" charset="0"/>
                <a:cs typeface="Arial" charset="0"/>
                <a:hlinkClick r:id="rId6"/>
              </a:rPr>
              <a:t>Phospholipids &amp; Cholesterol</a:t>
            </a:r>
            <a:r>
              <a:rPr lang="en-US" altLang="en-US" sz="1000">
                <a:latin typeface="Comic Sans MS" pitchFamily="66" charset="0"/>
                <a:cs typeface="Arial" charset="0"/>
              </a:rPr>
              <a:t>, Cytochemistry.net</a:t>
            </a:r>
          </a:p>
        </p:txBody>
      </p:sp>
      <p:pic>
        <p:nvPicPr>
          <p:cNvPr id="22534" name="Picture 15" descr="Cholesterol-3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438400"/>
            <a:ext cx="2209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7" descr="LipidBylayerCholesterol"/>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6324600" y="3581400"/>
            <a:ext cx="22098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18" descr="Lava-l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6650" y="228600"/>
            <a:ext cx="11350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10"/>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39237492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3200" b="1" smtClean="0">
                <a:latin typeface="Comic Sans MS" pitchFamily="66" charset="0"/>
              </a:rPr>
              <a:t>Inorganic vs Organic Molecules</a:t>
            </a:r>
          </a:p>
        </p:txBody>
      </p:sp>
      <p:sp>
        <p:nvSpPr>
          <p:cNvPr id="4099" name="Rectangle 3"/>
          <p:cNvSpPr>
            <a:spLocks noGrp="1" noChangeArrowheads="1"/>
          </p:cNvSpPr>
          <p:nvPr>
            <p:ph type="body" sz="half" idx="1"/>
          </p:nvPr>
        </p:nvSpPr>
        <p:spPr/>
        <p:txBody>
          <a:bodyPr/>
          <a:lstStyle/>
          <a:p>
            <a:pPr eaLnBrk="1" hangingPunct="1"/>
            <a:r>
              <a:rPr lang="en-US" altLang="en-US" sz="2000" b="1" dirty="0" smtClean="0">
                <a:latin typeface="Comic Sans MS" pitchFamily="66" charset="0"/>
              </a:rPr>
              <a:t>Inorganic Molecules </a:t>
            </a:r>
            <a:r>
              <a:rPr lang="en-US" altLang="en-US" sz="2000" dirty="0" smtClean="0">
                <a:latin typeface="Comic Sans MS" pitchFamily="66" charset="0"/>
              </a:rPr>
              <a:t>&gt; Molecules that </a:t>
            </a:r>
            <a:r>
              <a:rPr lang="en-US" altLang="en-US" sz="2000" i="1" dirty="0" smtClean="0">
                <a:latin typeface="Comic Sans MS" pitchFamily="66" charset="0"/>
              </a:rPr>
              <a:t>don’t</a:t>
            </a:r>
            <a:r>
              <a:rPr lang="en-US" altLang="en-US" sz="2000" b="1" dirty="0" smtClean="0">
                <a:latin typeface="Comic Sans MS" pitchFamily="66" charset="0"/>
              </a:rPr>
              <a:t> </a:t>
            </a:r>
            <a:r>
              <a:rPr lang="en-US" altLang="en-US" sz="2000" dirty="0" smtClean="0">
                <a:latin typeface="Comic Sans MS" pitchFamily="66" charset="0"/>
              </a:rPr>
              <a:t>have Carbon Hydrogen </a:t>
            </a:r>
            <a:r>
              <a:rPr lang="en-US" altLang="en-US" sz="1600" dirty="0" smtClean="0">
                <a:latin typeface="Comic Sans MS" pitchFamily="66" charset="0"/>
              </a:rPr>
              <a:t>(C-H) </a:t>
            </a:r>
            <a:r>
              <a:rPr lang="en-US" altLang="en-US" sz="2000" dirty="0" smtClean="0">
                <a:latin typeface="Comic Sans MS" pitchFamily="66" charset="0"/>
              </a:rPr>
              <a:t>bonds.</a:t>
            </a:r>
            <a:endParaRPr lang="en-US" altLang="en-US" sz="1000" dirty="0" smtClean="0">
              <a:latin typeface="Comic Sans MS" pitchFamily="66" charset="0"/>
            </a:endParaRPr>
          </a:p>
          <a:p>
            <a:pPr eaLnBrk="1" hangingPunct="1">
              <a:buFontTx/>
              <a:buNone/>
            </a:pPr>
            <a:endParaRPr lang="en-US" altLang="en-US" sz="2000" dirty="0" smtClean="0">
              <a:latin typeface="Comic Sans MS" pitchFamily="66" charset="0"/>
            </a:endParaRPr>
          </a:p>
          <a:p>
            <a:pPr eaLnBrk="1" hangingPunct="1"/>
            <a:r>
              <a:rPr lang="en-US" altLang="en-US" sz="2000" dirty="0" smtClean="0">
                <a:latin typeface="Comic Sans MS" pitchFamily="66" charset="0"/>
              </a:rPr>
              <a:t>The major </a:t>
            </a:r>
            <a:r>
              <a:rPr lang="en-US" altLang="en-US" sz="2000" dirty="0" smtClean="0">
                <a:solidFill>
                  <a:srgbClr val="0066FF"/>
                </a:solidFill>
                <a:latin typeface="Comic Sans MS" pitchFamily="66" charset="0"/>
                <a:hlinkClick r:id="rId3"/>
              </a:rPr>
              <a:t>organic macromolecules</a:t>
            </a:r>
            <a:r>
              <a:rPr lang="en-US" altLang="en-US" sz="2000" dirty="0" smtClean="0">
                <a:latin typeface="Comic Sans MS" pitchFamily="66" charset="0"/>
              </a:rPr>
              <a:t> </a:t>
            </a:r>
            <a:r>
              <a:rPr lang="en-US" altLang="en-US" sz="1400" dirty="0" smtClean="0">
                <a:latin typeface="Comic Sans MS" pitchFamily="66" charset="0"/>
              </a:rPr>
              <a:t>(big molecules with carbon-hydrogen bonds)</a:t>
            </a:r>
            <a:r>
              <a:rPr lang="en-US" altLang="en-US" sz="1600" dirty="0" smtClean="0">
                <a:latin typeface="Comic Sans MS" pitchFamily="66" charset="0"/>
              </a:rPr>
              <a:t> </a:t>
            </a:r>
            <a:r>
              <a:rPr lang="en-US" altLang="en-US" sz="2000" dirty="0" smtClean="0">
                <a:latin typeface="Comic Sans MS" pitchFamily="66" charset="0"/>
              </a:rPr>
              <a:t>found in living things are:</a:t>
            </a:r>
            <a:r>
              <a:rPr lang="en-US" altLang="en-US" sz="2400" dirty="0" smtClean="0">
                <a:latin typeface="Comic Sans MS" pitchFamily="66" charset="0"/>
              </a:rPr>
              <a:t> </a:t>
            </a:r>
          </a:p>
          <a:p>
            <a:pPr eaLnBrk="1" hangingPunct="1"/>
            <a:endParaRPr lang="en-US" altLang="en-US" sz="800" dirty="0" smtClean="0">
              <a:latin typeface="Comic Sans MS" pitchFamily="66" charset="0"/>
            </a:endParaRPr>
          </a:p>
          <a:p>
            <a:pPr eaLnBrk="1" hangingPunct="1">
              <a:buFontTx/>
              <a:buNone/>
            </a:pPr>
            <a:r>
              <a:rPr lang="en-US" altLang="en-US" sz="2000" dirty="0" smtClean="0">
                <a:latin typeface="Comic Sans MS" pitchFamily="66" charset="0"/>
              </a:rPr>
              <a:t>1. </a:t>
            </a:r>
            <a:r>
              <a:rPr lang="en-US" altLang="en-US" sz="2000" b="1" dirty="0" smtClean="0">
                <a:solidFill>
                  <a:schemeClr val="bg2"/>
                </a:solidFill>
                <a:latin typeface="Comic Sans MS" pitchFamily="66" charset="0"/>
              </a:rPr>
              <a:t>carbohydrates</a:t>
            </a:r>
          </a:p>
          <a:p>
            <a:pPr eaLnBrk="1" hangingPunct="1">
              <a:buFontTx/>
              <a:buNone/>
            </a:pPr>
            <a:r>
              <a:rPr lang="en-US" altLang="en-US" sz="2000" dirty="0" smtClean="0">
                <a:latin typeface="Comic Sans MS" pitchFamily="66" charset="0"/>
              </a:rPr>
              <a:t>2. </a:t>
            </a:r>
            <a:r>
              <a:rPr lang="en-US" altLang="en-US" sz="2000" b="1" dirty="0" smtClean="0">
                <a:solidFill>
                  <a:schemeClr val="bg2"/>
                </a:solidFill>
                <a:latin typeface="Comic Sans MS" pitchFamily="66" charset="0"/>
              </a:rPr>
              <a:t>proteins</a:t>
            </a:r>
          </a:p>
          <a:p>
            <a:pPr eaLnBrk="1" hangingPunct="1">
              <a:buFontTx/>
              <a:buNone/>
            </a:pPr>
            <a:r>
              <a:rPr lang="en-US" altLang="en-US" sz="2000" dirty="0" smtClean="0">
                <a:latin typeface="Comic Sans MS" pitchFamily="66" charset="0"/>
              </a:rPr>
              <a:t>3. </a:t>
            </a:r>
            <a:r>
              <a:rPr lang="en-US" altLang="en-US" sz="2000" b="1" dirty="0" smtClean="0">
                <a:solidFill>
                  <a:schemeClr val="bg2"/>
                </a:solidFill>
                <a:latin typeface="Comic Sans MS" pitchFamily="66" charset="0"/>
              </a:rPr>
              <a:t>nucleic acids</a:t>
            </a:r>
          </a:p>
          <a:p>
            <a:pPr eaLnBrk="1" hangingPunct="1">
              <a:buFontTx/>
              <a:buNone/>
            </a:pPr>
            <a:r>
              <a:rPr lang="en-US" altLang="en-US" sz="2000" dirty="0" smtClean="0">
                <a:latin typeface="Comic Sans MS" pitchFamily="66" charset="0"/>
              </a:rPr>
              <a:t>4. </a:t>
            </a:r>
            <a:r>
              <a:rPr lang="en-US" altLang="en-US" sz="2000" b="1" dirty="0" smtClean="0">
                <a:solidFill>
                  <a:schemeClr val="bg2"/>
                </a:solidFill>
                <a:latin typeface="Comic Sans MS" pitchFamily="66" charset="0"/>
              </a:rPr>
              <a:t>lipids</a:t>
            </a:r>
            <a:endParaRPr lang="en-US" altLang="en-US" sz="900" b="1" dirty="0" smtClean="0">
              <a:solidFill>
                <a:schemeClr val="bg2"/>
              </a:solidFill>
            </a:endParaRPr>
          </a:p>
        </p:txBody>
      </p:sp>
      <p:sp>
        <p:nvSpPr>
          <p:cNvPr id="4100" name="Text Box 4"/>
          <p:cNvSpPr txBox="1">
            <a:spLocks noChangeArrowheads="1"/>
          </p:cNvSpPr>
          <p:nvPr/>
        </p:nvSpPr>
        <p:spPr bwMode="auto">
          <a:xfrm>
            <a:off x="7696200" y="228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b="1">
                <a:latin typeface="Curlz MT" pitchFamily="82" charset="0"/>
              </a:rPr>
              <a:t>?</a:t>
            </a:r>
          </a:p>
        </p:txBody>
      </p:sp>
      <p:sp>
        <p:nvSpPr>
          <p:cNvPr id="4101" name="Text Box 5"/>
          <p:cNvSpPr txBox="1">
            <a:spLocks noChangeArrowheads="1"/>
          </p:cNvSpPr>
          <p:nvPr/>
        </p:nvSpPr>
        <p:spPr bwMode="auto">
          <a:xfrm>
            <a:off x="838200" y="3048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b="1">
                <a:latin typeface="Curlz MT" pitchFamily="82" charset="0"/>
              </a:rPr>
              <a:t>?</a:t>
            </a:r>
          </a:p>
        </p:txBody>
      </p:sp>
      <p:pic>
        <p:nvPicPr>
          <p:cNvPr id="4102" name="Picture 6" descr="Methane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57800" y="1752600"/>
            <a:ext cx="3446463" cy="414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Rectangle 11"/>
          <p:cNvSpPr>
            <a:spLocks noChangeArrowheads="1"/>
          </p:cNvSpPr>
          <p:nvPr/>
        </p:nvSpPr>
        <p:spPr bwMode="auto">
          <a:xfrm>
            <a:off x="5999163" y="6611938"/>
            <a:ext cx="314483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Image: </a:t>
            </a:r>
            <a:r>
              <a:rPr lang="en-US" altLang="en-US" sz="1000">
                <a:latin typeface="Comic Sans MS" pitchFamily="66" charset="0"/>
                <a:hlinkClick r:id="rId5"/>
              </a:rPr>
              <a:t>Methane Covalent Bonds</a:t>
            </a:r>
            <a:r>
              <a:rPr lang="en-US" altLang="en-US" sz="1000">
                <a:latin typeface="Comic Sans MS" pitchFamily="66" charset="0"/>
              </a:rPr>
              <a:t>, Dynablast, Wiki </a:t>
            </a:r>
          </a:p>
        </p:txBody>
      </p:sp>
      <p:sp>
        <p:nvSpPr>
          <p:cNvPr id="4104"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52400" y="0"/>
            <a:ext cx="4876800" cy="6858000"/>
          </a:xfrm>
        </p:spPr>
        <p:txBody>
          <a:bodyPr/>
          <a:lstStyle/>
          <a:p>
            <a:pPr algn="ctr" eaLnBrk="1" hangingPunct="1">
              <a:buFontTx/>
              <a:buNone/>
            </a:pPr>
            <a:r>
              <a:rPr lang="en-US" altLang="en-US" sz="5400" b="1" dirty="0" smtClean="0">
                <a:solidFill>
                  <a:srgbClr val="33CC33"/>
                </a:solidFill>
                <a:latin typeface="Comic Sans MS" pitchFamily="66" charset="0"/>
              </a:rPr>
              <a:t> </a:t>
            </a:r>
            <a:r>
              <a:rPr lang="en-US" altLang="en-US" sz="4800" b="1" dirty="0" smtClean="0">
                <a:solidFill>
                  <a:srgbClr val="33CC33"/>
                </a:solidFill>
                <a:latin typeface="Comic Sans MS" pitchFamily="66" charset="0"/>
              </a:rPr>
              <a:t>Confused?</a:t>
            </a:r>
            <a:endParaRPr lang="en-US" altLang="en-US" sz="3600" b="1" dirty="0" smtClean="0">
              <a:latin typeface="Comic Sans MS" pitchFamily="66" charset="0"/>
            </a:endParaRPr>
          </a:p>
          <a:p>
            <a:pPr algn="ctr" eaLnBrk="1" hangingPunct="1">
              <a:buFontTx/>
              <a:buNone/>
            </a:pPr>
            <a:r>
              <a:rPr lang="en-US" altLang="en-US" sz="2000" dirty="0" smtClean="0">
                <a:latin typeface="Comic Sans MS" pitchFamily="66" charset="0"/>
              </a:rPr>
              <a:t>    Here are some links to fun resources that further explain Chemistry:</a:t>
            </a:r>
          </a:p>
          <a:p>
            <a:pPr algn="ctr" eaLnBrk="1" hangingPunct="1">
              <a:buFontTx/>
              <a:buNone/>
            </a:pPr>
            <a:endParaRPr lang="en-US" altLang="en-US" sz="1000" dirty="0" smtClean="0">
              <a:latin typeface="Comic Sans MS" pitchFamily="66" charset="0"/>
            </a:endParaRPr>
          </a:p>
          <a:p>
            <a:pPr eaLnBrk="1" hangingPunct="1"/>
            <a:r>
              <a:rPr lang="en-US" altLang="en-US" sz="1600" dirty="0" smtClean="0">
                <a:latin typeface="Comic Sans MS" pitchFamily="66" charset="0"/>
                <a:hlinkClick r:id="rId3"/>
              </a:rPr>
              <a:t>Organic Chemistry Main Page</a:t>
            </a:r>
            <a:r>
              <a:rPr lang="en-US" altLang="en-US" sz="1200" dirty="0" smtClean="0">
                <a:latin typeface="Comic Sans MS" pitchFamily="66" charset="0"/>
                <a:hlinkClick r:id="rId3"/>
              </a:rPr>
              <a:t> </a:t>
            </a:r>
            <a:r>
              <a:rPr lang="en-US" altLang="en-US" sz="1200" dirty="0" smtClean="0">
                <a:latin typeface="Comic Sans MS" pitchFamily="66" charset="0"/>
              </a:rPr>
              <a:t>on the Virtual Cell Biology Classroom of </a:t>
            </a:r>
            <a:r>
              <a:rPr lang="en-US" altLang="en-US" sz="1200" dirty="0" smtClean="0">
                <a:latin typeface="Comic Sans MS" pitchFamily="66" charset="0"/>
                <a:hlinkClick r:id="rId4"/>
              </a:rPr>
              <a:t>Science Prof Online</a:t>
            </a:r>
            <a:r>
              <a:rPr lang="en-US" altLang="en-US" sz="1800" dirty="0" smtClean="0">
                <a:latin typeface="Comic Sans MS" pitchFamily="66" charset="0"/>
              </a:rPr>
              <a:t>. </a:t>
            </a:r>
            <a:endParaRPr lang="en-US" altLang="en-US" sz="800" dirty="0" smtClean="0">
              <a:latin typeface="Comic Sans MS" pitchFamily="66" charset="0"/>
            </a:endParaRPr>
          </a:p>
          <a:p>
            <a:pPr eaLnBrk="1" hangingPunct="1"/>
            <a:r>
              <a:rPr lang="en-US" altLang="en-US" sz="1600" dirty="0" smtClean="0">
                <a:latin typeface="Comic Sans MS" pitchFamily="66" charset="0"/>
                <a:hlinkClick r:id="rId5"/>
              </a:rPr>
              <a:t>“What Kind of Bonds Are These?”</a:t>
            </a:r>
            <a:r>
              <a:rPr lang="en-US" altLang="en-US" sz="1200" dirty="0" smtClean="0">
                <a:latin typeface="Comic Sans MS" pitchFamily="66" charset="0"/>
              </a:rPr>
              <a:t> song and slide show by Mark </a:t>
            </a:r>
            <a:r>
              <a:rPr lang="en-US" altLang="en-US" sz="1200" dirty="0" err="1" smtClean="0">
                <a:latin typeface="Comic Sans MS" pitchFamily="66" charset="0"/>
              </a:rPr>
              <a:t>Rosengarten</a:t>
            </a:r>
            <a:endParaRPr lang="en-US" altLang="en-US" sz="800" dirty="0" smtClean="0">
              <a:latin typeface="Comic Sans MS" pitchFamily="66" charset="0"/>
            </a:endParaRPr>
          </a:p>
          <a:p>
            <a:pPr eaLnBrk="1" hangingPunct="1"/>
            <a:r>
              <a:rPr lang="en-US" altLang="en-US" sz="1600" dirty="0" smtClean="0">
                <a:latin typeface="Comic Sans MS" pitchFamily="66" charset="0"/>
                <a:hlinkClick r:id="rId6"/>
              </a:rPr>
              <a:t>Macromolecules</a:t>
            </a:r>
            <a:r>
              <a:rPr lang="en-US" altLang="en-US" sz="1100" dirty="0" smtClean="0">
                <a:latin typeface="Comic Sans MS" pitchFamily="66" charset="0"/>
              </a:rPr>
              <a:t> </a:t>
            </a:r>
            <a:r>
              <a:rPr lang="en-US" altLang="en-US" sz="1200" dirty="0" smtClean="0">
                <a:latin typeface="Comic Sans MS" pitchFamily="66" charset="0"/>
              </a:rPr>
              <a:t>interactive science tutorial.</a:t>
            </a:r>
          </a:p>
          <a:p>
            <a:r>
              <a:rPr lang="en-US" altLang="en-US" sz="1600" dirty="0" smtClean="0">
                <a:latin typeface="Comic Sans MS" pitchFamily="66" charset="0"/>
                <a:hlinkClick r:id="rId7"/>
              </a:rPr>
              <a:t>DNA Structure Cell Biology Animation</a:t>
            </a:r>
            <a:r>
              <a:rPr lang="en-US" altLang="en-US" sz="1600" dirty="0" smtClean="0">
                <a:latin typeface="Comic Sans MS" pitchFamily="66" charset="0"/>
              </a:rPr>
              <a:t> </a:t>
            </a:r>
            <a:r>
              <a:rPr lang="en-US" altLang="en-US" sz="1200" dirty="0" smtClean="0">
                <a:latin typeface="Comic Sans MS" pitchFamily="66" charset="0"/>
              </a:rPr>
              <a:t>from John </a:t>
            </a:r>
            <a:r>
              <a:rPr lang="en-US" altLang="en-US" sz="1200" dirty="0" err="1" smtClean="0">
                <a:latin typeface="Comic Sans MS" pitchFamily="66" charset="0"/>
              </a:rPr>
              <a:t>Kyrk</a:t>
            </a:r>
            <a:r>
              <a:rPr lang="en-US" altLang="en-US" sz="1200" dirty="0" smtClean="0">
                <a:latin typeface="Comic Sans MS" pitchFamily="66" charset="0"/>
              </a:rPr>
              <a:t>.</a:t>
            </a:r>
            <a:endParaRPr lang="en-US" altLang="en-US" sz="1100" dirty="0" smtClean="0">
              <a:latin typeface="Comic Sans MS" pitchFamily="66" charset="0"/>
            </a:endParaRPr>
          </a:p>
          <a:p>
            <a:r>
              <a:rPr lang="en-US" altLang="en-US" sz="1600" dirty="0" smtClean="0">
                <a:latin typeface="Comic Sans MS" pitchFamily="66" charset="0"/>
                <a:hlinkClick r:id="rId7"/>
              </a:rPr>
              <a:t>Build a DNA Molecule</a:t>
            </a:r>
            <a:r>
              <a:rPr lang="en-US" altLang="en-US" sz="1600" dirty="0" smtClean="0">
                <a:latin typeface="Comic Sans MS" pitchFamily="66" charset="0"/>
              </a:rPr>
              <a:t> </a:t>
            </a:r>
            <a:r>
              <a:rPr lang="en-US" altLang="en-US" sz="1200" dirty="0" smtClean="0">
                <a:latin typeface="Comic Sans MS" pitchFamily="66" charset="0"/>
              </a:rPr>
              <a:t>from University of Utah.</a:t>
            </a:r>
            <a:endParaRPr lang="en-US" altLang="en-US" sz="1600" dirty="0" smtClean="0">
              <a:latin typeface="Comic Sans MS" pitchFamily="66" charset="0"/>
            </a:endParaRPr>
          </a:p>
          <a:p>
            <a:pPr eaLnBrk="1" hangingPunct="1"/>
            <a:r>
              <a:rPr lang="en-US" altLang="en-US" sz="1600" dirty="0" smtClean="0">
                <a:latin typeface="Comic Sans MS" pitchFamily="66" charset="0"/>
                <a:hlinkClick r:id="rId8"/>
              </a:rPr>
              <a:t>“Chemistry”</a:t>
            </a:r>
            <a:r>
              <a:rPr lang="en-US" altLang="en-US" sz="1100" dirty="0" smtClean="0">
                <a:latin typeface="Comic Sans MS" pitchFamily="66" charset="0"/>
              </a:rPr>
              <a:t> </a:t>
            </a:r>
            <a:r>
              <a:rPr lang="en-US" altLang="en-US" sz="1200" dirty="0" smtClean="0">
                <a:latin typeface="Comic Sans MS" pitchFamily="66" charset="0"/>
              </a:rPr>
              <a:t>a song by </a:t>
            </a:r>
            <a:r>
              <a:rPr lang="en-US" altLang="en-US" sz="1200" dirty="0" err="1" smtClean="0">
                <a:latin typeface="Comic Sans MS" pitchFamily="66" charset="0"/>
              </a:rPr>
              <a:t>Kimya</a:t>
            </a:r>
            <a:r>
              <a:rPr lang="en-US" altLang="en-US" sz="1200" dirty="0" smtClean="0">
                <a:latin typeface="Comic Sans MS" pitchFamily="66" charset="0"/>
              </a:rPr>
              <a:t> Dawson.</a:t>
            </a:r>
            <a:endParaRPr lang="en-US" altLang="en-US" sz="800" dirty="0" smtClean="0">
              <a:latin typeface="Comic Sans MS" pitchFamily="66" charset="0"/>
            </a:endParaRPr>
          </a:p>
          <a:p>
            <a:pPr eaLnBrk="1" hangingPunct="1"/>
            <a:r>
              <a:rPr lang="en-US" altLang="en-US" sz="1600" dirty="0" smtClean="0">
                <a:latin typeface="Comic Sans MS" pitchFamily="66" charset="0"/>
                <a:hlinkClick r:id="rId9"/>
              </a:rPr>
              <a:t>Redox Reactions</a:t>
            </a:r>
            <a:r>
              <a:rPr lang="en-US" altLang="en-US" sz="1600" dirty="0" smtClean="0">
                <a:latin typeface="Comic Sans MS" pitchFamily="66" charset="0"/>
              </a:rPr>
              <a:t> </a:t>
            </a:r>
            <a:r>
              <a:rPr lang="en-US" altLang="en-US" sz="1200" dirty="0" smtClean="0">
                <a:latin typeface="Comic Sans MS" pitchFamily="66" charset="0"/>
              </a:rPr>
              <a:t>video lecture by </a:t>
            </a:r>
            <a:r>
              <a:rPr lang="en-US" altLang="en-US" sz="1200" dirty="0" err="1" smtClean="0">
                <a:latin typeface="Comic Sans MS" pitchFamily="66" charset="0"/>
              </a:rPr>
              <a:t>Kahnacademy</a:t>
            </a:r>
            <a:endParaRPr lang="en-US" altLang="en-US" sz="800" dirty="0" smtClean="0">
              <a:latin typeface="Comic Sans MS" pitchFamily="66" charset="0"/>
            </a:endParaRPr>
          </a:p>
          <a:p>
            <a:pPr eaLnBrk="1" hangingPunct="1"/>
            <a:r>
              <a:rPr lang="en-US" altLang="en-US" sz="1600" dirty="0" smtClean="0">
                <a:latin typeface="Comic Sans MS" pitchFamily="66" charset="0"/>
                <a:hlinkClick r:id="rId10"/>
              </a:rPr>
              <a:t>“Sugar, Sugar” </a:t>
            </a:r>
            <a:r>
              <a:rPr lang="en-US" altLang="en-US" sz="1200" dirty="0" smtClean="0">
                <a:latin typeface="Comic Sans MS" pitchFamily="66" charset="0"/>
              </a:rPr>
              <a:t>song by The </a:t>
            </a:r>
            <a:r>
              <a:rPr lang="en-US" altLang="en-US" sz="1200" dirty="0" err="1" smtClean="0">
                <a:latin typeface="Comic Sans MS" pitchFamily="66" charset="0"/>
              </a:rPr>
              <a:t>Archies</a:t>
            </a:r>
            <a:r>
              <a:rPr lang="en-US" altLang="en-US" sz="1200" dirty="0" smtClean="0">
                <a:latin typeface="Comic Sans MS" pitchFamily="66" charset="0"/>
              </a:rPr>
              <a:t>.</a:t>
            </a:r>
          </a:p>
          <a:p>
            <a:pPr eaLnBrk="1" hangingPunct="1"/>
            <a:r>
              <a:rPr lang="en-US" altLang="en-US" sz="1600" dirty="0" smtClean="0">
                <a:latin typeface="Comic Sans MS" pitchFamily="66" charset="0"/>
                <a:hlinkClick r:id="rId11"/>
              </a:rPr>
              <a:t>Chem4Kids</a:t>
            </a:r>
            <a:r>
              <a:rPr lang="en-US" altLang="en-US" sz="1200" dirty="0" smtClean="0">
                <a:latin typeface="Comic Sans MS" pitchFamily="66" charset="0"/>
              </a:rPr>
              <a:t> website</a:t>
            </a:r>
            <a:r>
              <a:rPr lang="en-US" altLang="en-US" sz="1400" dirty="0" smtClean="0">
                <a:latin typeface="Comic Sans MS" pitchFamily="66" charset="0"/>
              </a:rPr>
              <a:t> </a:t>
            </a:r>
            <a:r>
              <a:rPr lang="en-US" altLang="en-US" sz="1200" dirty="0" smtClean="0">
                <a:latin typeface="Comic Sans MS" pitchFamily="66" charset="0"/>
              </a:rPr>
              <a:t>by Rader.</a:t>
            </a:r>
            <a:endParaRPr lang="en-US" altLang="en-US" sz="800" dirty="0" smtClean="0">
              <a:latin typeface="Comic Sans MS" pitchFamily="66" charset="0"/>
            </a:endParaRPr>
          </a:p>
          <a:p>
            <a:pPr eaLnBrk="1" hangingPunct="1"/>
            <a:r>
              <a:rPr lang="en-US" altLang="en-US" sz="1600" dirty="0" smtClean="0">
                <a:latin typeface="Comic Sans MS" pitchFamily="66" charset="0"/>
              </a:rPr>
              <a:t>“</a:t>
            </a:r>
            <a:r>
              <a:rPr lang="en-US" altLang="en-US" sz="1600" dirty="0" smtClean="0">
                <a:latin typeface="Comic Sans MS" pitchFamily="66" charset="0"/>
                <a:hlinkClick r:id="rId12"/>
              </a:rPr>
              <a:t>Better Living Through Chemistry</a:t>
            </a:r>
            <a:r>
              <a:rPr lang="en-US" altLang="en-US" sz="1600" dirty="0" smtClean="0">
                <a:latin typeface="Comic Sans MS" pitchFamily="66" charset="0"/>
              </a:rPr>
              <a:t>” </a:t>
            </a:r>
            <a:r>
              <a:rPr lang="en-US" altLang="en-US" sz="1200" dirty="0" smtClean="0">
                <a:latin typeface="Comic Sans MS" pitchFamily="66" charset="0"/>
              </a:rPr>
              <a:t>a song by Queens of the Stone Age.</a:t>
            </a:r>
            <a:endParaRPr lang="en-US" altLang="en-US" sz="800" dirty="0" smtClean="0">
              <a:latin typeface="Comic Sans MS" pitchFamily="66" charset="0"/>
            </a:endParaRPr>
          </a:p>
          <a:p>
            <a:pPr eaLnBrk="1" hangingPunct="1"/>
            <a:r>
              <a:rPr lang="en-US" altLang="en-US" sz="1600" dirty="0" smtClean="0">
                <a:latin typeface="Comic Sans MS" pitchFamily="66" charset="0"/>
                <a:hlinkClick r:id="rId13"/>
              </a:rPr>
              <a:t>“Chemistry”</a:t>
            </a:r>
            <a:r>
              <a:rPr lang="en-US" altLang="en-US" sz="1100" dirty="0" smtClean="0">
                <a:latin typeface="Comic Sans MS" pitchFamily="66" charset="0"/>
              </a:rPr>
              <a:t> </a:t>
            </a:r>
            <a:r>
              <a:rPr lang="en-US" altLang="en-US" sz="1200" dirty="0" smtClean="0">
                <a:latin typeface="Comic Sans MS" pitchFamily="66" charset="0"/>
              </a:rPr>
              <a:t>a song by Rush.</a:t>
            </a:r>
          </a:p>
          <a:p>
            <a:pPr eaLnBrk="1" hangingPunct="1"/>
            <a:endParaRPr lang="en-US" altLang="en-US" sz="1200" dirty="0" smtClean="0">
              <a:latin typeface="Comic Sans MS" pitchFamily="66" charset="0"/>
            </a:endParaRPr>
          </a:p>
          <a:p>
            <a:pPr eaLnBrk="1" hangingPunct="1"/>
            <a:endParaRPr lang="en-US" altLang="en-US" sz="800" dirty="0" smtClean="0">
              <a:latin typeface="Comic Sans MS" pitchFamily="66" charset="0"/>
            </a:endParaRPr>
          </a:p>
          <a:p>
            <a:pPr eaLnBrk="1" hangingPunct="1">
              <a:buFontTx/>
              <a:buNone/>
            </a:pPr>
            <a:r>
              <a:rPr lang="en-US" altLang="en-US" sz="1200" dirty="0" smtClean="0">
                <a:latin typeface="Comic Sans MS" pitchFamily="66" charset="0"/>
              </a:rPr>
              <a:t>    	(You must be in PPT slideshow view to click on links.)</a:t>
            </a:r>
          </a:p>
        </p:txBody>
      </p:sp>
      <p:pic>
        <p:nvPicPr>
          <p:cNvPr id="24579" name="Picture 4" descr="MC90022968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76850" y="2646363"/>
            <a:ext cx="31242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WordArt 5"/>
          <p:cNvSpPr>
            <a:spLocks noChangeArrowheads="1" noChangeShapeType="1" noTextEdit="1"/>
          </p:cNvSpPr>
          <p:nvPr/>
        </p:nvSpPr>
        <p:spPr bwMode="auto">
          <a:xfrm>
            <a:off x="5486400" y="762000"/>
            <a:ext cx="2743200" cy="10668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rPr>
              <a:t>Smart Links</a:t>
            </a:r>
          </a:p>
        </p:txBody>
      </p:sp>
      <p:sp>
        <p:nvSpPr>
          <p:cNvPr id="24581" name="Text Box 5"/>
          <p:cNvSpPr txBox="1">
            <a:spLocks noChangeArrowheads="1"/>
          </p:cNvSpPr>
          <p:nvPr/>
        </p:nvSpPr>
        <p:spPr bwMode="auto">
          <a:xfrm>
            <a:off x="4613275"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15"/>
              </a:rPr>
              <a:t>Virtual Cell 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2096117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28600"/>
            <a:ext cx="8686800" cy="685800"/>
          </a:xfrm>
        </p:spPr>
        <p:txBody>
          <a:bodyPr/>
          <a:lstStyle/>
          <a:p>
            <a:r>
              <a:rPr lang="en-US" sz="4000" b="1" dirty="0" smtClean="0">
                <a:solidFill>
                  <a:srgbClr val="FF0000"/>
                </a:solidFill>
                <a:latin typeface="Comic Sans MS"/>
                <a:cs typeface="Comic Sans MS"/>
              </a:rPr>
              <a:t>Everyday Science </a:t>
            </a:r>
            <a:endParaRPr lang="en-US" sz="4000" b="1" dirty="0">
              <a:solidFill>
                <a:srgbClr val="FF0000"/>
              </a:solidFill>
              <a:latin typeface="Comic Sans MS"/>
              <a:cs typeface="Comic Sans MS"/>
            </a:endParaRPr>
          </a:p>
        </p:txBody>
      </p:sp>
      <p:sp>
        <p:nvSpPr>
          <p:cNvPr id="7" name="Content Placeholder 2"/>
          <p:cNvSpPr>
            <a:spLocks noGrp="1"/>
          </p:cNvSpPr>
          <p:nvPr>
            <p:ph idx="1"/>
          </p:nvPr>
        </p:nvSpPr>
        <p:spPr>
          <a:xfrm>
            <a:off x="304800" y="1066800"/>
            <a:ext cx="2667000" cy="4267200"/>
          </a:xfrm>
        </p:spPr>
        <p:txBody>
          <a:bodyPr/>
          <a:lstStyle/>
          <a:p>
            <a:pPr marL="0" lvl="1">
              <a:lnSpc>
                <a:spcPct val="90000"/>
              </a:lnSpc>
              <a:buFontTx/>
              <a:buNone/>
            </a:pPr>
            <a:r>
              <a:rPr lang="en-US" sz="2000" dirty="0">
                <a:latin typeface="Comic Sans MS"/>
                <a:cs typeface="Comic Sans MS"/>
              </a:rPr>
              <a:t>In chemistry, </a:t>
            </a:r>
            <a:r>
              <a:rPr lang="en-US" sz="2000" i="1" dirty="0">
                <a:latin typeface="Comic Sans MS"/>
                <a:cs typeface="Comic Sans MS"/>
              </a:rPr>
              <a:t>organic</a:t>
            </a:r>
            <a:r>
              <a:rPr lang="en-US" sz="2000" dirty="0">
                <a:latin typeface="Comic Sans MS"/>
                <a:cs typeface="Comic Sans MS"/>
              </a:rPr>
              <a:t> does NOT mean all natural and </a:t>
            </a:r>
            <a:r>
              <a:rPr lang="en-US" sz="2000" dirty="0" smtClean="0">
                <a:latin typeface="Comic Sans MS"/>
                <a:cs typeface="Comic Sans MS"/>
              </a:rPr>
              <a:t>healthy.</a:t>
            </a:r>
            <a:r>
              <a:rPr lang="en-US" sz="2000" b="1" dirty="0">
                <a:solidFill>
                  <a:srgbClr val="0033CC"/>
                </a:solidFill>
                <a:latin typeface="Comic Sans MS"/>
                <a:cs typeface="Comic Sans MS"/>
              </a:rPr>
              <a:t/>
            </a:r>
            <a:br>
              <a:rPr lang="en-US" sz="2000" b="1" dirty="0">
                <a:solidFill>
                  <a:srgbClr val="0033CC"/>
                </a:solidFill>
                <a:latin typeface="Comic Sans MS"/>
                <a:cs typeface="Comic Sans MS"/>
              </a:rPr>
            </a:br>
            <a:endParaRPr lang="en-US" sz="2000" b="1" dirty="0" smtClean="0">
              <a:solidFill>
                <a:srgbClr val="0033CC"/>
              </a:solidFill>
              <a:latin typeface="Comic Sans MS"/>
              <a:cs typeface="Comic Sans MS"/>
            </a:endParaRPr>
          </a:p>
          <a:p>
            <a:pPr marL="0" lvl="1">
              <a:lnSpc>
                <a:spcPct val="90000"/>
              </a:lnSpc>
              <a:buFontTx/>
              <a:buNone/>
            </a:pPr>
            <a:r>
              <a:rPr lang="en-US" sz="2000" dirty="0" smtClean="0">
                <a:latin typeface="Comic Sans MS"/>
                <a:cs typeface="Comic Sans MS"/>
              </a:rPr>
              <a:t>For example </a:t>
            </a:r>
            <a:r>
              <a:rPr lang="en-US" sz="2000" dirty="0">
                <a:latin typeface="Comic Sans MS"/>
                <a:cs typeface="Comic Sans MS"/>
              </a:rPr>
              <a:t>gasoline, nicotine, many pesticides and </a:t>
            </a:r>
            <a:r>
              <a:rPr lang="en-US" sz="2000" dirty="0" smtClean="0">
                <a:latin typeface="Comic Sans MS"/>
                <a:cs typeface="Comic Sans MS"/>
              </a:rPr>
              <a:t>drugs, including crystal meth, </a:t>
            </a:r>
            <a:r>
              <a:rPr lang="en-US" sz="2000" dirty="0">
                <a:latin typeface="Comic Sans MS"/>
                <a:cs typeface="Comic Sans MS"/>
              </a:rPr>
              <a:t>are all carbon </a:t>
            </a:r>
            <a:r>
              <a:rPr lang="en-US" sz="2000" dirty="0" smtClean="0">
                <a:latin typeface="Comic Sans MS"/>
                <a:cs typeface="Comic Sans MS"/>
              </a:rPr>
              <a:t>based organic molecules, </a:t>
            </a:r>
            <a:r>
              <a:rPr lang="en-US" sz="2000" dirty="0">
                <a:latin typeface="Comic Sans MS"/>
                <a:cs typeface="Comic Sans MS"/>
              </a:rPr>
              <a:t>but definitely NOT </a:t>
            </a:r>
            <a:r>
              <a:rPr lang="en-US" sz="2000" dirty="0" smtClean="0">
                <a:latin typeface="Comic Sans MS"/>
                <a:cs typeface="Comic Sans MS"/>
              </a:rPr>
              <a:t> </a:t>
            </a:r>
            <a:r>
              <a:rPr lang="en-US" sz="2000" dirty="0">
                <a:latin typeface="Comic Sans MS"/>
                <a:cs typeface="Comic Sans MS"/>
              </a:rPr>
              <a:t>good for you!</a:t>
            </a:r>
          </a:p>
          <a:p>
            <a:pPr marL="0"/>
            <a:endParaRPr lang="en-US" sz="2400" dirty="0">
              <a:latin typeface="Comic Sans MS"/>
              <a:cs typeface="Comic Sans MS"/>
            </a:endParaRPr>
          </a:p>
        </p:txBody>
      </p:sp>
      <p:pic>
        <p:nvPicPr>
          <p:cNvPr id="2" name="Picture 1" descr="methWomanFaceFlick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914400"/>
            <a:ext cx="5638800" cy="5168900"/>
          </a:xfrm>
          <a:prstGeom prst="rect">
            <a:avLst/>
          </a:prstGeom>
        </p:spPr>
      </p:pic>
      <p:sp>
        <p:nvSpPr>
          <p:cNvPr id="5" name="Rectangle 11"/>
          <p:cNvSpPr>
            <a:spLocks noChangeArrowheads="1"/>
          </p:cNvSpPr>
          <p:nvPr/>
        </p:nvSpPr>
        <p:spPr bwMode="auto">
          <a:xfrm>
            <a:off x="5257800" y="6400800"/>
            <a:ext cx="3886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a:latin typeface="Comic Sans MS" pitchFamily="66" charset="0"/>
              </a:rPr>
              <a:t>Image</a:t>
            </a:r>
            <a:r>
              <a:rPr lang="en-US" altLang="en-US" sz="1000" dirty="0" smtClean="0">
                <a:latin typeface="Comic Sans MS" pitchFamily="66" charset="0"/>
              </a:rPr>
              <a:t>: </a:t>
            </a:r>
            <a:r>
              <a:rPr lang="en-US" altLang="en-US" sz="1000" dirty="0" smtClean="0">
                <a:latin typeface="Comic Sans MS" pitchFamily="66" charset="0"/>
                <a:hlinkClick r:id="rId3"/>
              </a:rPr>
              <a:t>Chemical structure of meth</a:t>
            </a:r>
            <a:r>
              <a:rPr lang="en-US" altLang="en-US" sz="1000" dirty="0" smtClean="0">
                <a:latin typeface="Comic Sans MS" pitchFamily="66" charset="0"/>
              </a:rPr>
              <a:t>, Wiki; </a:t>
            </a:r>
            <a:r>
              <a:rPr lang="en-US" altLang="en-US" sz="1000" dirty="0" smtClean="0">
                <a:latin typeface="Comic Sans MS" pitchFamily="66" charset="0"/>
                <a:hlinkClick r:id="rId4"/>
              </a:rPr>
              <a:t>Woman over course of 10 years of meth use</a:t>
            </a:r>
            <a:r>
              <a:rPr lang="en-US" altLang="en-US" sz="1000" dirty="0" smtClean="0">
                <a:latin typeface="Comic Sans MS" pitchFamily="66" charset="0"/>
              </a:rPr>
              <a:t>, Don Hankins</a:t>
            </a:r>
            <a:endParaRPr lang="en-US" altLang="en-US" sz="1000" dirty="0">
              <a:latin typeface="Comic Sans MS" pitchFamily="66" charset="0"/>
            </a:endParaRPr>
          </a:p>
        </p:txBody>
      </p:sp>
      <p:sp>
        <p:nvSpPr>
          <p:cNvPr id="8"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pic>
        <p:nvPicPr>
          <p:cNvPr id="3" name="Picture 2" descr="Methamphetam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5257800"/>
            <a:ext cx="2514600" cy="1193180"/>
          </a:xfrm>
          <a:prstGeom prst="rect">
            <a:avLst/>
          </a:prstGeom>
        </p:spPr>
      </p:pic>
    </p:spTree>
    <p:extLst>
      <p:ext uri="{BB962C8B-B14F-4D97-AF65-F5344CB8AC3E}">
        <p14:creationId xmlns:p14="http://schemas.microsoft.com/office/powerpoint/2010/main" val="33959378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omic Sans MS"/>
                <a:cs typeface="Comic Sans MS"/>
              </a:rPr>
              <a:t>Organic compounds can be extremely large, complex molecules.</a:t>
            </a:r>
            <a:endParaRPr lang="en-US" sz="3200" b="1" dirty="0">
              <a:latin typeface="Comic Sans MS"/>
              <a:cs typeface="Comic Sans MS"/>
            </a:endParaRPr>
          </a:p>
        </p:txBody>
      </p:sp>
      <p:sp>
        <p:nvSpPr>
          <p:cNvPr id="3" name="Text Box 9"/>
          <p:cNvSpPr txBox="1">
            <a:spLocks noChangeArrowheads="1"/>
          </p:cNvSpPr>
          <p:nvPr/>
        </p:nvSpPr>
        <p:spPr bwMode="auto">
          <a:xfrm>
            <a:off x="5943600" y="6457890"/>
            <a:ext cx="32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None/>
            </a:pPr>
            <a:r>
              <a:rPr lang="en-US" altLang="en-US" sz="1000" dirty="0" smtClean="0">
                <a:latin typeface="Comic Sans MS" pitchFamily="66" charset="0"/>
                <a:cs typeface="Arial" charset="0"/>
              </a:rPr>
              <a:t>Images: </a:t>
            </a:r>
            <a:r>
              <a:rPr lang="en-US" altLang="en-US" sz="1000" dirty="0">
                <a:latin typeface="Comic Sans MS" pitchFamily="66" charset="0"/>
                <a:cs typeface="Arial" charset="0"/>
                <a:hlinkClick r:id="rId2"/>
              </a:rPr>
              <a:t>Protein Primary Structure</a:t>
            </a:r>
            <a:r>
              <a:rPr lang="en-US" altLang="en-US" sz="1000" dirty="0">
                <a:latin typeface="Comic Sans MS" pitchFamily="66" charset="0"/>
                <a:cs typeface="Arial" charset="0"/>
              </a:rPr>
              <a:t>, </a:t>
            </a:r>
            <a:r>
              <a:rPr lang="en-US" altLang="en-US" sz="1000" dirty="0" smtClean="0">
                <a:latin typeface="Comic Sans MS" pitchFamily="66" charset="0"/>
                <a:cs typeface="Arial" charset="0"/>
              </a:rPr>
              <a:t>Wiki; </a:t>
            </a:r>
            <a:r>
              <a:rPr lang="en-US" altLang="en-US" sz="1000" dirty="0" smtClean="0">
                <a:latin typeface="Comic Sans MS" pitchFamily="66" charset="0"/>
                <a:hlinkClick r:id="rId3"/>
              </a:rPr>
              <a:t>Levels </a:t>
            </a:r>
            <a:r>
              <a:rPr lang="en-US" altLang="en-US" sz="1000" dirty="0">
                <a:latin typeface="Comic Sans MS" pitchFamily="66" charset="0"/>
                <a:hlinkClick r:id="rId3"/>
              </a:rPr>
              <a:t>of protein structure</a:t>
            </a:r>
            <a:r>
              <a:rPr lang="en-US" altLang="en-US" sz="1000" dirty="0">
                <a:latin typeface="Comic Sans MS" pitchFamily="66" charset="0"/>
              </a:rPr>
              <a:t>, M Ruiz</a:t>
            </a:r>
            <a:endParaRPr lang="en-US" altLang="en-US" sz="2000" dirty="0">
              <a:latin typeface="Comic Sans MS" pitchFamily="66" charset="0"/>
            </a:endParaRPr>
          </a:p>
        </p:txBody>
      </p:sp>
      <p:pic>
        <p:nvPicPr>
          <p:cNvPr id="4" name="Picture 15" descr="Protein-structure-levels-MRuiz"/>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191000" y="1600200"/>
            <a:ext cx="4805363"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4" descr="Protein-primary-structur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57200" y="2209800"/>
            <a:ext cx="3165606" cy="338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0266976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73162"/>
          </a:xfrm>
        </p:spPr>
        <p:txBody>
          <a:bodyPr/>
          <a:lstStyle/>
          <a:p>
            <a:pPr algn="l" eaLnBrk="1" hangingPunct="1"/>
            <a:r>
              <a:rPr lang="en-US" altLang="en-US" sz="4000" b="1" smtClean="0">
                <a:solidFill>
                  <a:srgbClr val="FF0000"/>
                </a:solidFill>
                <a:latin typeface="Comic Sans MS" pitchFamily="66" charset="0"/>
              </a:rPr>
              <a:t>Carbon</a:t>
            </a:r>
            <a:r>
              <a:rPr lang="en-US" altLang="en-US" b="1" smtClean="0">
                <a:solidFill>
                  <a:srgbClr val="FF0000"/>
                </a:solidFill>
                <a:latin typeface="Comic Sans MS" pitchFamily="66" charset="0"/>
              </a:rPr>
              <a:t/>
            </a:r>
            <a:br>
              <a:rPr lang="en-US" altLang="en-US" b="1" smtClean="0">
                <a:solidFill>
                  <a:srgbClr val="FF0000"/>
                </a:solidFill>
                <a:latin typeface="Comic Sans MS" pitchFamily="66" charset="0"/>
              </a:rPr>
            </a:br>
            <a:r>
              <a:rPr lang="en-US" altLang="en-US" sz="2800" b="1" smtClean="0">
                <a:solidFill>
                  <a:srgbClr val="0070C0"/>
                </a:solidFill>
                <a:latin typeface="Comic Sans MS" pitchFamily="66" charset="0"/>
              </a:rPr>
              <a:t>Little Atom, Big Deal</a:t>
            </a:r>
          </a:p>
        </p:txBody>
      </p:sp>
      <p:sp>
        <p:nvSpPr>
          <p:cNvPr id="5123" name="Rectangle 3"/>
          <p:cNvSpPr>
            <a:spLocks noGrp="1" noChangeArrowheads="1"/>
          </p:cNvSpPr>
          <p:nvPr>
            <p:ph type="body" sz="half" idx="1"/>
          </p:nvPr>
        </p:nvSpPr>
        <p:spPr>
          <a:xfrm>
            <a:off x="457200" y="1638300"/>
            <a:ext cx="3124200" cy="3162300"/>
          </a:xfrm>
        </p:spPr>
        <p:txBody>
          <a:bodyPr/>
          <a:lstStyle/>
          <a:p>
            <a:pPr marL="0" eaLnBrk="1" hangingPunct="1">
              <a:lnSpc>
                <a:spcPct val="90000"/>
              </a:lnSpc>
              <a:spcBef>
                <a:spcPts val="0"/>
              </a:spcBef>
              <a:buFontTx/>
              <a:buNone/>
            </a:pPr>
            <a:r>
              <a:rPr lang="en-US" altLang="en-US" sz="1800" dirty="0" smtClean="0">
                <a:latin typeface="Comic Sans MS" pitchFamily="66" charset="0"/>
              </a:rPr>
              <a:t>The chemical basis of life.</a:t>
            </a:r>
            <a:endParaRPr lang="en-US" altLang="en-US" sz="1800" dirty="0">
              <a:latin typeface="Comic Sans MS" pitchFamily="66" charset="0"/>
            </a:endParaRPr>
          </a:p>
          <a:p>
            <a:pPr eaLnBrk="1" hangingPunct="1">
              <a:lnSpc>
                <a:spcPct val="90000"/>
              </a:lnSpc>
              <a:spcBef>
                <a:spcPts val="0"/>
              </a:spcBef>
              <a:buFontTx/>
              <a:buNone/>
            </a:pPr>
            <a:endParaRPr lang="en-US" altLang="en-US" sz="2400" dirty="0" smtClean="0">
              <a:latin typeface="Comic Sans MS" pitchFamily="66" charset="0"/>
            </a:endParaRPr>
          </a:p>
          <a:p>
            <a:pPr marL="0" eaLnBrk="1" hangingPunct="1">
              <a:lnSpc>
                <a:spcPct val="90000"/>
              </a:lnSpc>
              <a:spcBef>
                <a:spcPts val="0"/>
              </a:spcBef>
              <a:buFontTx/>
              <a:buNone/>
            </a:pPr>
            <a:r>
              <a:rPr lang="en-US" altLang="en-US" sz="1800" dirty="0" smtClean="0">
                <a:latin typeface="Comic Sans MS" pitchFamily="66" charset="0"/>
              </a:rPr>
              <a:t>This element is abundant in all known life forms.</a:t>
            </a:r>
          </a:p>
          <a:p>
            <a:pPr marL="0" indent="0">
              <a:lnSpc>
                <a:spcPct val="90000"/>
              </a:lnSpc>
              <a:spcBef>
                <a:spcPts val="0"/>
              </a:spcBef>
              <a:buNone/>
            </a:pPr>
            <a:endParaRPr lang="en-US" sz="2400" dirty="0" smtClean="0">
              <a:latin typeface="Comic Sans MS"/>
              <a:cs typeface="Comic Sans MS"/>
            </a:endParaRPr>
          </a:p>
          <a:p>
            <a:pPr marL="0" indent="0">
              <a:lnSpc>
                <a:spcPct val="90000"/>
              </a:lnSpc>
              <a:spcBef>
                <a:spcPts val="0"/>
              </a:spcBef>
              <a:buNone/>
            </a:pPr>
            <a:r>
              <a:rPr lang="en-US" sz="1800" dirty="0" smtClean="0">
                <a:latin typeface="Comic Sans MS"/>
                <a:cs typeface="Comic Sans MS"/>
              </a:rPr>
              <a:t>Structure </a:t>
            </a:r>
            <a:r>
              <a:rPr lang="en-US" sz="1800" dirty="0">
                <a:latin typeface="Comic Sans MS"/>
                <a:cs typeface="Comic Sans MS"/>
              </a:rPr>
              <a:t>of all living things are molecules built on a carbon </a:t>
            </a:r>
            <a:r>
              <a:rPr lang="en-US" sz="1800" dirty="0" smtClean="0">
                <a:latin typeface="Comic Sans MS"/>
                <a:cs typeface="Comic Sans MS"/>
              </a:rPr>
              <a:t>frame work, such as DNA</a:t>
            </a:r>
            <a:r>
              <a:rPr lang="en-US" sz="1800" dirty="0">
                <a:latin typeface="Comic Sans MS"/>
                <a:cs typeface="Comic Sans MS"/>
              </a:rPr>
              <a:t>, sugars, fats and </a:t>
            </a:r>
            <a:r>
              <a:rPr lang="en-US" sz="1800" dirty="0" smtClean="0">
                <a:latin typeface="Comic Sans MS"/>
                <a:cs typeface="Comic Sans MS"/>
              </a:rPr>
              <a:t>proteins.</a:t>
            </a:r>
            <a:endParaRPr lang="en-US" sz="1600" dirty="0">
              <a:latin typeface="Comic Sans MS"/>
              <a:cs typeface="Comic Sans MS"/>
            </a:endParaRPr>
          </a:p>
          <a:p>
            <a:pPr eaLnBrk="1" hangingPunct="1">
              <a:lnSpc>
                <a:spcPct val="90000"/>
              </a:lnSpc>
              <a:buFontTx/>
              <a:buNone/>
            </a:pPr>
            <a:endParaRPr lang="en-US" altLang="en-US" sz="1600" dirty="0" smtClean="0">
              <a:latin typeface="Comic Sans MS" pitchFamily="66" charset="0"/>
            </a:endParaRPr>
          </a:p>
        </p:txBody>
      </p:sp>
      <p:pic>
        <p:nvPicPr>
          <p:cNvPr id="5124" name="Picture 11" descr="c-atom_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05400" y="12700"/>
            <a:ext cx="3276600" cy="31851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7" name="Text Box 29"/>
          <p:cNvSpPr txBox="1">
            <a:spLocks noChangeArrowheads="1"/>
          </p:cNvSpPr>
          <p:nvPr/>
        </p:nvSpPr>
        <p:spPr bwMode="auto">
          <a:xfrm>
            <a:off x="6400800" y="6457890"/>
            <a:ext cx="274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None/>
            </a:pPr>
            <a:r>
              <a:rPr lang="en-US" altLang="en-US" sz="1000" dirty="0">
                <a:latin typeface="Comic Sans MS" pitchFamily="66" charset="0"/>
              </a:rPr>
              <a:t>Images: Carbon, </a:t>
            </a:r>
            <a:r>
              <a:rPr lang="en-US" altLang="en-US" sz="1000" dirty="0">
                <a:latin typeface="Comic Sans MS" pitchFamily="66" charset="0"/>
                <a:hlinkClick r:id="rId4"/>
              </a:rPr>
              <a:t>Universe Today </a:t>
            </a:r>
            <a:r>
              <a:rPr lang="en-US" altLang="en-US" sz="1000" dirty="0" smtClean="0">
                <a:latin typeface="Comic Sans MS" pitchFamily="66" charset="0"/>
              </a:rPr>
              <a:t>Website; </a:t>
            </a:r>
            <a:r>
              <a:rPr lang="en-US" altLang="en-US" sz="1000" dirty="0">
                <a:latin typeface="Comic Sans MS" pitchFamily="66" charset="0"/>
                <a:hlinkClick r:id="rId5"/>
              </a:rPr>
              <a:t>Isobutane</a:t>
            </a:r>
            <a:r>
              <a:rPr lang="en-US" altLang="en-US" sz="1000" dirty="0">
                <a:latin typeface="Comic Sans MS" pitchFamily="66" charset="0"/>
              </a:rPr>
              <a:t>, </a:t>
            </a:r>
            <a:r>
              <a:rPr lang="en-US" altLang="en-US" sz="1000" dirty="0" smtClean="0">
                <a:latin typeface="Comic Sans MS" pitchFamily="66" charset="0"/>
              </a:rPr>
              <a:t>Wiki</a:t>
            </a:r>
            <a:endParaRPr lang="en-US" altLang="en-US" sz="1000" dirty="0">
              <a:latin typeface="Comic Sans MS" pitchFamily="66" charset="0"/>
            </a:endParaRPr>
          </a:p>
        </p:txBody>
      </p:sp>
      <p:sp>
        <p:nvSpPr>
          <p:cNvPr id="9"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pic>
        <p:nvPicPr>
          <p:cNvPr id="7" name="Picture 24" descr="benze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495800"/>
            <a:ext cx="17430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pict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3276600"/>
            <a:ext cx="36099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sobutan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1000" y="4562030"/>
            <a:ext cx="2045929" cy="1778238"/>
          </a:xfrm>
          <a:prstGeom prst="rect">
            <a:avLst/>
          </a:prstGeom>
        </p:spPr>
      </p:pic>
      <p:sp>
        <p:nvSpPr>
          <p:cNvPr id="11" name="TextBox 10"/>
          <p:cNvSpPr txBox="1"/>
          <p:nvPr/>
        </p:nvSpPr>
        <p:spPr>
          <a:xfrm>
            <a:off x="533400" y="4724400"/>
            <a:ext cx="2895600" cy="1246495"/>
          </a:xfrm>
          <a:prstGeom prst="rect">
            <a:avLst/>
          </a:prstGeom>
          <a:noFill/>
          <a:ln>
            <a:solidFill>
              <a:schemeClr val="tx1"/>
            </a:solidFill>
          </a:ln>
        </p:spPr>
        <p:txBody>
          <a:bodyPr wrap="square" rtlCol="0">
            <a:spAutoFit/>
          </a:bodyPr>
          <a:lstStyle/>
          <a:p>
            <a:pPr algn="ctr"/>
            <a:endParaRPr lang="en-US" sz="1400" dirty="0" smtClean="0">
              <a:latin typeface="Comic Sans MS"/>
              <a:cs typeface="Comic Sans MS"/>
            </a:endParaRPr>
          </a:p>
          <a:p>
            <a:pPr algn="ctr"/>
            <a:r>
              <a:rPr lang="en-US" sz="1400" dirty="0" smtClean="0">
                <a:latin typeface="Comic Sans MS"/>
                <a:cs typeface="Comic Sans MS"/>
              </a:rPr>
              <a:t>Video: </a:t>
            </a:r>
          </a:p>
          <a:p>
            <a:pPr algn="ctr"/>
            <a:r>
              <a:rPr lang="en-US" sz="1400" b="0" dirty="0" smtClean="0">
                <a:latin typeface="Comic Sans MS"/>
                <a:cs typeface="Comic Sans MS"/>
                <a:hlinkClick r:id="rId10"/>
              </a:rPr>
              <a:t>That’s Why Carbon Is a Tramp</a:t>
            </a:r>
            <a:endParaRPr lang="en-US" sz="1400" b="0" dirty="0" smtClean="0">
              <a:latin typeface="Comic Sans MS"/>
              <a:cs typeface="Comic Sans MS"/>
            </a:endParaRPr>
          </a:p>
          <a:p>
            <a:pPr algn="ctr"/>
            <a:r>
              <a:rPr lang="en-US" sz="1100" b="0" dirty="0" smtClean="0">
                <a:latin typeface="Comic Sans MS"/>
                <a:cs typeface="Comic Sans MS"/>
              </a:rPr>
              <a:t>from Crash </a:t>
            </a:r>
            <a:r>
              <a:rPr lang="en-US" sz="1100" b="0" dirty="0">
                <a:latin typeface="Comic Sans MS"/>
                <a:cs typeface="Comic Sans MS"/>
              </a:rPr>
              <a:t>Course </a:t>
            </a:r>
            <a:r>
              <a:rPr lang="en-US" sz="1100" b="0" dirty="0" smtClean="0">
                <a:latin typeface="Comic Sans MS"/>
                <a:cs typeface="Comic Sans MS"/>
              </a:rPr>
              <a:t>Biology</a:t>
            </a:r>
          </a:p>
          <a:p>
            <a:pPr algn="ctr"/>
            <a:endParaRPr lang="en-US" sz="1100" b="0" dirty="0" smtClean="0">
              <a:latin typeface="Comic Sans MS"/>
              <a:cs typeface="Comic Sans MS"/>
            </a:endParaRPr>
          </a:p>
          <a:p>
            <a:pPr algn="ctr"/>
            <a:r>
              <a:rPr lang="en-US" sz="1100" b="0" dirty="0" smtClean="0">
                <a:latin typeface="Comic Sans MS"/>
                <a:cs typeface="Comic Sans MS"/>
              </a:rPr>
              <a:t> </a:t>
            </a:r>
            <a:endParaRPr lang="en-US" sz="1400" b="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534400" cy="1173162"/>
          </a:xfrm>
        </p:spPr>
        <p:txBody>
          <a:bodyPr/>
          <a:lstStyle/>
          <a:p>
            <a:pPr algn="l" eaLnBrk="1" hangingPunct="1"/>
            <a:r>
              <a:rPr lang="en-US" altLang="en-US" sz="3600" b="1" dirty="0" smtClean="0">
                <a:solidFill>
                  <a:srgbClr val="FF0000"/>
                </a:solidFill>
                <a:latin typeface="Comic Sans MS" pitchFamily="66" charset="0"/>
              </a:rPr>
              <a:t>What’s so special about carbon? </a:t>
            </a:r>
            <a:r>
              <a:rPr lang="en-US" altLang="en-US" sz="3600" b="1" dirty="0" smtClean="0">
                <a:solidFill>
                  <a:srgbClr val="000000"/>
                </a:solidFill>
                <a:latin typeface="Comic Sans MS" pitchFamily="66" charset="0"/>
              </a:rPr>
              <a:t>#1</a:t>
            </a:r>
            <a:endParaRPr lang="en-US" altLang="en-US" sz="2400" b="1" dirty="0" smtClean="0">
              <a:solidFill>
                <a:srgbClr val="000000"/>
              </a:solidFill>
              <a:latin typeface="Comic Sans MS" pitchFamily="66" charset="0"/>
            </a:endParaRPr>
          </a:p>
        </p:txBody>
      </p:sp>
      <p:sp>
        <p:nvSpPr>
          <p:cNvPr id="5123" name="Rectangle 3"/>
          <p:cNvSpPr>
            <a:spLocks noGrp="1" noChangeArrowheads="1"/>
          </p:cNvSpPr>
          <p:nvPr>
            <p:ph type="body" sz="half" idx="1"/>
          </p:nvPr>
        </p:nvSpPr>
        <p:spPr>
          <a:xfrm>
            <a:off x="457200" y="1638300"/>
            <a:ext cx="3352800" cy="4152900"/>
          </a:xfrm>
        </p:spPr>
        <p:txBody>
          <a:bodyPr/>
          <a:lstStyle/>
          <a:p>
            <a:pPr eaLnBrk="1" hangingPunct="1">
              <a:lnSpc>
                <a:spcPct val="90000"/>
              </a:lnSpc>
              <a:buFontTx/>
              <a:buNone/>
            </a:pPr>
            <a:endParaRPr lang="en-US" altLang="en-US" sz="1600" dirty="0" smtClean="0">
              <a:latin typeface="Comic Sans MS" pitchFamily="66" charset="0"/>
            </a:endParaRPr>
          </a:p>
          <a:p>
            <a:pPr marL="0" eaLnBrk="1" hangingPunct="1">
              <a:lnSpc>
                <a:spcPct val="90000"/>
              </a:lnSpc>
              <a:buFontTx/>
              <a:buNone/>
            </a:pPr>
            <a:r>
              <a:rPr lang="en-US" altLang="en-US" sz="2400" dirty="0" smtClean="0">
                <a:latin typeface="Comic Sans MS" pitchFamily="66" charset="0"/>
              </a:rPr>
              <a:t>Carbon has 4 valence electrons. </a:t>
            </a:r>
          </a:p>
          <a:p>
            <a:pPr marL="0" eaLnBrk="1" hangingPunct="1">
              <a:lnSpc>
                <a:spcPct val="90000"/>
              </a:lnSpc>
              <a:buFontTx/>
              <a:buNone/>
            </a:pPr>
            <a:endParaRPr lang="en-US" altLang="en-US" sz="2400" dirty="0">
              <a:latin typeface="Comic Sans MS" pitchFamily="66" charset="0"/>
            </a:endParaRPr>
          </a:p>
          <a:p>
            <a:pPr marL="0" eaLnBrk="1" hangingPunct="1">
              <a:lnSpc>
                <a:spcPct val="90000"/>
              </a:lnSpc>
              <a:buFontTx/>
              <a:buNone/>
            </a:pPr>
            <a:r>
              <a:rPr lang="en-US" altLang="en-US" sz="2400" dirty="0" smtClean="0">
                <a:latin typeface="Comic Sans MS" pitchFamily="66" charset="0"/>
              </a:rPr>
              <a:t>So each carbon atom can form  </a:t>
            </a:r>
            <a:r>
              <a:rPr lang="en-US" altLang="en-US" sz="2400" b="1" dirty="0" smtClean="0">
                <a:solidFill>
                  <a:srgbClr val="FF0000"/>
                </a:solidFill>
                <a:latin typeface="Comic Sans MS" pitchFamily="66" charset="0"/>
              </a:rPr>
              <a:t>___ </a:t>
            </a:r>
            <a:r>
              <a:rPr lang="en-US" altLang="en-US" sz="2400" dirty="0" smtClean="0">
                <a:latin typeface="Comic Sans MS" pitchFamily="66" charset="0"/>
              </a:rPr>
              <a:t>covalent bonds.</a:t>
            </a:r>
          </a:p>
          <a:p>
            <a:pPr marL="0" eaLnBrk="1" hangingPunct="1">
              <a:lnSpc>
                <a:spcPct val="90000"/>
              </a:lnSpc>
              <a:buFontTx/>
              <a:buNone/>
            </a:pPr>
            <a:endParaRPr lang="en-US" altLang="en-US" sz="2400" dirty="0">
              <a:latin typeface="Comic Sans MS" pitchFamily="66" charset="0"/>
            </a:endParaRPr>
          </a:p>
          <a:p>
            <a:pPr marL="0" eaLnBrk="1" hangingPunct="1">
              <a:lnSpc>
                <a:spcPct val="90000"/>
              </a:lnSpc>
              <a:buFontTx/>
              <a:buNone/>
            </a:pPr>
            <a:r>
              <a:rPr lang="en-US" altLang="en-US" sz="2400" dirty="0" smtClean="0">
                <a:latin typeface="Comic Sans MS" pitchFamily="66" charset="0"/>
              </a:rPr>
              <a:t>Most commonly forms bonds with hydrogen.</a:t>
            </a:r>
            <a:endParaRPr lang="en-US" altLang="en-US" sz="1800" dirty="0" smtClean="0">
              <a:latin typeface="Comic Sans MS" pitchFamily="66" charset="0"/>
            </a:endParaRPr>
          </a:p>
          <a:p>
            <a:pPr eaLnBrk="1" hangingPunct="1">
              <a:lnSpc>
                <a:spcPct val="90000"/>
              </a:lnSpc>
              <a:buFontTx/>
              <a:buNone/>
            </a:pPr>
            <a:endParaRPr lang="en-US" altLang="en-US" sz="1800" i="1" dirty="0" smtClean="0">
              <a:latin typeface="Comic Sans MS" pitchFamily="66" charset="0"/>
            </a:endParaRPr>
          </a:p>
        </p:txBody>
      </p:sp>
      <p:sp>
        <p:nvSpPr>
          <p:cNvPr id="9" name="Text Box 5"/>
          <p:cNvSpPr txBox="1">
            <a:spLocks noChangeArrowheads="1"/>
          </p:cNvSpPr>
          <p:nvPr/>
        </p:nvSpPr>
        <p:spPr bwMode="auto">
          <a:xfrm>
            <a:off x="4648200" y="6627829"/>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3"/>
              </a:rPr>
              <a:t>ScienceProfOnline.com</a:t>
            </a:r>
            <a:endParaRPr lang="en-US" altLang="en-US" sz="1000" dirty="0">
              <a:latin typeface="Comic Sans MS" pitchFamily="66" charset="0"/>
            </a:endParaRPr>
          </a:p>
        </p:txBody>
      </p:sp>
      <p:sp>
        <p:nvSpPr>
          <p:cNvPr id="10" name="Text Box 5"/>
          <p:cNvSpPr txBox="1">
            <a:spLocks noChangeArrowheads="1"/>
          </p:cNvSpPr>
          <p:nvPr/>
        </p:nvSpPr>
        <p:spPr bwMode="auto">
          <a:xfrm>
            <a:off x="0" y="6616700"/>
            <a:ext cx="4267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900" dirty="0">
                <a:latin typeface="Comic Sans MS" charset="0"/>
                <a:cs typeface="Arial" charset="0"/>
              </a:rPr>
              <a:t>Image:</a:t>
            </a:r>
            <a:r>
              <a:rPr lang="en-US" sz="1000" dirty="0">
                <a:latin typeface="Comic Sans MS" charset="0"/>
                <a:cs typeface="Arial" charset="0"/>
              </a:rPr>
              <a:t> </a:t>
            </a:r>
            <a:r>
              <a:rPr lang="en-US" sz="1000" dirty="0" smtClean="0">
                <a:latin typeface="Comic Sans MS" charset="0"/>
                <a:cs typeface="Arial" charset="0"/>
                <a:hlinkClick r:id="rId4"/>
              </a:rPr>
              <a:t>Methane </a:t>
            </a:r>
            <a:r>
              <a:rPr lang="en-US" sz="1000" dirty="0">
                <a:latin typeface="Comic Sans MS" charset="0"/>
                <a:cs typeface="Arial" charset="0"/>
                <a:hlinkClick r:id="rId4"/>
              </a:rPr>
              <a:t>Covalent Bonds</a:t>
            </a:r>
            <a:r>
              <a:rPr lang="en-US" sz="1000" dirty="0">
                <a:latin typeface="Comic Sans MS" charset="0"/>
                <a:cs typeface="Arial" charset="0"/>
              </a:rPr>
              <a:t>, </a:t>
            </a:r>
            <a:r>
              <a:rPr lang="en-US" sz="1000" dirty="0" err="1">
                <a:latin typeface="Comic Sans MS" charset="0"/>
                <a:cs typeface="Arial" charset="0"/>
              </a:rPr>
              <a:t>Dynablast</a:t>
            </a:r>
            <a:r>
              <a:rPr lang="en-US" sz="1000" dirty="0">
                <a:latin typeface="Comic Sans MS" charset="0"/>
                <a:cs typeface="Arial" charset="0"/>
              </a:rPr>
              <a:t>, Wiki;</a:t>
            </a:r>
            <a:r>
              <a:rPr lang="en-US" sz="900" dirty="0">
                <a:latin typeface="Comic Sans MS" charset="0"/>
                <a:cs typeface="Arial" charset="0"/>
              </a:rPr>
              <a:t>  </a:t>
            </a:r>
          </a:p>
        </p:txBody>
      </p:sp>
      <p:pic>
        <p:nvPicPr>
          <p:cNvPr id="11" name="Picture 6" descr="methane-covalent-no lab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81200"/>
            <a:ext cx="3657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8104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5486400" y="6553201"/>
            <a:ext cx="3657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Image: </a:t>
            </a:r>
            <a:r>
              <a:rPr lang="en-US" altLang="en-US" sz="1000" dirty="0" smtClean="0">
                <a:latin typeface="Comic Sans MS" pitchFamily="66" charset="0"/>
                <a:hlinkClick r:id="rId2"/>
              </a:rPr>
              <a:t>Periodic Table of Elements</a:t>
            </a:r>
            <a:endParaRPr lang="en-US" altLang="en-US" sz="1000" dirty="0">
              <a:latin typeface="Comic Sans MS" pitchFamily="66" charset="0"/>
            </a:endParaRPr>
          </a:p>
        </p:txBody>
      </p:sp>
      <p:pic>
        <p:nvPicPr>
          <p:cNvPr id="7" name="Picture 6" descr="Periodic_table_(polyatomic).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0"/>
            <a:ext cx="7696200" cy="4659711"/>
          </a:xfrm>
          <a:prstGeom prst="rect">
            <a:avLst/>
          </a:prstGeom>
        </p:spPr>
      </p:pic>
      <p:sp>
        <p:nvSpPr>
          <p:cNvPr id="8" name="TextBox 7"/>
          <p:cNvSpPr txBox="1"/>
          <p:nvPr/>
        </p:nvSpPr>
        <p:spPr>
          <a:xfrm>
            <a:off x="762000" y="381000"/>
            <a:ext cx="7620000" cy="707886"/>
          </a:xfrm>
          <a:prstGeom prst="rect">
            <a:avLst/>
          </a:prstGeom>
          <a:noFill/>
        </p:spPr>
        <p:txBody>
          <a:bodyPr wrap="square" rtlCol="0">
            <a:spAutoFit/>
          </a:bodyPr>
          <a:lstStyle/>
          <a:p>
            <a:pPr algn="ctr"/>
            <a:r>
              <a:rPr lang="en-US" sz="4000" b="1" dirty="0" smtClean="0">
                <a:latin typeface="Comic Sans MS"/>
                <a:cs typeface="Comic Sans MS"/>
              </a:rPr>
              <a:t>Periodic Table</a:t>
            </a:r>
            <a:endParaRPr lang="en-US" sz="4000" b="1" dirty="0">
              <a:latin typeface="Comic Sans MS"/>
              <a:cs typeface="Comic Sans MS"/>
            </a:endParaRPr>
          </a:p>
        </p:txBody>
      </p:sp>
      <p:sp>
        <p:nvSpPr>
          <p:cNvPr id="9" name="Text Box 5"/>
          <p:cNvSpPr txBox="1">
            <a:spLocks noChangeArrowheads="1"/>
          </p:cNvSpPr>
          <p:nvPr/>
        </p:nvSpPr>
        <p:spPr bwMode="auto">
          <a:xfrm>
            <a:off x="-2401" y="6616171"/>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9241049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457200" y="2667000"/>
            <a:ext cx="3505200" cy="3924300"/>
          </a:xfrm>
        </p:spPr>
        <p:txBody>
          <a:bodyPr/>
          <a:lstStyle/>
          <a:p>
            <a:pPr marL="0" indent="0" eaLnBrk="1" hangingPunct="1">
              <a:buNone/>
            </a:pPr>
            <a:r>
              <a:rPr lang="en-US" sz="1800" dirty="0">
                <a:solidFill>
                  <a:srgbClr val="000000"/>
                </a:solidFill>
                <a:latin typeface="Comic Sans MS"/>
                <a:cs typeface="Comic Sans MS"/>
              </a:rPr>
              <a:t>There can be single, double or even triple bonds between carbon </a:t>
            </a:r>
            <a:r>
              <a:rPr lang="en-US" sz="1800" dirty="0" smtClean="0">
                <a:solidFill>
                  <a:srgbClr val="000000"/>
                </a:solidFill>
                <a:latin typeface="Comic Sans MS"/>
                <a:cs typeface="Comic Sans MS"/>
              </a:rPr>
              <a:t>atoms. </a:t>
            </a:r>
          </a:p>
          <a:p>
            <a:pPr marL="0" indent="0" eaLnBrk="1" hangingPunct="1">
              <a:buNone/>
            </a:pPr>
            <a:endParaRPr lang="en-US" sz="1800" dirty="0">
              <a:solidFill>
                <a:srgbClr val="000000"/>
              </a:solidFill>
              <a:latin typeface="Comic Sans MS"/>
              <a:cs typeface="Comic Sans MS"/>
            </a:endParaRPr>
          </a:p>
          <a:p>
            <a:pPr marL="0" indent="0" eaLnBrk="1" hangingPunct="1">
              <a:buNone/>
            </a:pPr>
            <a:r>
              <a:rPr lang="en-US" sz="1800" dirty="0" smtClean="0">
                <a:solidFill>
                  <a:srgbClr val="000000"/>
                </a:solidFill>
                <a:latin typeface="Comic Sans MS"/>
                <a:cs typeface="Comic Sans MS"/>
              </a:rPr>
              <a:t>A single bond forms when a pair of electrons are shared in a covalent bond.</a:t>
            </a:r>
          </a:p>
          <a:p>
            <a:pPr marL="0" indent="0" eaLnBrk="1" hangingPunct="1">
              <a:buNone/>
            </a:pPr>
            <a:endParaRPr lang="en-US" sz="1800" dirty="0">
              <a:solidFill>
                <a:srgbClr val="000000"/>
              </a:solidFill>
              <a:latin typeface="Comic Sans MS"/>
              <a:cs typeface="Comic Sans MS"/>
            </a:endParaRPr>
          </a:p>
          <a:p>
            <a:pPr marL="0" indent="0" eaLnBrk="1" hangingPunct="1">
              <a:buNone/>
            </a:pPr>
            <a:r>
              <a:rPr lang="en-US" sz="1800" dirty="0" smtClean="0">
                <a:solidFill>
                  <a:srgbClr val="000000"/>
                </a:solidFill>
                <a:latin typeface="Comic Sans MS"/>
                <a:cs typeface="Comic Sans MS"/>
              </a:rPr>
              <a:t>A double bond forms when two pairs of electrons shared, a triple bond when three pairs of electrons shared. </a:t>
            </a:r>
            <a:endParaRPr lang="en-US" sz="1800" dirty="0">
              <a:solidFill>
                <a:srgbClr val="000000"/>
              </a:solidFill>
              <a:latin typeface="Comic Sans MS"/>
              <a:cs typeface="Comic Sans MS"/>
            </a:endParaRPr>
          </a:p>
        </p:txBody>
      </p:sp>
      <p:pic>
        <p:nvPicPr>
          <p:cNvPr id="5124" name="Picture 11" descr="c-atom_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10200" y="381000"/>
            <a:ext cx="2627313"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7" name="Text Box 29"/>
          <p:cNvSpPr txBox="1">
            <a:spLocks noChangeArrowheads="1"/>
          </p:cNvSpPr>
          <p:nvPr/>
        </p:nvSpPr>
        <p:spPr bwMode="auto">
          <a:xfrm>
            <a:off x="4114800" y="6629400"/>
            <a:ext cx="5029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a:latin typeface="Comic Sans MS" pitchFamily="66" charset="0"/>
              </a:rPr>
              <a:t>Images: Carbon, </a:t>
            </a:r>
            <a:r>
              <a:rPr lang="en-US" altLang="en-US" sz="1000" dirty="0">
                <a:latin typeface="Comic Sans MS" pitchFamily="66" charset="0"/>
                <a:hlinkClick r:id="rId4"/>
              </a:rPr>
              <a:t>Universe Today </a:t>
            </a:r>
            <a:r>
              <a:rPr lang="en-US" altLang="en-US" sz="1000" dirty="0" smtClean="0">
                <a:latin typeface="Comic Sans MS" pitchFamily="66" charset="0"/>
              </a:rPr>
              <a:t>Website; </a:t>
            </a:r>
            <a:r>
              <a:rPr lang="en-US" altLang="en-US" sz="1000" dirty="0" smtClean="0">
                <a:latin typeface="Comic Sans MS" pitchFamily="66" charset="0"/>
                <a:hlinkClick r:id="rId5"/>
              </a:rPr>
              <a:t>Chemical bonds</a:t>
            </a:r>
            <a:r>
              <a:rPr lang="en-US" altLang="en-US" sz="1000" dirty="0" smtClean="0">
                <a:latin typeface="Comic Sans MS" pitchFamily="66" charset="0"/>
              </a:rPr>
              <a:t>, Wiki</a:t>
            </a:r>
            <a:endParaRPr lang="en-US" altLang="en-US" sz="1000" dirty="0">
              <a:latin typeface="Comic Sans MS" pitchFamily="66" charset="0"/>
            </a:endParaRPr>
          </a:p>
        </p:txBody>
      </p:sp>
      <p:sp>
        <p:nvSpPr>
          <p:cNvPr id="10" name="Rectangle 2"/>
          <p:cNvSpPr>
            <a:spLocks noGrp="1" noChangeArrowheads="1"/>
          </p:cNvSpPr>
          <p:nvPr>
            <p:ph type="title"/>
          </p:nvPr>
        </p:nvSpPr>
        <p:spPr>
          <a:xfrm>
            <a:off x="457200" y="274638"/>
            <a:ext cx="4114800" cy="1935162"/>
          </a:xfrm>
        </p:spPr>
        <p:txBody>
          <a:bodyPr/>
          <a:lstStyle/>
          <a:p>
            <a:pPr algn="l" eaLnBrk="1" hangingPunct="1"/>
            <a:r>
              <a:rPr lang="en-US" altLang="en-US" sz="4000" b="1" dirty="0" smtClean="0">
                <a:solidFill>
                  <a:srgbClr val="FF0000"/>
                </a:solidFill>
                <a:latin typeface="Comic Sans MS" pitchFamily="66" charset="0"/>
              </a:rPr>
              <a:t>What’s so special about carbon?</a:t>
            </a:r>
            <a:r>
              <a:rPr lang="en-US" altLang="en-US" sz="4000" b="1" dirty="0" smtClean="0">
                <a:solidFill>
                  <a:srgbClr val="000000"/>
                </a:solidFill>
                <a:latin typeface="Comic Sans MS" pitchFamily="66" charset="0"/>
              </a:rPr>
              <a:t> #2</a:t>
            </a:r>
            <a:endParaRPr lang="en-US" altLang="en-US" sz="2800" b="1" dirty="0" smtClean="0">
              <a:solidFill>
                <a:srgbClr val="000000"/>
              </a:solidFill>
              <a:latin typeface="Comic Sans MS" pitchFamily="66" charset="0"/>
            </a:endParaRPr>
          </a:p>
        </p:txBody>
      </p:sp>
      <p:pic>
        <p:nvPicPr>
          <p:cNvPr id="4" name="Picture 3" descr="Electron_dot.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2743200"/>
            <a:ext cx="4076700" cy="3543299"/>
          </a:xfrm>
          <a:prstGeom prst="rect">
            <a:avLst/>
          </a:prstGeom>
        </p:spPr>
      </p:pic>
      <p:sp>
        <p:nvSpPr>
          <p:cNvPr id="14"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smtClean="0">
                <a:latin typeface="Comic Sans MS" pitchFamily="66" charset="0"/>
              </a:rPr>
              <a:t>Virtual </a:t>
            </a:r>
            <a:r>
              <a:rPr lang="en-US" altLang="en-US" sz="1000" dirty="0">
                <a:latin typeface="Comic Sans MS" pitchFamily="66" charset="0"/>
              </a:rPr>
              <a:t>Biology Classroom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42316333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40842</TotalTime>
  <Words>1966</Words>
  <Application>Microsoft Macintosh PowerPoint</Application>
  <PresentationFormat>On-screen Show (4:3)</PresentationFormat>
  <Paragraphs>420</Paragraphs>
  <Slides>30</Slides>
  <Notes>26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 Organic Chemistry Basics </vt:lpstr>
      <vt:lpstr>Inorganic vs Organic Molecules</vt:lpstr>
      <vt:lpstr>Everyday Science </vt:lpstr>
      <vt:lpstr>Organic compounds can be extremely large, complex molecules.</vt:lpstr>
      <vt:lpstr>Carbon Little Atom, Big Deal</vt:lpstr>
      <vt:lpstr>What’s so special about carbon? #1</vt:lpstr>
      <vt:lpstr>PowerPoint Presentation</vt:lpstr>
      <vt:lpstr>What’s so special about carbon? #2</vt:lpstr>
      <vt:lpstr>Single vs. Double Bonds The difference between saturated and unsaturated fatty acids</vt:lpstr>
      <vt:lpstr>What’s so special about carbon? #3</vt:lpstr>
      <vt:lpstr>What’s so special about carbon? #4</vt:lpstr>
      <vt:lpstr>PowerPoint Presentation</vt:lpstr>
      <vt:lpstr>Study Table of Organic Macromolecules  (We will fill this in as we go through the rest of the lecture.)</vt:lpstr>
      <vt:lpstr> Organic Molecules  Carbohydrates   </vt:lpstr>
      <vt:lpstr> Organic Molecules - Carbohydrates   </vt:lpstr>
      <vt:lpstr>Organic Molecules - Proteins</vt:lpstr>
      <vt:lpstr>Organic Molecules – Proteins</vt:lpstr>
      <vt:lpstr>Levels of Protein Structure</vt:lpstr>
      <vt:lpstr>Organic Molecules - Proteins</vt:lpstr>
      <vt:lpstr>Organic Molecules – Nucleic Acids</vt:lpstr>
      <vt:lpstr>Organic Molecules – Nucleic Acids</vt:lpstr>
      <vt:lpstr>Nucleic Acids - DNA</vt:lpstr>
      <vt:lpstr>PowerPoint Presentation</vt:lpstr>
      <vt:lpstr>ATP Production and Energy Storage</vt:lpstr>
      <vt:lpstr> Organic Molecules – Lipids  (Fats, Phospholipids, Waxes &amp; Steroids) </vt:lpstr>
      <vt:lpstr>Organic Molecules – Lipids  (Fats, Phospholipids, Waxes &amp; Steroids)</vt:lpstr>
      <vt:lpstr>Organic Molecules – Lipids  (Fats, Phospholipids, Waxes &amp; Steroids)</vt:lpstr>
      <vt:lpstr>Organic Molecules – Lipids  (Fats, Phospholipids, Waxes &amp; Steroids)</vt:lpstr>
      <vt:lpstr>PowerPoint Presentation</vt:lpstr>
    </vt:vector>
  </TitlesOfParts>
  <Manager/>
  <Company>Online Education Resources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Chemistry Basics</dc:title>
  <dc:subject/>
  <dc:creator>Tami Port</dc:creator>
  <cp:keywords>carbon chemistry lecture, carbon chemistry PowerPoint, organic chemistry carbon lecture, organic chemistry macromolecules PowerPoint, biochemistry lecture</cp:keywords>
  <dc:description/>
  <cp:lastModifiedBy>Voicemail</cp:lastModifiedBy>
  <cp:revision>329</cp:revision>
  <dcterms:created xsi:type="dcterms:W3CDTF">2007-04-07T14:05:56Z</dcterms:created>
  <dcterms:modified xsi:type="dcterms:W3CDTF">2015-10-19T21:06:56Z</dcterms:modified>
  <cp:category/>
</cp:coreProperties>
</file>