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49" r:id="rId2"/>
    <p:sldId id="264" r:id="rId3"/>
    <p:sldId id="292" r:id="rId4"/>
    <p:sldId id="293" r:id="rId5"/>
    <p:sldId id="291" r:id="rId6"/>
    <p:sldId id="285" r:id="rId7"/>
    <p:sldId id="286" r:id="rId8"/>
    <p:sldId id="287" r:id="rId9"/>
    <p:sldId id="299" r:id="rId10"/>
    <p:sldId id="338" r:id="rId11"/>
    <p:sldId id="274" r:id="rId12"/>
    <p:sldId id="340" r:id="rId13"/>
    <p:sldId id="348" r:id="rId14"/>
    <p:sldId id="339" r:id="rId15"/>
    <p:sldId id="306" r:id="rId16"/>
    <p:sldId id="298" r:id="rId17"/>
    <p:sldId id="278" r:id="rId18"/>
    <p:sldId id="279" r:id="rId19"/>
    <p:sldId id="345" r:id="rId20"/>
    <p:sldId id="341" r:id="rId21"/>
    <p:sldId id="342" r:id="rId22"/>
    <p:sldId id="346"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9900"/>
    <a:srgbClr val="FFCC00"/>
    <a:srgbClr val="CC3AF4"/>
    <a:srgbClr val="FF0000"/>
    <a:srgbClr val="3366FF"/>
    <a:srgbClr val="008000"/>
    <a:srgbClr val="CC99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5" autoAdjust="0"/>
    <p:restoredTop sz="89565" autoAdjust="0"/>
  </p:normalViewPr>
  <p:slideViewPr>
    <p:cSldViewPr>
      <p:cViewPr varScale="1">
        <p:scale>
          <a:sx n="66" d="100"/>
          <a:sy n="66" d="100"/>
        </p:scale>
        <p:origin x="-864" y="-96"/>
      </p:cViewPr>
      <p:guideLst>
        <p:guide orient="horz" pos="2160"/>
        <p:guide pos="2880"/>
      </p:guideLst>
    </p:cSldViewPr>
  </p:slideViewPr>
  <p:notesTextViewPr>
    <p:cViewPr>
      <p:scale>
        <a:sx n="100" d="100"/>
        <a:sy n="100" d="100"/>
      </p:scale>
      <p:origin x="0" y="0"/>
    </p:cViewPr>
  </p:notesText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458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D6363341-C568-4646-94D2-181B4A3FB870}" type="slidenum">
              <a:rPr lang="en-US"/>
              <a:pPr>
                <a:defRPr/>
              </a:pPr>
              <a:t>‹#›</a:t>
            </a:fld>
            <a:endParaRPr lang="en-US"/>
          </a:p>
        </p:txBody>
      </p:sp>
    </p:spTree>
    <p:extLst>
      <p:ext uri="{BB962C8B-B14F-4D97-AF65-F5344CB8AC3E}">
        <p14:creationId xmlns:p14="http://schemas.microsoft.com/office/powerpoint/2010/main" val="2381183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78375B8-B91C-4BDE-A828-3165BE06FA02}" type="slidenum">
              <a:rPr lang="en-US" altLang="en-US" smtClean="0">
                <a:cs typeface="Arial" charset="0"/>
              </a:rPr>
              <a:pPr eaLnBrk="1" hangingPunct="1"/>
              <a:t>1</a:t>
            </a:fld>
            <a:endParaRPr lang="en-US" altLang="en-US" smtClean="0">
              <a:cs typeface="Arial" charset="0"/>
            </a:endParaRPr>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26C5074-6682-4D99-8AE1-4C20E251C31D}" type="slidenum">
              <a:rPr lang="en-US" altLang="en-US" smtClean="0"/>
              <a:pPr eaLnBrk="1" hangingPunct="1"/>
              <a:t>10</a:t>
            </a:fld>
            <a:endParaRPr lang="en-US" altLang="en-US" smtClean="0"/>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xfrm>
            <a:off x="914400" y="4343400"/>
            <a:ext cx="5029200" cy="4114800"/>
          </a:xfrm>
          <a:noFill/>
        </p:spPr>
        <p:txBody>
          <a:bodyPr/>
          <a:lstStyle/>
          <a:p>
            <a:pPr eaLnBrk="1" hangingPunct="1"/>
            <a:endParaRPr lang="en-US" alt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09EE9E3-331B-4AF6-931C-A0E0EE1C5E84}" type="slidenum">
              <a:rPr lang="en-US" altLang="en-US" smtClean="0"/>
              <a:pPr eaLnBrk="1" hangingPunct="1"/>
              <a:t>11</a:t>
            </a:fld>
            <a:endParaRPr lang="en-US" altLang="en-US" smtClean="0"/>
          </a:p>
        </p:txBody>
      </p:sp>
      <p:sp>
        <p:nvSpPr>
          <p:cNvPr id="35843" name="Rectangle 2"/>
          <p:cNvSpPr>
            <a:spLocks noRo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57AE9CF-55A1-4758-847F-67CC40A18811}" type="slidenum">
              <a:rPr lang="en-US" altLang="en-US" smtClean="0"/>
              <a:pPr eaLnBrk="1" hangingPunct="1"/>
              <a:t>12</a:t>
            </a:fld>
            <a:endParaRPr lang="en-US" altLang="en-US" smtClean="0"/>
          </a:p>
        </p:txBody>
      </p:sp>
      <p:sp>
        <p:nvSpPr>
          <p:cNvPr id="36867" name="Rectangle 2"/>
          <p:cNvSpPr>
            <a:spLocks noRot="1" noChangeArrowheads="1" noTextEdit="1"/>
          </p:cNvSpPr>
          <p:nvPr>
            <p:ph type="sldImg"/>
          </p:nvPr>
        </p:nvSpPr>
        <p:spPr>
          <a:xfrm>
            <a:off x="1144588" y="685800"/>
            <a:ext cx="4572000" cy="3429000"/>
          </a:xfrm>
          <a:ln/>
        </p:spPr>
      </p:sp>
      <p:sp>
        <p:nvSpPr>
          <p:cNvPr id="3686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CD9F5A1-FAE5-4A20-B30D-9AF46B984F93}" type="slidenum">
              <a:rPr lang="en-US" altLang="en-US" smtClean="0"/>
              <a:pPr eaLnBrk="1" hangingPunct="1"/>
              <a:t>13</a:t>
            </a:fld>
            <a:endParaRPr lang="en-US" altLang="en-US" smtClean="0"/>
          </a:p>
        </p:txBody>
      </p:sp>
      <p:sp>
        <p:nvSpPr>
          <p:cNvPr id="37891" name="Rectangle 2"/>
          <p:cNvSpPr>
            <a:spLocks noRot="1" noChangeArrowheads="1" noTextEdit="1"/>
          </p:cNvSpPr>
          <p:nvPr>
            <p:ph type="sldImg"/>
          </p:nvPr>
        </p:nvSpPr>
        <p:spPr>
          <a:xfrm>
            <a:off x="1144588" y="685800"/>
            <a:ext cx="4572000" cy="3429000"/>
          </a:xfrm>
          <a:ln/>
        </p:spPr>
      </p:sp>
      <p:sp>
        <p:nvSpPr>
          <p:cNvPr id="3789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56F8D5-6F3D-489B-8E03-E9624D5D54D1}" type="slidenum">
              <a:rPr lang="en-US" altLang="en-US" smtClean="0"/>
              <a:pPr eaLnBrk="1" hangingPunct="1"/>
              <a:t>14</a:t>
            </a:fld>
            <a:endParaRPr lang="en-US" altLang="en-US" smtClean="0"/>
          </a:p>
        </p:txBody>
      </p:sp>
      <p:sp>
        <p:nvSpPr>
          <p:cNvPr id="38915" name="Rectangle 2"/>
          <p:cNvSpPr>
            <a:spLocks noRot="1" noChangeArrowheads="1" noTextEdit="1"/>
          </p:cNvSpPr>
          <p:nvPr>
            <p:ph type="sldImg"/>
          </p:nvPr>
        </p:nvSpPr>
        <p:spPr>
          <a:xfrm>
            <a:off x="1144588" y="685800"/>
            <a:ext cx="4572000" cy="3429000"/>
          </a:xfrm>
          <a:ln/>
        </p:spPr>
      </p:sp>
      <p:sp>
        <p:nvSpPr>
          <p:cNvPr id="38916" name="Rectangle 3"/>
          <p:cNvSpPr>
            <a:spLocks noGrp="1" noChangeArrowheads="1"/>
          </p:cNvSpPr>
          <p:nvPr>
            <p:ph type="body" idx="1"/>
          </p:nvPr>
        </p:nvSpPr>
        <p:spPr>
          <a:noFill/>
        </p:spPr>
        <p:txBody>
          <a:bodyPr/>
          <a:lstStyle/>
          <a:p>
            <a:pPr eaLnBrk="1" hangingPunct="1"/>
            <a:r>
              <a:rPr lang="en-US" altLang="en-US" smtClean="0"/>
              <a:t>4, 3, 6, 5, 2, 1</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36A7765-287A-4363-ACAD-24135165F97A}" type="slidenum">
              <a:rPr lang="en-US" altLang="en-US" smtClean="0"/>
              <a:pPr eaLnBrk="1" hangingPunct="1"/>
              <a:t>15</a:t>
            </a:fld>
            <a:endParaRPr lang="en-US" altLang="en-US" smtClean="0"/>
          </a:p>
        </p:txBody>
      </p:sp>
      <p:sp>
        <p:nvSpPr>
          <p:cNvPr id="39939" name="Rectangle 2"/>
          <p:cNvSpPr>
            <a:spLocks noRo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p:spPr>
        <p:txBody>
          <a:bodyPr/>
          <a:lstStyle/>
          <a:p>
            <a:pPr eaLnBrk="1" hangingPunct="1"/>
            <a:endParaRPr lang="en-US" altLang="en-US" dirty="0" smtClean="0">
              <a:cs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3BED33A-AF2B-45F2-9F09-512DC019882E}" type="slidenum">
              <a:rPr lang="en-US" altLang="en-US" smtClean="0"/>
              <a:pPr eaLnBrk="1" hangingPunct="1"/>
              <a:t>16</a:t>
            </a:fld>
            <a:endParaRPr lang="en-US" altLang="en-US" smtClean="0"/>
          </a:p>
        </p:txBody>
      </p:sp>
      <p:sp>
        <p:nvSpPr>
          <p:cNvPr id="40963" name="Rectangle 2"/>
          <p:cNvSpPr>
            <a:spLocks noRo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4F7442A-9E78-4B01-AF2D-F49E912234E5}" type="slidenum">
              <a:rPr lang="en-US" altLang="en-US" smtClean="0"/>
              <a:pPr eaLnBrk="1" hangingPunct="1"/>
              <a:t>17</a:t>
            </a:fld>
            <a:endParaRPr lang="en-US" altLang="en-US" smtClean="0"/>
          </a:p>
        </p:txBody>
      </p:sp>
      <p:sp>
        <p:nvSpPr>
          <p:cNvPr id="41987" name="Rectangle 2"/>
          <p:cNvSpPr>
            <a:spLocks noRo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4C2F769-B6B2-4C13-8D2F-95C937DF252E}" type="slidenum">
              <a:rPr lang="en-US" altLang="en-US" smtClean="0"/>
              <a:pPr eaLnBrk="1" hangingPunct="1"/>
              <a:t>18</a:t>
            </a:fld>
            <a:endParaRPr lang="en-US" altLang="en-US" smtClean="0"/>
          </a:p>
        </p:txBody>
      </p:sp>
      <p:sp>
        <p:nvSpPr>
          <p:cNvPr id="43011" name="Rectangle 2"/>
          <p:cNvSpPr>
            <a:spLocks noRot="1" noChangeArrowheads="1" noTextEdit="1"/>
          </p:cNvSpPr>
          <p:nvPr>
            <p:ph type="sldImg"/>
          </p:nvPr>
        </p:nvSpPr>
        <p:spPr>
          <a:ln/>
        </p:spPr>
      </p:sp>
      <p:sp>
        <p:nvSpPr>
          <p:cNvPr id="43012"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89491FC-BA02-429D-B7DF-07868452AC8B}" type="slidenum">
              <a:rPr lang="en-US" altLang="en-US" smtClean="0"/>
              <a:pPr eaLnBrk="1" hangingPunct="1"/>
              <a:t>19</a:t>
            </a:fld>
            <a:endParaRPr lang="en-US" altLang="en-US" smtClean="0"/>
          </a:p>
        </p:txBody>
      </p:sp>
      <p:sp>
        <p:nvSpPr>
          <p:cNvPr id="44035" name="Rectangle 2"/>
          <p:cNvSpPr>
            <a:spLocks noRot="1" noChangeArrowheads="1" noTextEdit="1"/>
          </p:cNvSpPr>
          <p:nvPr>
            <p:ph type="sldImg"/>
          </p:nvPr>
        </p:nvSpPr>
        <p:spPr>
          <a:xfrm>
            <a:off x="1144588" y="685800"/>
            <a:ext cx="4572000" cy="3429000"/>
          </a:xfrm>
          <a:ln/>
        </p:spPr>
      </p:sp>
      <p:sp>
        <p:nvSpPr>
          <p:cNvPr id="4403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FA979C9-2AD1-4C49-9940-4008E0EB6244}" type="slidenum">
              <a:rPr lang="en-US" altLang="en-US" smtClean="0"/>
              <a:pPr eaLnBrk="1" hangingPunct="1"/>
              <a:t>2</a:t>
            </a:fld>
            <a:endParaRPr lang="en-US" altLang="en-US" smtClean="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6FF7D6D-2AB4-4041-8E73-D9DC3FBDF72D}" type="slidenum">
              <a:rPr lang="en-US" altLang="en-US" smtClean="0"/>
              <a:pPr eaLnBrk="1" hangingPunct="1"/>
              <a:t>20</a:t>
            </a:fld>
            <a:endParaRPr lang="en-US" altLang="en-US" smtClean="0"/>
          </a:p>
        </p:txBody>
      </p:sp>
      <p:sp>
        <p:nvSpPr>
          <p:cNvPr id="45059" name="Rectangle 2"/>
          <p:cNvSpPr>
            <a:spLocks noRot="1" noChangeArrowheads="1" noTextEdit="1"/>
          </p:cNvSpPr>
          <p:nvPr>
            <p:ph type="sldImg"/>
          </p:nvPr>
        </p:nvSpPr>
        <p:spPr>
          <a:ln/>
        </p:spPr>
      </p:sp>
      <p:sp>
        <p:nvSpPr>
          <p:cNvPr id="4506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54FFDA6-7429-4929-9C89-E1C38443E730}" type="slidenum">
              <a:rPr lang="en-US" altLang="en-US" smtClean="0"/>
              <a:pPr eaLnBrk="1" hangingPunct="1"/>
              <a:t>21</a:t>
            </a:fld>
            <a:endParaRPr lang="en-US" altLang="en-US" smtClean="0"/>
          </a:p>
        </p:txBody>
      </p:sp>
      <p:sp>
        <p:nvSpPr>
          <p:cNvPr id="46083" name="Rectangle 2"/>
          <p:cNvSpPr>
            <a:spLocks noRo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EBC5629-356B-44D9-AE49-BF51B7C29A88}" type="slidenum">
              <a:rPr lang="en-US" altLang="en-US" smtClean="0"/>
              <a:pPr eaLnBrk="1" hangingPunct="1"/>
              <a:t>22</a:t>
            </a:fld>
            <a:endParaRPr lang="en-US" altLang="en-US" smtClean="0"/>
          </a:p>
        </p:txBody>
      </p:sp>
      <p:sp>
        <p:nvSpPr>
          <p:cNvPr id="47107" name="Rectangle 2"/>
          <p:cNvSpPr>
            <a:spLocks noRot="1" noChangeArrowheads="1" noTextEdit="1"/>
          </p:cNvSpPr>
          <p:nvPr>
            <p:ph type="sldImg"/>
          </p:nvPr>
        </p:nvSpPr>
        <p:spPr>
          <a:xfrm>
            <a:off x="1143000" y="685800"/>
            <a:ext cx="4573588" cy="3430588"/>
          </a:xfrm>
          <a:ln/>
        </p:spPr>
      </p:sp>
      <p:sp>
        <p:nvSpPr>
          <p:cNvPr id="47108"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D17716D-DBFF-4B11-A1B0-260A12951B21}" type="slidenum">
              <a:rPr lang="en-US" altLang="en-US" smtClean="0"/>
              <a:pPr eaLnBrk="1" hangingPunct="1"/>
              <a:t>3</a:t>
            </a:fld>
            <a:endParaRPr lang="en-US" altLang="en-US" smtClean="0"/>
          </a:p>
        </p:txBody>
      </p:sp>
      <p:sp>
        <p:nvSpPr>
          <p:cNvPr id="27651" name="Rectangle 2"/>
          <p:cNvSpPr>
            <a:spLocks noRo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altLang="en-US" smtClean="0"/>
              <a:t>Tool</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3BA275B-2D2E-4244-88C1-B63B0F461D97}" type="slidenum">
              <a:rPr lang="en-US" altLang="en-US" smtClean="0"/>
              <a:pPr eaLnBrk="1" hangingPunct="1"/>
              <a:t>4</a:t>
            </a:fld>
            <a:endParaRPr lang="en-US" altLang="en-US" smtClean="0"/>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xfrm>
            <a:off x="914400" y="4343400"/>
            <a:ext cx="5029200" cy="4114800"/>
          </a:xfrm>
          <a:noFill/>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4AE1C45-87D3-4D16-9D76-A272B103EF13}" type="slidenum">
              <a:rPr lang="en-US" altLang="en-US" smtClean="0"/>
              <a:pPr eaLnBrk="1" hangingPunct="1"/>
              <a:t>5</a:t>
            </a:fld>
            <a:endParaRPr lang="en-US" altLang="en-US" smtClean="0"/>
          </a:p>
        </p:txBody>
      </p:sp>
      <p:sp>
        <p:nvSpPr>
          <p:cNvPr id="29699" name="Rectangle 2"/>
          <p:cNvSpPr>
            <a:spLocks noRot="1" noChangeArrowheads="1" noTextEdit="1"/>
          </p:cNvSpPr>
          <p:nvPr>
            <p:ph type="sldImg"/>
          </p:nvPr>
        </p:nvSpPr>
        <p:spPr>
          <a:ln/>
        </p:spPr>
      </p:sp>
      <p:sp>
        <p:nvSpPr>
          <p:cNvPr id="29700" name="Rectangle 3"/>
          <p:cNvSpPr>
            <a:spLocks noGrp="1" noChangeArrowheads="1"/>
          </p:cNvSpPr>
          <p:nvPr>
            <p:ph type="body" idx="1"/>
          </p:nvPr>
        </p:nvSpPr>
        <p:spPr>
          <a:xfrm>
            <a:off x="914400" y="4343400"/>
            <a:ext cx="5029200" cy="4114800"/>
          </a:xfrm>
          <a:noFill/>
        </p:spPr>
        <p:txBody>
          <a:bodyPr lIns="91119" tIns="45559" rIns="91119" bIns="45559"/>
          <a:lstStyle/>
          <a:p>
            <a:pPr eaLnBrk="1" hangingPunct="1"/>
            <a:r>
              <a:rPr lang="en-US" altLang="en-US" b="1" smtClean="0">
                <a:cs typeface="Times New Roman" pitchFamily="18" charset="0"/>
              </a:rPr>
              <a:t>Science can prove anything. </a:t>
            </a:r>
            <a:endParaRPr lang="en-US" altLang="en-US" smtClean="0">
              <a:cs typeface="Times New Roman" pitchFamily="18" charset="0"/>
            </a:endParaRPr>
          </a:p>
          <a:p>
            <a:pPr eaLnBrk="1" hangingPunct="1"/>
            <a:r>
              <a:rPr lang="en-US" altLang="en-US" smtClean="0">
                <a:cs typeface="Times New Roman" pitchFamily="18" charset="0"/>
              </a:rPr>
              <a:t>FALSE. </a:t>
            </a:r>
          </a:p>
          <a:p>
            <a:pPr eaLnBrk="1" hangingPunct="1"/>
            <a:r>
              <a:rPr lang="en-US" altLang="en-US" smtClean="0">
                <a:cs typeface="Times New Roman" pitchFamily="18" charset="0"/>
              </a:rPr>
              <a:t>The process of science, when properly applied, actually attempts to disprove ideas (hypotheses) by testing or challenging the hypothesis with observations (data) gathered from carefully designed experiments. If the idea survives testing, then it is stronger, and more likely an accurate explanation. Science is a process which can only produce “possible” or “highly probable” explanations for natural phenomena; these are never certainties. With new information, tools, or approaches, earlier findings can be replaced by new findings. </a:t>
            </a:r>
          </a:p>
          <a:p>
            <a:pPr eaLnBrk="1" hangingPunct="1"/>
            <a:r>
              <a:rPr lang="en-US" altLang="en-US" smtClean="0">
                <a:cs typeface="Times New Roman" pitchFamily="18" charset="0"/>
              </a:rPr>
              <a:t> </a:t>
            </a:r>
          </a:p>
          <a:p>
            <a:pPr eaLnBrk="1" hangingPunct="1"/>
            <a:r>
              <a:rPr lang="en-US" altLang="en-US" b="1" smtClean="0">
                <a:cs typeface="Times New Roman" pitchFamily="18" charset="0"/>
              </a:rPr>
              <a:t>Science can solve any problem or answer any question.</a:t>
            </a:r>
            <a:endParaRPr lang="en-US" altLang="en-US" smtClean="0">
              <a:cs typeface="Times New Roman" pitchFamily="18" charset="0"/>
            </a:endParaRPr>
          </a:p>
          <a:p>
            <a:pPr eaLnBrk="1" hangingPunct="1"/>
            <a:r>
              <a:rPr lang="en-US" altLang="en-US" smtClean="0">
                <a:cs typeface="Times New Roman" pitchFamily="18" charset="0"/>
              </a:rPr>
              <a:t>FALSE.</a:t>
            </a:r>
          </a:p>
          <a:p>
            <a:pPr eaLnBrk="1" hangingPunct="1"/>
            <a:r>
              <a:rPr lang="en-US" altLang="en-US" smtClean="0">
                <a:cs typeface="Times New Roman" pitchFamily="18" charset="0"/>
              </a:rPr>
              <a:t>The realm of science is limited strictly to solving problems about the physical world, a world that we can observe with our senses. Science is not properly equipped to handle the supernatural realm, nor the realm of values and ethics, realms that cannot be observed with our senses. Scientific explanations must be potentially disprovable. Explanations based on supernatural forces, values or ethics can never be disproved and thus do not fall under the realm of science.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0AFC22-0B4C-4F18-B72B-A0BD74D20BD1}" type="slidenum">
              <a:rPr lang="en-US" altLang="en-US" smtClean="0"/>
              <a:pPr eaLnBrk="1" hangingPunct="1"/>
              <a:t>6</a:t>
            </a:fld>
            <a:endParaRPr lang="en-US" alt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xfrm>
            <a:off x="914400" y="4343400"/>
            <a:ext cx="5029200" cy="4114800"/>
          </a:xfrm>
          <a:noFill/>
        </p:spPr>
        <p:txBody>
          <a:bodyPr/>
          <a:lstStyle/>
          <a:p>
            <a:pPr eaLnBrk="1" hangingPunct="1"/>
            <a:r>
              <a:rPr lang="en-US" altLang="en-US" b="1" smtClean="0">
                <a:cs typeface="Times New Roman" pitchFamily="18" charset="0"/>
              </a:rPr>
              <a:t>Any study done carefully and based on observation is scientific</a:t>
            </a:r>
            <a:r>
              <a:rPr lang="en-US" altLang="en-US" smtClean="0">
                <a:cs typeface="Times New Roman" pitchFamily="18" charset="0"/>
              </a:rPr>
              <a:t>. </a:t>
            </a:r>
          </a:p>
          <a:p>
            <a:pPr eaLnBrk="1" hangingPunct="1"/>
            <a:r>
              <a:rPr lang="en-US" altLang="en-US" smtClean="0">
                <a:cs typeface="Times New Roman" pitchFamily="18" charset="0"/>
              </a:rPr>
              <a:t>FALSE.</a:t>
            </a:r>
          </a:p>
          <a:p>
            <a:pPr eaLnBrk="1" hangingPunct="1"/>
            <a:r>
              <a:rPr lang="en-US" altLang="en-US" smtClean="0">
                <a:cs typeface="Times New Roman" pitchFamily="18" charset="0"/>
              </a:rPr>
              <a:t>Science must follow certain rules; otherwise, it's not science (just as soccer is not soccer if its rules are not followed). The rules of science are intended to make the process as </a:t>
            </a:r>
            <a:r>
              <a:rPr lang="en-US" altLang="en-US" b="1" smtClean="0">
                <a:cs typeface="Times New Roman" pitchFamily="18" charset="0"/>
              </a:rPr>
              <a:t>objective</a:t>
            </a:r>
            <a:r>
              <a:rPr lang="en-US" altLang="en-US" smtClean="0">
                <a:cs typeface="Times New Roman" pitchFamily="18" charset="0"/>
              </a:rPr>
              <a:t> as is humanly possible, and thereby produce a degree of understanding that is as close to reality as possible. Scientific explanations must be based on careful observations and the testing of hypotheses. </a:t>
            </a:r>
          </a:p>
          <a:p>
            <a:pPr eaLnBrk="1" hangingPunct="1"/>
            <a:r>
              <a:rPr lang="en-US" altLang="en-US" smtClean="0">
                <a:cs typeface="Times New Roman" pitchFamily="18" charset="0"/>
              </a:rPr>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37B1A7-CCBA-48E3-A53C-D6B502E73B8E}" type="slidenum">
              <a:rPr lang="en-US" altLang="en-US" smtClean="0"/>
              <a:pPr eaLnBrk="1" hangingPunct="1"/>
              <a:t>7</a:t>
            </a:fld>
            <a:endParaRPr lang="en-US" altLang="en-US" smtClean="0"/>
          </a:p>
        </p:txBody>
      </p:sp>
      <p:sp>
        <p:nvSpPr>
          <p:cNvPr id="31747" name="Rectangle 2"/>
          <p:cNvSpPr>
            <a:spLocks noRot="1" noChangeArrowheads="1" noTextEdit="1"/>
          </p:cNvSpPr>
          <p:nvPr>
            <p:ph type="sldImg"/>
          </p:nvPr>
        </p:nvSpPr>
        <p:spPr>
          <a:ln/>
        </p:spPr>
      </p:sp>
      <p:sp>
        <p:nvSpPr>
          <p:cNvPr id="31748" name="Rectangle 3"/>
          <p:cNvSpPr>
            <a:spLocks noGrp="1" noChangeArrowheads="1"/>
          </p:cNvSpPr>
          <p:nvPr>
            <p:ph type="body" idx="1"/>
          </p:nvPr>
        </p:nvSpPr>
        <p:spPr>
          <a:xfrm>
            <a:off x="914400" y="4343400"/>
            <a:ext cx="5029200" cy="4114800"/>
          </a:xfrm>
          <a:noFill/>
        </p:spPr>
        <p:txBody>
          <a:bodyPr/>
          <a:lstStyle/>
          <a:p>
            <a:pPr eaLnBrk="1" hangingPunct="1"/>
            <a:r>
              <a:rPr lang="en-US" altLang="en-US" b="1" smtClean="0">
                <a:cs typeface="Times New Roman" pitchFamily="18" charset="0"/>
              </a:rPr>
              <a:t>Science can be done poorly. </a:t>
            </a:r>
            <a:endParaRPr lang="en-US" altLang="en-US" smtClean="0">
              <a:cs typeface="Times New Roman" pitchFamily="18" charset="0"/>
            </a:endParaRPr>
          </a:p>
          <a:p>
            <a:pPr eaLnBrk="1" hangingPunct="1"/>
            <a:r>
              <a:rPr lang="en-US" altLang="en-US" smtClean="0">
                <a:cs typeface="Times New Roman" pitchFamily="18" charset="0"/>
              </a:rPr>
              <a:t>TRUE.</a:t>
            </a:r>
          </a:p>
          <a:p>
            <a:pPr eaLnBrk="1" hangingPunct="1"/>
            <a:r>
              <a:rPr lang="en-US" altLang="en-US" b="1" smtClean="0">
                <a:cs typeface="Times New Roman" pitchFamily="18" charset="0"/>
              </a:rPr>
              <a:t>Anything done scientifically can be relied upon to be accurate and reliable.</a:t>
            </a:r>
            <a:endParaRPr lang="en-US" altLang="en-US" smtClean="0">
              <a:cs typeface="Times New Roman" pitchFamily="18" charset="0"/>
            </a:endParaRPr>
          </a:p>
          <a:p>
            <a:pPr eaLnBrk="1" hangingPunct="1"/>
            <a:r>
              <a:rPr lang="en-US" altLang="en-US" smtClean="0">
                <a:cs typeface="Times New Roman" pitchFamily="18" charset="0"/>
              </a:rPr>
              <a:t>FALSE.</a:t>
            </a:r>
          </a:p>
          <a:p>
            <a:pPr eaLnBrk="1" hangingPunct="1"/>
            <a:r>
              <a:rPr lang="en-US" altLang="en-US" smtClean="0">
                <a:cs typeface="Times New Roman" pitchFamily="18" charset="0"/>
              </a:rPr>
              <a:t>Science can be done poorly, just like any other human endeavor. We are all fallible, some of us make fewer mistakes than others, some observe better than others, but we are still subjective in the end. Self-correction mechanisms in science increase the reliability of its product.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1C5641C-D5D8-49DA-AE62-45AC6B3E6E3B}" type="slidenum">
              <a:rPr lang="en-US" altLang="en-US" smtClean="0"/>
              <a:pPr eaLnBrk="1" hangingPunct="1"/>
              <a:t>8</a:t>
            </a:fld>
            <a:endParaRPr lang="en-US" altLang="en-US" smtClean="0"/>
          </a:p>
        </p:txBody>
      </p:sp>
      <p:sp>
        <p:nvSpPr>
          <p:cNvPr id="32771" name="Rectangle 2"/>
          <p:cNvSpPr>
            <a:spLocks noRot="1" noChangeArrowheads="1" noTextEdit="1"/>
          </p:cNvSpPr>
          <p:nvPr>
            <p:ph type="sldImg"/>
          </p:nvPr>
        </p:nvSpPr>
        <p:spPr>
          <a:ln/>
        </p:spPr>
      </p:sp>
      <p:sp>
        <p:nvSpPr>
          <p:cNvPr id="32772" name="Rectangle 3"/>
          <p:cNvSpPr>
            <a:spLocks noGrp="1" noChangeArrowheads="1"/>
          </p:cNvSpPr>
          <p:nvPr>
            <p:ph type="body" idx="1"/>
          </p:nvPr>
        </p:nvSpPr>
        <p:spPr>
          <a:xfrm>
            <a:off x="914400" y="4343400"/>
            <a:ext cx="5029200" cy="4114800"/>
          </a:xfrm>
          <a:noFill/>
        </p:spPr>
        <p:txBody>
          <a:bodyPr/>
          <a:lstStyle/>
          <a:p>
            <a:pPr eaLnBrk="1" hangingPunct="1"/>
            <a:r>
              <a:rPr lang="en-US" altLang="en-US" b="1" smtClean="0">
                <a:cs typeface="Times New Roman" pitchFamily="18" charset="0"/>
              </a:rPr>
              <a:t>Different scientists may get different solutions to the same problem. </a:t>
            </a:r>
            <a:endParaRPr lang="en-US" altLang="en-US" smtClean="0">
              <a:cs typeface="Times New Roman" pitchFamily="18" charset="0"/>
            </a:endParaRPr>
          </a:p>
          <a:p>
            <a:pPr eaLnBrk="1" hangingPunct="1"/>
            <a:r>
              <a:rPr lang="en-US" altLang="en-US" b="1" smtClean="0">
                <a:cs typeface="Times New Roman" pitchFamily="18" charset="0"/>
              </a:rPr>
              <a:t>Science can be influenced</a:t>
            </a:r>
            <a:r>
              <a:rPr lang="en-US" altLang="en-US" smtClean="0">
                <a:cs typeface="Times New Roman" pitchFamily="18" charset="0"/>
              </a:rPr>
              <a:t> </a:t>
            </a:r>
            <a:r>
              <a:rPr lang="en-US" altLang="en-US" b="1" smtClean="0">
                <a:cs typeface="Times New Roman" pitchFamily="18" charset="0"/>
              </a:rPr>
              <a:t>by the race, gender, nationality, religion, politics or economic interests of the scientist.</a:t>
            </a:r>
            <a:endParaRPr lang="en-US" altLang="en-US" smtClean="0">
              <a:cs typeface="Times New Roman" pitchFamily="18" charset="0"/>
            </a:endParaRPr>
          </a:p>
          <a:p>
            <a:pPr eaLnBrk="1" hangingPunct="1"/>
            <a:r>
              <a:rPr lang="en-US" altLang="en-US" smtClean="0">
                <a:cs typeface="Times New Roman" pitchFamily="18" charset="0"/>
              </a:rPr>
              <a:t>TRUE.</a:t>
            </a:r>
          </a:p>
          <a:p>
            <a:pPr eaLnBrk="1" hangingPunct="1"/>
            <a:r>
              <a:rPr lang="en-US" altLang="en-US" smtClean="0">
                <a:cs typeface="Times New Roman" pitchFamily="18" charset="0"/>
              </a:rPr>
              <a:t>Intentional or unintentional sources of bias introduced in a study can result in different solutions to the same problem. Scientists are people, and although they follow certain rules and try to be as objective as possible, both in their observations and their interpretations, their biases are still there. Unconscious racial bias, gender bias, social status, source of funding, or political leanings can and do influence one's perceptions and interpretations.</a:t>
            </a:r>
          </a:p>
          <a:p>
            <a:pPr eaLnBrk="1" hangingPunct="1"/>
            <a:r>
              <a:rPr lang="en-US" altLang="en-US" smtClean="0">
                <a:cs typeface="Times New Roman" pitchFamily="18" charset="0"/>
              </a:rPr>
              <a:t>Unfortunately, science is all too frequently misused. Because it works so well, there are those who apply the name of science to their efforts to "prove" their favorite cause, even if the rules of science were not followed. Such causes are properly labeled "pseudosciences". Also, some scientists have been known to do fraudulent work, in order to support their pet ideas. Such work is usually exposed sooner or later, due to the peer review system and the work of other scientists.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C4F8258-2236-41E3-A3A7-A01565C8CCEE}" type="slidenum">
              <a:rPr lang="en-US" altLang="en-US" smtClean="0"/>
              <a:pPr eaLnBrk="1" hangingPunct="1"/>
              <a:t>9</a:t>
            </a:fld>
            <a:endParaRPr lang="en-US" altLang="en-US" smtClean="0"/>
          </a:p>
        </p:txBody>
      </p:sp>
      <p:sp>
        <p:nvSpPr>
          <p:cNvPr id="33795" name="Rectangle 2"/>
          <p:cNvSpPr>
            <a:spLocks noRo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lnSpc>
                <a:spcPct val="90000"/>
              </a:lnSpc>
            </a:pPr>
            <a:r>
              <a:rPr lang="en-US" altLang="en-US" b="1" smtClean="0"/>
              <a:t>Experiment:</a:t>
            </a:r>
            <a:r>
              <a:rPr lang="en-US" altLang="en-US" smtClean="0"/>
              <a:t> Heat broth to kill all life within, then see if, after heat is removed, microbes reappear.</a:t>
            </a:r>
          </a:p>
          <a:p>
            <a:pPr eaLnBrk="1" hangingPunct="1">
              <a:lnSpc>
                <a:spcPct val="90000"/>
              </a:lnSpc>
            </a:pPr>
            <a:endParaRPr lang="en-US" altLang="en-US" smtClean="0"/>
          </a:p>
          <a:p>
            <a:pPr eaLnBrk="1" hangingPunct="1">
              <a:lnSpc>
                <a:spcPct val="90000"/>
              </a:lnSpc>
            </a:pPr>
            <a:r>
              <a:rPr lang="en-US" altLang="en-US" smtClean="0"/>
              <a:t>Needham and Spallanzani did almost identical experiments. However, there was one key difference that critically impacted their results. Needham didn’t cover his flasks, so material (including microbes) from the surrounding air could drift into his flasks. Spallanzani’s flasks were sealed.  This difference in experimental design accounted for their opposing conclusions:</a:t>
            </a:r>
          </a:p>
          <a:p>
            <a:pPr eaLnBrk="1" hangingPunct="1">
              <a:lnSpc>
                <a:spcPct val="90000"/>
              </a:lnSpc>
            </a:pPr>
            <a:endParaRPr lang="en-US" altLang="en-US" smtClean="0"/>
          </a:p>
          <a:p>
            <a:pPr eaLnBrk="1" hangingPunct="1">
              <a:lnSpc>
                <a:spcPct val="90000"/>
              </a:lnSpc>
            </a:pPr>
            <a:r>
              <a:rPr lang="en-US" altLang="en-US" i="1" smtClean="0"/>
              <a:t>Needham:</a:t>
            </a:r>
            <a:r>
              <a:rPr lang="en-US" altLang="en-US" smtClean="0"/>
              <a:t> Life re-emerged due to spontaneous generation.</a:t>
            </a:r>
          </a:p>
          <a:p>
            <a:pPr eaLnBrk="1" hangingPunct="1">
              <a:lnSpc>
                <a:spcPct val="90000"/>
              </a:lnSpc>
            </a:pPr>
            <a:endParaRPr lang="en-US" altLang="en-US" smtClean="0"/>
          </a:p>
          <a:p>
            <a:pPr eaLnBrk="1" hangingPunct="1">
              <a:lnSpc>
                <a:spcPct val="90000"/>
              </a:lnSpc>
            </a:pPr>
            <a:r>
              <a:rPr lang="en-US" altLang="en-US" i="1" smtClean="0"/>
              <a:t>Spallanzani:</a:t>
            </a:r>
            <a:r>
              <a:rPr lang="en-US" altLang="en-US" smtClean="0"/>
              <a:t> Heat killed the microbes, and, since the flasks were sealed, microbes did not reappear.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056CBA-2E01-476E-BFF4-63C201239EDD}" type="slidenum">
              <a:rPr lang="en-US"/>
              <a:pPr>
                <a:defRPr/>
              </a:pPr>
              <a:t>‹#›</a:t>
            </a:fld>
            <a:endParaRPr lang="en-US"/>
          </a:p>
        </p:txBody>
      </p:sp>
    </p:spTree>
    <p:extLst>
      <p:ext uri="{BB962C8B-B14F-4D97-AF65-F5344CB8AC3E}">
        <p14:creationId xmlns:p14="http://schemas.microsoft.com/office/powerpoint/2010/main" val="286597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23CADD-F107-4ACD-959F-1A359E51A961}" type="slidenum">
              <a:rPr lang="en-US"/>
              <a:pPr>
                <a:defRPr/>
              </a:pPr>
              <a:t>‹#›</a:t>
            </a:fld>
            <a:endParaRPr lang="en-US"/>
          </a:p>
        </p:txBody>
      </p:sp>
    </p:spTree>
    <p:extLst>
      <p:ext uri="{BB962C8B-B14F-4D97-AF65-F5344CB8AC3E}">
        <p14:creationId xmlns:p14="http://schemas.microsoft.com/office/powerpoint/2010/main" val="1939522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540C5B-D23C-4453-A7BA-686AEC7D707D}" type="slidenum">
              <a:rPr lang="en-US"/>
              <a:pPr>
                <a:defRPr/>
              </a:pPr>
              <a:t>‹#›</a:t>
            </a:fld>
            <a:endParaRPr lang="en-US"/>
          </a:p>
        </p:txBody>
      </p:sp>
    </p:spTree>
    <p:extLst>
      <p:ext uri="{BB962C8B-B14F-4D97-AF65-F5344CB8AC3E}">
        <p14:creationId xmlns:p14="http://schemas.microsoft.com/office/powerpoint/2010/main" val="1868481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E989BD9-76DD-4741-8042-97AA14732B62}" type="slidenum">
              <a:rPr lang="en-US"/>
              <a:pPr>
                <a:defRPr/>
              </a:pPr>
              <a:t>‹#›</a:t>
            </a:fld>
            <a:endParaRPr lang="en-US"/>
          </a:p>
        </p:txBody>
      </p:sp>
    </p:spTree>
    <p:extLst>
      <p:ext uri="{BB962C8B-B14F-4D97-AF65-F5344CB8AC3E}">
        <p14:creationId xmlns:p14="http://schemas.microsoft.com/office/powerpoint/2010/main" val="25617146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43A9FF8B-7E1A-4E24-B701-8D2E3F127C40}" type="slidenum">
              <a:rPr lang="en-US"/>
              <a:pPr>
                <a:defRPr/>
              </a:pPr>
              <a:t>‹#›</a:t>
            </a:fld>
            <a:endParaRPr lang="en-US"/>
          </a:p>
        </p:txBody>
      </p:sp>
    </p:spTree>
    <p:extLst>
      <p:ext uri="{BB962C8B-B14F-4D97-AF65-F5344CB8AC3E}">
        <p14:creationId xmlns:p14="http://schemas.microsoft.com/office/powerpoint/2010/main" val="3561073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8238C80-9D8D-46D1-A3A7-E54779B2C06D}" type="slidenum">
              <a:rPr lang="en-US"/>
              <a:pPr>
                <a:defRPr/>
              </a:pPr>
              <a:t>‹#›</a:t>
            </a:fld>
            <a:endParaRPr lang="en-US"/>
          </a:p>
        </p:txBody>
      </p:sp>
    </p:spTree>
    <p:extLst>
      <p:ext uri="{BB962C8B-B14F-4D97-AF65-F5344CB8AC3E}">
        <p14:creationId xmlns:p14="http://schemas.microsoft.com/office/powerpoint/2010/main" val="1963210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D9F6DAF-A572-4159-918C-005DCFD811E4}" type="slidenum">
              <a:rPr lang="en-US"/>
              <a:pPr>
                <a:defRPr/>
              </a:pPr>
              <a:t>‹#›</a:t>
            </a:fld>
            <a:endParaRPr lang="en-US"/>
          </a:p>
        </p:txBody>
      </p:sp>
    </p:spTree>
    <p:extLst>
      <p:ext uri="{BB962C8B-B14F-4D97-AF65-F5344CB8AC3E}">
        <p14:creationId xmlns:p14="http://schemas.microsoft.com/office/powerpoint/2010/main" val="3418383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90AB16-4B20-4249-B954-05556D0C1E7C}" type="slidenum">
              <a:rPr lang="en-US"/>
              <a:pPr>
                <a:defRPr/>
              </a:pPr>
              <a:t>‹#›</a:t>
            </a:fld>
            <a:endParaRPr lang="en-US"/>
          </a:p>
        </p:txBody>
      </p:sp>
    </p:spTree>
    <p:extLst>
      <p:ext uri="{BB962C8B-B14F-4D97-AF65-F5344CB8AC3E}">
        <p14:creationId xmlns:p14="http://schemas.microsoft.com/office/powerpoint/2010/main" val="141688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8E4CF42-041D-458E-B1B3-E6A467DBD066}" type="slidenum">
              <a:rPr lang="en-US"/>
              <a:pPr>
                <a:defRPr/>
              </a:pPr>
              <a:t>‹#›</a:t>
            </a:fld>
            <a:endParaRPr lang="en-US"/>
          </a:p>
        </p:txBody>
      </p:sp>
    </p:spTree>
    <p:extLst>
      <p:ext uri="{BB962C8B-B14F-4D97-AF65-F5344CB8AC3E}">
        <p14:creationId xmlns:p14="http://schemas.microsoft.com/office/powerpoint/2010/main" val="499187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B802EB4-CFD5-4888-A841-953519B9F6F6}" type="slidenum">
              <a:rPr lang="en-US"/>
              <a:pPr>
                <a:defRPr/>
              </a:pPr>
              <a:t>‹#›</a:t>
            </a:fld>
            <a:endParaRPr lang="en-US"/>
          </a:p>
        </p:txBody>
      </p:sp>
    </p:spTree>
    <p:extLst>
      <p:ext uri="{BB962C8B-B14F-4D97-AF65-F5344CB8AC3E}">
        <p14:creationId xmlns:p14="http://schemas.microsoft.com/office/powerpoint/2010/main" val="3893337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A520819-D7A0-48B8-9C55-85851E91FB33}" type="slidenum">
              <a:rPr lang="en-US"/>
              <a:pPr>
                <a:defRPr/>
              </a:pPr>
              <a:t>‹#›</a:t>
            </a:fld>
            <a:endParaRPr lang="en-US"/>
          </a:p>
        </p:txBody>
      </p:sp>
    </p:spTree>
    <p:extLst>
      <p:ext uri="{BB962C8B-B14F-4D97-AF65-F5344CB8AC3E}">
        <p14:creationId xmlns:p14="http://schemas.microsoft.com/office/powerpoint/2010/main" val="4225258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8F6FFBF-1A3D-4813-8FB3-E804D7163A27}" type="slidenum">
              <a:rPr lang="en-US"/>
              <a:pPr>
                <a:defRPr/>
              </a:pPr>
              <a:t>‹#›</a:t>
            </a:fld>
            <a:endParaRPr lang="en-US"/>
          </a:p>
        </p:txBody>
      </p:sp>
    </p:spTree>
    <p:extLst>
      <p:ext uri="{BB962C8B-B14F-4D97-AF65-F5344CB8AC3E}">
        <p14:creationId xmlns:p14="http://schemas.microsoft.com/office/powerpoint/2010/main" val="2604949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41B5277-9156-408C-A049-C76BC130B8D1}" type="slidenum">
              <a:rPr lang="en-US"/>
              <a:pPr>
                <a:defRPr/>
              </a:pPr>
              <a:t>‹#›</a:t>
            </a:fld>
            <a:endParaRPr lang="en-US"/>
          </a:p>
        </p:txBody>
      </p:sp>
    </p:spTree>
    <p:extLst>
      <p:ext uri="{BB962C8B-B14F-4D97-AF65-F5344CB8AC3E}">
        <p14:creationId xmlns:p14="http://schemas.microsoft.com/office/powerpoint/2010/main" val="1754431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3385196-9E15-4B35-9D37-895E99BB4E44}" type="slidenum">
              <a:rPr lang="en-US"/>
              <a:pPr>
                <a:defRPr/>
              </a:pPr>
              <a:t>‹#›</a:t>
            </a:fld>
            <a:endParaRPr lang="en-US"/>
          </a:p>
        </p:txBody>
      </p:sp>
    </p:spTree>
    <p:extLst>
      <p:ext uri="{BB962C8B-B14F-4D97-AF65-F5344CB8AC3E}">
        <p14:creationId xmlns:p14="http://schemas.microsoft.com/office/powerpoint/2010/main" val="1204384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002852B-557A-41A3-B938-EDC8E5B158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4" Type="http://schemas.openxmlformats.org/officeDocument/2006/relationships/hyperlink" Target="http://www.scienceprofonline.org/" TargetMode="External"/><Relationship Id="rId9" Type="http://schemas.openxmlformats.org/officeDocument/2006/relationships/hyperlink" Target="mailto:info@scienceprofonline.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cell-main.htm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cell-main.html" TargetMode="External"/><Relationship Id="rId4" Type="http://schemas.openxmlformats.org/officeDocument/2006/relationships/hyperlink" Target="http://www.sciencebuddies.org/science-fair-projects/project_scientific_method.s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en.wikipedia.org/wiki/File:Child_with_Smallpox_Bangladesh.jpg" TargetMode="External"/><Relationship Id="rId3" Type="http://schemas.openxmlformats.org/officeDocument/2006/relationships/hyperlink" Target="http://www.scienceprofonline.org/microbiology/early-history-human-immunology-edward-jenner-louis-pasteur.html" TargetMode="External"/><Relationship Id="rId7" Type="http://schemas.openxmlformats.org/officeDocument/2006/relationships/hyperlink" Target="http://upload.wikimedia.org/wikipedia/commons/4/49/Cowpox_Engraving_(detail).png"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image" Target="../media/image14.png"/><Relationship Id="rId5" Type="http://schemas.openxmlformats.org/officeDocument/2006/relationships/image" Target="../media/image13.jpeg"/><Relationship Id="rId10" Type="http://schemas.openxmlformats.org/officeDocument/2006/relationships/hyperlink" Target="http://www.scienceprofonline.com/" TargetMode="External"/><Relationship Id="rId4" Type="http://schemas.openxmlformats.org/officeDocument/2006/relationships/image" Target="../media/image12.jpeg"/><Relationship Id="rId9" Type="http://schemas.openxmlformats.org/officeDocument/2006/relationships/hyperlink" Target="http://www.scienceprofonline.com/virtual-cell-main.html" TargetMode="External"/></Relationships>
</file>

<file path=ppt/slides/_rels/slide13.xml.rels><?xml version="1.0" encoding="UTF-8" standalone="yes"?>
<Relationships xmlns="http://schemas.openxmlformats.org/package/2006/relationships"><Relationship Id="rId8" Type="http://schemas.openxmlformats.org/officeDocument/2006/relationships/image" Target="../media/image16.jpeg"/><Relationship Id="rId3" Type="http://schemas.openxmlformats.org/officeDocument/2006/relationships/image" Target="../media/image13.jpeg"/><Relationship Id="rId7" Type="http://schemas.openxmlformats.org/officeDocument/2006/relationships/image" Target="../media/image15.jpeg"/><Relationship Id="rId2" Type="http://schemas.openxmlformats.org/officeDocument/2006/relationships/notesSlide" Target="../notesSlides/notesSlide13.xml"/><Relationship Id="rId1" Type="http://schemas.openxmlformats.org/officeDocument/2006/relationships/slideLayout" Target="../slideLayouts/slideLayout13.xml"/><Relationship Id="rId6" Type="http://schemas.openxmlformats.org/officeDocument/2006/relationships/hyperlink" Target="http://en.wikipedia.org/wiki/File:SmallpoxvictimIllinois1912.jpg" TargetMode="External"/><Relationship Id="rId5" Type="http://schemas.openxmlformats.org/officeDocument/2006/relationships/hyperlink" Target="http://upload.wikimedia.org/wikipedia/commons/4/49/Cowpox_Engraving_(detail).png" TargetMode="External"/><Relationship Id="rId10" Type="http://schemas.openxmlformats.org/officeDocument/2006/relationships/hyperlink" Target="http://www.scienceprofonline.com/" TargetMode="External"/><Relationship Id="rId4" Type="http://schemas.openxmlformats.org/officeDocument/2006/relationships/hyperlink" Target="http://en.wikipedia.org/wiki/File:Edward_Jenner_by_James_Northcote.jpg" TargetMode="External"/><Relationship Id="rId9" Type="http://schemas.openxmlformats.org/officeDocument/2006/relationships/hyperlink" Target="http://www.scienceprofonline.com/virtual-cell-main.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1.png"/><Relationship Id="rId7" Type="http://schemas.openxmlformats.org/officeDocument/2006/relationships/hyperlink" Target="http://www.scienceprofonline.com/virtual-cell-main.html"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image" Target="../media/image16.jpeg"/><Relationship Id="rId5" Type="http://schemas.openxmlformats.org/officeDocument/2006/relationships/hyperlink" Target="http://en.wikipedia.org/wiki/File:Edward_Jenner_by_James_Northcote.jpg" TargetMode="External"/><Relationship Id="rId4" Type="http://schemas.openxmlformats.org/officeDocument/2006/relationships/hyperlink" Target="http://www.sciencebuddies.org/science-fair-projects/project_scientific_method.shtml"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5.xml"/><Relationship Id="rId1" Type="http://schemas.openxmlformats.org/officeDocument/2006/relationships/slideLayout" Target="../slideLayouts/slideLayout7.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cell-mai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scienceprofonline.com/virtual-cell-mai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scienceprofonline.com/"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7.xml"/><Relationship Id="rId1" Type="http://schemas.openxmlformats.org/officeDocument/2006/relationships/slideLayout" Target="../slideLayouts/slideLayout12.xml"/><Relationship Id="rId5" Type="http://schemas.openxmlformats.org/officeDocument/2006/relationships/hyperlink" Target="http://www.scienceprofonline.com/" TargetMode="External"/><Relationship Id="rId4" Type="http://schemas.openxmlformats.org/officeDocument/2006/relationships/hyperlink" Target="http://www.scienceprofonline.com/virtual-cell-main.html"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images.google.com/imgres?imgurl=http://shisa.ukzn.ac.za/pictures/ghost9.jpg&amp;imgrefurl=http://shisa.ukzn.ac.za/index.php%3Fid%3D1799%26cid%3D4&amp;h=393&amp;w=341&amp;sz=32&amp;hl=en&amp;start=16&amp;um=1&amp;tbnid=MayAIp7_xIPo8M:&amp;tbnh=124&amp;tbnw=108&amp;prev=/images%3Fq%3Dghost%26svnum%3D10%26um%3D1%26hl%3Den%26rlz%3D1T4GWYE_en___US205%26sa%3DG" TargetMode="External"/><Relationship Id="rId7" Type="http://schemas.openxmlformats.org/officeDocument/2006/relationships/hyperlink" Target="http://en.wikipedia.org/wiki/File:Brown_lady.jpg" TargetMode="External"/><Relationship Id="rId2" Type="http://schemas.openxmlformats.org/officeDocument/2006/relationships/notesSlide" Target="../notesSlides/notesSlide18.xml"/><Relationship Id="rId1" Type="http://schemas.openxmlformats.org/officeDocument/2006/relationships/slideLayout" Target="../slideLayouts/slideLayout13.xml"/><Relationship Id="rId6" Type="http://schemas.openxmlformats.org/officeDocument/2006/relationships/hyperlink" Target="http://en.wikipedia.org/wiki/File:Snake-oil.png" TargetMode="External"/><Relationship Id="rId5" Type="http://schemas.openxmlformats.org/officeDocument/2006/relationships/image" Target="../media/image20.png"/><Relationship Id="rId4" Type="http://schemas.openxmlformats.org/officeDocument/2006/relationships/image" Target="../media/image19.jpeg"/></Relationships>
</file>

<file path=ppt/slides/_rels/slide19.xml.rels><?xml version="1.0" encoding="UTF-8" standalone="yes"?>
<Relationships xmlns="http://schemas.openxmlformats.org/package/2006/relationships"><Relationship Id="rId8" Type="http://schemas.openxmlformats.org/officeDocument/2006/relationships/hyperlink" Target="http://www.youtube.com/watch?v=GUQUqV0_PTc" TargetMode="External"/><Relationship Id="rId3" Type="http://schemas.openxmlformats.org/officeDocument/2006/relationships/hyperlink" Target="http://www.scienceprofonline.com/vcbc/scientific-method-main.html" TargetMode="External"/><Relationship Id="rId7" Type="http://schemas.openxmlformats.org/officeDocument/2006/relationships/hyperlink" Target="http://www.youtube.com/watch?v=9kf51FpBuXQ" TargetMode="External"/><Relationship Id="rId12" Type="http://schemas.openxmlformats.org/officeDocument/2006/relationships/hyperlink" Target="http://www.scienceprofonline.com/virtual-cell-main.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www.brainpop.com/science/scientificinquiry/scientificmethod/" TargetMode="External"/><Relationship Id="rId11" Type="http://schemas.openxmlformats.org/officeDocument/2006/relationships/image" Target="../media/image21.wmf"/><Relationship Id="rId5" Type="http://schemas.openxmlformats.org/officeDocument/2006/relationships/hyperlink" Target="http://www.youtube.com/watch?v=ty33v7UYYbw" TargetMode="External"/><Relationship Id="rId10" Type="http://schemas.openxmlformats.org/officeDocument/2006/relationships/hyperlink" Target="http://www.youtube.com/watch?v=2IlHgbOWj4o" TargetMode="External"/><Relationship Id="rId4" Type="http://schemas.openxmlformats.org/officeDocument/2006/relationships/hyperlink" Target="http://www.scienceprofonline.com/" TargetMode="External"/><Relationship Id="rId9" Type="http://schemas.openxmlformats.org/officeDocument/2006/relationships/hyperlink" Target="http://bcs.whfreeman.com/thelifewire/content/chp03/0302003.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hyperlink" Target="http://www.scienceprofonline.com/" TargetMode="External"/><Relationship Id="rId4" Type="http://schemas.openxmlformats.org/officeDocument/2006/relationships/hyperlink" Target="http://www.scienceprofonline.org/vcbc/scientific-method-main.html" TargetMode="External"/></Relationships>
</file>

<file path=ppt/slides/_rels/slide20.xml.rels><?xml version="1.0" encoding="UTF-8" standalone="yes"?>
<Relationships xmlns="http://schemas.openxmlformats.org/package/2006/relationships"><Relationship Id="rId8" Type="http://schemas.openxmlformats.org/officeDocument/2006/relationships/hyperlink" Target="http://www.scienceprofonline.com/virtual-cell-main.html" TargetMode="External"/><Relationship Id="rId3" Type="http://schemas.openxmlformats.org/officeDocument/2006/relationships/image" Target="../media/image22.jpeg"/><Relationship Id="rId7" Type="http://schemas.openxmlformats.org/officeDocument/2006/relationships/hyperlink" Target="http://en.wikipedia.org/wiki/File:Slater_rolled_up_for_wiki.jpg"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hyperlink" Target="http://en.wikipedia.org/wiki/File:Armadillidium_vulgare_001.jpg" TargetMode="External"/><Relationship Id="rId5" Type="http://schemas.openxmlformats.org/officeDocument/2006/relationships/image" Target="../media/image24.jpeg"/><Relationship Id="rId4" Type="http://schemas.openxmlformats.org/officeDocument/2006/relationships/image" Target="../media/image23.png"/><Relationship Id="rId9" Type="http://schemas.openxmlformats.org/officeDocument/2006/relationships/hyperlink" Target="http://www.scienceprofonline.com/"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12.xml"/><Relationship Id="rId5" Type="http://schemas.openxmlformats.org/officeDocument/2006/relationships/hyperlink" Target="http://www.scienceprofonline.com/virtual-cell-main.html" TargetMode="External"/><Relationship Id="rId4" Type="http://schemas.openxmlformats.org/officeDocument/2006/relationships/hyperlink" Target="http://www.scienceprofonline.com/"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26.jpeg"/><Relationship Id="rId3" Type="http://schemas.openxmlformats.org/officeDocument/2006/relationships/hyperlink" Target="http://www.scienceprofonline.org/virtual-cell-main.html" TargetMode="External"/><Relationship Id="rId7" Type="http://schemas.openxmlformats.org/officeDocument/2006/relationships/hyperlink" Target="http://en.wikipedia.org/wiki/File:Endomembrane_system_diagram_en.svg"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www.youtube.com/watch?v=2IlHgbOWj4o" TargetMode="External"/><Relationship Id="rId5" Type="http://schemas.openxmlformats.org/officeDocument/2006/relationships/image" Target="../media/image25.jpeg"/><Relationship Id="rId4" Type="http://schemas.openxmlformats.org/officeDocument/2006/relationships/hyperlink" Target="http://www.scienceprofonline.com/"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www.pwrc.usgs.gov/contaminants-online/pages/.../Presentation_1.pp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pwrc.usgs.gov/contaminants-online/pages/.../Presentation_1.pp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www.pwrc.usgs.gov/contaminants-online/pages/.../Presentation_1.pp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pwrc.usgs.gov/contaminants-online/pages/.../Presentation_1.ppt"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www.pwrc.usgs.gov/contaminants-online/pages/.../Presentation_1.ppt"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pwrc.usgs.gov/contaminants-online/pages/.../Presentation_1.ppt"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6.jpeg"/><Relationship Id="rId7" Type="http://schemas.openxmlformats.org/officeDocument/2006/relationships/hyperlink" Target="http://bcs.whfreeman.com/thelifewire/content/chp03/0302003.html" TargetMode="External"/><Relationship Id="rId12" Type="http://schemas.openxmlformats.org/officeDocument/2006/relationships/hyperlink" Target="http://www.scienceprofonline.com/"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6" Type="http://schemas.openxmlformats.org/officeDocument/2006/relationships/image" Target="../media/image8.jpeg"/><Relationship Id="rId11" Type="http://schemas.openxmlformats.org/officeDocument/2006/relationships/hyperlink" Target="http://www.scienceprofonline.com/virtual-cell-main.html" TargetMode="External"/><Relationship Id="rId5" Type="http://schemas.openxmlformats.org/officeDocument/2006/relationships/image" Target="../media/image7.jpeg"/><Relationship Id="rId10" Type="http://schemas.openxmlformats.org/officeDocument/2006/relationships/hyperlink" Target="http://en.wikipedia.org/wiki/File:Spallanzani.jpg" TargetMode="External"/><Relationship Id="rId4" Type="http://schemas.openxmlformats.org/officeDocument/2006/relationships/hyperlink" Target="http://www.scienceprofonline.org/microbiology/difference-between-spontaneous-generation-abiogenesis.html" TargetMode="External"/><Relationship Id="rId9" Type="http://schemas.openxmlformats.org/officeDocument/2006/relationships/hyperlink" Target="http://en.wikipedia.org/wiki/File:Louis_Pasteur_by_Pierre_Lamy_Pet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457200" y="1828800"/>
            <a:ext cx="8229600"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3200" b="1" dirty="0" smtClean="0">
                <a:solidFill>
                  <a:schemeClr val="tx1">
                    <a:lumMod val="65000"/>
                    <a:lumOff val="35000"/>
                  </a:schemeClr>
                </a:solidFill>
                <a:latin typeface="Comic Sans MS" pitchFamily="66" charset="0"/>
                <a:cs typeface="Times New Roman" pitchFamily="18" charset="0"/>
              </a:rPr>
              <a:t>Objectivity</a:t>
            </a:r>
            <a:r>
              <a:rPr lang="en-US" altLang="en-US" sz="2800" dirty="0" smtClean="0">
                <a:latin typeface="Comic Sans MS" pitchFamily="66" charset="0"/>
                <a:cs typeface="Times New Roman" pitchFamily="18" charset="0"/>
              </a:rPr>
              <a:t> </a:t>
            </a:r>
            <a:r>
              <a:rPr lang="en-US" altLang="en-US" sz="2800" dirty="0">
                <a:latin typeface="Comic Sans MS" pitchFamily="66" charset="0"/>
                <a:cs typeface="Times New Roman" pitchFamily="18" charset="0"/>
              </a:rPr>
              <a:t>is the key to good science.</a:t>
            </a:r>
          </a:p>
          <a:p>
            <a:pPr algn="ctr"/>
            <a:endParaRPr lang="en-US" altLang="en-US" sz="2800" dirty="0">
              <a:latin typeface="Comic Sans MS" pitchFamily="66" charset="0"/>
              <a:cs typeface="Times New Roman" pitchFamily="18" charset="0"/>
            </a:endParaRPr>
          </a:p>
          <a:p>
            <a:pPr algn="ctr"/>
            <a:r>
              <a:rPr lang="en-US" altLang="en-US" sz="2800" dirty="0">
                <a:latin typeface="Comic Sans MS" pitchFamily="66" charset="0"/>
                <a:cs typeface="Times New Roman" pitchFamily="18" charset="0"/>
              </a:rPr>
              <a:t>To be objective, experiments must be designed and conducted in a way that does not introduce bias into the study.</a:t>
            </a:r>
          </a:p>
          <a:p>
            <a:pPr algn="ctr"/>
            <a:endParaRPr lang="en-US" altLang="en-US" sz="2800" dirty="0">
              <a:latin typeface="Comic Sans MS" pitchFamily="66" charset="0"/>
              <a:cs typeface="Times New Roman" pitchFamily="18" charset="0"/>
            </a:endParaRPr>
          </a:p>
          <a:p>
            <a:pPr algn="ctr"/>
            <a:r>
              <a:rPr lang="en-US" altLang="en-US" sz="2800" dirty="0">
                <a:latin typeface="Comic Sans MS" pitchFamily="66" charset="0"/>
                <a:cs typeface="Times New Roman" pitchFamily="18" charset="0"/>
              </a:rPr>
              <a:t>Scientists use the </a:t>
            </a:r>
            <a:endParaRPr lang="en-US" altLang="en-US" sz="2800" dirty="0" smtClean="0">
              <a:latin typeface="Comic Sans MS" pitchFamily="66" charset="0"/>
              <a:cs typeface="Times New Roman" pitchFamily="18" charset="0"/>
            </a:endParaRPr>
          </a:p>
          <a:p>
            <a:pPr algn="ctr"/>
            <a:endParaRPr lang="en-US" altLang="en-US" sz="800" dirty="0">
              <a:latin typeface="Comic Sans MS" pitchFamily="66" charset="0"/>
              <a:cs typeface="Times New Roman" pitchFamily="18" charset="0"/>
            </a:endParaRPr>
          </a:p>
          <a:p>
            <a:pPr algn="ctr"/>
            <a:r>
              <a:rPr lang="en-US" altLang="en-US" sz="3200" b="1" dirty="0" smtClean="0">
                <a:solidFill>
                  <a:schemeClr val="tx1">
                    <a:lumMod val="65000"/>
                    <a:lumOff val="35000"/>
                  </a:schemeClr>
                </a:solidFill>
                <a:latin typeface="Comic Sans MS" pitchFamily="66" charset="0"/>
                <a:cs typeface="Times New Roman" pitchFamily="18" charset="0"/>
              </a:rPr>
              <a:t>Scientific Method</a:t>
            </a:r>
            <a:endParaRPr lang="en-US" altLang="en-US" sz="3200" dirty="0">
              <a:solidFill>
                <a:schemeClr val="tx1">
                  <a:lumMod val="65000"/>
                  <a:lumOff val="35000"/>
                </a:schemeClr>
              </a:solidFill>
            </a:endParaRPr>
          </a:p>
        </p:txBody>
      </p:sp>
      <p:sp>
        <p:nvSpPr>
          <p:cNvPr id="11267" name="Text Box 3"/>
          <p:cNvSpPr txBox="1">
            <a:spLocks noChangeArrowheads="1"/>
          </p:cNvSpPr>
          <p:nvPr/>
        </p:nvSpPr>
        <p:spPr bwMode="auto">
          <a:xfrm>
            <a:off x="457200" y="685800"/>
            <a:ext cx="8229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i="1" dirty="0">
                <a:solidFill>
                  <a:schemeClr val="hlink"/>
                </a:solidFill>
                <a:latin typeface="Comic Sans MS" pitchFamily="66" charset="0"/>
                <a:cs typeface="Times New Roman" pitchFamily="18" charset="0"/>
              </a:rPr>
              <a:t>W</a:t>
            </a:r>
            <a:r>
              <a:rPr lang="en-US" altLang="en-US" sz="4000" b="1" i="1" dirty="0" smtClean="0">
                <a:solidFill>
                  <a:schemeClr val="hlink"/>
                </a:solidFill>
                <a:latin typeface="Comic Sans MS" pitchFamily="66" charset="0"/>
                <a:cs typeface="Times New Roman" pitchFamily="18" charset="0"/>
              </a:rPr>
              <a:t>hat </a:t>
            </a:r>
            <a:r>
              <a:rPr lang="en-US" altLang="en-US" sz="4000" b="1" i="1" dirty="0">
                <a:solidFill>
                  <a:schemeClr val="hlink"/>
                </a:solidFill>
                <a:latin typeface="Comic Sans MS" pitchFamily="66" charset="0"/>
                <a:cs typeface="Times New Roman" pitchFamily="18" charset="0"/>
              </a:rPr>
              <a:t>is </a:t>
            </a:r>
            <a:r>
              <a:rPr lang="en-US" altLang="en-US" sz="4400" b="1" i="1" dirty="0">
                <a:solidFill>
                  <a:schemeClr val="hlink"/>
                </a:solidFill>
                <a:latin typeface="Comic Sans MS" pitchFamily="66" charset="0"/>
                <a:cs typeface="Times New Roman" pitchFamily="18" charset="0"/>
              </a:rPr>
              <a:t>good</a:t>
            </a:r>
            <a:r>
              <a:rPr lang="en-US" altLang="en-US" sz="4000" b="1" i="1" dirty="0">
                <a:solidFill>
                  <a:schemeClr val="hlink"/>
                </a:solidFill>
                <a:latin typeface="Comic Sans MS" pitchFamily="66" charset="0"/>
                <a:cs typeface="Times New Roman" pitchFamily="18" charset="0"/>
              </a:rPr>
              <a:t> science?</a:t>
            </a:r>
            <a:r>
              <a:rPr lang="en-US" altLang="en-US" sz="3200" b="1" dirty="0">
                <a:solidFill>
                  <a:srgbClr val="FFFF66"/>
                </a:solidFill>
                <a:cs typeface="Times New Roman" pitchFamily="18" charset="0"/>
              </a:rPr>
              <a:t> </a:t>
            </a:r>
            <a:endParaRPr lang="en-US" altLang="en-US" sz="3200" b="1" dirty="0">
              <a:solidFill>
                <a:srgbClr val="FFFF66"/>
              </a:solidFill>
            </a:endParaRPr>
          </a:p>
        </p:txBody>
      </p:sp>
      <p:pic>
        <p:nvPicPr>
          <p:cNvPr id="11268" name="Picture 4" descr="75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4191000"/>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5"/>
          <p:cNvSpPr txBox="1">
            <a:spLocks noChangeArrowheads="1"/>
          </p:cNvSpPr>
          <p:nvPr/>
        </p:nvSpPr>
        <p:spPr bwMode="auto">
          <a:xfrm>
            <a:off x="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4"/>
              </a:rPr>
              <a:t>Virtual Cell Biology Classroom</a:t>
            </a:r>
            <a:r>
              <a:rPr lang="en-US" altLang="en-US" sz="1000">
                <a:latin typeface="Comic Sans MS" pitchFamily="66" charset="0"/>
              </a:rPr>
              <a:t> on </a:t>
            </a:r>
            <a:r>
              <a:rPr lang="en-US" altLang="en-US" sz="1000">
                <a:latin typeface="Comic Sans MS" pitchFamily="66" charset="0"/>
                <a:hlinkClick r:id="rId5"/>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5"/>
          <p:cNvSpPr>
            <a:spLocks noGrp="1" noChangeArrowheads="1"/>
          </p:cNvSpPr>
          <p:nvPr>
            <p:ph type="title"/>
          </p:nvPr>
        </p:nvSpPr>
        <p:spPr>
          <a:xfrm>
            <a:off x="381000" y="152400"/>
            <a:ext cx="8229600" cy="914400"/>
          </a:xfrm>
        </p:spPr>
        <p:txBody>
          <a:bodyPr/>
          <a:lstStyle/>
          <a:p>
            <a:pPr eaLnBrk="1" hangingPunct="1"/>
            <a:r>
              <a:rPr lang="en-US" altLang="en-US" b="1" dirty="0" smtClean="0">
                <a:latin typeface="Comic Sans MS" pitchFamily="66" charset="0"/>
              </a:rPr>
              <a:t>Scientific Method</a:t>
            </a:r>
          </a:p>
        </p:txBody>
      </p:sp>
      <p:pic>
        <p:nvPicPr>
          <p:cNvPr id="12291" name="Picture 14" descr="overview_scientific_method2"/>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828800" y="1219200"/>
            <a:ext cx="5572125" cy="53578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2292" name="AutoShape 18"/>
          <p:cNvSpPr>
            <a:spLocks noChangeArrowheads="1"/>
          </p:cNvSpPr>
          <p:nvPr/>
        </p:nvSpPr>
        <p:spPr bwMode="auto">
          <a:xfrm>
            <a:off x="1828800" y="5181600"/>
            <a:ext cx="2133600" cy="533400"/>
          </a:xfrm>
          <a:prstGeom prst="roundRect">
            <a:avLst>
              <a:gd name="adj" fmla="val 16667"/>
            </a:avLst>
          </a:prstGeom>
          <a:solidFill>
            <a:srgbClr val="CC3AF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2293" name="AutoShape 19"/>
          <p:cNvSpPr>
            <a:spLocks noChangeArrowheads="1"/>
          </p:cNvSpPr>
          <p:nvPr/>
        </p:nvSpPr>
        <p:spPr bwMode="auto">
          <a:xfrm>
            <a:off x="4038600" y="5181600"/>
            <a:ext cx="2133600" cy="533400"/>
          </a:xfrm>
          <a:prstGeom prst="roundRect">
            <a:avLst>
              <a:gd name="adj" fmla="val 16667"/>
            </a:avLst>
          </a:prstGeom>
          <a:solidFill>
            <a:srgbClr val="CC3AF4"/>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2294" name="Text Box 20"/>
          <p:cNvSpPr txBox="1">
            <a:spLocks noChangeArrowheads="1"/>
          </p:cNvSpPr>
          <p:nvPr/>
        </p:nvSpPr>
        <p:spPr bwMode="auto">
          <a:xfrm>
            <a:off x="1828800" y="5334000"/>
            <a:ext cx="20574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200" b="1"/>
              <a:t>Data Support Hypothesis</a:t>
            </a:r>
          </a:p>
        </p:txBody>
      </p:sp>
      <p:sp>
        <p:nvSpPr>
          <p:cNvPr id="12295" name="Text Box 21"/>
          <p:cNvSpPr txBox="1">
            <a:spLocks noChangeArrowheads="1"/>
          </p:cNvSpPr>
          <p:nvPr/>
        </p:nvSpPr>
        <p:spPr bwMode="auto">
          <a:xfrm>
            <a:off x="4038600" y="5257800"/>
            <a:ext cx="2057400" cy="47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000" b="1"/>
              <a:t>Data DO NOT </a:t>
            </a:r>
          </a:p>
          <a:p>
            <a:pPr algn="ctr" eaLnBrk="1" hangingPunct="1">
              <a:spcBef>
                <a:spcPct val="50000"/>
              </a:spcBef>
            </a:pPr>
            <a:r>
              <a:rPr lang="en-US" altLang="en-US" sz="1000" b="1"/>
              <a:t>Support Hypothesis</a:t>
            </a:r>
          </a:p>
        </p:txBody>
      </p:sp>
      <p:sp>
        <p:nvSpPr>
          <p:cNvPr id="12296" name="Text Box 26"/>
          <p:cNvSpPr txBox="1">
            <a:spLocks noChangeArrowheads="1"/>
          </p:cNvSpPr>
          <p:nvPr/>
        </p:nvSpPr>
        <p:spPr bwMode="auto">
          <a:xfrm>
            <a:off x="5727700" y="6629400"/>
            <a:ext cx="3402013"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Image: </a:t>
            </a:r>
            <a:r>
              <a:rPr lang="en-US" altLang="en-US" sz="1000">
                <a:latin typeface="Comic Sans MS" pitchFamily="66" charset="0"/>
                <a:hlinkClick r:id="rId4"/>
              </a:rPr>
              <a:t>Scientific Method Flowchart</a:t>
            </a:r>
            <a:r>
              <a:rPr lang="en-US" altLang="en-US" sz="1000">
                <a:latin typeface="Comic Sans MS" pitchFamily="66" charset="0"/>
              </a:rPr>
              <a:t>, Science Buddies</a:t>
            </a:r>
          </a:p>
        </p:txBody>
      </p:sp>
      <p:sp>
        <p:nvSpPr>
          <p:cNvPr id="12297" name="Text Box 5"/>
          <p:cNvSpPr txBox="1">
            <a:spLocks noChangeArrowheads="1"/>
          </p:cNvSpPr>
          <p:nvPr/>
        </p:nvSpPr>
        <p:spPr bwMode="auto">
          <a:xfrm>
            <a:off x="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46314" y="457200"/>
            <a:ext cx="5029200" cy="1143000"/>
          </a:xfrm>
        </p:spPr>
        <p:txBody>
          <a:bodyPr/>
          <a:lstStyle/>
          <a:p>
            <a:pPr algn="l" eaLnBrk="1" hangingPunct="1"/>
            <a:r>
              <a:rPr lang="en-US" altLang="en-US" sz="2400" b="1" dirty="0" smtClean="0">
                <a:latin typeface="Comic Sans MS" pitchFamily="66" charset="0"/>
              </a:rPr>
              <a:t>The Beginnings of Immunology</a:t>
            </a:r>
            <a:br>
              <a:rPr lang="en-US" altLang="en-US" sz="2400" b="1" dirty="0" smtClean="0">
                <a:latin typeface="Comic Sans MS" pitchFamily="66" charset="0"/>
              </a:rPr>
            </a:br>
            <a:r>
              <a:rPr lang="en-US" altLang="en-US" sz="2000" dirty="0" smtClean="0">
                <a:latin typeface="Comic Sans MS" pitchFamily="66" charset="0"/>
                <a:hlinkClick r:id="rId3"/>
              </a:rPr>
              <a:t>Edward</a:t>
            </a:r>
            <a:r>
              <a:rPr lang="en-US" altLang="en-US" sz="2400" b="1" dirty="0" smtClean="0">
                <a:latin typeface="Comic Sans MS" pitchFamily="66" charset="0"/>
                <a:hlinkClick r:id="rId3"/>
              </a:rPr>
              <a:t> </a:t>
            </a:r>
            <a:r>
              <a:rPr lang="en-US" altLang="en-US" sz="2000" dirty="0" smtClean="0">
                <a:latin typeface="Comic Sans MS" pitchFamily="66" charset="0"/>
                <a:hlinkClick r:id="rId3"/>
              </a:rPr>
              <a:t>Jenner</a:t>
            </a:r>
            <a:r>
              <a:rPr lang="en-US" altLang="en-US" sz="2000" dirty="0" smtClean="0">
                <a:latin typeface="Comic Sans MS" pitchFamily="66" charset="0"/>
              </a:rPr>
              <a:t> and the first vaccine</a:t>
            </a:r>
            <a:r>
              <a:rPr lang="en-US" altLang="en-US" sz="2000" dirty="0" smtClean="0"/>
              <a:t/>
            </a:r>
            <a:br>
              <a:rPr lang="en-US" altLang="en-US" sz="2000" dirty="0" smtClean="0"/>
            </a:br>
            <a:endParaRPr lang="en-US" altLang="en-US" sz="2000" dirty="0" smtClean="0"/>
          </a:p>
        </p:txBody>
      </p:sp>
      <p:sp>
        <p:nvSpPr>
          <p:cNvPr id="13315" name="Rectangle 3"/>
          <p:cNvSpPr>
            <a:spLocks noGrp="1" noChangeArrowheads="1"/>
          </p:cNvSpPr>
          <p:nvPr>
            <p:ph type="body" sz="half" idx="1"/>
          </p:nvPr>
        </p:nvSpPr>
        <p:spPr>
          <a:xfrm>
            <a:off x="304800" y="1771650"/>
            <a:ext cx="4038600" cy="4611007"/>
          </a:xfrm>
        </p:spPr>
        <p:txBody>
          <a:bodyPr/>
          <a:lstStyle/>
          <a:p>
            <a:pPr eaLnBrk="1" hangingPunct="1">
              <a:lnSpc>
                <a:spcPct val="80000"/>
              </a:lnSpc>
              <a:buNone/>
            </a:pPr>
            <a:r>
              <a:rPr lang="en-US" altLang="en-US" sz="2000" b="1" dirty="0" smtClean="0">
                <a:solidFill>
                  <a:schemeClr val="tx1">
                    <a:lumMod val="65000"/>
                    <a:lumOff val="35000"/>
                  </a:schemeClr>
                </a:solidFill>
                <a:latin typeface="Comic Sans MS" pitchFamily="66" charset="0"/>
              </a:rPr>
              <a:t>cowpox</a:t>
            </a:r>
            <a:r>
              <a:rPr lang="en-US" altLang="en-US" sz="1600" b="1" dirty="0" smtClean="0">
                <a:latin typeface="Comic Sans MS" pitchFamily="66" charset="0"/>
              </a:rPr>
              <a:t>: </a:t>
            </a:r>
            <a:r>
              <a:rPr lang="en-US" altLang="en-US" sz="1600" dirty="0" smtClean="0">
                <a:latin typeface="Comic Sans MS" pitchFamily="66" charset="0"/>
              </a:rPr>
              <a:t>Infectious disease that causes mild discomfort, aching, a few pustules, some swelling…symptoms that disappeared in a few days. No biggie.</a:t>
            </a:r>
          </a:p>
          <a:p>
            <a:pPr eaLnBrk="1" hangingPunct="1">
              <a:lnSpc>
                <a:spcPct val="80000"/>
              </a:lnSpc>
              <a:buFontTx/>
              <a:buNone/>
            </a:pPr>
            <a:endParaRPr lang="en-US" altLang="en-US" sz="2000" b="1" dirty="0" smtClean="0">
              <a:solidFill>
                <a:schemeClr val="tx1">
                  <a:lumMod val="65000"/>
                  <a:lumOff val="35000"/>
                </a:schemeClr>
              </a:solidFill>
              <a:latin typeface="Comic Sans MS" pitchFamily="66" charset="0"/>
            </a:endParaRPr>
          </a:p>
          <a:p>
            <a:pPr eaLnBrk="1" hangingPunct="1">
              <a:lnSpc>
                <a:spcPct val="80000"/>
              </a:lnSpc>
              <a:buFontTx/>
              <a:buNone/>
            </a:pPr>
            <a:r>
              <a:rPr lang="en-US" altLang="en-US" sz="2000" b="1" dirty="0" smtClean="0">
                <a:solidFill>
                  <a:schemeClr val="tx1">
                    <a:lumMod val="65000"/>
                    <a:lumOff val="35000"/>
                  </a:schemeClr>
                </a:solidFill>
                <a:latin typeface="Comic Sans MS" pitchFamily="66" charset="0"/>
              </a:rPr>
              <a:t>smallpox</a:t>
            </a:r>
            <a:r>
              <a:rPr lang="en-US" altLang="en-US" sz="1600" b="1" dirty="0" smtClean="0">
                <a:latin typeface="Comic Sans MS" pitchFamily="66" charset="0"/>
              </a:rPr>
              <a:t>: </a:t>
            </a:r>
            <a:r>
              <a:rPr lang="en-US" altLang="en-US" sz="1600" dirty="0" smtClean="0">
                <a:latin typeface="Comic Sans MS" pitchFamily="66" charset="0"/>
              </a:rPr>
              <a:t>Infectious disease that causes massive disfigurement, sometimes blindness, and often death.</a:t>
            </a:r>
          </a:p>
          <a:p>
            <a:pPr eaLnBrk="1" hangingPunct="1">
              <a:lnSpc>
                <a:spcPct val="80000"/>
              </a:lnSpc>
              <a:buFontTx/>
              <a:buNone/>
            </a:pPr>
            <a:endParaRPr lang="en-US" altLang="en-US" sz="700" dirty="0" smtClean="0">
              <a:latin typeface="Comic Sans MS" pitchFamily="66" charset="0"/>
            </a:endParaRPr>
          </a:p>
          <a:p>
            <a:pPr lvl="1" eaLnBrk="1" hangingPunct="1">
              <a:lnSpc>
                <a:spcPct val="90000"/>
              </a:lnSpc>
              <a:buFont typeface="Wingdings" panose="05000000000000000000" pitchFamily="2" charset="2"/>
              <a:buChar char="v"/>
              <a:defRPr/>
            </a:pPr>
            <a:r>
              <a:rPr lang="en-US" sz="1400" dirty="0">
                <a:latin typeface="Comic Sans MS" pitchFamily="66" charset="0"/>
              </a:rPr>
              <a:t>Caused two airborne virus variants, </a:t>
            </a:r>
            <a:r>
              <a:rPr lang="en-US" sz="1400" i="1" dirty="0" err="1">
                <a:latin typeface="Comic Sans MS" pitchFamily="66" charset="0"/>
              </a:rPr>
              <a:t>Variola</a:t>
            </a:r>
            <a:r>
              <a:rPr lang="en-US" sz="1400" i="1" dirty="0">
                <a:latin typeface="Comic Sans MS" pitchFamily="66" charset="0"/>
              </a:rPr>
              <a:t> major</a:t>
            </a:r>
            <a:r>
              <a:rPr lang="en-US" sz="1400" dirty="0">
                <a:latin typeface="Comic Sans MS" pitchFamily="66" charset="0"/>
              </a:rPr>
              <a:t> and </a:t>
            </a:r>
            <a:r>
              <a:rPr lang="en-US" sz="1400" i="1" dirty="0" err="1">
                <a:latin typeface="Comic Sans MS" pitchFamily="66" charset="0"/>
              </a:rPr>
              <a:t>Variola</a:t>
            </a:r>
            <a:r>
              <a:rPr lang="en-US" sz="1400" i="1" dirty="0">
                <a:latin typeface="Comic Sans MS" pitchFamily="66" charset="0"/>
              </a:rPr>
              <a:t> minor</a:t>
            </a:r>
            <a:r>
              <a:rPr lang="en-US" sz="1400" dirty="0" smtClean="0">
                <a:latin typeface="Comic Sans MS" pitchFamily="66" charset="0"/>
              </a:rPr>
              <a:t>.</a:t>
            </a:r>
            <a:endParaRPr lang="en-US" sz="1400" dirty="0">
              <a:latin typeface="Comic Sans MS" pitchFamily="66" charset="0"/>
            </a:endParaRPr>
          </a:p>
          <a:p>
            <a:pPr lvl="1" eaLnBrk="1" hangingPunct="1">
              <a:lnSpc>
                <a:spcPct val="90000"/>
              </a:lnSpc>
              <a:buFont typeface="Wingdings" panose="05000000000000000000" pitchFamily="2" charset="2"/>
              <a:buChar char="v"/>
              <a:defRPr/>
            </a:pPr>
            <a:endParaRPr lang="en-US" sz="1050" dirty="0">
              <a:latin typeface="Comic Sans MS" pitchFamily="66" charset="0"/>
            </a:endParaRPr>
          </a:p>
          <a:p>
            <a:pPr lvl="1" eaLnBrk="1" hangingPunct="1">
              <a:lnSpc>
                <a:spcPct val="90000"/>
              </a:lnSpc>
              <a:buFont typeface="Wingdings" panose="05000000000000000000" pitchFamily="2" charset="2"/>
              <a:buChar char="v"/>
              <a:defRPr/>
            </a:pPr>
            <a:r>
              <a:rPr lang="en-US" sz="1400" dirty="0" err="1">
                <a:latin typeface="Comic Sans MS" pitchFamily="66" charset="0"/>
              </a:rPr>
              <a:t>Approx</a:t>
            </a:r>
            <a:r>
              <a:rPr lang="en-US" sz="1400" dirty="0">
                <a:latin typeface="Comic Sans MS" pitchFamily="66" charset="0"/>
              </a:rPr>
              <a:t> 500 million deaths worldwide in the 20</a:t>
            </a:r>
            <a:r>
              <a:rPr lang="en-US" sz="1400" baseline="30000" dirty="0">
                <a:latin typeface="Comic Sans MS" pitchFamily="66" charset="0"/>
              </a:rPr>
              <a:t>th</a:t>
            </a:r>
            <a:r>
              <a:rPr lang="en-US" sz="1400" dirty="0">
                <a:latin typeface="Comic Sans MS" pitchFamily="66" charset="0"/>
              </a:rPr>
              <a:t> century</a:t>
            </a:r>
            <a:r>
              <a:rPr lang="en-US" sz="1400" dirty="0" smtClean="0">
                <a:latin typeface="Comic Sans MS" pitchFamily="66" charset="0"/>
              </a:rPr>
              <a:t>. And millions more throughout previous history.</a:t>
            </a:r>
            <a:endParaRPr lang="en-US" sz="1400" dirty="0">
              <a:latin typeface="Comic Sans MS" pitchFamily="66" charset="0"/>
            </a:endParaRPr>
          </a:p>
          <a:p>
            <a:pPr lvl="1" eaLnBrk="1" hangingPunct="1">
              <a:lnSpc>
                <a:spcPct val="90000"/>
              </a:lnSpc>
              <a:buFont typeface="Wingdings" panose="05000000000000000000" pitchFamily="2" charset="2"/>
              <a:buChar char="v"/>
              <a:defRPr/>
            </a:pPr>
            <a:endParaRPr lang="en-US" sz="1050" dirty="0">
              <a:latin typeface="Comic Sans MS" pitchFamily="66" charset="0"/>
            </a:endParaRPr>
          </a:p>
          <a:p>
            <a:pPr lvl="1" eaLnBrk="1" hangingPunct="1">
              <a:lnSpc>
                <a:spcPct val="90000"/>
              </a:lnSpc>
              <a:buFont typeface="Wingdings" panose="05000000000000000000" pitchFamily="2" charset="2"/>
              <a:buChar char="v"/>
              <a:defRPr/>
            </a:pPr>
            <a:r>
              <a:rPr lang="en-US" sz="1400" dirty="0">
                <a:latin typeface="Comic Sans MS" pitchFamily="66" charset="0"/>
              </a:rPr>
              <a:t>Eradicated in 1979 though widespread vaccination. </a:t>
            </a: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endParaRPr lang="en-US" altLang="en-US" sz="1600" dirty="0" smtClean="0">
              <a:latin typeface="Comic Sans MS" pitchFamily="66" charset="0"/>
            </a:endParaRPr>
          </a:p>
          <a:p>
            <a:pPr eaLnBrk="1" hangingPunct="1">
              <a:lnSpc>
                <a:spcPct val="80000"/>
              </a:lnSpc>
              <a:buFontTx/>
              <a:buNone/>
            </a:pPr>
            <a:endParaRPr lang="en-US" altLang="en-US" sz="1600" dirty="0" smtClean="0">
              <a:latin typeface="Comic Sans MS" pitchFamily="66" charset="0"/>
            </a:endParaRPr>
          </a:p>
        </p:txBody>
      </p:sp>
      <p:pic>
        <p:nvPicPr>
          <p:cNvPr id="13316" name="Picture 13" descr="Child_with_Smallpox_Bangladesh"/>
          <p:cNvPicPr>
            <a:picLocks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809908" y="3286125"/>
            <a:ext cx="2763838" cy="304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7" name="Picture 15" descr="cowpox01"/>
          <p:cNvPicPr>
            <a:picLocks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5867399" y="1710872"/>
            <a:ext cx="2648857" cy="13371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3318" name="Picture 17" descr="Cowpox_Engraving_(detail)"/>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67399" y="304800"/>
            <a:ext cx="2648857"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9" name="Text Box 18"/>
          <p:cNvSpPr txBox="1">
            <a:spLocks noChangeArrowheads="1"/>
          </p:cNvSpPr>
          <p:nvPr/>
        </p:nvSpPr>
        <p:spPr bwMode="auto">
          <a:xfrm>
            <a:off x="4556125" y="6599238"/>
            <a:ext cx="4648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Images: </a:t>
            </a:r>
            <a:r>
              <a:rPr lang="en-US" altLang="en-US" sz="1000" dirty="0">
                <a:latin typeface="Comic Sans MS" pitchFamily="66" charset="0"/>
                <a:hlinkClick r:id="rId7"/>
              </a:rPr>
              <a:t>Cowpox on Udder</a:t>
            </a:r>
            <a:r>
              <a:rPr lang="en-US" altLang="en-US" sz="1000" dirty="0">
                <a:latin typeface="Comic Sans MS" pitchFamily="66" charset="0"/>
              </a:rPr>
              <a:t> Wiki; </a:t>
            </a:r>
            <a:r>
              <a:rPr lang="en-US" altLang="en-US" sz="1000" dirty="0">
                <a:latin typeface="Comic Sans MS" pitchFamily="66" charset="0"/>
                <a:hlinkClick r:id="rId8"/>
              </a:rPr>
              <a:t>Child with Smallpox</a:t>
            </a:r>
            <a:r>
              <a:rPr lang="en-US" altLang="en-US" sz="1000" dirty="0">
                <a:latin typeface="Comic Sans MS" pitchFamily="66" charset="0"/>
              </a:rPr>
              <a:t>, James Hicks, CDC </a:t>
            </a:r>
          </a:p>
        </p:txBody>
      </p:sp>
      <p:sp>
        <p:nvSpPr>
          <p:cNvPr id="13320" name="Line 19"/>
          <p:cNvSpPr>
            <a:spLocks noChangeShapeType="1"/>
          </p:cNvSpPr>
          <p:nvPr/>
        </p:nvSpPr>
        <p:spPr bwMode="auto">
          <a:xfrm flipV="1">
            <a:off x="4343400" y="1771650"/>
            <a:ext cx="1143000" cy="36195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a:p>
        </p:txBody>
      </p:sp>
      <p:sp>
        <p:nvSpPr>
          <p:cNvPr id="13321" name="Line 20"/>
          <p:cNvSpPr>
            <a:spLocks noChangeShapeType="1"/>
          </p:cNvSpPr>
          <p:nvPr/>
        </p:nvSpPr>
        <p:spPr bwMode="auto">
          <a:xfrm>
            <a:off x="4343400" y="4724400"/>
            <a:ext cx="1143000" cy="857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22" name="Text Box 5"/>
          <p:cNvSpPr txBox="1">
            <a:spLocks noChangeArrowheads="1"/>
          </p:cNvSpPr>
          <p:nvPr/>
        </p:nvSpPr>
        <p:spPr bwMode="auto">
          <a:xfrm>
            <a:off x="0" y="6613525"/>
            <a:ext cx="4838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9"/>
              </a:rPr>
              <a:t>Virtual Cell Biology Classroom</a:t>
            </a:r>
            <a:r>
              <a:rPr lang="en-US" altLang="en-US" sz="1000">
                <a:latin typeface="Comic Sans MS" pitchFamily="66" charset="0"/>
              </a:rPr>
              <a:t> on </a:t>
            </a:r>
            <a:r>
              <a:rPr lang="en-US" altLang="en-US" sz="1000">
                <a:latin typeface="Comic Sans MS" pitchFamily="66" charset="0"/>
                <a:hlinkClick r:id="rId10"/>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4638"/>
            <a:ext cx="5181600" cy="1143000"/>
          </a:xfrm>
        </p:spPr>
        <p:txBody>
          <a:bodyPr/>
          <a:lstStyle/>
          <a:p>
            <a:pPr algn="l" eaLnBrk="1" hangingPunct="1"/>
            <a:r>
              <a:rPr lang="en-US" altLang="en-US" sz="2400" b="1" dirty="0" smtClean="0">
                <a:latin typeface="Comic Sans MS" pitchFamily="66" charset="0"/>
              </a:rPr>
              <a:t>The Beginnings of Immunology</a:t>
            </a:r>
            <a:br>
              <a:rPr lang="en-US" altLang="en-US" sz="2400" b="1" dirty="0" smtClean="0">
                <a:latin typeface="Comic Sans MS" pitchFamily="66" charset="0"/>
              </a:rPr>
            </a:br>
            <a:r>
              <a:rPr lang="en-US" altLang="en-US" sz="2000" dirty="0" smtClean="0">
                <a:latin typeface="Comic Sans MS" pitchFamily="66" charset="0"/>
              </a:rPr>
              <a:t>Edward</a:t>
            </a:r>
            <a:r>
              <a:rPr lang="en-US" altLang="en-US" sz="2400" b="1" dirty="0" smtClean="0">
                <a:latin typeface="Comic Sans MS" pitchFamily="66" charset="0"/>
              </a:rPr>
              <a:t> </a:t>
            </a:r>
            <a:r>
              <a:rPr lang="en-US" altLang="en-US" sz="2000" dirty="0" smtClean="0">
                <a:latin typeface="Comic Sans MS" pitchFamily="66" charset="0"/>
              </a:rPr>
              <a:t>Jenner and the first vaccine</a:t>
            </a:r>
            <a:r>
              <a:rPr lang="en-US" altLang="en-US" sz="2000" dirty="0" smtClean="0"/>
              <a:t/>
            </a:r>
            <a:br>
              <a:rPr lang="en-US" altLang="en-US" sz="2000" dirty="0" smtClean="0"/>
            </a:br>
            <a:endParaRPr lang="en-US" altLang="en-US" sz="2000" dirty="0" smtClean="0"/>
          </a:p>
        </p:txBody>
      </p:sp>
      <p:sp>
        <p:nvSpPr>
          <p:cNvPr id="14339" name="Rectangle 3"/>
          <p:cNvSpPr>
            <a:spLocks noGrp="1" noChangeArrowheads="1"/>
          </p:cNvSpPr>
          <p:nvPr>
            <p:ph type="body" sz="half" idx="1"/>
          </p:nvPr>
        </p:nvSpPr>
        <p:spPr>
          <a:xfrm>
            <a:off x="758371" y="5257800"/>
            <a:ext cx="3733800" cy="990600"/>
          </a:xfrm>
        </p:spPr>
        <p:txBody>
          <a:bodyPr/>
          <a:lstStyle/>
          <a:p>
            <a:pPr algn="ctr" eaLnBrk="1" hangingPunct="1">
              <a:lnSpc>
                <a:spcPct val="80000"/>
              </a:lnSpc>
              <a:buFontTx/>
              <a:buNone/>
            </a:pPr>
            <a:r>
              <a:rPr lang="en-US" altLang="en-US" sz="1600" dirty="0" smtClean="0">
                <a:latin typeface="Comic Sans MS" pitchFamily="66" charset="0"/>
              </a:rPr>
              <a:t>	Dr. Edward Jenner was aware that farm workers believed that if they ever contracted </a:t>
            </a:r>
            <a:r>
              <a:rPr lang="en-US" altLang="en-US" sz="1800" b="1" dirty="0" smtClean="0">
                <a:solidFill>
                  <a:schemeClr val="tx1">
                    <a:lumMod val="65000"/>
                    <a:lumOff val="35000"/>
                  </a:schemeClr>
                </a:solidFill>
                <a:latin typeface="Comic Sans MS" pitchFamily="66" charset="0"/>
              </a:rPr>
              <a:t>cowpox</a:t>
            </a:r>
            <a:r>
              <a:rPr lang="en-US" altLang="en-US" sz="1600" dirty="0" smtClean="0">
                <a:latin typeface="Comic Sans MS" pitchFamily="66" charset="0"/>
              </a:rPr>
              <a:t>, </a:t>
            </a:r>
            <a:r>
              <a:rPr lang="en-US" altLang="en-US" sz="1600" dirty="0" smtClean="0">
                <a:latin typeface="Comic Sans MS" pitchFamily="66" charset="0"/>
              </a:rPr>
              <a:t>they then wouldn’t get </a:t>
            </a:r>
            <a:r>
              <a:rPr lang="en-US" altLang="en-US" sz="1800" b="1" dirty="0" smtClean="0">
                <a:solidFill>
                  <a:schemeClr val="tx1">
                    <a:lumMod val="65000"/>
                    <a:lumOff val="35000"/>
                  </a:schemeClr>
                </a:solidFill>
                <a:latin typeface="Comic Sans MS" pitchFamily="66" charset="0"/>
              </a:rPr>
              <a:t>smallpox</a:t>
            </a:r>
            <a:r>
              <a:rPr lang="en-US" altLang="en-US" sz="1600" dirty="0" smtClean="0">
                <a:latin typeface="Comic Sans MS" pitchFamily="66" charset="0"/>
              </a:rPr>
              <a:t>. </a:t>
            </a:r>
            <a:endParaRPr lang="en-US" altLang="en-US" sz="1600" dirty="0" smtClean="0">
              <a:latin typeface="Comic Sans MS" pitchFamily="66" charset="0"/>
            </a:endParaRPr>
          </a:p>
        </p:txBody>
      </p:sp>
      <p:pic>
        <p:nvPicPr>
          <p:cNvPr id="274437" name="Picture 5" descr="cowpox01"/>
          <p:cNvPicPr>
            <a:picLocks noChangeAspect="1" noChangeArrowheads="1"/>
          </p:cNvPicPr>
          <p:nvPr>
            <p:ph sz="quarter" idx="3"/>
          </p:nvPr>
        </p:nvPicPr>
        <p:blipFill>
          <a:blip r:embed="rId3">
            <a:extLst>
              <a:ext uri="{28A0092B-C50C-407E-A947-70E740481C1C}">
                <a14:useLocalDpi xmlns:a14="http://schemas.microsoft.com/office/drawing/2010/main" val="0"/>
              </a:ext>
            </a:extLst>
          </a:blip>
          <a:srcRect/>
          <a:stretch>
            <a:fillRect/>
          </a:stretch>
        </p:blipFill>
        <p:spPr>
          <a:xfrm>
            <a:off x="5943600" y="381000"/>
            <a:ext cx="2768600" cy="178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41" name="Text Box 7"/>
          <p:cNvSpPr txBox="1">
            <a:spLocks noChangeArrowheads="1"/>
          </p:cNvSpPr>
          <p:nvPr/>
        </p:nvSpPr>
        <p:spPr bwMode="auto">
          <a:xfrm>
            <a:off x="4800600" y="6464300"/>
            <a:ext cx="4343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Aft>
                <a:spcPts val="1200"/>
              </a:spcAft>
            </a:pPr>
            <a:r>
              <a:rPr lang="en-US" altLang="en-US" sz="1000">
                <a:latin typeface="Comic Sans MS" pitchFamily="66" charset="0"/>
              </a:rPr>
              <a:t>Images: </a:t>
            </a:r>
            <a:r>
              <a:rPr lang="en-US" altLang="en-US" sz="1000">
                <a:latin typeface="Comic Sans MS" pitchFamily="66" charset="0"/>
                <a:hlinkClick r:id="rId4"/>
              </a:rPr>
              <a:t>Dr. Edward Jenner </a:t>
            </a:r>
            <a:r>
              <a:rPr lang="en-US" altLang="en-US" sz="1000">
                <a:latin typeface="Comic Sans MS" pitchFamily="66" charset="0"/>
              </a:rPr>
              <a:t>by James Northcote </a:t>
            </a:r>
            <a:r>
              <a:rPr lang="en-US" altLang="en-US" sz="1000">
                <a:latin typeface="Comic Sans MS" pitchFamily="66" charset="0"/>
                <a:hlinkClick r:id="rId5"/>
              </a:rPr>
              <a:t>Cowpox on Udder</a:t>
            </a:r>
            <a:r>
              <a:rPr lang="en-US" altLang="en-US" sz="1000">
                <a:latin typeface="Comic Sans MS" pitchFamily="66" charset="0"/>
              </a:rPr>
              <a:t> Wiki; </a:t>
            </a:r>
            <a:r>
              <a:rPr lang="en-US" altLang="en-US" sz="1000">
                <a:latin typeface="Comic Sans MS" pitchFamily="66" charset="0"/>
                <a:hlinkClick r:id="rId6"/>
              </a:rPr>
              <a:t>Man with smallpox</a:t>
            </a:r>
            <a:r>
              <a:rPr lang="en-US" altLang="en-US" sz="1000">
                <a:latin typeface="Comic Sans MS" pitchFamily="66" charset="0"/>
              </a:rPr>
              <a:t>, 1912, Illinois Department of Health </a:t>
            </a:r>
          </a:p>
        </p:txBody>
      </p:sp>
      <p:pic>
        <p:nvPicPr>
          <p:cNvPr id="274444" name="Picture 12" descr="SmallpoxvictimIllinois1912"/>
          <p:cNvPicPr>
            <a:picLocks noChangeAspect="1" noChangeArrowheads="1"/>
          </p:cNvPicPr>
          <p:nvPr>
            <p:ph sz="quarter" idx="2"/>
          </p:nvPr>
        </p:nvPicPr>
        <p:blipFill>
          <a:blip r:embed="rId7">
            <a:extLst>
              <a:ext uri="{28A0092B-C50C-407E-A947-70E740481C1C}">
                <a14:useLocalDpi xmlns:a14="http://schemas.microsoft.com/office/drawing/2010/main" val="0"/>
              </a:ext>
            </a:extLst>
          </a:blip>
          <a:srcRect/>
          <a:stretch>
            <a:fillRect/>
          </a:stretch>
        </p:blipFill>
        <p:spPr>
          <a:xfrm>
            <a:off x="6019800" y="2971800"/>
            <a:ext cx="2749550"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4445" name="Text Box 13"/>
          <p:cNvSpPr txBox="1">
            <a:spLocks noChangeArrowheads="1"/>
          </p:cNvSpPr>
          <p:nvPr/>
        </p:nvSpPr>
        <p:spPr bwMode="auto">
          <a:xfrm>
            <a:off x="7086600" y="2133600"/>
            <a:ext cx="6858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4800"/>
              <a:t>=</a:t>
            </a:r>
          </a:p>
        </p:txBody>
      </p:sp>
      <p:sp>
        <p:nvSpPr>
          <p:cNvPr id="274446" name="Line 14"/>
          <p:cNvSpPr>
            <a:spLocks noChangeShapeType="1"/>
          </p:cNvSpPr>
          <p:nvPr/>
        </p:nvSpPr>
        <p:spPr bwMode="auto">
          <a:xfrm flipH="1">
            <a:off x="5943600" y="2743200"/>
            <a:ext cx="2819400" cy="35814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4447" name="Line 15"/>
          <p:cNvSpPr>
            <a:spLocks noChangeShapeType="1"/>
          </p:cNvSpPr>
          <p:nvPr/>
        </p:nvSpPr>
        <p:spPr bwMode="auto">
          <a:xfrm>
            <a:off x="5943600" y="2743200"/>
            <a:ext cx="2971800" cy="350520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14346" name="Picture 16" descr="Edward_Jenner_by_James_Northcot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86971" y="1371600"/>
            <a:ext cx="3505200" cy="35814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7" name="Text Box 5"/>
          <p:cNvSpPr txBox="1">
            <a:spLocks noChangeArrowheads="1"/>
          </p:cNvSpPr>
          <p:nvPr/>
        </p:nvSpPr>
        <p:spPr bwMode="auto">
          <a:xfrm>
            <a:off x="0" y="6613525"/>
            <a:ext cx="4800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9"/>
              </a:rPr>
              <a:t>Virtual Cell Biology Classroom</a:t>
            </a:r>
            <a:r>
              <a:rPr lang="en-US" altLang="en-US" sz="1000">
                <a:latin typeface="Comic Sans MS" pitchFamily="66" charset="0"/>
              </a:rPr>
              <a:t> on </a:t>
            </a:r>
            <a:r>
              <a:rPr lang="en-US" altLang="en-US" sz="1000">
                <a:latin typeface="Comic Sans MS" pitchFamily="66" charset="0"/>
                <a:hlinkClick r:id="rId10"/>
              </a:rPr>
              <a:t>ScienceProfOnline.com</a:t>
            </a:r>
            <a:endParaRPr lang="en-US" altLang="en-US" sz="1000">
              <a:latin typeface="Comic Sans MS" pitchFamily="66" charset="0"/>
            </a:endParaRPr>
          </a:p>
        </p:txBody>
      </p:sp>
      <p:sp>
        <p:nvSpPr>
          <p:cNvPr id="14348" name="TextBox 1"/>
          <p:cNvSpPr txBox="1">
            <a:spLocks noChangeArrowheads="1"/>
          </p:cNvSpPr>
          <p:nvPr/>
        </p:nvSpPr>
        <p:spPr bwMode="auto">
          <a:xfrm>
            <a:off x="3429000" y="1524000"/>
            <a:ext cx="10668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b="1">
                <a:solidFill>
                  <a:schemeClr val="bg1"/>
                </a:solidFill>
              </a:rPr>
              <a:t>1749 - 1823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74437"/>
                                        </p:tgtEl>
                                        <p:attrNameLst>
                                          <p:attrName>style.visibility</p:attrName>
                                        </p:attrNameLst>
                                      </p:cBhvr>
                                      <p:to>
                                        <p:strVal val="visible"/>
                                      </p:to>
                                    </p:set>
                                    <p:anim calcmode="lin" valueType="num">
                                      <p:cBhvr additive="base">
                                        <p:cTn id="7" dur="500" fill="hold"/>
                                        <p:tgtEl>
                                          <p:spTgt spid="274437"/>
                                        </p:tgtEl>
                                        <p:attrNameLst>
                                          <p:attrName>ppt_x</p:attrName>
                                        </p:attrNameLst>
                                      </p:cBhvr>
                                      <p:tavLst>
                                        <p:tav tm="0">
                                          <p:val>
                                            <p:strVal val="#ppt_x"/>
                                          </p:val>
                                        </p:tav>
                                        <p:tav tm="100000">
                                          <p:val>
                                            <p:strVal val="#ppt_x"/>
                                          </p:val>
                                        </p:tav>
                                      </p:tavLst>
                                    </p:anim>
                                    <p:anim calcmode="lin" valueType="num">
                                      <p:cBhvr additive="base">
                                        <p:cTn id="8" dur="500" fill="hold"/>
                                        <p:tgtEl>
                                          <p:spTgt spid="27443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74445"/>
                                        </p:tgtEl>
                                        <p:attrNameLst>
                                          <p:attrName>style.visibility</p:attrName>
                                        </p:attrNameLst>
                                      </p:cBhvr>
                                      <p:to>
                                        <p:strVal val="visible"/>
                                      </p:to>
                                    </p:set>
                                    <p:anim calcmode="lin" valueType="num">
                                      <p:cBhvr additive="base">
                                        <p:cTn id="13" dur="500" fill="hold"/>
                                        <p:tgtEl>
                                          <p:spTgt spid="274445"/>
                                        </p:tgtEl>
                                        <p:attrNameLst>
                                          <p:attrName>ppt_x</p:attrName>
                                        </p:attrNameLst>
                                      </p:cBhvr>
                                      <p:tavLst>
                                        <p:tav tm="0">
                                          <p:val>
                                            <p:strVal val="#ppt_x"/>
                                          </p:val>
                                        </p:tav>
                                        <p:tav tm="100000">
                                          <p:val>
                                            <p:strVal val="#ppt_x"/>
                                          </p:val>
                                        </p:tav>
                                      </p:tavLst>
                                    </p:anim>
                                    <p:anim calcmode="lin" valueType="num">
                                      <p:cBhvr additive="base">
                                        <p:cTn id="14" dur="500" fill="hold"/>
                                        <p:tgtEl>
                                          <p:spTgt spid="274445"/>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274447"/>
                                        </p:tgtEl>
                                        <p:attrNameLst>
                                          <p:attrName>style.visibility</p:attrName>
                                        </p:attrNameLst>
                                      </p:cBhvr>
                                      <p:to>
                                        <p:strVal val="visible"/>
                                      </p:to>
                                    </p:set>
                                    <p:anim calcmode="lin" valueType="num">
                                      <p:cBhvr additive="base">
                                        <p:cTn id="17" dur="500" fill="hold"/>
                                        <p:tgtEl>
                                          <p:spTgt spid="274447"/>
                                        </p:tgtEl>
                                        <p:attrNameLst>
                                          <p:attrName>ppt_x</p:attrName>
                                        </p:attrNameLst>
                                      </p:cBhvr>
                                      <p:tavLst>
                                        <p:tav tm="0">
                                          <p:val>
                                            <p:strVal val="#ppt_x"/>
                                          </p:val>
                                        </p:tav>
                                        <p:tav tm="100000">
                                          <p:val>
                                            <p:strVal val="#ppt_x"/>
                                          </p:val>
                                        </p:tav>
                                      </p:tavLst>
                                    </p:anim>
                                    <p:anim calcmode="lin" valueType="num">
                                      <p:cBhvr additive="base">
                                        <p:cTn id="18" dur="500" fill="hold"/>
                                        <p:tgtEl>
                                          <p:spTgt spid="274447"/>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4444"/>
                                        </p:tgtEl>
                                        <p:attrNameLst>
                                          <p:attrName>style.visibility</p:attrName>
                                        </p:attrNameLst>
                                      </p:cBhvr>
                                      <p:to>
                                        <p:strVal val="visible"/>
                                      </p:to>
                                    </p:set>
                                    <p:anim calcmode="lin" valueType="num">
                                      <p:cBhvr additive="base">
                                        <p:cTn id="21" dur="500" fill="hold"/>
                                        <p:tgtEl>
                                          <p:spTgt spid="274444"/>
                                        </p:tgtEl>
                                        <p:attrNameLst>
                                          <p:attrName>ppt_x</p:attrName>
                                        </p:attrNameLst>
                                      </p:cBhvr>
                                      <p:tavLst>
                                        <p:tav tm="0">
                                          <p:val>
                                            <p:strVal val="#ppt_x"/>
                                          </p:val>
                                        </p:tav>
                                        <p:tav tm="100000">
                                          <p:val>
                                            <p:strVal val="#ppt_x"/>
                                          </p:val>
                                        </p:tav>
                                      </p:tavLst>
                                    </p:anim>
                                    <p:anim calcmode="lin" valueType="num">
                                      <p:cBhvr additive="base">
                                        <p:cTn id="22" dur="500" fill="hold"/>
                                        <p:tgtEl>
                                          <p:spTgt spid="274444"/>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4446"/>
                                        </p:tgtEl>
                                        <p:attrNameLst>
                                          <p:attrName>style.visibility</p:attrName>
                                        </p:attrNameLst>
                                      </p:cBhvr>
                                      <p:to>
                                        <p:strVal val="visible"/>
                                      </p:to>
                                    </p:set>
                                    <p:anim calcmode="lin" valueType="num">
                                      <p:cBhvr additive="base">
                                        <p:cTn id="25" dur="500" fill="hold"/>
                                        <p:tgtEl>
                                          <p:spTgt spid="274446"/>
                                        </p:tgtEl>
                                        <p:attrNameLst>
                                          <p:attrName>ppt_x</p:attrName>
                                        </p:attrNameLst>
                                      </p:cBhvr>
                                      <p:tavLst>
                                        <p:tav tm="0">
                                          <p:val>
                                            <p:strVal val="#ppt_x"/>
                                          </p:val>
                                        </p:tav>
                                        <p:tav tm="100000">
                                          <p:val>
                                            <p:strVal val="#ppt_x"/>
                                          </p:val>
                                        </p:tav>
                                      </p:tavLst>
                                    </p:anim>
                                    <p:anim calcmode="lin" valueType="num">
                                      <p:cBhvr additive="base">
                                        <p:cTn id="26" dur="500" fill="hold"/>
                                        <p:tgtEl>
                                          <p:spTgt spid="2744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4445" grpId="0"/>
      <p:bldP spid="274446" grpId="0" animBg="1"/>
      <p:bldP spid="27444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52400" y="152400"/>
            <a:ext cx="8229600" cy="868363"/>
          </a:xfrm>
        </p:spPr>
        <p:txBody>
          <a:bodyPr/>
          <a:lstStyle/>
          <a:p>
            <a:pPr algn="l" eaLnBrk="1" hangingPunct="1"/>
            <a:r>
              <a:rPr lang="en-US" altLang="en-US" sz="2400" b="1" smtClean="0">
                <a:latin typeface="Comic Sans MS" pitchFamily="66" charset="0"/>
              </a:rPr>
              <a:t>The Beginnings of Immunology</a:t>
            </a:r>
            <a:br>
              <a:rPr lang="en-US" altLang="en-US" sz="2400" b="1" smtClean="0">
                <a:latin typeface="Comic Sans MS" pitchFamily="66" charset="0"/>
              </a:rPr>
            </a:br>
            <a:r>
              <a:rPr lang="en-US" altLang="en-US" sz="2000" smtClean="0">
                <a:latin typeface="Comic Sans MS" pitchFamily="66" charset="0"/>
              </a:rPr>
              <a:t>Edward</a:t>
            </a:r>
            <a:r>
              <a:rPr lang="en-US" altLang="en-US" sz="2400" b="1" smtClean="0">
                <a:latin typeface="Comic Sans MS" pitchFamily="66" charset="0"/>
              </a:rPr>
              <a:t> </a:t>
            </a:r>
            <a:r>
              <a:rPr lang="en-US" altLang="en-US" sz="2000" smtClean="0">
                <a:latin typeface="Comic Sans MS" pitchFamily="66" charset="0"/>
              </a:rPr>
              <a:t>Jenner and the first vaccine</a:t>
            </a:r>
            <a:endParaRPr lang="en-US" altLang="en-US" sz="2000" smtClean="0"/>
          </a:p>
        </p:txBody>
      </p:sp>
      <p:sp>
        <p:nvSpPr>
          <p:cNvPr id="15363" name="Rectangle 3"/>
          <p:cNvSpPr>
            <a:spLocks noGrp="1" noChangeArrowheads="1"/>
          </p:cNvSpPr>
          <p:nvPr>
            <p:ph type="body" sz="half" idx="1"/>
          </p:nvPr>
        </p:nvSpPr>
        <p:spPr>
          <a:xfrm>
            <a:off x="152400" y="1295400"/>
            <a:ext cx="4038600" cy="5257800"/>
          </a:xfrm>
        </p:spPr>
        <p:txBody>
          <a:bodyPr/>
          <a:lstStyle/>
          <a:p>
            <a:pPr algn="ctr" eaLnBrk="1" hangingPunct="1">
              <a:lnSpc>
                <a:spcPct val="80000"/>
              </a:lnSpc>
              <a:buFontTx/>
              <a:buNone/>
            </a:pPr>
            <a:r>
              <a:rPr lang="en-US" altLang="en-US" sz="1400" b="1" i="1" smtClean="0">
                <a:solidFill>
                  <a:srgbClr val="4D4D4D"/>
                </a:solidFill>
                <a:latin typeface="Comic Sans MS" pitchFamily="66" charset="0"/>
              </a:rPr>
              <a:t>       Match each statement with it ’s corresponding step number in the Scientific Method.</a:t>
            </a:r>
          </a:p>
          <a:p>
            <a:pPr eaLnBrk="1" hangingPunct="1">
              <a:lnSpc>
                <a:spcPct val="80000"/>
              </a:lnSpc>
              <a:buFontTx/>
              <a:buNone/>
            </a:pPr>
            <a:endParaRPr lang="en-US" altLang="en-US" sz="1400" b="1" smtClean="0">
              <a:latin typeface="Comic Sans MS" pitchFamily="66" charset="0"/>
            </a:endParaRPr>
          </a:p>
          <a:p>
            <a:pPr eaLnBrk="1" hangingPunct="1">
              <a:lnSpc>
                <a:spcPct val="80000"/>
              </a:lnSpc>
              <a:buFontTx/>
              <a:buNone/>
            </a:pPr>
            <a:r>
              <a:rPr lang="en-US" altLang="en-US" sz="1400" b="1" smtClean="0">
                <a:latin typeface="Comic Sans MS" pitchFamily="66" charset="0"/>
              </a:rPr>
              <a:t>_____ </a:t>
            </a:r>
            <a:r>
              <a:rPr lang="en-US" altLang="en-US" sz="1200" smtClean="0">
                <a:latin typeface="Comic Sans MS" pitchFamily="66" charset="0"/>
              </a:rPr>
              <a:t>Jenner made small incisions or  	punctures with cowpox material in arms 	of human subjects in order to prevent 	smallpox. </a:t>
            </a:r>
          </a:p>
          <a:p>
            <a:pPr eaLnBrk="1" hangingPunct="1">
              <a:lnSpc>
                <a:spcPct val="80000"/>
              </a:lnSpc>
              <a:buFontTx/>
              <a:buNone/>
            </a:pPr>
            <a:endParaRPr lang="en-US" altLang="en-US" sz="1200" smtClean="0">
              <a:latin typeface="Comic Sans MS" pitchFamily="66" charset="0"/>
            </a:endParaRPr>
          </a:p>
          <a:p>
            <a:pPr eaLnBrk="1" hangingPunct="1">
              <a:lnSpc>
                <a:spcPct val="80000"/>
              </a:lnSpc>
              <a:buFontTx/>
              <a:buNone/>
            </a:pPr>
            <a:r>
              <a:rPr lang="en-US" altLang="en-US" sz="1400" b="1" smtClean="0">
                <a:latin typeface="Comic Sans MS" pitchFamily="66" charset="0"/>
              </a:rPr>
              <a:t>_____</a:t>
            </a:r>
            <a:r>
              <a:rPr lang="en-US" altLang="en-US" sz="1400" smtClean="0">
                <a:latin typeface="Comic Sans MS" pitchFamily="66" charset="0"/>
              </a:rPr>
              <a:t> </a:t>
            </a:r>
            <a:r>
              <a:rPr lang="en-US" altLang="en-US" sz="1200" smtClean="0">
                <a:latin typeface="Comic Sans MS" pitchFamily="66" charset="0"/>
              </a:rPr>
              <a:t>If I infect someone with cowpox, they will 	then be immune to smallpox.</a:t>
            </a:r>
          </a:p>
          <a:p>
            <a:pPr eaLnBrk="1" hangingPunct="1">
              <a:lnSpc>
                <a:spcPct val="80000"/>
              </a:lnSpc>
              <a:buFontTx/>
              <a:buNone/>
            </a:pPr>
            <a:endParaRPr lang="en-US" altLang="en-US" sz="1200" smtClean="0">
              <a:latin typeface="Comic Sans MS" pitchFamily="66" charset="0"/>
            </a:endParaRPr>
          </a:p>
          <a:p>
            <a:pPr eaLnBrk="1" hangingPunct="1">
              <a:lnSpc>
                <a:spcPct val="80000"/>
              </a:lnSpc>
              <a:buFontTx/>
              <a:buNone/>
            </a:pPr>
            <a:r>
              <a:rPr lang="en-US" altLang="en-US" sz="1400" b="1" smtClean="0">
                <a:latin typeface="Comic Sans MS" pitchFamily="66" charset="0"/>
              </a:rPr>
              <a:t>_____</a:t>
            </a:r>
            <a:r>
              <a:rPr lang="en-US" altLang="en-US" sz="1400" smtClean="0">
                <a:latin typeface="Comic Sans MS" pitchFamily="66" charset="0"/>
              </a:rPr>
              <a:t> </a:t>
            </a:r>
            <a:r>
              <a:rPr lang="en-US" altLang="en-US" sz="1200" smtClean="0">
                <a:latin typeface="Comic Sans MS" pitchFamily="66" charset="0"/>
              </a:rPr>
              <a:t>At first his peers doubted the safety and 	efficacy of his treatment, but 	eventually the value of the cowpox 	inoculum was recognized.</a:t>
            </a:r>
          </a:p>
          <a:p>
            <a:pPr eaLnBrk="1" hangingPunct="1">
              <a:lnSpc>
                <a:spcPct val="80000"/>
              </a:lnSpc>
              <a:buFontTx/>
              <a:buNone/>
            </a:pPr>
            <a:endParaRPr lang="en-US" altLang="en-US" sz="1200" smtClean="0">
              <a:latin typeface="Comic Sans MS" pitchFamily="66" charset="0"/>
            </a:endParaRPr>
          </a:p>
          <a:p>
            <a:pPr eaLnBrk="1" hangingPunct="1">
              <a:lnSpc>
                <a:spcPct val="80000"/>
              </a:lnSpc>
              <a:buFontTx/>
              <a:buNone/>
            </a:pPr>
            <a:r>
              <a:rPr lang="en-US" altLang="en-US" sz="1400" b="1" smtClean="0">
                <a:latin typeface="Comic Sans MS" pitchFamily="66" charset="0"/>
              </a:rPr>
              <a:t>_____</a:t>
            </a:r>
            <a:r>
              <a:rPr lang="en-US" altLang="en-US" sz="1200" smtClean="0">
                <a:latin typeface="Comic Sans MS" pitchFamily="66" charset="0"/>
              </a:rPr>
              <a:t> He saw that the people that he infected 	with cow pox, when later exposed to 	smallpox, would get a little bit sick, but 	never come down with a full-blown case 	of smallpox</a:t>
            </a:r>
            <a:r>
              <a:rPr lang="en-US" altLang="en-US" sz="1400" smtClean="0">
                <a:latin typeface="Comic Sans MS" pitchFamily="66" charset="0"/>
              </a:rPr>
              <a:t>.</a:t>
            </a:r>
          </a:p>
          <a:p>
            <a:pPr eaLnBrk="1" hangingPunct="1">
              <a:lnSpc>
                <a:spcPct val="80000"/>
              </a:lnSpc>
              <a:buFontTx/>
              <a:buNone/>
            </a:pPr>
            <a:endParaRPr lang="en-US" altLang="en-US" sz="1400" smtClean="0">
              <a:latin typeface="Comic Sans MS" pitchFamily="66" charset="0"/>
            </a:endParaRPr>
          </a:p>
          <a:p>
            <a:pPr eaLnBrk="1" hangingPunct="1">
              <a:lnSpc>
                <a:spcPct val="80000"/>
              </a:lnSpc>
              <a:buFontTx/>
              <a:buNone/>
            </a:pPr>
            <a:r>
              <a:rPr lang="en-US" altLang="en-US" sz="1400" smtClean="0">
                <a:latin typeface="Comic Sans MS" pitchFamily="66" charset="0"/>
              </a:rPr>
              <a:t>_____ </a:t>
            </a:r>
            <a:r>
              <a:rPr lang="en-US" altLang="en-US" sz="1200" smtClean="0">
                <a:latin typeface="Comic Sans MS" pitchFamily="66" charset="0"/>
              </a:rPr>
              <a:t>Dr. Jenner was aware that farm workers 	believed that if you had ever contracted 	cowpox, you wouldn’t get smallpox. </a:t>
            </a:r>
          </a:p>
          <a:p>
            <a:pPr eaLnBrk="1" hangingPunct="1">
              <a:lnSpc>
                <a:spcPct val="80000"/>
              </a:lnSpc>
              <a:buFontTx/>
              <a:buNone/>
            </a:pPr>
            <a:endParaRPr lang="en-US" altLang="en-US" sz="1400" smtClean="0"/>
          </a:p>
          <a:p>
            <a:pPr eaLnBrk="1" hangingPunct="1">
              <a:lnSpc>
                <a:spcPct val="80000"/>
              </a:lnSpc>
              <a:buFontTx/>
              <a:buNone/>
            </a:pPr>
            <a:r>
              <a:rPr lang="en-US" altLang="en-US" sz="1400" b="1" smtClean="0">
                <a:latin typeface="Comic Sans MS" pitchFamily="66" charset="0"/>
              </a:rPr>
              <a:t>_____ </a:t>
            </a:r>
            <a:r>
              <a:rPr lang="en-US" altLang="en-US" sz="1400" smtClean="0">
                <a:latin typeface="Comic Sans MS" pitchFamily="66" charset="0"/>
              </a:rPr>
              <a:t> </a:t>
            </a:r>
            <a:r>
              <a:rPr lang="en-US" altLang="en-US" sz="1200" smtClean="0">
                <a:latin typeface="Comic Sans MS" pitchFamily="66" charset="0"/>
              </a:rPr>
              <a:t>Does having cowpox make a 	person  immune 	to smallpox?</a:t>
            </a:r>
          </a:p>
          <a:p>
            <a:pPr eaLnBrk="1" hangingPunct="1">
              <a:lnSpc>
                <a:spcPct val="80000"/>
              </a:lnSpc>
              <a:buFontTx/>
              <a:buNone/>
            </a:pPr>
            <a:endParaRPr lang="en-US" altLang="en-US" sz="1400" smtClean="0">
              <a:latin typeface="Comic Sans MS" pitchFamily="66" charset="0"/>
            </a:endParaRPr>
          </a:p>
        </p:txBody>
      </p:sp>
      <p:pic>
        <p:nvPicPr>
          <p:cNvPr id="15364" name="Picture 10" descr="overview_scientific_method2"/>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267200" y="1143000"/>
            <a:ext cx="3810000" cy="5486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365" name="Text Box 16"/>
          <p:cNvSpPr txBox="1">
            <a:spLocks noChangeArrowheads="1"/>
          </p:cNvSpPr>
          <p:nvPr/>
        </p:nvSpPr>
        <p:spPr bwMode="auto">
          <a:xfrm>
            <a:off x="5943600" y="6492875"/>
            <a:ext cx="3200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a:latin typeface="Comic Sans MS" pitchFamily="66" charset="0"/>
              </a:rPr>
              <a:t>Image: </a:t>
            </a:r>
            <a:r>
              <a:rPr lang="en-US" altLang="en-US" sz="1000">
                <a:latin typeface="Comic Sans MS" pitchFamily="66" charset="0"/>
                <a:hlinkClick r:id="rId4"/>
              </a:rPr>
              <a:t>Scientific Method Flowchart</a:t>
            </a:r>
            <a:r>
              <a:rPr lang="en-US" altLang="en-US" sz="1000">
                <a:latin typeface="Comic Sans MS" pitchFamily="66" charset="0"/>
              </a:rPr>
              <a:t>, Science Buddies;  </a:t>
            </a:r>
            <a:r>
              <a:rPr lang="en-US" altLang="en-US" sz="1000">
                <a:latin typeface="Comic Sans MS" pitchFamily="66" charset="0"/>
                <a:hlinkClick r:id="rId5"/>
              </a:rPr>
              <a:t>Dr. Edward Jenner </a:t>
            </a:r>
            <a:r>
              <a:rPr lang="en-US" altLang="en-US" sz="1000">
                <a:latin typeface="Comic Sans MS" pitchFamily="66" charset="0"/>
              </a:rPr>
              <a:t>by James Northcote </a:t>
            </a:r>
          </a:p>
        </p:txBody>
      </p:sp>
      <p:pic>
        <p:nvPicPr>
          <p:cNvPr id="15366" name="Picture 17" descr="Edward_Jenner_by_James_Northcot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58000" y="152400"/>
            <a:ext cx="19812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7" name="Text Box 21"/>
          <p:cNvSpPr txBox="1">
            <a:spLocks noChangeArrowheads="1"/>
          </p:cNvSpPr>
          <p:nvPr/>
        </p:nvSpPr>
        <p:spPr bwMode="auto">
          <a:xfrm>
            <a:off x="4648200" y="12954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1</a:t>
            </a:r>
            <a:r>
              <a:rPr lang="en-US" altLang="en-US">
                <a:latin typeface="Comic Sans MS" pitchFamily="66" charset="0"/>
              </a:rPr>
              <a:t>.</a:t>
            </a:r>
          </a:p>
        </p:txBody>
      </p:sp>
      <p:sp>
        <p:nvSpPr>
          <p:cNvPr id="15368" name="Text Box 22"/>
          <p:cNvSpPr txBox="1">
            <a:spLocks noChangeArrowheads="1"/>
          </p:cNvSpPr>
          <p:nvPr/>
        </p:nvSpPr>
        <p:spPr bwMode="auto">
          <a:xfrm>
            <a:off x="4648200" y="2133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2</a:t>
            </a:r>
            <a:r>
              <a:rPr lang="en-US" altLang="en-US">
                <a:latin typeface="Comic Sans MS" pitchFamily="66" charset="0"/>
              </a:rPr>
              <a:t>.</a:t>
            </a:r>
          </a:p>
        </p:txBody>
      </p:sp>
      <p:sp>
        <p:nvSpPr>
          <p:cNvPr id="15369" name="Text Box 23"/>
          <p:cNvSpPr txBox="1">
            <a:spLocks noChangeArrowheads="1"/>
          </p:cNvSpPr>
          <p:nvPr/>
        </p:nvSpPr>
        <p:spPr bwMode="auto">
          <a:xfrm>
            <a:off x="4648200" y="2895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3</a:t>
            </a:r>
            <a:r>
              <a:rPr lang="en-US" altLang="en-US">
                <a:latin typeface="Comic Sans MS" pitchFamily="66" charset="0"/>
              </a:rPr>
              <a:t>.</a:t>
            </a:r>
          </a:p>
        </p:txBody>
      </p:sp>
      <p:sp>
        <p:nvSpPr>
          <p:cNvPr id="15370" name="Text Box 24"/>
          <p:cNvSpPr txBox="1">
            <a:spLocks noChangeArrowheads="1"/>
          </p:cNvSpPr>
          <p:nvPr/>
        </p:nvSpPr>
        <p:spPr bwMode="auto">
          <a:xfrm>
            <a:off x="4648200" y="3657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4</a:t>
            </a:r>
            <a:r>
              <a:rPr lang="en-US" altLang="en-US">
                <a:latin typeface="Comic Sans MS" pitchFamily="66" charset="0"/>
              </a:rPr>
              <a:t>.</a:t>
            </a:r>
          </a:p>
        </p:txBody>
      </p:sp>
      <p:sp>
        <p:nvSpPr>
          <p:cNvPr id="15371" name="Text Box 25"/>
          <p:cNvSpPr txBox="1">
            <a:spLocks noChangeArrowheads="1"/>
          </p:cNvSpPr>
          <p:nvPr/>
        </p:nvSpPr>
        <p:spPr bwMode="auto">
          <a:xfrm>
            <a:off x="4648200" y="4419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5</a:t>
            </a:r>
            <a:r>
              <a:rPr lang="en-US" altLang="en-US">
                <a:latin typeface="Comic Sans MS" pitchFamily="66" charset="0"/>
              </a:rPr>
              <a:t>.</a:t>
            </a:r>
          </a:p>
        </p:txBody>
      </p:sp>
      <p:sp>
        <p:nvSpPr>
          <p:cNvPr id="15372" name="Text Box 26"/>
          <p:cNvSpPr txBox="1">
            <a:spLocks noChangeArrowheads="1"/>
          </p:cNvSpPr>
          <p:nvPr/>
        </p:nvSpPr>
        <p:spPr bwMode="auto">
          <a:xfrm>
            <a:off x="4648200" y="60960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b="1">
                <a:latin typeface="Comic Sans MS" pitchFamily="66" charset="0"/>
              </a:rPr>
              <a:t>6</a:t>
            </a:r>
            <a:r>
              <a:rPr lang="en-US" altLang="en-US">
                <a:latin typeface="Comic Sans MS" pitchFamily="66" charset="0"/>
              </a:rPr>
              <a:t>.</a:t>
            </a:r>
          </a:p>
        </p:txBody>
      </p:sp>
      <p:sp>
        <p:nvSpPr>
          <p:cNvPr id="15373" name="Text Box 5"/>
          <p:cNvSpPr txBox="1">
            <a:spLocks noChangeArrowheads="1"/>
          </p:cNvSpPr>
          <p:nvPr/>
        </p:nvSpPr>
        <p:spPr bwMode="auto">
          <a:xfrm>
            <a:off x="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7"/>
              </a:rPr>
              <a:t>Virtual Cell Biology Classroom</a:t>
            </a:r>
            <a:r>
              <a:rPr lang="en-US" altLang="en-US" sz="1000">
                <a:latin typeface="Comic Sans MS" pitchFamily="66" charset="0"/>
              </a:rPr>
              <a:t> on </a:t>
            </a:r>
            <a:r>
              <a:rPr lang="en-US" altLang="en-US" sz="1000">
                <a:latin typeface="Comic Sans MS" pitchFamily="66" charset="0"/>
                <a:hlinkClick r:id="rId8"/>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p:cNvSpPr>
          <p:nvPr/>
        </p:nvSpPr>
        <p:spPr bwMode="auto">
          <a:xfrm>
            <a:off x="304800" y="3048000"/>
            <a:ext cx="60960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smtClean="0">
                <a:solidFill>
                  <a:schemeClr val="tx1">
                    <a:lumMod val="65000"/>
                    <a:lumOff val="35000"/>
                  </a:schemeClr>
                </a:solidFill>
                <a:latin typeface="Comic Sans MS" pitchFamily="66" charset="0"/>
                <a:cs typeface="Times New Roman" pitchFamily="18" charset="0"/>
              </a:rPr>
              <a:t>Independent duplication </a:t>
            </a:r>
            <a:r>
              <a:rPr lang="en-US" altLang="en-US" sz="2000" dirty="0" smtClean="0">
                <a:latin typeface="Comic Sans MS" pitchFamily="66" charset="0"/>
                <a:cs typeface="Times New Roman" pitchFamily="18" charset="0"/>
              </a:rPr>
              <a:t>= </a:t>
            </a:r>
            <a:r>
              <a:rPr lang="en-US" altLang="en-US" sz="2000" dirty="0">
                <a:latin typeface="Comic Sans MS" pitchFamily="66" charset="0"/>
                <a:cs typeface="Times New Roman" pitchFamily="18" charset="0"/>
              </a:rPr>
              <a:t>Two or more scientists from different institutions investigate the same question separately and get similar results.</a:t>
            </a:r>
          </a:p>
          <a:p>
            <a:endParaRPr lang="en-US" altLang="en-US" sz="2000" dirty="0">
              <a:latin typeface="Comic Sans MS" pitchFamily="66" charset="0"/>
              <a:cs typeface="Times New Roman" pitchFamily="18" charset="0"/>
            </a:endParaRPr>
          </a:p>
          <a:p>
            <a:endParaRPr lang="en-US" altLang="en-US" sz="2000" dirty="0">
              <a:latin typeface="Comic Sans MS" pitchFamily="66" charset="0"/>
              <a:cs typeface="Times New Roman" pitchFamily="18" charset="0"/>
            </a:endParaRPr>
          </a:p>
          <a:p>
            <a:r>
              <a:rPr lang="en-US" altLang="en-US" sz="2400" b="1" dirty="0" smtClean="0">
                <a:solidFill>
                  <a:schemeClr val="tx1">
                    <a:lumMod val="65000"/>
                    <a:lumOff val="35000"/>
                  </a:schemeClr>
                </a:solidFill>
                <a:latin typeface="Comic Sans MS" pitchFamily="66" charset="0"/>
                <a:cs typeface="Times New Roman" pitchFamily="18" charset="0"/>
              </a:rPr>
              <a:t>Peer-reviewed Journal </a:t>
            </a:r>
            <a:r>
              <a:rPr lang="en-US" altLang="en-US" sz="2000" dirty="0" smtClean="0">
                <a:latin typeface="Comic Sans MS" pitchFamily="66" charset="0"/>
                <a:cs typeface="Times New Roman" pitchFamily="18" charset="0"/>
              </a:rPr>
              <a:t>= </a:t>
            </a:r>
            <a:r>
              <a:rPr lang="en-US" altLang="en-US" sz="2000" dirty="0">
                <a:latin typeface="Comic Sans MS" pitchFamily="66" charset="0"/>
                <a:cs typeface="Times New Roman" pitchFamily="18" charset="0"/>
              </a:rPr>
              <a:t>A journal that publishes articles only after they have been checked for quality by</a:t>
            </a:r>
            <a:r>
              <a:rPr lang="en-US" altLang="en-US" sz="2000" b="1" dirty="0">
                <a:latin typeface="Comic Sans MS" pitchFamily="66" charset="0"/>
                <a:cs typeface="Times New Roman" pitchFamily="18" charset="0"/>
              </a:rPr>
              <a:t> </a:t>
            </a:r>
            <a:r>
              <a:rPr lang="en-US" altLang="en-US" sz="2000" dirty="0">
                <a:latin typeface="Comic Sans MS" pitchFamily="66" charset="0"/>
                <a:cs typeface="Times New Roman" pitchFamily="18" charset="0"/>
              </a:rPr>
              <a:t>several expert, objective scientists from different institutions.</a:t>
            </a:r>
            <a:r>
              <a:rPr lang="en-US" altLang="en-US" sz="2000" dirty="0">
                <a:latin typeface="Comic Sans MS" pitchFamily="66" charset="0"/>
              </a:rPr>
              <a:t> </a:t>
            </a:r>
          </a:p>
        </p:txBody>
      </p:sp>
      <p:sp>
        <p:nvSpPr>
          <p:cNvPr id="16387" name="Rectangle 3"/>
          <p:cNvSpPr>
            <a:spLocks noChangeArrowheads="1"/>
          </p:cNvSpPr>
          <p:nvPr/>
        </p:nvSpPr>
        <p:spPr bwMode="auto">
          <a:xfrm>
            <a:off x="457200" y="381000"/>
            <a:ext cx="8229600" cy="2348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30000"/>
              </a:spcBef>
            </a:pPr>
            <a:r>
              <a:rPr lang="en-US" altLang="en-US" sz="3200" b="1" dirty="0">
                <a:solidFill>
                  <a:schemeClr val="accent2"/>
                </a:solidFill>
                <a:latin typeface="Comic Sans MS" pitchFamily="66" charset="0"/>
                <a:cs typeface="Times New Roman" pitchFamily="18" charset="0"/>
              </a:rPr>
              <a:t>Verification is another quality control measure to eliminate bias. </a:t>
            </a:r>
          </a:p>
          <a:p>
            <a:pPr algn="ctr" eaLnBrk="1" hangingPunct="1">
              <a:spcBef>
                <a:spcPct val="30000"/>
              </a:spcBef>
            </a:pPr>
            <a:endParaRPr lang="en-US" altLang="en-US" sz="1400" b="1" dirty="0">
              <a:solidFill>
                <a:schemeClr val="accent2"/>
              </a:solidFill>
              <a:latin typeface="Comic Sans MS" pitchFamily="66" charset="0"/>
              <a:cs typeface="Times New Roman" pitchFamily="18" charset="0"/>
            </a:endParaRPr>
          </a:p>
          <a:p>
            <a:pPr eaLnBrk="1" hangingPunct="1">
              <a:spcBef>
                <a:spcPct val="30000"/>
              </a:spcBef>
            </a:pPr>
            <a:r>
              <a:rPr lang="en-US" altLang="en-US" sz="2800" dirty="0">
                <a:latin typeface="Comic Sans MS" pitchFamily="66" charset="0"/>
                <a:cs typeface="Times New Roman" pitchFamily="18" charset="0"/>
              </a:rPr>
              <a:t>Results are verified by </a:t>
            </a:r>
            <a:r>
              <a:rPr lang="en-US" altLang="en-US" sz="2800" b="1" dirty="0">
                <a:latin typeface="Comic Sans MS" pitchFamily="66" charset="0"/>
                <a:cs typeface="Times New Roman" pitchFamily="18" charset="0"/>
              </a:rPr>
              <a:t>independent duplication</a:t>
            </a:r>
            <a:r>
              <a:rPr lang="en-US" altLang="en-US" sz="2800" dirty="0">
                <a:latin typeface="Comic Sans MS" pitchFamily="66" charset="0"/>
                <a:cs typeface="Times New Roman" pitchFamily="18" charset="0"/>
              </a:rPr>
              <a:t> and publication in a </a:t>
            </a:r>
            <a:r>
              <a:rPr lang="en-US" altLang="en-US" sz="2800" b="1" dirty="0">
                <a:latin typeface="Comic Sans MS" pitchFamily="66" charset="0"/>
                <a:cs typeface="Times New Roman" pitchFamily="18" charset="0"/>
              </a:rPr>
              <a:t>peer-reviewed journal</a:t>
            </a:r>
            <a:r>
              <a:rPr lang="en-US" altLang="en-US" sz="2800" dirty="0" smtClean="0">
                <a:latin typeface="Comic Sans MS" pitchFamily="66" charset="0"/>
                <a:cs typeface="Times New Roman" pitchFamily="18" charset="0"/>
              </a:rPr>
              <a:t>.</a:t>
            </a:r>
            <a:endParaRPr lang="en-US" altLang="en-US" sz="2800" dirty="0">
              <a:latin typeface="Comic Sans MS" pitchFamily="66" charset="0"/>
              <a:cs typeface="Times New Roman" pitchFamily="18" charset="0"/>
            </a:endParaRPr>
          </a:p>
        </p:txBody>
      </p:sp>
      <p:pic>
        <p:nvPicPr>
          <p:cNvPr id="16388" name="Picture 5" descr="Jamacover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7163" y="2971800"/>
            <a:ext cx="2365375" cy="3362325"/>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6389"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4"/>
              </a:rPr>
              <a:t>Virtual Cell Biology Classroom</a:t>
            </a:r>
            <a:r>
              <a:rPr lang="en-US" altLang="en-US" sz="1000">
                <a:latin typeface="Comic Sans MS" pitchFamily="66" charset="0"/>
              </a:rPr>
              <a:t> on </a:t>
            </a:r>
            <a:r>
              <a:rPr lang="en-US" altLang="en-US" sz="1000">
                <a:latin typeface="Comic Sans MS" pitchFamily="66" charset="0"/>
                <a:hlinkClick r:id="rId5"/>
              </a:rPr>
              <a:t>ScienceProfOnline.com</a:t>
            </a:r>
            <a:endParaRPr lang="en-US" altLang="en-US" sz="1000">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20834">
                                            <p:txEl>
                                              <p:pRg st="0" end="0"/>
                                            </p:txEl>
                                          </p:spTgt>
                                        </p:tgtEl>
                                        <p:attrNameLst>
                                          <p:attrName>style.visibility</p:attrName>
                                        </p:attrNameLst>
                                      </p:cBhvr>
                                      <p:to>
                                        <p:strVal val="visible"/>
                                      </p:to>
                                    </p:set>
                                    <p:anim calcmode="lin" valueType="num">
                                      <p:cBhvr additive="base">
                                        <p:cTn id="7" dur="500" fill="hold"/>
                                        <p:tgtEl>
                                          <p:spTgt spid="12083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083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20834">
                                            <p:txEl>
                                              <p:pRg st="3" end="3"/>
                                            </p:txEl>
                                          </p:spTgt>
                                        </p:tgtEl>
                                        <p:attrNameLst>
                                          <p:attrName>style.visibility</p:attrName>
                                        </p:attrNameLst>
                                      </p:cBhvr>
                                      <p:to>
                                        <p:strVal val="visible"/>
                                      </p:to>
                                    </p:set>
                                    <p:anim calcmode="lin" valueType="num">
                                      <p:cBhvr additive="base">
                                        <p:cTn id="13" dur="500" fill="hold"/>
                                        <p:tgtEl>
                                          <p:spTgt spid="12083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083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b="1" dirty="0" smtClean="0">
                <a:solidFill>
                  <a:srgbClr val="000099"/>
                </a:solidFill>
                <a:latin typeface="Comic Sans MS" pitchFamily="66" charset="0"/>
              </a:rPr>
              <a:t>So that’s Science…</a:t>
            </a:r>
          </a:p>
        </p:txBody>
      </p:sp>
      <p:sp>
        <p:nvSpPr>
          <p:cNvPr id="17411" name="Rectangle 3"/>
          <p:cNvSpPr>
            <a:spLocks noGrp="1" noChangeArrowheads="1"/>
          </p:cNvSpPr>
          <p:nvPr>
            <p:ph type="body" idx="1"/>
          </p:nvPr>
        </p:nvSpPr>
        <p:spPr>
          <a:xfrm>
            <a:off x="457200" y="1600200"/>
            <a:ext cx="5486400" cy="4525963"/>
          </a:xfrm>
        </p:spPr>
        <p:txBody>
          <a:bodyPr/>
          <a:lstStyle/>
          <a:p>
            <a:pPr eaLnBrk="1" hangingPunct="1">
              <a:lnSpc>
                <a:spcPct val="90000"/>
              </a:lnSpc>
              <a:buFontTx/>
              <a:buNone/>
            </a:pPr>
            <a:r>
              <a:rPr lang="en-US" altLang="en-US" dirty="0" smtClean="0">
                <a:latin typeface="Comic Sans MS" pitchFamily="66" charset="0"/>
              </a:rPr>
              <a:t>Now, what’s the difference between:</a:t>
            </a:r>
          </a:p>
          <a:p>
            <a:pPr eaLnBrk="1" hangingPunct="1">
              <a:lnSpc>
                <a:spcPct val="90000"/>
              </a:lnSpc>
              <a:buFontTx/>
              <a:buNone/>
            </a:pPr>
            <a:endParaRPr lang="en-US" altLang="en-US" dirty="0" smtClean="0">
              <a:latin typeface="Comic Sans MS" pitchFamily="66" charset="0"/>
            </a:endParaRPr>
          </a:p>
          <a:p>
            <a:pPr eaLnBrk="1" hangingPunct="1">
              <a:lnSpc>
                <a:spcPct val="90000"/>
              </a:lnSpc>
              <a:buFontTx/>
              <a:buNone/>
            </a:pPr>
            <a:r>
              <a:rPr lang="en-US" altLang="en-US" dirty="0" smtClean="0">
                <a:latin typeface="Comic Sans MS" pitchFamily="66" charset="0"/>
              </a:rPr>
              <a:t>1. Science</a:t>
            </a:r>
          </a:p>
          <a:p>
            <a:pPr eaLnBrk="1" hangingPunct="1">
              <a:lnSpc>
                <a:spcPct val="90000"/>
              </a:lnSpc>
              <a:buFontTx/>
              <a:buNone/>
            </a:pPr>
            <a:endParaRPr lang="en-US" altLang="en-US" dirty="0" smtClean="0">
              <a:latin typeface="Comic Sans MS" pitchFamily="66" charset="0"/>
            </a:endParaRPr>
          </a:p>
          <a:p>
            <a:pPr eaLnBrk="1" hangingPunct="1">
              <a:lnSpc>
                <a:spcPct val="90000"/>
              </a:lnSpc>
              <a:buFontTx/>
              <a:buNone/>
            </a:pPr>
            <a:r>
              <a:rPr lang="en-US" altLang="en-US" dirty="0" smtClean="0">
                <a:latin typeface="Comic Sans MS" pitchFamily="66" charset="0"/>
              </a:rPr>
              <a:t>2. Non-science</a:t>
            </a:r>
          </a:p>
          <a:p>
            <a:pPr eaLnBrk="1" hangingPunct="1">
              <a:lnSpc>
                <a:spcPct val="90000"/>
              </a:lnSpc>
              <a:buFontTx/>
              <a:buNone/>
            </a:pPr>
            <a:endParaRPr lang="en-US" altLang="en-US" dirty="0" smtClean="0">
              <a:latin typeface="Comic Sans MS" pitchFamily="66" charset="0"/>
            </a:endParaRPr>
          </a:p>
          <a:p>
            <a:pPr eaLnBrk="1" hangingPunct="1">
              <a:lnSpc>
                <a:spcPct val="90000"/>
              </a:lnSpc>
              <a:buFontTx/>
              <a:buNone/>
            </a:pPr>
            <a:r>
              <a:rPr lang="en-US" altLang="en-US" dirty="0" smtClean="0">
                <a:latin typeface="Comic Sans MS" pitchFamily="66" charset="0"/>
              </a:rPr>
              <a:t>3. Pseudoscience</a:t>
            </a:r>
          </a:p>
          <a:p>
            <a:pPr eaLnBrk="1" hangingPunct="1">
              <a:lnSpc>
                <a:spcPct val="90000"/>
              </a:lnSpc>
              <a:buFontTx/>
              <a:buNone/>
            </a:pPr>
            <a:endParaRPr lang="en-US" altLang="en-US" dirty="0" smtClean="0">
              <a:latin typeface="Comic Sans MS" pitchFamily="66" charset="0"/>
            </a:endParaRPr>
          </a:p>
        </p:txBody>
      </p:sp>
      <p:sp>
        <p:nvSpPr>
          <p:cNvPr id="17412" name="Rectangle 4"/>
          <p:cNvSpPr>
            <a:spLocks noChangeArrowheads="1"/>
          </p:cNvSpPr>
          <p:nvPr/>
        </p:nvSpPr>
        <p:spPr bwMode="auto">
          <a:xfrm>
            <a:off x="4724400" y="1828800"/>
            <a:ext cx="4038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altLang="en-US" sz="25000">
                <a:solidFill>
                  <a:schemeClr val="accent2"/>
                </a:solidFill>
                <a:latin typeface="Comic Sans MS" pitchFamily="66" charset="0"/>
              </a:rPr>
              <a:t>?</a:t>
            </a:r>
          </a:p>
        </p:txBody>
      </p:sp>
      <p:sp>
        <p:nvSpPr>
          <p:cNvPr id="17413" name="Text Box 5"/>
          <p:cNvSpPr txBox="1">
            <a:spLocks noChangeArrowheads="1"/>
          </p:cNvSpPr>
          <p:nvPr/>
        </p:nvSpPr>
        <p:spPr bwMode="auto">
          <a:xfrm>
            <a:off x="3795713"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3"/>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020762"/>
          </a:xfrm>
        </p:spPr>
        <p:txBody>
          <a:bodyPr/>
          <a:lstStyle/>
          <a:p>
            <a:pPr eaLnBrk="1" hangingPunct="1"/>
            <a:r>
              <a:rPr lang="en-US" altLang="en-US" sz="3200" b="1" dirty="0" smtClean="0">
                <a:solidFill>
                  <a:schemeClr val="accent2"/>
                </a:solidFill>
                <a:latin typeface="Comic Sans MS" pitchFamily="66" charset="0"/>
              </a:rPr>
              <a:t>Non-science</a:t>
            </a:r>
            <a:r>
              <a:rPr lang="en-US" altLang="en-US" sz="2800" b="1" dirty="0" smtClean="0">
                <a:solidFill>
                  <a:schemeClr val="accent2"/>
                </a:solidFill>
                <a:latin typeface="Comic Sans MS" pitchFamily="66" charset="0"/>
              </a:rPr>
              <a:t> </a:t>
            </a:r>
            <a:r>
              <a:rPr lang="en-US" altLang="en-US" sz="2400" dirty="0" smtClean="0">
                <a:solidFill>
                  <a:schemeClr val="tx1"/>
                </a:solidFill>
                <a:latin typeface="Comic Sans MS" pitchFamily="66" charset="0"/>
              </a:rPr>
              <a:t>= </a:t>
            </a:r>
            <a:r>
              <a:rPr lang="en-US" altLang="en-US" sz="2400" b="1" dirty="0" smtClean="0">
                <a:solidFill>
                  <a:schemeClr val="tx1">
                    <a:lumMod val="65000"/>
                    <a:lumOff val="35000"/>
                  </a:schemeClr>
                </a:solidFill>
                <a:latin typeface="Comic Sans MS" pitchFamily="66" charset="0"/>
              </a:rPr>
              <a:t>Outside the Domain of Science</a:t>
            </a:r>
          </a:p>
        </p:txBody>
      </p:sp>
      <p:sp>
        <p:nvSpPr>
          <p:cNvPr id="18435" name="Rectangle 3"/>
          <p:cNvSpPr>
            <a:spLocks noGrp="1" noChangeArrowheads="1"/>
          </p:cNvSpPr>
          <p:nvPr>
            <p:ph type="body" sz="half" idx="1"/>
          </p:nvPr>
        </p:nvSpPr>
        <p:spPr>
          <a:xfrm>
            <a:off x="228600" y="2204931"/>
            <a:ext cx="4038600" cy="2900470"/>
          </a:xfrm>
        </p:spPr>
        <p:txBody>
          <a:bodyPr/>
          <a:lstStyle/>
          <a:p>
            <a:pPr eaLnBrk="1" hangingPunct="1">
              <a:lnSpc>
                <a:spcPct val="90000"/>
              </a:lnSpc>
              <a:buFontTx/>
              <a:buNone/>
            </a:pPr>
            <a:endParaRPr lang="en-US" altLang="en-US" sz="1800" b="1" dirty="0" smtClean="0"/>
          </a:p>
          <a:p>
            <a:pPr lvl="1" eaLnBrk="1" hangingPunct="1">
              <a:lnSpc>
                <a:spcPct val="90000"/>
              </a:lnSpc>
              <a:buFontTx/>
              <a:buNone/>
            </a:pPr>
            <a:r>
              <a:rPr lang="en-US" altLang="en-US" sz="1800" b="1" dirty="0" smtClean="0">
                <a:latin typeface="Comic Sans MS" pitchFamily="66" charset="0"/>
                <a:cs typeface="Arial" charset="0"/>
              </a:rPr>
              <a:t>• </a:t>
            </a:r>
            <a:r>
              <a:rPr lang="en-US" altLang="en-US" sz="1800" b="1" dirty="0" smtClean="0">
                <a:solidFill>
                  <a:schemeClr val="tx1">
                    <a:lumMod val="65000"/>
                    <a:lumOff val="35000"/>
                  </a:schemeClr>
                </a:solidFill>
                <a:latin typeface="Comic Sans MS" pitchFamily="66" charset="0"/>
              </a:rPr>
              <a:t>Values</a:t>
            </a:r>
          </a:p>
          <a:p>
            <a:pPr lvl="1" eaLnBrk="1" hangingPunct="1">
              <a:lnSpc>
                <a:spcPct val="90000"/>
              </a:lnSpc>
              <a:buFontTx/>
              <a:buNone/>
            </a:pPr>
            <a:endParaRPr lang="en-US" altLang="en-US" sz="1800" b="1" dirty="0" smtClean="0">
              <a:solidFill>
                <a:schemeClr val="tx1">
                  <a:lumMod val="65000"/>
                  <a:lumOff val="35000"/>
                </a:schemeClr>
              </a:solidFill>
              <a:latin typeface="Comic Sans MS" pitchFamily="66" charset="0"/>
            </a:endParaRPr>
          </a:p>
          <a:p>
            <a:pPr lvl="1" eaLnBrk="1" hangingPunct="1">
              <a:lnSpc>
                <a:spcPct val="90000"/>
              </a:lnSpc>
              <a:buFontTx/>
              <a:buNone/>
            </a:pPr>
            <a:r>
              <a:rPr lang="en-US" altLang="en-US" sz="1800" b="1" dirty="0" smtClean="0">
                <a:solidFill>
                  <a:schemeClr val="tx1">
                    <a:lumMod val="65000"/>
                    <a:lumOff val="35000"/>
                  </a:schemeClr>
                </a:solidFill>
                <a:latin typeface="Comic Sans MS" pitchFamily="66" charset="0"/>
                <a:cs typeface="Arial" charset="0"/>
              </a:rPr>
              <a:t>• </a:t>
            </a:r>
            <a:r>
              <a:rPr lang="en-US" altLang="en-US" sz="1800" b="1" dirty="0" smtClean="0">
                <a:solidFill>
                  <a:schemeClr val="tx1">
                    <a:lumMod val="65000"/>
                    <a:lumOff val="35000"/>
                  </a:schemeClr>
                </a:solidFill>
                <a:latin typeface="Comic Sans MS" pitchFamily="66" charset="0"/>
              </a:rPr>
              <a:t>Religious beliefs</a:t>
            </a:r>
          </a:p>
          <a:p>
            <a:pPr lvl="1" eaLnBrk="1" hangingPunct="1">
              <a:lnSpc>
                <a:spcPct val="90000"/>
              </a:lnSpc>
            </a:pPr>
            <a:endParaRPr lang="en-US" altLang="en-US" sz="1800" b="1" dirty="0" smtClean="0">
              <a:solidFill>
                <a:schemeClr val="tx1">
                  <a:lumMod val="65000"/>
                  <a:lumOff val="35000"/>
                </a:schemeClr>
              </a:solidFill>
              <a:latin typeface="Comic Sans MS" pitchFamily="66" charset="0"/>
            </a:endParaRPr>
          </a:p>
          <a:p>
            <a:pPr lvl="1" eaLnBrk="1" hangingPunct="1">
              <a:lnSpc>
                <a:spcPct val="90000"/>
              </a:lnSpc>
              <a:buFontTx/>
              <a:buNone/>
            </a:pPr>
            <a:r>
              <a:rPr lang="en-US" altLang="en-US" sz="1800" b="1" dirty="0" smtClean="0">
                <a:solidFill>
                  <a:schemeClr val="tx1">
                    <a:lumMod val="65000"/>
                    <a:lumOff val="35000"/>
                  </a:schemeClr>
                </a:solidFill>
                <a:latin typeface="Comic Sans MS" pitchFamily="66" charset="0"/>
                <a:cs typeface="Arial" charset="0"/>
              </a:rPr>
              <a:t>• </a:t>
            </a:r>
            <a:r>
              <a:rPr lang="en-US" altLang="en-US" sz="1800" b="1" dirty="0" smtClean="0">
                <a:solidFill>
                  <a:schemeClr val="tx1">
                    <a:lumMod val="65000"/>
                    <a:lumOff val="35000"/>
                  </a:schemeClr>
                </a:solidFill>
                <a:latin typeface="Comic Sans MS" pitchFamily="66" charset="0"/>
              </a:rPr>
              <a:t>Art</a:t>
            </a:r>
          </a:p>
          <a:p>
            <a:pPr lvl="1" eaLnBrk="1" hangingPunct="1">
              <a:lnSpc>
                <a:spcPct val="90000"/>
              </a:lnSpc>
            </a:pPr>
            <a:endParaRPr lang="en-US" altLang="en-US" sz="1800" b="1" dirty="0" smtClean="0">
              <a:solidFill>
                <a:schemeClr val="tx1">
                  <a:lumMod val="65000"/>
                  <a:lumOff val="35000"/>
                </a:schemeClr>
              </a:solidFill>
              <a:latin typeface="Comic Sans MS" pitchFamily="66" charset="0"/>
            </a:endParaRPr>
          </a:p>
          <a:p>
            <a:pPr lvl="1" eaLnBrk="1" hangingPunct="1">
              <a:lnSpc>
                <a:spcPct val="90000"/>
              </a:lnSpc>
              <a:buFontTx/>
              <a:buNone/>
            </a:pPr>
            <a:r>
              <a:rPr lang="en-US" altLang="en-US" sz="1800" b="1" dirty="0" smtClean="0">
                <a:solidFill>
                  <a:schemeClr val="tx1">
                    <a:lumMod val="65000"/>
                    <a:lumOff val="35000"/>
                  </a:schemeClr>
                </a:solidFill>
                <a:latin typeface="Comic Sans MS" pitchFamily="66" charset="0"/>
                <a:cs typeface="Arial" charset="0"/>
              </a:rPr>
              <a:t>• </a:t>
            </a:r>
            <a:r>
              <a:rPr lang="en-US" altLang="en-US" sz="1800" b="1" dirty="0" smtClean="0">
                <a:solidFill>
                  <a:schemeClr val="tx1">
                    <a:lumMod val="65000"/>
                    <a:lumOff val="35000"/>
                  </a:schemeClr>
                </a:solidFill>
                <a:latin typeface="Comic Sans MS" pitchFamily="66" charset="0"/>
              </a:rPr>
              <a:t>Creativity &amp; </a:t>
            </a:r>
            <a:r>
              <a:rPr lang="en-US" altLang="en-US" sz="1800" b="1" dirty="0" smtClean="0">
                <a:solidFill>
                  <a:schemeClr val="tx1">
                    <a:lumMod val="65000"/>
                    <a:lumOff val="35000"/>
                  </a:schemeClr>
                </a:solidFill>
                <a:latin typeface="Comic Sans MS" pitchFamily="66" charset="0"/>
              </a:rPr>
              <a:t>Intuition</a:t>
            </a:r>
            <a:endParaRPr lang="en-US" altLang="en-US" sz="1800" b="1" dirty="0" smtClean="0">
              <a:solidFill>
                <a:schemeClr val="tx1">
                  <a:lumMod val="65000"/>
                  <a:lumOff val="35000"/>
                </a:schemeClr>
              </a:solidFill>
              <a:latin typeface="Comic Sans MS" pitchFamily="66" charset="0"/>
            </a:endParaRPr>
          </a:p>
        </p:txBody>
      </p:sp>
      <p:pic>
        <p:nvPicPr>
          <p:cNvPr id="18436" name="Picture 5" descr="michelangelo-creation-adam-"/>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114800" y="2362200"/>
            <a:ext cx="4419600" cy="2663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7" name="Text Box 7"/>
          <p:cNvSpPr txBox="1">
            <a:spLocks noChangeArrowheads="1"/>
          </p:cNvSpPr>
          <p:nvPr/>
        </p:nvSpPr>
        <p:spPr bwMode="auto">
          <a:xfrm>
            <a:off x="533400" y="5410200"/>
            <a:ext cx="8153400" cy="618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lnSpc>
                <a:spcPct val="90000"/>
              </a:lnSpc>
              <a:spcBef>
                <a:spcPct val="20000"/>
              </a:spcBef>
            </a:pPr>
            <a:r>
              <a:rPr lang="en-US" altLang="en-US" dirty="0">
                <a:latin typeface="Comic Sans MS" pitchFamily="66" charset="0"/>
              </a:rPr>
              <a:t>Subjects of </a:t>
            </a:r>
            <a:r>
              <a:rPr lang="en-US" altLang="en-US" dirty="0" smtClean="0">
                <a:latin typeface="Comic Sans MS" pitchFamily="66" charset="0"/>
              </a:rPr>
              <a:t>non-science </a:t>
            </a:r>
            <a:r>
              <a:rPr lang="en-US" altLang="en-US" dirty="0">
                <a:latin typeface="Comic Sans MS" pitchFamily="66" charset="0"/>
              </a:rPr>
              <a:t>are usually easily separated from science.</a:t>
            </a:r>
          </a:p>
          <a:p>
            <a:pPr algn="ctr" eaLnBrk="1" hangingPunct="1"/>
            <a:endParaRPr lang="en-US" altLang="en-US" dirty="0">
              <a:latin typeface="Comic Sans MS" pitchFamily="66" charset="0"/>
            </a:endParaRPr>
          </a:p>
        </p:txBody>
      </p:sp>
      <p:sp>
        <p:nvSpPr>
          <p:cNvPr id="18438" name="Text Box 8"/>
          <p:cNvSpPr txBox="1">
            <a:spLocks noChangeArrowheads="1"/>
          </p:cNvSpPr>
          <p:nvPr/>
        </p:nvSpPr>
        <p:spPr bwMode="auto">
          <a:xfrm>
            <a:off x="914400" y="1447800"/>
            <a:ext cx="7467600"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90000"/>
              </a:lnSpc>
              <a:spcBef>
                <a:spcPct val="20000"/>
              </a:spcBef>
            </a:pPr>
            <a:r>
              <a:rPr lang="en-US" altLang="en-US" sz="2400" dirty="0" smtClean="0">
                <a:latin typeface="Comic Sans MS" pitchFamily="66" charset="0"/>
              </a:rPr>
              <a:t>Non-science </a:t>
            </a:r>
            <a:r>
              <a:rPr lang="en-US" altLang="en-US" sz="2400" dirty="0">
                <a:latin typeface="Comic Sans MS" pitchFamily="66" charset="0"/>
              </a:rPr>
              <a:t>is important in human thinking and experience</a:t>
            </a:r>
            <a:r>
              <a:rPr lang="en-US" altLang="en-US" sz="2400" dirty="0" smtClean="0">
                <a:latin typeface="Comic Sans MS" pitchFamily="66" charset="0"/>
              </a:rPr>
              <a:t>.</a:t>
            </a:r>
            <a:endParaRPr lang="en-US" altLang="en-US" sz="2400" dirty="0">
              <a:latin typeface="Comic Sans MS" pitchFamily="66" charset="0"/>
            </a:endParaRPr>
          </a:p>
        </p:txBody>
      </p:sp>
      <p:sp>
        <p:nvSpPr>
          <p:cNvPr id="18439" name="Text Box 5"/>
          <p:cNvSpPr txBox="1">
            <a:spLocks noChangeArrowheads="1"/>
          </p:cNvSpPr>
          <p:nvPr/>
        </p:nvSpPr>
        <p:spPr bwMode="auto">
          <a:xfrm>
            <a:off x="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a:t>
            </a:r>
            <a:r>
              <a:rPr lang="en-US" altLang="en-US" sz="1000">
                <a:latin typeface="Comic Sans MS" pitchFamily="66" charset="0"/>
                <a:hlinkClick r:id="rId4"/>
              </a:rPr>
              <a:t>Virtual Cell Biology Classroom</a:t>
            </a:r>
            <a:r>
              <a:rPr lang="en-US" altLang="en-US" sz="1000">
                <a:latin typeface="Comic Sans MS" pitchFamily="66" charset="0"/>
              </a:rPr>
              <a:t> on </a:t>
            </a:r>
            <a:r>
              <a:rPr lang="en-US" altLang="en-US" sz="1000">
                <a:latin typeface="Comic Sans MS" pitchFamily="66" charset="0"/>
                <a:hlinkClick r:id="rId5"/>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US" altLang="en-US" sz="4000" b="1" dirty="0" smtClean="0">
                <a:solidFill>
                  <a:schemeClr val="accent2"/>
                </a:solidFill>
                <a:latin typeface="Comic Sans MS" panose="030F0702030302020204" pitchFamily="66" charset="0"/>
              </a:rPr>
              <a:t>Pseudoscience</a:t>
            </a:r>
            <a:r>
              <a:rPr lang="en-US" altLang="en-US" sz="4000" dirty="0">
                <a:solidFill>
                  <a:schemeClr val="accent2"/>
                </a:solidFill>
              </a:rPr>
              <a:t/>
            </a:r>
            <a:br>
              <a:rPr lang="en-US" altLang="en-US" sz="4000" dirty="0">
                <a:solidFill>
                  <a:schemeClr val="accent2"/>
                </a:solidFill>
              </a:rPr>
            </a:br>
            <a:r>
              <a:rPr lang="en-US" altLang="en-US" sz="1000" dirty="0" smtClean="0">
                <a:solidFill>
                  <a:schemeClr val="accent2"/>
                </a:solidFill>
              </a:rPr>
              <a:t/>
            </a:r>
            <a:br>
              <a:rPr lang="en-US" altLang="en-US" sz="1000" dirty="0" smtClean="0">
                <a:solidFill>
                  <a:schemeClr val="accent2"/>
                </a:solidFill>
              </a:rPr>
            </a:br>
            <a:r>
              <a:rPr lang="en-US" altLang="en-US" sz="2400" i="1" dirty="0" smtClean="0">
                <a:latin typeface="Comic Sans MS" pitchFamily="66" charset="0"/>
              </a:rPr>
              <a:t>When Non-science Claims to Be Science</a:t>
            </a:r>
          </a:p>
        </p:txBody>
      </p:sp>
      <p:sp>
        <p:nvSpPr>
          <p:cNvPr id="19459" name="Rectangle 3"/>
          <p:cNvSpPr>
            <a:spLocks noGrp="1" noChangeArrowheads="1"/>
          </p:cNvSpPr>
          <p:nvPr>
            <p:ph type="body" sz="half" idx="1"/>
          </p:nvPr>
        </p:nvSpPr>
        <p:spPr>
          <a:xfrm>
            <a:off x="228600" y="2209800"/>
            <a:ext cx="5029200" cy="4191000"/>
          </a:xfrm>
        </p:spPr>
        <p:txBody>
          <a:bodyPr/>
          <a:lstStyle/>
          <a:p>
            <a:pPr eaLnBrk="1" hangingPunct="1">
              <a:buFontTx/>
              <a:buNone/>
            </a:pPr>
            <a:r>
              <a:rPr lang="en-US" altLang="en-US" sz="1800" b="1" smtClean="0">
                <a:cs typeface="Arial" charset="0"/>
              </a:rPr>
              <a:t>• </a:t>
            </a:r>
            <a:r>
              <a:rPr lang="en-US" altLang="en-US" sz="2000" b="1" smtClean="0">
                <a:latin typeface="Comic Sans MS" pitchFamily="66" charset="0"/>
              </a:rPr>
              <a:t>Claims that can be tested scientifically, but are not.</a:t>
            </a:r>
          </a:p>
          <a:p>
            <a:pPr eaLnBrk="1" hangingPunct="1">
              <a:buFontTx/>
              <a:buNone/>
            </a:pPr>
            <a:endParaRPr lang="en-US" altLang="en-US" sz="2000" b="1" smtClean="0">
              <a:latin typeface="Comic Sans MS" pitchFamily="66" charset="0"/>
            </a:endParaRPr>
          </a:p>
          <a:p>
            <a:pPr eaLnBrk="1" hangingPunct="1">
              <a:buFontTx/>
              <a:buNone/>
            </a:pPr>
            <a:r>
              <a:rPr lang="en-US" altLang="en-US" sz="2000" b="1" smtClean="0">
                <a:latin typeface="Comic Sans MS" pitchFamily="66" charset="0"/>
                <a:cs typeface="Arial" charset="0"/>
              </a:rPr>
              <a:t>• </a:t>
            </a:r>
            <a:r>
              <a:rPr lang="en-US" altLang="en-US" sz="2000" b="1" smtClean="0">
                <a:latin typeface="Comic Sans MS" pitchFamily="66" charset="0"/>
              </a:rPr>
              <a:t>Try to pose as science.</a:t>
            </a:r>
          </a:p>
          <a:p>
            <a:pPr eaLnBrk="1" hangingPunct="1">
              <a:buFontTx/>
              <a:buNone/>
            </a:pPr>
            <a:endParaRPr lang="en-US" altLang="en-US" sz="800" smtClean="0">
              <a:latin typeface="Comic Sans MS" pitchFamily="66" charset="0"/>
            </a:endParaRPr>
          </a:p>
          <a:p>
            <a:pPr lvl="1" eaLnBrk="1" hangingPunct="1">
              <a:buFontTx/>
              <a:buNone/>
            </a:pPr>
            <a:r>
              <a:rPr lang="en-US" altLang="en-US" sz="1600" smtClean="0">
                <a:latin typeface="Comic Sans MS" pitchFamily="66" charset="0"/>
              </a:rPr>
              <a:t>Religious “science”: constantly upholds hypotheses instead of trying to falsify them.</a:t>
            </a:r>
          </a:p>
          <a:p>
            <a:pPr lvl="1" eaLnBrk="1" hangingPunct="1">
              <a:buFontTx/>
              <a:buNone/>
            </a:pPr>
            <a:endParaRPr lang="en-US" altLang="en-US" sz="1600" smtClean="0">
              <a:latin typeface="Comic Sans MS" pitchFamily="66" charset="0"/>
            </a:endParaRPr>
          </a:p>
          <a:p>
            <a:pPr lvl="1" eaLnBrk="1" hangingPunct="1">
              <a:buFontTx/>
              <a:buNone/>
            </a:pPr>
            <a:r>
              <a:rPr lang="en-US" altLang="en-US" sz="1600" smtClean="0">
                <a:latin typeface="Comic Sans MS" pitchFamily="66" charset="0"/>
              </a:rPr>
              <a:t>Unidentified flying objects: none of the UFO “sightings” stand to careful scrutiny</a:t>
            </a:r>
          </a:p>
          <a:p>
            <a:pPr lvl="1" eaLnBrk="1" hangingPunct="1">
              <a:buFontTx/>
              <a:buNone/>
            </a:pPr>
            <a:endParaRPr lang="en-US" altLang="en-US" sz="1600" smtClean="0">
              <a:latin typeface="Comic Sans MS" pitchFamily="66" charset="0"/>
            </a:endParaRPr>
          </a:p>
          <a:p>
            <a:pPr lvl="1" eaLnBrk="1" hangingPunct="1">
              <a:buFontTx/>
              <a:buNone/>
            </a:pPr>
            <a:r>
              <a:rPr lang="en-US" altLang="en-US" sz="1600" smtClean="0">
                <a:latin typeface="Comic Sans MS" pitchFamily="66" charset="0"/>
              </a:rPr>
              <a:t>Hauntings: none of the ghost “sightings” stand to careful scrutiny</a:t>
            </a:r>
            <a:endParaRPr lang="en-US" altLang="en-US" sz="2400" smtClean="0"/>
          </a:p>
        </p:txBody>
      </p:sp>
      <p:pic>
        <p:nvPicPr>
          <p:cNvPr id="19460" name="Picture 5" descr="ghost9">
            <a:hlinkClick r:id="rId3"/>
          </p:cNvPr>
          <p:cNvPicPr>
            <a:picLocks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5791200" y="2438400"/>
            <a:ext cx="2549525" cy="3962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9461" name="Picture 17" descr="Snake-oil"/>
          <p:cNvPicPr>
            <a:picLocks noChangeAspect="1" noChangeArrowheads="1"/>
          </p:cNvPicPr>
          <p:nvPr>
            <p:ph sz="quarter" idx="3"/>
          </p:nvPr>
        </p:nvPicPr>
        <p:blipFill>
          <a:blip r:embed="rId5">
            <a:extLst>
              <a:ext uri="{28A0092B-C50C-407E-A947-70E740481C1C}">
                <a14:useLocalDpi xmlns:a14="http://schemas.microsoft.com/office/drawing/2010/main" val="0"/>
              </a:ext>
            </a:extLst>
          </a:blip>
          <a:srcRect/>
          <a:stretch>
            <a:fillRect/>
          </a:stretch>
        </p:blipFill>
        <p:spPr>
          <a:xfrm>
            <a:off x="6781800" y="304800"/>
            <a:ext cx="1978025" cy="2743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62" name="Text Box 18"/>
          <p:cNvSpPr txBox="1">
            <a:spLocks noChangeArrowheads="1"/>
          </p:cNvSpPr>
          <p:nvPr/>
        </p:nvSpPr>
        <p:spPr bwMode="auto">
          <a:xfrm>
            <a:off x="5181600" y="6611938"/>
            <a:ext cx="3962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Snake Oil Poster</a:t>
            </a:r>
            <a:r>
              <a:rPr lang="en-US" altLang="en-US" sz="1000">
                <a:latin typeface="Comic Sans MS" pitchFamily="66" charset="0"/>
              </a:rPr>
              <a:t>, Wiki; </a:t>
            </a:r>
            <a:r>
              <a:rPr lang="en-US" altLang="en-US" sz="1000">
                <a:latin typeface="Comic Sans MS" pitchFamily="66" charset="0"/>
                <a:hlinkClick r:id="rId7"/>
              </a:rPr>
              <a:t>Brown Lady Ghost</a:t>
            </a:r>
            <a:r>
              <a:rPr lang="en-US" altLang="en-US" sz="1000">
                <a:latin typeface="Comic Sans MS" pitchFamily="66" charset="0"/>
              </a:rPr>
              <a:t>, Wiki </a:t>
            </a:r>
          </a:p>
        </p:txBody>
      </p:sp>
      <p:sp>
        <p:nvSpPr>
          <p:cNvPr id="19463" name="Text Box 19"/>
          <p:cNvSpPr txBox="1">
            <a:spLocks noChangeArrowheads="1"/>
          </p:cNvSpPr>
          <p:nvPr/>
        </p:nvSpPr>
        <p:spPr bwMode="auto">
          <a:xfrm>
            <a:off x="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From the  Virtual Cell Biology Classroom on </a:t>
            </a:r>
            <a:r>
              <a:rPr lang="en-US" altLang="en-US" sz="1000">
                <a:latin typeface="Comic Sans MS" pitchFamily="66" charset="0"/>
                <a:hlinkClick r:id="rId8"/>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228600" y="152400"/>
            <a:ext cx="4953000" cy="6477000"/>
          </a:xfrm>
        </p:spPr>
        <p:txBody>
          <a:bodyPr/>
          <a:lstStyle/>
          <a:p>
            <a:pPr algn="ctr" eaLnBrk="1" hangingPunct="1">
              <a:buFontTx/>
              <a:buNone/>
            </a:pPr>
            <a:r>
              <a:rPr lang="en-US" altLang="en-US" sz="5400" b="1" smtClean="0">
                <a:solidFill>
                  <a:srgbClr val="33CC33"/>
                </a:solidFill>
                <a:latin typeface="Comic Sans MS" pitchFamily="66" charset="0"/>
              </a:rPr>
              <a:t> Confused?</a:t>
            </a:r>
            <a:endParaRPr lang="en-US" altLang="en-US" sz="4000" b="1" smtClean="0">
              <a:latin typeface="Comic Sans MS" pitchFamily="66" charset="0"/>
            </a:endParaRPr>
          </a:p>
          <a:p>
            <a:pPr algn="ctr" eaLnBrk="1" hangingPunct="1">
              <a:buFontTx/>
              <a:buNone/>
            </a:pPr>
            <a:r>
              <a:rPr lang="en-US" altLang="en-US" sz="2400" smtClean="0">
                <a:latin typeface="Comic Sans MS" pitchFamily="66" charset="0"/>
              </a:rPr>
              <a:t>    </a:t>
            </a:r>
            <a:r>
              <a:rPr lang="en-US" altLang="en-US" sz="1800" smtClean="0">
                <a:latin typeface="Comic Sans MS" pitchFamily="66" charset="0"/>
              </a:rPr>
              <a:t>Here are some links to fun resources that further explain the Scientific Method:</a:t>
            </a:r>
          </a:p>
          <a:p>
            <a:pPr algn="ctr" eaLnBrk="1" hangingPunct="1">
              <a:buFontTx/>
              <a:buNone/>
            </a:pPr>
            <a:endParaRPr lang="en-US" altLang="en-US" sz="1600" smtClean="0">
              <a:latin typeface="Comic Sans MS" pitchFamily="66" charset="0"/>
            </a:endParaRPr>
          </a:p>
          <a:p>
            <a:pPr eaLnBrk="1" hangingPunct="1"/>
            <a:r>
              <a:rPr lang="en-US" altLang="en-US" sz="1600" smtClean="0">
                <a:latin typeface="Comic Sans MS" pitchFamily="66" charset="0"/>
                <a:hlinkClick r:id="rId3"/>
              </a:rPr>
              <a:t>Scientific Method Main Page</a:t>
            </a:r>
            <a:r>
              <a:rPr lang="en-US" altLang="en-US" sz="1600" smtClean="0">
                <a:latin typeface="Comic Sans MS" pitchFamily="66" charset="0"/>
              </a:rPr>
              <a:t> </a:t>
            </a:r>
            <a:r>
              <a:rPr lang="en-US" altLang="en-US" sz="1100" smtClean="0">
                <a:latin typeface="Comic Sans MS" pitchFamily="66" charset="0"/>
              </a:rPr>
              <a:t>from the Virtual Cell Biology Classroom at </a:t>
            </a:r>
            <a:r>
              <a:rPr lang="en-US" altLang="en-US" sz="1100" smtClean="0">
                <a:latin typeface="Comic Sans MS" pitchFamily="66" charset="0"/>
                <a:hlinkClick r:id="rId4"/>
              </a:rPr>
              <a:t>Science Prof Online</a:t>
            </a:r>
            <a:r>
              <a:rPr lang="en-US" altLang="en-US" sz="1100" smtClean="0">
                <a:latin typeface="Comic Sans MS" pitchFamily="66" charset="0"/>
              </a:rPr>
              <a:t>. </a:t>
            </a:r>
          </a:p>
          <a:p>
            <a:pPr eaLnBrk="1" hangingPunct="1"/>
            <a:endParaRPr lang="en-US" altLang="en-US" sz="900" i="1" smtClean="0">
              <a:latin typeface="Comic Sans MS" pitchFamily="66" charset="0"/>
            </a:endParaRPr>
          </a:p>
          <a:p>
            <a:pPr eaLnBrk="1" hangingPunct="1"/>
            <a:r>
              <a:rPr lang="en-US" altLang="en-US" sz="1600" smtClean="0">
                <a:latin typeface="Comic Sans MS" pitchFamily="66" charset="0"/>
                <a:hlinkClick r:id="rId5"/>
              </a:rPr>
              <a:t>“Science Is Real”</a:t>
            </a:r>
            <a:r>
              <a:rPr lang="en-US" altLang="en-US" sz="1600" smtClean="0">
                <a:latin typeface="Comic Sans MS" pitchFamily="66" charset="0"/>
              </a:rPr>
              <a:t> </a:t>
            </a:r>
            <a:r>
              <a:rPr lang="en-US" altLang="en-US" sz="1100" smtClean="0">
                <a:latin typeface="Comic Sans MS" pitchFamily="66" charset="0"/>
              </a:rPr>
              <a:t>music video by They Might Be Giants.</a:t>
            </a:r>
          </a:p>
          <a:p>
            <a:pPr eaLnBrk="1" hangingPunct="1"/>
            <a:endParaRPr lang="en-US" altLang="en-US" sz="600" smtClean="0">
              <a:latin typeface="Comic Sans MS" pitchFamily="66" charset="0"/>
            </a:endParaRPr>
          </a:p>
          <a:p>
            <a:pPr eaLnBrk="1" hangingPunct="1"/>
            <a:r>
              <a:rPr lang="en-US" altLang="en-US" sz="1600" smtClean="0">
                <a:latin typeface="Comic Sans MS" pitchFamily="66" charset="0"/>
                <a:hlinkClick r:id="rId6"/>
              </a:rPr>
              <a:t>Scientific Method Cartoon &amp; Quizzes</a:t>
            </a:r>
            <a:r>
              <a:rPr lang="en-US" altLang="en-US" sz="1600" smtClean="0">
                <a:latin typeface="Comic Sans MS" pitchFamily="66" charset="0"/>
              </a:rPr>
              <a:t> </a:t>
            </a:r>
            <a:r>
              <a:rPr lang="en-US" altLang="en-US" sz="1100" smtClean="0">
                <a:latin typeface="Comic Sans MS" pitchFamily="66" charset="0"/>
              </a:rPr>
              <a:t>from BrainPop.</a:t>
            </a:r>
          </a:p>
          <a:p>
            <a:pPr eaLnBrk="1" hangingPunct="1"/>
            <a:endParaRPr lang="en-US" altLang="en-US" sz="900" smtClean="0">
              <a:latin typeface="Comic Sans MS" pitchFamily="66" charset="0"/>
            </a:endParaRPr>
          </a:p>
          <a:p>
            <a:pPr eaLnBrk="1" hangingPunct="1"/>
            <a:r>
              <a:rPr lang="en-US" altLang="en-US" sz="1600" smtClean="0">
                <a:latin typeface="Comic Sans MS" pitchFamily="66" charset="0"/>
              </a:rPr>
              <a:t>“</a:t>
            </a:r>
            <a:r>
              <a:rPr lang="en-US" altLang="en-US" sz="1600" smtClean="0">
                <a:latin typeface="Comic Sans MS" pitchFamily="66" charset="0"/>
                <a:hlinkClick r:id="rId7"/>
              </a:rPr>
              <a:t>Put It To The Test”</a:t>
            </a:r>
            <a:r>
              <a:rPr lang="en-US" altLang="en-US" sz="1600" smtClean="0">
                <a:latin typeface="Comic Sans MS" pitchFamily="66" charset="0"/>
              </a:rPr>
              <a:t> </a:t>
            </a:r>
            <a:r>
              <a:rPr lang="en-US" altLang="en-US" sz="1100" smtClean="0">
                <a:latin typeface="Comic Sans MS" pitchFamily="66" charset="0"/>
              </a:rPr>
              <a:t>music video by They Might Be Giants.</a:t>
            </a:r>
          </a:p>
          <a:p>
            <a:pPr eaLnBrk="1" hangingPunct="1">
              <a:buFontTx/>
              <a:buNone/>
            </a:pPr>
            <a:endParaRPr lang="en-US" altLang="en-US" sz="900" smtClean="0">
              <a:latin typeface="Comic Sans MS" pitchFamily="66" charset="0"/>
            </a:endParaRPr>
          </a:p>
          <a:p>
            <a:pPr eaLnBrk="1" hangingPunct="1"/>
            <a:r>
              <a:rPr lang="en-US" altLang="en-US" sz="1600" smtClean="0">
                <a:latin typeface="Comic Sans MS" pitchFamily="66" charset="0"/>
                <a:hlinkClick r:id="rId8"/>
              </a:rPr>
              <a:t>Scene from Monty Python’s Holy Grail</a:t>
            </a:r>
            <a:r>
              <a:rPr lang="en-US" altLang="en-US" sz="1400" smtClean="0">
                <a:latin typeface="Comic Sans MS" pitchFamily="66" charset="0"/>
              </a:rPr>
              <a:t> </a:t>
            </a:r>
            <a:r>
              <a:rPr lang="en-US" altLang="en-US" sz="1100" smtClean="0">
                <a:latin typeface="Comic Sans MS" pitchFamily="66" charset="0"/>
              </a:rPr>
              <a:t>used to explain Scientific Method.</a:t>
            </a:r>
          </a:p>
          <a:p>
            <a:pPr eaLnBrk="1" hangingPunct="1"/>
            <a:endParaRPr lang="en-US" altLang="en-US" sz="900" smtClean="0">
              <a:latin typeface="Comic Sans MS" pitchFamily="66" charset="0"/>
            </a:endParaRPr>
          </a:p>
          <a:p>
            <a:pPr eaLnBrk="1" hangingPunct="1"/>
            <a:r>
              <a:rPr lang="en-US" altLang="en-US" sz="1600" smtClean="0">
                <a:latin typeface="Comic Sans MS" pitchFamily="66" charset="0"/>
                <a:hlinkClick r:id="rId9"/>
              </a:rPr>
              <a:t>Pasteur’s Experiment</a:t>
            </a:r>
            <a:r>
              <a:rPr lang="en-US" altLang="en-US" sz="1400" smtClean="0">
                <a:latin typeface="Comic Sans MS" pitchFamily="66" charset="0"/>
              </a:rPr>
              <a:t> </a:t>
            </a:r>
            <a:r>
              <a:rPr lang="en-US" altLang="en-US" sz="1100" smtClean="0">
                <a:latin typeface="Comic Sans MS" pitchFamily="66" charset="0"/>
              </a:rPr>
              <a:t>interactive science tutorial.</a:t>
            </a:r>
          </a:p>
          <a:p>
            <a:pPr eaLnBrk="1" hangingPunct="1"/>
            <a:endParaRPr lang="en-US" altLang="en-US" sz="900" smtClean="0">
              <a:latin typeface="Comic Sans MS" pitchFamily="66" charset="0"/>
            </a:endParaRPr>
          </a:p>
          <a:p>
            <a:pPr eaLnBrk="1" hangingPunct="1"/>
            <a:r>
              <a:rPr lang="en-US" altLang="en-US" sz="1600" smtClean="0">
                <a:latin typeface="Comic Sans MS" pitchFamily="66" charset="0"/>
                <a:hlinkClick r:id="rId10"/>
              </a:rPr>
              <a:t>“She Blinded Me With Science”</a:t>
            </a:r>
            <a:r>
              <a:rPr lang="en-US" altLang="en-US" sz="1600" smtClean="0">
                <a:latin typeface="Comic Sans MS" pitchFamily="66" charset="0"/>
              </a:rPr>
              <a:t> </a:t>
            </a:r>
            <a:r>
              <a:rPr lang="en-US" altLang="en-US" sz="1100" smtClean="0">
                <a:latin typeface="Comic Sans MS" pitchFamily="66" charset="0"/>
              </a:rPr>
              <a:t>music video Thomas Dolby. </a:t>
            </a:r>
          </a:p>
          <a:p>
            <a:pPr eaLnBrk="1" hangingPunct="1"/>
            <a:endParaRPr lang="en-US" altLang="en-US" sz="900" smtClean="0">
              <a:latin typeface="Comic Sans MS" pitchFamily="66" charset="0"/>
            </a:endParaRPr>
          </a:p>
          <a:p>
            <a:pPr algn="ctr" eaLnBrk="1" hangingPunct="1">
              <a:buFontTx/>
              <a:buNone/>
            </a:pPr>
            <a:r>
              <a:rPr lang="en-US" altLang="en-US" sz="1000" i="1" smtClean="0">
                <a:latin typeface="Comic Sans MS" pitchFamily="66" charset="0"/>
              </a:rPr>
              <a:t>    </a:t>
            </a:r>
          </a:p>
          <a:p>
            <a:pPr algn="ctr" eaLnBrk="1" hangingPunct="1">
              <a:buFontTx/>
              <a:buNone/>
            </a:pPr>
            <a:r>
              <a:rPr lang="en-US" altLang="en-US" sz="1000" i="1" smtClean="0">
                <a:latin typeface="Comic Sans MS" pitchFamily="66" charset="0"/>
              </a:rPr>
              <a:t>(You must be in PPT slideshow view to click on links.)</a:t>
            </a:r>
          </a:p>
        </p:txBody>
      </p:sp>
      <p:pic>
        <p:nvPicPr>
          <p:cNvPr id="20483" name="Picture 4" descr="MC900229685[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562600" y="2590800"/>
            <a:ext cx="3124200" cy="311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WordArt 5"/>
          <p:cNvSpPr>
            <a:spLocks noChangeArrowheads="1" noChangeShapeType="1" noTextEdit="1"/>
          </p:cNvSpPr>
          <p:nvPr/>
        </p:nvSpPr>
        <p:spPr bwMode="auto">
          <a:xfrm>
            <a:off x="6019800" y="685800"/>
            <a:ext cx="2743200" cy="10668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sp>
        <p:nvSpPr>
          <p:cNvPr id="20485"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2"/>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sz="half" idx="1"/>
          </p:nvPr>
        </p:nvSpPr>
        <p:spPr>
          <a:xfrm>
            <a:off x="457200" y="685800"/>
            <a:ext cx="3505200" cy="1905000"/>
          </a:xfrm>
        </p:spPr>
        <p:txBody>
          <a:bodyPr/>
          <a:lstStyle/>
          <a:p>
            <a:pPr eaLnBrk="1" hangingPunct="1">
              <a:lnSpc>
                <a:spcPct val="80000"/>
              </a:lnSpc>
              <a:buFontTx/>
              <a:buNone/>
            </a:pPr>
            <a:endParaRPr lang="en-US" altLang="en-US" sz="1400" smtClean="0"/>
          </a:p>
          <a:p>
            <a:pPr eaLnBrk="1" hangingPunct="1">
              <a:lnSpc>
                <a:spcPct val="80000"/>
              </a:lnSpc>
              <a:buFontTx/>
              <a:buNone/>
            </a:pPr>
            <a:r>
              <a:rPr lang="en-US" altLang="en-US" sz="4800" b="1" smtClean="0">
                <a:latin typeface="Comic Sans MS" pitchFamily="66" charset="0"/>
              </a:rPr>
              <a:t>Scientific </a:t>
            </a:r>
          </a:p>
          <a:p>
            <a:pPr eaLnBrk="1" hangingPunct="1">
              <a:lnSpc>
                <a:spcPct val="80000"/>
              </a:lnSpc>
              <a:buFontTx/>
              <a:buNone/>
            </a:pPr>
            <a:r>
              <a:rPr lang="en-US" altLang="en-US" sz="4800" b="1" smtClean="0">
                <a:latin typeface="Comic Sans MS" pitchFamily="66" charset="0"/>
              </a:rPr>
              <a:t>Method</a:t>
            </a:r>
            <a:r>
              <a:rPr lang="en-US" altLang="en-US" sz="1800" smtClean="0"/>
              <a:t> </a:t>
            </a:r>
          </a:p>
          <a:p>
            <a:pPr eaLnBrk="1" hangingPunct="1">
              <a:lnSpc>
                <a:spcPct val="80000"/>
              </a:lnSpc>
              <a:buFontTx/>
              <a:buNone/>
            </a:pPr>
            <a:endParaRPr lang="en-US" altLang="en-US" sz="1800" smtClean="0"/>
          </a:p>
        </p:txBody>
      </p:sp>
      <p:sp>
        <p:nvSpPr>
          <p:cNvPr id="3075" name="Text Box 14"/>
          <p:cNvSpPr txBox="1">
            <a:spLocks noChangeArrowheads="1"/>
          </p:cNvSpPr>
          <p:nvPr/>
        </p:nvSpPr>
        <p:spPr bwMode="auto">
          <a:xfrm>
            <a:off x="6069013" y="6611938"/>
            <a:ext cx="3074987"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Image: Compound microscope objectives, T. Port</a:t>
            </a:r>
          </a:p>
        </p:txBody>
      </p:sp>
      <p:pic>
        <p:nvPicPr>
          <p:cNvPr id="3076" name="Picture 16" descr="ScienceProfOnlineLogo"/>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3200400" y="1738313"/>
            <a:ext cx="5257800" cy="4300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7" name="Text Box 5"/>
          <p:cNvSpPr txBox="1">
            <a:spLocks noChangeArrowheads="1"/>
          </p:cNvSpPr>
          <p:nvPr/>
        </p:nvSpPr>
        <p:spPr bwMode="auto">
          <a:xfrm>
            <a:off x="0" y="645795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For additional resources on this lecture topic, see the </a:t>
            </a:r>
            <a:r>
              <a:rPr lang="en-US" altLang="en-US" sz="1000">
                <a:latin typeface="Comic Sans MS" pitchFamily="66" charset="0"/>
                <a:hlinkClick r:id="rId4"/>
              </a:rPr>
              <a:t>Scientific Method Main Page </a:t>
            </a:r>
            <a:r>
              <a:rPr lang="en-US" altLang="en-US" sz="1000">
                <a:latin typeface="Comic Sans MS" pitchFamily="66" charset="0"/>
              </a:rPr>
              <a:t>on </a:t>
            </a:r>
            <a:r>
              <a:rPr lang="en-US" altLang="en-US" sz="1000">
                <a:latin typeface="Comic Sans MS" pitchFamily="66" charset="0"/>
                <a:hlinkClick r:id="rId5"/>
              </a:rPr>
              <a:t>SPO</a:t>
            </a:r>
            <a:r>
              <a:rPr lang="en-US" altLang="en-US" sz="1000" b="1">
                <a:latin typeface="Comic Sans MS" pitchFamily="66"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sz="quarter"/>
          </p:nvPr>
        </p:nvSpPr>
        <p:spPr/>
        <p:txBody>
          <a:bodyPr/>
          <a:lstStyle/>
          <a:p>
            <a:pPr eaLnBrk="1" hangingPunct="1"/>
            <a:r>
              <a:rPr lang="en-US" altLang="en-US" sz="3200" smtClean="0">
                <a:latin typeface="Comic Sans MS" pitchFamily="66" charset="0"/>
              </a:rPr>
              <a:t>Animal Behavior Experiment with Isopod Commonly Known as the Pillbug</a:t>
            </a:r>
          </a:p>
        </p:txBody>
      </p:sp>
      <p:pic>
        <p:nvPicPr>
          <p:cNvPr id="21507" name="Picture 13" descr="Pillbug-Armadillidium_vulgare"/>
          <p:cNvPicPr>
            <a:picLocks noChangeAspect="1" noChangeArrowheads="1"/>
          </p:cNvPicPr>
          <p:nvPr>
            <p:ph sz="quarter" idx="1"/>
          </p:nvPr>
        </p:nvPicPr>
        <p:blipFill>
          <a:blip r:embed="rId3" cstate="print">
            <a:extLst>
              <a:ext uri="{28A0092B-C50C-407E-A947-70E740481C1C}">
                <a14:useLocalDpi xmlns:a14="http://schemas.microsoft.com/office/drawing/2010/main" val="0"/>
              </a:ext>
            </a:extLst>
          </a:blip>
          <a:srcRect/>
          <a:stretch>
            <a:fillRect/>
          </a:stretch>
        </p:blipFill>
        <p:spPr>
          <a:xfrm>
            <a:off x="914400" y="1752600"/>
            <a:ext cx="3200400" cy="23431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08" name="Picture 5" descr="Lab%20114"/>
          <p:cNvPicPr>
            <a:picLocks noChangeAspect="1" noChangeArrowheads="1"/>
          </p:cNvPicPr>
          <p:nvPr>
            <p:ph sz="quarter" idx="3"/>
          </p:nvPr>
        </p:nvPicPr>
        <p:blipFill>
          <a:blip r:embed="rId4" cstate="print">
            <a:extLst>
              <a:ext uri="{28A0092B-C50C-407E-A947-70E740481C1C}">
                <a14:useLocalDpi xmlns:a14="http://schemas.microsoft.com/office/drawing/2010/main" val="0"/>
              </a:ext>
            </a:extLst>
          </a:blip>
          <a:srcRect/>
          <a:stretch>
            <a:fillRect/>
          </a:stretch>
        </p:blipFill>
        <p:spPr>
          <a:xfrm>
            <a:off x="228600" y="5257800"/>
            <a:ext cx="609600" cy="515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1509" name="Picture 7" descr="Lab%20114"/>
          <p:cNvPicPr>
            <a:picLocks noChangeAspect="1" noChangeArrowheads="1"/>
          </p:cNvPicPr>
          <p:nvPr>
            <p:ph sz="quarter" idx="4"/>
          </p:nvPr>
        </p:nvPicPr>
        <p:blipFill>
          <a:blip r:embed="rId4" cstate="print">
            <a:extLst>
              <a:ext uri="{28A0092B-C50C-407E-A947-70E740481C1C}">
                <a14:useLocalDpi xmlns:a14="http://schemas.microsoft.com/office/drawing/2010/main" val="0"/>
              </a:ext>
            </a:extLst>
          </a:blip>
          <a:srcRect/>
          <a:stretch>
            <a:fillRect/>
          </a:stretch>
        </p:blipFill>
        <p:spPr>
          <a:xfrm>
            <a:off x="228600" y="4343400"/>
            <a:ext cx="609600" cy="5159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0" name="Text Box 6"/>
          <p:cNvSpPr txBox="1">
            <a:spLocks noChangeArrowheads="1"/>
          </p:cNvSpPr>
          <p:nvPr/>
        </p:nvSpPr>
        <p:spPr bwMode="auto">
          <a:xfrm>
            <a:off x="838200" y="4267200"/>
            <a:ext cx="8001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a:latin typeface="Comic Sans MS" pitchFamily="66" charset="0"/>
              </a:rPr>
              <a:t>They get their common names </a:t>
            </a:r>
            <a:r>
              <a:rPr lang="en-US" altLang="en-US" sz="1400">
                <a:latin typeface="Comic Sans MS" pitchFamily="66" charset="0"/>
              </a:rPr>
              <a:t>(pillbug, wood lice, sowbug, roly-polie)</a:t>
            </a:r>
            <a:r>
              <a:rPr lang="en-US" altLang="en-US">
                <a:latin typeface="Comic Sans MS" pitchFamily="66" charset="0"/>
              </a:rPr>
              <a:t> because they often respond to mechanical stimuli by rolling up into a ball.</a:t>
            </a:r>
          </a:p>
          <a:p>
            <a:pPr eaLnBrk="1" hangingPunct="1"/>
            <a:endParaRPr lang="en-US" altLang="en-US">
              <a:latin typeface="Comic Sans MS" pitchFamily="66" charset="0"/>
            </a:endParaRPr>
          </a:p>
          <a:p>
            <a:pPr eaLnBrk="1" hangingPunct="1"/>
            <a:r>
              <a:rPr lang="en-US" altLang="en-US">
                <a:latin typeface="Comic Sans MS" pitchFamily="66" charset="0"/>
              </a:rPr>
              <a:t>They are a crustacean. Most crustaceans are aquatic </a:t>
            </a:r>
            <a:r>
              <a:rPr lang="en-US" altLang="en-US" sz="1400">
                <a:latin typeface="Comic Sans MS" pitchFamily="66" charset="0"/>
              </a:rPr>
              <a:t>(shrimp, lobster, crab),</a:t>
            </a:r>
            <a:r>
              <a:rPr lang="en-US" altLang="en-US">
                <a:latin typeface="Comic Sans MS" pitchFamily="66" charset="0"/>
              </a:rPr>
              <a:t> but pillbugs are terrestrial. Still, much of their behavior is due to their need to avoid desiccation </a:t>
            </a:r>
            <a:r>
              <a:rPr lang="en-US" altLang="en-US" sz="1400">
                <a:latin typeface="Comic Sans MS" pitchFamily="66" charset="0"/>
              </a:rPr>
              <a:t>(drying out).</a:t>
            </a:r>
            <a:r>
              <a:rPr lang="en-US" altLang="en-US">
                <a:latin typeface="Comic Sans MS" pitchFamily="66" charset="0"/>
              </a:rPr>
              <a:t> </a:t>
            </a:r>
          </a:p>
        </p:txBody>
      </p:sp>
      <p:pic>
        <p:nvPicPr>
          <p:cNvPr id="21511" name="Picture 17" descr="Wood-louse_rolled_up_for_wiki"/>
          <p:cNvPicPr>
            <a:picLocks noChangeAspect="1" noChangeArrowheads="1"/>
          </p:cNvPicPr>
          <p:nvPr>
            <p:ph sz="quarter" idx="2"/>
          </p:nvPr>
        </p:nvPicPr>
        <p:blipFill>
          <a:blip r:embed="rId5" cstate="print">
            <a:extLst>
              <a:ext uri="{28A0092B-C50C-407E-A947-70E740481C1C}">
                <a14:useLocalDpi xmlns:a14="http://schemas.microsoft.com/office/drawing/2010/main" val="0"/>
              </a:ext>
            </a:extLst>
          </a:blip>
          <a:srcRect/>
          <a:stretch>
            <a:fillRect/>
          </a:stretch>
        </p:blipFill>
        <p:spPr>
          <a:xfrm>
            <a:off x="4953000" y="1752600"/>
            <a:ext cx="3276600" cy="2365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2" name="Text Box 19"/>
          <p:cNvSpPr txBox="1">
            <a:spLocks noChangeArrowheads="1"/>
          </p:cNvSpPr>
          <p:nvPr/>
        </p:nvSpPr>
        <p:spPr bwMode="auto">
          <a:xfrm>
            <a:off x="0" y="6492875"/>
            <a:ext cx="35814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rPr>
              <a:t>Images: </a:t>
            </a:r>
            <a:r>
              <a:rPr lang="en-US" altLang="en-US" sz="1000">
                <a:latin typeface="Comic Sans MS" pitchFamily="66" charset="0"/>
                <a:hlinkClick r:id="rId6"/>
              </a:rPr>
              <a:t>Pillbug</a:t>
            </a:r>
            <a:r>
              <a:rPr lang="en-US" altLang="en-US" sz="1000">
                <a:latin typeface="Comic Sans MS" pitchFamily="66" charset="0"/>
              </a:rPr>
              <a:t>, </a:t>
            </a:r>
            <a:r>
              <a:rPr lang="en-US" altLang="en-US" sz="1000" i="1">
                <a:latin typeface="Comic Sans MS" pitchFamily="66" charset="0"/>
              </a:rPr>
              <a:t>Armadillidium vulgare</a:t>
            </a:r>
            <a:r>
              <a:rPr lang="en-US" altLang="en-US" sz="1000">
                <a:latin typeface="Comic Sans MS" pitchFamily="66" charset="0"/>
              </a:rPr>
              <a:t>, Franco Folini,</a:t>
            </a:r>
          </a:p>
          <a:p>
            <a:pPr eaLnBrk="1" hangingPunct="1"/>
            <a:r>
              <a:rPr lang="en-US" altLang="en-US" sz="1000">
                <a:latin typeface="Comic Sans MS" pitchFamily="66" charset="0"/>
              </a:rPr>
              <a:t> Wiki; </a:t>
            </a:r>
            <a:r>
              <a:rPr lang="en-US" altLang="en-US" sz="1000">
                <a:latin typeface="Comic Sans MS" pitchFamily="66" charset="0"/>
                <a:hlinkClick r:id="rId7"/>
              </a:rPr>
              <a:t>Wood louse</a:t>
            </a:r>
            <a:r>
              <a:rPr lang="en-US" altLang="en-US" sz="1000">
                <a:latin typeface="Comic Sans MS" pitchFamily="66" charset="0"/>
              </a:rPr>
              <a:t>, benjamint444, Wiki</a:t>
            </a:r>
          </a:p>
        </p:txBody>
      </p:sp>
      <p:sp>
        <p:nvSpPr>
          <p:cNvPr id="21513" name="Text Box 5"/>
          <p:cNvSpPr txBox="1">
            <a:spLocks noChangeArrowheads="1"/>
          </p:cNvSpPr>
          <p:nvPr/>
        </p:nvSpPr>
        <p:spPr bwMode="auto">
          <a:xfrm>
            <a:off x="4648200" y="6629400"/>
            <a:ext cx="4495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8"/>
              </a:rPr>
              <a:t>Virtual Cell Biology Classroom</a:t>
            </a:r>
            <a:r>
              <a:rPr lang="en-US" altLang="en-US" sz="1000">
                <a:latin typeface="Comic Sans MS" pitchFamily="66" charset="0"/>
              </a:rPr>
              <a:t> on </a:t>
            </a:r>
            <a:r>
              <a:rPr lang="en-US" altLang="en-US" sz="1000">
                <a:latin typeface="Comic Sans MS" pitchFamily="66" charset="0"/>
                <a:hlinkClick r:id="rId9"/>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52400"/>
            <a:ext cx="8229600" cy="563563"/>
          </a:xfrm>
        </p:spPr>
        <p:txBody>
          <a:bodyPr/>
          <a:lstStyle/>
          <a:p>
            <a:pPr eaLnBrk="1" hangingPunct="1"/>
            <a:r>
              <a:rPr lang="en-US" altLang="en-US" sz="3600" b="1" smtClean="0">
                <a:latin typeface="Comic Sans MS" pitchFamily="66" charset="0"/>
              </a:rPr>
              <a:t>Pillbug Experiment</a:t>
            </a:r>
            <a:endParaRPr lang="en-US" altLang="en-US" sz="1600" b="1" i="1" smtClean="0">
              <a:latin typeface="Comic Sans MS" pitchFamily="66" charset="0"/>
            </a:endParaRPr>
          </a:p>
        </p:txBody>
      </p:sp>
      <p:sp>
        <p:nvSpPr>
          <p:cNvPr id="22531" name="Rectangle 3"/>
          <p:cNvSpPr>
            <a:spLocks noGrp="1" noChangeArrowheads="1"/>
          </p:cNvSpPr>
          <p:nvPr>
            <p:ph type="body" sz="half" idx="1"/>
          </p:nvPr>
        </p:nvSpPr>
        <p:spPr>
          <a:xfrm>
            <a:off x="152400" y="1066800"/>
            <a:ext cx="8001000" cy="5410200"/>
          </a:xfrm>
        </p:spPr>
        <p:txBody>
          <a:bodyPr/>
          <a:lstStyle/>
          <a:p>
            <a:pPr eaLnBrk="1" hangingPunct="1">
              <a:lnSpc>
                <a:spcPct val="90000"/>
              </a:lnSpc>
            </a:pPr>
            <a:r>
              <a:rPr lang="en-US" altLang="en-US" sz="1800" smtClean="0">
                <a:latin typeface="Comic Sans MS" pitchFamily="66" charset="0"/>
              </a:rPr>
              <a:t>You will be designing an experiment to help you                          better understand the scientific method.</a:t>
            </a:r>
          </a:p>
          <a:p>
            <a:pPr eaLnBrk="1" hangingPunct="1">
              <a:lnSpc>
                <a:spcPct val="90000"/>
              </a:lnSpc>
            </a:pPr>
            <a:endParaRPr lang="en-US" altLang="en-US" sz="1800" smtClean="0">
              <a:latin typeface="Comic Sans MS" pitchFamily="66" charset="0"/>
            </a:endParaRPr>
          </a:p>
          <a:p>
            <a:pPr eaLnBrk="1" hangingPunct="1">
              <a:lnSpc>
                <a:spcPct val="90000"/>
              </a:lnSpc>
            </a:pPr>
            <a:r>
              <a:rPr lang="en-US" altLang="en-US" sz="1800" smtClean="0">
                <a:latin typeface="Comic Sans MS" pitchFamily="66" charset="0"/>
              </a:rPr>
              <a:t>Break up into groups (of 3 to 5 members) and design an experiment to investigate the pillbugs’ response to light, pH, food hiding place or background color.</a:t>
            </a:r>
          </a:p>
          <a:p>
            <a:pPr eaLnBrk="1" hangingPunct="1">
              <a:lnSpc>
                <a:spcPct val="90000"/>
              </a:lnSpc>
            </a:pPr>
            <a:endParaRPr lang="en-US" altLang="en-US" sz="1800" smtClean="0">
              <a:latin typeface="Comic Sans MS" pitchFamily="66" charset="0"/>
            </a:endParaRPr>
          </a:p>
          <a:p>
            <a:pPr eaLnBrk="1" hangingPunct="1">
              <a:lnSpc>
                <a:spcPct val="90000"/>
              </a:lnSpc>
            </a:pPr>
            <a:r>
              <a:rPr lang="en-US" altLang="en-US" sz="1800" smtClean="0">
                <a:latin typeface="Comic Sans MS" pitchFamily="66" charset="0"/>
              </a:rPr>
              <a:t>Choose only one variable to manipulate. </a:t>
            </a:r>
          </a:p>
          <a:p>
            <a:pPr eaLnBrk="1" hangingPunct="1">
              <a:lnSpc>
                <a:spcPct val="90000"/>
              </a:lnSpc>
            </a:pPr>
            <a:endParaRPr lang="en-US" altLang="en-US" sz="1800" smtClean="0">
              <a:latin typeface="Comic Sans MS" pitchFamily="66" charset="0"/>
            </a:endParaRPr>
          </a:p>
          <a:p>
            <a:pPr eaLnBrk="1" hangingPunct="1">
              <a:lnSpc>
                <a:spcPct val="90000"/>
              </a:lnSpc>
            </a:pPr>
            <a:r>
              <a:rPr lang="en-US" altLang="en-US" sz="1800" smtClean="0">
                <a:latin typeface="Comic Sans MS" pitchFamily="66" charset="0"/>
              </a:rPr>
              <a:t>You will must work through all of the steps of the scientific method: </a:t>
            </a:r>
          </a:p>
          <a:p>
            <a:pPr lvl="1" eaLnBrk="1" hangingPunct="1">
              <a:lnSpc>
                <a:spcPct val="90000"/>
              </a:lnSpc>
            </a:pPr>
            <a:r>
              <a:rPr lang="en-US" altLang="en-US" sz="1600" smtClean="0">
                <a:latin typeface="Comic Sans MS" pitchFamily="66" charset="0"/>
              </a:rPr>
              <a:t>ask a question </a:t>
            </a:r>
          </a:p>
          <a:p>
            <a:pPr lvl="1" eaLnBrk="1" hangingPunct="1">
              <a:lnSpc>
                <a:spcPct val="90000"/>
              </a:lnSpc>
            </a:pPr>
            <a:r>
              <a:rPr lang="en-US" altLang="en-US" sz="1600" smtClean="0">
                <a:latin typeface="Comic Sans MS" pitchFamily="66" charset="0"/>
              </a:rPr>
              <a:t>develop a hypothesis</a:t>
            </a:r>
          </a:p>
          <a:p>
            <a:pPr lvl="1" eaLnBrk="1" hangingPunct="1">
              <a:lnSpc>
                <a:spcPct val="90000"/>
              </a:lnSpc>
            </a:pPr>
            <a:r>
              <a:rPr lang="en-US" altLang="en-US" sz="1600" smtClean="0">
                <a:latin typeface="Comic Sans MS" pitchFamily="66" charset="0"/>
              </a:rPr>
              <a:t>state the objectives of your experiment</a:t>
            </a:r>
          </a:p>
          <a:p>
            <a:pPr lvl="1" eaLnBrk="1" hangingPunct="1">
              <a:lnSpc>
                <a:spcPct val="90000"/>
              </a:lnSpc>
            </a:pPr>
            <a:r>
              <a:rPr lang="en-US" altLang="en-US" sz="1600" smtClean="0">
                <a:latin typeface="Comic Sans MS" pitchFamily="66" charset="0"/>
              </a:rPr>
              <a:t>design your experiment </a:t>
            </a:r>
            <a:r>
              <a:rPr lang="en-US" altLang="en-US" sz="1200" i="1" smtClean="0">
                <a:latin typeface="Comic Sans MS" pitchFamily="66" charset="0"/>
              </a:rPr>
              <a:t>(list materials that you will use, and outline your procedure in detail, determine what data you will collect)</a:t>
            </a:r>
          </a:p>
          <a:p>
            <a:pPr lvl="1" eaLnBrk="1" hangingPunct="1">
              <a:lnSpc>
                <a:spcPct val="90000"/>
              </a:lnSpc>
            </a:pPr>
            <a:r>
              <a:rPr lang="en-US" altLang="en-US" sz="1600" smtClean="0">
                <a:latin typeface="Comic Sans MS" pitchFamily="66" charset="0"/>
              </a:rPr>
              <a:t>analyze your data</a:t>
            </a:r>
          </a:p>
          <a:p>
            <a:pPr lvl="1" eaLnBrk="1" hangingPunct="1">
              <a:lnSpc>
                <a:spcPct val="90000"/>
              </a:lnSpc>
            </a:pPr>
            <a:r>
              <a:rPr lang="en-US" altLang="en-US" sz="1600" smtClean="0">
                <a:latin typeface="Comic Sans MS" pitchFamily="66" charset="0"/>
              </a:rPr>
              <a:t>draw a conclusion </a:t>
            </a:r>
            <a:r>
              <a:rPr lang="en-US" altLang="en-US" sz="1200" smtClean="0">
                <a:latin typeface="Comic Sans MS" pitchFamily="66" charset="0"/>
              </a:rPr>
              <a:t>(</a:t>
            </a:r>
            <a:r>
              <a:rPr lang="en-US" altLang="en-US" sz="1200" i="1" smtClean="0">
                <a:latin typeface="Comic Sans MS" pitchFamily="66" charset="0"/>
              </a:rPr>
              <a:t>was your hypothesis supported or not?)</a:t>
            </a:r>
          </a:p>
          <a:p>
            <a:pPr eaLnBrk="1" hangingPunct="1">
              <a:lnSpc>
                <a:spcPct val="90000"/>
              </a:lnSpc>
            </a:pPr>
            <a:endParaRPr lang="en-US" altLang="en-US" sz="600" smtClean="0">
              <a:latin typeface="Comic Sans MS" pitchFamily="66" charset="0"/>
            </a:endParaRPr>
          </a:p>
          <a:p>
            <a:pPr eaLnBrk="1" hangingPunct="1">
              <a:lnSpc>
                <a:spcPct val="90000"/>
              </a:lnSpc>
            </a:pPr>
            <a:r>
              <a:rPr lang="en-US" altLang="en-US" sz="1800" smtClean="0">
                <a:latin typeface="Comic Sans MS" pitchFamily="66" charset="0"/>
              </a:rPr>
              <a:t>I will need to approve your experiment before you begin.</a:t>
            </a:r>
            <a:r>
              <a:rPr lang="en-US" altLang="en-US" sz="2000" smtClean="0">
                <a:latin typeface="Comic Sans MS" pitchFamily="66" charset="0"/>
              </a:rPr>
              <a:t> </a:t>
            </a:r>
          </a:p>
          <a:p>
            <a:pPr eaLnBrk="1" hangingPunct="1">
              <a:lnSpc>
                <a:spcPct val="90000"/>
              </a:lnSpc>
              <a:buFontTx/>
              <a:buNone/>
            </a:pPr>
            <a:endParaRPr lang="en-US" altLang="en-US" sz="2000" smtClean="0">
              <a:latin typeface="Comic Sans MS" pitchFamily="66" charset="0"/>
            </a:endParaRPr>
          </a:p>
        </p:txBody>
      </p:sp>
      <p:pic>
        <p:nvPicPr>
          <p:cNvPr id="22532" name="Picture 4" descr="Lab%20114"/>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228600" y="0"/>
            <a:ext cx="1600200" cy="965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3" name="Text Box 9"/>
          <p:cNvSpPr txBox="1">
            <a:spLocks noChangeArrowheads="1"/>
          </p:cNvSpPr>
          <p:nvPr/>
        </p:nvSpPr>
        <p:spPr bwMode="auto">
          <a:xfrm>
            <a:off x="7239000" y="152400"/>
            <a:ext cx="1752600" cy="1327150"/>
          </a:xfrm>
          <a:prstGeom prst="rect">
            <a:avLst/>
          </a:prstGeom>
          <a:noFill/>
          <a:ln w="5715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100">
                <a:latin typeface="Comic Sans MS" pitchFamily="66" charset="0"/>
              </a:rPr>
              <a:t>See the </a:t>
            </a:r>
            <a:r>
              <a:rPr lang="en-US" altLang="en-US" sz="1100">
                <a:latin typeface="Comic Sans MS" pitchFamily="66" charset="0"/>
                <a:hlinkClick r:id="rId4"/>
              </a:rPr>
              <a:t>ScienceProfOnline</a:t>
            </a:r>
            <a:r>
              <a:rPr lang="en-US" altLang="en-US" sz="1100">
                <a:latin typeface="Comic Sans MS" pitchFamily="66" charset="0"/>
              </a:rPr>
              <a:t> Virtual Cell Biology Classroom: </a:t>
            </a:r>
            <a:r>
              <a:rPr lang="en-US" altLang="en-US" sz="1100" b="1">
                <a:latin typeface="Comic Sans MS" pitchFamily="66" charset="0"/>
              </a:rPr>
              <a:t>Scientific Method Lecture</a:t>
            </a:r>
            <a:r>
              <a:rPr lang="en-US" altLang="en-US" sz="1100">
                <a:latin typeface="Comic Sans MS" pitchFamily="66" charset="0"/>
              </a:rPr>
              <a:t> for a printable Word .doc of this assignment.</a:t>
            </a:r>
          </a:p>
        </p:txBody>
      </p:sp>
      <p:sp>
        <p:nvSpPr>
          <p:cNvPr id="22534" name="Text Box 5"/>
          <p:cNvSpPr txBox="1">
            <a:spLocks noChangeArrowheads="1"/>
          </p:cNvSpPr>
          <p:nvPr/>
        </p:nvSpPr>
        <p:spPr bwMode="auto">
          <a:xfrm>
            <a:off x="4648200" y="6599238"/>
            <a:ext cx="44958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23555"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23556"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23557"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8" name="Rectangle 7"/>
          <p:cNvSpPr>
            <a:spLocks noChangeArrowheads="1"/>
          </p:cNvSpPr>
          <p:nvPr/>
        </p:nvSpPr>
        <p:spPr bwMode="auto">
          <a:xfrm>
            <a:off x="2209800" y="6608763"/>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23559" name="Picture 8"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en-US" altLang="en-US" smtClean="0">
                <a:solidFill>
                  <a:schemeClr val="accent2"/>
                </a:solidFill>
                <a:latin typeface="Comic Sans MS" pitchFamily="66" charset="0"/>
              </a:rPr>
              <a:t>What is science</a:t>
            </a:r>
          </a:p>
        </p:txBody>
      </p:sp>
      <p:sp>
        <p:nvSpPr>
          <p:cNvPr id="4099" name="Rectangle 3"/>
          <p:cNvSpPr>
            <a:spLocks noGrp="1" noChangeArrowheads="1"/>
          </p:cNvSpPr>
          <p:nvPr>
            <p:ph type="body" sz="half" idx="1"/>
          </p:nvPr>
        </p:nvSpPr>
        <p:spPr>
          <a:xfrm>
            <a:off x="533400" y="1371600"/>
            <a:ext cx="4038600" cy="4525963"/>
          </a:xfrm>
        </p:spPr>
        <p:txBody>
          <a:bodyPr/>
          <a:lstStyle/>
          <a:p>
            <a:pPr algn="ctr" eaLnBrk="1" hangingPunct="1">
              <a:buFontTx/>
              <a:buNone/>
            </a:pPr>
            <a:r>
              <a:rPr lang="en-US" altLang="en-US" sz="25000" smtClean="0">
                <a:solidFill>
                  <a:schemeClr val="accent2"/>
                </a:solidFill>
                <a:latin typeface="Comic Sans MS" pitchFamily="66" charset="0"/>
              </a:rPr>
              <a:t>?</a:t>
            </a:r>
          </a:p>
        </p:txBody>
      </p:sp>
      <p:pic>
        <p:nvPicPr>
          <p:cNvPr id="4100" name="Picture 5" descr="iconmicroscope"/>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76800" y="1981200"/>
            <a:ext cx="2690813"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7047" name="Text Box 7"/>
          <p:cNvSpPr txBox="1">
            <a:spLocks noChangeArrowheads="1"/>
          </p:cNvSpPr>
          <p:nvPr/>
        </p:nvSpPr>
        <p:spPr bwMode="auto">
          <a:xfrm>
            <a:off x="1143000" y="5181600"/>
            <a:ext cx="73914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dirty="0">
                <a:latin typeface="Comic Sans MS" pitchFamily="66" charset="0"/>
              </a:rPr>
              <a:t>Science is a </a:t>
            </a:r>
            <a:r>
              <a:rPr lang="en-US" altLang="en-US" sz="4000" b="1" dirty="0" smtClean="0">
                <a:solidFill>
                  <a:schemeClr val="tx1">
                    <a:lumMod val="65000"/>
                    <a:lumOff val="35000"/>
                  </a:schemeClr>
                </a:solidFill>
                <a:latin typeface="Comic Sans MS" pitchFamily="66" charset="0"/>
              </a:rPr>
              <a:t>tool</a:t>
            </a:r>
            <a:r>
              <a:rPr lang="en-US" altLang="en-US" sz="3600" b="1" i="1" dirty="0" smtClean="0">
                <a:latin typeface="Comic Sans MS" pitchFamily="66" charset="0"/>
              </a:rPr>
              <a:t> </a:t>
            </a:r>
            <a:r>
              <a:rPr lang="en-US" altLang="en-US" sz="3600" dirty="0">
                <a:latin typeface="Comic Sans MS" pitchFamily="66" charset="0"/>
              </a:rPr>
              <a:t>for answering questions.</a:t>
            </a:r>
          </a:p>
        </p:txBody>
      </p:sp>
      <p:sp>
        <p:nvSpPr>
          <p:cNvPr id="4102" name="Text Box 10"/>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4"/>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7047">
                                            <p:txEl>
                                              <p:pRg st="0" end="0"/>
                                            </p:txEl>
                                          </p:spTgt>
                                        </p:tgtEl>
                                        <p:attrNameLst>
                                          <p:attrName>style.visibility</p:attrName>
                                        </p:attrNameLst>
                                      </p:cBhvr>
                                      <p:to>
                                        <p:strVal val="visible"/>
                                      </p:to>
                                    </p:set>
                                    <p:anim calcmode="lin" valueType="num">
                                      <p:cBhvr additive="base">
                                        <p:cTn id="7" dur="500" fill="hold"/>
                                        <p:tgtEl>
                                          <p:spTgt spid="870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70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152400"/>
            <a:ext cx="82296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600" b="1" i="1">
                <a:latin typeface="Comic Sans MS" pitchFamily="66" charset="0"/>
                <a:cs typeface="Times New Roman" pitchFamily="18" charset="0"/>
              </a:rPr>
              <a:t>What is Science?</a:t>
            </a:r>
          </a:p>
          <a:p>
            <a:pPr algn="ctr"/>
            <a:r>
              <a:rPr lang="en-US" altLang="en-US" sz="1400">
                <a:latin typeface="Comic Sans MS" pitchFamily="66" charset="0"/>
                <a:cs typeface="Times New Roman" pitchFamily="18" charset="0"/>
              </a:rPr>
              <a:t> </a:t>
            </a:r>
          </a:p>
          <a:p>
            <a:pPr algn="ctr"/>
            <a:r>
              <a:rPr lang="en-US" altLang="en-US" sz="2800" b="1">
                <a:latin typeface="Comic Sans MS" pitchFamily="66" charset="0"/>
                <a:cs typeface="Times New Roman" pitchFamily="18" charset="0"/>
              </a:rPr>
              <a:t> or </a:t>
            </a:r>
          </a:p>
          <a:p>
            <a:pPr algn="ctr"/>
            <a:endParaRPr lang="en-US" altLang="en-US" sz="2800" b="1">
              <a:latin typeface="Comic Sans MS" pitchFamily="66" charset="0"/>
              <a:cs typeface="Times New Roman" pitchFamily="18" charset="0"/>
            </a:endParaRPr>
          </a:p>
          <a:p>
            <a:endParaRPr lang="en-US" altLang="en-US" sz="1400">
              <a:cs typeface="Times New Roman" pitchFamily="18" charset="0"/>
            </a:endParaRPr>
          </a:p>
        </p:txBody>
      </p:sp>
      <p:sp>
        <p:nvSpPr>
          <p:cNvPr id="5123" name="Text Box 3"/>
          <p:cNvSpPr txBox="1">
            <a:spLocks noChangeArrowheads="1"/>
          </p:cNvSpPr>
          <p:nvPr/>
        </p:nvSpPr>
        <p:spPr bwMode="auto">
          <a:xfrm flipV="1">
            <a:off x="457200" y="1525588"/>
            <a:ext cx="8229600" cy="393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000" b="1"/>
          </a:p>
          <a:p>
            <a:pPr eaLnBrk="1" hangingPunct="1"/>
            <a:endParaRPr lang="en-US" altLang="en-US" sz="2000" b="1"/>
          </a:p>
          <a:p>
            <a:pPr algn="ctr" eaLnBrk="1" hangingPunct="1"/>
            <a:r>
              <a:rPr lang="en-US" altLang="en-US" sz="4400" b="1">
                <a:latin typeface="Comic Sans MS" pitchFamily="66" charset="0"/>
              </a:rPr>
              <a:t>Here are a few statements </a:t>
            </a:r>
          </a:p>
          <a:p>
            <a:pPr algn="ctr" eaLnBrk="1" hangingPunct="1"/>
            <a:r>
              <a:rPr lang="en-US" altLang="en-US" sz="4400" b="1">
                <a:latin typeface="Comic Sans MS" pitchFamily="66" charset="0"/>
              </a:rPr>
              <a:t>to test your current understanding of science!</a:t>
            </a:r>
          </a:p>
          <a:p>
            <a:pPr eaLnBrk="1" hangingPunct="1"/>
            <a:endParaRPr lang="en-US" altLang="en-US" sz="4400" b="1">
              <a:latin typeface="Comic Sans MS" pitchFamily="66" charset="0"/>
            </a:endParaRPr>
          </a:p>
          <a:p>
            <a:pPr eaLnBrk="1" hangingPunct="1"/>
            <a:endParaRPr lang="en-US" altLang="en-US" sz="2000" b="1"/>
          </a:p>
          <a:p>
            <a:pPr algn="ctr" eaLnBrk="1" hangingPunct="1"/>
            <a:r>
              <a:rPr lang="en-US" altLang="en-US" sz="1600" i="1">
                <a:latin typeface="Comic Sans MS" pitchFamily="66" charset="0"/>
              </a:rPr>
              <a:t>(</a:t>
            </a:r>
            <a:r>
              <a:rPr lang="en-US" altLang="en-US" sz="1600" i="1">
                <a:solidFill>
                  <a:srgbClr val="3366FF"/>
                </a:solidFill>
                <a:latin typeface="Comic Sans MS" pitchFamily="66" charset="0"/>
              </a:rPr>
              <a:t>You are thinking</a:t>
            </a:r>
            <a:r>
              <a:rPr lang="en-US" altLang="en-US" sz="1600" i="1">
                <a:latin typeface="Comic Sans MS" pitchFamily="66" charset="0"/>
              </a:rPr>
              <a:t> … Wow! This instructor is HARSH! A test the first time we meet.)</a:t>
            </a:r>
          </a:p>
        </p:txBody>
      </p:sp>
      <p:sp>
        <p:nvSpPr>
          <p:cNvPr id="5124" name="WordArt 4"/>
          <p:cNvSpPr>
            <a:spLocks noChangeArrowheads="1" noChangeShapeType="1" noTextEdit="1"/>
          </p:cNvSpPr>
          <p:nvPr/>
        </p:nvSpPr>
        <p:spPr bwMode="auto">
          <a:xfrm rot="623882">
            <a:off x="2971800" y="762000"/>
            <a:ext cx="1195388" cy="685800"/>
          </a:xfrm>
          <a:prstGeom prst="rect">
            <a:avLst/>
          </a:prstGeom>
        </p:spPr>
        <p:txBody>
          <a:bodyPr wrap="none" fromWordArt="1">
            <a:prstTxWarp prst="textSlantUp">
              <a:avLst>
                <a:gd name="adj" fmla="val 32056"/>
              </a:avLst>
            </a:prstTxWarp>
          </a:bodyPr>
          <a:lstStyle/>
          <a:p>
            <a:pPr algn="ctr"/>
            <a:r>
              <a:rPr lang="en-US" sz="2400" b="1" kern="10">
                <a:ln w="9525">
                  <a:solidFill>
                    <a:schemeClr val="tx1"/>
                  </a:solidFill>
                  <a:round/>
                  <a:headEnd/>
                  <a:tailEnd/>
                </a:ln>
                <a:solidFill>
                  <a:srgbClr val="99CCFF"/>
                </a:solidFill>
                <a:effectLst>
                  <a:outerShdw dist="53882" dir="2700000" algn="ctr" rotWithShape="0">
                    <a:srgbClr val="9999FF"/>
                  </a:outerShdw>
                </a:effectLst>
                <a:latin typeface="Tahoma"/>
                <a:ea typeface="Tahoma"/>
                <a:cs typeface="Tahoma"/>
              </a:rPr>
              <a:t>True</a:t>
            </a:r>
          </a:p>
        </p:txBody>
      </p:sp>
      <p:sp>
        <p:nvSpPr>
          <p:cNvPr id="5125" name="WordArt 5"/>
          <p:cNvSpPr>
            <a:spLocks noChangeArrowheads="1" noChangeShapeType="1" noTextEdit="1"/>
          </p:cNvSpPr>
          <p:nvPr/>
        </p:nvSpPr>
        <p:spPr bwMode="auto">
          <a:xfrm rot="623882">
            <a:off x="5029200" y="762000"/>
            <a:ext cx="1195388" cy="685800"/>
          </a:xfrm>
          <a:prstGeom prst="rect">
            <a:avLst/>
          </a:prstGeom>
        </p:spPr>
        <p:txBody>
          <a:bodyPr wrap="none" fromWordArt="1">
            <a:prstTxWarp prst="textSlantUp">
              <a:avLst>
                <a:gd name="adj" fmla="val 32056"/>
              </a:avLst>
            </a:prstTxWarp>
          </a:bodyPr>
          <a:lstStyle/>
          <a:p>
            <a:pPr algn="ctr"/>
            <a:r>
              <a:rPr lang="en-US" sz="2400" b="1" kern="10">
                <a:ln w="9525">
                  <a:solidFill>
                    <a:schemeClr val="tx1"/>
                  </a:solidFill>
                  <a:round/>
                  <a:headEnd/>
                  <a:tailEnd/>
                </a:ln>
                <a:solidFill>
                  <a:srgbClr val="FF0066"/>
                </a:solidFill>
                <a:effectLst>
                  <a:outerShdw dist="53882" dir="2700000" algn="ctr" rotWithShape="0">
                    <a:srgbClr val="9999FF"/>
                  </a:outerShdw>
                </a:effectLst>
                <a:latin typeface="Tahoma"/>
                <a:ea typeface="Tahoma"/>
                <a:cs typeface="Tahoma"/>
              </a:rPr>
              <a:t>False</a:t>
            </a:r>
          </a:p>
        </p:txBody>
      </p:sp>
      <p:sp>
        <p:nvSpPr>
          <p:cNvPr id="5126" name="Text Box 6"/>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3"/>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ChangeArrowheads="1"/>
          </p:cNvSpPr>
          <p:nvPr/>
        </p:nvSpPr>
        <p:spPr bwMode="auto">
          <a:xfrm>
            <a:off x="762000" y="4191000"/>
            <a:ext cx="77724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Clr>
                <a:schemeClr val="bg1"/>
              </a:buClr>
              <a:buFontTx/>
              <a:buChar char="•"/>
            </a:pPr>
            <a:r>
              <a:rPr lang="en-US" altLang="en-US">
                <a:solidFill>
                  <a:srgbClr val="000000"/>
                </a:solidFill>
                <a:latin typeface="Comic Sans MS" pitchFamily="66" charset="0"/>
                <a:cs typeface="Times New Roman" pitchFamily="18" charset="0"/>
              </a:rPr>
              <a:t>Science actually attempts to </a:t>
            </a:r>
            <a:r>
              <a:rPr lang="en-US" altLang="en-US" b="1">
                <a:solidFill>
                  <a:srgbClr val="000000"/>
                </a:solidFill>
                <a:latin typeface="Comic Sans MS" pitchFamily="66" charset="0"/>
                <a:cs typeface="Times New Roman" pitchFamily="18" charset="0"/>
              </a:rPr>
              <a:t>disprove</a:t>
            </a:r>
            <a:r>
              <a:rPr lang="en-US" altLang="en-US">
                <a:solidFill>
                  <a:srgbClr val="000000"/>
                </a:solidFill>
                <a:latin typeface="Comic Sans MS" pitchFamily="66" charset="0"/>
                <a:cs typeface="Times New Roman" pitchFamily="18" charset="0"/>
              </a:rPr>
              <a:t> ideas (hypotheses).</a:t>
            </a:r>
          </a:p>
          <a:p>
            <a:pPr>
              <a:spcBef>
                <a:spcPct val="50000"/>
              </a:spcBef>
              <a:buClr>
                <a:schemeClr val="bg1"/>
              </a:buClr>
              <a:buFontTx/>
              <a:buChar char="•"/>
            </a:pPr>
            <a:r>
              <a:rPr lang="en-US" altLang="en-US">
                <a:solidFill>
                  <a:srgbClr val="000000"/>
                </a:solidFill>
                <a:latin typeface="Comic Sans MS" pitchFamily="66" charset="0"/>
                <a:cs typeface="Times New Roman" pitchFamily="18" charset="0"/>
              </a:rPr>
              <a:t>Science is limited strictly to solving problems about the physical and natural world. </a:t>
            </a:r>
          </a:p>
          <a:p>
            <a:pPr>
              <a:spcBef>
                <a:spcPct val="50000"/>
              </a:spcBef>
              <a:buClr>
                <a:schemeClr val="bg1"/>
              </a:buClr>
              <a:buFontTx/>
              <a:buChar char="•"/>
            </a:pPr>
            <a:r>
              <a:rPr lang="en-US" altLang="en-US">
                <a:solidFill>
                  <a:srgbClr val="000000"/>
                </a:solidFill>
                <a:latin typeface="Comic Sans MS" pitchFamily="66" charset="0"/>
                <a:cs typeface="Times New Roman" pitchFamily="18" charset="0"/>
              </a:rPr>
              <a:t>Explanations based on supernatural forces, values or ethics can never be disproved and thus do not fall under the realm of science.</a:t>
            </a:r>
          </a:p>
        </p:txBody>
      </p:sp>
      <p:sp>
        <p:nvSpPr>
          <p:cNvPr id="6147" name="Text Box 3"/>
          <p:cNvSpPr txBox="1">
            <a:spLocks noChangeArrowheads="1"/>
          </p:cNvSpPr>
          <p:nvPr/>
        </p:nvSpPr>
        <p:spPr bwMode="auto">
          <a:xfrm>
            <a:off x="1143000" y="685800"/>
            <a:ext cx="75438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accent2"/>
                </a:solidFill>
                <a:latin typeface="Comic Sans MS" pitchFamily="66" charset="0"/>
                <a:cs typeface="Times New Roman" pitchFamily="18" charset="0"/>
              </a:rPr>
              <a:t>Science can prove anything, solve any problem or answer any question.</a:t>
            </a:r>
            <a:endParaRPr lang="en-US" altLang="en-US" sz="2800">
              <a:solidFill>
                <a:schemeClr val="accent2"/>
              </a:solidFill>
              <a:latin typeface="Comic Sans MS" pitchFamily="66" charset="0"/>
            </a:endParaRPr>
          </a:p>
        </p:txBody>
      </p:sp>
      <p:pic>
        <p:nvPicPr>
          <p:cNvPr id="6148" name="Picture 4" descr="bd00028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638175"/>
            <a:ext cx="10668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9" name="Text Box 6"/>
          <p:cNvSpPr txBox="1">
            <a:spLocks noChangeArrowheads="1"/>
          </p:cNvSpPr>
          <p:nvPr/>
        </p:nvSpPr>
        <p:spPr bwMode="auto">
          <a:xfrm>
            <a:off x="3276600" y="1752600"/>
            <a:ext cx="3124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200" b="1">
                <a:solidFill>
                  <a:srgbClr val="3366FF"/>
                </a:solidFill>
              </a:rPr>
              <a:t>True</a:t>
            </a:r>
            <a:r>
              <a:rPr lang="en-US" altLang="en-US" sz="3200">
                <a:solidFill>
                  <a:schemeClr val="accent2"/>
                </a:solidFill>
              </a:rPr>
              <a:t> or </a:t>
            </a:r>
            <a:r>
              <a:rPr lang="en-US" altLang="en-US" sz="3200" b="1">
                <a:solidFill>
                  <a:srgbClr val="FF0000"/>
                </a:solidFill>
              </a:rPr>
              <a:t>False</a:t>
            </a:r>
            <a:r>
              <a:rPr lang="en-US" altLang="en-US" sz="3200">
                <a:solidFill>
                  <a:schemeClr val="accent2"/>
                </a:solidFill>
              </a:rPr>
              <a:t>?</a:t>
            </a:r>
            <a:endParaRPr lang="en-US" altLang="en-US" sz="3200"/>
          </a:p>
        </p:txBody>
      </p:sp>
      <p:sp>
        <p:nvSpPr>
          <p:cNvPr id="84999" name="Text Box 7"/>
          <p:cNvSpPr txBox="1">
            <a:spLocks noChangeArrowheads="1"/>
          </p:cNvSpPr>
          <p:nvPr/>
        </p:nvSpPr>
        <p:spPr bwMode="auto">
          <a:xfrm>
            <a:off x="3657600" y="2895600"/>
            <a:ext cx="2286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4800" b="1">
                <a:solidFill>
                  <a:srgbClr val="FF0000"/>
                </a:solidFill>
                <a:latin typeface="Comic Sans MS" pitchFamily="66" charset="0"/>
              </a:rPr>
              <a:t>False</a:t>
            </a:r>
          </a:p>
        </p:txBody>
      </p:sp>
      <p:sp>
        <p:nvSpPr>
          <p:cNvPr id="6151" name="Text Box 8"/>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4"/>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999"/>
                                        </p:tgtEl>
                                        <p:attrNameLst>
                                          <p:attrName>style.visibility</p:attrName>
                                        </p:attrNameLst>
                                      </p:cBhvr>
                                      <p:to>
                                        <p:strVal val="visible"/>
                                      </p:to>
                                    </p:set>
                                    <p:anim calcmode="lin" valueType="num">
                                      <p:cBhvr additive="base">
                                        <p:cTn id="7" dur="500" fill="hold"/>
                                        <p:tgtEl>
                                          <p:spTgt spid="84999"/>
                                        </p:tgtEl>
                                        <p:attrNameLst>
                                          <p:attrName>ppt_x</p:attrName>
                                        </p:attrNameLst>
                                      </p:cBhvr>
                                      <p:tavLst>
                                        <p:tav tm="0">
                                          <p:val>
                                            <p:strVal val="#ppt_x"/>
                                          </p:val>
                                        </p:tav>
                                        <p:tav tm="100000">
                                          <p:val>
                                            <p:strVal val="#ppt_x"/>
                                          </p:val>
                                        </p:tav>
                                      </p:tavLst>
                                    </p:anim>
                                    <p:anim calcmode="lin" valueType="num">
                                      <p:cBhvr additive="base">
                                        <p:cTn id="8" dur="500" fill="hold"/>
                                        <p:tgtEl>
                                          <p:spTgt spid="8499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994"/>
                                        </p:tgtEl>
                                        <p:attrNameLst>
                                          <p:attrName>style.visibility</p:attrName>
                                        </p:attrNameLst>
                                      </p:cBhvr>
                                      <p:to>
                                        <p:strVal val="visible"/>
                                      </p:to>
                                    </p:set>
                                    <p:anim calcmode="lin" valueType="num">
                                      <p:cBhvr additive="base">
                                        <p:cTn id="13" dur="500" fill="hold"/>
                                        <p:tgtEl>
                                          <p:spTgt spid="84994"/>
                                        </p:tgtEl>
                                        <p:attrNameLst>
                                          <p:attrName>ppt_x</p:attrName>
                                        </p:attrNameLst>
                                      </p:cBhvr>
                                      <p:tavLst>
                                        <p:tav tm="0">
                                          <p:val>
                                            <p:strVal val="#ppt_x"/>
                                          </p:val>
                                        </p:tav>
                                        <p:tav tm="100000">
                                          <p:val>
                                            <p:strVal val="#ppt_x"/>
                                          </p:val>
                                        </p:tav>
                                      </p:tavLst>
                                    </p:anim>
                                    <p:anim calcmode="lin" valueType="num">
                                      <p:cBhvr additive="base">
                                        <p:cTn id="14" dur="500" fill="hold"/>
                                        <p:tgtEl>
                                          <p:spTgt spid="849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4" grpId="0"/>
      <p:bldP spid="8499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j007875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10413" y="228600"/>
            <a:ext cx="157638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ext Box 3"/>
          <p:cNvSpPr txBox="1">
            <a:spLocks noChangeArrowheads="1"/>
          </p:cNvSpPr>
          <p:nvPr/>
        </p:nvSpPr>
        <p:spPr bwMode="auto">
          <a:xfrm>
            <a:off x="609600" y="457200"/>
            <a:ext cx="6477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b="1">
                <a:solidFill>
                  <a:schemeClr val="accent2"/>
                </a:solidFill>
                <a:latin typeface="Comic Sans MS" pitchFamily="66" charset="0"/>
                <a:cs typeface="Times New Roman" pitchFamily="18" charset="0"/>
              </a:rPr>
              <a:t>Any study done carefully and based on observation is scientific.</a:t>
            </a:r>
            <a:r>
              <a:rPr lang="en-US" altLang="en-US" sz="2800" b="1">
                <a:cs typeface="Times New Roman" pitchFamily="18" charset="0"/>
              </a:rPr>
              <a:t> </a:t>
            </a:r>
          </a:p>
        </p:txBody>
      </p:sp>
      <p:sp>
        <p:nvSpPr>
          <p:cNvPr id="72708" name="Text Box 4"/>
          <p:cNvSpPr txBox="1">
            <a:spLocks noChangeArrowheads="1"/>
          </p:cNvSpPr>
          <p:nvPr/>
        </p:nvSpPr>
        <p:spPr bwMode="auto">
          <a:xfrm>
            <a:off x="381000" y="2590800"/>
            <a:ext cx="8229600" cy="139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914400" indent="-4572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eaLnBrk="1" hangingPunct="1">
              <a:spcBef>
                <a:spcPct val="30000"/>
              </a:spcBef>
              <a:buClr>
                <a:schemeClr val="bg1"/>
              </a:buClr>
              <a:buFontTx/>
              <a:buChar char="•"/>
            </a:pPr>
            <a:r>
              <a:rPr lang="en-US" altLang="en-US" sz="2000">
                <a:solidFill>
                  <a:srgbClr val="000000"/>
                </a:solidFill>
                <a:latin typeface="Comic Sans MS" pitchFamily="66" charset="0"/>
                <a:cs typeface="Arial" charset="0"/>
              </a:rPr>
              <a:t>•</a:t>
            </a:r>
            <a:r>
              <a:rPr lang="en-US" altLang="en-US" sz="2400">
                <a:solidFill>
                  <a:srgbClr val="000000"/>
                </a:solidFill>
                <a:latin typeface="Comic Sans MS" pitchFamily="66" charset="0"/>
                <a:cs typeface="Arial" charset="0"/>
              </a:rPr>
              <a:t> </a:t>
            </a:r>
            <a:r>
              <a:rPr lang="en-US" altLang="en-US" sz="2000">
                <a:solidFill>
                  <a:srgbClr val="000000"/>
                </a:solidFill>
                <a:latin typeface="Comic Sans MS" pitchFamily="66" charset="0"/>
                <a:cs typeface="Times New Roman" pitchFamily="18" charset="0"/>
              </a:rPr>
              <a:t>Science must follow certain rules.</a:t>
            </a:r>
          </a:p>
          <a:p>
            <a:pPr lvl="1" eaLnBrk="1" hangingPunct="1">
              <a:spcBef>
                <a:spcPct val="30000"/>
              </a:spcBef>
              <a:buClr>
                <a:schemeClr val="bg1"/>
              </a:buClr>
              <a:buFontTx/>
              <a:buChar char="•"/>
            </a:pPr>
            <a:endParaRPr lang="en-US" altLang="en-US" sz="900">
              <a:solidFill>
                <a:srgbClr val="000000"/>
              </a:solidFill>
              <a:latin typeface="Comic Sans MS" pitchFamily="66" charset="0"/>
              <a:cs typeface="Times New Roman" pitchFamily="18" charset="0"/>
            </a:endParaRPr>
          </a:p>
          <a:p>
            <a:pPr lvl="1" eaLnBrk="1" hangingPunct="1">
              <a:spcBef>
                <a:spcPct val="30000"/>
              </a:spcBef>
              <a:buClr>
                <a:schemeClr val="bg1"/>
              </a:buClr>
              <a:buFontTx/>
              <a:buChar char="•"/>
            </a:pPr>
            <a:r>
              <a:rPr lang="en-US" altLang="en-US">
                <a:solidFill>
                  <a:srgbClr val="000000"/>
                </a:solidFill>
                <a:latin typeface="Comic Sans MS" pitchFamily="66" charset="0"/>
              </a:rPr>
              <a:t>•</a:t>
            </a:r>
            <a:r>
              <a:rPr lang="en-US" altLang="en-US">
                <a:latin typeface="Comic Sans MS" pitchFamily="66" charset="0"/>
              </a:rPr>
              <a:t> </a:t>
            </a:r>
            <a:r>
              <a:rPr lang="en-US" altLang="en-US" sz="1600">
                <a:latin typeface="Comic Sans MS" pitchFamily="66" charset="0"/>
              </a:rPr>
              <a:t> </a:t>
            </a:r>
            <a:r>
              <a:rPr lang="en-US" altLang="en-US" sz="2000">
                <a:solidFill>
                  <a:srgbClr val="000000"/>
                </a:solidFill>
                <a:latin typeface="Comic Sans MS" pitchFamily="66" charset="0"/>
                <a:cs typeface="Times New Roman" pitchFamily="18" charset="0"/>
              </a:rPr>
              <a:t>The rules of science make the scientific process as objective as is possible.</a:t>
            </a:r>
            <a:r>
              <a:rPr lang="en-US" altLang="en-US" sz="2400">
                <a:solidFill>
                  <a:srgbClr val="000000"/>
                </a:solidFill>
                <a:cs typeface="Times New Roman" pitchFamily="18" charset="0"/>
              </a:rPr>
              <a:t> </a:t>
            </a:r>
          </a:p>
        </p:txBody>
      </p:sp>
      <p:sp>
        <p:nvSpPr>
          <p:cNvPr id="72709" name="Text Box 5"/>
          <p:cNvSpPr txBox="1">
            <a:spLocks noChangeArrowheads="1"/>
          </p:cNvSpPr>
          <p:nvPr/>
        </p:nvSpPr>
        <p:spPr bwMode="auto">
          <a:xfrm>
            <a:off x="457200" y="4191000"/>
            <a:ext cx="7848600" cy="2014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a:solidFill>
                  <a:srgbClr val="99FFCC"/>
                </a:solidFill>
                <a:latin typeface="Comic Sans MS" pitchFamily="66" charset="0"/>
                <a:cs typeface="Times New Roman" pitchFamily="18" charset="0"/>
              </a:rPr>
              <a:t>	 </a:t>
            </a:r>
            <a:r>
              <a:rPr lang="en-US" altLang="en-US">
                <a:solidFill>
                  <a:srgbClr val="FF0066"/>
                </a:solidFill>
                <a:latin typeface="Comic Sans MS" pitchFamily="66" charset="0"/>
                <a:cs typeface="Times New Roman" pitchFamily="18" charset="0"/>
              </a:rPr>
              <a:t>Objective</a:t>
            </a:r>
            <a:r>
              <a:rPr lang="en-US" altLang="en-US">
                <a:solidFill>
                  <a:srgbClr val="000000"/>
                </a:solidFill>
                <a:latin typeface="Comic Sans MS" pitchFamily="66" charset="0"/>
                <a:cs typeface="Times New Roman" pitchFamily="18" charset="0"/>
              </a:rPr>
              <a:t> = Not influenced by feelings, interests 		and prejudices; UNBIASED </a:t>
            </a:r>
          </a:p>
          <a:p>
            <a:pPr algn="ctr"/>
            <a:endParaRPr lang="en-US" altLang="en-US" sz="800">
              <a:solidFill>
                <a:srgbClr val="000000"/>
              </a:solidFill>
              <a:latin typeface="Comic Sans MS" pitchFamily="66" charset="0"/>
              <a:cs typeface="Times New Roman" pitchFamily="18" charset="0"/>
            </a:endParaRPr>
          </a:p>
          <a:p>
            <a:pPr algn="ctr"/>
            <a:r>
              <a:rPr lang="en-US" altLang="en-US" sz="2000">
                <a:solidFill>
                  <a:srgbClr val="000000"/>
                </a:solidFill>
                <a:latin typeface="Comic Sans MS" pitchFamily="66" charset="0"/>
                <a:cs typeface="Times New Roman" pitchFamily="18" charset="0"/>
              </a:rPr>
              <a:t>vs.</a:t>
            </a:r>
          </a:p>
          <a:p>
            <a:pPr algn="ctr"/>
            <a:endParaRPr lang="en-US" altLang="en-US" sz="800">
              <a:solidFill>
                <a:srgbClr val="000000"/>
              </a:solidFill>
              <a:latin typeface="Comic Sans MS" pitchFamily="66" charset="0"/>
              <a:cs typeface="Times New Roman" pitchFamily="18" charset="0"/>
            </a:endParaRPr>
          </a:p>
          <a:p>
            <a:r>
              <a:rPr lang="en-US" altLang="en-US">
                <a:solidFill>
                  <a:srgbClr val="000000"/>
                </a:solidFill>
                <a:latin typeface="Comic Sans MS" pitchFamily="66" charset="0"/>
                <a:cs typeface="Times New Roman" pitchFamily="18" charset="0"/>
              </a:rPr>
              <a:t>	 </a:t>
            </a:r>
            <a:r>
              <a:rPr lang="en-US" altLang="en-US">
                <a:solidFill>
                  <a:srgbClr val="FF0066"/>
                </a:solidFill>
                <a:latin typeface="Comic Sans MS" pitchFamily="66" charset="0"/>
                <a:cs typeface="Times New Roman" pitchFamily="18" charset="0"/>
              </a:rPr>
              <a:t>Subjective</a:t>
            </a:r>
            <a:r>
              <a:rPr lang="en-US" altLang="en-US">
                <a:solidFill>
                  <a:srgbClr val="000000"/>
                </a:solidFill>
                <a:latin typeface="Comic Sans MS" pitchFamily="66" charset="0"/>
                <a:cs typeface="Times New Roman" pitchFamily="18" charset="0"/>
              </a:rPr>
              <a:t> = Influenced by feelings, interests 	 		and prejudices; BIASED </a:t>
            </a:r>
          </a:p>
          <a:p>
            <a:pPr algn="ctr"/>
            <a:endParaRPr lang="en-US" altLang="en-US">
              <a:solidFill>
                <a:srgbClr val="000000"/>
              </a:solidFill>
              <a:latin typeface="Comic Sans MS" pitchFamily="66" charset="0"/>
            </a:endParaRPr>
          </a:p>
        </p:txBody>
      </p:sp>
      <p:sp>
        <p:nvSpPr>
          <p:cNvPr id="72711" name="Text Box 7"/>
          <p:cNvSpPr txBox="1">
            <a:spLocks noChangeArrowheads="1"/>
          </p:cNvSpPr>
          <p:nvPr/>
        </p:nvSpPr>
        <p:spPr bwMode="auto">
          <a:xfrm>
            <a:off x="3352800" y="1524000"/>
            <a:ext cx="2286000"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4800" b="1">
                <a:solidFill>
                  <a:srgbClr val="FF0000"/>
                </a:solidFill>
                <a:latin typeface="Comic Sans MS" pitchFamily="66" charset="0"/>
              </a:rPr>
              <a:t>False</a:t>
            </a:r>
          </a:p>
        </p:txBody>
      </p:sp>
      <p:sp>
        <p:nvSpPr>
          <p:cNvPr id="7175" name="Text Box 8"/>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4"/>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2711"/>
                                        </p:tgtEl>
                                        <p:attrNameLst>
                                          <p:attrName>style.visibility</p:attrName>
                                        </p:attrNameLst>
                                      </p:cBhvr>
                                      <p:to>
                                        <p:strVal val="visible"/>
                                      </p:to>
                                    </p:set>
                                    <p:anim calcmode="lin" valueType="num">
                                      <p:cBhvr additive="base">
                                        <p:cTn id="7" dur="500" fill="hold"/>
                                        <p:tgtEl>
                                          <p:spTgt spid="72711"/>
                                        </p:tgtEl>
                                        <p:attrNameLst>
                                          <p:attrName>ppt_x</p:attrName>
                                        </p:attrNameLst>
                                      </p:cBhvr>
                                      <p:tavLst>
                                        <p:tav tm="0">
                                          <p:val>
                                            <p:strVal val="#ppt_x"/>
                                          </p:val>
                                        </p:tav>
                                        <p:tav tm="100000">
                                          <p:val>
                                            <p:strVal val="#ppt_x"/>
                                          </p:val>
                                        </p:tav>
                                      </p:tavLst>
                                    </p:anim>
                                    <p:anim calcmode="lin" valueType="num">
                                      <p:cBhvr additive="base">
                                        <p:cTn id="8" dur="500" fill="hold"/>
                                        <p:tgtEl>
                                          <p:spTgt spid="7271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2708"/>
                                        </p:tgtEl>
                                        <p:attrNameLst>
                                          <p:attrName>style.visibility</p:attrName>
                                        </p:attrNameLst>
                                      </p:cBhvr>
                                      <p:to>
                                        <p:strVal val="visible"/>
                                      </p:to>
                                    </p:set>
                                    <p:anim calcmode="lin" valueType="num">
                                      <p:cBhvr additive="base">
                                        <p:cTn id="13" dur="500" fill="hold"/>
                                        <p:tgtEl>
                                          <p:spTgt spid="72708"/>
                                        </p:tgtEl>
                                        <p:attrNameLst>
                                          <p:attrName>ppt_x</p:attrName>
                                        </p:attrNameLst>
                                      </p:cBhvr>
                                      <p:tavLst>
                                        <p:tav tm="0">
                                          <p:val>
                                            <p:strVal val="#ppt_x"/>
                                          </p:val>
                                        </p:tav>
                                        <p:tav tm="100000">
                                          <p:val>
                                            <p:strVal val="#ppt_x"/>
                                          </p:val>
                                        </p:tav>
                                      </p:tavLst>
                                    </p:anim>
                                    <p:anim calcmode="lin" valueType="num">
                                      <p:cBhvr additive="base">
                                        <p:cTn id="14" dur="500" fill="hold"/>
                                        <p:tgtEl>
                                          <p:spTgt spid="72708"/>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2709"/>
                                        </p:tgtEl>
                                        <p:attrNameLst>
                                          <p:attrName>style.visibility</p:attrName>
                                        </p:attrNameLst>
                                      </p:cBhvr>
                                      <p:to>
                                        <p:strVal val="visible"/>
                                      </p:to>
                                    </p:set>
                                    <p:anim calcmode="lin" valueType="num">
                                      <p:cBhvr additive="base">
                                        <p:cTn id="17" dur="500" fill="hold"/>
                                        <p:tgtEl>
                                          <p:spTgt spid="72709"/>
                                        </p:tgtEl>
                                        <p:attrNameLst>
                                          <p:attrName>ppt_x</p:attrName>
                                        </p:attrNameLst>
                                      </p:cBhvr>
                                      <p:tavLst>
                                        <p:tav tm="0">
                                          <p:val>
                                            <p:strVal val="#ppt_x"/>
                                          </p:val>
                                        </p:tav>
                                        <p:tav tm="100000">
                                          <p:val>
                                            <p:strVal val="#ppt_x"/>
                                          </p:val>
                                        </p:tav>
                                      </p:tavLst>
                                    </p:anim>
                                    <p:anim calcmode="lin" valueType="num">
                                      <p:cBhvr additive="base">
                                        <p:cTn id="18" dur="500" fill="hold"/>
                                        <p:tgtEl>
                                          <p:spTgt spid="727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8" grpId="0"/>
      <p:bldP spid="72709" grpId="0"/>
      <p:bldP spid="727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3400" y="2438400"/>
            <a:ext cx="8229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accent2"/>
                </a:solidFill>
                <a:latin typeface="Comic Sans MS" pitchFamily="66" charset="0"/>
                <a:cs typeface="Times New Roman" pitchFamily="18" charset="0"/>
              </a:rPr>
              <a:t>Science can be done poorly.</a:t>
            </a:r>
            <a:r>
              <a:rPr lang="en-US" altLang="en-US" sz="2800" b="1">
                <a:solidFill>
                  <a:schemeClr val="accent2"/>
                </a:solidFill>
                <a:cs typeface="Times New Roman" pitchFamily="18" charset="0"/>
              </a:rPr>
              <a:t> </a:t>
            </a:r>
            <a:endParaRPr lang="en-US" altLang="en-US" sz="2800" b="1">
              <a:solidFill>
                <a:schemeClr val="accent2"/>
              </a:solidFill>
            </a:endParaRPr>
          </a:p>
        </p:txBody>
      </p:sp>
      <p:sp>
        <p:nvSpPr>
          <p:cNvPr id="74757" name="WordArt 5"/>
          <p:cNvSpPr>
            <a:spLocks noChangeArrowheads="1" noChangeShapeType="1" noTextEdit="1"/>
          </p:cNvSpPr>
          <p:nvPr/>
        </p:nvSpPr>
        <p:spPr bwMode="auto">
          <a:xfrm rot="623882">
            <a:off x="4191000" y="3657600"/>
            <a:ext cx="1195388" cy="685800"/>
          </a:xfrm>
          <a:prstGeom prst="rect">
            <a:avLst/>
          </a:prstGeom>
        </p:spPr>
        <p:txBody>
          <a:bodyPr wrap="none" fromWordArt="1">
            <a:prstTxWarp prst="textSlantUp">
              <a:avLst>
                <a:gd name="adj" fmla="val 32056"/>
              </a:avLst>
            </a:prstTxWarp>
          </a:bodyPr>
          <a:lstStyle/>
          <a:p>
            <a:pPr algn="ctr"/>
            <a:r>
              <a:rPr lang="en-US" sz="2400" b="1" kern="10">
                <a:ln w="9525">
                  <a:solidFill>
                    <a:schemeClr val="tx1"/>
                  </a:solidFill>
                  <a:round/>
                  <a:headEnd/>
                  <a:tailEnd/>
                </a:ln>
                <a:solidFill>
                  <a:srgbClr val="99CCFF"/>
                </a:solidFill>
                <a:effectLst>
                  <a:outerShdw dist="53882" dir="2700000" algn="ctr" rotWithShape="0">
                    <a:srgbClr val="9999FF"/>
                  </a:outerShdw>
                </a:effectLst>
                <a:latin typeface="Tahoma"/>
                <a:ea typeface="Tahoma"/>
                <a:cs typeface="Tahoma"/>
              </a:rPr>
              <a:t>True</a:t>
            </a:r>
          </a:p>
        </p:txBody>
      </p:sp>
      <p:pic>
        <p:nvPicPr>
          <p:cNvPr id="8196" name="Picture 7" descr="MCj0397048000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0" y="457200"/>
            <a:ext cx="1557338"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Text Box 8"/>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4"/>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499"/>
                                          </p:stCondLst>
                                        </p:cTn>
                                        <p:tgtEl>
                                          <p:spTgt spid="747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1000" y="762000"/>
            <a:ext cx="82296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accent2"/>
                </a:solidFill>
                <a:latin typeface="Comic Sans MS" pitchFamily="66" charset="0"/>
                <a:cs typeface="Times New Roman" pitchFamily="18" charset="0"/>
              </a:rPr>
              <a:t>Different scientists may get different solutions to the same problem. </a:t>
            </a:r>
          </a:p>
          <a:p>
            <a:pPr algn="ctr" eaLnBrk="1" hangingPunct="1"/>
            <a:endParaRPr lang="en-US" altLang="en-US" sz="2800" b="1">
              <a:solidFill>
                <a:schemeClr val="accent2"/>
              </a:solidFill>
              <a:latin typeface="Comic Sans MS" pitchFamily="66" charset="0"/>
              <a:cs typeface="Times New Roman" pitchFamily="18" charset="0"/>
            </a:endParaRPr>
          </a:p>
        </p:txBody>
      </p:sp>
      <p:sp>
        <p:nvSpPr>
          <p:cNvPr id="9219" name="Oval 4"/>
          <p:cNvSpPr>
            <a:spLocks noChangeArrowheads="1"/>
          </p:cNvSpPr>
          <p:nvPr/>
        </p:nvSpPr>
        <p:spPr bwMode="auto">
          <a:xfrm>
            <a:off x="914400" y="2133600"/>
            <a:ext cx="1752600" cy="1219200"/>
          </a:xfrm>
          <a:prstGeom prst="ellipse">
            <a:avLst/>
          </a:prstGeom>
          <a:solidFill>
            <a:schemeClr val="accent1"/>
          </a:solidFill>
          <a:ln w="349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0" name="Oval 5"/>
          <p:cNvSpPr>
            <a:spLocks noChangeArrowheads="1"/>
          </p:cNvSpPr>
          <p:nvPr/>
        </p:nvSpPr>
        <p:spPr bwMode="auto">
          <a:xfrm>
            <a:off x="6629400" y="2057400"/>
            <a:ext cx="1828800" cy="1219200"/>
          </a:xfrm>
          <a:prstGeom prst="ellipse">
            <a:avLst/>
          </a:prstGeom>
          <a:solidFill>
            <a:srgbClr val="CCFF33"/>
          </a:solidFill>
          <a:ln w="349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9221" name="WordArt 6"/>
          <p:cNvSpPr>
            <a:spLocks noChangeArrowheads="1" noChangeShapeType="1" noTextEdit="1"/>
          </p:cNvSpPr>
          <p:nvPr/>
        </p:nvSpPr>
        <p:spPr bwMode="auto">
          <a:xfrm rot="1192874">
            <a:off x="1447800" y="2209800"/>
            <a:ext cx="758825" cy="965200"/>
          </a:xfrm>
          <a:prstGeom prst="rect">
            <a:avLst/>
          </a:prstGeom>
        </p:spPr>
        <p:txBody>
          <a:bodyPr wrap="none" fromWordArt="1">
            <a:prstTxWarp prst="textSlantUp">
              <a:avLst>
                <a:gd name="adj" fmla="val 32056"/>
              </a:avLst>
            </a:prstTxWarp>
          </a:bodyPr>
          <a:lstStyle/>
          <a:p>
            <a:pPr algn="ctr"/>
            <a:r>
              <a:rPr lang="en-US" sz="2800" kern="10">
                <a:ln w="9525">
                  <a:solidFill>
                    <a:srgbClr val="CC99FF"/>
                  </a:solidFill>
                  <a:round/>
                  <a:headEnd/>
                  <a:tailEnd/>
                </a:ln>
                <a:gradFill rotWithShape="1">
                  <a:gsLst>
                    <a:gs pos="0">
                      <a:srgbClr val="6600CC"/>
                    </a:gs>
                    <a:gs pos="100000">
                      <a:srgbClr val="CC00CC"/>
                    </a:gs>
                  </a:gsLst>
                  <a:lin ang="4200000" scaled="1"/>
                </a:gradFill>
                <a:effectLst>
                  <a:outerShdw dist="53882" dir="2700000" algn="ctr" rotWithShape="0">
                    <a:srgbClr val="9999FF"/>
                  </a:outerShdw>
                </a:effectLst>
                <a:latin typeface="Impact"/>
              </a:rPr>
              <a:t>True</a:t>
            </a:r>
          </a:p>
        </p:txBody>
      </p:sp>
      <p:sp>
        <p:nvSpPr>
          <p:cNvPr id="9222" name="WordArt 7"/>
          <p:cNvSpPr>
            <a:spLocks noChangeArrowheads="1" noChangeShapeType="1" noTextEdit="1"/>
          </p:cNvSpPr>
          <p:nvPr/>
        </p:nvSpPr>
        <p:spPr bwMode="auto">
          <a:xfrm rot="1192874">
            <a:off x="7239000" y="2057400"/>
            <a:ext cx="758825" cy="965200"/>
          </a:xfrm>
          <a:prstGeom prst="rect">
            <a:avLst/>
          </a:prstGeom>
        </p:spPr>
        <p:txBody>
          <a:bodyPr wrap="none" fromWordArt="1">
            <a:prstTxWarp prst="textSlantUp">
              <a:avLst>
                <a:gd name="adj" fmla="val 32056"/>
              </a:avLst>
            </a:prstTxWarp>
          </a:bodyPr>
          <a:lstStyle/>
          <a:p>
            <a:pPr algn="ctr"/>
            <a:r>
              <a:rPr lang="en-US" sz="2800" kern="10">
                <a:ln w="9525">
                  <a:solidFill>
                    <a:srgbClr val="CC99FF"/>
                  </a:solidFill>
                  <a:round/>
                  <a:headEnd/>
                  <a:tailEnd/>
                </a:ln>
                <a:gradFill rotWithShape="1">
                  <a:gsLst>
                    <a:gs pos="0">
                      <a:srgbClr val="18472F"/>
                    </a:gs>
                    <a:gs pos="100000">
                      <a:srgbClr val="339966"/>
                    </a:gs>
                  </a:gsLst>
                  <a:lin ang="4200000" scaled="1"/>
                </a:gradFill>
                <a:effectLst>
                  <a:outerShdw dist="53882" dir="2700000" algn="ctr" rotWithShape="0">
                    <a:srgbClr val="9999FF"/>
                  </a:outerShdw>
                </a:effectLst>
                <a:latin typeface="Impact"/>
              </a:rPr>
              <a:t>False</a:t>
            </a:r>
          </a:p>
        </p:txBody>
      </p:sp>
      <p:sp>
        <p:nvSpPr>
          <p:cNvPr id="76808" name="WordArt 8"/>
          <p:cNvSpPr>
            <a:spLocks noChangeArrowheads="1" noChangeShapeType="1" noTextEdit="1"/>
          </p:cNvSpPr>
          <p:nvPr/>
        </p:nvSpPr>
        <p:spPr bwMode="auto">
          <a:xfrm rot="623882">
            <a:off x="3886200" y="3429000"/>
            <a:ext cx="1195388" cy="685800"/>
          </a:xfrm>
          <a:prstGeom prst="rect">
            <a:avLst/>
          </a:prstGeom>
        </p:spPr>
        <p:txBody>
          <a:bodyPr wrap="none" fromWordArt="1">
            <a:prstTxWarp prst="textSlantUp">
              <a:avLst>
                <a:gd name="adj" fmla="val 32056"/>
              </a:avLst>
            </a:prstTxWarp>
          </a:bodyPr>
          <a:lstStyle/>
          <a:p>
            <a:pPr algn="ctr"/>
            <a:r>
              <a:rPr lang="en-US" sz="2400" b="1" kern="10">
                <a:ln w="9525">
                  <a:solidFill>
                    <a:schemeClr val="tx1"/>
                  </a:solidFill>
                  <a:round/>
                  <a:headEnd/>
                  <a:tailEnd/>
                </a:ln>
                <a:solidFill>
                  <a:srgbClr val="99CCFF"/>
                </a:solidFill>
                <a:effectLst>
                  <a:outerShdw dist="53882" dir="2700000" algn="ctr" rotWithShape="0">
                    <a:srgbClr val="9999FF"/>
                  </a:outerShdw>
                </a:effectLst>
                <a:latin typeface="Tahoma"/>
                <a:ea typeface="Tahoma"/>
                <a:cs typeface="Tahoma"/>
              </a:rPr>
              <a:t>True</a:t>
            </a:r>
          </a:p>
        </p:txBody>
      </p:sp>
      <p:sp>
        <p:nvSpPr>
          <p:cNvPr id="9224" name="Text Box 8"/>
          <p:cNvSpPr txBox="1">
            <a:spLocks noChangeArrowheads="1"/>
          </p:cNvSpPr>
          <p:nvPr/>
        </p:nvSpPr>
        <p:spPr bwMode="auto">
          <a:xfrm>
            <a:off x="0" y="6613525"/>
            <a:ext cx="4343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hlinkClick r:id="rId3"/>
              </a:rPr>
              <a:t>What Is Science? </a:t>
            </a:r>
            <a:r>
              <a:rPr lang="en-US" altLang="en-US" sz="1000">
                <a:latin typeface="Comic Sans MS" pitchFamily="66" charset="0"/>
              </a:rPr>
              <a:t>from Patuxent Wildlife Research Center, US Gov</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0" fill="hold" grpId="0" nodeType="clickEffect">
                                  <p:stCondLst>
                                    <p:cond delay="0"/>
                                  </p:stCondLst>
                                  <p:childTnLst>
                                    <p:set>
                                      <p:cBhvr>
                                        <p:cTn id="6" dur="1" fill="hold">
                                          <p:stCondLst>
                                            <p:cond delay="499"/>
                                          </p:stCondLst>
                                        </p:cTn>
                                        <p:tgtEl>
                                          <p:spTgt spid="768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0"/>
            <a:ext cx="8229600" cy="944563"/>
          </a:xfrm>
        </p:spPr>
        <p:txBody>
          <a:bodyPr/>
          <a:lstStyle/>
          <a:p>
            <a:pPr eaLnBrk="1" hangingPunct="1"/>
            <a:r>
              <a:rPr lang="en-US" altLang="en-US" sz="2400" b="1" smtClean="0">
                <a:solidFill>
                  <a:srgbClr val="FF9900"/>
                </a:solidFill>
                <a:latin typeface="Comic Sans MS" pitchFamily="66" charset="0"/>
              </a:rPr>
              <a:t>The Controversy Over Spontaneous Generation</a:t>
            </a:r>
            <a:r>
              <a:rPr lang="en-US" altLang="en-US" sz="2200" b="1" smtClean="0">
                <a:latin typeface="Comic Sans MS" pitchFamily="66" charset="0"/>
              </a:rPr>
              <a:t/>
            </a:r>
            <a:br>
              <a:rPr lang="en-US" altLang="en-US" sz="2200" b="1" smtClean="0">
                <a:latin typeface="Comic Sans MS" pitchFamily="66" charset="0"/>
              </a:rPr>
            </a:br>
            <a:r>
              <a:rPr lang="en-US" altLang="en-US" sz="2200" b="1" smtClean="0">
                <a:latin typeface="Comic Sans MS" pitchFamily="66" charset="0"/>
              </a:rPr>
              <a:t> </a:t>
            </a:r>
            <a:r>
              <a:rPr lang="en-US" altLang="en-US" sz="1800" smtClean="0">
                <a:solidFill>
                  <a:schemeClr val="tx1"/>
                </a:solidFill>
                <a:latin typeface="Comic Sans MS" pitchFamily="66" charset="0"/>
              </a:rPr>
              <a:t>John Needham  &amp; Lazzaro Spallanzani</a:t>
            </a:r>
            <a:r>
              <a:rPr lang="en-US" altLang="en-US" sz="2400" smtClean="0">
                <a:solidFill>
                  <a:schemeClr val="tx1"/>
                </a:solidFill>
                <a:latin typeface="Times New Roman" pitchFamily="18" charset="0"/>
              </a:rPr>
              <a:t> </a:t>
            </a:r>
            <a:endParaRPr lang="en-US" altLang="en-US" sz="2400" smtClean="0">
              <a:latin typeface="Times New Roman" pitchFamily="18" charset="0"/>
            </a:endParaRPr>
          </a:p>
        </p:txBody>
      </p:sp>
      <p:pic>
        <p:nvPicPr>
          <p:cNvPr id="10244" name="Picture 4" descr="180px-Spallanzani"/>
          <p:cNvPicPr>
            <a:picLocks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7475651" y="4844256"/>
            <a:ext cx="1320006" cy="1414292"/>
          </a:xfrm>
          <a:prstGeom prst="ellipse">
            <a:avLst/>
          </a:prstGeom>
          <a:ln w="9525">
            <a:solidFill>
              <a:srgbClr val="000000"/>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5" name="Text Box 5"/>
          <p:cNvSpPr txBox="1">
            <a:spLocks noChangeArrowheads="1"/>
          </p:cNvSpPr>
          <p:nvPr/>
        </p:nvSpPr>
        <p:spPr bwMode="auto">
          <a:xfrm>
            <a:off x="228600" y="1143000"/>
            <a:ext cx="6400800" cy="2562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b="1" dirty="0" smtClean="0">
                <a:solidFill>
                  <a:srgbClr val="FF0000"/>
                </a:solidFill>
                <a:latin typeface="Comic Sans MS" pitchFamily="66" charset="0"/>
              </a:rPr>
              <a:t>The Question</a:t>
            </a:r>
            <a:r>
              <a:rPr lang="en-US" altLang="en-US" sz="2000" b="1" dirty="0">
                <a:latin typeface="Comic Sans MS" pitchFamily="66" charset="0"/>
              </a:rPr>
              <a:t>:</a:t>
            </a:r>
          </a:p>
          <a:p>
            <a:pPr eaLnBrk="1" hangingPunct="1">
              <a:spcBef>
                <a:spcPct val="50000"/>
              </a:spcBef>
            </a:pPr>
            <a:r>
              <a:rPr lang="en-US" altLang="en-US" sz="1600" b="1" dirty="0">
                <a:latin typeface="Comic Sans MS" pitchFamily="66" charset="0"/>
              </a:rPr>
              <a:t>What causes tiny living things to appear in decaying broth? </a:t>
            </a:r>
            <a:endParaRPr lang="en-US" altLang="en-US" sz="1600" b="1" dirty="0" smtClean="0">
              <a:latin typeface="Comic Sans MS" pitchFamily="66" charset="0"/>
            </a:endParaRPr>
          </a:p>
          <a:p>
            <a:pPr eaLnBrk="1" hangingPunct="1">
              <a:spcBef>
                <a:spcPct val="50000"/>
              </a:spcBef>
            </a:pPr>
            <a:endParaRPr lang="en-US" altLang="en-US" sz="500" b="1" dirty="0">
              <a:latin typeface="Comic Sans MS" pitchFamily="66" charset="0"/>
            </a:endParaRPr>
          </a:p>
          <a:p>
            <a:pPr eaLnBrk="1" hangingPunct="1">
              <a:spcBef>
                <a:spcPct val="50000"/>
              </a:spcBef>
            </a:pPr>
            <a:r>
              <a:rPr lang="en-US" altLang="en-US" sz="1600" i="1" dirty="0" smtClean="0">
                <a:latin typeface="Comic Sans MS" pitchFamily="66" charset="0"/>
              </a:rPr>
              <a:t>Needham’s </a:t>
            </a:r>
            <a:r>
              <a:rPr lang="en-US" altLang="en-US" sz="1600" i="1" dirty="0">
                <a:latin typeface="Comic Sans MS" pitchFamily="66" charset="0"/>
              </a:rPr>
              <a:t>Hypothesis</a:t>
            </a:r>
            <a:r>
              <a:rPr lang="en-US" altLang="en-US" sz="1600" dirty="0">
                <a:latin typeface="Comic Sans MS" pitchFamily="66" charset="0"/>
              </a:rPr>
              <a:t>: </a:t>
            </a:r>
            <a:r>
              <a:rPr lang="en-US" altLang="en-US" sz="1600" dirty="0">
                <a:latin typeface="Comic Sans MS" pitchFamily="66" charset="0"/>
                <a:hlinkClick r:id="rId4"/>
              </a:rPr>
              <a:t>Spontaneous generation</a:t>
            </a:r>
            <a:r>
              <a:rPr lang="en-US" altLang="en-US" sz="1600" dirty="0">
                <a:latin typeface="Comic Sans MS" pitchFamily="66" charset="0"/>
              </a:rPr>
              <a:t>.</a:t>
            </a:r>
            <a:r>
              <a:rPr lang="en-US" altLang="en-US" sz="2000" dirty="0"/>
              <a:t> </a:t>
            </a:r>
          </a:p>
          <a:p>
            <a:pPr eaLnBrk="1" hangingPunct="1">
              <a:spcBef>
                <a:spcPct val="50000"/>
              </a:spcBef>
            </a:pPr>
            <a:endParaRPr lang="en-US" altLang="en-US" sz="1100" i="1" dirty="0">
              <a:latin typeface="Comic Sans MS" pitchFamily="66" charset="0"/>
            </a:endParaRPr>
          </a:p>
          <a:p>
            <a:pPr eaLnBrk="1" hangingPunct="1">
              <a:spcBef>
                <a:spcPct val="50000"/>
              </a:spcBef>
            </a:pPr>
            <a:r>
              <a:rPr lang="en-US" altLang="en-US" sz="1600" i="1" dirty="0" err="1">
                <a:latin typeface="Comic Sans MS" pitchFamily="66" charset="0"/>
              </a:rPr>
              <a:t>Spallazani’s</a:t>
            </a:r>
            <a:r>
              <a:rPr lang="en-US" altLang="en-US" sz="1600" i="1" dirty="0">
                <a:latin typeface="Comic Sans MS" pitchFamily="66" charset="0"/>
              </a:rPr>
              <a:t> Hypothesis:</a:t>
            </a:r>
            <a:r>
              <a:rPr lang="en-US" altLang="en-US" sz="1600" dirty="0">
                <a:latin typeface="Comic Sans MS" pitchFamily="66" charset="0"/>
              </a:rPr>
              <a:t> Microbes come from the air. Boiling will kill them</a:t>
            </a:r>
            <a:r>
              <a:rPr lang="en-US" altLang="en-US" sz="1400" dirty="0" smtClean="0">
                <a:latin typeface="Comic Sans MS" pitchFamily="66" charset="0"/>
              </a:rPr>
              <a:t>.</a:t>
            </a:r>
          </a:p>
          <a:p>
            <a:pPr eaLnBrk="1" hangingPunct="1">
              <a:spcBef>
                <a:spcPct val="50000"/>
              </a:spcBef>
            </a:pPr>
            <a:endParaRPr lang="en-US" altLang="en-US" sz="1400" dirty="0">
              <a:latin typeface="Comic Sans MS" pitchFamily="66" charset="0"/>
            </a:endParaRPr>
          </a:p>
        </p:txBody>
      </p:sp>
      <p:pic>
        <p:nvPicPr>
          <p:cNvPr id="10246" name="Picture 7" descr="Experimentos+Spallanzani"/>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3505200"/>
            <a:ext cx="50292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8" descr="john_needham_TH"/>
          <p:cNvPicPr>
            <a:picLocks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7442994" y="3238500"/>
            <a:ext cx="1290955" cy="1447800"/>
          </a:xfrm>
          <a:prstGeom prst="ellipse">
            <a:avLst/>
          </a:prstGeom>
          <a:ln w="9525">
            <a:solidFill>
              <a:srgbClr val="000000"/>
            </a:solidFill>
            <a:miter lim="800000"/>
            <a:headEnd/>
            <a:tailEnd/>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8" name="Text Box 13"/>
          <p:cNvSpPr txBox="1">
            <a:spLocks noChangeArrowheads="1"/>
          </p:cNvSpPr>
          <p:nvPr/>
        </p:nvSpPr>
        <p:spPr bwMode="auto">
          <a:xfrm>
            <a:off x="304800" y="3962400"/>
            <a:ext cx="1676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dirty="0">
                <a:latin typeface="Comic Sans MS" pitchFamily="66" charset="0"/>
              </a:rPr>
              <a:t>Needham &gt;</a:t>
            </a:r>
          </a:p>
        </p:txBody>
      </p:sp>
      <p:sp>
        <p:nvSpPr>
          <p:cNvPr id="10249" name="Text Box 14"/>
          <p:cNvSpPr txBox="1">
            <a:spLocks noChangeArrowheads="1"/>
          </p:cNvSpPr>
          <p:nvPr/>
        </p:nvSpPr>
        <p:spPr bwMode="auto">
          <a:xfrm>
            <a:off x="304800" y="5486400"/>
            <a:ext cx="1752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2000" dirty="0" err="1">
                <a:latin typeface="Comic Sans MS" pitchFamily="66" charset="0"/>
              </a:rPr>
              <a:t>Spallazani</a:t>
            </a:r>
            <a:r>
              <a:rPr lang="en-US" altLang="en-US" sz="2000" dirty="0">
                <a:latin typeface="Comic Sans MS" pitchFamily="66" charset="0"/>
              </a:rPr>
              <a:t> &gt;</a:t>
            </a:r>
          </a:p>
        </p:txBody>
      </p:sp>
      <p:sp>
        <p:nvSpPr>
          <p:cNvPr id="10250" name="Text Box 18"/>
          <p:cNvSpPr txBox="1">
            <a:spLocks noChangeArrowheads="1"/>
          </p:cNvSpPr>
          <p:nvPr/>
        </p:nvSpPr>
        <p:spPr bwMode="auto">
          <a:xfrm>
            <a:off x="6858000" y="1066800"/>
            <a:ext cx="1981200" cy="1854200"/>
          </a:xfrm>
          <a:prstGeom prst="rect">
            <a:avLst/>
          </a:prstGeom>
          <a:noFill/>
          <a:ln w="57150" cmpd="thickThin">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600" dirty="0">
                <a:latin typeface="Comic Sans MS" pitchFamily="66" charset="0"/>
              </a:rPr>
              <a:t>               </a:t>
            </a:r>
            <a:r>
              <a:rPr lang="en-US" altLang="en-US" sz="1200" dirty="0">
                <a:latin typeface="Comic Sans MS" pitchFamily="66" charset="0"/>
              </a:rPr>
              <a:t>French  	chemist 	Louis  	Pasteur’s 	design of this experiment settled the argument. </a:t>
            </a:r>
            <a:r>
              <a:rPr lang="en-US" altLang="en-US" sz="1200" b="1" dirty="0">
                <a:latin typeface="Comic Sans MS" pitchFamily="66" charset="0"/>
                <a:hlinkClick r:id="rId7"/>
              </a:rPr>
              <a:t>Click here</a:t>
            </a:r>
            <a:r>
              <a:rPr lang="en-US" altLang="en-US" sz="1200" dirty="0">
                <a:latin typeface="Comic Sans MS" pitchFamily="66" charset="0"/>
                <a:hlinkClick r:id="rId7"/>
              </a:rPr>
              <a:t> </a:t>
            </a:r>
            <a:r>
              <a:rPr lang="en-US" altLang="en-US" sz="1200" dirty="0">
                <a:latin typeface="Comic Sans MS" pitchFamily="66" charset="0"/>
              </a:rPr>
              <a:t>for an animation and quiz.</a:t>
            </a:r>
          </a:p>
        </p:txBody>
      </p:sp>
      <p:pic>
        <p:nvPicPr>
          <p:cNvPr id="10251" name="Picture 20" descr="Louis_Pasteur_by_Pierre_Lamy_Peti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86600" y="1143000"/>
            <a:ext cx="712788"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2" name="Text Box 21"/>
          <p:cNvSpPr txBox="1">
            <a:spLocks noChangeArrowheads="1"/>
          </p:cNvSpPr>
          <p:nvPr/>
        </p:nvSpPr>
        <p:spPr bwMode="auto">
          <a:xfrm>
            <a:off x="0" y="6461125"/>
            <a:ext cx="2971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 </a:t>
            </a:r>
            <a:r>
              <a:rPr lang="en-US" altLang="en-US" sz="1000">
                <a:latin typeface="Comic Sans MS" pitchFamily="66" charset="0"/>
                <a:hlinkClick r:id="rId9"/>
              </a:rPr>
              <a:t>Louis Pasteur</a:t>
            </a:r>
            <a:r>
              <a:rPr lang="en-US" altLang="en-US" sz="1000">
                <a:latin typeface="Comic Sans MS" pitchFamily="66" charset="0"/>
              </a:rPr>
              <a:t>, Pierre Lamy Petit, circa 1866; </a:t>
            </a:r>
            <a:r>
              <a:rPr lang="en-US" altLang="en-US" sz="1000">
                <a:latin typeface="Comic Sans MS" pitchFamily="66" charset="0"/>
                <a:hlinkClick r:id="rId10"/>
              </a:rPr>
              <a:t>Lazzaro Spallanzani</a:t>
            </a:r>
            <a:r>
              <a:rPr lang="en-US" altLang="en-US" sz="1000">
                <a:latin typeface="Comic Sans MS" pitchFamily="66" charset="0"/>
              </a:rPr>
              <a:t>, 1729-1799</a:t>
            </a:r>
          </a:p>
        </p:txBody>
      </p:sp>
      <p:sp>
        <p:nvSpPr>
          <p:cNvPr id="10253" name="Text Box 5"/>
          <p:cNvSpPr txBox="1">
            <a:spLocks noChangeArrowheads="1"/>
          </p:cNvSpPr>
          <p:nvPr/>
        </p:nvSpPr>
        <p:spPr bwMode="auto">
          <a:xfrm>
            <a:off x="3810000" y="6613525"/>
            <a:ext cx="5334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1"/>
              </a:rPr>
              <a:t>Virtual Cell Biology Classroom</a:t>
            </a:r>
            <a:r>
              <a:rPr lang="en-US" altLang="en-US" sz="1000">
                <a:latin typeface="Comic Sans MS" pitchFamily="66" charset="0"/>
              </a:rPr>
              <a:t> on </a:t>
            </a:r>
            <a:r>
              <a:rPr lang="en-US" altLang="en-US" sz="1000">
                <a:latin typeface="Comic Sans MS" pitchFamily="66" charset="0"/>
                <a:hlinkClick r:id="rId12"/>
              </a:rPr>
              <a:t>ScienceProfOnline.com</a:t>
            </a:r>
            <a:endParaRPr lang="en-US" altLang="en-US" sz="100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13993</TotalTime>
  <Words>2315</Words>
  <Application>Microsoft Office PowerPoint</Application>
  <PresentationFormat>On-screen Show (4:3)</PresentationFormat>
  <Paragraphs>293</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Comic Sans MS</vt:lpstr>
      <vt:lpstr>Times New Roman</vt:lpstr>
      <vt:lpstr>Symbol</vt:lpstr>
      <vt:lpstr>Default Design</vt:lpstr>
      <vt:lpstr>PowerPoint Presentation</vt:lpstr>
      <vt:lpstr>PowerPoint Presentation</vt:lpstr>
      <vt:lpstr>What is science</vt:lpstr>
      <vt:lpstr>PowerPoint Presentation</vt:lpstr>
      <vt:lpstr>PowerPoint Presentation</vt:lpstr>
      <vt:lpstr>PowerPoint Presentation</vt:lpstr>
      <vt:lpstr>PowerPoint Presentation</vt:lpstr>
      <vt:lpstr>PowerPoint Presentation</vt:lpstr>
      <vt:lpstr>The Controversy Over Spontaneous Generation  John Needham  &amp; Lazzaro Spallanzani </vt:lpstr>
      <vt:lpstr>PowerPoint Presentation</vt:lpstr>
      <vt:lpstr>Scientific Method</vt:lpstr>
      <vt:lpstr>The Beginnings of Immunology Edward Jenner and the first vaccine </vt:lpstr>
      <vt:lpstr>The Beginnings of Immunology Edward Jenner and the first vaccine </vt:lpstr>
      <vt:lpstr>The Beginnings of Immunology Edward Jenner and the first vaccine</vt:lpstr>
      <vt:lpstr>PowerPoint Presentation</vt:lpstr>
      <vt:lpstr>So that’s Science…</vt:lpstr>
      <vt:lpstr>Non-science = Outside the Domain of Science</vt:lpstr>
      <vt:lpstr>Pseudoscience  When Non-science Claims to Be Science</vt:lpstr>
      <vt:lpstr>PowerPoint Presentation</vt:lpstr>
      <vt:lpstr>Animal Behavior Experiment with Isopod Commonly Known as the Pillbug</vt:lpstr>
      <vt:lpstr>Pillbug Experiment</vt:lpstr>
      <vt:lpstr>Are you feeling blinded by science?  Do yourself a favor. Use the…                 Virtual Cell Biology                        Classroom (VCBC)  !  The VCBC is full of resources to help you succeed, including:</vt:lpstr>
    </vt:vector>
  </TitlesOfParts>
  <Company>Online Education Resources,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Method Lecture PowerPoint</dc:title>
  <dc:creator>Tami Port</dc:creator>
  <cp:keywords>scientific method lecture, scientific method powerpoint, scientific method lecture ppt</cp:keywords>
  <cp:lastModifiedBy>Tami</cp:lastModifiedBy>
  <cp:revision>165</cp:revision>
  <dcterms:created xsi:type="dcterms:W3CDTF">2007-05-11T14:48:37Z</dcterms:created>
  <dcterms:modified xsi:type="dcterms:W3CDTF">2013-09-16T17:48:36Z</dcterms:modified>
  <cp:category>Biology Lecture PowerPoint</cp:category>
</cp:coreProperties>
</file>