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11" r:id="rId2"/>
    <p:sldId id="256" r:id="rId3"/>
    <p:sldId id="298" r:id="rId4"/>
    <p:sldId id="262" r:id="rId5"/>
    <p:sldId id="299" r:id="rId6"/>
    <p:sldId id="257" r:id="rId7"/>
    <p:sldId id="300" r:id="rId8"/>
    <p:sldId id="307" r:id="rId9"/>
    <p:sldId id="308" r:id="rId10"/>
    <p:sldId id="309" r:id="rId11"/>
    <p:sldId id="312" r:id="rId12"/>
    <p:sldId id="301" r:id="rId13"/>
    <p:sldId id="302" r:id="rId14"/>
  </p:sldIdLst>
  <p:sldSz cx="9144000" cy="6858000" type="screen4x3"/>
  <p:notesSz cx="6858000" cy="9077325"/>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CC66"/>
    <a:srgbClr val="3333FF"/>
    <a:srgbClr val="6600FF"/>
    <a:srgbClr val="FFFF00"/>
    <a:srgbClr val="CC0066"/>
    <a:srgbClr val="00CC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660"/>
  </p:normalViewPr>
  <p:slideViewPr>
    <p:cSldViewPr>
      <p:cViewPr varScale="1">
        <p:scale>
          <a:sx n="69" d="100"/>
          <a:sy n="69" d="100"/>
        </p:scale>
        <p:origin x="-1362" y="-96"/>
      </p:cViewPr>
      <p:guideLst>
        <p:guide orient="horz" pos="2160"/>
        <p:guide pos="2880"/>
      </p:guideLst>
    </p:cSldViewPr>
  </p:slideViewPr>
  <p:notesTextViewPr>
    <p:cViewPr>
      <p:scale>
        <a:sx n="100" d="100"/>
        <a:sy n="100" d="100"/>
      </p:scale>
      <p:origin x="0" y="0"/>
    </p:cViewPr>
  </p:notesTextViewPr>
  <p:notesViewPr>
    <p:cSldViewPr>
      <p:cViewPr varScale="1">
        <p:scale>
          <a:sx n="60" d="100"/>
          <a:sy n="60" d="100"/>
        </p:scale>
        <p:origin x="-2484" y="-84"/>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sz="quarter"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ChangeArrowheads="1"/>
          </p:cNvSpPr>
          <p:nvPr>
            <p:ph type="ftr" sz="quarter" idx="2"/>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4037" name="Rectangle 5"/>
          <p:cNvSpPr>
            <a:spLocks noGrp="1" noChangeArrowheads="1"/>
          </p:cNvSpPr>
          <p:nvPr>
            <p:ph type="sldNum" sz="quarter" idx="3"/>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A1A8E3AA-9FC7-4CD7-89C3-8E3081543591}" type="slidenum">
              <a:rPr lang="en-US"/>
              <a:pPr>
                <a:defRPr/>
              </a:pPr>
              <a:t>‹#›</a:t>
            </a:fld>
            <a:endParaRPr lang="en-US"/>
          </a:p>
        </p:txBody>
      </p:sp>
    </p:spTree>
    <p:extLst>
      <p:ext uri="{BB962C8B-B14F-4D97-AF65-F5344CB8AC3E}">
        <p14:creationId xmlns:p14="http://schemas.microsoft.com/office/powerpoint/2010/main" val="2265927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Ro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11650"/>
            <a:ext cx="5486400" cy="408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14D80CC-9AB3-448B-B503-34ADC55409F4}" type="slidenum">
              <a:rPr lang="en-US"/>
              <a:pPr>
                <a:defRPr/>
              </a:pPr>
              <a:t>‹#›</a:t>
            </a:fld>
            <a:endParaRPr lang="en-US"/>
          </a:p>
        </p:txBody>
      </p:sp>
    </p:spTree>
    <p:extLst>
      <p:ext uri="{BB962C8B-B14F-4D97-AF65-F5344CB8AC3E}">
        <p14:creationId xmlns:p14="http://schemas.microsoft.com/office/powerpoint/2010/main" val="4016011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8183E600-E91D-4D44-B680-4A41EB3EC7D7}" type="slidenum">
              <a:rPr lang="en-US" altLang="en-US" sz="1200" smtClean="0">
                <a:cs typeface="Arial" charset="0"/>
              </a:rPr>
              <a:pPr eaLnBrk="1" hangingPunct="1"/>
              <a:t>1</a:t>
            </a:fld>
            <a:endParaRPr lang="en-US" altLang="en-US" sz="1200" smtClean="0">
              <a:cs typeface="Arial" charset="0"/>
            </a:endParaRPr>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US" altLang="en-US" smtClean="0"/>
              <a:t>Welcome to Science Prof Online PowerPoint Resources!</a:t>
            </a:r>
          </a:p>
          <a:p>
            <a:pPr eaLnBrk="1" hangingPunct="1"/>
            <a:r>
              <a:rPr lang="en-US" altLang="en-US" smtClean="0"/>
              <a:t>This PowerPoint Presentation comes from the Virtual Cell Biology Classroom of Science Prof Online, and, as such, is licensed under Creative Commons Attribution-ShareAlike 3.0.; meaning you can download, share and alter any of this presentation, but you can’t sell it or repackage and sell any part of it. Please credit Science Prof Online as the source of this presentation.  Please abide by credited image copyrights.  Thank you for using this resource.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8ADBDF75-1681-423C-9EB8-309213B8BE9F}" type="slidenum">
              <a:rPr lang="en-US" altLang="en-US" sz="1200" smtClean="0"/>
              <a:pPr eaLnBrk="1" hangingPunct="1"/>
              <a:t>10</a:t>
            </a:fld>
            <a:endParaRPr lang="en-US" altLang="en-US" sz="1200"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66E4EA6C-9697-441E-80FD-F419A1794AB7}" type="slidenum">
              <a:rPr lang="en-US" altLang="en-US" sz="1200" smtClean="0"/>
              <a:pPr eaLnBrk="1" hangingPunct="1"/>
              <a:t>11</a:t>
            </a:fld>
            <a:endParaRPr lang="en-US" altLang="en-US" sz="120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17575" eaLnBrk="0" hangingPunct="0">
              <a:defRPr sz="2000">
                <a:solidFill>
                  <a:schemeClr val="tx1"/>
                </a:solidFill>
                <a:latin typeface="Arial" charset="0"/>
              </a:defRPr>
            </a:lvl1pPr>
            <a:lvl2pPr marL="742950" indent="-285750" defTabSz="917575" eaLnBrk="0" hangingPunct="0">
              <a:defRPr sz="2000">
                <a:solidFill>
                  <a:schemeClr val="tx1"/>
                </a:solidFill>
                <a:latin typeface="Arial" charset="0"/>
              </a:defRPr>
            </a:lvl2pPr>
            <a:lvl3pPr marL="1143000" indent="-228600" defTabSz="917575" eaLnBrk="0" hangingPunct="0">
              <a:defRPr sz="2000">
                <a:solidFill>
                  <a:schemeClr val="tx1"/>
                </a:solidFill>
                <a:latin typeface="Arial" charset="0"/>
              </a:defRPr>
            </a:lvl3pPr>
            <a:lvl4pPr marL="1600200" indent="-228600" defTabSz="917575" eaLnBrk="0" hangingPunct="0">
              <a:defRPr sz="2000">
                <a:solidFill>
                  <a:schemeClr val="tx1"/>
                </a:solidFill>
                <a:latin typeface="Arial" charset="0"/>
              </a:defRPr>
            </a:lvl4pPr>
            <a:lvl5pPr marL="2057400" indent="-228600" defTabSz="917575" eaLnBrk="0" hangingPunct="0">
              <a:defRPr sz="2000">
                <a:solidFill>
                  <a:schemeClr val="tx1"/>
                </a:solidFill>
                <a:latin typeface="Arial" charset="0"/>
              </a:defRPr>
            </a:lvl5pPr>
            <a:lvl6pPr marL="2514600" indent="-228600" defTabSz="917575" eaLnBrk="0" fontAlgn="base" hangingPunct="0">
              <a:spcBef>
                <a:spcPct val="0"/>
              </a:spcBef>
              <a:spcAft>
                <a:spcPct val="0"/>
              </a:spcAft>
              <a:defRPr sz="2000">
                <a:solidFill>
                  <a:schemeClr val="tx1"/>
                </a:solidFill>
                <a:latin typeface="Arial" charset="0"/>
              </a:defRPr>
            </a:lvl6pPr>
            <a:lvl7pPr marL="2971800" indent="-228600" defTabSz="917575" eaLnBrk="0" fontAlgn="base" hangingPunct="0">
              <a:spcBef>
                <a:spcPct val="0"/>
              </a:spcBef>
              <a:spcAft>
                <a:spcPct val="0"/>
              </a:spcAft>
              <a:defRPr sz="2000">
                <a:solidFill>
                  <a:schemeClr val="tx1"/>
                </a:solidFill>
                <a:latin typeface="Arial" charset="0"/>
              </a:defRPr>
            </a:lvl7pPr>
            <a:lvl8pPr marL="3429000" indent="-228600" defTabSz="917575" eaLnBrk="0" fontAlgn="base" hangingPunct="0">
              <a:spcBef>
                <a:spcPct val="0"/>
              </a:spcBef>
              <a:spcAft>
                <a:spcPct val="0"/>
              </a:spcAft>
              <a:defRPr sz="2000">
                <a:solidFill>
                  <a:schemeClr val="tx1"/>
                </a:solidFill>
                <a:latin typeface="Arial" charset="0"/>
              </a:defRPr>
            </a:lvl8pPr>
            <a:lvl9pPr marL="3886200" indent="-228600" defTabSz="917575" eaLnBrk="0" fontAlgn="base" hangingPunct="0">
              <a:spcBef>
                <a:spcPct val="0"/>
              </a:spcBef>
              <a:spcAft>
                <a:spcPct val="0"/>
              </a:spcAft>
              <a:defRPr sz="2000">
                <a:solidFill>
                  <a:schemeClr val="tx1"/>
                </a:solidFill>
                <a:latin typeface="Arial" charset="0"/>
              </a:defRPr>
            </a:lvl9pPr>
          </a:lstStyle>
          <a:p>
            <a:pPr eaLnBrk="1" hangingPunct="1"/>
            <a:fld id="{36871CB7-566A-4E71-8163-32DA6B20361E}" type="slidenum">
              <a:rPr lang="en-US" altLang="en-US" sz="1200" smtClean="0"/>
              <a:pPr eaLnBrk="1" hangingPunct="1"/>
              <a:t>12</a:t>
            </a:fld>
            <a:endParaRPr lang="en-US" altLang="en-US" sz="1200"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050151C7-04CB-4972-8966-96369B527F7F}" type="slidenum">
              <a:rPr lang="en-US" altLang="en-US" sz="1200" smtClean="0"/>
              <a:pPr eaLnBrk="1" hangingPunct="1"/>
              <a:t>13</a:t>
            </a:fld>
            <a:endParaRPr lang="en-US" altLang="en-US" sz="1200" smtClean="0"/>
          </a:p>
        </p:txBody>
      </p:sp>
      <p:sp>
        <p:nvSpPr>
          <p:cNvPr id="35843" name="Rectangle 2"/>
          <p:cNvSpPr>
            <a:spLocks noRot="1" noChangeArrowheads="1" noTextEdit="1"/>
          </p:cNvSpPr>
          <p:nvPr>
            <p:ph type="sldImg"/>
          </p:nvPr>
        </p:nvSpPr>
        <p:spPr>
          <a:xfrm>
            <a:off x="1160463" y="682625"/>
            <a:ext cx="4537075" cy="3403600"/>
          </a:xfrm>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D2A2BDA3-223A-444B-9D52-E126ED9AF00D}" type="slidenum">
              <a:rPr lang="en-US" altLang="en-US" sz="1200" smtClean="0"/>
              <a:pPr eaLnBrk="1" hangingPunct="1"/>
              <a:t>2</a:t>
            </a:fld>
            <a:endParaRPr lang="en-US" altLang="en-US" sz="1200"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863DC377-9BCE-4EEB-8D3F-1801714D4F34}" type="slidenum">
              <a:rPr lang="en-US" altLang="en-US" sz="1200" smtClean="0"/>
              <a:pPr eaLnBrk="1" hangingPunct="1"/>
              <a:t>3</a:t>
            </a:fld>
            <a:endParaRPr lang="en-US" altLang="en-US" sz="1200"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F39797D6-36E0-4F51-9C6F-ABDCC2DC16EA}" type="slidenum">
              <a:rPr lang="en-US" altLang="en-US" sz="1200" smtClean="0"/>
              <a:pPr eaLnBrk="1" hangingPunct="1"/>
              <a:t>4</a:t>
            </a:fld>
            <a:endParaRPr lang="en-US" altLang="en-US" sz="1200"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191B6942-2314-4591-BD72-389B365738C2}" type="slidenum">
              <a:rPr lang="en-US" altLang="en-US" sz="1200" smtClean="0"/>
              <a:pPr eaLnBrk="1" hangingPunct="1"/>
              <a:t>5</a:t>
            </a:fld>
            <a:endParaRPr lang="en-US" altLang="en-US" sz="1200"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6DF18DF7-107E-444B-9F70-2BD8CA4B3206}" type="slidenum">
              <a:rPr lang="en-US" altLang="en-US" sz="1200" smtClean="0"/>
              <a:pPr eaLnBrk="1" hangingPunct="1"/>
              <a:t>6</a:t>
            </a:fld>
            <a:endParaRPr lang="en-US" altLang="en-US" sz="1200"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r>
              <a:rPr lang="en-US" altLang="en-US" i="1" smtClean="0"/>
              <a:t>Mycobacteria</a:t>
            </a:r>
          </a:p>
          <a:p>
            <a:pPr eaLnBrk="1" hangingPunct="1"/>
            <a:endParaRPr lang="en-US" altLang="en-US" i="1" smtClean="0"/>
          </a:p>
          <a:p>
            <a:pPr eaLnBrk="1" hangingPunct="1"/>
            <a:r>
              <a:rPr lang="en-US" altLang="en-US" i="1" smtClean="0"/>
              <a:t>Nocardia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0F3F6896-DF36-4B2F-96DA-5AF8ED91E768}" type="slidenum">
              <a:rPr lang="en-US" altLang="en-US" sz="1200" smtClean="0"/>
              <a:pPr eaLnBrk="1" hangingPunct="1"/>
              <a:t>7</a:t>
            </a:fld>
            <a:endParaRPr lang="en-US" altLang="en-US" sz="1200"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651258FB-30BF-4A53-8895-2CC419460829}" type="slidenum">
              <a:rPr lang="en-US" altLang="en-US" sz="1200" smtClean="0"/>
              <a:pPr eaLnBrk="1" hangingPunct="1"/>
              <a:t>8</a:t>
            </a:fld>
            <a:endParaRPr lang="en-US" altLang="en-US" sz="1200" smtClean="0"/>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fld id="{A4930C10-905F-4E93-A21B-00F42B7D5AD0}" type="slidenum">
              <a:rPr lang="en-US" altLang="en-US" sz="1200" smtClean="0"/>
              <a:pPr eaLnBrk="1" hangingPunct="1"/>
              <a:t>9</a:t>
            </a:fld>
            <a:endParaRPr lang="en-US" altLang="en-US" sz="1200"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82BE05-C23C-4B8C-9B38-3974159C034B}" type="slidenum">
              <a:rPr lang="en-US"/>
              <a:pPr>
                <a:defRPr/>
              </a:pPr>
              <a:t>‹#›</a:t>
            </a:fld>
            <a:endParaRPr lang="en-US"/>
          </a:p>
        </p:txBody>
      </p:sp>
    </p:spTree>
    <p:extLst>
      <p:ext uri="{BB962C8B-B14F-4D97-AF65-F5344CB8AC3E}">
        <p14:creationId xmlns:p14="http://schemas.microsoft.com/office/powerpoint/2010/main" val="3483430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94DC72-0872-4BE2-BDCD-281338946891}" type="slidenum">
              <a:rPr lang="en-US"/>
              <a:pPr>
                <a:defRPr/>
              </a:pPr>
              <a:t>‹#›</a:t>
            </a:fld>
            <a:endParaRPr lang="en-US"/>
          </a:p>
        </p:txBody>
      </p:sp>
    </p:spTree>
    <p:extLst>
      <p:ext uri="{BB962C8B-B14F-4D97-AF65-F5344CB8AC3E}">
        <p14:creationId xmlns:p14="http://schemas.microsoft.com/office/powerpoint/2010/main" val="97503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9C90C6-5988-4952-98F7-677A7E75E971}" type="slidenum">
              <a:rPr lang="en-US"/>
              <a:pPr>
                <a:defRPr/>
              </a:pPr>
              <a:t>‹#›</a:t>
            </a:fld>
            <a:endParaRPr lang="en-US"/>
          </a:p>
        </p:txBody>
      </p:sp>
    </p:spTree>
    <p:extLst>
      <p:ext uri="{BB962C8B-B14F-4D97-AF65-F5344CB8AC3E}">
        <p14:creationId xmlns:p14="http://schemas.microsoft.com/office/powerpoint/2010/main" val="1643737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700212B-7F1E-4E8E-AF69-A8E7456FCD82}" type="slidenum">
              <a:rPr lang="en-US"/>
              <a:pPr>
                <a:defRPr/>
              </a:pPr>
              <a:t>‹#›</a:t>
            </a:fld>
            <a:endParaRPr lang="en-US"/>
          </a:p>
        </p:txBody>
      </p:sp>
    </p:spTree>
    <p:extLst>
      <p:ext uri="{BB962C8B-B14F-4D97-AF65-F5344CB8AC3E}">
        <p14:creationId xmlns:p14="http://schemas.microsoft.com/office/powerpoint/2010/main" val="4199743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96EF56-C936-4FC8-84E8-67473DEA37BC}" type="slidenum">
              <a:rPr lang="en-US"/>
              <a:pPr>
                <a:defRPr/>
              </a:pPr>
              <a:t>‹#›</a:t>
            </a:fld>
            <a:endParaRPr lang="en-US"/>
          </a:p>
        </p:txBody>
      </p:sp>
    </p:spTree>
    <p:extLst>
      <p:ext uri="{BB962C8B-B14F-4D97-AF65-F5344CB8AC3E}">
        <p14:creationId xmlns:p14="http://schemas.microsoft.com/office/powerpoint/2010/main" val="195464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3D93BE-54DC-4598-958F-0C9BA54C68FB}" type="slidenum">
              <a:rPr lang="en-US"/>
              <a:pPr>
                <a:defRPr/>
              </a:pPr>
              <a:t>‹#›</a:t>
            </a:fld>
            <a:endParaRPr lang="en-US"/>
          </a:p>
        </p:txBody>
      </p:sp>
    </p:spTree>
    <p:extLst>
      <p:ext uri="{BB962C8B-B14F-4D97-AF65-F5344CB8AC3E}">
        <p14:creationId xmlns:p14="http://schemas.microsoft.com/office/powerpoint/2010/main" val="352143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F7E3B5-49C8-4F0A-94E7-A9E78C7B50A0}" type="slidenum">
              <a:rPr lang="en-US"/>
              <a:pPr>
                <a:defRPr/>
              </a:pPr>
              <a:t>‹#›</a:t>
            </a:fld>
            <a:endParaRPr lang="en-US"/>
          </a:p>
        </p:txBody>
      </p:sp>
    </p:spTree>
    <p:extLst>
      <p:ext uri="{BB962C8B-B14F-4D97-AF65-F5344CB8AC3E}">
        <p14:creationId xmlns:p14="http://schemas.microsoft.com/office/powerpoint/2010/main" val="115119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5688B3-9C9A-4073-8898-79BB8CE5DBF4}" type="slidenum">
              <a:rPr lang="en-US"/>
              <a:pPr>
                <a:defRPr/>
              </a:pPr>
              <a:t>‹#›</a:t>
            </a:fld>
            <a:endParaRPr lang="en-US"/>
          </a:p>
        </p:txBody>
      </p:sp>
    </p:spTree>
    <p:extLst>
      <p:ext uri="{BB962C8B-B14F-4D97-AF65-F5344CB8AC3E}">
        <p14:creationId xmlns:p14="http://schemas.microsoft.com/office/powerpoint/2010/main" val="4155638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56C18AF-908F-492F-8C95-CBFE7110E01F}" type="slidenum">
              <a:rPr lang="en-US"/>
              <a:pPr>
                <a:defRPr/>
              </a:pPr>
              <a:t>‹#›</a:t>
            </a:fld>
            <a:endParaRPr lang="en-US"/>
          </a:p>
        </p:txBody>
      </p:sp>
    </p:spTree>
    <p:extLst>
      <p:ext uri="{BB962C8B-B14F-4D97-AF65-F5344CB8AC3E}">
        <p14:creationId xmlns:p14="http://schemas.microsoft.com/office/powerpoint/2010/main" val="22719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B3E1579-DEA5-41C4-A06E-ED1195BABD64}" type="slidenum">
              <a:rPr lang="en-US"/>
              <a:pPr>
                <a:defRPr/>
              </a:pPr>
              <a:t>‹#›</a:t>
            </a:fld>
            <a:endParaRPr lang="en-US"/>
          </a:p>
        </p:txBody>
      </p:sp>
    </p:spTree>
    <p:extLst>
      <p:ext uri="{BB962C8B-B14F-4D97-AF65-F5344CB8AC3E}">
        <p14:creationId xmlns:p14="http://schemas.microsoft.com/office/powerpoint/2010/main" val="1672283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BAD8920-2E61-4317-B909-E2287AD9142B}" type="slidenum">
              <a:rPr lang="en-US"/>
              <a:pPr>
                <a:defRPr/>
              </a:pPr>
              <a:t>‹#›</a:t>
            </a:fld>
            <a:endParaRPr lang="en-US"/>
          </a:p>
        </p:txBody>
      </p:sp>
    </p:spTree>
    <p:extLst>
      <p:ext uri="{BB962C8B-B14F-4D97-AF65-F5344CB8AC3E}">
        <p14:creationId xmlns:p14="http://schemas.microsoft.com/office/powerpoint/2010/main" val="2198719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235FE4-833F-40B8-9F8F-CFE2A3145580}" type="slidenum">
              <a:rPr lang="en-US"/>
              <a:pPr>
                <a:defRPr/>
              </a:pPr>
              <a:t>‹#›</a:t>
            </a:fld>
            <a:endParaRPr lang="en-US"/>
          </a:p>
        </p:txBody>
      </p:sp>
    </p:spTree>
    <p:extLst>
      <p:ext uri="{BB962C8B-B14F-4D97-AF65-F5344CB8AC3E}">
        <p14:creationId xmlns:p14="http://schemas.microsoft.com/office/powerpoint/2010/main" val="467025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74591B-42B1-44CC-B008-202D26727040}" type="slidenum">
              <a:rPr lang="en-US"/>
              <a:pPr>
                <a:defRPr/>
              </a:pPr>
              <a:t>‹#›</a:t>
            </a:fld>
            <a:endParaRPr lang="en-US"/>
          </a:p>
        </p:txBody>
      </p:sp>
    </p:spTree>
    <p:extLst>
      <p:ext uri="{BB962C8B-B14F-4D97-AF65-F5344CB8AC3E}">
        <p14:creationId xmlns:p14="http://schemas.microsoft.com/office/powerpoint/2010/main" val="354160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0C44B73C-2391-466F-90D4-A8C8A9CDA0C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scienceprofonline.com/" TargetMode="External"/><Relationship Id="rId3" Type="http://schemas.openxmlformats.org/officeDocument/2006/relationships/image" Target="../media/image1.jpeg"/><Relationship Id="rId7" Type="http://schemas.openxmlformats.org/officeDocument/2006/relationships/hyperlink" Target="http://www.scienceprofonline.com/virtual-micro-main.html"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alicia@scienceprofonline.com" TargetMode="External"/><Relationship Id="rId5" Type="http://schemas.openxmlformats.org/officeDocument/2006/relationships/hyperlink" Target="http://creativecommons.org/licenses/by-sa/3.0/" TargetMode="External"/><Relationship Id="rId4" Type="http://schemas.openxmlformats.org/officeDocument/2006/relationships/hyperlink" Target="http://www.scienceprofonline.org/" TargetMode="External"/><Relationship Id="rId9" Type="http://schemas.openxmlformats.org/officeDocument/2006/relationships/hyperlink" Target="mailto:info@scienceprofonline.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scienceprofonline.com/microbiology/endospore-bacteria-stain-procedure.html" TargetMode="External"/><Relationship Id="rId7" Type="http://schemas.openxmlformats.org/officeDocument/2006/relationships/hyperlink" Target="http://www.scienceprofonl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scienceprofonline.com/science-image-libr/sci-image-libr-endospore-stain.html" TargetMode="External"/><Relationship Id="rId5" Type="http://schemas.openxmlformats.org/officeDocument/2006/relationships/image" Target="../media/image16.jpeg"/><Relationship Id="rId4"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scienceprofonline.com/" TargetMode="External"/><Relationship Id="rId4" Type="http://schemas.openxmlformats.org/officeDocument/2006/relationships/hyperlink" Target="http://www.scienceprofonline.com/microbiology/differential-stains-identifying-bacteria-gram-acid-fast-endospore.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youtu.be/tfnpezgBSiI" TargetMode="External"/><Relationship Id="rId3" Type="http://schemas.openxmlformats.org/officeDocument/2006/relationships/hyperlink" Target="http://www.scienceprofonline.com/" TargetMode="External"/><Relationship Id="rId7" Type="http://schemas.openxmlformats.org/officeDocument/2006/relationships/hyperlink" Target="http://youtu.be/EdGnGKObzc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archive.microbelibrary.org/microbelibrary/files/ccImages/Articleimages/mayberry/SporeStain_files/frame.htm" TargetMode="External"/><Relationship Id="rId5" Type="http://schemas.openxmlformats.org/officeDocument/2006/relationships/hyperlink" Target="http://archive.microbelibrary.org/microbelibrary/files/ccImages/Articleimages/shoeb/ziehl-neelsen.html" TargetMode="External"/><Relationship Id="rId10" Type="http://schemas.openxmlformats.org/officeDocument/2006/relationships/image" Target="../media/image18.wmf"/><Relationship Id="rId4" Type="http://schemas.openxmlformats.org/officeDocument/2006/relationships/hyperlink" Target="http://archive.microbelibrary.org/microbelibrary/files/ccImages/Articleimages/keen/Gramstainkeen.htm" TargetMode="External"/><Relationship Id="rId9" Type="http://schemas.openxmlformats.org/officeDocument/2006/relationships/hyperlink" Target="http://youtu.be/JALU1gxM2hI"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hyperlink" Target="http://www.scienceprofonline.com/" TargetMode="External"/><Relationship Id="rId7"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9.jpeg"/><Relationship Id="rId5" Type="http://schemas.openxmlformats.org/officeDocument/2006/relationships/hyperlink" Target="http://commons.wikimedia.org/wiki/File:Average_prokaryote_cell-_unlabled.svg" TargetMode="External"/><Relationship Id="rId4" Type="http://schemas.openxmlformats.org/officeDocument/2006/relationships/hyperlink" Target="http://www.giantmicrobes.com/us/products/salmonella.html"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hyperlink" Target="http://www.scienceprofonline.org/science-image-libr/sci-image-libr-acid-fast-stain.html" TargetMode="External"/><Relationship Id="rId7" Type="http://schemas.openxmlformats.org/officeDocument/2006/relationships/image" Target="../media/image4.jpg"/><Relationship Id="rId12" Type="http://schemas.openxmlformats.org/officeDocument/2006/relationships/hyperlink" Target="http://www.scienceprofonline.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jpg"/><Relationship Id="rId11" Type="http://schemas.openxmlformats.org/officeDocument/2006/relationships/hyperlink" Target="http://www.scienceprofonline.com/microbiology/endospore-bacteria-stain-procedure.html" TargetMode="External"/><Relationship Id="rId5" Type="http://schemas.openxmlformats.org/officeDocument/2006/relationships/image" Target="../media/image2.jpg"/><Relationship Id="rId10" Type="http://schemas.openxmlformats.org/officeDocument/2006/relationships/hyperlink" Target="http://www.scienceprofonline.com/microbiology/acid-fast-ziehel-neelsen-bacteria-stain-identify-mycobacteria-nocardia.html" TargetMode="External"/><Relationship Id="rId4" Type="http://schemas.openxmlformats.org/officeDocument/2006/relationships/hyperlink" Target="http://www.scienceprofonline.org/science-image-libr/sci-image-libr-gram-stain.html" TargetMode="External"/><Relationship Id="rId9" Type="http://schemas.openxmlformats.org/officeDocument/2006/relationships/hyperlink" Target="http://www.scienceprofonline.org/microbiology/gram-stain-test-for-gram-positive-gram-negative-bacteria-id.html"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hyperlink" Target="http://www.scienceprofonline.com/microbiology/gram-stain-test-for-gram-positive-gram-negative-bacteria-id.html" TargetMode="External"/><Relationship Id="rId7" Type="http://schemas.openxmlformats.org/officeDocument/2006/relationships/hyperlink" Target="http://www.scienceprofonline.org/microbiology/viewing-bacteria-under-oil-immersion.html"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hyperlink" Target="http://www.scienceprofonline.org/microbiology/differential-stains-identifying-bacteria-gram-acid-fast-endospore.html" TargetMode="External"/><Relationship Id="rId5" Type="http://schemas.openxmlformats.org/officeDocument/2006/relationships/hyperlink" Target="http://www.scienceprofonline.com/microbiology/endospore-bacteria-stain-procedure.html" TargetMode="External"/><Relationship Id="rId10" Type="http://schemas.openxmlformats.org/officeDocument/2006/relationships/hyperlink" Target="http://www.scienceprofonline.com/" TargetMode="External"/><Relationship Id="rId4" Type="http://schemas.openxmlformats.org/officeDocument/2006/relationships/hyperlink" Target="http://www.scienceprofonline.com/microbiology/acid-fast-ziehel-neelsen-bacteria-stain-identify-mycobacteria-nocardia.html" TargetMode="External"/><Relationship Id="rId9" Type="http://schemas.openxmlformats.org/officeDocument/2006/relationships/hyperlink" Target="http://en.wikipedia.org/wiki/File:Chimp_Brain_in_a_jar.jp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scienceprofonline.org/microbiology/differential-stains-identifying-bacteria-gram-acid-fast-endospore.html"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hyperlink" Target="http://www.scienceprofonline.com/" TargetMode="Externa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8" Type="http://schemas.openxmlformats.org/officeDocument/2006/relationships/hyperlink" Target="http://youtu.be/EdGnGKObzcI" TargetMode="External"/><Relationship Id="rId3" Type="http://schemas.openxmlformats.org/officeDocument/2006/relationships/hyperlink" Target="http://www.scienceprofonline.com/microbiology/gram-stain-test-for-gram-positive-gram-negative-bacteria-id.html" TargetMode="External"/><Relationship Id="rId7"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scienceprofonline.com/microbiology/bacterial-cell-wall-structure-gram-positive-negative.html" TargetMode="External"/><Relationship Id="rId5" Type="http://schemas.openxmlformats.org/officeDocument/2006/relationships/hyperlink" Target="http://www.scienceprofonline.org/microbiology/gram-negative-bacteria-cell-wall.html" TargetMode="External"/><Relationship Id="rId4" Type="http://schemas.openxmlformats.org/officeDocument/2006/relationships/hyperlink" Target="http://www.scienceprofonline.org/microbiology/gram-positive-bacteria-cell-wall.html" TargetMode="External"/><Relationship Id="rId9" Type="http://schemas.openxmlformats.org/officeDocument/2006/relationships/hyperlink" Target="http://www.scienceprofonline.co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scienceprofonline.com/microbiology/acid-fast-ziehel-neelsen-bacteria-stain-identify-mycobacteria-nocardia.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scienceprofonline.com/" TargetMode="External"/><Relationship Id="rId5" Type="http://schemas.openxmlformats.org/officeDocument/2006/relationships/hyperlink" Target="http://youtu.be/tfnpezgBSiI" TargetMode="Externa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www.scienceprofonline.com/microbiology/endospore-bacteria-stain-procedure.html" TargetMode="External"/><Relationship Id="rId7" Type="http://schemas.openxmlformats.org/officeDocument/2006/relationships/hyperlink" Target="http://www.scienceprofonl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youtu.be/JALU1gxM2hI" TargetMode="External"/><Relationship Id="rId5" Type="http://schemas.openxmlformats.org/officeDocument/2006/relationships/image" Target="../media/image9.png"/><Relationship Id="rId4" Type="http://schemas.openxmlformats.org/officeDocument/2006/relationships/hyperlink" Target="http://www.scienceprofonline.com/microbiology/bacterial-pathogens-genus-clostridium.html"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hyperlink" Target="Part%20of%20the%20Identification%20of%20Unkown%20Bacteria%20VMC%20lab%20series." TargetMode="External"/><Relationship Id="rId7" Type="http://schemas.openxmlformats.org/officeDocument/2006/relationships/hyperlink" Target="http://www.scienceprofonline.org/science-image-libr/sci-image-libr-gram-stain.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g"/><Relationship Id="rId9" Type="http://schemas.openxmlformats.org/officeDocument/2006/relationships/hyperlink" Target="http://www.scienceprofonline.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scienceprofonline.com/microbiology/acid-fast-ziehel-neelsen-bacteria-stain-identify-mycobacteria-nocardia.html" TargetMode="External"/><Relationship Id="rId7" Type="http://schemas.openxmlformats.org/officeDocument/2006/relationships/hyperlink" Target="http://www.scienceprofonl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scienceprofonline.org/science-image-libr/sci-image-libr-acid-fast-stain.html" TargetMode="External"/><Relationship Id="rId5" Type="http://schemas.openxmlformats.org/officeDocument/2006/relationships/image" Target="../media/image14.jpe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ltLang="en-US" sz="2800" b="1">
                <a:solidFill>
                  <a:schemeClr val="tx2"/>
                </a:solidFill>
                <a:latin typeface="Comic Sans MS" pitchFamily="66" charset="0"/>
              </a:rPr>
              <a:t>About </a:t>
            </a:r>
            <a:r>
              <a:rPr lang="en-US" altLang="en-US" sz="2800" b="1">
                <a:solidFill>
                  <a:schemeClr val="tx2"/>
                </a:solidFill>
                <a:latin typeface="Comic Sans MS" pitchFamily="66" charset="0"/>
                <a:hlinkClick r:id="rId4"/>
              </a:rPr>
              <a:t>Science Prof Online</a:t>
            </a:r>
            <a:r>
              <a:rPr lang="en-US" altLang="en-US" sz="2800" b="1">
                <a:solidFill>
                  <a:schemeClr val="tx2"/>
                </a:solidFill>
                <a:latin typeface="Comic Sans MS" pitchFamily="66" charset="0"/>
              </a:rPr>
              <a:t> </a:t>
            </a:r>
          </a:p>
          <a:p>
            <a:pPr algn="ctr" eaLnBrk="1" hangingPunct="1"/>
            <a:r>
              <a:rPr lang="en-US" altLang="en-US" sz="2800" b="1">
                <a:solidFill>
                  <a:schemeClr val="tx2"/>
                </a:solidFill>
                <a:latin typeface="Comic Sans MS" pitchFamily="66" charset="0"/>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80000"/>
              </a:lnSpc>
              <a:spcBef>
                <a:spcPct val="20000"/>
              </a:spcBef>
              <a:spcAft>
                <a:spcPts val="100"/>
              </a:spcAft>
              <a:buFontTx/>
              <a:buChar char="•"/>
            </a:pPr>
            <a:r>
              <a:rPr lang="en-US" altLang="en-US" sz="1400">
                <a:latin typeface="Comic Sans MS" pitchFamily="66" charset="0"/>
              </a:rPr>
              <a:t> </a:t>
            </a:r>
            <a:r>
              <a:rPr lang="en-US" altLang="en-US" sz="1200">
                <a:latin typeface="Comic Sans MS" pitchFamily="66"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Many SPO PowerPoints are available in a variety of formats, such as fully editable PowerPoint files, as well as uneditable versions in smaller file sizes, such as PowerPoint Shows and Portable Document Format (.pdf), for ease of printing.</a:t>
            </a:r>
          </a:p>
          <a:p>
            <a:pPr eaLnBrk="1" hangingPunct="1">
              <a:lnSpc>
                <a:spcPct val="80000"/>
              </a:lnSpc>
              <a:spcBef>
                <a:spcPct val="20000"/>
              </a:spcBef>
              <a:spcAft>
                <a:spcPts val="100"/>
              </a:spcAft>
              <a:buFontTx/>
              <a:buChar char="•"/>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Images used on this resource, and on the SPO website are, wherever possible, credited and linked to their source. Any words underlined and appearing in blue are links that can be clicked on for more information. PowerPoints must be viewed in </a:t>
            </a:r>
            <a:r>
              <a:rPr lang="en-US" altLang="en-US" sz="1200" i="1">
                <a:latin typeface="Comic Sans MS" pitchFamily="66" charset="0"/>
              </a:rPr>
              <a:t>slide show mode </a:t>
            </a:r>
            <a:r>
              <a:rPr lang="en-US" altLang="en-US" sz="1200">
                <a:latin typeface="Comic Sans MS" pitchFamily="66" charset="0"/>
              </a:rPr>
              <a:t>to use the hyperlinks directly.</a:t>
            </a:r>
          </a:p>
          <a:p>
            <a:pPr eaLnBrk="1" hangingPunct="1">
              <a:lnSpc>
                <a:spcPct val="80000"/>
              </a:lnSpc>
              <a:spcBef>
                <a:spcPct val="20000"/>
              </a:spcBef>
              <a:spcAft>
                <a:spcPts val="100"/>
              </a:spcAft>
            </a:pPr>
            <a:endParaRPr lang="en-US" altLang="en-US" sz="1200">
              <a:latin typeface="Comic Sans MS" pitchFamily="66" charset="0"/>
            </a:endParaRPr>
          </a:p>
          <a:p>
            <a:pPr eaLnBrk="1" hangingPunct="1">
              <a:lnSpc>
                <a:spcPct val="80000"/>
              </a:lnSpc>
              <a:spcBef>
                <a:spcPct val="20000"/>
              </a:spcBef>
              <a:spcAft>
                <a:spcPts val="100"/>
              </a:spcAft>
              <a:buFontTx/>
              <a:buChar char="•"/>
            </a:pPr>
            <a:r>
              <a:rPr lang="en-US" altLang="en-US" sz="1200">
                <a:latin typeface="Comic Sans MS" pitchFamily="66" charset="0"/>
              </a:rPr>
              <a:t> Several helpful links to fun and interactive learning tools are included throughout the PPT and on the Smart Links slide, near the end of each presentation. You must be in </a:t>
            </a:r>
            <a:r>
              <a:rPr lang="en-US" altLang="en-US" sz="1200" i="1">
                <a:latin typeface="Comic Sans MS" pitchFamily="66" charset="0"/>
              </a:rPr>
              <a:t>slide show mode </a:t>
            </a:r>
            <a:r>
              <a:rPr lang="en-US" altLang="en-US" sz="1200">
                <a:latin typeface="Comic Sans MS" pitchFamily="66" charset="0"/>
              </a:rPr>
              <a:t>to utilize hyperlinks and animations.</a:t>
            </a:r>
          </a:p>
          <a:p>
            <a:pPr eaLnBrk="1" hangingPunct="1">
              <a:lnSpc>
                <a:spcPct val="80000"/>
              </a:lnSpc>
              <a:spcBef>
                <a:spcPct val="20000"/>
              </a:spcBef>
              <a:spcAft>
                <a:spcPts val="100"/>
              </a:spcAft>
            </a:pPr>
            <a:r>
              <a:rPr lang="en-US" altLang="en-US" sz="1200">
                <a:latin typeface="Comic Sans MS" pitchFamily="66" charset="0"/>
              </a:rPr>
              <a:t>	</a:t>
            </a:r>
          </a:p>
          <a:p>
            <a:pPr eaLnBrk="1" hangingPunct="1">
              <a:lnSpc>
                <a:spcPct val="80000"/>
              </a:lnSpc>
              <a:spcBef>
                <a:spcPct val="20000"/>
              </a:spcBef>
              <a:spcAft>
                <a:spcPts val="100"/>
              </a:spcAft>
              <a:buFontTx/>
              <a:buChar char="•"/>
            </a:pPr>
            <a:r>
              <a:rPr lang="en-US" altLang="en-US" sz="1200">
                <a:latin typeface="Comic Sans MS" pitchFamily="66" charset="0"/>
              </a:rPr>
              <a:t>This digital resource is licensed under Creative Commons </a:t>
            </a:r>
            <a:r>
              <a:rPr lang="en-US" altLang="en-US" sz="1100">
                <a:latin typeface="Comic Sans MS" pitchFamily="66" charset="0"/>
              </a:rPr>
              <a:t>Attribution-ShareAlike 3.0:</a:t>
            </a:r>
          </a:p>
          <a:p>
            <a:pPr eaLnBrk="1" hangingPunct="1">
              <a:lnSpc>
                <a:spcPct val="80000"/>
              </a:lnSpc>
              <a:spcBef>
                <a:spcPct val="20000"/>
              </a:spcBef>
              <a:spcAft>
                <a:spcPts val="100"/>
              </a:spcAft>
            </a:pPr>
            <a:r>
              <a:rPr lang="en-US" altLang="en-US" sz="1100">
                <a:latin typeface="Comic Sans MS" pitchFamily="66" charset="0"/>
              </a:rPr>
              <a:t>  </a:t>
            </a:r>
            <a:r>
              <a:rPr lang="en-US" altLang="en-US" sz="1100">
                <a:latin typeface="Comic Sans MS" pitchFamily="66" charset="0"/>
                <a:hlinkClick r:id="rId5"/>
              </a:rPr>
              <a:t>http://creativecommons.org/licenses/by-sa/3.0/</a:t>
            </a:r>
            <a:r>
              <a:rPr lang="en-US" altLang="en-US" sz="1100">
                <a:latin typeface="Comic Sans MS" pitchFamily="66" charset="0"/>
              </a:rPr>
              <a:t>	                 </a:t>
            </a:r>
            <a:endParaRPr lang="en-US" altLang="en-US" sz="1200">
              <a:latin typeface="Comic Sans MS" pitchFamily="66" charset="0"/>
            </a:endParaRPr>
          </a:p>
        </p:txBody>
      </p:sp>
      <p:sp>
        <p:nvSpPr>
          <p:cNvPr id="2053" name="Text Box 5"/>
          <p:cNvSpPr txBox="1">
            <a:spLocks noChangeArrowheads="1"/>
          </p:cNvSpPr>
          <p:nvPr/>
        </p:nvSpPr>
        <p:spPr bwMode="auto">
          <a:xfrm>
            <a:off x="107950" y="5510213"/>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Alicia Cepaitis, MS</a:t>
            </a:r>
          </a:p>
          <a:p>
            <a:pPr eaLnBrk="1" hangingPunct="1">
              <a:lnSpc>
                <a:spcPct val="80000"/>
              </a:lnSpc>
              <a:spcBef>
                <a:spcPct val="20000"/>
              </a:spcBef>
            </a:pPr>
            <a:r>
              <a:rPr lang="en-US" altLang="en-US" sz="1200">
                <a:latin typeface="Comic Sans MS" pitchFamily="66" charset="0"/>
                <a:cs typeface="Arial" charset="0"/>
              </a:rPr>
              <a:t>Chief Creative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6"/>
              </a:rPr>
              <a:t>alicia@scienceprofonline.com</a:t>
            </a:r>
            <a:endParaRPr lang="en-US" altLang="en-US" sz="1200">
              <a:latin typeface="Comic Sans MS" pitchFamily="66" charset="0"/>
              <a:cs typeface="Arial" charset="0"/>
            </a:endParaRPr>
          </a:p>
        </p:txBody>
      </p:sp>
      <p:sp>
        <p:nvSpPr>
          <p:cNvPr id="2054" name="Rectangle 6"/>
          <p:cNvSpPr>
            <a:spLocks noChangeArrowheads="1"/>
          </p:cNvSpPr>
          <p:nvPr/>
        </p:nvSpPr>
        <p:spPr bwMode="auto">
          <a:xfrm>
            <a:off x="0" y="6613525"/>
            <a:ext cx="4232275"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en-US" sz="1000">
                <a:latin typeface="Comic Sans MS" pitchFamily="66" charset="0"/>
              </a:rPr>
              <a:t>From the </a:t>
            </a:r>
            <a:r>
              <a:rPr lang="en-US" altLang="en-US" sz="1000">
                <a:latin typeface="Comic Sans MS" pitchFamily="66" charset="0"/>
                <a:hlinkClick r:id="rId7"/>
              </a:rPr>
              <a:t>Virtual Microbiology Classroom </a:t>
            </a:r>
            <a:r>
              <a:rPr lang="en-US" altLang="en-US" sz="1000">
                <a:latin typeface="Comic Sans MS" pitchFamily="66" charset="0"/>
              </a:rPr>
              <a:t>on </a:t>
            </a:r>
            <a:r>
              <a:rPr lang="en-US" altLang="en-US" sz="1000">
                <a:latin typeface="Comic Sans MS" pitchFamily="66" charset="0"/>
                <a:hlinkClick r:id="rId8"/>
              </a:rPr>
              <a:t>ScienceProfOnline.com</a:t>
            </a:r>
            <a:endParaRPr lang="en-US" altLang="en-US" sz="1000">
              <a:latin typeface="Comic Sans MS" pitchFamily="66"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en-US" sz="1000">
                <a:latin typeface="Comic Sans MS" pitchFamily="66"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lnSpc>
                <a:spcPct val="80000"/>
              </a:lnSpc>
              <a:spcBef>
                <a:spcPct val="20000"/>
              </a:spcBef>
            </a:pPr>
            <a:r>
              <a:rPr lang="en-US" altLang="en-US" sz="1200">
                <a:latin typeface="Comic Sans MS" pitchFamily="66" charset="0"/>
                <a:cs typeface="Arial" charset="0"/>
              </a:rPr>
              <a:t>Tami Port, MS</a:t>
            </a:r>
          </a:p>
          <a:p>
            <a:pPr eaLnBrk="1" hangingPunct="1">
              <a:lnSpc>
                <a:spcPct val="80000"/>
              </a:lnSpc>
              <a:spcBef>
                <a:spcPct val="20000"/>
              </a:spcBef>
            </a:pPr>
            <a:r>
              <a:rPr lang="en-US" altLang="en-US" sz="1200">
                <a:latin typeface="Comic Sans MS" pitchFamily="66" charset="0"/>
                <a:cs typeface="Arial" charset="0"/>
              </a:rPr>
              <a:t>Creator of Science Prof Online</a:t>
            </a:r>
          </a:p>
          <a:p>
            <a:pPr eaLnBrk="1" hangingPunct="1">
              <a:lnSpc>
                <a:spcPct val="80000"/>
              </a:lnSpc>
              <a:spcBef>
                <a:spcPct val="20000"/>
              </a:spcBef>
            </a:pPr>
            <a:r>
              <a:rPr lang="en-US" altLang="en-US" sz="1200">
                <a:latin typeface="Comic Sans MS" pitchFamily="66" charset="0"/>
                <a:cs typeface="Arial" charset="0"/>
              </a:rPr>
              <a:t>Chief Executive Nerd</a:t>
            </a:r>
          </a:p>
          <a:p>
            <a:pPr eaLnBrk="1" hangingPunct="1">
              <a:lnSpc>
                <a:spcPct val="80000"/>
              </a:lnSpc>
              <a:spcBef>
                <a:spcPct val="20000"/>
              </a:spcBef>
            </a:pPr>
            <a:r>
              <a:rPr lang="en-US" altLang="en-US" sz="1200">
                <a:latin typeface="Comic Sans MS" pitchFamily="66" charset="0"/>
                <a:cs typeface="Arial" charset="0"/>
              </a:rPr>
              <a:t>Science Prof Online</a:t>
            </a:r>
          </a:p>
          <a:p>
            <a:pPr eaLnBrk="1" hangingPunct="1">
              <a:lnSpc>
                <a:spcPct val="80000"/>
              </a:lnSpc>
              <a:spcBef>
                <a:spcPct val="20000"/>
              </a:spcBef>
            </a:pPr>
            <a:r>
              <a:rPr lang="en-US" altLang="en-US" sz="1200">
                <a:latin typeface="Comic Sans MS" pitchFamily="66" charset="0"/>
                <a:cs typeface="Arial" charset="0"/>
              </a:rPr>
              <a:t>Online Education Resources, LLC</a:t>
            </a:r>
          </a:p>
          <a:p>
            <a:pPr eaLnBrk="1" hangingPunct="1">
              <a:lnSpc>
                <a:spcPct val="80000"/>
              </a:lnSpc>
              <a:spcBef>
                <a:spcPct val="20000"/>
              </a:spcBef>
            </a:pPr>
            <a:r>
              <a:rPr lang="en-US" altLang="en-US" sz="1200">
                <a:latin typeface="Comic Sans MS" pitchFamily="66" charset="0"/>
                <a:cs typeface="Arial" charset="0"/>
                <a:hlinkClick r:id="rId9"/>
              </a:rPr>
              <a:t>info@scienceprofonline.com</a:t>
            </a:r>
            <a:endParaRPr lang="en-US" altLang="en-US" sz="1200">
              <a:latin typeface="Comic Sans MS" pitchFamily="66"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533400"/>
            <a:ext cx="8229600" cy="1143000"/>
          </a:xfrm>
        </p:spPr>
        <p:txBody>
          <a:bodyPr/>
          <a:lstStyle/>
          <a:p>
            <a:pPr eaLnBrk="1" hangingPunct="1"/>
            <a:r>
              <a:rPr lang="en-US" altLang="en-US" sz="3600" b="1" dirty="0" smtClean="0">
                <a:latin typeface="Comic Sans MS" pitchFamily="66" charset="0"/>
                <a:hlinkClick r:id="rId3"/>
              </a:rPr>
              <a:t>Endospore Stain</a:t>
            </a:r>
            <a:r>
              <a:rPr lang="en-US" altLang="en-US" sz="3600" b="1" dirty="0" smtClean="0">
                <a:latin typeface="Comic Sans MS" pitchFamily="66" charset="0"/>
              </a:rPr>
              <a:t> </a:t>
            </a:r>
            <a:br>
              <a:rPr lang="en-US" altLang="en-US" sz="3600" b="1" dirty="0" smtClean="0">
                <a:latin typeface="Comic Sans MS" pitchFamily="66" charset="0"/>
              </a:rPr>
            </a:br>
            <a:r>
              <a:rPr lang="en-US" altLang="en-US" sz="3600" b="1" dirty="0" smtClean="0">
                <a:latin typeface="Comic Sans MS" pitchFamily="66" charset="0"/>
              </a:rPr>
              <a:t>Examples</a:t>
            </a:r>
            <a:endParaRPr lang="en-US" altLang="en-US" sz="3200" i="1" dirty="0" smtClean="0">
              <a:latin typeface="Comic Sans MS" pitchFamily="66" charset="0"/>
            </a:endParaRPr>
          </a:p>
        </p:txBody>
      </p:sp>
      <p:pic>
        <p:nvPicPr>
          <p:cNvPr id="4" name="Picture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62000" y="1962035"/>
            <a:ext cx="3447684" cy="326898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29200" y="1962035"/>
            <a:ext cx="3325673" cy="325629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5365" name="Text Box 6"/>
          <p:cNvSpPr txBox="1">
            <a:spLocks noChangeArrowheads="1"/>
          </p:cNvSpPr>
          <p:nvPr/>
        </p:nvSpPr>
        <p:spPr bwMode="auto">
          <a:xfrm>
            <a:off x="5562600" y="6605588"/>
            <a:ext cx="3581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t>All </a:t>
            </a:r>
            <a:r>
              <a:rPr lang="en-US" altLang="en-US" sz="1000">
                <a:hlinkClick r:id="rId6"/>
              </a:rPr>
              <a:t>endospore stain images</a:t>
            </a:r>
            <a:r>
              <a:rPr lang="en-US" altLang="en-US" sz="1000"/>
              <a:t> by T. Port</a:t>
            </a:r>
            <a:endParaRPr lang="en-US" altLang="en-US" sz="1000">
              <a:latin typeface="Comic Sans MS" pitchFamily="66" charset="0"/>
            </a:endParaRPr>
          </a:p>
        </p:txBody>
      </p:sp>
      <p:sp>
        <p:nvSpPr>
          <p:cNvPr id="10" name="TextBox 9"/>
          <p:cNvSpPr txBox="1"/>
          <p:nvPr/>
        </p:nvSpPr>
        <p:spPr>
          <a:xfrm>
            <a:off x="4076700" y="4524375"/>
            <a:ext cx="990600" cy="461963"/>
          </a:xfrm>
          <a:prstGeom prst="rect">
            <a:avLst/>
          </a:prstGeom>
          <a:noFill/>
        </p:spPr>
        <p:txBody>
          <a:bodyPr>
            <a:spAutoFit/>
          </a:bodyPr>
          <a:lstStyle/>
          <a:p>
            <a:pPr algn="ctr">
              <a:defRPr/>
            </a:pPr>
            <a:r>
              <a:rPr lang="en-US" sz="1200" i="1" dirty="0">
                <a:latin typeface="+mj-lt"/>
              </a:rPr>
              <a:t>Bacillus cereus</a:t>
            </a:r>
          </a:p>
        </p:txBody>
      </p:sp>
      <p:sp>
        <p:nvSpPr>
          <p:cNvPr id="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29200" y="274638"/>
            <a:ext cx="3657600" cy="563562"/>
          </a:xfrm>
        </p:spPr>
        <p:txBody>
          <a:bodyPr/>
          <a:lstStyle/>
          <a:p>
            <a:pPr eaLnBrk="1" hangingPunct="1"/>
            <a:r>
              <a:rPr lang="en-US" altLang="en-US" sz="2800" smtClean="0">
                <a:latin typeface="Comic Sans MS" pitchFamily="66" charset="0"/>
              </a:rPr>
              <a:t>Dichotomous Key</a:t>
            </a:r>
          </a:p>
        </p:txBody>
      </p:sp>
      <p:pic>
        <p:nvPicPr>
          <p:cNvPr id="9219" name="Picture 4"/>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762000" y="914400"/>
            <a:ext cx="7669213" cy="5743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1"/>
          <p:cNvSpPr/>
          <p:nvPr/>
        </p:nvSpPr>
        <p:spPr>
          <a:xfrm>
            <a:off x="6178550" y="4913313"/>
            <a:ext cx="10668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222" name="TextBox 6"/>
          <p:cNvSpPr txBox="1">
            <a:spLocks noChangeArrowheads="1"/>
          </p:cNvSpPr>
          <p:nvPr/>
        </p:nvSpPr>
        <p:spPr bwMode="auto">
          <a:xfrm>
            <a:off x="4953000" y="5867400"/>
            <a:ext cx="99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en-US" sz="1100"/>
              <a:t>Intense pink</a:t>
            </a:r>
          </a:p>
        </p:txBody>
      </p:sp>
      <p:sp>
        <p:nvSpPr>
          <p:cNvPr id="9223" name="TextBox 10"/>
          <p:cNvSpPr txBox="1">
            <a:spLocks noChangeArrowheads="1"/>
          </p:cNvSpPr>
          <p:nvPr/>
        </p:nvSpPr>
        <p:spPr bwMode="auto">
          <a:xfrm>
            <a:off x="4953000" y="6492875"/>
            <a:ext cx="137795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r>
              <a:rPr lang="en-US" altLang="en-US" sz="1100"/>
              <a:t>Light, uneven pink</a:t>
            </a:r>
          </a:p>
        </p:txBody>
      </p:sp>
      <p:sp>
        <p:nvSpPr>
          <p:cNvPr id="10" name="Left Bracket 9"/>
          <p:cNvSpPr/>
          <p:nvPr/>
        </p:nvSpPr>
        <p:spPr>
          <a:xfrm>
            <a:off x="4784725" y="5562600"/>
            <a:ext cx="168275" cy="525463"/>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6" name="Left Bracket 15"/>
          <p:cNvSpPr/>
          <p:nvPr/>
        </p:nvSpPr>
        <p:spPr>
          <a:xfrm>
            <a:off x="4776788" y="6088063"/>
            <a:ext cx="176212" cy="666750"/>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 name="TextBox 2"/>
          <p:cNvSpPr txBox="1"/>
          <p:nvPr/>
        </p:nvSpPr>
        <p:spPr>
          <a:xfrm>
            <a:off x="152400" y="152400"/>
            <a:ext cx="3810000" cy="769441"/>
          </a:xfrm>
          <a:prstGeom prst="rect">
            <a:avLst/>
          </a:prstGeom>
          <a:noFill/>
        </p:spPr>
        <p:txBody>
          <a:bodyPr wrap="square" rtlCol="0">
            <a:spAutoFit/>
          </a:bodyPr>
          <a:lstStyle/>
          <a:p>
            <a:endParaRPr lang="en-US" sz="700" b="1" dirty="0">
              <a:solidFill>
                <a:srgbClr val="FF0000"/>
              </a:solidFill>
              <a:latin typeface="Comic Sans MS" panose="030F0702030302020204" pitchFamily="66" charset="0"/>
            </a:endParaRPr>
          </a:p>
          <a:p>
            <a:r>
              <a:rPr lang="en-US" sz="1600" b="1" dirty="0" smtClean="0">
                <a:solidFill>
                  <a:srgbClr val="FF0000"/>
                </a:solidFill>
                <a:latin typeface="Comic Sans MS" panose="030F0702030302020204" pitchFamily="66" charset="0"/>
              </a:rPr>
              <a:t>Q</a:t>
            </a:r>
            <a:r>
              <a:rPr lang="en-US" sz="1400" dirty="0" smtClean="0">
                <a:latin typeface="Comic Sans MS" panose="030F0702030302020204" pitchFamily="66" charset="0"/>
              </a:rPr>
              <a:t>: Why are we doing </a:t>
            </a:r>
            <a:r>
              <a:rPr lang="en-US" sz="1400" b="1" dirty="0" smtClean="0">
                <a:latin typeface="Comic Sans MS" panose="030F0702030302020204" pitchFamily="66" charset="0"/>
                <a:hlinkClick r:id="rId4"/>
              </a:rPr>
              <a:t>Differential Stains</a:t>
            </a:r>
            <a:r>
              <a:rPr lang="en-US" sz="1400" dirty="0" smtClean="0">
                <a:latin typeface="Comic Sans MS" panose="030F0702030302020204" pitchFamily="66" charset="0"/>
              </a:rPr>
              <a:t> of our bacterial unknown?</a:t>
            </a:r>
          </a:p>
          <a:p>
            <a:endParaRPr lang="en-US" sz="700" dirty="0">
              <a:latin typeface="Comic Sans MS" panose="030F0702030302020204" pitchFamily="66" charset="0"/>
            </a:endParaRPr>
          </a:p>
        </p:txBody>
      </p:sp>
      <p:sp>
        <p:nvSpPr>
          <p:cNvPr id="11"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extLst>
      <p:ext uri="{BB962C8B-B14F-4D97-AF65-F5344CB8AC3E}">
        <p14:creationId xmlns:p14="http://schemas.microsoft.com/office/powerpoint/2010/main" val="505222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110836" y="152400"/>
            <a:ext cx="7162800" cy="6324600"/>
          </a:xfrm>
        </p:spPr>
        <p:txBody>
          <a:bodyPr/>
          <a:lstStyle/>
          <a:p>
            <a:pPr eaLnBrk="1" hangingPunct="1">
              <a:buFontTx/>
              <a:buNone/>
              <a:defRPr/>
            </a:pPr>
            <a:r>
              <a:rPr lang="en-US" sz="5400" b="1" dirty="0" smtClean="0">
                <a:solidFill>
                  <a:srgbClr val="339966"/>
                </a:solidFill>
                <a:latin typeface="Comic Sans MS" pitchFamily="66" charset="0"/>
              </a:rPr>
              <a:t> </a:t>
            </a:r>
            <a:r>
              <a:rPr lang="en-US" sz="4000" b="1" dirty="0" smtClean="0">
                <a:solidFill>
                  <a:srgbClr val="339966"/>
                </a:solidFill>
                <a:latin typeface="Comic Sans MS" pitchFamily="66" charset="0"/>
              </a:rPr>
              <a:t>Confused?</a:t>
            </a:r>
          </a:p>
          <a:p>
            <a:pPr eaLnBrk="1" hangingPunct="1">
              <a:buFontTx/>
              <a:buNone/>
              <a:defRPr/>
            </a:pPr>
            <a:endParaRPr lang="en-US" sz="100" b="1" dirty="0" smtClean="0">
              <a:latin typeface="Comic Sans MS" pitchFamily="66" charset="0"/>
            </a:endParaRPr>
          </a:p>
          <a:p>
            <a:pPr eaLnBrk="1" hangingPunct="1">
              <a:buFontTx/>
              <a:buNone/>
              <a:defRPr/>
            </a:pPr>
            <a:r>
              <a:rPr lang="en-US" sz="2400" dirty="0" smtClean="0">
                <a:latin typeface="Comic Sans MS" pitchFamily="66" charset="0"/>
              </a:rPr>
              <a:t>   </a:t>
            </a:r>
            <a:r>
              <a:rPr lang="en-US" sz="1800" dirty="0" smtClean="0">
                <a:latin typeface="Comic Sans MS" pitchFamily="66" charset="0"/>
              </a:rPr>
              <a:t>Here are links to fun resources that further explain </a:t>
            </a:r>
          </a:p>
          <a:p>
            <a:pPr eaLnBrk="1" hangingPunct="1">
              <a:buFontTx/>
              <a:buNone/>
              <a:defRPr/>
            </a:pPr>
            <a:r>
              <a:rPr lang="en-US" sz="1800" dirty="0">
                <a:latin typeface="Comic Sans MS" pitchFamily="66" charset="0"/>
              </a:rPr>
              <a:t> </a:t>
            </a:r>
            <a:r>
              <a:rPr lang="en-US" sz="1800" dirty="0" smtClean="0">
                <a:latin typeface="Comic Sans MS" pitchFamily="66" charset="0"/>
              </a:rPr>
              <a:t>   bacterial identification:</a:t>
            </a:r>
          </a:p>
          <a:p>
            <a:pPr algn="ctr" eaLnBrk="1" hangingPunct="1">
              <a:buFontTx/>
              <a:buNone/>
              <a:defRPr/>
            </a:pPr>
            <a:endParaRPr lang="en-US" sz="1400" dirty="0" smtClean="0">
              <a:latin typeface="Comic Sans MS" pitchFamily="66" charset="0"/>
            </a:endParaRPr>
          </a:p>
          <a:p>
            <a:pPr eaLnBrk="1" hangingPunct="1">
              <a:defRPr/>
            </a:pPr>
            <a:r>
              <a:rPr lang="en-US" sz="1800" b="1" dirty="0" smtClean="0">
                <a:latin typeface="Comic Sans MS" pitchFamily="66" charset="0"/>
              </a:rPr>
              <a:t>Differential Stain </a:t>
            </a:r>
            <a:r>
              <a:rPr lang="en-US" sz="1600" dirty="0" smtClean="0">
                <a:latin typeface="Comic Sans MS" pitchFamily="66" charset="0"/>
              </a:rPr>
              <a:t>Main </a:t>
            </a:r>
            <a:r>
              <a:rPr lang="en-US" sz="1600" dirty="0" smtClean="0">
                <a:latin typeface="Comic Sans MS" pitchFamily="66" charset="0"/>
              </a:rPr>
              <a:t>Page</a:t>
            </a:r>
            <a:r>
              <a:rPr lang="en-US" sz="1100" dirty="0" smtClean="0">
                <a:latin typeface="Comic Sans MS" pitchFamily="66" charset="0"/>
              </a:rPr>
              <a:t> </a:t>
            </a:r>
            <a:r>
              <a:rPr lang="en-US" sz="1200" dirty="0" smtClean="0">
                <a:latin typeface="Comic Sans MS" pitchFamily="66" charset="0"/>
              </a:rPr>
              <a:t>on the Virtual Microbiology Classroom of </a:t>
            </a:r>
            <a:r>
              <a:rPr lang="en-US" sz="1400" dirty="0" smtClean="0">
                <a:latin typeface="Comic Sans MS" pitchFamily="66" charset="0"/>
                <a:hlinkClick r:id="rId3"/>
              </a:rPr>
              <a:t>Science Prof Online</a:t>
            </a:r>
            <a:r>
              <a:rPr lang="en-US" sz="1200" dirty="0" smtClean="0">
                <a:latin typeface="Comic Sans MS" pitchFamily="66" charset="0"/>
              </a:rPr>
              <a:t>.</a:t>
            </a:r>
          </a:p>
          <a:p>
            <a:pPr marL="0" indent="0" eaLnBrk="1" hangingPunct="1">
              <a:buFontTx/>
              <a:buNone/>
              <a:defRPr/>
            </a:pPr>
            <a:endParaRPr lang="en-US" sz="800" dirty="0" smtClean="0">
              <a:latin typeface="Comic Sans MS" pitchFamily="66" charset="0"/>
            </a:endParaRPr>
          </a:p>
          <a:p>
            <a:pPr eaLnBrk="1" hangingPunct="1">
              <a:defRPr/>
            </a:pPr>
            <a:r>
              <a:rPr lang="en-US" sz="1800" dirty="0" smtClean="0">
                <a:latin typeface="Comic Sans MS" pitchFamily="66" charset="0"/>
                <a:hlinkClick r:id="rId4"/>
              </a:rPr>
              <a:t>Gram Stain </a:t>
            </a:r>
            <a:r>
              <a:rPr lang="en-US" sz="1600" dirty="0">
                <a:latin typeface="Comic Sans MS" pitchFamily="66" charset="0"/>
              </a:rPr>
              <a:t>I</a:t>
            </a:r>
            <a:r>
              <a:rPr lang="en-US" sz="1600" dirty="0" smtClean="0">
                <a:latin typeface="Comic Sans MS" pitchFamily="66" charset="0"/>
              </a:rPr>
              <a:t>nteractive </a:t>
            </a:r>
            <a:r>
              <a:rPr lang="en-US" sz="1600" dirty="0">
                <a:latin typeface="Comic Sans MS" pitchFamily="66" charset="0"/>
              </a:rPr>
              <a:t>T</a:t>
            </a:r>
            <a:r>
              <a:rPr lang="en-US" sz="1600" dirty="0" smtClean="0">
                <a:latin typeface="Comic Sans MS" pitchFamily="66" charset="0"/>
              </a:rPr>
              <a:t>utorial</a:t>
            </a:r>
            <a:r>
              <a:rPr lang="en-US" sz="1200" dirty="0" smtClean="0">
                <a:latin typeface="Comic Sans MS" pitchFamily="66" charset="0"/>
              </a:rPr>
              <a:t>. This is an extremely useful tutorial that shows, step-by-step, what happens in Gram-positive and Gram-negative cells during Gram staining.</a:t>
            </a:r>
            <a:endParaRPr lang="en-US" sz="1200" dirty="0">
              <a:latin typeface="Comic Sans MS" pitchFamily="66" charset="0"/>
            </a:endParaRPr>
          </a:p>
          <a:p>
            <a:pPr marL="0" indent="0" eaLnBrk="1" hangingPunct="1">
              <a:buFontTx/>
              <a:buNone/>
              <a:defRPr/>
            </a:pPr>
            <a:endParaRPr lang="en-US" sz="800" dirty="0" smtClean="0">
              <a:latin typeface="Comic Sans MS" pitchFamily="66" charset="0"/>
            </a:endParaRPr>
          </a:p>
          <a:p>
            <a:pPr eaLnBrk="1" hangingPunct="1">
              <a:defRPr/>
            </a:pPr>
            <a:r>
              <a:rPr lang="en-US" sz="1800" dirty="0" smtClean="0">
                <a:latin typeface="Comic Sans MS" pitchFamily="66" charset="0"/>
                <a:hlinkClick r:id="rId5"/>
              </a:rPr>
              <a:t>Acid-fast Stain </a:t>
            </a:r>
            <a:r>
              <a:rPr lang="en-US" sz="1600" dirty="0">
                <a:latin typeface="Comic Sans MS" pitchFamily="66" charset="0"/>
              </a:rPr>
              <a:t>A</a:t>
            </a:r>
            <a:r>
              <a:rPr lang="en-US" sz="1600" dirty="0" smtClean="0">
                <a:latin typeface="Comic Sans MS" pitchFamily="66" charset="0"/>
              </a:rPr>
              <a:t>nimated Tutorial</a:t>
            </a:r>
            <a:r>
              <a:rPr lang="en-US" sz="1600" dirty="0">
                <a:latin typeface="Comic Sans MS" pitchFamily="66" charset="0"/>
              </a:rPr>
              <a:t>. </a:t>
            </a:r>
            <a:r>
              <a:rPr lang="en-US" sz="1200" dirty="0">
                <a:latin typeface="Comic Sans MS" pitchFamily="66" charset="0"/>
              </a:rPr>
              <a:t>T</a:t>
            </a:r>
            <a:r>
              <a:rPr lang="en-US" sz="1200" dirty="0" smtClean="0">
                <a:latin typeface="Comic Sans MS" pitchFamily="66" charset="0"/>
              </a:rPr>
              <a:t>he staining procedure depicted in this tutorial differs a bit from how we do it in lab, but this tutorial is still very useful. Shows the steps of the staining procedure and the resulting color of Acid-fast and Nonacid-fast cells.</a:t>
            </a:r>
          </a:p>
          <a:p>
            <a:pPr eaLnBrk="1" hangingPunct="1">
              <a:defRPr/>
            </a:pPr>
            <a:endParaRPr lang="en-US" sz="800" dirty="0">
              <a:latin typeface="Comic Sans MS" pitchFamily="66" charset="0"/>
            </a:endParaRPr>
          </a:p>
          <a:p>
            <a:pPr eaLnBrk="1" hangingPunct="1">
              <a:defRPr/>
            </a:pPr>
            <a:r>
              <a:rPr lang="en-US" sz="1800" dirty="0" smtClean="0">
                <a:latin typeface="Comic Sans MS" pitchFamily="66" charset="0"/>
                <a:hlinkClick r:id="rId6"/>
              </a:rPr>
              <a:t>Endospore Stain</a:t>
            </a:r>
            <a:r>
              <a:rPr lang="en-US" sz="1800" dirty="0" smtClean="0">
                <a:latin typeface="Comic Sans MS" pitchFamily="66" charset="0"/>
              </a:rPr>
              <a:t> </a:t>
            </a:r>
            <a:r>
              <a:rPr lang="en-US" sz="1600" dirty="0" smtClean="0">
                <a:latin typeface="Comic Sans MS" pitchFamily="66" charset="0"/>
              </a:rPr>
              <a:t>PowerPoint</a:t>
            </a:r>
            <a:r>
              <a:rPr lang="en-US" sz="1100" dirty="0" smtClean="0">
                <a:latin typeface="Comic Sans MS" pitchFamily="66" charset="0"/>
              </a:rPr>
              <a:t>. </a:t>
            </a:r>
            <a:r>
              <a:rPr lang="en-US" sz="1200" dirty="0" smtClean="0">
                <a:latin typeface="Comic Sans MS" pitchFamily="66" charset="0"/>
              </a:rPr>
              <a:t>Although this is just a  PPT, it does have useful information and images for students learning about the endospore stain.</a:t>
            </a:r>
          </a:p>
          <a:p>
            <a:pPr eaLnBrk="1" hangingPunct="1">
              <a:defRPr/>
            </a:pPr>
            <a:endParaRPr lang="en-US" sz="800" dirty="0">
              <a:latin typeface="Comic Sans MS" pitchFamily="66" charset="0"/>
            </a:endParaRPr>
          </a:p>
          <a:p>
            <a:pPr eaLnBrk="1" hangingPunct="1">
              <a:defRPr/>
            </a:pPr>
            <a:endParaRPr lang="en-US" sz="1200" dirty="0">
              <a:latin typeface="Comic Sans MS" pitchFamily="66" charset="0"/>
            </a:endParaRPr>
          </a:p>
          <a:p>
            <a:pPr eaLnBrk="1" hangingPunct="1">
              <a:defRPr/>
            </a:pPr>
            <a:r>
              <a:rPr lang="en-US" sz="1800" dirty="0" smtClean="0">
                <a:latin typeface="Comic Sans MS" pitchFamily="66" charset="0"/>
              </a:rPr>
              <a:t>Videos of differential staining procedures: </a:t>
            </a:r>
            <a:r>
              <a:rPr lang="en-US" sz="1600" dirty="0" smtClean="0">
                <a:latin typeface="Comic Sans MS" pitchFamily="66" charset="0"/>
                <a:hlinkClick r:id="rId7"/>
              </a:rPr>
              <a:t>Gram</a:t>
            </a:r>
            <a:r>
              <a:rPr lang="en-US" sz="1600" dirty="0" smtClean="0">
                <a:latin typeface="Comic Sans MS" pitchFamily="66" charset="0"/>
              </a:rPr>
              <a:t>, </a:t>
            </a:r>
            <a:r>
              <a:rPr lang="en-US" sz="1600" dirty="0" smtClean="0">
                <a:latin typeface="Comic Sans MS" pitchFamily="66" charset="0"/>
                <a:hlinkClick r:id="rId8"/>
              </a:rPr>
              <a:t>Acid-fast</a:t>
            </a:r>
            <a:r>
              <a:rPr lang="en-US" sz="1600" dirty="0" smtClean="0">
                <a:latin typeface="Comic Sans MS" pitchFamily="66" charset="0"/>
              </a:rPr>
              <a:t>, </a:t>
            </a:r>
            <a:r>
              <a:rPr lang="en-US" sz="1600" dirty="0" smtClean="0">
                <a:latin typeface="Comic Sans MS" pitchFamily="66" charset="0"/>
                <a:hlinkClick r:id="rId9"/>
              </a:rPr>
              <a:t>Endospore</a:t>
            </a:r>
            <a:endParaRPr lang="en-US" sz="1600" dirty="0">
              <a:latin typeface="Comic Sans MS" pitchFamily="66" charset="0"/>
            </a:endParaRPr>
          </a:p>
          <a:p>
            <a:pPr eaLnBrk="1" hangingPunct="1">
              <a:defRPr/>
            </a:pPr>
            <a:endParaRPr lang="en-US" sz="1100" dirty="0" smtClean="0">
              <a:latin typeface="Comic Sans MS" pitchFamily="66" charset="0"/>
            </a:endParaRPr>
          </a:p>
        </p:txBody>
      </p:sp>
      <p:pic>
        <p:nvPicPr>
          <p:cNvPr id="17411" name="Picture 8" descr="MC900229685[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752557" y="152400"/>
            <a:ext cx="110728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9"/>
          <p:cNvSpPr>
            <a:spLocks noChangeArrowheads="1" noChangeShapeType="1" noTextEdit="1"/>
          </p:cNvSpPr>
          <p:nvPr/>
        </p:nvSpPr>
        <p:spPr bwMode="auto">
          <a:xfrm rot="2672262">
            <a:off x="6295544" y="1331428"/>
            <a:ext cx="2787171" cy="718657"/>
          </a:xfrm>
          <a:prstGeom prst="rect">
            <a:avLst/>
          </a:prstGeom>
        </p:spPr>
        <p:txBody>
          <a:bodyPr wrap="none" fromWordArt="1">
            <a:prstTxWarp prst="textPlain">
              <a:avLst>
                <a:gd name="adj" fmla="val 52736"/>
              </a:avLst>
            </a:prstTxWarp>
          </a:bodyPr>
          <a:lstStyle/>
          <a:p>
            <a:pPr algn="ctr">
              <a:defRPr/>
            </a:pPr>
            <a:r>
              <a:rPr lang="en-US" b="1" i="1" kern="10" dirty="0">
                <a:ln w="9525">
                  <a:solidFill>
                    <a:srgbClr val="000000"/>
                  </a:solidFill>
                  <a:round/>
                  <a:headEnd/>
                  <a:tailEnd/>
                </a:ln>
                <a:solidFill>
                  <a:srgbClr val="FFFFFF"/>
                </a:solidFill>
                <a:latin typeface="Comic Sans MS"/>
              </a:rPr>
              <a:t>Smart</a:t>
            </a:r>
            <a:r>
              <a:rPr lang="en-US" i="1" kern="10" dirty="0">
                <a:ln w="9525">
                  <a:solidFill>
                    <a:srgbClr val="000000"/>
                  </a:solidFill>
                  <a:round/>
                  <a:headEnd/>
                  <a:tailEnd/>
                </a:ln>
                <a:solidFill>
                  <a:srgbClr val="FFFFFF"/>
                </a:solidFill>
                <a:latin typeface="Comic Sans MS"/>
              </a:rPr>
              <a:t> Links</a:t>
            </a:r>
          </a:p>
        </p:txBody>
      </p:sp>
      <p:sp>
        <p:nvSpPr>
          <p:cNvPr id="2" name="TextBox 1"/>
          <p:cNvSpPr txBox="1"/>
          <p:nvPr/>
        </p:nvSpPr>
        <p:spPr>
          <a:xfrm>
            <a:off x="76200" y="6613525"/>
            <a:ext cx="3581400" cy="254000"/>
          </a:xfrm>
          <a:prstGeom prst="rect">
            <a:avLst/>
          </a:prstGeom>
          <a:noFill/>
        </p:spPr>
        <p:txBody>
          <a:bodyPr>
            <a:spAutoFit/>
          </a:bodyPr>
          <a:lstStyle/>
          <a:p>
            <a:pPr>
              <a:defRPr/>
            </a:pPr>
            <a:r>
              <a:rPr lang="en-US" sz="1050" dirty="0"/>
              <a:t> (You must be in PPT slideshow view to click on links.)</a:t>
            </a:r>
          </a:p>
        </p:txBody>
      </p:sp>
      <p:sp>
        <p:nvSpPr>
          <p:cNvPr id="7" name="Text Box 7"/>
          <p:cNvSpPr txBox="1">
            <a:spLocks noChangeArrowheads="1"/>
          </p:cNvSpPr>
          <p:nvPr/>
        </p:nvSpPr>
        <p:spPr bwMode="auto">
          <a:xfrm>
            <a:off x="4648200" y="6613524"/>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3"/>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304800" y="381000"/>
            <a:ext cx="8534400" cy="4038600"/>
          </a:xfrm>
        </p:spPr>
        <p:txBody>
          <a:bodyPr/>
          <a:lstStyle/>
          <a:p>
            <a:pPr algn="r" eaLnBrk="1" hangingPunct="1"/>
            <a:r>
              <a:rPr lang="en-US" altLang="en-US" sz="2400" b="1" i="1" dirty="0" smtClean="0">
                <a:solidFill>
                  <a:srgbClr val="FF0000"/>
                </a:solidFill>
              </a:rPr>
              <a:t>         </a:t>
            </a:r>
            <a:r>
              <a:rPr lang="en-US" altLang="en-US" sz="2800" b="1" dirty="0" smtClean="0">
                <a:solidFill>
                  <a:srgbClr val="009900"/>
                </a:solidFill>
                <a:latin typeface="Comic Sans MS" pitchFamily="66" charset="0"/>
              </a:rPr>
              <a:t>Are microbes intimidating you?</a:t>
            </a:r>
            <a:r>
              <a:rPr lang="en-US" altLang="en-US" sz="2800" i="1" dirty="0" smtClean="0">
                <a:solidFill>
                  <a:srgbClr val="009900"/>
                </a:solidFill>
                <a:latin typeface="Comic Sans MS" pitchFamily="66" charset="0"/>
              </a:rPr>
              <a:t/>
            </a:r>
            <a:br>
              <a:rPr lang="en-US" altLang="en-US" sz="2800" i="1" dirty="0" smtClean="0">
                <a:solidFill>
                  <a:srgbClr val="009900"/>
                </a:solidFill>
                <a:latin typeface="Comic Sans MS" pitchFamily="66" charset="0"/>
              </a:rPr>
            </a:br>
            <a:r>
              <a:rPr lang="en-US" altLang="en-US" sz="2400" i="1" dirty="0" smtClean="0">
                <a:solidFill>
                  <a:srgbClr val="FF0000"/>
                </a:solidFill>
              </a:rPr>
              <a:t/>
            </a:r>
            <a:br>
              <a:rPr lang="en-US" altLang="en-US" sz="2400" i="1" dirty="0" smtClean="0">
                <a:solidFill>
                  <a:srgbClr val="FF0000"/>
                </a:solidFill>
              </a:rPr>
            </a:br>
            <a:r>
              <a:rPr lang="en-US" altLang="en-US" sz="2000" i="1" dirty="0" smtClean="0">
                <a:solidFill>
                  <a:srgbClr val="B2B2B2"/>
                </a:solidFill>
                <a:latin typeface="Comic Sans MS" pitchFamily="66" charset="0"/>
              </a:rPr>
              <a:t>Do yourself a favor. Use the…</a:t>
            </a:r>
            <a:r>
              <a:rPr lang="en-US" altLang="en-US" sz="2800" i="1" dirty="0" smtClean="0">
                <a:latin typeface="Comic Sans MS" pitchFamily="66" charset="0"/>
              </a:rPr>
              <a:t> </a:t>
            </a:r>
            <a:r>
              <a:rPr lang="en-US" altLang="en-US" sz="2000" i="1" dirty="0" smtClean="0">
                <a:latin typeface="Comic Sans MS" pitchFamily="66" charset="0"/>
              </a:rPr>
              <a:t/>
            </a:r>
            <a:br>
              <a:rPr lang="en-US" altLang="en-US" sz="2000" i="1" dirty="0" smtClean="0">
                <a:latin typeface="Comic Sans MS" pitchFamily="66" charset="0"/>
              </a:rPr>
            </a:br>
            <a:r>
              <a:rPr lang="en-US" altLang="en-US" sz="3200" dirty="0" smtClean="0">
                <a:solidFill>
                  <a:srgbClr val="996600"/>
                </a:solidFill>
                <a:latin typeface="Comic Sans MS" pitchFamily="66" charset="0"/>
              </a:rPr>
              <a:t/>
            </a:r>
            <a:br>
              <a:rPr lang="en-US" altLang="en-US" sz="3200" dirty="0" smtClean="0">
                <a:solidFill>
                  <a:srgbClr val="996600"/>
                </a:solidFill>
                <a:latin typeface="Comic Sans MS" pitchFamily="66" charset="0"/>
              </a:rPr>
            </a:br>
            <a:r>
              <a:rPr lang="en-US" altLang="en-US" sz="3200" dirty="0" smtClean="0">
                <a:solidFill>
                  <a:srgbClr val="996600"/>
                </a:solidFill>
                <a:latin typeface="Comic Sans MS" pitchFamily="66" charset="0"/>
              </a:rPr>
              <a:t>              </a:t>
            </a:r>
            <a:r>
              <a:rPr lang="en-US" altLang="en-US" sz="4000" b="1" dirty="0" smtClean="0">
                <a:solidFill>
                  <a:schemeClr val="accent2"/>
                </a:solidFill>
                <a:latin typeface="Comic Sans MS" pitchFamily="66" charset="0"/>
              </a:rPr>
              <a:t>Virtual Microbiology                        Classroom </a:t>
            </a:r>
            <a:r>
              <a:rPr lang="en-US" altLang="en-US" sz="2000" i="1" dirty="0" smtClean="0">
                <a:solidFill>
                  <a:schemeClr val="accent2"/>
                </a:solidFill>
                <a:latin typeface="Comic Sans MS" pitchFamily="66" charset="0"/>
              </a:rPr>
              <a:t>(</a:t>
            </a:r>
            <a:r>
              <a:rPr lang="en-US" altLang="en-US" sz="2000" i="1" dirty="0" smtClean="0">
                <a:solidFill>
                  <a:schemeClr val="tx1"/>
                </a:solidFill>
                <a:latin typeface="Comic Sans MS" pitchFamily="66" charset="0"/>
              </a:rPr>
              <a:t>VMC</a:t>
            </a:r>
            <a:r>
              <a:rPr lang="en-US" altLang="en-US" sz="2000" i="1" dirty="0" smtClean="0">
                <a:solidFill>
                  <a:schemeClr val="accent2"/>
                </a:solidFill>
                <a:latin typeface="Comic Sans MS" pitchFamily="66" charset="0"/>
              </a:rPr>
              <a:t>)</a:t>
            </a:r>
            <a:r>
              <a:rPr lang="en-US" altLang="en-US" sz="4000" b="1" dirty="0" smtClean="0">
                <a:solidFill>
                  <a:schemeClr val="accent2"/>
                </a:solidFill>
                <a:latin typeface="Comic Sans MS" pitchFamily="66" charset="0"/>
              </a:rPr>
              <a:t> !</a:t>
            </a:r>
            <a:r>
              <a:rPr lang="en-US" altLang="en-US" sz="4000" b="1" dirty="0" smtClean="0">
                <a:solidFill>
                  <a:schemeClr val="accent2"/>
                </a:solidFill>
              </a:rPr>
              <a:t/>
            </a:r>
            <a:br>
              <a:rPr lang="en-US" altLang="en-US" sz="4000" b="1" dirty="0" smtClean="0">
                <a:solidFill>
                  <a:schemeClr val="accent2"/>
                </a:solidFill>
              </a:rPr>
            </a:br>
            <a:r>
              <a:rPr lang="en-US" altLang="en-US" sz="2400" b="1" dirty="0" smtClean="0"/>
              <a:t/>
            </a:r>
            <a:br>
              <a:rPr lang="en-US" altLang="en-US" sz="2400" b="1" dirty="0" smtClean="0"/>
            </a:br>
            <a:r>
              <a:rPr lang="en-US" altLang="en-US" sz="2400" dirty="0" smtClean="0">
                <a:latin typeface="Comic Sans MS" pitchFamily="66" charset="0"/>
              </a:rPr>
              <a:t>The VMC is full of resources to help you succeed, including:</a:t>
            </a:r>
          </a:p>
        </p:txBody>
      </p:sp>
      <p:sp>
        <p:nvSpPr>
          <p:cNvPr id="18435" name="Rectangle 3"/>
          <p:cNvSpPr>
            <a:spLocks noGrp="1" noChangeArrowheads="1"/>
          </p:cNvSpPr>
          <p:nvPr>
            <p:ph type="subTitle" idx="1"/>
          </p:nvPr>
        </p:nvSpPr>
        <p:spPr>
          <a:xfrm>
            <a:off x="2743200" y="4343400"/>
            <a:ext cx="6172200" cy="1600200"/>
          </a:xfrm>
        </p:spPr>
        <p:txBody>
          <a:bodyPr/>
          <a:lstStyle/>
          <a:p>
            <a:pPr marL="609600" indent="-609600" algn="l" eaLnBrk="1" hangingPunct="1">
              <a:buFontTx/>
              <a:buChar char="•"/>
            </a:pPr>
            <a:r>
              <a:rPr lang="en-US" altLang="en-US" sz="1800" smtClean="0">
                <a:latin typeface="Comic Sans MS" pitchFamily="66" charset="0"/>
              </a:rPr>
              <a:t>practice test questions</a:t>
            </a:r>
          </a:p>
          <a:p>
            <a:pPr marL="609600" indent="-609600" algn="l" eaLnBrk="1" hangingPunct="1">
              <a:buFontTx/>
              <a:buChar char="•"/>
            </a:pPr>
            <a:r>
              <a:rPr lang="en-US" altLang="en-US" sz="1800" smtClean="0">
                <a:latin typeface="Comic Sans MS" pitchFamily="66" charset="0"/>
              </a:rPr>
              <a:t>review questions</a:t>
            </a:r>
          </a:p>
          <a:p>
            <a:pPr marL="609600" indent="-609600" algn="l" eaLnBrk="1" hangingPunct="1">
              <a:buFontTx/>
              <a:buChar char="•"/>
            </a:pPr>
            <a:r>
              <a:rPr lang="en-US" altLang="en-US" sz="1800" smtClean="0">
                <a:latin typeface="Comic Sans MS" pitchFamily="66" charset="0"/>
              </a:rPr>
              <a:t>study guides and learning objectives</a:t>
            </a:r>
          </a:p>
        </p:txBody>
      </p:sp>
      <p:sp>
        <p:nvSpPr>
          <p:cNvPr id="18436" name="Text Box 4"/>
          <p:cNvSpPr txBox="1">
            <a:spLocks noChangeArrowheads="1"/>
          </p:cNvSpPr>
          <p:nvPr/>
        </p:nvSpPr>
        <p:spPr bwMode="auto">
          <a:xfrm>
            <a:off x="304800" y="5638800"/>
            <a:ext cx="8839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altLang="en-US" sz="1600">
                <a:solidFill>
                  <a:srgbClr val="000000"/>
                </a:solidFill>
                <a:latin typeface="Comic Sans MS" pitchFamily="66" charset="0"/>
              </a:rPr>
              <a:t>You can access the VMC by going to the Science Prof Online website </a:t>
            </a:r>
            <a:r>
              <a:rPr lang="en-US" altLang="en-US" sz="1600" b="1">
                <a:solidFill>
                  <a:srgbClr val="000000"/>
                </a:solidFill>
                <a:latin typeface="Comic Sans MS" pitchFamily="66" charset="0"/>
                <a:hlinkClick r:id="rId3"/>
              </a:rPr>
              <a:t>www.ScienceProfOnline.com</a:t>
            </a:r>
            <a:endParaRPr lang="en-US" altLang="en-US" sz="1600" b="1">
              <a:solidFill>
                <a:srgbClr val="000000"/>
              </a:solidFill>
              <a:latin typeface="Comic Sans MS" pitchFamily="66" charset="0"/>
            </a:endParaRPr>
          </a:p>
        </p:txBody>
      </p:sp>
      <p:sp>
        <p:nvSpPr>
          <p:cNvPr id="18437" name="Rectangle 7"/>
          <p:cNvSpPr>
            <a:spLocks noChangeArrowheads="1"/>
          </p:cNvSpPr>
          <p:nvPr/>
        </p:nvSpPr>
        <p:spPr bwMode="auto">
          <a:xfrm>
            <a:off x="0" y="6613525"/>
            <a:ext cx="4116388"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latin typeface="Comic Sans MS" pitchFamily="66" charset="0"/>
              </a:rPr>
              <a:t>Images: </a:t>
            </a:r>
            <a:r>
              <a:rPr lang="en-US" altLang="en-US" sz="1000">
                <a:latin typeface="Comic Sans MS" pitchFamily="66" charset="0"/>
                <a:hlinkClick r:id="rId4"/>
              </a:rPr>
              <a:t>Salmonella,</a:t>
            </a:r>
            <a:r>
              <a:rPr lang="en-US" altLang="en-US" sz="1000">
                <a:latin typeface="Comic Sans MS" pitchFamily="66" charset="0"/>
              </a:rPr>
              <a:t> Giant Microbes; </a:t>
            </a:r>
            <a:r>
              <a:rPr lang="en-US" altLang="en-US" sz="1000">
                <a:latin typeface="Comic Sans MS" pitchFamily="66" charset="0"/>
                <a:hlinkClick r:id="rId5"/>
              </a:rPr>
              <a:t>Prokaryotic cell</a:t>
            </a:r>
            <a:r>
              <a:rPr lang="en-US" altLang="en-US" sz="1000">
                <a:latin typeface="Comic Sans MS" pitchFamily="66" charset="0"/>
              </a:rPr>
              <a:t>, Mariana Ruiz</a:t>
            </a:r>
          </a:p>
        </p:txBody>
      </p:sp>
      <p:pic>
        <p:nvPicPr>
          <p:cNvPr id="18438" name="Picture 8" descr="Prokaryote_cell_unlabeled_Ruiz"/>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267200"/>
            <a:ext cx="1371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40"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8813" y="381000"/>
            <a:ext cx="238125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94014" y="304800"/>
            <a:ext cx="5600700" cy="1066800"/>
          </a:xfrm>
        </p:spPr>
        <p:txBody>
          <a:bodyPr/>
          <a:lstStyle/>
          <a:p>
            <a:pPr algn="l" eaLnBrk="1" hangingPunct="1"/>
            <a:r>
              <a:rPr lang="en-US" altLang="en-US" sz="1600" b="1" dirty="0" smtClean="0">
                <a:solidFill>
                  <a:schemeClr val="tx1">
                    <a:lumMod val="50000"/>
                    <a:lumOff val="50000"/>
                  </a:schemeClr>
                </a:solidFill>
                <a:latin typeface="Comic Sans MS" pitchFamily="66" charset="0"/>
              </a:rPr>
              <a:t>IDENTIFICATION OF UNKNOWN BACTERIA</a:t>
            </a:r>
            <a:r>
              <a:rPr lang="en-US" altLang="en-US" sz="1800" b="1" dirty="0" smtClean="0">
                <a:solidFill>
                  <a:schemeClr val="tx1">
                    <a:lumMod val="75000"/>
                    <a:lumOff val="25000"/>
                  </a:schemeClr>
                </a:solidFill>
                <a:latin typeface="Comic Sans MS" pitchFamily="66" charset="0"/>
              </a:rPr>
              <a:t/>
            </a:r>
            <a:br>
              <a:rPr lang="en-US" altLang="en-US" sz="1800" b="1" dirty="0" smtClean="0">
                <a:solidFill>
                  <a:schemeClr val="tx1">
                    <a:lumMod val="75000"/>
                    <a:lumOff val="25000"/>
                  </a:schemeClr>
                </a:solidFill>
                <a:latin typeface="Comic Sans MS" pitchFamily="66" charset="0"/>
              </a:rPr>
            </a:br>
            <a:r>
              <a:rPr lang="en-US" altLang="en-US" sz="1800" b="1" dirty="0">
                <a:solidFill>
                  <a:schemeClr val="tx1">
                    <a:lumMod val="75000"/>
                    <a:lumOff val="25000"/>
                  </a:schemeClr>
                </a:solidFill>
                <a:latin typeface="Comic Sans MS" pitchFamily="66" charset="0"/>
              </a:rPr>
              <a:t/>
            </a:r>
            <a:br>
              <a:rPr lang="en-US" altLang="en-US" sz="1800" b="1" dirty="0">
                <a:solidFill>
                  <a:schemeClr val="tx1">
                    <a:lumMod val="75000"/>
                    <a:lumOff val="25000"/>
                  </a:schemeClr>
                </a:solidFill>
                <a:latin typeface="Comic Sans MS" pitchFamily="66" charset="0"/>
              </a:rPr>
            </a:br>
            <a:r>
              <a:rPr lang="en-US" altLang="en-US" sz="2400" b="1" dirty="0" smtClean="0">
                <a:latin typeface="Comic Sans MS" pitchFamily="66" charset="0"/>
              </a:rPr>
              <a:t>Laboratory </a:t>
            </a:r>
            <a:r>
              <a:rPr lang="en-US" altLang="en-US" sz="2400" b="1" dirty="0" smtClean="0">
                <a:latin typeface="Comic Sans MS" pitchFamily="66" charset="0"/>
              </a:rPr>
              <a:t>Exercise 3</a:t>
            </a:r>
            <a:endParaRPr lang="en-US" altLang="en-US" sz="1800" b="1" dirty="0" smtClean="0">
              <a:latin typeface="Comic Sans MS" pitchFamily="66" charset="0"/>
            </a:endParaRPr>
          </a:p>
        </p:txBody>
      </p:sp>
      <p:sp>
        <p:nvSpPr>
          <p:cNvPr id="2051" name="Rectangle 3"/>
          <p:cNvSpPr>
            <a:spLocks noGrp="1" noChangeArrowheads="1"/>
          </p:cNvSpPr>
          <p:nvPr>
            <p:ph type="subTitle" idx="1"/>
          </p:nvPr>
        </p:nvSpPr>
        <p:spPr>
          <a:xfrm>
            <a:off x="685800" y="1547668"/>
            <a:ext cx="5679218" cy="3079750"/>
          </a:xfrm>
        </p:spPr>
        <p:txBody>
          <a:bodyPr/>
          <a:lstStyle/>
          <a:p>
            <a:pPr algn="l" eaLnBrk="1" hangingPunct="1">
              <a:spcBef>
                <a:spcPts val="600"/>
              </a:spcBef>
              <a:defRPr/>
            </a:pPr>
            <a:r>
              <a:rPr lang="en-US" sz="4000" b="1" dirty="0" smtClean="0">
                <a:solidFill>
                  <a:schemeClr val="tx1">
                    <a:lumMod val="75000"/>
                    <a:lumOff val="25000"/>
                  </a:schemeClr>
                </a:solidFill>
                <a:latin typeface="Comic Sans MS" pitchFamily="66" charset="0"/>
              </a:rPr>
              <a:t>Differential Staining</a:t>
            </a:r>
            <a:endParaRPr lang="en-US" sz="4800" b="1" dirty="0" smtClean="0">
              <a:solidFill>
                <a:schemeClr val="tx1">
                  <a:lumMod val="75000"/>
                  <a:lumOff val="25000"/>
                </a:schemeClr>
              </a:solidFill>
              <a:latin typeface="Comic Sans MS" pitchFamily="66" charset="0"/>
            </a:endParaRPr>
          </a:p>
          <a:p>
            <a:pPr algn="l" eaLnBrk="1" hangingPunct="1">
              <a:spcBef>
                <a:spcPts val="600"/>
              </a:spcBef>
              <a:defRPr/>
            </a:pPr>
            <a:endParaRPr lang="en-US" sz="1200" b="1" dirty="0" smtClean="0">
              <a:latin typeface="Comic Sans MS" pitchFamily="66" charset="0"/>
            </a:endParaRPr>
          </a:p>
          <a:p>
            <a:pPr marL="285750" indent="-285750" algn="l" eaLnBrk="1" hangingPunct="1">
              <a:buFont typeface="Arial" pitchFamily="34" charset="0"/>
              <a:buChar char="•"/>
              <a:defRPr/>
            </a:pPr>
            <a:r>
              <a:rPr lang="en-US" sz="1800" dirty="0" smtClean="0">
                <a:latin typeface="Comic Sans MS" pitchFamily="66" charset="0"/>
              </a:rPr>
              <a:t>Gram Stain</a:t>
            </a:r>
          </a:p>
          <a:p>
            <a:pPr marL="285750" indent="-285750" algn="l" eaLnBrk="1" hangingPunct="1">
              <a:buFont typeface="Arial" pitchFamily="34" charset="0"/>
              <a:buChar char="•"/>
              <a:defRPr/>
            </a:pPr>
            <a:endParaRPr lang="en-US" sz="1800" dirty="0">
              <a:latin typeface="Comic Sans MS" pitchFamily="66" charset="0"/>
            </a:endParaRPr>
          </a:p>
          <a:p>
            <a:pPr marL="285750" indent="-285750" algn="l" eaLnBrk="1" hangingPunct="1">
              <a:buFont typeface="Arial" pitchFamily="34" charset="0"/>
              <a:buChar char="•"/>
              <a:defRPr/>
            </a:pPr>
            <a:r>
              <a:rPr lang="en-US" sz="1800" dirty="0" smtClean="0">
                <a:latin typeface="Comic Sans MS" pitchFamily="66" charset="0"/>
              </a:rPr>
              <a:t>Acid-fast Stain</a:t>
            </a:r>
          </a:p>
          <a:p>
            <a:pPr marL="285750" indent="-285750" algn="l" eaLnBrk="1" hangingPunct="1">
              <a:buFont typeface="Arial" pitchFamily="34" charset="0"/>
              <a:buChar char="•"/>
              <a:defRPr/>
            </a:pPr>
            <a:endParaRPr lang="en-US" sz="1800" dirty="0">
              <a:latin typeface="Comic Sans MS" pitchFamily="66" charset="0"/>
            </a:endParaRPr>
          </a:p>
          <a:p>
            <a:pPr marL="285750" indent="-285750" algn="l" eaLnBrk="1" hangingPunct="1">
              <a:buFont typeface="Arial" pitchFamily="34" charset="0"/>
              <a:buChar char="•"/>
              <a:defRPr/>
            </a:pPr>
            <a:r>
              <a:rPr lang="en-US" sz="1800" dirty="0" smtClean="0">
                <a:latin typeface="Comic Sans MS" pitchFamily="66" charset="0"/>
              </a:rPr>
              <a:t>Endospore</a:t>
            </a:r>
            <a:r>
              <a:rPr lang="en-US" sz="1800" dirty="0">
                <a:latin typeface="Comic Sans MS" pitchFamily="66" charset="0"/>
              </a:rPr>
              <a:t> </a:t>
            </a:r>
            <a:r>
              <a:rPr lang="en-US" sz="1800" dirty="0" smtClean="0">
                <a:latin typeface="Comic Sans MS" pitchFamily="66" charset="0"/>
              </a:rPr>
              <a:t>Stain</a:t>
            </a:r>
            <a:endParaRPr lang="en-US" sz="1800" dirty="0" smtClean="0">
              <a:latin typeface="Comic Sans MS" pitchFamily="66" charset="0"/>
            </a:endParaRPr>
          </a:p>
          <a:p>
            <a:pPr algn="l" eaLnBrk="1" hangingPunct="1">
              <a:defRPr/>
            </a:pPr>
            <a:endParaRPr lang="en-US" sz="1800" dirty="0" smtClean="0">
              <a:latin typeface="Comic Sans MS" pitchFamily="66" charset="0"/>
            </a:endParaRPr>
          </a:p>
        </p:txBody>
      </p:sp>
      <p:sp>
        <p:nvSpPr>
          <p:cNvPr id="3076" name="Rectangle 5"/>
          <p:cNvSpPr>
            <a:spLocks noChangeArrowheads="1"/>
          </p:cNvSpPr>
          <p:nvPr/>
        </p:nvSpPr>
        <p:spPr bwMode="auto">
          <a:xfrm>
            <a:off x="685800" y="4648200"/>
            <a:ext cx="3276600" cy="1295400"/>
          </a:xfrm>
          <a:prstGeom prst="rect">
            <a:avLst/>
          </a:prstGeom>
          <a:solidFill>
            <a:schemeClr val="bg1"/>
          </a:solidFill>
          <a:ln w="9525">
            <a:solidFill>
              <a:schemeClr val="tx1">
                <a:lumMod val="65000"/>
                <a:lumOff val="3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3077" name="Oval 6"/>
          <p:cNvSpPr>
            <a:spLocks noChangeArrowheads="1"/>
          </p:cNvSpPr>
          <p:nvPr/>
        </p:nvSpPr>
        <p:spPr bwMode="auto">
          <a:xfrm>
            <a:off x="990600" y="4838700"/>
            <a:ext cx="762000" cy="6858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3080" name="Text Box 9"/>
          <p:cNvSpPr txBox="1">
            <a:spLocks noChangeArrowheads="1"/>
          </p:cNvSpPr>
          <p:nvPr/>
        </p:nvSpPr>
        <p:spPr bwMode="auto">
          <a:xfrm>
            <a:off x="1239982" y="5642264"/>
            <a:ext cx="228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dirty="0" smtClean="0">
                <a:solidFill>
                  <a:srgbClr val="FF0000"/>
                </a:solidFill>
              </a:rPr>
              <a:t>+</a:t>
            </a:r>
            <a:endParaRPr lang="en-US" altLang="en-US" sz="1000" dirty="0">
              <a:solidFill>
                <a:srgbClr val="FF0000"/>
              </a:solidFill>
            </a:endParaRPr>
          </a:p>
        </p:txBody>
      </p:sp>
      <p:sp>
        <p:nvSpPr>
          <p:cNvPr id="3081" name="Text Box 10"/>
          <p:cNvSpPr txBox="1">
            <a:spLocks noChangeArrowheads="1"/>
          </p:cNvSpPr>
          <p:nvPr/>
        </p:nvSpPr>
        <p:spPr bwMode="auto">
          <a:xfrm>
            <a:off x="2209800" y="5618110"/>
            <a:ext cx="304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a:solidFill>
                  <a:srgbClr val="FF0000"/>
                </a:solidFill>
              </a:rPr>
              <a:t>u</a:t>
            </a:r>
          </a:p>
        </p:txBody>
      </p:sp>
      <p:sp>
        <p:nvSpPr>
          <p:cNvPr id="3082" name="Text Box 11"/>
          <p:cNvSpPr txBox="1">
            <a:spLocks noChangeArrowheads="1"/>
          </p:cNvSpPr>
          <p:nvPr/>
        </p:nvSpPr>
        <p:spPr bwMode="auto">
          <a:xfrm>
            <a:off x="3089564" y="5531611"/>
            <a:ext cx="304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200" b="1" dirty="0" smtClean="0">
                <a:solidFill>
                  <a:srgbClr val="FF0000"/>
                </a:solidFill>
              </a:rPr>
              <a:t>-</a:t>
            </a:r>
            <a:endParaRPr lang="en-US" altLang="en-US" sz="1200" b="1" dirty="0">
              <a:solidFill>
                <a:srgbClr val="FF0000"/>
              </a:solidFill>
            </a:endParaRPr>
          </a:p>
        </p:txBody>
      </p:sp>
      <p:sp>
        <p:nvSpPr>
          <p:cNvPr id="3084" name="Text Box 6"/>
          <p:cNvSpPr txBox="1">
            <a:spLocks noChangeArrowheads="1"/>
          </p:cNvSpPr>
          <p:nvPr/>
        </p:nvSpPr>
        <p:spPr bwMode="auto">
          <a:xfrm>
            <a:off x="4800600" y="6611938"/>
            <a:ext cx="4343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hlinkClick r:id="rId3"/>
              </a:rPr>
              <a:t>Acid fast stain</a:t>
            </a:r>
            <a:r>
              <a:rPr lang="en-US" altLang="en-US" sz="1000"/>
              <a:t> &amp; mordant step of </a:t>
            </a:r>
            <a:r>
              <a:rPr lang="en-US" altLang="en-US" sz="1000">
                <a:hlinkClick r:id="rId4"/>
              </a:rPr>
              <a:t>Gram stain</a:t>
            </a:r>
            <a:r>
              <a:rPr lang="en-US" altLang="en-US" sz="1000"/>
              <a:t>, both by T. Port</a:t>
            </a:r>
            <a:endParaRPr lang="en-US" altLang="en-US" sz="1000">
              <a:latin typeface="Comic Sans MS" pitchFamily="66" charset="0"/>
            </a:endParaRPr>
          </a:p>
        </p:txBody>
      </p:sp>
      <p:pic>
        <p:nvPicPr>
          <p:cNvPr id="7" name="Picture 6"/>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231418" y="2717746"/>
            <a:ext cx="2133600" cy="1930454"/>
          </a:xfrm>
          <a:prstGeom prst="ellipse">
            <a:avLst/>
          </a:prstGeom>
          <a:ln w="254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7" name="Picture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1295303">
            <a:off x="6473828" y="1199203"/>
            <a:ext cx="2045001" cy="1952750"/>
          </a:xfrm>
          <a:prstGeom prst="ellipse">
            <a:avLst/>
          </a:prstGeom>
          <a:ln w="254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972300" y="179384"/>
            <a:ext cx="2007270" cy="1938617"/>
          </a:xfrm>
          <a:prstGeom prst="ellipse">
            <a:avLst/>
          </a:prstGeom>
          <a:ln w="254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9" name="Picture 1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587835" y="4043362"/>
            <a:ext cx="2171701" cy="1900238"/>
          </a:xfrm>
          <a:prstGeom prst="ellipse">
            <a:avLst/>
          </a:prstGeom>
          <a:ln w="254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0" name="Oval 6"/>
          <p:cNvSpPr>
            <a:spLocks noChangeArrowheads="1"/>
          </p:cNvSpPr>
          <p:nvPr/>
        </p:nvSpPr>
        <p:spPr bwMode="auto">
          <a:xfrm>
            <a:off x="1911927" y="4852555"/>
            <a:ext cx="762000" cy="6858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21" name="Oval 6"/>
          <p:cNvSpPr>
            <a:spLocks noChangeArrowheads="1"/>
          </p:cNvSpPr>
          <p:nvPr/>
        </p:nvSpPr>
        <p:spPr bwMode="auto">
          <a:xfrm>
            <a:off x="2860964" y="4866409"/>
            <a:ext cx="762000" cy="6858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3" name="TextBox 2"/>
          <p:cNvSpPr txBox="1"/>
          <p:nvPr/>
        </p:nvSpPr>
        <p:spPr>
          <a:xfrm>
            <a:off x="7271651" y="1837024"/>
            <a:ext cx="804068" cy="338554"/>
          </a:xfrm>
          <a:prstGeom prst="rect">
            <a:avLst/>
          </a:prstGeom>
          <a:solidFill>
            <a:schemeClr val="bg1"/>
          </a:solidFill>
          <a:ln cap="rnd">
            <a:solidFill>
              <a:schemeClr val="tx1"/>
            </a:solidFill>
          </a:ln>
          <a:effectLst/>
        </p:spPr>
        <p:txBody>
          <a:bodyPr wrap="square" rtlCol="0">
            <a:spAutoFit/>
          </a:bodyPr>
          <a:lstStyle/>
          <a:p>
            <a:pPr algn="ctr"/>
            <a:r>
              <a:rPr lang="en-US" sz="1600" dirty="0" smtClean="0">
                <a:latin typeface="Comic Sans MS" panose="030F0702030302020204" pitchFamily="66" charset="0"/>
                <a:hlinkClick r:id="rId9"/>
              </a:rPr>
              <a:t>Gram</a:t>
            </a:r>
            <a:endParaRPr lang="en-US" sz="1600" dirty="0">
              <a:latin typeface="Comic Sans MS" panose="030F0702030302020204" pitchFamily="66" charset="0"/>
            </a:endParaRPr>
          </a:p>
        </p:txBody>
      </p:sp>
      <p:sp>
        <p:nvSpPr>
          <p:cNvPr id="24" name="TextBox 23"/>
          <p:cNvSpPr txBox="1"/>
          <p:nvPr/>
        </p:nvSpPr>
        <p:spPr>
          <a:xfrm>
            <a:off x="4886554" y="2996259"/>
            <a:ext cx="823327" cy="584775"/>
          </a:xfrm>
          <a:prstGeom prst="rect">
            <a:avLst/>
          </a:prstGeom>
          <a:solidFill>
            <a:schemeClr val="bg1"/>
          </a:solidFill>
          <a:ln cap="rnd">
            <a:solidFill>
              <a:schemeClr val="tx1"/>
            </a:solidFill>
          </a:ln>
          <a:effectLst/>
        </p:spPr>
        <p:txBody>
          <a:bodyPr wrap="square" rtlCol="0">
            <a:spAutoFit/>
          </a:bodyPr>
          <a:lstStyle/>
          <a:p>
            <a:pPr algn="ctr"/>
            <a:r>
              <a:rPr lang="en-US" sz="1600" dirty="0" smtClean="0">
                <a:latin typeface="Comic Sans MS" panose="030F0702030302020204" pitchFamily="66" charset="0"/>
                <a:hlinkClick r:id="rId10"/>
              </a:rPr>
              <a:t>Acid-fast</a:t>
            </a:r>
            <a:endParaRPr lang="en-US" sz="1600" dirty="0">
              <a:latin typeface="Comic Sans MS" panose="030F0702030302020204" pitchFamily="66" charset="0"/>
            </a:endParaRPr>
          </a:p>
        </p:txBody>
      </p:sp>
      <p:sp>
        <p:nvSpPr>
          <p:cNvPr id="25" name="TextBox 24"/>
          <p:cNvSpPr txBox="1"/>
          <p:nvPr/>
        </p:nvSpPr>
        <p:spPr>
          <a:xfrm>
            <a:off x="7068618" y="4344724"/>
            <a:ext cx="1210134" cy="338554"/>
          </a:xfrm>
          <a:prstGeom prst="rect">
            <a:avLst/>
          </a:prstGeom>
          <a:solidFill>
            <a:schemeClr val="bg1"/>
          </a:solidFill>
          <a:ln cap="rnd">
            <a:solidFill>
              <a:schemeClr val="tx1"/>
            </a:solidFill>
          </a:ln>
          <a:effectLst/>
        </p:spPr>
        <p:txBody>
          <a:bodyPr wrap="square" rtlCol="0">
            <a:spAutoFit/>
          </a:bodyPr>
          <a:lstStyle/>
          <a:p>
            <a:pPr algn="ctr"/>
            <a:r>
              <a:rPr lang="en-US" sz="1600" dirty="0" smtClean="0">
                <a:latin typeface="Comic Sans MS" panose="030F0702030302020204" pitchFamily="66" charset="0"/>
                <a:hlinkClick r:id="rId11"/>
              </a:rPr>
              <a:t>Endospore</a:t>
            </a:r>
            <a:endParaRPr lang="en-US" sz="1600" dirty="0">
              <a:latin typeface="Comic Sans MS" panose="030F0702030302020204" pitchFamily="66" charset="0"/>
            </a:endParaRPr>
          </a:p>
        </p:txBody>
      </p:sp>
      <p:sp>
        <p:nvSpPr>
          <p:cNvPr id="26"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12"/>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28600"/>
            <a:ext cx="8534400" cy="990600"/>
          </a:xfrm>
        </p:spPr>
        <p:txBody>
          <a:bodyPr/>
          <a:lstStyle/>
          <a:p>
            <a:pPr eaLnBrk="1" hangingPunct="1"/>
            <a:r>
              <a:rPr lang="en-US" altLang="en-US" sz="2800" b="1" dirty="0" smtClean="0">
                <a:solidFill>
                  <a:srgbClr val="990000"/>
                </a:solidFill>
                <a:latin typeface="Comic Sans MS" pitchFamily="66" charset="0"/>
              </a:rPr>
              <a:t>What am I going to learn from Lab Topic #</a:t>
            </a:r>
            <a:r>
              <a:rPr lang="en-US" altLang="en-US" sz="2800" b="1" dirty="0" smtClean="0">
                <a:solidFill>
                  <a:srgbClr val="990000"/>
                </a:solidFill>
                <a:latin typeface="Comic Sans MS" pitchFamily="66" charset="0"/>
              </a:rPr>
              <a:t>3?</a:t>
            </a:r>
            <a:r>
              <a:rPr lang="en-US" altLang="en-US" sz="2800" b="1" dirty="0" smtClean="0">
                <a:solidFill>
                  <a:srgbClr val="990000"/>
                </a:solidFill>
                <a:latin typeface="Comic Sans MS" pitchFamily="66" charset="0"/>
              </a:rPr>
              <a:t/>
            </a:r>
            <a:br>
              <a:rPr lang="en-US" altLang="en-US" sz="2800" b="1" dirty="0" smtClean="0">
                <a:solidFill>
                  <a:srgbClr val="990000"/>
                </a:solidFill>
                <a:latin typeface="Comic Sans MS" pitchFamily="66" charset="0"/>
              </a:rPr>
            </a:br>
            <a:r>
              <a:rPr lang="en-US" altLang="en-US" sz="3200" b="1" dirty="0" smtClean="0">
                <a:solidFill>
                  <a:schemeClr val="tx1"/>
                </a:solidFill>
                <a:latin typeface="Comic Sans MS" pitchFamily="66" charset="0"/>
              </a:rPr>
              <a:t>Differential Staining</a:t>
            </a:r>
            <a:endParaRPr lang="en-US" altLang="en-US" sz="3600" b="1" dirty="0" smtClean="0">
              <a:solidFill>
                <a:schemeClr val="tx1"/>
              </a:solidFill>
              <a:latin typeface="Comic Sans MS" pitchFamily="66" charset="0"/>
            </a:endParaRPr>
          </a:p>
        </p:txBody>
      </p:sp>
      <p:sp>
        <p:nvSpPr>
          <p:cNvPr id="4099" name="Rectangle 3"/>
          <p:cNvSpPr>
            <a:spLocks noGrp="1" noChangeArrowheads="1"/>
          </p:cNvSpPr>
          <p:nvPr>
            <p:ph type="body" sz="half" idx="1"/>
          </p:nvPr>
        </p:nvSpPr>
        <p:spPr>
          <a:xfrm>
            <a:off x="304800" y="1676400"/>
            <a:ext cx="3429000" cy="4285456"/>
          </a:xfrm>
        </p:spPr>
        <p:txBody>
          <a:bodyPr/>
          <a:lstStyle/>
          <a:p>
            <a:pPr eaLnBrk="1" hangingPunct="1"/>
            <a:r>
              <a:rPr lang="en-US" altLang="en-US" sz="1600" dirty="0" smtClean="0">
                <a:latin typeface="Comic Sans MS" pitchFamily="66" charset="0"/>
              </a:rPr>
              <a:t>Perform </a:t>
            </a:r>
            <a:r>
              <a:rPr lang="en-US" altLang="en-US" sz="1600" dirty="0" smtClean="0">
                <a:latin typeface="Comic Sans MS" pitchFamily="66" charset="0"/>
                <a:hlinkClick r:id="rId3"/>
              </a:rPr>
              <a:t>Gram</a:t>
            </a:r>
            <a:r>
              <a:rPr lang="en-US" altLang="en-US" sz="1600" dirty="0" smtClean="0">
                <a:latin typeface="Comic Sans MS" pitchFamily="66" charset="0"/>
              </a:rPr>
              <a:t>, </a:t>
            </a:r>
            <a:r>
              <a:rPr lang="en-US" altLang="en-US" sz="1600" dirty="0" smtClean="0">
                <a:latin typeface="Comic Sans MS" pitchFamily="66" charset="0"/>
                <a:hlinkClick r:id="rId4"/>
              </a:rPr>
              <a:t>Acid fast</a:t>
            </a:r>
            <a:r>
              <a:rPr lang="en-US" altLang="en-US" sz="1600" dirty="0" smtClean="0">
                <a:latin typeface="Comic Sans MS" pitchFamily="66" charset="0"/>
              </a:rPr>
              <a:t> and </a:t>
            </a:r>
            <a:r>
              <a:rPr lang="en-US" altLang="en-US" sz="1600" dirty="0" smtClean="0">
                <a:latin typeface="Comic Sans MS" pitchFamily="66" charset="0"/>
                <a:hlinkClick r:id="rId5"/>
              </a:rPr>
              <a:t>Endospore</a:t>
            </a:r>
            <a:r>
              <a:rPr lang="en-US" altLang="en-US" sz="1600" dirty="0" smtClean="0">
                <a:latin typeface="Comic Sans MS" pitchFamily="66" charset="0"/>
              </a:rPr>
              <a:t> stains.</a:t>
            </a:r>
          </a:p>
          <a:p>
            <a:pPr eaLnBrk="1" hangingPunct="1"/>
            <a:endParaRPr lang="en-US" altLang="en-US" sz="1100" dirty="0" smtClean="0">
              <a:latin typeface="Comic Sans MS" pitchFamily="66" charset="0"/>
            </a:endParaRPr>
          </a:p>
          <a:p>
            <a:pPr eaLnBrk="1" hangingPunct="1"/>
            <a:endParaRPr lang="en-US" altLang="en-US" sz="1100" dirty="0" smtClean="0">
              <a:latin typeface="Comic Sans MS" pitchFamily="66" charset="0"/>
            </a:endParaRPr>
          </a:p>
          <a:p>
            <a:pPr eaLnBrk="1" hangingPunct="1"/>
            <a:r>
              <a:rPr lang="en-US" altLang="en-US" sz="1600" dirty="0" smtClean="0">
                <a:latin typeface="Comic Sans MS" pitchFamily="66" charset="0"/>
              </a:rPr>
              <a:t>Compare and contrast </a:t>
            </a:r>
            <a:r>
              <a:rPr lang="en-US" altLang="en-US" sz="1600" dirty="0" smtClean="0">
                <a:latin typeface="Comic Sans MS" pitchFamily="66" charset="0"/>
                <a:hlinkClick r:id="rId6"/>
              </a:rPr>
              <a:t>differential </a:t>
            </a:r>
            <a:r>
              <a:rPr lang="en-US" altLang="en-US" sz="1600" dirty="0" smtClean="0">
                <a:latin typeface="Comic Sans MS" pitchFamily="66" charset="0"/>
                <a:hlinkClick r:id="rId6"/>
              </a:rPr>
              <a:t>staining</a:t>
            </a:r>
            <a:r>
              <a:rPr lang="en-US" altLang="en-US" sz="1600" dirty="0" smtClean="0">
                <a:latin typeface="Comic Sans MS" pitchFamily="66" charset="0"/>
              </a:rPr>
              <a:t> procedures </a:t>
            </a:r>
            <a:r>
              <a:rPr lang="en-US" altLang="en-US" sz="1600" dirty="0" smtClean="0">
                <a:latin typeface="Comic Sans MS" pitchFamily="66" charset="0"/>
              </a:rPr>
              <a:t>and the clinical information obtained from performing them. </a:t>
            </a:r>
          </a:p>
          <a:p>
            <a:pPr eaLnBrk="1" hangingPunct="1"/>
            <a:endParaRPr lang="en-US" altLang="en-US" sz="1200" dirty="0" smtClean="0">
              <a:latin typeface="Comic Sans MS" pitchFamily="66" charset="0"/>
            </a:endParaRPr>
          </a:p>
          <a:p>
            <a:pPr eaLnBrk="1" hangingPunct="1"/>
            <a:endParaRPr lang="en-US" altLang="en-US" sz="1100" dirty="0" smtClean="0">
              <a:latin typeface="Comic Sans MS" pitchFamily="66" charset="0"/>
            </a:endParaRPr>
          </a:p>
          <a:p>
            <a:pPr eaLnBrk="1" hangingPunct="1"/>
            <a:r>
              <a:rPr lang="en-US" altLang="en-US" sz="1600" dirty="0" smtClean="0">
                <a:latin typeface="Comic Sans MS" pitchFamily="66" charset="0"/>
              </a:rPr>
              <a:t>Practice viewing bacteria under </a:t>
            </a:r>
            <a:r>
              <a:rPr lang="en-US" altLang="en-US" sz="1600" dirty="0" smtClean="0">
                <a:latin typeface="Comic Sans MS" pitchFamily="66" charset="0"/>
                <a:hlinkClick r:id="rId7"/>
              </a:rPr>
              <a:t>oil immersion</a:t>
            </a:r>
            <a:r>
              <a:rPr lang="en-US" altLang="en-US" sz="1600" dirty="0" smtClean="0">
                <a:latin typeface="Comic Sans MS" pitchFamily="66" charset="0"/>
              </a:rPr>
              <a:t> and taking photo micrographs of bacterial samples.</a:t>
            </a:r>
          </a:p>
          <a:p>
            <a:pPr eaLnBrk="1" hangingPunct="1"/>
            <a:endParaRPr lang="en-US" altLang="en-US" sz="1000" dirty="0" smtClean="0">
              <a:latin typeface="Comic Sans MS" pitchFamily="66" charset="0"/>
            </a:endParaRPr>
          </a:p>
          <a:p>
            <a:pPr eaLnBrk="1" hangingPunct="1"/>
            <a:endParaRPr lang="en-US" altLang="en-US" sz="1600" dirty="0" smtClean="0">
              <a:latin typeface="Comic Sans MS" pitchFamily="66" charset="0"/>
            </a:endParaRPr>
          </a:p>
          <a:p>
            <a:pPr eaLnBrk="1" hangingPunct="1">
              <a:lnSpc>
                <a:spcPct val="90000"/>
              </a:lnSpc>
              <a:buFontTx/>
              <a:buNone/>
            </a:pPr>
            <a:endParaRPr lang="en-US" altLang="en-US" sz="2000" i="1" dirty="0" smtClean="0"/>
          </a:p>
          <a:p>
            <a:pPr eaLnBrk="1" hangingPunct="1">
              <a:lnSpc>
                <a:spcPct val="90000"/>
              </a:lnSpc>
              <a:buFontTx/>
              <a:buNone/>
            </a:pPr>
            <a:endParaRPr lang="en-US" altLang="en-US" sz="1600" i="1" dirty="0" smtClean="0">
              <a:solidFill>
                <a:schemeClr val="accent2"/>
              </a:solidFill>
            </a:endParaRPr>
          </a:p>
        </p:txBody>
      </p:sp>
      <p:pic>
        <p:nvPicPr>
          <p:cNvPr id="2" name="Picture 1"/>
          <p:cNvPicPr>
            <a:picLocks noChangeAspect="1"/>
          </p:cNvPicPr>
          <p:nvPr/>
        </p:nvPicPr>
        <p:blipFill>
          <a:blip r:embed="rId8">
            <a:extLst>
              <a:ext uri="{28A0092B-C50C-407E-A947-70E740481C1C}">
                <a14:useLocalDpi xmlns:a14="http://schemas.microsoft.com/office/drawing/2010/main"/>
              </a:ext>
            </a:extLst>
          </a:blip>
          <a:stretch>
            <a:fillRect/>
          </a:stretch>
        </p:blipFill>
        <p:spPr>
          <a:xfrm>
            <a:off x="4343400" y="1524000"/>
            <a:ext cx="4049850" cy="3886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101"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 </a:t>
            </a:r>
            <a:r>
              <a:rPr lang="en-US" altLang="en-US" sz="1000">
                <a:hlinkClick r:id="rId9"/>
              </a:rPr>
              <a:t>Chimp brain in a jar</a:t>
            </a:r>
            <a:r>
              <a:rPr lang="en-US" altLang="en-US" sz="1000"/>
              <a:t>, Gaetan Lee</a:t>
            </a:r>
            <a:endParaRPr lang="en-US" altLang="en-US" sz="1000">
              <a:latin typeface="Comic Sans MS" pitchFamily="66" charset="0"/>
            </a:endParaRPr>
          </a:p>
        </p:txBody>
      </p:sp>
      <p:sp>
        <p:nvSpPr>
          <p:cNvPr id="7" name="Text Box 6"/>
          <p:cNvSpPr txBox="1">
            <a:spLocks noChangeArrowheads="1"/>
          </p:cNvSpPr>
          <p:nvPr/>
        </p:nvSpPr>
        <p:spPr bwMode="auto">
          <a:xfrm>
            <a:off x="4696687" y="5486400"/>
            <a:ext cx="3343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spcBef>
                <a:spcPct val="50000"/>
              </a:spcBef>
            </a:pPr>
            <a:r>
              <a:rPr lang="en-US" altLang="en-US" sz="1800" b="1" dirty="0">
                <a:solidFill>
                  <a:srgbClr val="993300"/>
                </a:solidFill>
                <a:latin typeface="Comic Sans MS" pitchFamily="66" charset="0"/>
              </a:rPr>
              <a:t>Please plug in your </a:t>
            </a:r>
            <a:r>
              <a:rPr lang="en-US" altLang="en-US" sz="1800" b="1" dirty="0" err="1">
                <a:solidFill>
                  <a:srgbClr val="993300"/>
                </a:solidFill>
                <a:latin typeface="Comic Sans MS" pitchFamily="66" charset="0"/>
              </a:rPr>
              <a:t>microincinerators</a:t>
            </a:r>
            <a:r>
              <a:rPr lang="en-US" altLang="en-US" sz="1800" b="1" dirty="0">
                <a:solidFill>
                  <a:srgbClr val="993300"/>
                </a:solidFill>
                <a:latin typeface="Comic Sans MS" pitchFamily="66" charset="0"/>
              </a:rPr>
              <a:t>.</a:t>
            </a:r>
          </a:p>
        </p:txBody>
      </p:sp>
      <p:sp>
        <p:nvSpPr>
          <p:cNvPr id="8"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10"/>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b="1" smtClean="0">
                <a:latin typeface="Comic Sans MS" pitchFamily="66" charset="0"/>
              </a:rPr>
              <a:t>Differential Stains</a:t>
            </a:r>
          </a:p>
        </p:txBody>
      </p:sp>
      <p:sp>
        <p:nvSpPr>
          <p:cNvPr id="5123" name="Rectangle 3"/>
          <p:cNvSpPr>
            <a:spLocks noGrp="1" noChangeArrowheads="1"/>
          </p:cNvSpPr>
          <p:nvPr>
            <p:ph type="body" sz="half" idx="1"/>
          </p:nvPr>
        </p:nvSpPr>
        <p:spPr>
          <a:xfrm>
            <a:off x="609600" y="1676400"/>
            <a:ext cx="4038600" cy="4373563"/>
          </a:xfrm>
        </p:spPr>
        <p:txBody>
          <a:bodyPr/>
          <a:lstStyle/>
          <a:p>
            <a:pPr eaLnBrk="1" hangingPunct="1"/>
            <a:r>
              <a:rPr lang="en-US" altLang="en-US" sz="2400" dirty="0" smtClean="0">
                <a:latin typeface="Comic Sans MS" pitchFamily="66" charset="0"/>
              </a:rPr>
              <a:t>Most stains used in microbiology are differential.</a:t>
            </a:r>
          </a:p>
          <a:p>
            <a:pPr marL="0" indent="0" eaLnBrk="1" hangingPunct="1">
              <a:buNone/>
            </a:pPr>
            <a:endParaRPr lang="en-US" altLang="en-US" sz="2400" dirty="0" smtClean="0">
              <a:latin typeface="Comic Sans MS" pitchFamily="66" charset="0"/>
            </a:endParaRPr>
          </a:p>
          <a:p>
            <a:pPr eaLnBrk="1" hangingPunct="1"/>
            <a:r>
              <a:rPr lang="en-US" altLang="en-US" sz="2400" dirty="0" smtClean="0">
                <a:latin typeface="Comic Sans MS" pitchFamily="66" charset="0"/>
                <a:hlinkClick r:id="rId3"/>
              </a:rPr>
              <a:t>Differential stains </a:t>
            </a:r>
            <a:r>
              <a:rPr lang="en-US" altLang="en-US" sz="2400" dirty="0" smtClean="0">
                <a:latin typeface="Comic Sans MS" pitchFamily="66" charset="0"/>
              </a:rPr>
              <a:t>involve use of more than one dye, so that certain differences between cell type or structures can be distinguished.</a:t>
            </a:r>
          </a:p>
          <a:p>
            <a:pPr eaLnBrk="1" hangingPunct="1"/>
            <a:endParaRPr lang="en-US" altLang="en-US" sz="2800" dirty="0" smtClean="0"/>
          </a:p>
        </p:txBody>
      </p:sp>
      <p:pic>
        <p:nvPicPr>
          <p:cNvPr id="3" name="Picture 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953000" y="1867469"/>
            <a:ext cx="3663588" cy="3352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125" name="Rectangle 9"/>
          <p:cNvSpPr>
            <a:spLocks noChangeArrowheads="1"/>
          </p:cNvSpPr>
          <p:nvPr/>
        </p:nvSpPr>
        <p:spPr bwMode="auto">
          <a:xfrm>
            <a:off x="-31750" y="6621463"/>
            <a:ext cx="4572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100">
                <a:latin typeface="Comic Sans MS" pitchFamily="66" charset="0"/>
              </a:rPr>
              <a:t>Image: Acid fast stain, T. Port</a:t>
            </a:r>
          </a:p>
        </p:txBody>
      </p:sp>
      <p:sp>
        <p:nvSpPr>
          <p:cNvPr id="7" name="Text Box 7"/>
          <p:cNvSpPr txBox="1">
            <a:spLocks noChangeArrowheads="1"/>
          </p:cNvSpPr>
          <p:nvPr/>
        </p:nvSpPr>
        <p:spPr bwMode="auto">
          <a:xfrm>
            <a:off x="4648200" y="6613524"/>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5"/>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04800" y="228600"/>
            <a:ext cx="3352800" cy="609600"/>
          </a:xfrm>
        </p:spPr>
        <p:txBody>
          <a:bodyPr/>
          <a:lstStyle/>
          <a:p>
            <a:pPr algn="l" eaLnBrk="1" hangingPunct="1">
              <a:lnSpc>
                <a:spcPct val="90000"/>
              </a:lnSpc>
            </a:pPr>
            <a:r>
              <a:rPr lang="en-US" altLang="en-US" sz="3600" b="1" smtClean="0">
                <a:latin typeface="Comic Sans MS" pitchFamily="66" charset="0"/>
                <a:hlinkClick r:id="rId3"/>
              </a:rPr>
              <a:t>Gram Stain</a:t>
            </a:r>
            <a:endParaRPr lang="en-US" altLang="en-US" sz="3600" b="1" smtClean="0">
              <a:latin typeface="Comic Sans MS" pitchFamily="66" charset="0"/>
            </a:endParaRPr>
          </a:p>
        </p:txBody>
      </p:sp>
      <p:sp>
        <p:nvSpPr>
          <p:cNvPr id="3075" name="Rectangle 3"/>
          <p:cNvSpPr>
            <a:spLocks noGrp="1" noChangeArrowheads="1"/>
          </p:cNvSpPr>
          <p:nvPr>
            <p:ph type="body" idx="1"/>
          </p:nvPr>
        </p:nvSpPr>
        <p:spPr>
          <a:xfrm>
            <a:off x="96982" y="979632"/>
            <a:ext cx="9047018" cy="2144569"/>
          </a:xfrm>
        </p:spPr>
        <p:txBody>
          <a:bodyPr/>
          <a:lstStyle/>
          <a:p>
            <a:pPr eaLnBrk="1" hangingPunct="1">
              <a:lnSpc>
                <a:spcPct val="90000"/>
              </a:lnSpc>
              <a:defRPr/>
            </a:pPr>
            <a:r>
              <a:rPr lang="en-US" sz="1600" dirty="0" smtClean="0">
                <a:latin typeface="Comic Sans MS" pitchFamily="66" charset="0"/>
              </a:rPr>
              <a:t>Distinguishes between two large groups </a:t>
            </a:r>
            <a:endParaRPr lang="en-US" sz="1600" dirty="0" smtClean="0">
              <a:latin typeface="Comic Sans MS" pitchFamily="66" charset="0"/>
            </a:endParaRPr>
          </a:p>
          <a:p>
            <a:pPr marL="0" indent="0" eaLnBrk="1" hangingPunct="1">
              <a:lnSpc>
                <a:spcPct val="90000"/>
              </a:lnSpc>
              <a:buNone/>
              <a:defRPr/>
            </a:pPr>
            <a:r>
              <a:rPr lang="en-US" sz="1600" dirty="0">
                <a:latin typeface="Comic Sans MS" pitchFamily="66" charset="0"/>
              </a:rPr>
              <a:t> </a:t>
            </a:r>
            <a:r>
              <a:rPr lang="en-US" sz="1600" dirty="0" smtClean="0">
                <a:latin typeface="Comic Sans MS" pitchFamily="66" charset="0"/>
              </a:rPr>
              <a:t>     of microorganisms</a:t>
            </a:r>
            <a:r>
              <a:rPr lang="en-US" sz="1600" dirty="0" smtClean="0">
                <a:latin typeface="Comic Sans MS" pitchFamily="66" charset="0"/>
              </a:rPr>
              <a:t>:</a:t>
            </a:r>
          </a:p>
          <a:p>
            <a:pPr eaLnBrk="1" hangingPunct="1">
              <a:lnSpc>
                <a:spcPct val="90000"/>
              </a:lnSpc>
              <a:defRPr/>
            </a:pPr>
            <a:endParaRPr lang="en-US" sz="500" dirty="0" smtClean="0">
              <a:latin typeface="Comic Sans MS" pitchFamily="66" charset="0"/>
            </a:endParaRPr>
          </a:p>
          <a:p>
            <a:pPr marL="0" indent="0" eaLnBrk="1" hangingPunct="1">
              <a:lnSpc>
                <a:spcPct val="90000"/>
              </a:lnSpc>
              <a:buFontTx/>
              <a:buNone/>
              <a:defRPr/>
            </a:pPr>
            <a:r>
              <a:rPr lang="en-US" sz="1600" dirty="0" smtClean="0">
                <a:latin typeface="Comic Sans MS" pitchFamily="66" charset="0"/>
              </a:rPr>
              <a:t>	</a:t>
            </a:r>
            <a:r>
              <a:rPr lang="en-US" sz="1400" dirty="0" smtClean="0">
                <a:latin typeface="Comic Sans MS" pitchFamily="66" charset="0"/>
              </a:rPr>
              <a:t>- purple staining, </a:t>
            </a:r>
            <a:r>
              <a:rPr lang="en-US" sz="1400" dirty="0" smtClean="0">
                <a:latin typeface="Comic Sans MS" pitchFamily="66" charset="0"/>
                <a:hlinkClick r:id="rId4"/>
              </a:rPr>
              <a:t>Gram-positive cells</a:t>
            </a:r>
            <a:endParaRPr lang="en-US" sz="1400" dirty="0" smtClean="0">
              <a:latin typeface="Comic Sans MS" pitchFamily="66" charset="0"/>
            </a:endParaRPr>
          </a:p>
          <a:p>
            <a:pPr marL="0" indent="0" eaLnBrk="1" hangingPunct="1">
              <a:lnSpc>
                <a:spcPct val="90000"/>
              </a:lnSpc>
              <a:buFontTx/>
              <a:buNone/>
              <a:defRPr/>
            </a:pPr>
            <a:r>
              <a:rPr lang="en-US" sz="1400" dirty="0" smtClean="0">
                <a:latin typeface="Comic Sans MS" pitchFamily="66" charset="0"/>
              </a:rPr>
              <a:t>	- pink staining, </a:t>
            </a:r>
            <a:r>
              <a:rPr lang="en-US" sz="1400" dirty="0" smtClean="0">
                <a:latin typeface="Comic Sans MS" pitchFamily="66" charset="0"/>
                <a:hlinkClick r:id="rId5"/>
              </a:rPr>
              <a:t>Gram-negative cells</a:t>
            </a:r>
            <a:endParaRPr lang="en-US" sz="1400" dirty="0" smtClean="0">
              <a:latin typeface="Comic Sans MS" pitchFamily="66" charset="0"/>
            </a:endParaRPr>
          </a:p>
          <a:p>
            <a:pPr eaLnBrk="1" hangingPunct="1">
              <a:lnSpc>
                <a:spcPct val="90000"/>
              </a:lnSpc>
              <a:defRPr/>
            </a:pPr>
            <a:endParaRPr lang="en-US" sz="1000" dirty="0" smtClean="0">
              <a:latin typeface="Comic Sans MS" pitchFamily="66" charset="0"/>
            </a:endParaRPr>
          </a:p>
          <a:p>
            <a:pPr eaLnBrk="1" hangingPunct="1">
              <a:lnSpc>
                <a:spcPct val="90000"/>
              </a:lnSpc>
              <a:defRPr/>
            </a:pPr>
            <a:endParaRPr lang="en-US" sz="1000" b="1" dirty="0" smtClean="0">
              <a:latin typeface="Comic Sans MS" pitchFamily="66" charset="0"/>
            </a:endParaRPr>
          </a:p>
          <a:p>
            <a:pPr eaLnBrk="1" hangingPunct="1">
              <a:lnSpc>
                <a:spcPct val="90000"/>
              </a:lnSpc>
              <a:defRPr/>
            </a:pPr>
            <a:r>
              <a:rPr lang="en-US" sz="1600" b="1" dirty="0" smtClean="0">
                <a:solidFill>
                  <a:srgbClr val="FF0000"/>
                </a:solidFill>
                <a:latin typeface="Comic Sans MS" pitchFamily="66" charset="0"/>
              </a:rPr>
              <a:t>Q</a:t>
            </a:r>
            <a:r>
              <a:rPr lang="en-US" sz="1600" b="1" dirty="0" smtClean="0">
                <a:latin typeface="Comic Sans MS" pitchFamily="66" charset="0"/>
              </a:rPr>
              <a:t>: What is the difference between Gram+ and Gram- </a:t>
            </a:r>
            <a:r>
              <a:rPr lang="en-US" sz="1600" b="1" dirty="0" smtClean="0">
                <a:latin typeface="Comic Sans MS" pitchFamily="66" charset="0"/>
                <a:hlinkClick r:id="rId6"/>
              </a:rPr>
              <a:t>cell wall structure</a:t>
            </a:r>
            <a:r>
              <a:rPr lang="en-US" sz="1600" b="1" dirty="0" smtClean="0">
                <a:latin typeface="Comic Sans MS" pitchFamily="66" charset="0"/>
              </a:rPr>
              <a:t>?</a:t>
            </a:r>
          </a:p>
          <a:p>
            <a:pPr eaLnBrk="1" hangingPunct="1">
              <a:lnSpc>
                <a:spcPct val="90000"/>
              </a:lnSpc>
              <a:defRPr/>
            </a:pPr>
            <a:endParaRPr lang="en-US" sz="1050" dirty="0" smtClean="0">
              <a:latin typeface="Comic Sans MS" pitchFamily="66" charset="0"/>
            </a:endParaRPr>
          </a:p>
          <a:p>
            <a:pPr eaLnBrk="1" hangingPunct="1">
              <a:lnSpc>
                <a:spcPct val="90000"/>
              </a:lnSpc>
              <a:buFontTx/>
              <a:buNone/>
              <a:defRPr/>
            </a:pPr>
            <a:endParaRPr lang="en-US" sz="1400" dirty="0" smtClean="0"/>
          </a:p>
        </p:txBody>
      </p:sp>
      <p:pic>
        <p:nvPicPr>
          <p:cNvPr id="6148" name="Picture 4" descr="gram_proc"/>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9000" y="3124201"/>
            <a:ext cx="5257800" cy="3124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angle 12"/>
          <p:cNvSpPr>
            <a:spLocks noChangeArrowheads="1"/>
          </p:cNvSpPr>
          <p:nvPr/>
        </p:nvSpPr>
        <p:spPr bwMode="auto">
          <a:xfrm>
            <a:off x="381000" y="3275013"/>
            <a:ext cx="2362200" cy="990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150" name="Oval 13"/>
          <p:cNvSpPr>
            <a:spLocks noChangeArrowheads="1"/>
          </p:cNvSpPr>
          <p:nvPr/>
        </p:nvSpPr>
        <p:spPr bwMode="auto">
          <a:xfrm>
            <a:off x="609600" y="3503613"/>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151" name="Oval 14"/>
          <p:cNvSpPr>
            <a:spLocks noChangeArrowheads="1"/>
          </p:cNvSpPr>
          <p:nvPr/>
        </p:nvSpPr>
        <p:spPr bwMode="auto">
          <a:xfrm>
            <a:off x="1295400" y="3503613"/>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152" name="Oval 15"/>
          <p:cNvSpPr>
            <a:spLocks noChangeArrowheads="1"/>
          </p:cNvSpPr>
          <p:nvPr/>
        </p:nvSpPr>
        <p:spPr bwMode="auto">
          <a:xfrm>
            <a:off x="1981200" y="3503613"/>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6153" name="Text Box 16"/>
          <p:cNvSpPr txBox="1">
            <a:spLocks noChangeArrowheads="1"/>
          </p:cNvSpPr>
          <p:nvPr/>
        </p:nvSpPr>
        <p:spPr bwMode="auto">
          <a:xfrm>
            <a:off x="762000" y="4037013"/>
            <a:ext cx="228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a:solidFill>
                  <a:srgbClr val="FF0000"/>
                </a:solidFill>
              </a:rPr>
              <a:t>+</a:t>
            </a:r>
          </a:p>
        </p:txBody>
      </p:sp>
      <p:sp>
        <p:nvSpPr>
          <p:cNvPr id="6154" name="Text Box 17"/>
          <p:cNvSpPr txBox="1">
            <a:spLocks noChangeArrowheads="1"/>
          </p:cNvSpPr>
          <p:nvPr/>
        </p:nvSpPr>
        <p:spPr bwMode="auto">
          <a:xfrm>
            <a:off x="1447800" y="4037013"/>
            <a:ext cx="304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dirty="0" smtClean="0">
                <a:solidFill>
                  <a:srgbClr val="FF0000"/>
                </a:solidFill>
              </a:rPr>
              <a:t>?</a:t>
            </a:r>
            <a:endParaRPr lang="en-US" altLang="en-US" sz="900" dirty="0">
              <a:solidFill>
                <a:srgbClr val="FF0000"/>
              </a:solidFill>
            </a:endParaRPr>
          </a:p>
        </p:txBody>
      </p:sp>
      <p:sp>
        <p:nvSpPr>
          <p:cNvPr id="6155" name="Text Box 18"/>
          <p:cNvSpPr txBox="1">
            <a:spLocks noChangeArrowheads="1"/>
          </p:cNvSpPr>
          <p:nvPr/>
        </p:nvSpPr>
        <p:spPr bwMode="auto">
          <a:xfrm>
            <a:off x="2133600" y="4037013"/>
            <a:ext cx="304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b="1">
                <a:solidFill>
                  <a:srgbClr val="FF0000"/>
                </a:solidFill>
              </a:rPr>
              <a:t>-</a:t>
            </a:r>
          </a:p>
        </p:txBody>
      </p:sp>
      <p:sp>
        <p:nvSpPr>
          <p:cNvPr id="6156" name="Text Box 19"/>
          <p:cNvSpPr txBox="1">
            <a:spLocks noChangeArrowheads="1"/>
          </p:cNvSpPr>
          <p:nvPr/>
        </p:nvSpPr>
        <p:spPr bwMode="auto">
          <a:xfrm>
            <a:off x="2438400" y="3275013"/>
            <a:ext cx="304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b="1">
                <a:solidFill>
                  <a:srgbClr val="FF0000"/>
                </a:solidFill>
              </a:rPr>
              <a:t>G</a:t>
            </a:r>
          </a:p>
        </p:txBody>
      </p:sp>
      <p:sp>
        <p:nvSpPr>
          <p:cNvPr id="15" name="TextBox 14"/>
          <p:cNvSpPr txBox="1"/>
          <p:nvPr/>
        </p:nvSpPr>
        <p:spPr>
          <a:xfrm>
            <a:off x="419100" y="4743379"/>
            <a:ext cx="2286000" cy="1323439"/>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sz="1600" dirty="0" smtClean="0">
              <a:latin typeface="Comic Sans MS" pitchFamily="66" charset="0"/>
            </a:endParaRPr>
          </a:p>
          <a:p>
            <a:pPr algn="ctr">
              <a:defRPr/>
            </a:pPr>
            <a:r>
              <a:rPr lang="en-US" sz="1600" dirty="0" smtClean="0">
                <a:latin typeface="Comic Sans MS" pitchFamily="66" charset="0"/>
              </a:rPr>
              <a:t>Watch </a:t>
            </a:r>
            <a:r>
              <a:rPr lang="en-US" sz="1600" b="1" dirty="0">
                <a:latin typeface="Comic Sans MS" pitchFamily="66" charset="0"/>
              </a:rPr>
              <a:t>video</a:t>
            </a:r>
            <a:r>
              <a:rPr lang="en-US" sz="1600" dirty="0">
                <a:latin typeface="Comic Sans MS" pitchFamily="66" charset="0"/>
              </a:rPr>
              <a:t> of </a:t>
            </a:r>
          </a:p>
          <a:p>
            <a:pPr algn="ctr">
              <a:defRPr/>
            </a:pPr>
            <a:r>
              <a:rPr lang="en-US" sz="1600" dirty="0">
                <a:latin typeface="Comic Sans MS" pitchFamily="66" charset="0"/>
                <a:hlinkClick r:id="rId8"/>
              </a:rPr>
              <a:t>How to Do a </a:t>
            </a:r>
          </a:p>
          <a:p>
            <a:pPr algn="ctr">
              <a:defRPr/>
            </a:pPr>
            <a:r>
              <a:rPr lang="en-US" sz="1600" dirty="0">
                <a:latin typeface="Comic Sans MS" pitchFamily="66" charset="0"/>
                <a:hlinkClick r:id="rId8"/>
              </a:rPr>
              <a:t>Gram </a:t>
            </a:r>
            <a:r>
              <a:rPr lang="en-US" sz="1600" dirty="0" smtClean="0">
                <a:latin typeface="Comic Sans MS" pitchFamily="66" charset="0"/>
                <a:hlinkClick r:id="rId8"/>
              </a:rPr>
              <a:t>Stain</a:t>
            </a:r>
            <a:endParaRPr lang="en-US" sz="1600" dirty="0" smtClean="0">
              <a:latin typeface="Comic Sans MS" pitchFamily="66" charset="0"/>
            </a:endParaRPr>
          </a:p>
          <a:p>
            <a:pPr algn="ctr">
              <a:defRPr/>
            </a:pPr>
            <a:endParaRPr lang="en-US" sz="1600" dirty="0">
              <a:latin typeface="Comic Sans MS" pitchFamily="66" charset="0"/>
            </a:endParaRPr>
          </a:p>
        </p:txBody>
      </p:sp>
      <p:sp>
        <p:nvSpPr>
          <p:cNvPr id="16" name="Rectangle 15"/>
          <p:cNvSpPr/>
          <p:nvPr/>
        </p:nvSpPr>
        <p:spPr>
          <a:xfrm>
            <a:off x="4648200" y="235527"/>
            <a:ext cx="4081030" cy="1851276"/>
          </a:xfrm>
          <a:prstGeom prst="rect">
            <a:avLst/>
          </a:prstGeom>
          <a:ln w="38100">
            <a:solidFill>
              <a:schemeClr val="bg1">
                <a:lumMod val="85000"/>
              </a:schemeClr>
            </a:solidFill>
          </a:ln>
        </p:spPr>
        <p:txBody>
          <a:bodyPr wrap="square">
            <a:spAutoFit/>
          </a:bodyPr>
          <a:lstStyle/>
          <a:p>
            <a:pPr algn="ctr">
              <a:lnSpc>
                <a:spcPct val="90000"/>
              </a:lnSpc>
              <a:defRPr/>
            </a:pPr>
            <a:endParaRPr lang="en-US" sz="1200" b="1" dirty="0" smtClean="0">
              <a:latin typeface="Comic Sans MS" pitchFamily="66" charset="0"/>
            </a:endParaRPr>
          </a:p>
          <a:p>
            <a:pPr algn="ctr">
              <a:lnSpc>
                <a:spcPct val="90000"/>
              </a:lnSpc>
              <a:defRPr/>
            </a:pPr>
            <a:r>
              <a:rPr lang="en-US" sz="1800" b="1" dirty="0" smtClean="0">
                <a:latin typeface="Comic Sans MS" pitchFamily="66" charset="0"/>
              </a:rPr>
              <a:t>GRAM </a:t>
            </a:r>
            <a:r>
              <a:rPr lang="en-US" sz="1800" b="1" dirty="0">
                <a:latin typeface="Comic Sans MS" pitchFamily="66" charset="0"/>
              </a:rPr>
              <a:t>STAINING </a:t>
            </a:r>
            <a:r>
              <a:rPr lang="en-US" sz="1800" b="1" dirty="0" smtClean="0">
                <a:latin typeface="Comic Sans MS" pitchFamily="66" charset="0"/>
              </a:rPr>
              <a:t>PROCEDURE</a:t>
            </a:r>
          </a:p>
          <a:p>
            <a:pPr algn="ctr">
              <a:lnSpc>
                <a:spcPct val="90000"/>
              </a:lnSpc>
              <a:defRPr/>
            </a:pPr>
            <a:endParaRPr lang="en-US" sz="700" b="1" dirty="0">
              <a:latin typeface="Comic Sans MS" pitchFamily="66" charset="0"/>
            </a:endParaRPr>
          </a:p>
          <a:p>
            <a:pPr algn="ctr">
              <a:lnSpc>
                <a:spcPct val="90000"/>
              </a:lnSpc>
              <a:defRPr/>
            </a:pPr>
            <a:r>
              <a:rPr lang="en-US" sz="1400" b="1" dirty="0">
                <a:solidFill>
                  <a:srgbClr val="7030A0"/>
                </a:solidFill>
                <a:latin typeface="Comic Sans MS" pitchFamily="66" charset="0"/>
              </a:rPr>
              <a:t>Crystal violet </a:t>
            </a:r>
            <a:r>
              <a:rPr lang="en-US" sz="1100" dirty="0">
                <a:solidFill>
                  <a:srgbClr val="7030A0"/>
                </a:solidFill>
                <a:latin typeface="Comic Sans MS" pitchFamily="66" charset="0"/>
              </a:rPr>
              <a:t>(1 min) </a:t>
            </a:r>
            <a:r>
              <a:rPr lang="en-US" sz="1800" b="1" dirty="0">
                <a:solidFill>
                  <a:srgbClr val="7030A0"/>
                </a:solidFill>
                <a:latin typeface="Comic Sans MS" pitchFamily="66" charset="0"/>
              </a:rPr>
              <a:t>&gt;</a:t>
            </a:r>
            <a:r>
              <a:rPr lang="en-US" sz="1400" b="1" dirty="0">
                <a:solidFill>
                  <a:srgbClr val="7030A0"/>
                </a:solidFill>
                <a:latin typeface="Comic Sans MS" pitchFamily="66" charset="0"/>
              </a:rPr>
              <a:t> </a:t>
            </a:r>
            <a:r>
              <a:rPr lang="en-US" sz="1400" i="1" dirty="0">
                <a:solidFill>
                  <a:srgbClr val="7030A0"/>
                </a:solidFill>
                <a:latin typeface="Comic Sans MS" pitchFamily="66" charset="0"/>
              </a:rPr>
              <a:t>rinse </a:t>
            </a:r>
            <a:r>
              <a:rPr lang="en-US" sz="1400" b="1" dirty="0">
                <a:solidFill>
                  <a:srgbClr val="7030A0"/>
                </a:solidFill>
                <a:latin typeface="Comic Sans MS" pitchFamily="66" charset="0"/>
              </a:rPr>
              <a:t> </a:t>
            </a:r>
          </a:p>
          <a:p>
            <a:pPr algn="ctr">
              <a:lnSpc>
                <a:spcPct val="90000"/>
              </a:lnSpc>
              <a:defRPr/>
            </a:pPr>
            <a:r>
              <a:rPr lang="en-US" sz="1400" b="1" dirty="0">
                <a:solidFill>
                  <a:srgbClr val="660066"/>
                </a:solidFill>
                <a:latin typeface="Comic Sans MS" pitchFamily="66" charset="0"/>
              </a:rPr>
              <a:t>Iodine </a:t>
            </a:r>
            <a:r>
              <a:rPr lang="en-US" sz="1200" dirty="0">
                <a:solidFill>
                  <a:srgbClr val="660066"/>
                </a:solidFill>
                <a:latin typeface="Comic Sans MS" pitchFamily="66" charset="0"/>
              </a:rPr>
              <a:t>(1 min) </a:t>
            </a:r>
            <a:r>
              <a:rPr lang="en-US" sz="1800" b="1" dirty="0">
                <a:solidFill>
                  <a:srgbClr val="660066"/>
                </a:solidFill>
                <a:latin typeface="Comic Sans MS" pitchFamily="66" charset="0"/>
              </a:rPr>
              <a:t>&gt;</a:t>
            </a:r>
            <a:r>
              <a:rPr lang="en-US" sz="1400" b="1" dirty="0">
                <a:solidFill>
                  <a:srgbClr val="660066"/>
                </a:solidFill>
                <a:latin typeface="Comic Sans MS" pitchFamily="66" charset="0"/>
              </a:rPr>
              <a:t> </a:t>
            </a:r>
            <a:r>
              <a:rPr lang="en-US" sz="1400" i="1" dirty="0">
                <a:solidFill>
                  <a:srgbClr val="660066"/>
                </a:solidFill>
                <a:latin typeface="Comic Sans MS" pitchFamily="66" charset="0"/>
              </a:rPr>
              <a:t>rinse </a:t>
            </a:r>
            <a:endParaRPr lang="en-US" sz="1400" b="1" dirty="0">
              <a:solidFill>
                <a:srgbClr val="660066"/>
              </a:solidFill>
              <a:latin typeface="Comic Sans MS" pitchFamily="66" charset="0"/>
            </a:endParaRPr>
          </a:p>
          <a:p>
            <a:pPr algn="ctr">
              <a:lnSpc>
                <a:spcPct val="90000"/>
              </a:lnSpc>
              <a:defRPr/>
            </a:pPr>
            <a:r>
              <a:rPr lang="en-US" sz="1400" b="1" dirty="0">
                <a:solidFill>
                  <a:schemeClr val="tx1">
                    <a:lumMod val="50000"/>
                    <a:lumOff val="50000"/>
                  </a:schemeClr>
                </a:solidFill>
                <a:latin typeface="Comic Sans MS" pitchFamily="66" charset="0"/>
              </a:rPr>
              <a:t>Acetone Alcohol </a:t>
            </a:r>
            <a:r>
              <a:rPr lang="en-US" sz="1200" dirty="0">
                <a:solidFill>
                  <a:schemeClr val="tx1">
                    <a:lumMod val="50000"/>
                    <a:lumOff val="50000"/>
                  </a:schemeClr>
                </a:solidFill>
                <a:latin typeface="Comic Sans MS" pitchFamily="66" charset="0"/>
              </a:rPr>
              <a:t>(10–15 sec) </a:t>
            </a:r>
            <a:r>
              <a:rPr lang="en-US" sz="1800" b="1" dirty="0">
                <a:solidFill>
                  <a:schemeClr val="tx1">
                    <a:lumMod val="50000"/>
                    <a:lumOff val="50000"/>
                  </a:schemeClr>
                </a:solidFill>
                <a:latin typeface="Comic Sans MS" pitchFamily="66" charset="0"/>
              </a:rPr>
              <a:t>&gt; </a:t>
            </a:r>
            <a:r>
              <a:rPr lang="en-US" sz="1400" i="1" dirty="0">
                <a:solidFill>
                  <a:schemeClr val="tx1">
                    <a:lumMod val="50000"/>
                    <a:lumOff val="50000"/>
                  </a:schemeClr>
                </a:solidFill>
                <a:latin typeface="Comic Sans MS" pitchFamily="66" charset="0"/>
              </a:rPr>
              <a:t>rinse</a:t>
            </a:r>
            <a:r>
              <a:rPr lang="en-US" sz="1400" b="1" dirty="0">
                <a:solidFill>
                  <a:schemeClr val="tx1">
                    <a:lumMod val="50000"/>
                    <a:lumOff val="50000"/>
                  </a:schemeClr>
                </a:solidFill>
                <a:latin typeface="Comic Sans MS" pitchFamily="66" charset="0"/>
              </a:rPr>
              <a:t> </a:t>
            </a:r>
          </a:p>
          <a:p>
            <a:pPr algn="ctr">
              <a:lnSpc>
                <a:spcPct val="90000"/>
              </a:lnSpc>
              <a:defRPr/>
            </a:pPr>
            <a:r>
              <a:rPr lang="en-US" sz="1400" b="1" dirty="0" err="1">
                <a:solidFill>
                  <a:srgbClr val="FF3399"/>
                </a:solidFill>
                <a:latin typeface="Comic Sans MS" pitchFamily="66" charset="0"/>
              </a:rPr>
              <a:t>Safrinin</a:t>
            </a:r>
            <a:r>
              <a:rPr lang="en-US" sz="1400" b="1" dirty="0">
                <a:solidFill>
                  <a:srgbClr val="FF3399"/>
                </a:solidFill>
                <a:latin typeface="Comic Sans MS" pitchFamily="66" charset="0"/>
              </a:rPr>
              <a:t> </a:t>
            </a:r>
            <a:r>
              <a:rPr lang="en-US" sz="1200" dirty="0">
                <a:solidFill>
                  <a:srgbClr val="FF3399"/>
                </a:solidFill>
                <a:latin typeface="Comic Sans MS" pitchFamily="66" charset="0"/>
              </a:rPr>
              <a:t>(1 min) </a:t>
            </a:r>
            <a:r>
              <a:rPr lang="en-US" sz="1600" b="1" dirty="0">
                <a:solidFill>
                  <a:srgbClr val="FF3399"/>
                </a:solidFill>
                <a:latin typeface="Comic Sans MS" pitchFamily="66" charset="0"/>
              </a:rPr>
              <a:t>&gt; </a:t>
            </a:r>
            <a:r>
              <a:rPr lang="en-US" sz="1400" i="1" dirty="0">
                <a:solidFill>
                  <a:srgbClr val="FF3399"/>
                </a:solidFill>
                <a:latin typeface="Comic Sans MS" pitchFamily="66" charset="0"/>
              </a:rPr>
              <a:t>rinse</a:t>
            </a:r>
            <a:r>
              <a:rPr lang="en-US" sz="1400" b="1" dirty="0">
                <a:solidFill>
                  <a:srgbClr val="FF3399"/>
                </a:solidFill>
                <a:latin typeface="Comic Sans MS" pitchFamily="66" charset="0"/>
              </a:rPr>
              <a:t> </a:t>
            </a:r>
            <a:r>
              <a:rPr lang="en-US" sz="1400" i="1" dirty="0">
                <a:solidFill>
                  <a:srgbClr val="FF3399"/>
                </a:solidFill>
                <a:latin typeface="Comic Sans MS" pitchFamily="66" charset="0"/>
              </a:rPr>
              <a:t>&amp; blot </a:t>
            </a:r>
            <a:r>
              <a:rPr lang="en-US" sz="1400" i="1" dirty="0" smtClean="0">
                <a:solidFill>
                  <a:srgbClr val="FF3399"/>
                </a:solidFill>
                <a:latin typeface="Comic Sans MS" pitchFamily="66" charset="0"/>
              </a:rPr>
              <a:t>dry</a:t>
            </a:r>
          </a:p>
          <a:p>
            <a:pPr algn="ctr">
              <a:lnSpc>
                <a:spcPct val="90000"/>
              </a:lnSpc>
              <a:defRPr/>
            </a:pPr>
            <a:endParaRPr lang="en-US" i="1" dirty="0" smtClean="0">
              <a:solidFill>
                <a:srgbClr val="800080"/>
              </a:solidFill>
              <a:latin typeface="Comic Sans MS" pitchFamily="66" charset="0"/>
            </a:endParaRPr>
          </a:p>
        </p:txBody>
      </p:sp>
      <p:sp>
        <p:nvSpPr>
          <p:cNvPr id="17" name="Text Box 7"/>
          <p:cNvSpPr txBox="1">
            <a:spLocks noChangeArrowheads="1"/>
          </p:cNvSpPr>
          <p:nvPr/>
        </p:nvSpPr>
        <p:spPr bwMode="auto">
          <a:xfrm>
            <a:off x="4648200" y="6604577"/>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9"/>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28600"/>
            <a:ext cx="8229600" cy="609600"/>
          </a:xfrm>
        </p:spPr>
        <p:txBody>
          <a:bodyPr/>
          <a:lstStyle/>
          <a:p>
            <a:pPr algn="l" eaLnBrk="1" hangingPunct="1">
              <a:lnSpc>
                <a:spcPct val="90000"/>
              </a:lnSpc>
            </a:pPr>
            <a:r>
              <a:rPr lang="en-US" altLang="en-US" sz="3600" b="1" smtClean="0">
                <a:latin typeface="Comic Sans MS" pitchFamily="66" charset="0"/>
                <a:hlinkClick r:id="rId3"/>
              </a:rPr>
              <a:t>Acid-fast Stain</a:t>
            </a:r>
            <a:endParaRPr lang="en-US" altLang="en-US" sz="3600" b="1" smtClean="0">
              <a:latin typeface="Comic Sans MS" pitchFamily="66" charset="0"/>
            </a:endParaRPr>
          </a:p>
        </p:txBody>
      </p:sp>
      <p:sp>
        <p:nvSpPr>
          <p:cNvPr id="3075" name="Rectangle 3"/>
          <p:cNvSpPr>
            <a:spLocks noGrp="1" noChangeArrowheads="1"/>
          </p:cNvSpPr>
          <p:nvPr>
            <p:ph type="body" idx="1"/>
          </p:nvPr>
        </p:nvSpPr>
        <p:spPr>
          <a:xfrm>
            <a:off x="152400" y="1090727"/>
            <a:ext cx="4876800" cy="1652473"/>
          </a:xfrm>
        </p:spPr>
        <p:txBody>
          <a:bodyPr/>
          <a:lstStyle/>
          <a:p>
            <a:pPr marL="0" indent="0" eaLnBrk="1" hangingPunct="1">
              <a:lnSpc>
                <a:spcPct val="90000"/>
              </a:lnSpc>
              <a:buNone/>
              <a:defRPr/>
            </a:pPr>
            <a:r>
              <a:rPr lang="en-US" sz="1600" b="1" dirty="0" smtClean="0">
                <a:solidFill>
                  <a:srgbClr val="FF0000"/>
                </a:solidFill>
                <a:latin typeface="Comic Sans MS" pitchFamily="66" charset="0"/>
              </a:rPr>
              <a:t>Q</a:t>
            </a:r>
            <a:r>
              <a:rPr lang="en-US" sz="1600" b="1" dirty="0" smtClean="0">
                <a:latin typeface="Comic Sans MS" pitchFamily="66" charset="0"/>
              </a:rPr>
              <a:t>: What does an acid-fast cell have </a:t>
            </a:r>
          </a:p>
          <a:p>
            <a:pPr marL="0" indent="0" eaLnBrk="1" hangingPunct="1">
              <a:lnSpc>
                <a:spcPct val="90000"/>
              </a:lnSpc>
              <a:buNone/>
              <a:defRPr/>
            </a:pPr>
            <a:r>
              <a:rPr lang="en-US" sz="1600" b="1" dirty="0">
                <a:latin typeface="Comic Sans MS" pitchFamily="66" charset="0"/>
              </a:rPr>
              <a:t> </a:t>
            </a:r>
            <a:r>
              <a:rPr lang="en-US" sz="1600" b="1" dirty="0" smtClean="0">
                <a:latin typeface="Comic Sans MS" pitchFamily="66" charset="0"/>
              </a:rPr>
              <a:t>    that a non acid fast cell does not?</a:t>
            </a:r>
          </a:p>
          <a:p>
            <a:pPr marL="0" indent="0" eaLnBrk="1" hangingPunct="1">
              <a:lnSpc>
                <a:spcPct val="90000"/>
              </a:lnSpc>
              <a:buFontTx/>
              <a:buNone/>
              <a:defRPr/>
            </a:pPr>
            <a:endParaRPr lang="en-US" sz="700" dirty="0">
              <a:latin typeface="Comic Sans MS" pitchFamily="66" charset="0"/>
            </a:endParaRPr>
          </a:p>
          <a:p>
            <a:pPr marL="0" indent="0" eaLnBrk="1" hangingPunct="1">
              <a:lnSpc>
                <a:spcPct val="90000"/>
              </a:lnSpc>
              <a:buFontTx/>
              <a:buNone/>
              <a:defRPr/>
            </a:pPr>
            <a:r>
              <a:rPr lang="en-US" sz="700" dirty="0" smtClean="0">
                <a:latin typeface="Comic Sans MS" pitchFamily="66" charset="0"/>
              </a:rPr>
              <a:t> </a:t>
            </a:r>
            <a:r>
              <a:rPr lang="en-US" sz="700" dirty="0" smtClean="0">
                <a:latin typeface="Comic Sans MS" pitchFamily="66" charset="0"/>
              </a:rPr>
              <a:t>                     </a:t>
            </a:r>
            <a:r>
              <a:rPr lang="en-US" sz="1400" dirty="0" smtClean="0">
                <a:latin typeface="Comic Sans MS" pitchFamily="66" charset="0"/>
              </a:rPr>
              <a:t>- </a:t>
            </a:r>
            <a:r>
              <a:rPr lang="en-US" sz="1400" dirty="0" smtClean="0">
                <a:latin typeface="Comic Sans MS" pitchFamily="66" charset="0"/>
              </a:rPr>
              <a:t>purple staining, </a:t>
            </a:r>
            <a:r>
              <a:rPr lang="en-US" sz="1400" dirty="0" smtClean="0">
                <a:latin typeface="Comic Sans MS" pitchFamily="66" charset="0"/>
              </a:rPr>
              <a:t>Non acid-fast </a:t>
            </a:r>
            <a:r>
              <a:rPr lang="en-US" sz="1400" dirty="0" smtClean="0">
                <a:latin typeface="Comic Sans MS" pitchFamily="66" charset="0"/>
              </a:rPr>
              <a:t>cells (NAF</a:t>
            </a:r>
            <a:r>
              <a:rPr lang="en-US" sz="1400" dirty="0" smtClean="0">
                <a:latin typeface="Comic Sans MS" pitchFamily="66" charset="0"/>
              </a:rPr>
              <a:t>)</a:t>
            </a:r>
          </a:p>
          <a:p>
            <a:pPr marL="0" indent="0" eaLnBrk="1" hangingPunct="1">
              <a:lnSpc>
                <a:spcPct val="90000"/>
              </a:lnSpc>
              <a:buFontTx/>
              <a:buNone/>
              <a:defRPr/>
            </a:pPr>
            <a:r>
              <a:rPr lang="en-US" sz="1400" dirty="0">
                <a:latin typeface="Comic Sans MS" pitchFamily="66" charset="0"/>
              </a:rPr>
              <a:t> </a:t>
            </a:r>
            <a:r>
              <a:rPr lang="en-US" sz="1400" dirty="0" smtClean="0">
                <a:latin typeface="Comic Sans MS" pitchFamily="66" charset="0"/>
              </a:rPr>
              <a:t>           - </a:t>
            </a:r>
            <a:r>
              <a:rPr lang="en-US" sz="1400" dirty="0" smtClean="0">
                <a:latin typeface="Comic Sans MS" pitchFamily="66" charset="0"/>
              </a:rPr>
              <a:t>bright pink staining, Acid-fast cells (AF)</a:t>
            </a:r>
          </a:p>
          <a:p>
            <a:pPr marL="0" indent="0" eaLnBrk="1" hangingPunct="1">
              <a:lnSpc>
                <a:spcPct val="90000"/>
              </a:lnSpc>
              <a:buFontTx/>
              <a:buNone/>
              <a:defRPr/>
            </a:pPr>
            <a:endParaRPr lang="en-US" sz="1400" dirty="0" smtClean="0">
              <a:latin typeface="Comic Sans MS" pitchFamily="66" charset="0"/>
            </a:endParaRPr>
          </a:p>
          <a:p>
            <a:pPr eaLnBrk="1" hangingPunct="1">
              <a:lnSpc>
                <a:spcPct val="90000"/>
              </a:lnSpc>
              <a:defRPr/>
            </a:pPr>
            <a:endParaRPr lang="en-US" sz="1000" dirty="0" smtClean="0">
              <a:latin typeface="Comic Sans MS" pitchFamily="66" charset="0"/>
            </a:endParaRPr>
          </a:p>
        </p:txBody>
      </p:sp>
      <p:pic>
        <p:nvPicPr>
          <p:cNvPr id="7180" name="Picture 4" descr="acid_fast_sta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1752600"/>
            <a:ext cx="2438400" cy="419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81" name="Text Box 5"/>
          <p:cNvSpPr txBox="1">
            <a:spLocks noChangeArrowheads="1"/>
          </p:cNvSpPr>
          <p:nvPr/>
        </p:nvSpPr>
        <p:spPr bwMode="auto">
          <a:xfrm>
            <a:off x="5029200" y="2743200"/>
            <a:ext cx="1600200" cy="708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t>Create a smear of organism  you are testing. Cover smear with a blotting paper.</a:t>
            </a:r>
          </a:p>
        </p:txBody>
      </p:sp>
      <p:sp>
        <p:nvSpPr>
          <p:cNvPr id="7182" name="Rectangle 6"/>
          <p:cNvSpPr>
            <a:spLocks noChangeArrowheads="1"/>
          </p:cNvSpPr>
          <p:nvPr/>
        </p:nvSpPr>
        <p:spPr bwMode="auto">
          <a:xfrm>
            <a:off x="7086600" y="2743200"/>
            <a:ext cx="1295400" cy="3276600"/>
          </a:xfrm>
          <a:prstGeom prst="rect">
            <a:avLst/>
          </a:prstGeom>
          <a:solidFill>
            <a:schemeClr val="bg1"/>
          </a:solidFill>
          <a:ln w="31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endParaRPr lang="en-US" altLang="en-US" sz="1800">
              <a:solidFill>
                <a:schemeClr val="bg1"/>
              </a:solidFill>
            </a:endParaRPr>
          </a:p>
        </p:txBody>
      </p:sp>
      <p:sp>
        <p:nvSpPr>
          <p:cNvPr id="7183" name="Text Box 8"/>
          <p:cNvSpPr txBox="1">
            <a:spLocks noChangeArrowheads="1"/>
          </p:cNvSpPr>
          <p:nvPr/>
        </p:nvSpPr>
        <p:spPr bwMode="auto">
          <a:xfrm>
            <a:off x="5029200" y="3573463"/>
            <a:ext cx="1600200" cy="86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t>Saturate paper with Ziehl’s carbol fuchsin (say </a:t>
            </a:r>
            <a:r>
              <a:rPr lang="en-US" altLang="en-US" sz="1000" i="1"/>
              <a:t>fyook-sin</a:t>
            </a:r>
            <a:r>
              <a:rPr lang="en-US" altLang="en-US" sz="1000"/>
              <a:t>). Heat 3 – 5 minutes. Remove blotting paper.</a:t>
            </a:r>
          </a:p>
        </p:txBody>
      </p:sp>
      <p:sp>
        <p:nvSpPr>
          <p:cNvPr id="7184" name="Text Box 9"/>
          <p:cNvSpPr txBox="1">
            <a:spLocks noChangeArrowheads="1"/>
          </p:cNvSpPr>
          <p:nvPr/>
        </p:nvSpPr>
        <p:spPr bwMode="auto">
          <a:xfrm>
            <a:off x="5029200" y="4381500"/>
            <a:ext cx="1597025" cy="86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dirty="0"/>
              <a:t>Rinse slide with tap water, then decolorize the smear for 10 - 15 seconds with acid alcohol. Rinse. </a:t>
            </a:r>
          </a:p>
        </p:txBody>
      </p:sp>
      <p:sp>
        <p:nvSpPr>
          <p:cNvPr id="7185" name="Text Box 10"/>
          <p:cNvSpPr txBox="1">
            <a:spLocks noChangeArrowheads="1"/>
          </p:cNvSpPr>
          <p:nvPr/>
        </p:nvSpPr>
        <p:spPr bwMode="auto">
          <a:xfrm>
            <a:off x="5029200" y="5318125"/>
            <a:ext cx="134620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a:t>Apply crystal violet for 1 minute, wash, blot dry.</a:t>
            </a:r>
          </a:p>
        </p:txBody>
      </p:sp>
      <p:sp>
        <p:nvSpPr>
          <p:cNvPr id="4" name="Rectangle 3"/>
          <p:cNvSpPr/>
          <p:nvPr/>
        </p:nvSpPr>
        <p:spPr>
          <a:xfrm>
            <a:off x="7162800" y="1752600"/>
            <a:ext cx="12192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32"/>
          <p:cNvSpPr/>
          <p:nvPr/>
        </p:nvSpPr>
        <p:spPr>
          <a:xfrm>
            <a:off x="5029200" y="290513"/>
            <a:ext cx="3962400" cy="1628138"/>
          </a:xfrm>
          <a:prstGeom prst="rect">
            <a:avLst/>
          </a:prstGeom>
          <a:ln w="38100">
            <a:solidFill>
              <a:schemeClr val="bg1">
                <a:lumMod val="65000"/>
              </a:schemeClr>
            </a:solidFill>
          </a:ln>
        </p:spPr>
        <p:txBody>
          <a:bodyPr wrap="square">
            <a:spAutoFit/>
          </a:bodyPr>
          <a:lstStyle/>
          <a:p>
            <a:pPr algn="ctr">
              <a:lnSpc>
                <a:spcPct val="90000"/>
              </a:lnSpc>
              <a:defRPr/>
            </a:pPr>
            <a:endParaRPr lang="en-US" sz="1200" b="1" dirty="0">
              <a:latin typeface="Comic Sans MS" pitchFamily="66" charset="0"/>
            </a:endParaRPr>
          </a:p>
          <a:p>
            <a:pPr algn="ctr">
              <a:lnSpc>
                <a:spcPct val="90000"/>
              </a:lnSpc>
              <a:defRPr/>
            </a:pPr>
            <a:r>
              <a:rPr lang="en-US" sz="1400" b="1" dirty="0">
                <a:latin typeface="Comic Sans MS" pitchFamily="66" charset="0"/>
              </a:rPr>
              <a:t>ACID-FAST STAINING PROCEDURE</a:t>
            </a:r>
          </a:p>
          <a:p>
            <a:pPr algn="ctr">
              <a:spcBef>
                <a:spcPct val="20000"/>
              </a:spcBef>
              <a:defRPr/>
            </a:pPr>
            <a:r>
              <a:rPr lang="en-US" sz="1200" b="1" dirty="0">
                <a:solidFill>
                  <a:schemeClr val="bg2"/>
                </a:solidFill>
                <a:latin typeface="Comic Sans MS" panose="030F0702030302020204" pitchFamily="66" charset="0"/>
              </a:rPr>
              <a:t>Blotting paper</a:t>
            </a:r>
          </a:p>
          <a:p>
            <a:pPr algn="ctr">
              <a:spcBef>
                <a:spcPct val="20000"/>
              </a:spcBef>
              <a:defRPr/>
            </a:pPr>
            <a:r>
              <a:rPr lang="en-US" sz="1200" b="1" dirty="0">
                <a:solidFill>
                  <a:srgbClr val="CC0066"/>
                </a:solidFill>
                <a:latin typeface="Comic Sans MS" panose="030F0702030302020204" pitchFamily="66" charset="0"/>
              </a:rPr>
              <a:t> </a:t>
            </a:r>
            <a:r>
              <a:rPr lang="en-US" sz="1200" b="1" dirty="0" err="1">
                <a:solidFill>
                  <a:srgbClr val="CC0066"/>
                </a:solidFill>
                <a:latin typeface="Comic Sans MS" panose="030F0702030302020204" pitchFamily="66" charset="0"/>
              </a:rPr>
              <a:t>Ziehls</a:t>
            </a:r>
            <a:r>
              <a:rPr lang="en-US" sz="1200" b="1" dirty="0">
                <a:solidFill>
                  <a:srgbClr val="CC0066"/>
                </a:solidFill>
                <a:latin typeface="Comic Sans MS" panose="030F0702030302020204" pitchFamily="66" charset="0"/>
              </a:rPr>
              <a:t> </a:t>
            </a:r>
            <a:r>
              <a:rPr lang="en-US" sz="1200" b="1" dirty="0" err="1">
                <a:solidFill>
                  <a:srgbClr val="CC0066"/>
                </a:solidFill>
                <a:latin typeface="Comic Sans MS" panose="030F0702030302020204" pitchFamily="66" charset="0"/>
              </a:rPr>
              <a:t>carbol</a:t>
            </a:r>
            <a:r>
              <a:rPr lang="en-US" sz="1200" b="1" dirty="0">
                <a:solidFill>
                  <a:srgbClr val="CC0066"/>
                </a:solidFill>
                <a:latin typeface="Comic Sans MS" panose="030F0702030302020204" pitchFamily="66" charset="0"/>
              </a:rPr>
              <a:t> </a:t>
            </a:r>
            <a:r>
              <a:rPr lang="en-US" sz="1200" b="1" dirty="0" err="1">
                <a:solidFill>
                  <a:srgbClr val="CC0066"/>
                </a:solidFill>
                <a:latin typeface="Comic Sans MS" panose="030F0702030302020204" pitchFamily="66" charset="0"/>
              </a:rPr>
              <a:t>fuchsin</a:t>
            </a:r>
            <a:r>
              <a:rPr lang="en-US" sz="1200" b="1" dirty="0">
                <a:solidFill>
                  <a:srgbClr val="CC0066"/>
                </a:solidFill>
                <a:latin typeface="Comic Sans MS" panose="030F0702030302020204" pitchFamily="66" charset="0"/>
              </a:rPr>
              <a:t> (3 – 5 min heat) </a:t>
            </a:r>
            <a:r>
              <a:rPr lang="en-US" sz="1400" b="1" dirty="0">
                <a:latin typeface="Comic Sans MS" panose="030F0702030302020204" pitchFamily="66" charset="0"/>
              </a:rPr>
              <a:t>&gt;</a:t>
            </a:r>
            <a:r>
              <a:rPr lang="en-US" sz="1200" b="1" dirty="0">
                <a:solidFill>
                  <a:srgbClr val="CC0066"/>
                </a:solidFill>
                <a:latin typeface="Comic Sans MS" panose="030F0702030302020204" pitchFamily="66" charset="0"/>
              </a:rPr>
              <a:t> </a:t>
            </a:r>
            <a:r>
              <a:rPr lang="en-US" sz="1200" i="1" dirty="0" smtClean="0">
                <a:solidFill>
                  <a:srgbClr val="CC0066"/>
                </a:solidFill>
                <a:latin typeface="Comic Sans MS" panose="030F0702030302020204" pitchFamily="66" charset="0"/>
              </a:rPr>
              <a:t>rinse</a:t>
            </a:r>
            <a:r>
              <a:rPr lang="en-US" sz="1200" b="1" i="1" dirty="0" smtClean="0">
                <a:solidFill>
                  <a:srgbClr val="CC0066"/>
                </a:solidFill>
                <a:latin typeface="Comic Sans MS" panose="030F0702030302020204" pitchFamily="66" charset="0"/>
              </a:rPr>
              <a:t> </a:t>
            </a:r>
            <a:r>
              <a:rPr lang="en-US" sz="1200" b="1" dirty="0">
                <a:solidFill>
                  <a:schemeClr val="tx1">
                    <a:lumMod val="50000"/>
                    <a:lumOff val="50000"/>
                  </a:schemeClr>
                </a:solidFill>
                <a:latin typeface="Comic Sans MS" panose="030F0702030302020204" pitchFamily="66" charset="0"/>
              </a:rPr>
              <a:t>Acid Alcohol (10 – 15 sec) </a:t>
            </a:r>
            <a:r>
              <a:rPr lang="en-US" sz="1400" b="1" dirty="0">
                <a:solidFill>
                  <a:schemeClr val="tx1">
                    <a:lumMod val="50000"/>
                    <a:lumOff val="50000"/>
                  </a:schemeClr>
                </a:solidFill>
                <a:latin typeface="Comic Sans MS" panose="030F0702030302020204" pitchFamily="66" charset="0"/>
              </a:rPr>
              <a:t>&gt;</a:t>
            </a:r>
            <a:r>
              <a:rPr lang="en-US" sz="1200" b="1" dirty="0">
                <a:solidFill>
                  <a:schemeClr val="tx1">
                    <a:lumMod val="50000"/>
                    <a:lumOff val="50000"/>
                  </a:schemeClr>
                </a:solidFill>
                <a:latin typeface="Comic Sans MS" panose="030F0702030302020204" pitchFamily="66" charset="0"/>
              </a:rPr>
              <a:t> </a:t>
            </a:r>
            <a:r>
              <a:rPr lang="en-US" sz="1200" i="1" dirty="0">
                <a:solidFill>
                  <a:schemeClr val="tx1">
                    <a:lumMod val="50000"/>
                    <a:lumOff val="50000"/>
                  </a:schemeClr>
                </a:solidFill>
                <a:latin typeface="Comic Sans MS" panose="030F0702030302020204" pitchFamily="66" charset="0"/>
              </a:rPr>
              <a:t>rinse</a:t>
            </a:r>
            <a:r>
              <a:rPr lang="en-US" sz="1200" b="1" dirty="0">
                <a:solidFill>
                  <a:schemeClr val="tx1">
                    <a:lumMod val="50000"/>
                    <a:lumOff val="50000"/>
                  </a:schemeClr>
                </a:solidFill>
                <a:latin typeface="Comic Sans MS" panose="030F0702030302020204" pitchFamily="66" charset="0"/>
              </a:rPr>
              <a:t> </a:t>
            </a:r>
          </a:p>
          <a:p>
            <a:pPr algn="ctr">
              <a:spcBef>
                <a:spcPct val="20000"/>
              </a:spcBef>
              <a:defRPr/>
            </a:pPr>
            <a:r>
              <a:rPr lang="en-US" sz="1200" b="1" dirty="0">
                <a:solidFill>
                  <a:srgbClr val="7030A0"/>
                </a:solidFill>
                <a:latin typeface="Comic Sans MS" panose="030F0702030302020204" pitchFamily="66" charset="0"/>
              </a:rPr>
              <a:t>  </a:t>
            </a:r>
            <a:r>
              <a:rPr lang="en-US" sz="1200" b="1" dirty="0" smtClean="0">
                <a:solidFill>
                  <a:srgbClr val="7030A0"/>
                </a:solidFill>
                <a:latin typeface="Comic Sans MS" panose="030F0702030302020204" pitchFamily="66" charset="0"/>
              </a:rPr>
              <a:t>Crystal </a:t>
            </a:r>
            <a:r>
              <a:rPr lang="en-US" sz="1200" b="1" dirty="0">
                <a:solidFill>
                  <a:srgbClr val="7030A0"/>
                </a:solidFill>
                <a:latin typeface="Comic Sans MS" panose="030F0702030302020204" pitchFamily="66" charset="0"/>
              </a:rPr>
              <a:t>violet (1 min) </a:t>
            </a:r>
            <a:r>
              <a:rPr lang="en-US" sz="1400" b="1" dirty="0">
                <a:solidFill>
                  <a:srgbClr val="7030A0"/>
                </a:solidFill>
                <a:latin typeface="Comic Sans MS" panose="030F0702030302020204" pitchFamily="66" charset="0"/>
              </a:rPr>
              <a:t>&gt;</a:t>
            </a:r>
            <a:r>
              <a:rPr lang="en-US" sz="1200" b="1" dirty="0">
                <a:solidFill>
                  <a:srgbClr val="7030A0"/>
                </a:solidFill>
                <a:latin typeface="Comic Sans MS" panose="030F0702030302020204" pitchFamily="66" charset="0"/>
              </a:rPr>
              <a:t> </a:t>
            </a:r>
            <a:r>
              <a:rPr lang="en-US" sz="1200" i="1" dirty="0">
                <a:solidFill>
                  <a:srgbClr val="7030A0"/>
                </a:solidFill>
                <a:latin typeface="Comic Sans MS" panose="030F0702030302020204" pitchFamily="66" charset="0"/>
              </a:rPr>
              <a:t>rinse</a:t>
            </a:r>
            <a:r>
              <a:rPr lang="en-US" sz="1200" b="1" dirty="0">
                <a:solidFill>
                  <a:srgbClr val="7030A0"/>
                </a:solidFill>
                <a:latin typeface="Comic Sans MS" panose="030F0702030302020204" pitchFamily="66" charset="0"/>
              </a:rPr>
              <a:t> </a:t>
            </a:r>
            <a:r>
              <a:rPr lang="en-US" sz="1200" i="1" dirty="0">
                <a:solidFill>
                  <a:srgbClr val="7030A0"/>
                </a:solidFill>
                <a:latin typeface="Comic Sans MS" panose="030F0702030302020204" pitchFamily="66" charset="0"/>
              </a:rPr>
              <a:t>&amp; blot dry</a:t>
            </a:r>
          </a:p>
          <a:p>
            <a:pPr algn="ctr">
              <a:spcBef>
                <a:spcPct val="20000"/>
              </a:spcBef>
              <a:defRPr/>
            </a:pPr>
            <a:endParaRPr lang="en-US" sz="1200" i="1" dirty="0">
              <a:solidFill>
                <a:srgbClr val="CC0066"/>
              </a:solidFill>
            </a:endParaRPr>
          </a:p>
        </p:txBody>
      </p:sp>
      <p:sp>
        <p:nvSpPr>
          <p:cNvPr id="21" name="TextBox 20"/>
          <p:cNvSpPr txBox="1"/>
          <p:nvPr/>
        </p:nvSpPr>
        <p:spPr>
          <a:xfrm>
            <a:off x="952500" y="4335572"/>
            <a:ext cx="2286000" cy="181588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sz="1600" dirty="0" smtClean="0">
              <a:latin typeface="Comic Sans MS" pitchFamily="66" charset="0"/>
            </a:endParaRPr>
          </a:p>
          <a:p>
            <a:pPr algn="ctr">
              <a:defRPr/>
            </a:pPr>
            <a:endParaRPr lang="en-US" sz="1600" dirty="0" smtClean="0">
              <a:latin typeface="Comic Sans MS" pitchFamily="66" charset="0"/>
            </a:endParaRPr>
          </a:p>
          <a:p>
            <a:pPr algn="ctr">
              <a:defRPr/>
            </a:pPr>
            <a:r>
              <a:rPr lang="en-US" sz="1600" dirty="0" smtClean="0">
                <a:latin typeface="Comic Sans MS" pitchFamily="66" charset="0"/>
              </a:rPr>
              <a:t>Watch </a:t>
            </a:r>
            <a:r>
              <a:rPr lang="en-US" sz="1600" b="1" dirty="0">
                <a:latin typeface="Comic Sans MS" pitchFamily="66" charset="0"/>
              </a:rPr>
              <a:t>video</a:t>
            </a:r>
            <a:r>
              <a:rPr lang="en-US" sz="1600" dirty="0">
                <a:latin typeface="Comic Sans MS" pitchFamily="66" charset="0"/>
              </a:rPr>
              <a:t> of </a:t>
            </a:r>
          </a:p>
          <a:p>
            <a:pPr algn="ctr">
              <a:defRPr/>
            </a:pPr>
            <a:r>
              <a:rPr lang="en-US" sz="1600" dirty="0">
                <a:latin typeface="Comic Sans MS" pitchFamily="66" charset="0"/>
                <a:hlinkClick r:id="rId5"/>
              </a:rPr>
              <a:t>How to Do an </a:t>
            </a:r>
          </a:p>
          <a:p>
            <a:pPr algn="ctr">
              <a:defRPr/>
            </a:pPr>
            <a:r>
              <a:rPr lang="en-US" sz="1600" dirty="0">
                <a:latin typeface="Comic Sans MS" pitchFamily="66" charset="0"/>
                <a:hlinkClick r:id="rId5"/>
              </a:rPr>
              <a:t>Acid Fast </a:t>
            </a:r>
            <a:r>
              <a:rPr lang="en-US" sz="1600" dirty="0" smtClean="0">
                <a:latin typeface="Comic Sans MS" pitchFamily="66" charset="0"/>
                <a:hlinkClick r:id="rId5"/>
              </a:rPr>
              <a:t>Stain</a:t>
            </a:r>
            <a:endParaRPr lang="en-US" sz="1600" dirty="0" smtClean="0">
              <a:latin typeface="Comic Sans MS" pitchFamily="66" charset="0"/>
            </a:endParaRPr>
          </a:p>
          <a:p>
            <a:pPr algn="ctr">
              <a:defRPr/>
            </a:pPr>
            <a:endParaRPr lang="en-US" sz="1600" dirty="0" smtClean="0">
              <a:latin typeface="Comic Sans MS" pitchFamily="66" charset="0"/>
            </a:endParaRPr>
          </a:p>
          <a:p>
            <a:pPr algn="ctr">
              <a:defRPr/>
            </a:pPr>
            <a:endParaRPr lang="en-US" sz="1600" dirty="0">
              <a:latin typeface="Comic Sans MS" pitchFamily="66" charset="0"/>
            </a:endParaRPr>
          </a:p>
        </p:txBody>
      </p:sp>
      <p:sp>
        <p:nvSpPr>
          <p:cNvPr id="22" name="Oval 13"/>
          <p:cNvSpPr>
            <a:spLocks noChangeArrowheads="1"/>
          </p:cNvSpPr>
          <p:nvPr/>
        </p:nvSpPr>
        <p:spPr bwMode="auto">
          <a:xfrm>
            <a:off x="1104900" y="3083868"/>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23" name="Oval 14"/>
          <p:cNvSpPr>
            <a:spLocks noChangeArrowheads="1"/>
          </p:cNvSpPr>
          <p:nvPr/>
        </p:nvSpPr>
        <p:spPr bwMode="auto">
          <a:xfrm>
            <a:off x="1790700" y="3083868"/>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24" name="Oval 15"/>
          <p:cNvSpPr>
            <a:spLocks noChangeArrowheads="1"/>
          </p:cNvSpPr>
          <p:nvPr/>
        </p:nvSpPr>
        <p:spPr bwMode="auto">
          <a:xfrm>
            <a:off x="2476500" y="3083868"/>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25" name="Text Box 16"/>
          <p:cNvSpPr txBox="1">
            <a:spLocks noChangeArrowheads="1"/>
          </p:cNvSpPr>
          <p:nvPr/>
        </p:nvSpPr>
        <p:spPr bwMode="auto">
          <a:xfrm>
            <a:off x="1257300" y="3617268"/>
            <a:ext cx="228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a:solidFill>
                  <a:srgbClr val="FF0000"/>
                </a:solidFill>
              </a:rPr>
              <a:t>+</a:t>
            </a:r>
          </a:p>
        </p:txBody>
      </p:sp>
      <p:sp>
        <p:nvSpPr>
          <p:cNvPr id="26" name="Text Box 17"/>
          <p:cNvSpPr txBox="1">
            <a:spLocks noChangeArrowheads="1"/>
          </p:cNvSpPr>
          <p:nvPr/>
        </p:nvSpPr>
        <p:spPr bwMode="auto">
          <a:xfrm>
            <a:off x="1943100" y="3617268"/>
            <a:ext cx="304800"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dirty="0">
                <a:solidFill>
                  <a:srgbClr val="FF0000"/>
                </a:solidFill>
              </a:rPr>
              <a:t>?</a:t>
            </a:r>
            <a:endParaRPr lang="en-US" altLang="en-US" sz="900" dirty="0">
              <a:solidFill>
                <a:srgbClr val="FF0000"/>
              </a:solidFill>
            </a:endParaRPr>
          </a:p>
        </p:txBody>
      </p:sp>
      <p:sp>
        <p:nvSpPr>
          <p:cNvPr id="27" name="Text Box 18"/>
          <p:cNvSpPr txBox="1">
            <a:spLocks noChangeArrowheads="1"/>
          </p:cNvSpPr>
          <p:nvPr/>
        </p:nvSpPr>
        <p:spPr bwMode="auto">
          <a:xfrm>
            <a:off x="2628900" y="3617268"/>
            <a:ext cx="304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b="1">
                <a:solidFill>
                  <a:srgbClr val="FF0000"/>
                </a:solidFill>
              </a:rPr>
              <a:t>-</a:t>
            </a:r>
          </a:p>
        </p:txBody>
      </p:sp>
      <p:sp>
        <p:nvSpPr>
          <p:cNvPr id="28" name="Text Box 19"/>
          <p:cNvSpPr txBox="1">
            <a:spLocks noChangeArrowheads="1"/>
          </p:cNvSpPr>
          <p:nvPr/>
        </p:nvSpPr>
        <p:spPr bwMode="auto">
          <a:xfrm>
            <a:off x="2933700" y="2855268"/>
            <a:ext cx="304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b="1" dirty="0" smtClean="0">
                <a:solidFill>
                  <a:srgbClr val="FF0000"/>
                </a:solidFill>
              </a:rPr>
              <a:t>A</a:t>
            </a:r>
            <a:endParaRPr lang="en-US" altLang="en-US" sz="1000" b="1" dirty="0">
              <a:solidFill>
                <a:srgbClr val="FF0000"/>
              </a:solidFill>
            </a:endParaRPr>
          </a:p>
        </p:txBody>
      </p:sp>
      <p:sp>
        <p:nvSpPr>
          <p:cNvPr id="29" name="Rectangle 28"/>
          <p:cNvSpPr/>
          <p:nvPr/>
        </p:nvSpPr>
        <p:spPr>
          <a:xfrm>
            <a:off x="952500" y="2855268"/>
            <a:ext cx="2286000" cy="992832"/>
          </a:xfrm>
          <a:prstGeom prst="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7"/>
          <p:cNvSpPr txBox="1">
            <a:spLocks noChangeArrowheads="1"/>
          </p:cNvSpPr>
          <p:nvPr/>
        </p:nvSpPr>
        <p:spPr bwMode="auto">
          <a:xfrm>
            <a:off x="4655127" y="6613524"/>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6"/>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28600"/>
            <a:ext cx="8229600" cy="609600"/>
          </a:xfrm>
        </p:spPr>
        <p:txBody>
          <a:bodyPr/>
          <a:lstStyle/>
          <a:p>
            <a:pPr algn="l" eaLnBrk="1" hangingPunct="1">
              <a:lnSpc>
                <a:spcPct val="90000"/>
              </a:lnSpc>
            </a:pPr>
            <a:r>
              <a:rPr lang="en-US" altLang="en-US" sz="3600" b="1" smtClean="0">
                <a:latin typeface="Comic Sans MS" pitchFamily="66" charset="0"/>
                <a:hlinkClick r:id="rId3"/>
              </a:rPr>
              <a:t>Endospore Stain</a:t>
            </a:r>
            <a:endParaRPr lang="en-US" altLang="en-US" sz="3600" b="1" smtClean="0">
              <a:latin typeface="Comic Sans MS" pitchFamily="66" charset="0"/>
            </a:endParaRPr>
          </a:p>
        </p:txBody>
      </p:sp>
      <p:sp>
        <p:nvSpPr>
          <p:cNvPr id="3075" name="Rectangle 3"/>
          <p:cNvSpPr>
            <a:spLocks noGrp="1" noChangeArrowheads="1"/>
          </p:cNvSpPr>
          <p:nvPr>
            <p:ph type="body" idx="1"/>
          </p:nvPr>
        </p:nvSpPr>
        <p:spPr>
          <a:xfrm>
            <a:off x="152400" y="990601"/>
            <a:ext cx="5867400" cy="4400549"/>
          </a:xfrm>
        </p:spPr>
        <p:txBody>
          <a:bodyPr/>
          <a:lstStyle/>
          <a:p>
            <a:pPr eaLnBrk="1" hangingPunct="1">
              <a:lnSpc>
                <a:spcPct val="90000"/>
              </a:lnSpc>
              <a:defRPr/>
            </a:pPr>
            <a:r>
              <a:rPr lang="en-US" sz="1400" dirty="0" smtClean="0">
                <a:latin typeface="Comic Sans MS" pitchFamily="66" charset="0"/>
              </a:rPr>
              <a:t>Distinguishes between </a:t>
            </a:r>
            <a:r>
              <a:rPr lang="en-US" sz="1400" dirty="0" smtClean="0">
                <a:latin typeface="Comic Sans MS" pitchFamily="66" charset="0"/>
              </a:rPr>
              <a:t>two things:</a:t>
            </a:r>
            <a:endParaRPr lang="en-US" sz="1400" dirty="0" smtClean="0">
              <a:latin typeface="Comic Sans MS" pitchFamily="66" charset="0"/>
            </a:endParaRPr>
          </a:p>
          <a:p>
            <a:pPr eaLnBrk="1" hangingPunct="1">
              <a:lnSpc>
                <a:spcPct val="90000"/>
              </a:lnSpc>
              <a:defRPr/>
            </a:pPr>
            <a:endParaRPr lang="en-US" sz="400" dirty="0" smtClean="0">
              <a:latin typeface="Comic Sans MS" pitchFamily="66" charset="0"/>
            </a:endParaRPr>
          </a:p>
          <a:p>
            <a:pPr marL="0" indent="0" eaLnBrk="1" hangingPunct="1">
              <a:lnSpc>
                <a:spcPct val="90000"/>
              </a:lnSpc>
              <a:buFontTx/>
              <a:buNone/>
              <a:defRPr/>
            </a:pPr>
            <a:r>
              <a:rPr lang="en-US" sz="1400" dirty="0" smtClean="0">
                <a:latin typeface="Comic Sans MS" pitchFamily="66" charset="0"/>
              </a:rPr>
              <a:t>	</a:t>
            </a:r>
            <a:r>
              <a:rPr lang="en-US" sz="1200" dirty="0" smtClean="0">
                <a:latin typeface="Comic Sans MS" pitchFamily="66" charset="0"/>
              </a:rPr>
              <a:t>- endospores, which stain green</a:t>
            </a:r>
            <a:endParaRPr lang="en-US" sz="1200" dirty="0" smtClean="0">
              <a:latin typeface="Comic Sans MS" pitchFamily="66" charset="0"/>
            </a:endParaRPr>
          </a:p>
          <a:p>
            <a:pPr marL="0" indent="0" eaLnBrk="1" hangingPunct="1">
              <a:lnSpc>
                <a:spcPct val="90000"/>
              </a:lnSpc>
              <a:buFontTx/>
              <a:buNone/>
              <a:defRPr/>
            </a:pPr>
            <a:r>
              <a:rPr lang="en-US" sz="1200" dirty="0" smtClean="0">
                <a:latin typeface="Comic Sans MS" pitchFamily="66" charset="0"/>
              </a:rPr>
              <a:t>	- vegetative cells, which stain pink</a:t>
            </a:r>
          </a:p>
          <a:p>
            <a:pPr eaLnBrk="1" hangingPunct="1">
              <a:lnSpc>
                <a:spcPct val="90000"/>
              </a:lnSpc>
              <a:defRPr/>
            </a:pPr>
            <a:endParaRPr lang="en-US" sz="600" dirty="0" smtClean="0">
              <a:latin typeface="Comic Sans MS" pitchFamily="66" charset="0"/>
            </a:endParaRPr>
          </a:p>
          <a:p>
            <a:pPr eaLnBrk="1" hangingPunct="1">
              <a:defRPr/>
            </a:pPr>
            <a:r>
              <a:rPr lang="en-US" sz="1400" dirty="0">
                <a:latin typeface="Comic Sans MS" pitchFamily="66" charset="0"/>
              </a:rPr>
              <a:t>Some bacteria produce endospores, dormant, highly-resistant</a:t>
            </a:r>
          </a:p>
          <a:p>
            <a:pPr marL="0" indent="0" eaLnBrk="1" hangingPunct="1">
              <a:buNone/>
              <a:defRPr/>
            </a:pPr>
            <a:r>
              <a:rPr lang="en-US" sz="1400" dirty="0">
                <a:latin typeface="Comic Sans MS" pitchFamily="66" charset="0"/>
              </a:rPr>
              <a:t>       structures that can survive environmental extremes</a:t>
            </a:r>
            <a:r>
              <a:rPr lang="en-US" sz="1200" dirty="0">
                <a:latin typeface="Comic Sans MS" pitchFamily="66" charset="0"/>
              </a:rPr>
              <a:t>  </a:t>
            </a:r>
          </a:p>
          <a:p>
            <a:pPr marL="0" indent="0" eaLnBrk="1" hangingPunct="1">
              <a:buNone/>
              <a:defRPr/>
            </a:pPr>
            <a:r>
              <a:rPr lang="en-US" sz="1200" dirty="0">
                <a:latin typeface="Comic Sans MS" pitchFamily="66" charset="0"/>
              </a:rPr>
              <a:t>        (desiccation, heat, harmful chemicals).</a:t>
            </a:r>
          </a:p>
          <a:p>
            <a:pPr eaLnBrk="1" hangingPunct="1">
              <a:defRPr/>
            </a:pPr>
            <a:endParaRPr lang="en-US" sz="600" dirty="0">
              <a:latin typeface="Comic Sans MS" pitchFamily="66" charset="0"/>
            </a:endParaRPr>
          </a:p>
          <a:p>
            <a:pPr eaLnBrk="1" hangingPunct="1">
              <a:defRPr/>
            </a:pPr>
            <a:r>
              <a:rPr lang="en-US" sz="1400" dirty="0">
                <a:latin typeface="Comic Sans MS" pitchFamily="66" charset="0"/>
              </a:rPr>
              <a:t>Most notable genera: </a:t>
            </a:r>
            <a:r>
              <a:rPr lang="en-US" sz="1400" i="1" dirty="0">
                <a:latin typeface="Comic Sans MS" pitchFamily="66" charset="0"/>
              </a:rPr>
              <a:t>Bacillus</a:t>
            </a:r>
            <a:r>
              <a:rPr lang="en-US" sz="1400" dirty="0">
                <a:latin typeface="Comic Sans MS" pitchFamily="66" charset="0"/>
              </a:rPr>
              <a:t> and </a:t>
            </a:r>
            <a:r>
              <a:rPr lang="en-US" sz="1400" i="1" dirty="0">
                <a:latin typeface="Comic Sans MS" pitchFamily="66" charset="0"/>
                <a:hlinkClick r:id="rId4"/>
              </a:rPr>
              <a:t>Clostridium</a:t>
            </a:r>
            <a:endParaRPr lang="en-US" sz="1400" i="1" dirty="0">
              <a:latin typeface="Comic Sans MS" pitchFamily="66" charset="0"/>
            </a:endParaRPr>
          </a:p>
          <a:p>
            <a:pPr eaLnBrk="1" hangingPunct="1">
              <a:defRPr/>
            </a:pPr>
            <a:endParaRPr lang="en-US" sz="600" i="1" dirty="0">
              <a:latin typeface="Comic Sans MS" pitchFamily="66" charset="0"/>
            </a:endParaRPr>
          </a:p>
          <a:p>
            <a:pPr eaLnBrk="1" hangingPunct="1">
              <a:defRPr/>
            </a:pPr>
            <a:r>
              <a:rPr lang="en-US" sz="1400" dirty="0">
                <a:latin typeface="Comic Sans MS" pitchFamily="66" charset="0"/>
              </a:rPr>
              <a:t>Endospores cannot be stained by normal  staining </a:t>
            </a:r>
          </a:p>
          <a:p>
            <a:pPr marL="0" indent="0" eaLnBrk="1" hangingPunct="1">
              <a:buFontTx/>
              <a:buNone/>
              <a:defRPr/>
            </a:pPr>
            <a:r>
              <a:rPr lang="en-US" sz="1400" dirty="0">
                <a:latin typeface="Comic Sans MS" pitchFamily="66" charset="0"/>
              </a:rPr>
              <a:t>       procedures because their walls are practically impermeable.</a:t>
            </a:r>
          </a:p>
          <a:p>
            <a:pPr marL="0" indent="0" eaLnBrk="1" hangingPunct="1">
              <a:buFontTx/>
              <a:buNone/>
              <a:defRPr/>
            </a:pPr>
            <a:r>
              <a:rPr lang="en-US" sz="1400" dirty="0">
                <a:latin typeface="Comic Sans MS" pitchFamily="66" charset="0"/>
              </a:rPr>
              <a:t>    </a:t>
            </a:r>
            <a:endParaRPr lang="en-US" sz="900" dirty="0">
              <a:latin typeface="Comic Sans MS" pitchFamily="66" charset="0"/>
            </a:endParaRPr>
          </a:p>
          <a:p>
            <a:pPr eaLnBrk="1" hangingPunct="1">
              <a:defRPr/>
            </a:pPr>
            <a:r>
              <a:rPr lang="en-US" sz="1400" dirty="0">
                <a:latin typeface="Comic Sans MS" pitchFamily="66" charset="0"/>
              </a:rPr>
              <a:t>Endospore stain uses heat to drive the primary stain,</a:t>
            </a:r>
          </a:p>
          <a:p>
            <a:pPr marL="0" indent="0" eaLnBrk="1" hangingPunct="1">
              <a:buFontTx/>
              <a:buNone/>
              <a:defRPr/>
            </a:pPr>
            <a:r>
              <a:rPr lang="en-US" sz="1400" dirty="0">
                <a:latin typeface="Comic Sans MS" pitchFamily="66" charset="0"/>
              </a:rPr>
              <a:t>     </a:t>
            </a:r>
            <a:r>
              <a:rPr lang="en-US" sz="1200" dirty="0">
                <a:latin typeface="Comic Sans MS" pitchFamily="66" charset="0"/>
              </a:rPr>
              <a:t>(malachite green) </a:t>
            </a:r>
            <a:r>
              <a:rPr lang="en-US" sz="1400" dirty="0">
                <a:latin typeface="Comic Sans MS" pitchFamily="66" charset="0"/>
              </a:rPr>
              <a:t>into the endospore.</a:t>
            </a:r>
          </a:p>
          <a:p>
            <a:pPr marL="0" indent="0" eaLnBrk="1" hangingPunct="1">
              <a:buNone/>
              <a:defRPr/>
            </a:pPr>
            <a:endParaRPr lang="en-US" sz="1050" dirty="0" smtClean="0">
              <a:latin typeface="Comic Sans MS" pitchFamily="66" charset="0"/>
            </a:endParaRPr>
          </a:p>
          <a:p>
            <a:pPr marL="0" indent="0" eaLnBrk="1" hangingPunct="1">
              <a:buNone/>
              <a:defRPr/>
            </a:pPr>
            <a:r>
              <a:rPr lang="en-US" sz="1600" b="1" dirty="0" smtClean="0">
                <a:solidFill>
                  <a:srgbClr val="FF0000"/>
                </a:solidFill>
                <a:latin typeface="Comic Sans MS" pitchFamily="66" charset="0"/>
              </a:rPr>
              <a:t>Q</a:t>
            </a:r>
            <a:r>
              <a:rPr lang="en-US" sz="1400" b="1" dirty="0" smtClean="0">
                <a:latin typeface="Comic Sans MS" pitchFamily="66" charset="0"/>
              </a:rPr>
              <a:t>: What color(s) will I see if sample is negative? </a:t>
            </a:r>
          </a:p>
          <a:p>
            <a:pPr marL="0" indent="0" eaLnBrk="1" hangingPunct="1">
              <a:buNone/>
              <a:defRPr/>
            </a:pPr>
            <a:r>
              <a:rPr lang="en-US" sz="1600" b="1" dirty="0" smtClean="0">
                <a:solidFill>
                  <a:srgbClr val="FF0000"/>
                </a:solidFill>
                <a:latin typeface="Comic Sans MS" pitchFamily="66" charset="0"/>
              </a:rPr>
              <a:t>Q</a:t>
            </a:r>
            <a:r>
              <a:rPr lang="en-US" sz="1400" b="1" dirty="0" smtClean="0">
                <a:latin typeface="Comic Sans MS" pitchFamily="66" charset="0"/>
              </a:rPr>
              <a:t>: What color(s) will you see if sample is positive?</a:t>
            </a:r>
          </a:p>
          <a:p>
            <a:pPr eaLnBrk="1" hangingPunct="1">
              <a:defRPr/>
            </a:pPr>
            <a:endParaRPr lang="en-US" sz="1400" dirty="0">
              <a:latin typeface="Comic Sans MS" pitchFamily="66" charset="0"/>
            </a:endParaRPr>
          </a:p>
        </p:txBody>
      </p:sp>
      <p:sp>
        <p:nvSpPr>
          <p:cNvPr id="8196" name="Rectangle 12"/>
          <p:cNvSpPr>
            <a:spLocks noChangeArrowheads="1"/>
          </p:cNvSpPr>
          <p:nvPr/>
        </p:nvSpPr>
        <p:spPr bwMode="auto">
          <a:xfrm>
            <a:off x="347663" y="5391150"/>
            <a:ext cx="2362200" cy="9906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8197" name="Oval 13"/>
          <p:cNvSpPr>
            <a:spLocks noChangeArrowheads="1"/>
          </p:cNvSpPr>
          <p:nvPr/>
        </p:nvSpPr>
        <p:spPr bwMode="auto">
          <a:xfrm>
            <a:off x="576263" y="5619750"/>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8198" name="Oval 14"/>
          <p:cNvSpPr>
            <a:spLocks noChangeArrowheads="1"/>
          </p:cNvSpPr>
          <p:nvPr/>
        </p:nvSpPr>
        <p:spPr bwMode="auto">
          <a:xfrm>
            <a:off x="1262063" y="5619750"/>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8199" name="Oval 15"/>
          <p:cNvSpPr>
            <a:spLocks noChangeArrowheads="1"/>
          </p:cNvSpPr>
          <p:nvPr/>
        </p:nvSpPr>
        <p:spPr bwMode="auto">
          <a:xfrm>
            <a:off x="1947863" y="5619750"/>
            <a:ext cx="533400" cy="457200"/>
          </a:xfrm>
          <a:prstGeom prst="ellipse">
            <a:avLst/>
          </a:prstGeom>
          <a:solidFill>
            <a:schemeClr val="bg1"/>
          </a:solidFill>
          <a:ln w="2857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endParaRPr lang="en-US" altLang="en-US"/>
          </a:p>
        </p:txBody>
      </p:sp>
      <p:sp>
        <p:nvSpPr>
          <p:cNvPr id="8200" name="Text Box 16"/>
          <p:cNvSpPr txBox="1">
            <a:spLocks noChangeArrowheads="1"/>
          </p:cNvSpPr>
          <p:nvPr/>
        </p:nvSpPr>
        <p:spPr bwMode="auto">
          <a:xfrm>
            <a:off x="728663" y="6153150"/>
            <a:ext cx="228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a:solidFill>
                  <a:srgbClr val="FF0000"/>
                </a:solidFill>
              </a:rPr>
              <a:t>+</a:t>
            </a:r>
          </a:p>
        </p:txBody>
      </p:sp>
      <p:sp>
        <p:nvSpPr>
          <p:cNvPr id="8201" name="Text Box 17"/>
          <p:cNvSpPr txBox="1">
            <a:spLocks noChangeArrowheads="1"/>
          </p:cNvSpPr>
          <p:nvPr/>
        </p:nvSpPr>
        <p:spPr bwMode="auto">
          <a:xfrm>
            <a:off x="1414463" y="6153150"/>
            <a:ext cx="304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a:solidFill>
                  <a:srgbClr val="FF0000"/>
                </a:solidFill>
              </a:rPr>
              <a:t>u</a:t>
            </a:r>
          </a:p>
        </p:txBody>
      </p:sp>
      <p:sp>
        <p:nvSpPr>
          <p:cNvPr id="8202" name="Text Box 18"/>
          <p:cNvSpPr txBox="1">
            <a:spLocks noChangeArrowheads="1"/>
          </p:cNvSpPr>
          <p:nvPr/>
        </p:nvSpPr>
        <p:spPr bwMode="auto">
          <a:xfrm>
            <a:off x="2100263" y="6153150"/>
            <a:ext cx="304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900" b="1">
                <a:solidFill>
                  <a:srgbClr val="FF0000"/>
                </a:solidFill>
              </a:rPr>
              <a:t>-</a:t>
            </a:r>
          </a:p>
        </p:txBody>
      </p:sp>
      <p:sp>
        <p:nvSpPr>
          <p:cNvPr id="8203" name="Text Box 19"/>
          <p:cNvSpPr txBox="1">
            <a:spLocks noChangeArrowheads="1"/>
          </p:cNvSpPr>
          <p:nvPr/>
        </p:nvSpPr>
        <p:spPr bwMode="auto">
          <a:xfrm>
            <a:off x="2405063" y="5391150"/>
            <a:ext cx="304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spcBef>
                <a:spcPct val="50000"/>
              </a:spcBef>
            </a:pPr>
            <a:r>
              <a:rPr lang="en-US" altLang="en-US" sz="1000" b="1">
                <a:solidFill>
                  <a:srgbClr val="FF0000"/>
                </a:solidFill>
              </a:rPr>
              <a:t>E</a:t>
            </a:r>
          </a:p>
        </p:txBody>
      </p:sp>
      <p:pic>
        <p:nvPicPr>
          <p:cNvPr id="8204" name="Picture 4" descr="SporeSta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2133600"/>
            <a:ext cx="2971800" cy="4162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 name="Rectangle 20"/>
          <p:cNvSpPr/>
          <p:nvPr/>
        </p:nvSpPr>
        <p:spPr>
          <a:xfrm>
            <a:off x="5105400" y="381000"/>
            <a:ext cx="3657600" cy="1292225"/>
          </a:xfrm>
          <a:prstGeom prst="rect">
            <a:avLst/>
          </a:prstGeom>
          <a:ln w="38100">
            <a:solidFill>
              <a:schemeClr val="bg1">
                <a:lumMod val="65000"/>
              </a:schemeClr>
            </a:solidFill>
          </a:ln>
        </p:spPr>
        <p:txBody>
          <a:bodyPr>
            <a:spAutoFit/>
          </a:bodyPr>
          <a:lstStyle/>
          <a:p>
            <a:pPr algn="ctr">
              <a:lnSpc>
                <a:spcPct val="90000"/>
              </a:lnSpc>
              <a:defRPr/>
            </a:pPr>
            <a:endParaRPr lang="en-US" sz="1400" b="1" dirty="0">
              <a:latin typeface="Comic Sans MS" pitchFamily="66" charset="0"/>
            </a:endParaRPr>
          </a:p>
          <a:p>
            <a:pPr algn="ctr">
              <a:lnSpc>
                <a:spcPct val="90000"/>
              </a:lnSpc>
              <a:defRPr/>
            </a:pPr>
            <a:r>
              <a:rPr lang="en-US" sz="1400" b="1" dirty="0">
                <a:latin typeface="Comic Sans MS" pitchFamily="66" charset="0"/>
              </a:rPr>
              <a:t>ENDOSPORE STAINING PROCEDURE</a:t>
            </a:r>
          </a:p>
          <a:p>
            <a:pPr algn="ctr">
              <a:spcBef>
                <a:spcPct val="20000"/>
              </a:spcBef>
              <a:defRPr/>
            </a:pPr>
            <a:r>
              <a:rPr lang="en-US" sz="1400" b="1" dirty="0">
                <a:solidFill>
                  <a:srgbClr val="00CC99"/>
                </a:solidFill>
                <a:latin typeface="Comic Sans MS" pitchFamily="66" charset="0"/>
              </a:rPr>
              <a:t>Malachite Green (5 min heat) </a:t>
            </a:r>
            <a:r>
              <a:rPr lang="en-US" sz="1600" b="1" dirty="0">
                <a:latin typeface="Comic Sans MS" pitchFamily="66" charset="0"/>
              </a:rPr>
              <a:t>&gt;</a:t>
            </a:r>
            <a:r>
              <a:rPr lang="en-US" sz="1400" b="1" dirty="0">
                <a:solidFill>
                  <a:srgbClr val="00CC99"/>
                </a:solidFill>
                <a:latin typeface="Comic Sans MS" pitchFamily="66" charset="0"/>
              </a:rPr>
              <a:t>  </a:t>
            </a:r>
            <a:r>
              <a:rPr lang="en-US" sz="1400" i="1" dirty="0">
                <a:solidFill>
                  <a:srgbClr val="00CC99"/>
                </a:solidFill>
                <a:latin typeface="Comic Sans MS" pitchFamily="66" charset="0"/>
              </a:rPr>
              <a:t>rinse</a:t>
            </a:r>
            <a:r>
              <a:rPr lang="en-US" sz="1400" b="1" i="1" dirty="0">
                <a:solidFill>
                  <a:srgbClr val="00CC99"/>
                </a:solidFill>
                <a:latin typeface="Comic Sans MS" pitchFamily="66" charset="0"/>
              </a:rPr>
              <a:t> </a:t>
            </a:r>
          </a:p>
          <a:p>
            <a:pPr algn="ctr">
              <a:spcBef>
                <a:spcPct val="20000"/>
              </a:spcBef>
              <a:defRPr/>
            </a:pPr>
            <a:r>
              <a:rPr lang="en-US" sz="1400" b="1" dirty="0" err="1">
                <a:solidFill>
                  <a:srgbClr val="00CC99"/>
                </a:solidFill>
                <a:latin typeface="Comic Sans MS" pitchFamily="66" charset="0"/>
              </a:rPr>
              <a:t>Safrinin</a:t>
            </a:r>
            <a:r>
              <a:rPr lang="en-US" sz="1400" b="1" dirty="0">
                <a:solidFill>
                  <a:srgbClr val="00CC99"/>
                </a:solidFill>
                <a:latin typeface="Comic Sans MS" pitchFamily="66" charset="0"/>
              </a:rPr>
              <a:t> (1 min) </a:t>
            </a:r>
            <a:r>
              <a:rPr lang="en-US" sz="1600" b="1" dirty="0">
                <a:latin typeface="Comic Sans MS" pitchFamily="66" charset="0"/>
              </a:rPr>
              <a:t>&gt;</a:t>
            </a:r>
            <a:r>
              <a:rPr lang="en-US" sz="1400" b="1" dirty="0">
                <a:solidFill>
                  <a:srgbClr val="00CC99"/>
                </a:solidFill>
                <a:latin typeface="Comic Sans MS" pitchFamily="66" charset="0"/>
              </a:rPr>
              <a:t> </a:t>
            </a:r>
            <a:r>
              <a:rPr lang="en-US" sz="1400" i="1" dirty="0">
                <a:solidFill>
                  <a:srgbClr val="00CC99"/>
                </a:solidFill>
                <a:latin typeface="Comic Sans MS" pitchFamily="66" charset="0"/>
              </a:rPr>
              <a:t>rinse</a:t>
            </a:r>
            <a:r>
              <a:rPr lang="en-US" sz="1400" b="1" dirty="0">
                <a:solidFill>
                  <a:srgbClr val="00CC99"/>
                </a:solidFill>
                <a:latin typeface="Comic Sans MS" pitchFamily="66" charset="0"/>
              </a:rPr>
              <a:t> </a:t>
            </a:r>
            <a:r>
              <a:rPr lang="en-US" sz="1400" i="1" dirty="0">
                <a:solidFill>
                  <a:srgbClr val="00CC99"/>
                </a:solidFill>
                <a:latin typeface="Comic Sans MS" pitchFamily="66" charset="0"/>
              </a:rPr>
              <a:t>&amp; blot dry</a:t>
            </a:r>
          </a:p>
          <a:p>
            <a:pPr algn="ctr">
              <a:spcBef>
                <a:spcPct val="20000"/>
              </a:spcBef>
              <a:defRPr/>
            </a:pPr>
            <a:endParaRPr lang="en-US" sz="1200" i="1" dirty="0">
              <a:solidFill>
                <a:srgbClr val="CC0066"/>
              </a:solidFill>
            </a:endParaRPr>
          </a:p>
        </p:txBody>
      </p:sp>
      <p:sp>
        <p:nvSpPr>
          <p:cNvPr id="15" name="TextBox 14"/>
          <p:cNvSpPr txBox="1"/>
          <p:nvPr/>
        </p:nvSpPr>
        <p:spPr>
          <a:xfrm>
            <a:off x="3048000" y="5304532"/>
            <a:ext cx="2286000" cy="107721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endParaRPr lang="en-US" sz="800" dirty="0" smtClean="0">
              <a:latin typeface="Comic Sans MS" pitchFamily="66" charset="0"/>
            </a:endParaRPr>
          </a:p>
          <a:p>
            <a:pPr algn="ctr">
              <a:defRPr/>
            </a:pPr>
            <a:r>
              <a:rPr lang="en-US" sz="1600" dirty="0" smtClean="0">
                <a:latin typeface="Comic Sans MS" pitchFamily="66" charset="0"/>
              </a:rPr>
              <a:t>Watch </a:t>
            </a:r>
            <a:r>
              <a:rPr lang="en-US" sz="1600" b="1" dirty="0">
                <a:latin typeface="Comic Sans MS" pitchFamily="66" charset="0"/>
              </a:rPr>
              <a:t>video</a:t>
            </a:r>
            <a:r>
              <a:rPr lang="en-US" sz="1600" dirty="0">
                <a:latin typeface="Comic Sans MS" pitchFamily="66" charset="0"/>
              </a:rPr>
              <a:t> of </a:t>
            </a:r>
          </a:p>
          <a:p>
            <a:pPr algn="ctr">
              <a:defRPr/>
            </a:pPr>
            <a:r>
              <a:rPr lang="en-US" sz="1600" dirty="0">
                <a:latin typeface="Comic Sans MS" pitchFamily="66" charset="0"/>
                <a:hlinkClick r:id="rId6"/>
              </a:rPr>
              <a:t>How to Do an Endospore </a:t>
            </a:r>
            <a:r>
              <a:rPr lang="en-US" sz="1600" dirty="0" smtClean="0">
                <a:latin typeface="Comic Sans MS" pitchFamily="66" charset="0"/>
                <a:hlinkClick r:id="rId6"/>
              </a:rPr>
              <a:t>Stain</a:t>
            </a:r>
            <a:endParaRPr lang="en-US" sz="1600" dirty="0" smtClean="0">
              <a:latin typeface="Comic Sans MS" pitchFamily="66" charset="0"/>
            </a:endParaRPr>
          </a:p>
          <a:p>
            <a:pPr algn="ctr">
              <a:defRPr/>
            </a:pPr>
            <a:endParaRPr lang="en-US" sz="800" dirty="0">
              <a:latin typeface="Comic Sans MS" pitchFamily="66" charset="0"/>
            </a:endParaRPr>
          </a:p>
        </p:txBody>
      </p:sp>
      <p:sp>
        <p:nvSpPr>
          <p:cNvPr id="16" name="Text Box 7"/>
          <p:cNvSpPr txBox="1">
            <a:spLocks noChangeArrowheads="1"/>
          </p:cNvSpPr>
          <p:nvPr/>
        </p:nvSpPr>
        <p:spPr bwMode="auto">
          <a:xfrm>
            <a:off x="464820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16275" y="2838450"/>
            <a:ext cx="3046413" cy="1325563"/>
          </a:xfrm>
        </p:spPr>
        <p:txBody>
          <a:bodyPr/>
          <a:lstStyle/>
          <a:p>
            <a:pPr eaLnBrk="1" hangingPunct="1"/>
            <a:r>
              <a:rPr lang="en-US" altLang="en-US" sz="3600" b="1" dirty="0" smtClean="0">
                <a:latin typeface="Comic Sans MS" pitchFamily="66" charset="0"/>
                <a:hlinkClick r:id="rId3" action="ppaction://hlinkfile"/>
              </a:rPr>
              <a:t>Gram Stain</a:t>
            </a:r>
            <a:r>
              <a:rPr lang="en-US" altLang="en-US" sz="3600" b="1" dirty="0" smtClean="0">
                <a:latin typeface="Comic Sans MS" pitchFamily="66" charset="0"/>
              </a:rPr>
              <a:t> </a:t>
            </a:r>
            <a:br>
              <a:rPr lang="en-US" altLang="en-US" sz="3600" b="1" dirty="0" smtClean="0">
                <a:latin typeface="Comic Sans MS" pitchFamily="66" charset="0"/>
              </a:rPr>
            </a:br>
            <a:r>
              <a:rPr lang="en-US" altLang="en-US" sz="3600" b="1" dirty="0" smtClean="0">
                <a:latin typeface="Comic Sans MS" pitchFamily="66" charset="0"/>
              </a:rPr>
              <a:t>Examples</a:t>
            </a:r>
            <a:endParaRPr lang="en-US" altLang="en-US" sz="3600" i="1" dirty="0" smtClean="0">
              <a:latin typeface="Comic Sans MS" pitchFamily="66"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91402" y="355980"/>
            <a:ext cx="2877074" cy="27123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766879" y="304800"/>
            <a:ext cx="2903903" cy="275443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53992" y="3619344"/>
            <a:ext cx="2676832" cy="254720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318" name="TextBox 5"/>
          <p:cNvSpPr txBox="1">
            <a:spLocks noChangeArrowheads="1"/>
          </p:cNvSpPr>
          <p:nvPr/>
        </p:nvSpPr>
        <p:spPr bwMode="auto">
          <a:xfrm>
            <a:off x="785813" y="3224213"/>
            <a:ext cx="220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ltLang="en-US" sz="1200" i="1"/>
              <a:t>Staphylococcus epidermidis</a:t>
            </a:r>
          </a:p>
        </p:txBody>
      </p:sp>
      <p:sp>
        <p:nvSpPr>
          <p:cNvPr id="13319" name="TextBox 8"/>
          <p:cNvSpPr txBox="1">
            <a:spLocks noChangeArrowheads="1"/>
          </p:cNvSpPr>
          <p:nvPr/>
        </p:nvSpPr>
        <p:spPr bwMode="auto">
          <a:xfrm>
            <a:off x="6248400" y="3228975"/>
            <a:ext cx="2209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ltLang="en-US" sz="1200" i="1"/>
              <a:t>Escherichia coli</a:t>
            </a:r>
          </a:p>
        </p:txBody>
      </p:sp>
      <p:sp>
        <p:nvSpPr>
          <p:cNvPr id="13320" name="TextBox 9"/>
          <p:cNvSpPr txBox="1">
            <a:spLocks noChangeArrowheads="1"/>
          </p:cNvSpPr>
          <p:nvPr/>
        </p:nvSpPr>
        <p:spPr bwMode="auto">
          <a:xfrm>
            <a:off x="406400" y="6316663"/>
            <a:ext cx="3248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r>
              <a:rPr lang="en-US" altLang="en-US" sz="1200"/>
              <a:t>Mixed Sample of </a:t>
            </a:r>
            <a:r>
              <a:rPr lang="en-US" altLang="en-US" sz="1200" i="1"/>
              <a:t>S. epidermidis &amp; E. coli</a:t>
            </a:r>
          </a:p>
        </p:txBody>
      </p:sp>
      <p:sp>
        <p:nvSpPr>
          <p:cNvPr id="13321" name="Text Box 6"/>
          <p:cNvSpPr txBox="1">
            <a:spLocks noChangeArrowheads="1"/>
          </p:cNvSpPr>
          <p:nvPr/>
        </p:nvSpPr>
        <p:spPr bwMode="auto">
          <a:xfrm>
            <a:off x="5562600" y="6605588"/>
            <a:ext cx="3581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t>All </a:t>
            </a:r>
            <a:r>
              <a:rPr lang="en-US" altLang="en-US" sz="1000">
                <a:hlinkClick r:id="rId7"/>
              </a:rPr>
              <a:t>Gram stain images</a:t>
            </a:r>
            <a:r>
              <a:rPr lang="en-US" altLang="en-US" sz="1000"/>
              <a:t> by T. Port</a:t>
            </a:r>
            <a:endParaRPr lang="en-US" altLang="en-US" sz="1000">
              <a:latin typeface="Comic Sans MS" pitchFamily="66" charset="0"/>
            </a:endParaRPr>
          </a:p>
        </p:txBody>
      </p:sp>
      <p:pic>
        <p:nvPicPr>
          <p:cNvPr id="8" name="Picture 7"/>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5888837" y="3619344"/>
            <a:ext cx="2781945" cy="264414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2"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9"/>
              </a:rPr>
              <a:t>ScienceProfOnline.com</a:t>
            </a:r>
            <a:endParaRPr lang="en-US" altLang="en-US" sz="1000" dirty="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title"/>
          </p:nvPr>
        </p:nvSpPr>
        <p:spPr>
          <a:xfrm>
            <a:off x="457200" y="381000"/>
            <a:ext cx="8229600" cy="1143000"/>
          </a:xfrm>
        </p:spPr>
        <p:txBody>
          <a:bodyPr/>
          <a:lstStyle/>
          <a:p>
            <a:pPr eaLnBrk="1" hangingPunct="1"/>
            <a:r>
              <a:rPr lang="en-US" altLang="en-US" sz="3600" b="1" dirty="0" smtClean="0">
                <a:latin typeface="Comic Sans MS" pitchFamily="66" charset="0"/>
                <a:hlinkClick r:id="rId3"/>
              </a:rPr>
              <a:t>Acid Fast Stain </a:t>
            </a:r>
            <a:r>
              <a:rPr lang="en-US" altLang="en-US" sz="3600" b="1" dirty="0" smtClean="0">
                <a:latin typeface="Comic Sans MS" pitchFamily="66" charset="0"/>
              </a:rPr>
              <a:t/>
            </a:r>
            <a:br>
              <a:rPr lang="en-US" altLang="en-US" sz="3600" b="1" dirty="0" smtClean="0">
                <a:latin typeface="Comic Sans MS" pitchFamily="66" charset="0"/>
              </a:rPr>
            </a:br>
            <a:r>
              <a:rPr lang="en-US" altLang="en-US" sz="3600" b="1" dirty="0" smtClean="0">
                <a:latin typeface="Comic Sans MS" pitchFamily="66" charset="0"/>
              </a:rPr>
              <a:t>Examples </a:t>
            </a:r>
            <a:endParaRPr lang="en-US" altLang="en-US" sz="3600" i="1" dirty="0" smtClean="0"/>
          </a:p>
        </p:txBody>
      </p:sp>
      <p:pic>
        <p:nvPicPr>
          <p:cNvPr id="3" name="Picture 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80936" y="1905000"/>
            <a:ext cx="3433864" cy="322309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876800" y="2044588"/>
            <a:ext cx="3352800" cy="294392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a:xfrm>
            <a:off x="949325" y="5211763"/>
            <a:ext cx="2895600" cy="461962"/>
          </a:xfrm>
          <a:prstGeom prst="rect">
            <a:avLst/>
          </a:prstGeom>
          <a:noFill/>
        </p:spPr>
        <p:txBody>
          <a:bodyPr>
            <a:spAutoFit/>
          </a:bodyPr>
          <a:lstStyle/>
          <a:p>
            <a:pPr algn="ctr">
              <a:defRPr/>
            </a:pPr>
            <a:r>
              <a:rPr lang="en-US" sz="1200" dirty="0">
                <a:latin typeface="+mj-lt"/>
              </a:rPr>
              <a:t>Mixed sample of </a:t>
            </a:r>
            <a:r>
              <a:rPr lang="en-US" sz="1200" i="1" dirty="0">
                <a:latin typeface="+mj-lt"/>
              </a:rPr>
              <a:t>Mycobacterium </a:t>
            </a:r>
            <a:r>
              <a:rPr lang="en-US" sz="1200" i="1" dirty="0" err="1">
                <a:latin typeface="+mj-lt"/>
              </a:rPr>
              <a:t>smegmatis</a:t>
            </a:r>
            <a:r>
              <a:rPr lang="en-US" sz="1200" dirty="0">
                <a:latin typeface="+mj-lt"/>
              </a:rPr>
              <a:t> &amp; </a:t>
            </a:r>
            <a:r>
              <a:rPr lang="en-US" sz="1200" i="1" dirty="0">
                <a:latin typeface="+mj-lt"/>
              </a:rPr>
              <a:t>Micrococcus </a:t>
            </a:r>
            <a:r>
              <a:rPr lang="en-US" sz="1200" i="1" dirty="0" err="1">
                <a:latin typeface="+mj-lt"/>
              </a:rPr>
              <a:t>luteus</a:t>
            </a:r>
            <a:endParaRPr lang="en-US" sz="1200" i="1" dirty="0">
              <a:latin typeface="+mj-lt"/>
            </a:endParaRPr>
          </a:p>
        </p:txBody>
      </p:sp>
      <p:sp>
        <p:nvSpPr>
          <p:cNvPr id="8" name="TextBox 7"/>
          <p:cNvSpPr txBox="1"/>
          <p:nvPr/>
        </p:nvSpPr>
        <p:spPr>
          <a:xfrm>
            <a:off x="5102225" y="5211763"/>
            <a:ext cx="2895600" cy="276225"/>
          </a:xfrm>
          <a:prstGeom prst="rect">
            <a:avLst/>
          </a:prstGeom>
          <a:noFill/>
        </p:spPr>
        <p:txBody>
          <a:bodyPr>
            <a:spAutoFit/>
          </a:bodyPr>
          <a:lstStyle/>
          <a:p>
            <a:pPr algn="ctr">
              <a:defRPr/>
            </a:pPr>
            <a:r>
              <a:rPr lang="en-US" sz="1200" i="1" dirty="0">
                <a:latin typeface="+mj-lt"/>
              </a:rPr>
              <a:t>Mycobacterium </a:t>
            </a:r>
            <a:r>
              <a:rPr lang="en-US" sz="1200" i="1" dirty="0" err="1">
                <a:latin typeface="+mj-lt"/>
              </a:rPr>
              <a:t>smegmatis</a:t>
            </a:r>
            <a:endParaRPr lang="en-US" sz="1200" i="1" dirty="0">
              <a:latin typeface="+mj-lt"/>
            </a:endParaRPr>
          </a:p>
        </p:txBody>
      </p:sp>
      <p:sp>
        <p:nvSpPr>
          <p:cNvPr id="14343" name="Text Box 6"/>
          <p:cNvSpPr txBox="1">
            <a:spLocks noChangeArrowheads="1"/>
          </p:cNvSpPr>
          <p:nvPr/>
        </p:nvSpPr>
        <p:spPr bwMode="auto">
          <a:xfrm>
            <a:off x="5562600" y="6605588"/>
            <a:ext cx="35814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r" eaLnBrk="1" hangingPunct="1">
              <a:spcBef>
                <a:spcPct val="50000"/>
              </a:spcBef>
            </a:pPr>
            <a:r>
              <a:rPr lang="en-US" altLang="en-US" sz="1000">
                <a:latin typeface="Comic Sans MS" pitchFamily="66" charset="0"/>
              </a:rPr>
              <a:t>Images: </a:t>
            </a:r>
            <a:r>
              <a:rPr lang="en-US" altLang="en-US" sz="1000"/>
              <a:t>All </a:t>
            </a:r>
            <a:r>
              <a:rPr lang="en-US" altLang="en-US" sz="1000">
                <a:hlinkClick r:id="rId6"/>
              </a:rPr>
              <a:t>acid fast stain images </a:t>
            </a:r>
            <a:r>
              <a:rPr lang="en-US" altLang="en-US" sz="1000"/>
              <a:t>by T. Port</a:t>
            </a:r>
            <a:endParaRPr lang="en-US" altLang="en-US" sz="1000">
              <a:latin typeface="Comic Sans MS" pitchFamily="66" charset="0"/>
            </a:endParaRPr>
          </a:p>
        </p:txBody>
      </p:sp>
      <p:sp>
        <p:nvSpPr>
          <p:cNvPr id="9" name="Text Box 7"/>
          <p:cNvSpPr txBox="1">
            <a:spLocks noChangeArrowheads="1"/>
          </p:cNvSpPr>
          <p:nvPr/>
        </p:nvSpPr>
        <p:spPr bwMode="auto">
          <a:xfrm>
            <a:off x="0" y="6613525"/>
            <a:ext cx="4495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1000" dirty="0">
                <a:latin typeface="Comic Sans MS" pitchFamily="66" charset="0"/>
              </a:rPr>
              <a:t>From the Virtual Microbiology Classroom on </a:t>
            </a:r>
            <a:r>
              <a:rPr lang="en-US" altLang="en-US" sz="1000" dirty="0">
                <a:latin typeface="Comic Sans MS" pitchFamily="66" charset="0"/>
                <a:hlinkClick r:id="rId7"/>
              </a:rPr>
              <a:t>ScienceProfOnline.com</a:t>
            </a:r>
            <a:endParaRPr lang="en-US" altLang="en-US" sz="1000" dirty="0">
              <a:latin typeface="Comic Sans MS" pitchFamily="66"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12557</TotalTime>
  <Words>1188</Words>
  <Application>Microsoft Office PowerPoint</Application>
  <PresentationFormat>On-screen Show (4:3)</PresentationFormat>
  <Paragraphs>207</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Comic Sans MS</vt:lpstr>
      <vt:lpstr>Default Design</vt:lpstr>
      <vt:lpstr>PowerPoint Presentation</vt:lpstr>
      <vt:lpstr>IDENTIFICATION OF UNKNOWN BACTERIA  Laboratory Exercise 3</vt:lpstr>
      <vt:lpstr>What am I going to learn from Lab Topic #3? Differential Staining</vt:lpstr>
      <vt:lpstr>Differential Stains</vt:lpstr>
      <vt:lpstr>Gram Stain</vt:lpstr>
      <vt:lpstr>Acid-fast Stain</vt:lpstr>
      <vt:lpstr>Endospore Stain</vt:lpstr>
      <vt:lpstr>Gram Stain  Examples</vt:lpstr>
      <vt:lpstr>Acid Fast Stain  Examples </vt:lpstr>
      <vt:lpstr>Endospore Stain  Examples</vt:lpstr>
      <vt:lpstr>Dichotomous Key</vt:lpstr>
      <vt:lpstr>PowerPoint Presentation</vt:lpstr>
      <vt:lpstr>         Are microbes intimidating you?  Do yourself a favor. Use the…                 Virtual Microbiology                        Classroom (VMC) !  The VMC is full of resources to help you succeed, including:</vt:lpstr>
    </vt:vector>
  </TitlesOfParts>
  <Company>Online Education Resources,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Differential Staining of Bacteria Microbiology Lab 3 Exercise</dc:title>
  <dc:subject>Differential Staining of Bactreria</dc:subject>
  <dc:creator>Tami Port</dc:creator>
  <cp:keywords>differential stain laboratory exercise, differential stain bacteria, gram stain bacteria, acid fast stain bacteria,endospore stain bacteria</cp:keywords>
  <dc:description>Differential stain microbiology laboratory exercise PowerPoint describing how the Gram, Acid-fast and Endospore stains work. Students view stained bacteria with microscope and obtain photo micrographs of bacteria. Part of the Identification of Unkown Bacteria VMC lab series.</dc:description>
  <cp:lastModifiedBy>Tami</cp:lastModifiedBy>
  <cp:revision>132</cp:revision>
  <dcterms:created xsi:type="dcterms:W3CDTF">2007-05-07T15:25:22Z</dcterms:created>
  <dcterms:modified xsi:type="dcterms:W3CDTF">2013-10-09T02:13:39Z</dcterms:modified>
  <cp:category>Microbiology Laboratory Exercise</cp:category>
</cp:coreProperties>
</file>