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77" r:id="rId2"/>
    <p:sldId id="324" r:id="rId3"/>
    <p:sldId id="367" r:id="rId4"/>
    <p:sldId id="368" r:id="rId5"/>
    <p:sldId id="369" r:id="rId6"/>
    <p:sldId id="365" r:id="rId7"/>
    <p:sldId id="371" r:id="rId8"/>
    <p:sldId id="380" r:id="rId9"/>
    <p:sldId id="382" r:id="rId10"/>
    <p:sldId id="381" r:id="rId11"/>
    <p:sldId id="374" r:id="rId12"/>
    <p:sldId id="359" r:id="rId13"/>
    <p:sldId id="325" r:id="rId14"/>
    <p:sldId id="326" r:id="rId15"/>
    <p:sldId id="327" r:id="rId16"/>
    <p:sldId id="328" r:id="rId17"/>
    <p:sldId id="375" r:id="rId18"/>
    <p:sldId id="330" r:id="rId19"/>
    <p:sldId id="331" r:id="rId20"/>
    <p:sldId id="332" r:id="rId21"/>
    <p:sldId id="333" r:id="rId22"/>
    <p:sldId id="347" r:id="rId23"/>
    <p:sldId id="348" r:id="rId24"/>
    <p:sldId id="349" r:id="rId25"/>
    <p:sldId id="350" r:id="rId26"/>
    <p:sldId id="351" r:id="rId27"/>
    <p:sldId id="353" r:id="rId28"/>
    <p:sldId id="355" r:id="rId29"/>
    <p:sldId id="356" r:id="rId30"/>
    <p:sldId id="35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35" autoAdjust="0"/>
    <p:restoredTop sz="94634" autoAdjust="0"/>
  </p:normalViewPr>
  <p:slideViewPr>
    <p:cSldViewPr>
      <p:cViewPr varScale="1">
        <p:scale>
          <a:sx n="106" d="100"/>
          <a:sy n="106" d="100"/>
        </p:scale>
        <p:origin x="-2136" y="-10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54153EE-59B0-4884-B788-BB32F349F720}" type="slidenum">
              <a:rPr lang="en-US"/>
              <a:pPr/>
              <a:t>‹#›</a:t>
            </a:fld>
            <a:endParaRPr lang="en-US"/>
          </a:p>
        </p:txBody>
      </p:sp>
    </p:spTree>
    <p:extLst>
      <p:ext uri="{BB962C8B-B14F-4D97-AF65-F5344CB8AC3E}">
        <p14:creationId xmlns:p14="http://schemas.microsoft.com/office/powerpoint/2010/main" val="3286631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877EC770-EBCC-4C7D-AA38-F8DF3E424881}" type="slidenum">
              <a:rPr lang="en-US" sz="1200" smtClean="0">
                <a:cs typeface="Arial" pitchFamily="34" charset="0"/>
              </a:rPr>
              <a:pPr eaLnBrk="1" hangingPunct="1"/>
              <a:t>1</a:t>
            </a:fld>
            <a:endParaRPr lang="en-US" sz="1200" smtClean="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Science Prof Online PowerPoint Resources!</a:t>
            </a:r>
          </a:p>
          <a:p>
            <a:pPr eaLnBrk="1" hangingPunct="1"/>
            <a:r>
              <a:rPr lang="en-US" dirty="0" smtClean="0">
                <a:latin typeface="Arial" pitchFamily="34" charset="0"/>
              </a:rPr>
              <a:t>This PowerPoint Presentation comes from the Virtual Cell Biology Classroom of Science Prof Online, and, as such, is licensed under Creative Commons Attribution-</a:t>
            </a:r>
            <a:r>
              <a:rPr lang="en-US" dirty="0" err="1" smtClean="0">
                <a:latin typeface="Arial" pitchFamily="34" charset="0"/>
              </a:rPr>
              <a:t>ShareAlike</a:t>
            </a:r>
            <a:r>
              <a:rPr lang="en-US" dirty="0" smtClean="0">
                <a:latin typeface="Arial" pitchFamily="34" charset="0"/>
              </a:rPr>
              <a:t>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343581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6253" eaLnBrk="0" hangingPunct="0">
              <a:defRPr sz="4300">
                <a:solidFill>
                  <a:schemeClr val="tx2"/>
                </a:solidFill>
                <a:latin typeface="Comic Sans MS" charset="0"/>
                <a:ea typeface="ＭＳ Ｐゴシック" charset="0"/>
              </a:defRPr>
            </a:lvl1pPr>
            <a:lvl2pPr marL="723113" indent="-278120" defTabSz="916253" eaLnBrk="0" hangingPunct="0">
              <a:defRPr sz="4300">
                <a:solidFill>
                  <a:schemeClr val="tx2"/>
                </a:solidFill>
                <a:latin typeface="Comic Sans MS" charset="0"/>
                <a:ea typeface="ＭＳ Ｐゴシック" charset="0"/>
              </a:defRPr>
            </a:lvl2pPr>
            <a:lvl3pPr marL="1112482" indent="-222496" defTabSz="916253" eaLnBrk="0" hangingPunct="0">
              <a:defRPr sz="4300">
                <a:solidFill>
                  <a:schemeClr val="tx2"/>
                </a:solidFill>
                <a:latin typeface="Comic Sans MS" charset="0"/>
                <a:ea typeface="ＭＳ Ｐゴシック" charset="0"/>
              </a:defRPr>
            </a:lvl3pPr>
            <a:lvl4pPr marL="1557475" indent="-222496" defTabSz="916253" eaLnBrk="0" hangingPunct="0">
              <a:defRPr sz="4300">
                <a:solidFill>
                  <a:schemeClr val="tx2"/>
                </a:solidFill>
                <a:latin typeface="Comic Sans MS" charset="0"/>
                <a:ea typeface="ＭＳ Ｐゴシック" charset="0"/>
              </a:defRPr>
            </a:lvl4pPr>
            <a:lvl5pPr marL="2002467" indent="-222496" defTabSz="916253" eaLnBrk="0" hangingPunct="0">
              <a:defRPr sz="4300">
                <a:solidFill>
                  <a:schemeClr val="tx2"/>
                </a:solidFill>
                <a:latin typeface="Comic Sans MS" charset="0"/>
                <a:ea typeface="ＭＳ Ｐゴシック" charset="0"/>
              </a:defRPr>
            </a:lvl5pPr>
            <a:lvl6pPr marL="2447460" indent="-222496" defTabSz="916253" eaLnBrk="0" fontAlgn="base" hangingPunct="0">
              <a:spcBef>
                <a:spcPct val="0"/>
              </a:spcBef>
              <a:spcAft>
                <a:spcPct val="0"/>
              </a:spcAft>
              <a:defRPr sz="4300">
                <a:solidFill>
                  <a:schemeClr val="tx2"/>
                </a:solidFill>
                <a:latin typeface="Comic Sans MS" charset="0"/>
                <a:ea typeface="ＭＳ Ｐゴシック" charset="0"/>
              </a:defRPr>
            </a:lvl6pPr>
            <a:lvl7pPr marL="2892453" indent="-222496" defTabSz="916253" eaLnBrk="0" fontAlgn="base" hangingPunct="0">
              <a:spcBef>
                <a:spcPct val="0"/>
              </a:spcBef>
              <a:spcAft>
                <a:spcPct val="0"/>
              </a:spcAft>
              <a:defRPr sz="4300">
                <a:solidFill>
                  <a:schemeClr val="tx2"/>
                </a:solidFill>
                <a:latin typeface="Comic Sans MS" charset="0"/>
                <a:ea typeface="ＭＳ Ｐゴシック" charset="0"/>
              </a:defRPr>
            </a:lvl7pPr>
            <a:lvl8pPr marL="3337446" indent="-222496" defTabSz="916253" eaLnBrk="0" fontAlgn="base" hangingPunct="0">
              <a:spcBef>
                <a:spcPct val="0"/>
              </a:spcBef>
              <a:spcAft>
                <a:spcPct val="0"/>
              </a:spcAft>
              <a:defRPr sz="4300">
                <a:solidFill>
                  <a:schemeClr val="tx2"/>
                </a:solidFill>
                <a:latin typeface="Comic Sans MS" charset="0"/>
                <a:ea typeface="ＭＳ Ｐゴシック" charset="0"/>
              </a:defRPr>
            </a:lvl8pPr>
            <a:lvl9pPr marL="3782438" indent="-222496" defTabSz="916253" eaLnBrk="0" fontAlgn="base" hangingPunct="0">
              <a:spcBef>
                <a:spcPct val="0"/>
              </a:spcBef>
              <a:spcAft>
                <a:spcPct val="0"/>
              </a:spcAft>
              <a:defRPr sz="4300">
                <a:solidFill>
                  <a:schemeClr val="tx2"/>
                </a:solidFill>
                <a:latin typeface="Comic Sans MS" charset="0"/>
                <a:ea typeface="ＭＳ Ｐゴシック" charset="0"/>
              </a:defRPr>
            </a:lvl9pPr>
          </a:lstStyle>
          <a:p>
            <a:pPr eaLnBrk="1" hangingPunct="1"/>
            <a:fld id="{EDD7215A-6D63-8940-860A-588700B12EE5}" type="slidenum">
              <a:rPr lang="en-US" sz="1200">
                <a:solidFill>
                  <a:schemeClr val="tx1"/>
                </a:solidFill>
                <a:latin typeface="Arial" charset="0"/>
              </a:rPr>
              <a:pPr eaLnBrk="1" hangingPunct="1"/>
              <a:t>10</a:t>
            </a:fld>
            <a:endParaRPr lang="en-US" sz="1200">
              <a:solidFill>
                <a:schemeClr val="tx1"/>
              </a:solidFill>
              <a:latin typeface="Arial" charset="0"/>
            </a:endParaRPr>
          </a:p>
        </p:txBody>
      </p:sp>
      <p:sp>
        <p:nvSpPr>
          <p:cNvPr id="39939" name="Rectangle 2"/>
          <p:cNvSpPr>
            <a:spLocks noGrp="1" noRot="1" noChangeAspect="1" noChangeArrowheads="1" noTextEdit="1"/>
          </p:cNvSpPr>
          <p:nvPr>
            <p:ph type="sldImg"/>
          </p:nvPr>
        </p:nvSpPr>
        <p:spPr>
          <a:xfrm>
            <a:off x="1146175" y="687388"/>
            <a:ext cx="4568825" cy="3427412"/>
          </a:xfrm>
          <a:ln/>
        </p:spPr>
      </p:sp>
      <p:sp>
        <p:nvSpPr>
          <p:cNvPr id="399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02D2F3-8027-4528-9805-669FB02F0EF5}" type="slidenum">
              <a:rPr lang="en-US" altLang="en-US" smtClean="0"/>
              <a:pPr eaLnBrk="1" hangingPunct="1"/>
              <a:t>11</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823278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7DA560-6F69-4BFA-9345-ED5D0200D0B6}" type="slidenum">
              <a:rPr lang="en-US"/>
              <a:pPr eaLnBrk="1" hangingPunct="1"/>
              <a:t>12</a:t>
            </a:fld>
            <a:endParaRPr lang="en-US"/>
          </a:p>
        </p:txBody>
      </p:sp>
      <p:sp>
        <p:nvSpPr>
          <p:cNvPr id="46083" name="Rectangle 2"/>
          <p:cNvSpPr>
            <a:spLocks noGrp="1" noRot="1" noChangeAspect="1" noChangeArrowheads="1" noTextEdit="1"/>
          </p:cNvSpPr>
          <p:nvPr>
            <p:ph type="sldImg"/>
          </p:nvPr>
        </p:nvSpPr>
        <p:spPr>
          <a:xfrm>
            <a:off x="1146175" y="687388"/>
            <a:ext cx="4568825" cy="3427412"/>
          </a:xfrm>
          <a:ln/>
        </p:spPr>
      </p:sp>
      <p:sp>
        <p:nvSpPr>
          <p:cNvPr id="4608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MacConkey’s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Mannitol Salt</a:t>
            </a:r>
          </a:p>
        </p:txBody>
      </p:sp>
    </p:spTree>
    <p:extLst>
      <p:ext uri="{BB962C8B-B14F-4D97-AF65-F5344CB8AC3E}">
        <p14:creationId xmlns:p14="http://schemas.microsoft.com/office/powerpoint/2010/main" val="2958613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35C360-9CF3-49DC-936B-B01D6D93669A}" type="slidenum">
              <a:rPr lang="en-US"/>
              <a:pPr eaLnBrk="1" hangingPunct="1"/>
              <a:t>13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Number</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Size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Colony</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Generation time</a:t>
            </a:r>
          </a:p>
        </p:txBody>
      </p:sp>
    </p:spTree>
    <p:extLst>
      <p:ext uri="{BB962C8B-B14F-4D97-AF65-F5344CB8AC3E}">
        <p14:creationId xmlns:p14="http://schemas.microsoft.com/office/powerpoint/2010/main" val="3731113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AB1D48-03B6-4A88-B29F-49C8EA96853E}" type="slidenum">
              <a:rPr lang="en-US"/>
              <a:pPr eaLnBrk="1" hangingPunct="1"/>
              <a:t>14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Logarithmic Growth</a:t>
            </a:r>
          </a:p>
        </p:txBody>
      </p:sp>
    </p:spTree>
    <p:extLst>
      <p:ext uri="{BB962C8B-B14F-4D97-AF65-F5344CB8AC3E}">
        <p14:creationId xmlns:p14="http://schemas.microsoft.com/office/powerpoint/2010/main" val="420766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DD22A8-3184-473D-8156-85696421D690}" type="slidenum">
              <a:rPr lang="en-US"/>
              <a:pPr eaLnBrk="1" hangingPunct="1"/>
              <a:t>15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66741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EBF971-E3BC-427E-9D8A-9E8E6FEB752C}" type="slidenum">
              <a:rPr lang="en-US"/>
              <a:pPr eaLnBrk="1" hangingPunct="1"/>
              <a:t>16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53545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C8E38CED-CFDB-49F2-9F53-D441AC909B73}" type="slidenum">
              <a:rPr lang="en-US" b="0" smtClean="0"/>
              <a:pPr eaLnBrk="1" hangingPunct="1"/>
              <a:t>17</a:t>
            </a:fld>
            <a:endParaRPr lang="en-US" b="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A: Mycobacterium produces </a:t>
            </a:r>
            <a:r>
              <a:rPr lang="en-US" dirty="0" err="1" smtClean="0"/>
              <a:t>mycolic</a:t>
            </a:r>
            <a:r>
              <a:rPr lang="en-US" dirty="0" smtClean="0"/>
              <a:t> acid as part of its cell wall. This is a wax that protects the bacteria.</a:t>
            </a:r>
          </a:p>
          <a:p>
            <a:pPr eaLnBrk="1" hangingPunct="1"/>
            <a:endParaRPr lang="en-US" dirty="0" smtClean="0"/>
          </a:p>
          <a:p>
            <a:pPr eaLnBrk="1" hangingPunct="1"/>
            <a:r>
              <a:rPr lang="en-US" dirty="0" smtClean="0"/>
              <a:t>Tuberculosis </a:t>
            </a:r>
          </a:p>
          <a:p>
            <a:pPr eaLnBrk="1" hangingPunct="1"/>
            <a:endParaRPr lang="en-US" dirty="0" smtClean="0"/>
          </a:p>
          <a:p>
            <a:pPr eaLnBrk="1" hangingPunct="1"/>
            <a:r>
              <a:rPr lang="en-US" dirty="0" smtClean="0"/>
              <a:t>Leprosy</a:t>
            </a:r>
          </a:p>
        </p:txBody>
      </p:sp>
    </p:spTree>
    <p:extLst>
      <p:ext uri="{BB962C8B-B14F-4D97-AF65-F5344CB8AC3E}">
        <p14:creationId xmlns:p14="http://schemas.microsoft.com/office/powerpoint/2010/main" val="1024883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FE4985-B02E-40ED-BC83-507F8E47277A}" type="slidenum">
              <a:rPr lang="en-US"/>
              <a:pPr eaLnBrk="1" hangingPunct="1"/>
              <a:t>18</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82596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7CABE7-D746-4361-A6B1-EE450128ADD0}" type="slidenum">
              <a:rPr lang="en-US"/>
              <a:pPr eaLnBrk="1" hangingPunct="1"/>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Carbon</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trace elements</a:t>
            </a:r>
          </a:p>
        </p:txBody>
      </p:sp>
    </p:spTree>
    <p:extLst>
      <p:ext uri="{BB962C8B-B14F-4D97-AF65-F5344CB8AC3E}">
        <p14:creationId xmlns:p14="http://schemas.microsoft.com/office/powerpoint/2010/main" val="206788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6B1134-4C40-420D-B0B8-6B8FD97B0619}" type="slidenum">
              <a:rPr lang="en-US"/>
              <a:pPr eaLnBrk="1" hangingPunct="1"/>
              <a:t>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42135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2C0571-CC6C-4078-9AE0-986839FF6A4A}" type="slidenum">
              <a:rPr lang="en-US"/>
              <a:pPr eaLnBrk="1" hangingPunct="1"/>
              <a:t>20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Aerobes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Anaerobes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Facultative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Microaerophilic</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Aerotolerant</a:t>
            </a: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743221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A15E73-9874-4E4F-9080-5DE1DAA777C7}" type="slidenum">
              <a:rPr lang="en-US"/>
              <a:pPr eaLnBrk="1" hangingPunct="1"/>
              <a:t>21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42567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75263A-1B69-4472-B50E-7FBCB1E6EF9E}" type="slidenum">
              <a:rPr lang="en-US"/>
              <a:pPr eaLnBrk="1" hangingPunct="1"/>
              <a:t>22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Proteins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Denatured</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Lipids</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63803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1A22AF-DD23-4038-8C10-20F3732BABDC}" type="slidenum">
              <a:rPr lang="en-US"/>
              <a:pPr eaLnBrk="1" hangingPunct="1"/>
              <a:t>23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67615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15A03D-C9BB-409B-A460-BAC95A9295E7}" type="slidenum">
              <a:rPr lang="en-US"/>
              <a:pPr eaLnBrk="1" hangingPunct="1"/>
              <a:t>24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22432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A927D6-40F1-4C0D-BB98-48569430FD4B}" type="slidenum">
              <a:rPr lang="en-US"/>
              <a:pPr eaLnBrk="1" hangingPunct="1"/>
              <a:t>25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sz="1000" smtClean="0">
                <a:latin typeface="Arial" panose="020B0604020202020204" pitchFamily="34" charset="0"/>
                <a:cs typeface="Arial" panose="020B0604020202020204" pitchFamily="34" charset="0"/>
              </a:rPr>
              <a:t>psychrophile</a:t>
            </a:r>
          </a:p>
        </p:txBody>
      </p:sp>
    </p:spTree>
    <p:extLst>
      <p:ext uri="{BB962C8B-B14F-4D97-AF65-F5344CB8AC3E}">
        <p14:creationId xmlns:p14="http://schemas.microsoft.com/office/powerpoint/2010/main" val="2661446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28AA36-BA8F-4080-A87C-8113158E2A2A}" type="slidenum">
              <a:rPr lang="en-US"/>
              <a:pPr eaLnBrk="1" hangingPunct="1"/>
              <a:t>26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Neutrophiles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Acidophiles</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04009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06701B-62A8-4ECE-998C-B114A4BA5BCF}" type="slidenum">
              <a:rPr lang="en-US"/>
              <a:pPr eaLnBrk="1" hangingPunct="1"/>
              <a:t>27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68120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877A6D-71CC-46A0-9A73-6C039F501959}" type="slidenum">
              <a:rPr lang="en-US"/>
              <a:pPr eaLnBrk="1" hangingPunct="1"/>
              <a:t>28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Halophiles</a:t>
            </a: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Slime layer</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69081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FD0D25-F3CD-4E0E-AC1A-A695BB414A10}" type="slidenum">
              <a:rPr lang="en-US"/>
              <a:pPr eaLnBrk="1" hangingPunct="1"/>
              <a:t>29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69515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73138" eaLnBrk="0" hangingPunct="0">
              <a:defRPr sz="1600" b="1">
                <a:solidFill>
                  <a:schemeClr val="tx1"/>
                </a:solidFill>
                <a:latin typeface="Arial" charset="0"/>
              </a:defRPr>
            </a:lvl1pPr>
            <a:lvl2pPr marL="742950" indent="-285750" defTabSz="973138" eaLnBrk="0" hangingPunct="0">
              <a:defRPr sz="1600" b="1">
                <a:solidFill>
                  <a:schemeClr val="tx1"/>
                </a:solidFill>
                <a:latin typeface="Arial" charset="0"/>
              </a:defRPr>
            </a:lvl2pPr>
            <a:lvl3pPr marL="1143000" indent="-228600" defTabSz="973138" eaLnBrk="0" hangingPunct="0">
              <a:defRPr sz="1600" b="1">
                <a:solidFill>
                  <a:schemeClr val="tx1"/>
                </a:solidFill>
                <a:latin typeface="Arial" charset="0"/>
              </a:defRPr>
            </a:lvl3pPr>
            <a:lvl4pPr marL="1600200" indent="-228600" defTabSz="973138" eaLnBrk="0" hangingPunct="0">
              <a:defRPr sz="1600" b="1">
                <a:solidFill>
                  <a:schemeClr val="tx1"/>
                </a:solidFill>
                <a:latin typeface="Arial" charset="0"/>
              </a:defRPr>
            </a:lvl4pPr>
            <a:lvl5pPr marL="2057400" indent="-228600" defTabSz="973138" eaLnBrk="0" hangingPunct="0">
              <a:defRPr sz="1600" b="1">
                <a:solidFill>
                  <a:schemeClr val="tx1"/>
                </a:solidFill>
                <a:latin typeface="Arial" charset="0"/>
              </a:defRPr>
            </a:lvl5pPr>
            <a:lvl6pPr marL="2514600" indent="-228600" defTabSz="973138" eaLnBrk="0" fontAlgn="base" hangingPunct="0">
              <a:spcBef>
                <a:spcPct val="0"/>
              </a:spcBef>
              <a:spcAft>
                <a:spcPct val="0"/>
              </a:spcAft>
              <a:defRPr sz="1600" b="1">
                <a:solidFill>
                  <a:schemeClr val="tx1"/>
                </a:solidFill>
                <a:latin typeface="Arial" charset="0"/>
              </a:defRPr>
            </a:lvl6pPr>
            <a:lvl7pPr marL="2971800" indent="-228600" defTabSz="973138" eaLnBrk="0" fontAlgn="base" hangingPunct="0">
              <a:spcBef>
                <a:spcPct val="0"/>
              </a:spcBef>
              <a:spcAft>
                <a:spcPct val="0"/>
              </a:spcAft>
              <a:defRPr sz="1600" b="1">
                <a:solidFill>
                  <a:schemeClr val="tx1"/>
                </a:solidFill>
                <a:latin typeface="Arial" charset="0"/>
              </a:defRPr>
            </a:lvl7pPr>
            <a:lvl8pPr marL="3429000" indent="-228600" defTabSz="973138" eaLnBrk="0" fontAlgn="base" hangingPunct="0">
              <a:spcBef>
                <a:spcPct val="0"/>
              </a:spcBef>
              <a:spcAft>
                <a:spcPct val="0"/>
              </a:spcAft>
              <a:defRPr sz="1600" b="1">
                <a:solidFill>
                  <a:schemeClr val="tx1"/>
                </a:solidFill>
                <a:latin typeface="Arial" charset="0"/>
              </a:defRPr>
            </a:lvl8pPr>
            <a:lvl9pPr marL="3886200" indent="-228600" defTabSz="973138" eaLnBrk="0" fontAlgn="base" hangingPunct="0">
              <a:spcBef>
                <a:spcPct val="0"/>
              </a:spcBef>
              <a:spcAft>
                <a:spcPct val="0"/>
              </a:spcAft>
              <a:defRPr sz="1600" b="1">
                <a:solidFill>
                  <a:schemeClr val="tx1"/>
                </a:solidFill>
                <a:latin typeface="Arial" charset="0"/>
              </a:defRPr>
            </a:lvl9pPr>
          </a:lstStyle>
          <a:p>
            <a:pPr eaLnBrk="1" hangingPunct="1"/>
            <a:fld id="{ACC43A25-06E8-493D-8E61-890A4D5110AE}" type="slidenum">
              <a:rPr lang="en-US" altLang="en-US" sz="1300" b="0" smtClean="0"/>
              <a:pPr eaLnBrk="1" hangingPunct="1"/>
              <a:t>3</a:t>
            </a:fld>
            <a:endParaRPr lang="en-US" altLang="en-US" sz="1300" b="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982859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365371-5489-43F0-89B0-79BB247019C0}" type="slidenum">
              <a:rPr lang="en-US"/>
              <a:pPr eaLnBrk="1" hangingPunct="1"/>
              <a:t>30</a:t>
            </a:fld>
            <a:endParaRPr lang="en-US"/>
          </a:p>
        </p:txBody>
      </p:sp>
      <p:sp>
        <p:nvSpPr>
          <p:cNvPr id="67587" name="Rectangle 2"/>
          <p:cNvSpPr>
            <a:spLocks noGrp="1" noRot="1" noChangeAspect="1" noChangeArrowheads="1" noTextEdit="1"/>
          </p:cNvSpPr>
          <p:nvPr>
            <p:ph type="sldImg"/>
          </p:nvPr>
        </p:nvSpPr>
        <p:spPr>
          <a:xfrm>
            <a:off x="1143000" y="687388"/>
            <a:ext cx="4572000" cy="3429000"/>
          </a:xfrm>
          <a:ln/>
        </p:spPr>
      </p:sp>
      <p:sp>
        <p:nvSpPr>
          <p:cNvPr id="6758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67155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55E4795D-E15F-4C38-A5F1-9AF0B9C25D94}" type="slidenum">
              <a:rPr lang="en-US" altLang="en-US" sz="1300" b="0" smtClean="0"/>
              <a:pPr eaLnBrk="1" hangingPunct="1"/>
              <a:t>4</a:t>
            </a:fld>
            <a:endParaRPr lang="en-US" altLang="en-US" sz="1300"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66562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59A19A4-DC29-4E1E-9E32-0AAB346B9B25}" type="slidenum">
              <a:rPr lang="en-US" altLang="en-US" sz="1300" b="0" smtClean="0"/>
              <a:pPr eaLnBrk="1" hangingPunct="1"/>
              <a:t>5</a:t>
            </a:fld>
            <a:endParaRPr lang="en-US" altLang="en-US" sz="1300" b="0" smtClean="0"/>
          </a:p>
        </p:txBody>
      </p:sp>
      <p:sp>
        <p:nvSpPr>
          <p:cNvPr id="49155" name="Rectangle 2"/>
          <p:cNvSpPr>
            <a:spLocks noGrp="1" noRot="1" noChangeAspect="1" noChangeArrowheads="1" noTextEdit="1"/>
          </p:cNvSpPr>
          <p:nvPr>
            <p:ph type="sldImg"/>
          </p:nvPr>
        </p:nvSpPr>
        <p:spPr>
          <a:xfrm>
            <a:off x="1260475" y="720725"/>
            <a:ext cx="4799013" cy="3598863"/>
          </a:xfrm>
          <a:ln/>
        </p:spPr>
      </p:sp>
      <p:sp>
        <p:nvSpPr>
          <p:cNvPr id="4915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61394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7575" eaLnBrk="0" hangingPunct="0">
              <a:defRPr>
                <a:solidFill>
                  <a:schemeClr val="tx1"/>
                </a:solidFill>
                <a:latin typeface="Arial" panose="020B0604020202020204" pitchFamily="34" charset="0"/>
              </a:defRPr>
            </a:lvl1pPr>
            <a:lvl2pPr marL="742950" indent="-285750" defTabSz="917575" eaLnBrk="0" hangingPunct="0">
              <a:defRPr>
                <a:solidFill>
                  <a:schemeClr val="tx1"/>
                </a:solidFill>
                <a:latin typeface="Arial" panose="020B0604020202020204" pitchFamily="34" charset="0"/>
              </a:defRPr>
            </a:lvl2pPr>
            <a:lvl3pPr marL="1143000" indent="-228600" defTabSz="917575" eaLnBrk="0" hangingPunct="0">
              <a:defRPr>
                <a:solidFill>
                  <a:schemeClr val="tx1"/>
                </a:solidFill>
                <a:latin typeface="Arial" panose="020B0604020202020204" pitchFamily="34" charset="0"/>
              </a:defRPr>
            </a:lvl3pPr>
            <a:lvl4pPr marL="1600200" indent="-228600" defTabSz="917575" eaLnBrk="0" hangingPunct="0">
              <a:defRPr>
                <a:solidFill>
                  <a:schemeClr val="tx1"/>
                </a:solidFill>
                <a:latin typeface="Arial" panose="020B0604020202020204" pitchFamily="34" charset="0"/>
              </a:defRPr>
            </a:lvl4pPr>
            <a:lvl5pPr marL="2057400" indent="-228600" defTabSz="917575" eaLnBrk="0" hangingPunct="0">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5C7B5F-E2F3-46AA-AD85-873C5465F40D}" type="slidenum">
              <a:rPr lang="en-US"/>
              <a:pPr eaLnBrk="1" hangingPunct="1"/>
              <a:t>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b="1" smtClean="0">
                <a:latin typeface="Arial" panose="020B0604020202020204" pitchFamily="34" charset="0"/>
              </a:rPr>
              <a:t>Do they make catalase and SOD?</a:t>
            </a:r>
          </a:p>
          <a:p>
            <a:pPr eaLnBrk="1" hangingPunct="1"/>
            <a:endParaRPr lang="en-US" b="1" smtClean="0">
              <a:latin typeface="Arial" panose="020B0604020202020204" pitchFamily="34" charset="0"/>
            </a:endParaRPr>
          </a:p>
          <a:p>
            <a:pPr eaLnBrk="1" hangingPunct="1"/>
            <a:r>
              <a:rPr lang="en-US" smtClean="0">
                <a:latin typeface="Arial" panose="020B0604020202020204" pitchFamily="34" charset="0"/>
              </a:rPr>
              <a:t>Obligate Aerobe ---</a:t>
            </a:r>
            <a:r>
              <a:rPr lang="en-US" smtClean="0">
                <a:latin typeface="Arial" panose="020B0604020202020204" pitchFamily="34" charset="0"/>
                <a:sym typeface="Wingdings" panose="05000000000000000000" pitchFamily="2" charset="2"/>
              </a:rPr>
              <a:t> </a:t>
            </a:r>
            <a:r>
              <a:rPr lang="en-US" i="1" smtClean="0">
                <a:latin typeface="Arial" panose="020B0604020202020204" pitchFamily="34" charset="0"/>
                <a:sym typeface="Wingdings" panose="05000000000000000000" pitchFamily="2" charset="2"/>
              </a:rPr>
              <a:t>Bacillus </a:t>
            </a:r>
          </a:p>
          <a:p>
            <a:pPr eaLnBrk="1" hangingPunct="1"/>
            <a:endParaRPr lang="en-US" i="1" smtClean="0">
              <a:latin typeface="Arial" panose="020B0604020202020204" pitchFamily="34" charset="0"/>
              <a:sym typeface="Wingdings" panose="05000000000000000000" pitchFamily="2" charset="2"/>
            </a:endParaRPr>
          </a:p>
          <a:p>
            <a:pPr eaLnBrk="1" hangingPunct="1"/>
            <a:r>
              <a:rPr lang="en-US" smtClean="0">
                <a:latin typeface="Arial" panose="020B0604020202020204" pitchFamily="34" charset="0"/>
                <a:sym typeface="Wingdings" panose="05000000000000000000" pitchFamily="2" charset="2"/>
              </a:rPr>
              <a:t>Obligate Anaerobe --- </a:t>
            </a:r>
            <a:r>
              <a:rPr lang="en-US" i="1" smtClean="0">
                <a:latin typeface="Arial" panose="020B0604020202020204" pitchFamily="34" charset="0"/>
                <a:sym typeface="Wingdings" panose="05000000000000000000" pitchFamily="2" charset="2"/>
              </a:rPr>
              <a:t>Clostridium</a:t>
            </a:r>
          </a:p>
          <a:p>
            <a:pPr eaLnBrk="1" hangingPunct="1"/>
            <a:endParaRPr lang="en-US" i="1" smtClean="0">
              <a:latin typeface="Arial" panose="020B0604020202020204" pitchFamily="34" charset="0"/>
              <a:sym typeface="Wingdings" panose="05000000000000000000" pitchFamily="2" charset="2"/>
            </a:endParaRPr>
          </a:p>
          <a:p>
            <a:pPr eaLnBrk="1" hangingPunct="1"/>
            <a:r>
              <a:rPr lang="en-US" smtClean="0">
                <a:latin typeface="Arial" panose="020B0604020202020204" pitchFamily="34" charset="0"/>
                <a:sym typeface="Wingdings" panose="05000000000000000000" pitchFamily="2" charset="2"/>
              </a:rPr>
              <a:t>Facultative Anaerobe - </a:t>
            </a:r>
            <a:r>
              <a:rPr lang="en-US" i="1" smtClean="0">
                <a:latin typeface="Arial" panose="020B0604020202020204" pitchFamily="34" charset="0"/>
                <a:sym typeface="Wingdings" panose="05000000000000000000" pitchFamily="2" charset="2"/>
              </a:rPr>
              <a:t>Stapylococcus </a:t>
            </a:r>
            <a:r>
              <a:rPr lang="en-US" smtClean="0">
                <a:latin typeface="Arial" panose="020B0604020202020204" pitchFamily="34" charset="0"/>
                <a:sym typeface="Wingdings" panose="05000000000000000000" pitchFamily="2" charset="2"/>
              </a:rPr>
              <a:t>(lots of bacteria are facultative   </a:t>
            </a:r>
          </a:p>
          <a:p>
            <a:pPr eaLnBrk="1" hangingPunct="1"/>
            <a:r>
              <a:rPr lang="en-US" smtClean="0">
                <a:latin typeface="Arial" panose="020B0604020202020204" pitchFamily="34" charset="0"/>
                <a:sym typeface="Wingdings" panose="05000000000000000000" pitchFamily="2" charset="2"/>
              </a:rPr>
              <a:t>		anaerobes)</a:t>
            </a:r>
          </a:p>
          <a:p>
            <a:pPr eaLnBrk="1" hangingPunct="1"/>
            <a:endParaRPr lang="en-US" smtClean="0">
              <a:latin typeface="Arial" panose="020B0604020202020204" pitchFamily="34" charset="0"/>
              <a:sym typeface="Wingdings" panose="05000000000000000000" pitchFamily="2" charset="2"/>
            </a:endParaRPr>
          </a:p>
          <a:p>
            <a:pPr eaLnBrk="1" hangingPunct="1"/>
            <a:r>
              <a:rPr lang="en-US" smtClean="0">
                <a:latin typeface="Arial" panose="020B0604020202020204" pitchFamily="34" charset="0"/>
                <a:sym typeface="Wingdings" panose="05000000000000000000" pitchFamily="2" charset="2"/>
              </a:rPr>
              <a:t>Microaerophile -</a:t>
            </a:r>
            <a:r>
              <a:rPr lang="en-US" i="1" smtClean="0">
                <a:latin typeface="Arial" panose="020B0604020202020204" pitchFamily="34" charset="0"/>
                <a:sym typeface="Wingdings" panose="05000000000000000000" pitchFamily="2" charset="2"/>
              </a:rPr>
              <a:t>Helicobacter</a:t>
            </a:r>
            <a:r>
              <a:rPr lang="en-US" smtClean="0">
                <a:latin typeface="Arial" panose="020B0604020202020204" pitchFamily="34" charset="0"/>
                <a:sym typeface="Wingdings" panose="05000000000000000000" pitchFamily="2" charset="2"/>
              </a:rPr>
              <a:t>, </a:t>
            </a:r>
            <a:r>
              <a:rPr lang="en-US" i="1" smtClean="0">
                <a:latin typeface="Arial" panose="020B0604020202020204" pitchFamily="34" charset="0"/>
                <a:sym typeface="Wingdings" panose="05000000000000000000" pitchFamily="2" charset="2"/>
              </a:rPr>
              <a:t>Campylobacter jejuni</a:t>
            </a:r>
          </a:p>
          <a:p>
            <a:pPr eaLnBrk="1" hangingPunct="1"/>
            <a:endParaRPr lang="en-US" i="1" smtClean="0">
              <a:latin typeface="Arial" panose="020B0604020202020204" pitchFamily="34" charset="0"/>
              <a:sym typeface="Wingdings" panose="05000000000000000000" pitchFamily="2" charset="2"/>
            </a:endParaRPr>
          </a:p>
          <a:p>
            <a:pPr eaLnBrk="1" hangingPunct="1"/>
            <a:r>
              <a:rPr lang="en-US" smtClean="0">
                <a:latin typeface="Arial" panose="020B0604020202020204" pitchFamily="34" charset="0"/>
                <a:sym typeface="Wingdings" panose="05000000000000000000" pitchFamily="2" charset="2"/>
              </a:rPr>
              <a:t>Aerotolerant - </a:t>
            </a:r>
            <a:r>
              <a:rPr lang="en-US" i="1" smtClean="0">
                <a:latin typeface="Arial" panose="020B0604020202020204" pitchFamily="34" charset="0"/>
                <a:sym typeface="Wingdings" panose="05000000000000000000" pitchFamily="2" charset="2"/>
              </a:rPr>
              <a:t>Lactobacillus, Streptococcus</a:t>
            </a:r>
            <a:r>
              <a:rPr lang="en-US" smtClean="0">
                <a:latin typeface="Arial" panose="020B0604020202020204" pitchFamily="34" charset="0"/>
                <a:sym typeface="Wingdings" panose="05000000000000000000" pitchFamily="2" charset="2"/>
              </a:rPr>
              <a:t> (only produce SOD)</a:t>
            </a:r>
          </a:p>
          <a:p>
            <a:pPr eaLnBrk="1" hangingPunct="1"/>
            <a:endParaRPr lang="en-US" smtClean="0">
              <a:latin typeface="Arial" panose="020B0604020202020204" pitchFamily="34" charset="0"/>
              <a:sym typeface="Wingdings" panose="05000000000000000000" pitchFamily="2" charset="2"/>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001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011DDA-3D94-4134-9C4B-BC7F7CD3C1BC}" type="slidenum">
              <a:rPr lang="en-US" altLang="en-US" smtClean="0"/>
              <a:pPr eaLnBrk="1" hangingPunct="1"/>
              <a:t>7</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i="1" dirty="0" smtClean="0"/>
          </a:p>
        </p:txBody>
      </p:sp>
    </p:spTree>
    <p:extLst>
      <p:ext uri="{BB962C8B-B14F-4D97-AF65-F5344CB8AC3E}">
        <p14:creationId xmlns:p14="http://schemas.microsoft.com/office/powerpoint/2010/main" val="120087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6253" eaLnBrk="0" hangingPunct="0">
              <a:defRPr sz="4300">
                <a:solidFill>
                  <a:schemeClr val="tx2"/>
                </a:solidFill>
                <a:latin typeface="Comic Sans MS" charset="0"/>
                <a:ea typeface="ＭＳ Ｐゴシック" charset="0"/>
              </a:defRPr>
            </a:lvl1pPr>
            <a:lvl2pPr marL="723113" indent="-278120" defTabSz="916253" eaLnBrk="0" hangingPunct="0">
              <a:defRPr sz="4300">
                <a:solidFill>
                  <a:schemeClr val="tx2"/>
                </a:solidFill>
                <a:latin typeface="Comic Sans MS" charset="0"/>
                <a:ea typeface="ＭＳ Ｐゴシック" charset="0"/>
              </a:defRPr>
            </a:lvl2pPr>
            <a:lvl3pPr marL="1112482" indent="-222496" defTabSz="916253" eaLnBrk="0" hangingPunct="0">
              <a:defRPr sz="4300">
                <a:solidFill>
                  <a:schemeClr val="tx2"/>
                </a:solidFill>
                <a:latin typeface="Comic Sans MS" charset="0"/>
                <a:ea typeface="ＭＳ Ｐゴシック" charset="0"/>
              </a:defRPr>
            </a:lvl3pPr>
            <a:lvl4pPr marL="1557475" indent="-222496" defTabSz="916253" eaLnBrk="0" hangingPunct="0">
              <a:defRPr sz="4300">
                <a:solidFill>
                  <a:schemeClr val="tx2"/>
                </a:solidFill>
                <a:latin typeface="Comic Sans MS" charset="0"/>
                <a:ea typeface="ＭＳ Ｐゴシック" charset="0"/>
              </a:defRPr>
            </a:lvl4pPr>
            <a:lvl5pPr marL="2002467" indent="-222496" defTabSz="916253" eaLnBrk="0" hangingPunct="0">
              <a:defRPr sz="4300">
                <a:solidFill>
                  <a:schemeClr val="tx2"/>
                </a:solidFill>
                <a:latin typeface="Comic Sans MS" charset="0"/>
                <a:ea typeface="ＭＳ Ｐゴシック" charset="0"/>
              </a:defRPr>
            </a:lvl5pPr>
            <a:lvl6pPr marL="2447460" indent="-222496" defTabSz="916253" eaLnBrk="0" fontAlgn="base" hangingPunct="0">
              <a:spcBef>
                <a:spcPct val="0"/>
              </a:spcBef>
              <a:spcAft>
                <a:spcPct val="0"/>
              </a:spcAft>
              <a:defRPr sz="4300">
                <a:solidFill>
                  <a:schemeClr val="tx2"/>
                </a:solidFill>
                <a:latin typeface="Comic Sans MS" charset="0"/>
                <a:ea typeface="ＭＳ Ｐゴシック" charset="0"/>
              </a:defRPr>
            </a:lvl6pPr>
            <a:lvl7pPr marL="2892453" indent="-222496" defTabSz="916253" eaLnBrk="0" fontAlgn="base" hangingPunct="0">
              <a:spcBef>
                <a:spcPct val="0"/>
              </a:spcBef>
              <a:spcAft>
                <a:spcPct val="0"/>
              </a:spcAft>
              <a:defRPr sz="4300">
                <a:solidFill>
                  <a:schemeClr val="tx2"/>
                </a:solidFill>
                <a:latin typeface="Comic Sans MS" charset="0"/>
                <a:ea typeface="ＭＳ Ｐゴシック" charset="0"/>
              </a:defRPr>
            </a:lvl7pPr>
            <a:lvl8pPr marL="3337446" indent="-222496" defTabSz="916253" eaLnBrk="0" fontAlgn="base" hangingPunct="0">
              <a:spcBef>
                <a:spcPct val="0"/>
              </a:spcBef>
              <a:spcAft>
                <a:spcPct val="0"/>
              </a:spcAft>
              <a:defRPr sz="4300">
                <a:solidFill>
                  <a:schemeClr val="tx2"/>
                </a:solidFill>
                <a:latin typeface="Comic Sans MS" charset="0"/>
                <a:ea typeface="ＭＳ Ｐゴシック" charset="0"/>
              </a:defRPr>
            </a:lvl8pPr>
            <a:lvl9pPr marL="3782438" indent="-222496" defTabSz="916253" eaLnBrk="0" fontAlgn="base" hangingPunct="0">
              <a:spcBef>
                <a:spcPct val="0"/>
              </a:spcBef>
              <a:spcAft>
                <a:spcPct val="0"/>
              </a:spcAft>
              <a:defRPr sz="4300">
                <a:solidFill>
                  <a:schemeClr val="tx2"/>
                </a:solidFill>
                <a:latin typeface="Comic Sans MS" charset="0"/>
                <a:ea typeface="ＭＳ Ｐゴシック" charset="0"/>
              </a:defRPr>
            </a:lvl9pPr>
          </a:lstStyle>
          <a:p>
            <a:pPr eaLnBrk="1" hangingPunct="1"/>
            <a:fld id="{EDD7215A-6D63-8940-860A-588700B12EE5}" type="slidenum">
              <a:rPr lang="en-US" sz="1200">
                <a:solidFill>
                  <a:schemeClr val="tx1"/>
                </a:solidFill>
                <a:latin typeface="Arial" charset="0"/>
              </a:rPr>
              <a:pPr eaLnBrk="1" hangingPunct="1"/>
              <a:t>8</a:t>
            </a:fld>
            <a:endParaRPr lang="en-US" sz="1200">
              <a:solidFill>
                <a:schemeClr val="tx1"/>
              </a:solidFill>
              <a:latin typeface="Arial" charset="0"/>
            </a:endParaRPr>
          </a:p>
        </p:txBody>
      </p:sp>
      <p:sp>
        <p:nvSpPr>
          <p:cNvPr id="39939" name="Rectangle 2"/>
          <p:cNvSpPr>
            <a:spLocks noGrp="1" noRot="1" noChangeAspect="1" noChangeArrowheads="1" noTextEdit="1"/>
          </p:cNvSpPr>
          <p:nvPr>
            <p:ph type="sldImg"/>
          </p:nvPr>
        </p:nvSpPr>
        <p:spPr>
          <a:xfrm>
            <a:off x="1146175" y="687388"/>
            <a:ext cx="4568825" cy="3427412"/>
          </a:xfrm>
          <a:ln/>
        </p:spPr>
      </p:sp>
      <p:sp>
        <p:nvSpPr>
          <p:cNvPr id="399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dirty="0" smtClean="0"/>
              <a:t>I draw the table and the pig on the board and fill in as I explain the </a:t>
            </a:r>
            <a:r>
              <a:rPr lang="en-US" altLang="en-US" dirty="0" err="1" smtClean="0"/>
              <a:t>subpathways</a:t>
            </a:r>
            <a:r>
              <a:rPr lang="en-US" altLang="en-US" dirty="0" smtClean="0"/>
              <a:t> of aerobic respiration. All energy obtained is put into (written on) the piggy bank, totals changing as I progress through the lecture.</a:t>
            </a:r>
          </a:p>
        </p:txBody>
      </p:sp>
      <p:sp>
        <p:nvSpPr>
          <p:cNvPr id="52228" name="Slide Number Placeholder 3"/>
          <p:cNvSpPr>
            <a:spLocks noGrp="1"/>
          </p:cNvSpPr>
          <p:nvPr>
            <p:ph type="sldNum" sz="quarter" idx="5"/>
          </p:nvPr>
        </p:nvSpPr>
        <p:spPr>
          <a:noFill/>
        </p:spPr>
        <p:txBody>
          <a:bodyPr/>
          <a:lstStyle>
            <a:lvl1pPr eaLnBrk="0" hangingPunct="0">
              <a:defRPr sz="1500" b="1">
                <a:solidFill>
                  <a:schemeClr val="tx1"/>
                </a:solidFill>
                <a:latin typeface="Arial" charset="0"/>
              </a:defRPr>
            </a:lvl1pPr>
            <a:lvl2pPr marL="702756" indent="-270291" eaLnBrk="0" hangingPunct="0">
              <a:defRPr sz="1500" b="1">
                <a:solidFill>
                  <a:schemeClr val="tx1"/>
                </a:solidFill>
                <a:latin typeface="Arial" charset="0"/>
              </a:defRPr>
            </a:lvl2pPr>
            <a:lvl3pPr marL="1081164" indent="-216233" eaLnBrk="0" hangingPunct="0">
              <a:defRPr sz="1500" b="1">
                <a:solidFill>
                  <a:schemeClr val="tx1"/>
                </a:solidFill>
                <a:latin typeface="Arial" charset="0"/>
              </a:defRPr>
            </a:lvl3pPr>
            <a:lvl4pPr marL="1513629" indent="-216233" eaLnBrk="0" hangingPunct="0">
              <a:defRPr sz="1500" b="1">
                <a:solidFill>
                  <a:schemeClr val="tx1"/>
                </a:solidFill>
                <a:latin typeface="Arial" charset="0"/>
              </a:defRPr>
            </a:lvl4pPr>
            <a:lvl5pPr marL="1946095" indent="-216233" eaLnBrk="0" hangingPunct="0">
              <a:defRPr sz="1500" b="1">
                <a:solidFill>
                  <a:schemeClr val="tx1"/>
                </a:solidFill>
                <a:latin typeface="Arial" charset="0"/>
              </a:defRPr>
            </a:lvl5pPr>
            <a:lvl6pPr marL="2378560" indent="-216233" eaLnBrk="0" fontAlgn="base" hangingPunct="0">
              <a:spcBef>
                <a:spcPct val="0"/>
              </a:spcBef>
              <a:spcAft>
                <a:spcPct val="0"/>
              </a:spcAft>
              <a:defRPr sz="1500" b="1">
                <a:solidFill>
                  <a:schemeClr val="tx1"/>
                </a:solidFill>
                <a:latin typeface="Arial" charset="0"/>
              </a:defRPr>
            </a:lvl6pPr>
            <a:lvl7pPr marL="2811026" indent="-216233" eaLnBrk="0" fontAlgn="base" hangingPunct="0">
              <a:spcBef>
                <a:spcPct val="0"/>
              </a:spcBef>
              <a:spcAft>
                <a:spcPct val="0"/>
              </a:spcAft>
              <a:defRPr sz="1500" b="1">
                <a:solidFill>
                  <a:schemeClr val="tx1"/>
                </a:solidFill>
                <a:latin typeface="Arial" charset="0"/>
              </a:defRPr>
            </a:lvl7pPr>
            <a:lvl8pPr marL="3243491" indent="-216233" eaLnBrk="0" fontAlgn="base" hangingPunct="0">
              <a:spcBef>
                <a:spcPct val="0"/>
              </a:spcBef>
              <a:spcAft>
                <a:spcPct val="0"/>
              </a:spcAft>
              <a:defRPr sz="1500" b="1">
                <a:solidFill>
                  <a:schemeClr val="tx1"/>
                </a:solidFill>
                <a:latin typeface="Arial" charset="0"/>
              </a:defRPr>
            </a:lvl8pPr>
            <a:lvl9pPr marL="3675957" indent="-216233" eaLnBrk="0" fontAlgn="base" hangingPunct="0">
              <a:spcBef>
                <a:spcPct val="0"/>
              </a:spcBef>
              <a:spcAft>
                <a:spcPct val="0"/>
              </a:spcAft>
              <a:defRPr sz="1500" b="1">
                <a:solidFill>
                  <a:schemeClr val="tx1"/>
                </a:solidFill>
                <a:latin typeface="Arial" charset="0"/>
              </a:defRPr>
            </a:lvl9pPr>
          </a:lstStyle>
          <a:p>
            <a:pPr eaLnBrk="1" hangingPunct="1"/>
            <a:fld id="{EB276D7A-A325-4F0A-A75D-E9CDA0018208}" type="slidenum">
              <a:rPr lang="en-US" altLang="en-US" sz="1200" b="0"/>
              <a:pPr eaLnBrk="1" hangingPunct="1"/>
              <a:t>9</a:t>
            </a:fld>
            <a:endParaRPr lang="en-US" alt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3835A69-CB93-47F3-A446-FDA10A1C6673}" type="slidenum">
              <a:rPr lang="en-US"/>
              <a:pPr/>
              <a:t>‹#›</a:t>
            </a:fld>
            <a:endParaRPr lang="en-US"/>
          </a:p>
        </p:txBody>
      </p:sp>
    </p:spTree>
    <p:extLst>
      <p:ext uri="{BB962C8B-B14F-4D97-AF65-F5344CB8AC3E}">
        <p14:creationId xmlns:p14="http://schemas.microsoft.com/office/powerpoint/2010/main" val="72335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95D1A0-8B70-4084-A5F7-B554F05A5D1D}" type="slidenum">
              <a:rPr lang="en-US"/>
              <a:pPr/>
              <a:t>‹#›</a:t>
            </a:fld>
            <a:endParaRPr lang="en-US"/>
          </a:p>
        </p:txBody>
      </p:sp>
    </p:spTree>
    <p:extLst>
      <p:ext uri="{BB962C8B-B14F-4D97-AF65-F5344CB8AC3E}">
        <p14:creationId xmlns:p14="http://schemas.microsoft.com/office/powerpoint/2010/main" val="419039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659A69D-9034-4292-A59E-4945C83C725E}" type="slidenum">
              <a:rPr lang="en-US"/>
              <a:pPr/>
              <a:t>‹#›</a:t>
            </a:fld>
            <a:endParaRPr lang="en-US"/>
          </a:p>
        </p:txBody>
      </p:sp>
    </p:spTree>
    <p:extLst>
      <p:ext uri="{BB962C8B-B14F-4D97-AF65-F5344CB8AC3E}">
        <p14:creationId xmlns:p14="http://schemas.microsoft.com/office/powerpoint/2010/main" val="197746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7BAF4FA7-DA53-4BEF-B477-62EF034C9DA0}" type="slidenum">
              <a:rPr lang="en-US"/>
              <a:pPr/>
              <a:t>‹#›</a:t>
            </a:fld>
            <a:endParaRPr lang="en-US"/>
          </a:p>
        </p:txBody>
      </p:sp>
    </p:spTree>
    <p:extLst>
      <p:ext uri="{BB962C8B-B14F-4D97-AF65-F5344CB8AC3E}">
        <p14:creationId xmlns:p14="http://schemas.microsoft.com/office/powerpoint/2010/main" val="1574489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D68DA77-06CC-460A-92B1-5400ED8C1F3D}" type="slidenum">
              <a:rPr lang="en-US"/>
              <a:pPr/>
              <a:t>‹#›</a:t>
            </a:fld>
            <a:endParaRPr lang="en-US"/>
          </a:p>
        </p:txBody>
      </p:sp>
    </p:spTree>
    <p:extLst>
      <p:ext uri="{BB962C8B-B14F-4D97-AF65-F5344CB8AC3E}">
        <p14:creationId xmlns:p14="http://schemas.microsoft.com/office/powerpoint/2010/main" val="344299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A4480DE-7FA5-468E-82E3-3E82A6456AFD}" type="slidenum">
              <a:rPr lang="en-US"/>
              <a:pPr/>
              <a:t>‹#›</a:t>
            </a:fld>
            <a:endParaRPr lang="en-US"/>
          </a:p>
        </p:txBody>
      </p:sp>
    </p:spTree>
    <p:extLst>
      <p:ext uri="{BB962C8B-B14F-4D97-AF65-F5344CB8AC3E}">
        <p14:creationId xmlns:p14="http://schemas.microsoft.com/office/powerpoint/2010/main" val="328821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7D280128-F0A0-4841-9D9C-9A1A2209FCBD}" type="slidenum">
              <a:rPr lang="en-US"/>
              <a:pPr/>
              <a:t>‹#›</a:t>
            </a:fld>
            <a:endParaRPr lang="en-US"/>
          </a:p>
        </p:txBody>
      </p:sp>
    </p:spTree>
    <p:extLst>
      <p:ext uri="{BB962C8B-B14F-4D97-AF65-F5344CB8AC3E}">
        <p14:creationId xmlns:p14="http://schemas.microsoft.com/office/powerpoint/2010/main" val="286011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FD4B11-5444-4765-B486-F41A101E1321}" type="slidenum">
              <a:rPr lang="en-US"/>
              <a:pPr/>
              <a:t>‹#›</a:t>
            </a:fld>
            <a:endParaRPr lang="en-US"/>
          </a:p>
        </p:txBody>
      </p:sp>
    </p:spTree>
    <p:extLst>
      <p:ext uri="{BB962C8B-B14F-4D97-AF65-F5344CB8AC3E}">
        <p14:creationId xmlns:p14="http://schemas.microsoft.com/office/powerpoint/2010/main" val="314138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14AAF7-3F02-4F08-BE29-2FD33E5E3231}" type="slidenum">
              <a:rPr lang="en-US"/>
              <a:pPr/>
              <a:t>‹#›</a:t>
            </a:fld>
            <a:endParaRPr lang="en-US"/>
          </a:p>
        </p:txBody>
      </p:sp>
    </p:spTree>
    <p:extLst>
      <p:ext uri="{BB962C8B-B14F-4D97-AF65-F5344CB8AC3E}">
        <p14:creationId xmlns:p14="http://schemas.microsoft.com/office/powerpoint/2010/main" val="294823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E63BD1-2516-48AA-A5F4-F0F44A93DFCA}" type="slidenum">
              <a:rPr lang="en-US"/>
              <a:pPr/>
              <a:t>‹#›</a:t>
            </a:fld>
            <a:endParaRPr lang="en-US"/>
          </a:p>
        </p:txBody>
      </p:sp>
    </p:spTree>
    <p:extLst>
      <p:ext uri="{BB962C8B-B14F-4D97-AF65-F5344CB8AC3E}">
        <p14:creationId xmlns:p14="http://schemas.microsoft.com/office/powerpoint/2010/main" val="2895689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0452BF1-E859-4FA6-B55A-EEA6FB8CFE8A}" type="slidenum">
              <a:rPr lang="en-US"/>
              <a:pPr/>
              <a:t>‹#›</a:t>
            </a:fld>
            <a:endParaRPr lang="en-US"/>
          </a:p>
        </p:txBody>
      </p:sp>
    </p:spTree>
    <p:extLst>
      <p:ext uri="{BB962C8B-B14F-4D97-AF65-F5344CB8AC3E}">
        <p14:creationId xmlns:p14="http://schemas.microsoft.com/office/powerpoint/2010/main" val="31850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A5DACC2-3B57-474D-B3EF-C44EFB6E1DD3}" type="slidenum">
              <a:rPr lang="en-US"/>
              <a:pPr/>
              <a:t>‹#›</a:t>
            </a:fld>
            <a:endParaRPr lang="en-US"/>
          </a:p>
        </p:txBody>
      </p:sp>
    </p:spTree>
    <p:extLst>
      <p:ext uri="{BB962C8B-B14F-4D97-AF65-F5344CB8AC3E}">
        <p14:creationId xmlns:p14="http://schemas.microsoft.com/office/powerpoint/2010/main" val="150855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7144DAE-784C-4DB9-ACD4-B6C12AA31D9E}" type="slidenum">
              <a:rPr lang="en-US"/>
              <a:pPr/>
              <a:t>‹#›</a:t>
            </a:fld>
            <a:endParaRPr lang="en-US"/>
          </a:p>
        </p:txBody>
      </p:sp>
    </p:spTree>
    <p:extLst>
      <p:ext uri="{BB962C8B-B14F-4D97-AF65-F5344CB8AC3E}">
        <p14:creationId xmlns:p14="http://schemas.microsoft.com/office/powerpoint/2010/main" val="117168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9ABD5B8-9846-470C-A4EE-475E401F8BAD}" type="slidenum">
              <a:rPr lang="en-US"/>
              <a:pPr/>
              <a:t>‹#›</a:t>
            </a:fld>
            <a:endParaRPr lang="en-US"/>
          </a:p>
        </p:txBody>
      </p:sp>
    </p:spTree>
    <p:extLst>
      <p:ext uri="{BB962C8B-B14F-4D97-AF65-F5344CB8AC3E}">
        <p14:creationId xmlns:p14="http://schemas.microsoft.com/office/powerpoint/2010/main" val="50655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D8AF2D7-BA78-456C-B14C-FD72628C5DE6}" type="slidenum">
              <a:rPr lang="en-US"/>
              <a:pPr/>
              <a:t>‹#›</a:t>
            </a:fld>
            <a:endParaRPr lang="en-US"/>
          </a:p>
        </p:txBody>
      </p:sp>
    </p:spTree>
    <p:extLst>
      <p:ext uri="{BB962C8B-B14F-4D97-AF65-F5344CB8AC3E}">
        <p14:creationId xmlns:p14="http://schemas.microsoft.com/office/powerpoint/2010/main" val="14679616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AF053F1-86B9-4FDD-9D8D-A5D6A91E25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hyperlink" Target="http://www.scienceprofonline.com/science-image-libr/sci-image-libr-microscope.html" TargetMode="External"/><Relationship Id="rId10"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en.wikipedia.org/wiki/File:CellRespiration.sv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com/metabolism/cellular-metabolism-what-is-fermentation.html" TargetMode="External"/><Relationship Id="rId4" Type="http://schemas.openxmlformats.org/officeDocument/2006/relationships/hyperlink" Target="http://www.scienceprofonline.com/metabolism/why-do-we-breathe-aerobic-cellular-respiration.html" TargetMode="External"/><Relationship Id="rId5" Type="http://schemas.openxmlformats.org/officeDocument/2006/relationships/hyperlink" Target="http://www.scienceprofonline.com/chemistry/what-is-nucleotide-adenosine-triphosphate-atp.html" TargetMode="External"/><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org/microbiology/differential-selective-bacterial-growth-media.html" TargetMode="External"/><Relationship Id="rId4" Type="http://schemas.openxmlformats.org/officeDocument/2006/relationships/image" Target="../media/image15.jpeg"/><Relationship Id="rId5" Type="http://schemas.openxmlformats.org/officeDocument/2006/relationships/hyperlink" Target="http://www.scienceprofonline.com/microbiology/macconkeys-agar-mac-differential-selective-bacterial-growth-medium.html" TargetMode="External"/><Relationship Id="rId6" Type="http://schemas.openxmlformats.org/officeDocument/2006/relationships/hyperlink" Target="http://www.scienceprofonline.org/microbiology/mannitol-salt-bacterial-growth-medium-MSA.html" TargetMode="External"/><Relationship Id="rId7" Type="http://schemas.openxmlformats.org/officeDocument/2006/relationships/image" Target="../media/image16.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cellsalive.com/qtmovs/ecoli_mov.htm" TargetMode="External"/><Relationship Id="rId4" Type="http://schemas.openxmlformats.org/officeDocument/2006/relationships/image" Target="../media/image19.jpeg"/><Relationship Id="rId5" Type="http://schemas.openxmlformats.org/officeDocument/2006/relationships/image" Target="../media/image20.wmf"/><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en.wikipedia.org/wiki/File:Bacterial_growth_en.sv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hyperlink" Target="http://en.wikipedia.org/wiki/File:TB_Culture.jpg" TargetMode="External"/><Relationship Id="rId8" Type="http://schemas.openxmlformats.org/officeDocument/2006/relationships/hyperlink" Target="http://en.wikipedia.org/wiki/File:Treponema_pallidum_01.png" TargetMode="External"/><Relationship Id="rId9" Type="http://schemas.openxmlformats.org/officeDocument/2006/relationships/image" Target="../media/image26.jpeg"/><Relationship Id="rId10" Type="http://schemas.openxmlformats.org/officeDocument/2006/relationships/hyperlink" Target="http://www.scienceprofonline.com/virtual-micro-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phil.cdc.gov/phil/home.asp" TargetMode="External"/><Relationship Id="rId4" Type="http://schemas.openxmlformats.org/officeDocument/2006/relationships/hyperlink" Target="http://en.wikipedia.org/wiki/File:Leprosy.jpg" TargetMode="External"/><Relationship Id="rId5" Type="http://schemas.openxmlformats.org/officeDocument/2006/relationships/hyperlink" Target="http://www.scienceprofonline.com/microbiology/acid-fast-ziehel-neelsen-bacteria-stain-identify-mycobacteria-nocardia.html" TargetMode="External"/><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phil.cdc.gov/phil/home.asp"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Rocky%20Mountain%20Labs%20NIAID%20NIH" TargetMode="External"/><Relationship Id="rId4" Type="http://schemas.openxmlformats.org/officeDocument/2006/relationships/image" Target="../media/image31.jpe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scienceprofonline.com/microbiology/macconkeys-agar-mac-differential-selective-bacterial-growth-medium.html" TargetMode="External"/><Relationship Id="rId5" Type="http://schemas.openxmlformats.org/officeDocument/2006/relationships/hyperlink" Target="http://www.scienceprofonline.org/microbiology/mannitol-salt-bacterial-growth-medium-MSA.html" TargetMode="External"/><Relationship Id="rId6" Type="http://schemas.openxmlformats.org/officeDocument/2006/relationships/hyperlink" Target="http://en.wikipedia.org/wiki/File:Bacterial_growth_en.svg" TargetMode="External"/><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com/metabolism/why-do-we-breathe-aerobic-cellular-respiration.html"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en.wikipedia.org/wiki/File:Anaerobic.pn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www.scienceprofonline.com/chemistry/what-is-a-lipid-organic-chemistry-fats-phospholipids-waxes-steroids.html" TargetMode="External"/><Relationship Id="rId5" Type="http://schemas.openxmlformats.org/officeDocument/2006/relationships/image" Target="../media/image33.jpeg"/><Relationship Id="rId6" Type="http://schemas.openxmlformats.org/officeDocument/2006/relationships/hyperlink" Target="http://en.wikipedia.org/wiki/File:Superoxide_dismutase_2_PDB_1VAR.png" TargetMode="External"/><Relationship Id="rId7" Type="http://schemas.openxmlformats.org/officeDocument/2006/relationships/hyperlink" Target="http://www.cytochemistry.net/cell-biology/membrane_intro.htm" TargetMode="External"/><Relationship Id="rId8" Type="http://schemas.openxmlformats.org/officeDocument/2006/relationships/image" Target="../media/image34.wmf"/><Relationship Id="rId9" Type="http://schemas.openxmlformats.org/officeDocument/2006/relationships/image" Target="../media/image35.jpeg"/><Relationship Id="rId10" Type="http://schemas.openxmlformats.org/officeDocument/2006/relationships/hyperlink" Target="http://www.scienceprofonline.com/virtual-micro-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hyperlink" Target="http://www.sciencemadesimple.com/conversions.html"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Listeria_monocytogenes_PHIL_2287_lores.jpg" TargetMode="External"/><Relationship Id="rId4" Type="http://schemas.openxmlformats.org/officeDocument/2006/relationships/hyperlink" Target="http://en.wikipedia.org/wiki/File:Cantaloupes.jpg" TargetMode="External"/><Relationship Id="rId5" Type="http://schemas.openxmlformats.org/officeDocument/2006/relationships/hyperlink" Target="http://www.cdc.gov/listeria/outbreaks/index.html" TargetMode="External"/><Relationship Id="rId6" Type="http://schemas.openxmlformats.org/officeDocument/2006/relationships/image" Target="../media/image38.jpg"/><Relationship Id="rId7" Type="http://schemas.openxmlformats.org/officeDocument/2006/relationships/image" Target="../media/image39.jpeg"/><Relationship Id="rId8" Type="http://schemas.openxmlformats.org/officeDocument/2006/relationships/image" Target="../media/image40.pn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profonline.org/chemistry/what-is-ph-scale-acidity-alkalinity.html" TargetMode="External"/><Relationship Id="rId4" Type="http://schemas.openxmlformats.org/officeDocument/2006/relationships/image" Target="../media/image41.jpeg"/><Relationship Id="rId5" Type="http://schemas.openxmlformats.org/officeDocument/2006/relationships/hyperlink" Target="http://en.wikipedia.org/wiki/File:EMpylori.jpg" TargetMode="External"/><Relationship Id="rId6" Type="http://schemas.openxmlformats.org/officeDocument/2006/relationships/hyperlink" Target="http://en.wikipedia.org/wiki/File:PH_Scale.svg" TargetMode="External"/><Relationship Id="rId7" Type="http://schemas.openxmlformats.org/officeDocument/2006/relationships/hyperlink" Target="http://www.scienceprofonline.org/microbiology/gram-negative-bacteria-cell-wall.html" TargetMode="External"/><Relationship Id="rId8" Type="http://schemas.openxmlformats.org/officeDocument/2006/relationships/image" Target="../media/image42.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png"/><Relationship Id="rId14" Type="http://schemas.openxmlformats.org/officeDocument/2006/relationships/hyperlink" Target="http://www.scienceprofonline.com/virtual-micro-main.html" TargetMode="External"/><Relationship Id="rId1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www.scienceprofonline.com/microbiology/bacterial-cell-wall-structure-gram-positive-negative.html" TargetMode="External"/><Relationship Id="rId4" Type="http://schemas.openxmlformats.org/officeDocument/2006/relationships/hyperlink" Target="http://upload.wikimedia.org/wikipedia/commons/f/fc/Water_droplet_blue_bg05.jpg" TargetMode="External"/><Relationship Id="rId5" Type="http://schemas.openxmlformats.org/officeDocument/2006/relationships/image" Target="../media/image43.jpeg"/><Relationship Id="rId6" Type="http://schemas.openxmlformats.org/officeDocument/2006/relationships/hyperlink" Target="http://en.wikipedia.org/wiki/File:Water_droplet_blue_bg05.jpg" TargetMode="External"/><Relationship Id="rId7" Type="http://schemas.openxmlformats.org/officeDocument/2006/relationships/hyperlink" Target="http://en.wikipedia.org/wiki/User:Fir0002" TargetMode="External"/><Relationship Id="rId8" Type="http://schemas.openxmlformats.org/officeDocument/2006/relationships/hyperlink" Target="http://www.flagstaffotos.com.au/gallery2/main.php" TargetMode="External"/><Relationship Id="rId9" Type="http://schemas.openxmlformats.org/officeDocument/2006/relationships/hyperlink" Target="http://en.wikipedia.org/wiki/File:Rhoeo_Discolor_epidermis.jpg" TargetMode="External"/><Relationship Id="rId10" Type="http://schemas.openxmlformats.org/officeDocument/2006/relationships/hyperlink" Target="http://en.wikipedia.org/wiki/File:Rhoeo_Discolor_-_Plasmolysis.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g"/><Relationship Id="rId5" Type="http://schemas.openxmlformats.org/officeDocument/2006/relationships/hyperlink" Target="http://en.wikipedia.org/wiki/File:Amanda_Fran%C3%A7ozo_At_The_Runner_Sports_Fragment.jpg" TargetMode="External"/><Relationship Id="rId6" Type="http://schemas.openxmlformats.org/officeDocument/2006/relationships/image" Target="../media/image49.jpe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1" Type="http://schemas.openxmlformats.org/officeDocument/2006/relationships/hyperlink" Target="http://www.youtube.com/watch?v=ktVPhem41Hk&amp;NR=1" TargetMode="External"/><Relationship Id="rId12" Type="http://schemas.openxmlformats.org/officeDocument/2006/relationships/image" Target="../media/image20.wmf"/><Relationship Id="rId13" Type="http://schemas.openxmlformats.org/officeDocument/2006/relationships/hyperlink" Target="http://www.scienceprofonline.com/virtual-micro-main.html"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scienceprofonline.com/vmc/microbial-metabolism-growth-main.html" TargetMode="External"/><Relationship Id="rId4" Type="http://schemas.openxmlformats.org/officeDocument/2006/relationships/hyperlink" Target="http://www.scienceprofonline.com/" TargetMode="External"/><Relationship Id="rId5" Type="http://schemas.openxmlformats.org/officeDocument/2006/relationships/hyperlink" Target="http://www.sumanasinc.com/webcontent/animations/content/cellularrespiration.html" TargetMode="External"/><Relationship Id="rId6" Type="http://schemas.openxmlformats.org/officeDocument/2006/relationships/hyperlink" Target="http://dwb4.unl.edu/Chem/CHEM869P/CHEM869PLinks/www.bact.wisc.edu/microtextbook/metabolism/RespAnaer.html" TargetMode="External"/><Relationship Id="rId7" Type="http://schemas.openxmlformats.org/officeDocument/2006/relationships/hyperlink" Target="http://vcell.ndsu.edu/animations/etc/index.htm" TargetMode="External"/><Relationship Id="rId8" Type="http://schemas.openxmlformats.org/officeDocument/2006/relationships/hyperlink" Target="http://videos.howstuffworks.com/discovery/29544-assignment-discovery-food-molecules-video.htm" TargetMode="External"/><Relationship Id="rId9" Type="http://schemas.openxmlformats.org/officeDocument/2006/relationships/hyperlink" Target="http://www.youtube.com/watch?v=2UagQIC3ags" TargetMode="External"/><Relationship Id="rId10" Type="http://schemas.openxmlformats.org/officeDocument/2006/relationships/hyperlink" Target="http://www.youtube.com/watch?v=gEwzDydciW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NCI_Visuals_Food_Hamburger.jpg" TargetMode="External"/><Relationship Id="rId4" Type="http://schemas.openxmlformats.org/officeDocument/2006/relationships/hyperlink" Target="http://www.brooklyn.cuny.edu/bc/ahp/LAD/C7/C7_atp.html" TargetMode="External"/><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profonline.org/virtual-micro-main.html" TargetMode="External"/><Relationship Id="rId4" Type="http://schemas.openxmlformats.org/officeDocument/2006/relationships/hyperlink" Target="http://www.scienceprofonline.com/" TargetMode="External"/><Relationship Id="rId5" Type="http://schemas.openxmlformats.org/officeDocument/2006/relationships/hyperlink" Target="http://www.giantmicrobes.com/us/products/staph.html" TargetMode="External"/><Relationship Id="rId6" Type="http://schemas.openxmlformats.org/officeDocument/2006/relationships/hyperlink" Target="http://commons.wikimedia.org/wiki/File:Average_prokaryote_cell-_unlabled.svg" TargetMode="External"/><Relationship Id="rId7" Type="http://schemas.openxmlformats.org/officeDocument/2006/relationships/image" Target="../media/image50.jpeg"/><Relationship Id="rId8" Type="http://schemas.openxmlformats.org/officeDocument/2006/relationships/image" Target="../media/image51.png"/><Relationship Id="rId9" Type="http://schemas.openxmlformats.org/officeDocument/2006/relationships/image" Target="../media/image52.jpe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org/chemistry/organic-chemistry-what-is-a-carbohydrate.html" TargetMode="External"/><Relationship Id="rId4" Type="http://schemas.openxmlformats.org/officeDocument/2006/relationships/image" Target="../media/image9.emf"/><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com/metabolism/why-do-we-breathe-aerobic-cellular-respiration.html" TargetMode="External"/><Relationship Id="rId4" Type="http://schemas.openxmlformats.org/officeDocument/2006/relationships/hyperlink" Target="http://www.scienceprofonline.com/chemistry/what-is-an-enzyme-catalyst-catalytic-proteins.html" TargetMode="External"/><Relationship Id="rId5" Type="http://schemas.openxmlformats.org/officeDocument/2006/relationships/image" Target="../media/image10.jpeg"/><Relationship Id="rId6" Type="http://schemas.openxmlformats.org/officeDocument/2006/relationships/hyperlink" Target="http://en.wikipedia.org/wiki/File:Catalase_Structure.png" TargetMode="External"/><Relationship Id="rId7" Type="http://schemas.openxmlformats.org/officeDocument/2006/relationships/hyperlink" Target="http://en.wikipedia.org/wiki/File:Superoxide_dismutase_2_PDB_1VAR.png" TargetMode="External"/><Relationship Id="rId8" Type="http://schemas.openxmlformats.org/officeDocument/2006/relationships/image" Target="../media/image11.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microbiology/what-is-a-bacterial-endospore.html" TargetMode="External"/><Relationship Id="rId4" Type="http://schemas.openxmlformats.org/officeDocument/2006/relationships/hyperlink" Target="http://www.scienceprofonline.com/metabolism/cellular-metabolism-what-is-fermentation.html" TargetMode="External"/><Relationship Id="rId5" Type="http://schemas.openxmlformats.org/officeDocument/2006/relationships/hyperlink" Target="http://www.scienceprofonline.com/microbiology/bacterial-pathogens-genus-clostridium.html" TargetMode="External"/><Relationship Id="rId6" Type="http://schemas.openxmlformats.org/officeDocument/2006/relationships/hyperlink" Target="http://phil.cdc.gov/phil/home.asp" TargetMode="External"/><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www.scienceprofonline.com/metabolism/why-do-we-breathe-aerobic-cellular-respiration.html" TargetMode="External"/><Relationship Id="rId5" Type="http://schemas.openxmlformats.org/officeDocument/2006/relationships/hyperlink" Target="http://www.scienceprofonline.org/metabolism/electron-transport-chain-cellular-respiration.html" TargetMode="External"/><Relationship Id="rId6" Type="http://schemas.openxmlformats.org/officeDocument/2006/relationships/image" Target="../media/image9.emf"/><Relationship Id="rId7" Type="http://schemas.openxmlformats.org/officeDocument/2006/relationships/hyperlink" Target="http://en.wikipedia.org/wiki/File:CellRespiration.svg"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0" Type="http://schemas.openxmlformats.org/officeDocument/2006/relationships/image" Target="../media/image14.jpg"/><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181225" cy="13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1430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619150"/>
            <a:ext cx="9036050" cy="3825674"/>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20000"/>
              </a:spcBef>
              <a:buFontTx/>
              <a:buChar char="•"/>
            </a:pPr>
            <a:r>
              <a:rPr lang="en-US" sz="1400" b="0" dirty="0">
                <a:latin typeface="Comic Sans MS" pitchFamily="66" charset="0"/>
              </a:rPr>
              <a:t> </a:t>
            </a:r>
            <a:r>
              <a:rPr lang="en-US" sz="1200" b="0" dirty="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a:t>
            </a:r>
            <a:r>
              <a:rPr lang="en-US" sz="1200" b="0" dirty="0" err="1">
                <a:latin typeface="Comic Sans MS" pitchFamily="66" charset="0"/>
              </a:rPr>
              <a:t>ScienceProfSPO</a:t>
            </a:r>
            <a:r>
              <a:rPr lang="en-US" sz="1200" b="0" dirty="0">
                <a:latin typeface="Comic Sans MS" pitchFamily="66" charset="0"/>
              </a:rPr>
              <a:t>) for updates.</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Many SPO PowerPoints are available in a variety of formats, such as fully editable PowerPoint </a:t>
            </a:r>
            <a:r>
              <a:rPr lang="en-US" sz="1200" b="0" dirty="0" smtClean="0">
                <a:latin typeface="Comic Sans MS" pitchFamily="66" charset="0"/>
              </a:rPr>
              <a:t>files (.</a:t>
            </a:r>
            <a:r>
              <a:rPr lang="en-US" sz="1200" b="0" dirty="0" err="1" smtClean="0">
                <a:latin typeface="Comic Sans MS" pitchFamily="66" charset="0"/>
              </a:rPr>
              <a:t>ppt</a:t>
            </a:r>
            <a:r>
              <a:rPr lang="en-US" sz="1200" b="0" dirty="0" smtClean="0">
                <a:latin typeface="Comic Sans MS" pitchFamily="66" charset="0"/>
              </a:rPr>
              <a:t>), </a:t>
            </a:r>
            <a:r>
              <a:rPr lang="en-US" sz="1200" b="0" dirty="0">
                <a:latin typeface="Comic Sans MS" pitchFamily="66" charset="0"/>
              </a:rPr>
              <a:t>as well as </a:t>
            </a:r>
            <a:r>
              <a:rPr lang="en-US" sz="1200" b="0" dirty="0" err="1">
                <a:latin typeface="Comic Sans MS" pitchFamily="66" charset="0"/>
              </a:rPr>
              <a:t>uneditable</a:t>
            </a:r>
            <a:r>
              <a:rPr lang="en-US" sz="1200" b="0" dirty="0">
                <a:latin typeface="Comic Sans MS" pitchFamily="66" charset="0"/>
              </a:rPr>
              <a:t> versions in smaller file sizes, such as PowerPoint </a:t>
            </a:r>
            <a:r>
              <a:rPr lang="en-US" sz="1200" b="0" dirty="0" smtClean="0">
                <a:latin typeface="Comic Sans MS" pitchFamily="66" charset="0"/>
              </a:rPr>
              <a:t>Shows (.</a:t>
            </a:r>
            <a:r>
              <a:rPr lang="en-US" sz="1200" b="0" dirty="0" err="1" smtClean="0">
                <a:latin typeface="Comic Sans MS" pitchFamily="66" charset="0"/>
              </a:rPr>
              <a:t>pps</a:t>
            </a:r>
            <a:r>
              <a:rPr lang="en-US" sz="1200" b="0" dirty="0" smtClean="0">
                <a:latin typeface="Comic Sans MS" pitchFamily="66" charset="0"/>
              </a:rPr>
              <a:t>)  </a:t>
            </a:r>
            <a:r>
              <a:rPr lang="en-US" sz="1200" b="0" dirty="0">
                <a:latin typeface="Comic Sans MS" pitchFamily="66" charset="0"/>
              </a:rPr>
              <a:t>and Portable Document Format (.pdf), for ease of printing</a:t>
            </a:r>
            <a:r>
              <a:rPr lang="en-US" sz="1200" b="0" dirty="0" smtClean="0">
                <a:latin typeface="Comic Sans MS" pitchFamily="66" charset="0"/>
              </a:rPr>
              <a:t>. The font “Jokerman” is used frequently in titles. It has a microbiology feel to it. If you do not have this font, some titles may appear odd, oversized and off-center. Find free downloads of Jokerman by Googling “download </a:t>
            </a:r>
            <a:r>
              <a:rPr lang="en-US" sz="1200" b="0" dirty="0" err="1" smtClean="0">
                <a:latin typeface="Comic Sans MS" pitchFamily="66" charset="0"/>
              </a:rPr>
              <a:t>jokerman</a:t>
            </a:r>
            <a:r>
              <a:rPr lang="en-US" sz="1200" b="0" dirty="0" smtClean="0">
                <a:latin typeface="Comic Sans MS" pitchFamily="66" charset="0"/>
              </a:rPr>
              <a:t> font </a:t>
            </a:r>
            <a:r>
              <a:rPr lang="en-US" sz="1200" b="0" dirty="0" err="1" smtClean="0">
                <a:latin typeface="Comic Sans MS" pitchFamily="66" charset="0"/>
              </a:rPr>
              <a:t>microsoft</a:t>
            </a:r>
            <a:r>
              <a:rPr lang="en-US" sz="1200" b="0" dirty="0" smtClean="0">
                <a:latin typeface="Comic Sans MS" pitchFamily="66" charset="0"/>
              </a:rPr>
              <a:t>”.</a:t>
            </a:r>
            <a:endParaRPr lang="en-US" sz="1200" b="0" dirty="0">
              <a:latin typeface="Comic Sans MS" pitchFamily="66" charset="0"/>
            </a:endParaRP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b="0" dirty="0" smtClean="0">
                <a:latin typeface="Comic Sans MS" pitchFamily="66" charset="0"/>
              </a:rPr>
              <a:t>PPT files </a:t>
            </a:r>
            <a:r>
              <a:rPr lang="en-US" sz="1200" b="0" dirty="0">
                <a:latin typeface="Comic Sans MS" pitchFamily="66" charset="0"/>
              </a:rPr>
              <a:t>must be viewed in </a:t>
            </a:r>
            <a:r>
              <a:rPr lang="en-US" sz="1200" b="0" i="1" dirty="0">
                <a:latin typeface="Comic Sans MS" pitchFamily="66" charset="0"/>
              </a:rPr>
              <a:t>slide show mode </a:t>
            </a:r>
            <a:r>
              <a:rPr lang="en-US" sz="1200" b="0" dirty="0">
                <a:latin typeface="Comic Sans MS" pitchFamily="66" charset="0"/>
              </a:rPr>
              <a:t>to use the hyperlinks directly.</a:t>
            </a:r>
          </a:p>
          <a:p>
            <a:pPr algn="l">
              <a:lnSpc>
                <a:spcPct val="80000"/>
              </a:lnSpc>
              <a:spcBef>
                <a:spcPct val="20000"/>
              </a:spcBef>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Several helpful links to fun and interactive learning tools are included throughout the PPT and on the Smart Links slide, near the end of each presentation. You must be in </a:t>
            </a:r>
            <a:r>
              <a:rPr lang="en-US" sz="1200" b="0" i="1" dirty="0">
                <a:latin typeface="Comic Sans MS" pitchFamily="66" charset="0"/>
              </a:rPr>
              <a:t>slide show mode </a:t>
            </a:r>
            <a:r>
              <a:rPr lang="en-US" sz="1200" b="0" dirty="0">
                <a:latin typeface="Comic Sans MS" pitchFamily="66" charset="0"/>
              </a:rPr>
              <a:t>to utilize hyperlinks and animations.</a:t>
            </a:r>
          </a:p>
          <a:p>
            <a:pPr algn="l">
              <a:lnSpc>
                <a:spcPct val="80000"/>
              </a:lnSpc>
              <a:spcBef>
                <a:spcPct val="20000"/>
              </a:spcBef>
            </a:pPr>
            <a:r>
              <a:rPr lang="en-US" sz="1200" b="0" dirty="0">
                <a:latin typeface="Comic Sans MS" pitchFamily="66" charset="0"/>
              </a:rPr>
              <a:t>	</a:t>
            </a:r>
          </a:p>
          <a:p>
            <a:pPr algn="l">
              <a:lnSpc>
                <a:spcPct val="80000"/>
              </a:lnSpc>
              <a:spcBef>
                <a:spcPct val="20000"/>
              </a:spcBef>
              <a:buFontTx/>
              <a:buChar char="•"/>
            </a:pPr>
            <a:r>
              <a:rPr lang="en-US" sz="1200" b="0" dirty="0">
                <a:latin typeface="Comic Sans MS" pitchFamily="66" charset="0"/>
              </a:rPr>
              <a:t>This digital resource is licensed under Creative Commons </a:t>
            </a:r>
            <a:r>
              <a:rPr lang="en-US" sz="1100" b="0" dirty="0">
                <a:latin typeface="Comic Sans MS" pitchFamily="66" charset="0"/>
              </a:rPr>
              <a:t>Attribution-</a:t>
            </a:r>
            <a:r>
              <a:rPr lang="en-US" sz="1100" b="0" dirty="0" err="1">
                <a:latin typeface="Comic Sans MS" pitchFamily="66" charset="0"/>
              </a:rPr>
              <a:t>ShareAlike</a:t>
            </a:r>
            <a:r>
              <a:rPr lang="en-US" sz="1100" b="0" dirty="0">
                <a:latin typeface="Comic Sans MS" pitchFamily="66" charset="0"/>
              </a:rPr>
              <a:t> 3.0:</a:t>
            </a:r>
          </a:p>
          <a:p>
            <a:pPr algn="l">
              <a:lnSpc>
                <a:spcPct val="80000"/>
              </a:lnSpc>
              <a:spcBef>
                <a:spcPct val="20000"/>
              </a:spcBef>
            </a:pPr>
            <a:r>
              <a:rPr lang="en-US" sz="1100" b="0" dirty="0">
                <a:latin typeface="Comic Sans MS" pitchFamily="66" charset="0"/>
              </a:rPr>
              <a:t>  </a:t>
            </a:r>
            <a:r>
              <a:rPr lang="en-US" sz="1100" b="0" dirty="0">
                <a:latin typeface="Comic Sans MS" pitchFamily="66" charset="0"/>
                <a:hlinkClick r:id="rId5"/>
              </a:rPr>
              <a:t>http://creativecommons.org/licenses/by-sa/3.0/</a:t>
            </a:r>
            <a:r>
              <a:rPr lang="en-US" sz="1100" b="0" dirty="0">
                <a:latin typeface="Comic Sans MS" pitchFamily="66" charset="0"/>
              </a:rPr>
              <a:t>	                 </a:t>
            </a:r>
            <a:endParaRPr lang="en-US" sz="1200" b="0" dirty="0">
              <a:latin typeface="Comic Sans MS" pitchFamily="66" charset="0"/>
            </a:endParaRPr>
          </a:p>
        </p:txBody>
      </p:sp>
      <p:sp>
        <p:nvSpPr>
          <p:cNvPr id="2053" name="Text Box 5"/>
          <p:cNvSpPr txBox="1">
            <a:spLocks noChangeArrowheads="1"/>
          </p:cNvSpPr>
          <p:nvPr/>
        </p:nvSpPr>
        <p:spPr bwMode="auto">
          <a:xfrm>
            <a:off x="107950" y="5570337"/>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Alicia </a:t>
            </a:r>
            <a:r>
              <a:rPr lang="en-US" sz="1200" b="0" dirty="0" err="1">
                <a:latin typeface="Comic Sans MS" pitchFamily="66" charset="0"/>
                <a:cs typeface="Arial" pitchFamily="34" charset="0"/>
              </a:rPr>
              <a:t>Cepaitis</a:t>
            </a:r>
            <a:r>
              <a:rPr lang="en-US" sz="1200" b="0" dirty="0">
                <a:latin typeface="Comic Sans MS" pitchFamily="66" charset="0"/>
                <a:cs typeface="Arial" pitchFamily="34" charset="0"/>
              </a:rPr>
              <a:t>, MS</a:t>
            </a:r>
          </a:p>
          <a:p>
            <a:pPr eaLnBrk="1" hangingPunct="1">
              <a:lnSpc>
                <a:spcPct val="80000"/>
              </a:lnSpc>
              <a:spcBef>
                <a:spcPct val="20000"/>
              </a:spcBef>
            </a:pPr>
            <a:r>
              <a:rPr lang="en-US" sz="1200" b="0" dirty="0">
                <a:latin typeface="Comic Sans MS" pitchFamily="66" charset="0"/>
                <a:cs typeface="Arial" pitchFamily="34" charset="0"/>
              </a:rPr>
              <a:t>Chief Creative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6"/>
              </a:rPr>
              <a:t>alicia@scienceprofonline.com</a:t>
            </a:r>
            <a:endParaRPr lang="en-US" sz="1200" b="0" dirty="0">
              <a:latin typeface="Comic Sans MS" pitchFamily="66" charset="0"/>
              <a:cs typeface="Arial" pitchFamily="34" charset="0"/>
            </a:endParaRPr>
          </a:p>
        </p:txBody>
      </p:sp>
      <p:sp>
        <p:nvSpPr>
          <p:cNvPr id="2054"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0">
                <a:latin typeface="Comic Sans MS" pitchFamily="66" charset="0"/>
              </a:rPr>
              <a:t>From the </a:t>
            </a:r>
            <a:r>
              <a:rPr lang="en-US" sz="1000" b="0">
                <a:latin typeface="Comic Sans MS" pitchFamily="66" charset="0"/>
                <a:hlinkClick r:id="rId7"/>
              </a:rPr>
              <a:t>Virtual Microbiology Classroom </a:t>
            </a:r>
            <a:r>
              <a:rPr lang="en-US" sz="1000" b="0">
                <a:latin typeface="Comic Sans MS" pitchFamily="66" charset="0"/>
              </a:rPr>
              <a:t>on </a:t>
            </a:r>
            <a:r>
              <a:rPr lang="en-US" sz="1000" b="0">
                <a:latin typeface="Comic Sans MS" pitchFamily="66" charset="0"/>
                <a:hlinkClick r:id="rId8"/>
              </a:rPr>
              <a:t>ScienceProfOnline.com</a:t>
            </a:r>
            <a:endParaRPr lang="en-US" sz="1000" b="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000" b="0" dirty="0">
                <a:latin typeface="Comic Sans MS" pitchFamily="66" charset="0"/>
                <a:cs typeface="Arial" pitchFamily="34" charset="0"/>
              </a:rPr>
              <a:t>Image: </a:t>
            </a:r>
            <a:r>
              <a:rPr lang="en-US" sz="1000" b="0" dirty="0">
                <a:latin typeface="Comic Sans MS" pitchFamily="66" charset="0"/>
                <a:cs typeface="Arial" pitchFamily="34" charset="0"/>
                <a:hlinkClick r:id="rId9"/>
              </a:rPr>
              <a:t>Compound microscope objectives</a:t>
            </a:r>
            <a:r>
              <a:rPr lang="en-US" sz="1000" b="0" dirty="0">
                <a:latin typeface="Comic Sans MS" pitchFamily="66" charset="0"/>
                <a:cs typeface="Arial" pitchFamily="34" charset="0"/>
              </a:rPr>
              <a:t>, T. Port</a:t>
            </a:r>
          </a:p>
        </p:txBody>
      </p:sp>
      <p:sp>
        <p:nvSpPr>
          <p:cNvPr id="2056" name="Text Box 8"/>
          <p:cNvSpPr txBox="1">
            <a:spLocks noChangeArrowheads="1"/>
          </p:cNvSpPr>
          <p:nvPr/>
        </p:nvSpPr>
        <p:spPr bwMode="auto">
          <a:xfrm>
            <a:off x="6310313" y="5448300"/>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Tami Port, MS</a:t>
            </a:r>
          </a:p>
          <a:p>
            <a:pPr eaLnBrk="1" hangingPunct="1">
              <a:lnSpc>
                <a:spcPct val="80000"/>
              </a:lnSpc>
              <a:spcBef>
                <a:spcPct val="20000"/>
              </a:spcBef>
            </a:pPr>
            <a:r>
              <a:rPr lang="en-US" sz="1200" b="0" dirty="0">
                <a:latin typeface="Comic Sans MS" pitchFamily="66" charset="0"/>
                <a:cs typeface="Arial" pitchFamily="34" charset="0"/>
              </a:rPr>
              <a:t>Creator of Science Prof Online</a:t>
            </a:r>
          </a:p>
          <a:p>
            <a:pPr eaLnBrk="1" hangingPunct="1">
              <a:lnSpc>
                <a:spcPct val="80000"/>
              </a:lnSpc>
              <a:spcBef>
                <a:spcPct val="20000"/>
              </a:spcBef>
            </a:pPr>
            <a:r>
              <a:rPr lang="en-US" sz="1200" b="0" dirty="0">
                <a:latin typeface="Comic Sans MS" pitchFamily="66" charset="0"/>
                <a:cs typeface="Arial" pitchFamily="34" charset="0"/>
              </a:rPr>
              <a:t>Chief Executive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10"/>
              </a:rPr>
              <a:t>info@scienceprofonline.com</a:t>
            </a:r>
            <a:endParaRPr lang="en-US" sz="1200" b="0" dirty="0">
              <a:latin typeface="Comic Sans MS" pitchFamily="66" charset="0"/>
              <a:cs typeface="Arial" pitchFamily="34" charset="0"/>
            </a:endParaRPr>
          </a:p>
        </p:txBody>
      </p:sp>
    </p:spTree>
    <p:extLst>
      <p:ext uri="{BB962C8B-B14F-4D97-AF65-F5344CB8AC3E}">
        <p14:creationId xmlns:p14="http://schemas.microsoft.com/office/powerpoint/2010/main" val="7410134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1297" y="533400"/>
            <a:ext cx="7544554"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Text Box 12"/>
          <p:cNvSpPr txBox="1">
            <a:spLocks noChangeArrowheads="1"/>
          </p:cNvSpPr>
          <p:nvPr/>
        </p:nvSpPr>
        <p:spPr bwMode="auto">
          <a:xfrm>
            <a:off x="0" y="6613525"/>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4400">
                <a:solidFill>
                  <a:schemeClr val="tx2"/>
                </a:solidFill>
                <a:latin typeface="Comic Sans MS" charset="0"/>
                <a:ea typeface="ＭＳ Ｐゴシック" charset="0"/>
              </a:defRPr>
            </a:lvl1pPr>
            <a:lvl2pPr marL="742950" indent="-285750" eaLnBrk="0" hangingPunct="0">
              <a:defRPr sz="4400">
                <a:solidFill>
                  <a:schemeClr val="tx2"/>
                </a:solidFill>
                <a:latin typeface="Comic Sans MS" charset="0"/>
                <a:ea typeface="ＭＳ Ｐゴシック" charset="0"/>
              </a:defRPr>
            </a:lvl2pPr>
            <a:lvl3pPr marL="1143000" indent="-228600" eaLnBrk="0" hangingPunct="0">
              <a:defRPr sz="4400">
                <a:solidFill>
                  <a:schemeClr val="tx2"/>
                </a:solidFill>
                <a:latin typeface="Comic Sans MS" charset="0"/>
                <a:ea typeface="ＭＳ Ｐゴシック" charset="0"/>
              </a:defRPr>
            </a:lvl3pPr>
            <a:lvl4pPr marL="1600200" indent="-228600" eaLnBrk="0" hangingPunct="0">
              <a:defRPr sz="4400">
                <a:solidFill>
                  <a:schemeClr val="tx2"/>
                </a:solidFill>
                <a:latin typeface="Comic Sans MS" charset="0"/>
                <a:ea typeface="ＭＳ Ｐゴシック" charset="0"/>
              </a:defRPr>
            </a:lvl4pPr>
            <a:lvl5pPr marL="2057400" indent="-228600" eaLnBrk="0" hangingPunct="0">
              <a:defRPr sz="4400">
                <a:solidFill>
                  <a:schemeClr val="tx2"/>
                </a:solidFill>
                <a:latin typeface="Comic Sans MS" charset="0"/>
                <a:ea typeface="ＭＳ Ｐゴシック" charset="0"/>
              </a:defRPr>
            </a:lvl5pPr>
            <a:lvl6pPr marL="2514600" indent="-228600" eaLnBrk="0" fontAlgn="base" hangingPunct="0">
              <a:spcBef>
                <a:spcPct val="0"/>
              </a:spcBef>
              <a:spcAft>
                <a:spcPct val="0"/>
              </a:spcAft>
              <a:defRPr sz="4400">
                <a:solidFill>
                  <a:schemeClr val="tx2"/>
                </a:solidFill>
                <a:latin typeface="Comic Sans MS" charset="0"/>
                <a:ea typeface="ＭＳ Ｐゴシック" charset="0"/>
              </a:defRPr>
            </a:lvl6pPr>
            <a:lvl7pPr marL="2971800" indent="-228600" eaLnBrk="0" fontAlgn="base" hangingPunct="0">
              <a:spcBef>
                <a:spcPct val="0"/>
              </a:spcBef>
              <a:spcAft>
                <a:spcPct val="0"/>
              </a:spcAft>
              <a:defRPr sz="4400">
                <a:solidFill>
                  <a:schemeClr val="tx2"/>
                </a:solidFill>
                <a:latin typeface="Comic Sans MS" charset="0"/>
                <a:ea typeface="ＭＳ Ｐゴシック" charset="0"/>
              </a:defRPr>
            </a:lvl7pPr>
            <a:lvl8pPr marL="3429000" indent="-228600" eaLnBrk="0" fontAlgn="base" hangingPunct="0">
              <a:spcBef>
                <a:spcPct val="0"/>
              </a:spcBef>
              <a:spcAft>
                <a:spcPct val="0"/>
              </a:spcAft>
              <a:defRPr sz="4400">
                <a:solidFill>
                  <a:schemeClr val="tx2"/>
                </a:solidFill>
                <a:latin typeface="Comic Sans MS" charset="0"/>
                <a:ea typeface="ＭＳ Ｐゴシック" charset="0"/>
              </a:defRPr>
            </a:lvl8pPr>
            <a:lvl9pPr marL="3886200" indent="-228600" eaLnBrk="0" fontAlgn="base" hangingPunct="0">
              <a:spcBef>
                <a:spcPct val="0"/>
              </a:spcBef>
              <a:spcAft>
                <a:spcPct val="0"/>
              </a:spcAft>
              <a:defRPr sz="4400">
                <a:solidFill>
                  <a:schemeClr val="tx2"/>
                </a:solidFill>
                <a:latin typeface="Comic Sans MS" charset="0"/>
                <a:ea typeface="ＭＳ Ｐゴシック" charset="0"/>
              </a:defRPr>
            </a:lvl9pPr>
          </a:lstStyle>
          <a:p>
            <a:pPr eaLnBrk="1" hangingPunct="1">
              <a:spcBef>
                <a:spcPct val="50000"/>
              </a:spcBef>
            </a:pPr>
            <a:r>
              <a:rPr lang="en-US" sz="1000">
                <a:solidFill>
                  <a:schemeClr val="tx1"/>
                </a:solidFill>
              </a:rPr>
              <a:t>Images: </a:t>
            </a:r>
            <a:r>
              <a:rPr lang="en-US" sz="1000">
                <a:solidFill>
                  <a:schemeClr val="tx1"/>
                </a:solidFill>
                <a:hlinkClick r:id="rId4"/>
              </a:rPr>
              <a:t>Cellular Respiration</a:t>
            </a:r>
            <a:r>
              <a:rPr lang="en-US" sz="1000">
                <a:solidFill>
                  <a:schemeClr val="tx1"/>
                </a:solidFill>
              </a:rPr>
              <a:t>, Regis Frey</a:t>
            </a:r>
            <a:endParaRPr lang="en-US" sz="700">
              <a:solidFill>
                <a:schemeClr val="tx1"/>
              </a:solidFill>
            </a:endParaRPr>
          </a:p>
        </p:txBody>
      </p:sp>
      <p:sp>
        <p:nvSpPr>
          <p:cNvPr id="8199" name="Text Box 5"/>
          <p:cNvSpPr txBox="1">
            <a:spLocks noChangeArrowheads="1"/>
          </p:cNvSpPr>
          <p:nvPr/>
        </p:nvSpPr>
        <p:spPr bwMode="auto">
          <a:xfrm>
            <a:off x="4573588"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4400">
                <a:solidFill>
                  <a:schemeClr val="tx2"/>
                </a:solidFill>
                <a:latin typeface="Comic Sans MS" charset="0"/>
                <a:ea typeface="ＭＳ Ｐゴシック" charset="0"/>
              </a:defRPr>
            </a:lvl1pPr>
            <a:lvl2pPr marL="742950" indent="-285750" eaLnBrk="0" hangingPunct="0">
              <a:defRPr sz="4400">
                <a:solidFill>
                  <a:schemeClr val="tx2"/>
                </a:solidFill>
                <a:latin typeface="Comic Sans MS" charset="0"/>
                <a:ea typeface="ＭＳ Ｐゴシック" charset="0"/>
              </a:defRPr>
            </a:lvl2pPr>
            <a:lvl3pPr marL="1143000" indent="-228600" eaLnBrk="0" hangingPunct="0">
              <a:defRPr sz="4400">
                <a:solidFill>
                  <a:schemeClr val="tx2"/>
                </a:solidFill>
                <a:latin typeface="Comic Sans MS" charset="0"/>
                <a:ea typeface="ＭＳ Ｐゴシック" charset="0"/>
              </a:defRPr>
            </a:lvl3pPr>
            <a:lvl4pPr marL="1600200" indent="-228600" eaLnBrk="0" hangingPunct="0">
              <a:defRPr sz="4400">
                <a:solidFill>
                  <a:schemeClr val="tx2"/>
                </a:solidFill>
                <a:latin typeface="Comic Sans MS" charset="0"/>
                <a:ea typeface="ＭＳ Ｐゴシック" charset="0"/>
              </a:defRPr>
            </a:lvl4pPr>
            <a:lvl5pPr marL="2057400" indent="-228600" eaLnBrk="0" hangingPunct="0">
              <a:defRPr sz="4400">
                <a:solidFill>
                  <a:schemeClr val="tx2"/>
                </a:solidFill>
                <a:latin typeface="Comic Sans MS" charset="0"/>
                <a:ea typeface="ＭＳ Ｐゴシック" charset="0"/>
              </a:defRPr>
            </a:lvl5pPr>
            <a:lvl6pPr marL="2514600" indent="-228600" eaLnBrk="0" fontAlgn="base" hangingPunct="0">
              <a:spcBef>
                <a:spcPct val="0"/>
              </a:spcBef>
              <a:spcAft>
                <a:spcPct val="0"/>
              </a:spcAft>
              <a:defRPr sz="4400">
                <a:solidFill>
                  <a:schemeClr val="tx2"/>
                </a:solidFill>
                <a:latin typeface="Comic Sans MS" charset="0"/>
                <a:ea typeface="ＭＳ Ｐゴシック" charset="0"/>
              </a:defRPr>
            </a:lvl6pPr>
            <a:lvl7pPr marL="2971800" indent="-228600" eaLnBrk="0" fontAlgn="base" hangingPunct="0">
              <a:spcBef>
                <a:spcPct val="0"/>
              </a:spcBef>
              <a:spcAft>
                <a:spcPct val="0"/>
              </a:spcAft>
              <a:defRPr sz="4400">
                <a:solidFill>
                  <a:schemeClr val="tx2"/>
                </a:solidFill>
                <a:latin typeface="Comic Sans MS" charset="0"/>
                <a:ea typeface="ＭＳ Ｐゴシック" charset="0"/>
              </a:defRPr>
            </a:lvl7pPr>
            <a:lvl8pPr marL="3429000" indent="-228600" eaLnBrk="0" fontAlgn="base" hangingPunct="0">
              <a:spcBef>
                <a:spcPct val="0"/>
              </a:spcBef>
              <a:spcAft>
                <a:spcPct val="0"/>
              </a:spcAft>
              <a:defRPr sz="4400">
                <a:solidFill>
                  <a:schemeClr val="tx2"/>
                </a:solidFill>
                <a:latin typeface="Comic Sans MS" charset="0"/>
                <a:ea typeface="ＭＳ Ｐゴシック" charset="0"/>
              </a:defRPr>
            </a:lvl8pPr>
            <a:lvl9pPr marL="3886200" indent="-228600" eaLnBrk="0" fontAlgn="base" hangingPunct="0">
              <a:spcBef>
                <a:spcPct val="0"/>
              </a:spcBef>
              <a:spcAft>
                <a:spcPct val="0"/>
              </a:spcAft>
              <a:defRPr sz="4400">
                <a:solidFill>
                  <a:schemeClr val="tx2"/>
                </a:solidFill>
                <a:latin typeface="Comic Sans MS" charset="0"/>
                <a:ea typeface="ＭＳ Ｐゴシック" charset="0"/>
              </a:defRPr>
            </a:lvl9pPr>
          </a:lstStyle>
          <a:p>
            <a:pPr algn="r" eaLnBrk="1" hangingPunct="1">
              <a:spcBef>
                <a:spcPct val="50000"/>
              </a:spcBef>
            </a:pPr>
            <a:r>
              <a:rPr lang="en-US" sz="1000">
                <a:solidFill>
                  <a:schemeClr val="tx1"/>
                </a:solidFill>
              </a:rPr>
              <a:t>From the  </a:t>
            </a:r>
            <a:r>
              <a:rPr lang="en-US" sz="1000">
                <a:solidFill>
                  <a:schemeClr val="tx1"/>
                </a:solidFill>
                <a:hlinkClick r:id="rId5"/>
              </a:rPr>
              <a:t>Virtual Microbiology Classroom</a:t>
            </a:r>
            <a:r>
              <a:rPr lang="en-US" sz="1000">
                <a:solidFill>
                  <a:schemeClr val="tx1"/>
                </a:solidFill>
              </a:rPr>
              <a:t> on </a:t>
            </a:r>
            <a:r>
              <a:rPr lang="en-US" sz="1000">
                <a:solidFill>
                  <a:schemeClr val="tx1"/>
                </a:solidFill>
                <a:hlinkClick r:id="rId6"/>
              </a:rPr>
              <a:t>ScienceProfOnline.com</a:t>
            </a:r>
            <a:endParaRPr lang="en-US" sz="1000">
              <a:solidFill>
                <a:schemeClr val="tx1"/>
              </a:solidFill>
            </a:endParaRPr>
          </a:p>
        </p:txBody>
      </p:sp>
    </p:spTree>
    <p:extLst>
      <p:ext uri="{BB962C8B-B14F-4D97-AF65-F5344CB8AC3E}">
        <p14:creationId xmlns:p14="http://schemas.microsoft.com/office/powerpoint/2010/main" val="24737886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33500" y="381000"/>
            <a:ext cx="6324600" cy="715962"/>
          </a:xfrm>
        </p:spPr>
        <p:txBody>
          <a:bodyPr/>
          <a:lstStyle/>
          <a:p>
            <a:pPr eaLnBrk="1" hangingPunct="1"/>
            <a:r>
              <a:rPr lang="en-US" altLang="en-US" sz="4000" b="1" dirty="0" smtClean="0">
                <a:solidFill>
                  <a:schemeClr val="tx1">
                    <a:lumMod val="75000"/>
                    <a:lumOff val="25000"/>
                  </a:schemeClr>
                </a:solidFill>
                <a:latin typeface="Comic Sans MS" pitchFamily="66" charset="0"/>
              </a:rPr>
              <a:t>Fermentation</a:t>
            </a:r>
            <a:r>
              <a:rPr lang="en-US" altLang="en-US" sz="4800" dirty="0" smtClean="0">
                <a:solidFill>
                  <a:schemeClr val="bg1">
                    <a:lumMod val="65000"/>
                  </a:schemeClr>
                </a:solidFill>
              </a:rPr>
              <a:t> </a:t>
            </a:r>
          </a:p>
        </p:txBody>
      </p:sp>
      <p:sp>
        <p:nvSpPr>
          <p:cNvPr id="11267" name="Rectangle 3"/>
          <p:cNvSpPr>
            <a:spLocks noGrp="1" noChangeArrowheads="1"/>
          </p:cNvSpPr>
          <p:nvPr>
            <p:ph type="body" idx="1"/>
          </p:nvPr>
        </p:nvSpPr>
        <p:spPr>
          <a:xfrm>
            <a:off x="609600" y="1676400"/>
            <a:ext cx="8001000" cy="2995613"/>
          </a:xfrm>
        </p:spPr>
        <p:txBody>
          <a:bodyPr/>
          <a:lstStyle/>
          <a:p>
            <a:pPr eaLnBrk="1" hangingPunct="1">
              <a:lnSpc>
                <a:spcPct val="80000"/>
              </a:lnSpc>
            </a:pPr>
            <a:r>
              <a:rPr lang="en-US" altLang="en-US" sz="1800" dirty="0" smtClean="0">
                <a:latin typeface="Comic Sans MS" pitchFamily="66" charset="0"/>
              </a:rPr>
              <a:t>When there is nothing that can “catch” the electrons at the end of the ETC, cellular respiration cannot happen. </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hlinkClick r:id="rId3"/>
              </a:rPr>
              <a:t>Fermentation</a:t>
            </a:r>
            <a:r>
              <a:rPr lang="en-US" altLang="en-US" sz="1800" dirty="0" smtClean="0">
                <a:latin typeface="Comic Sans MS" pitchFamily="66" charset="0"/>
              </a:rPr>
              <a:t> is an alternative system that allows glycolysis to continue without the other steps of </a:t>
            </a:r>
            <a:r>
              <a:rPr lang="en-US" altLang="en-US" sz="1800" dirty="0" smtClean="0">
                <a:latin typeface="Comic Sans MS" pitchFamily="66" charset="0"/>
                <a:hlinkClick r:id="rId4"/>
              </a:rPr>
              <a:t>cellular respiration</a:t>
            </a:r>
            <a:r>
              <a:rPr lang="en-US" altLang="en-US" sz="1800" dirty="0" smtClean="0">
                <a:latin typeface="Comic Sans MS" pitchFamily="66" charset="0"/>
              </a:rPr>
              <a:t>. </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rPr>
              <a:t>Not as energetically efficient as respiration.  </a:t>
            </a:r>
          </a:p>
          <a:p>
            <a:pPr eaLnBrk="1" hangingPunct="1">
              <a:lnSpc>
                <a:spcPct val="80000"/>
              </a:lnSpc>
            </a:pPr>
            <a:endParaRPr lang="en-US" altLang="en-US" sz="1800" dirty="0" smtClean="0">
              <a:latin typeface="Comic Sans MS" pitchFamily="66" charset="0"/>
            </a:endParaRPr>
          </a:p>
          <a:p>
            <a:pPr eaLnBrk="1" hangingPunct="1">
              <a:lnSpc>
                <a:spcPct val="80000"/>
              </a:lnSpc>
            </a:pPr>
            <a:r>
              <a:rPr lang="en-US" altLang="en-US" sz="1800" dirty="0" smtClean="0">
                <a:latin typeface="Comic Sans MS" pitchFamily="66" charset="0"/>
              </a:rPr>
              <a:t>Produces only 2 </a:t>
            </a:r>
            <a:r>
              <a:rPr lang="en-US" altLang="en-US" sz="1800" dirty="0" smtClean="0">
                <a:latin typeface="Comic Sans MS" pitchFamily="66" charset="0"/>
                <a:hlinkClick r:id="rId5"/>
              </a:rPr>
              <a:t>ATP</a:t>
            </a:r>
            <a:r>
              <a:rPr lang="en-US" altLang="en-US" sz="1800" dirty="0" smtClean="0">
                <a:latin typeface="Comic Sans MS" pitchFamily="66" charset="0"/>
              </a:rPr>
              <a:t>.</a:t>
            </a:r>
          </a:p>
          <a:p>
            <a:pPr marL="0" indent="0" eaLnBrk="1" hangingPunct="1">
              <a:lnSpc>
                <a:spcPct val="80000"/>
              </a:lnSpc>
              <a:buNone/>
            </a:pPr>
            <a:endParaRPr lang="en-US" altLang="en-US" sz="1800" dirty="0" smtClean="0">
              <a:latin typeface="Comic Sans MS" pitchFamily="66" charset="0"/>
            </a:endParaRPr>
          </a:p>
          <a:p>
            <a:pPr eaLnBrk="1" hangingPunct="1">
              <a:lnSpc>
                <a:spcPct val="80000"/>
              </a:lnSpc>
            </a:pPr>
            <a:endParaRPr lang="en-US" altLang="en-US" sz="1600" dirty="0" smtClean="0">
              <a:latin typeface="Comic Sans MS" pitchFamily="66" charset="0"/>
            </a:endParaRPr>
          </a:p>
          <a:p>
            <a:pPr eaLnBrk="1" hangingPunct="1">
              <a:lnSpc>
                <a:spcPct val="80000"/>
              </a:lnSpc>
            </a:pPr>
            <a:endParaRPr lang="en-US" altLang="en-US" sz="1800" dirty="0" smtClean="0">
              <a:latin typeface="Comic Sans MS" pitchFamily="66" charset="0"/>
            </a:endParaRPr>
          </a:p>
          <a:p>
            <a:pPr eaLnBrk="1" hangingPunct="1">
              <a:lnSpc>
                <a:spcPct val="80000"/>
              </a:lnSpc>
            </a:pPr>
            <a:endParaRPr lang="en-US" altLang="en-US" sz="2800" dirty="0" smtClean="0">
              <a:latin typeface="Comic Sans MS" pitchFamily="66" charset="0"/>
            </a:endParaRPr>
          </a:p>
          <a:p>
            <a:pPr eaLnBrk="1" hangingPunct="1">
              <a:lnSpc>
                <a:spcPct val="80000"/>
              </a:lnSpc>
            </a:pPr>
            <a:endParaRPr lang="en-US" altLang="en-US" sz="2800" dirty="0" smtClean="0">
              <a:latin typeface="Comic Sans MS" pitchFamily="66" charset="0"/>
            </a:endParaRPr>
          </a:p>
        </p:txBody>
      </p:sp>
      <p:sp>
        <p:nvSpPr>
          <p:cNvPr id="11268" name="AutoShape 4"/>
          <p:cNvSpPr>
            <a:spLocks noChangeArrowheads="1"/>
          </p:cNvSpPr>
          <p:nvPr/>
        </p:nvSpPr>
        <p:spPr bwMode="auto">
          <a:xfrm>
            <a:off x="5895360" y="4269432"/>
            <a:ext cx="2306638" cy="16764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rgbClr val="FFFF00"/>
              </a:solidFill>
              <a:latin typeface="Comic Sans MS" pitchFamily="66" charset="0"/>
            </a:endParaRPr>
          </a:p>
        </p:txBody>
      </p:sp>
      <p:sp>
        <p:nvSpPr>
          <p:cNvPr id="11269" name="Text Box 5"/>
          <p:cNvSpPr txBox="1">
            <a:spLocks noChangeArrowheads="1"/>
          </p:cNvSpPr>
          <p:nvPr/>
        </p:nvSpPr>
        <p:spPr bwMode="auto">
          <a:xfrm>
            <a:off x="6567269" y="4876799"/>
            <a:ext cx="9628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tx2"/>
                </a:solidFill>
                <a:latin typeface="Comic Sans MS" pitchFamily="66" charset="0"/>
              </a:rPr>
              <a:t>ATP</a:t>
            </a:r>
          </a:p>
        </p:txBody>
      </p:sp>
      <p:sp>
        <p:nvSpPr>
          <p:cNvPr id="11270" name="AutoShape 6"/>
          <p:cNvSpPr>
            <a:spLocks noChangeArrowheads="1"/>
          </p:cNvSpPr>
          <p:nvPr/>
        </p:nvSpPr>
        <p:spPr bwMode="auto">
          <a:xfrm>
            <a:off x="3248998" y="4269432"/>
            <a:ext cx="2286000" cy="18288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rgbClr val="FFFF00"/>
              </a:solidFill>
              <a:latin typeface="Comic Sans MS" pitchFamily="66" charset="0"/>
            </a:endParaRPr>
          </a:p>
        </p:txBody>
      </p:sp>
      <p:sp>
        <p:nvSpPr>
          <p:cNvPr id="11271" name="Text Box 7"/>
          <p:cNvSpPr txBox="1">
            <a:spLocks noChangeArrowheads="1"/>
          </p:cNvSpPr>
          <p:nvPr/>
        </p:nvSpPr>
        <p:spPr bwMode="auto">
          <a:xfrm>
            <a:off x="3882843" y="4895348"/>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dirty="0">
                <a:solidFill>
                  <a:schemeClr val="tx2"/>
                </a:solidFill>
                <a:latin typeface="Comic Sans MS" pitchFamily="66" charset="0"/>
              </a:rPr>
              <a:t>ATP</a:t>
            </a:r>
          </a:p>
        </p:txBody>
      </p:sp>
      <p:sp>
        <p:nvSpPr>
          <p:cNvPr id="9"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6"/>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31105427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9"/>
          <p:cNvSpPr>
            <a:spLocks noGrp="1" noChangeArrowheads="1"/>
          </p:cNvSpPr>
          <p:nvPr>
            <p:ph type="title"/>
          </p:nvPr>
        </p:nvSpPr>
        <p:spPr>
          <a:xfrm>
            <a:off x="457200" y="152400"/>
            <a:ext cx="8229600" cy="715963"/>
          </a:xfrm>
        </p:spPr>
        <p:txBody>
          <a:bodyPr/>
          <a:lstStyle/>
          <a:p>
            <a:pPr eaLnBrk="1" hangingPunct="1"/>
            <a:r>
              <a:rPr lang="en-US" sz="2800" b="1" dirty="0" smtClean="0">
                <a:solidFill>
                  <a:srgbClr val="CC0066"/>
                </a:solidFill>
                <a:latin typeface="Comic Sans MS" panose="030F0702030302020204" pitchFamily="66" charset="0"/>
              </a:rPr>
              <a:t>Metabolism &amp; Identification of Microbes</a:t>
            </a:r>
          </a:p>
        </p:txBody>
      </p:sp>
      <p:sp>
        <p:nvSpPr>
          <p:cNvPr id="26627" name="Rectangle 2"/>
          <p:cNvSpPr>
            <a:spLocks noGrp="1" noChangeArrowheads="1"/>
          </p:cNvSpPr>
          <p:nvPr>
            <p:ph type="body" sz="half" idx="1"/>
          </p:nvPr>
        </p:nvSpPr>
        <p:spPr>
          <a:xfrm>
            <a:off x="228600" y="1011238"/>
            <a:ext cx="5715000" cy="5313362"/>
          </a:xfrm>
        </p:spPr>
        <p:txBody>
          <a:bodyPr/>
          <a:lstStyle/>
          <a:p>
            <a:pPr marL="225425" indent="-225425" eaLnBrk="1" hangingPunct="1">
              <a:lnSpc>
                <a:spcPct val="80000"/>
              </a:lnSpc>
              <a:buFontTx/>
              <a:buNone/>
              <a:defRPr/>
            </a:pPr>
            <a:r>
              <a:rPr lang="en-US" sz="1600" dirty="0" smtClean="0">
                <a:latin typeface="Comic Sans MS" pitchFamily="66" charset="0"/>
              </a:rPr>
              <a:t>Some of the specialized media that we have worked with in lab is both </a:t>
            </a:r>
            <a:r>
              <a:rPr lang="en-US" sz="1600" b="1" dirty="0" smtClean="0">
                <a:latin typeface="Comic Sans MS" pitchFamily="66" charset="0"/>
                <a:hlinkClick r:id="rId3"/>
              </a:rPr>
              <a:t>selective</a:t>
            </a:r>
            <a:r>
              <a:rPr lang="en-US" sz="1600" dirty="0" smtClean="0">
                <a:latin typeface="Comic Sans MS" pitchFamily="66" charset="0"/>
                <a:hlinkClick r:id="rId3"/>
              </a:rPr>
              <a:t> and </a:t>
            </a:r>
            <a:r>
              <a:rPr lang="en-US" sz="1600" b="1" dirty="0" smtClean="0">
                <a:latin typeface="Comic Sans MS" pitchFamily="66" charset="0"/>
                <a:hlinkClick r:id="rId3"/>
              </a:rPr>
              <a:t>differential</a:t>
            </a:r>
            <a:r>
              <a:rPr lang="en-US" sz="1600" dirty="0" smtClean="0">
                <a:latin typeface="Comic Sans MS" pitchFamily="66" charset="0"/>
              </a:rPr>
              <a:t>. </a:t>
            </a:r>
          </a:p>
          <a:p>
            <a:pPr marL="225425" indent="-225425" eaLnBrk="1" hangingPunct="1">
              <a:lnSpc>
                <a:spcPct val="80000"/>
              </a:lnSpc>
              <a:buFontTx/>
              <a:buNone/>
              <a:defRPr/>
            </a:pPr>
            <a:endParaRPr lang="en-US" sz="1600" dirty="0" smtClean="0">
              <a:latin typeface="Comic Sans MS" pitchFamily="66" charset="0"/>
            </a:endParaRPr>
          </a:p>
          <a:p>
            <a:pPr marL="225425" indent="-225425" eaLnBrk="1" hangingPunct="1">
              <a:lnSpc>
                <a:spcPct val="80000"/>
              </a:lnSpc>
              <a:buFontTx/>
              <a:buNone/>
              <a:defRPr/>
            </a:pPr>
            <a:r>
              <a:rPr lang="en-US" sz="1600" dirty="0" smtClean="0">
                <a:latin typeface="Comic Sans MS" pitchFamily="66" charset="0"/>
              </a:rPr>
              <a:t>The </a:t>
            </a:r>
            <a:r>
              <a:rPr lang="en-US" sz="1600" b="1" dirty="0" smtClean="0">
                <a:latin typeface="Comic Sans MS" pitchFamily="66" charset="0"/>
              </a:rPr>
              <a:t>differential</a:t>
            </a:r>
            <a:r>
              <a:rPr lang="en-US" sz="1600" dirty="0" smtClean="0">
                <a:latin typeface="Comic Sans MS" pitchFamily="66" charset="0"/>
              </a:rPr>
              <a:t> properties give us information about bacteria based on its metabolism.</a:t>
            </a:r>
          </a:p>
          <a:p>
            <a:pPr marL="225425" indent="-225425" eaLnBrk="1" hangingPunct="1">
              <a:lnSpc>
                <a:spcPct val="80000"/>
              </a:lnSpc>
              <a:buFontTx/>
              <a:buNone/>
              <a:defRPr/>
            </a:pPr>
            <a:endParaRPr lang="en-US" sz="1600" dirty="0" smtClean="0">
              <a:latin typeface="Comic Sans MS" pitchFamily="66" charset="0"/>
            </a:endParaRPr>
          </a:p>
          <a:p>
            <a:pPr marL="225425" indent="-225425" eaLnBrk="1" hangingPunct="1">
              <a:lnSpc>
                <a:spcPct val="80000"/>
              </a:lnSpc>
              <a:buFontTx/>
              <a:buNone/>
              <a:defRPr/>
            </a:pPr>
            <a:endParaRPr lang="en-US" sz="1600" dirty="0" smtClean="0">
              <a:latin typeface="Comic Sans MS" pitchFamily="66" charset="0"/>
            </a:endParaRPr>
          </a:p>
          <a:p>
            <a:pPr marL="225425" indent="-225425" eaLnBrk="1" hangingPunct="1">
              <a:lnSpc>
                <a:spcPct val="80000"/>
              </a:lnSpc>
              <a:buFontTx/>
              <a:buNone/>
              <a:defRPr/>
            </a:pPr>
            <a:r>
              <a:rPr lang="en-US" sz="1600" b="1" i="1" dirty="0" smtClean="0">
                <a:latin typeface="Comic Sans MS" pitchFamily="66" charset="0"/>
              </a:rPr>
              <a:t>Qs: </a:t>
            </a:r>
            <a:r>
              <a:rPr lang="en-US" sz="1600" i="1" dirty="0" smtClean="0">
                <a:latin typeface="Comic Sans MS" pitchFamily="66" charset="0"/>
              </a:rPr>
              <a:t>What is the medium in top picture?</a:t>
            </a:r>
            <a:endParaRPr lang="en-US" sz="1000" i="1" dirty="0" smtClean="0">
              <a:latin typeface="Comic Sans MS" pitchFamily="66" charset="0"/>
            </a:endParaRPr>
          </a:p>
          <a:p>
            <a:pPr marL="225425" indent="-225425" eaLnBrk="1" hangingPunct="1">
              <a:lnSpc>
                <a:spcPct val="80000"/>
              </a:lnSpc>
              <a:buFontTx/>
              <a:buNone/>
              <a:defRPr/>
            </a:pPr>
            <a:endParaRPr lang="en-US" sz="1200" i="1" dirty="0" smtClean="0">
              <a:latin typeface="Comic Sans MS" pitchFamily="66" charset="0"/>
            </a:endParaRPr>
          </a:p>
          <a:p>
            <a:pPr lvl="2" eaLnBrk="1" hangingPunct="1">
              <a:lnSpc>
                <a:spcPct val="80000"/>
              </a:lnSpc>
              <a:buFont typeface="Arial" pitchFamily="34" charset="0"/>
              <a:buChar char="•"/>
              <a:defRPr/>
            </a:pPr>
            <a:r>
              <a:rPr lang="en-US" sz="1200" i="1" dirty="0" smtClean="0">
                <a:latin typeface="Comic Sans MS" pitchFamily="66" charset="0"/>
              </a:rPr>
              <a:t>Is selective …Why?    What does it grow? </a:t>
            </a:r>
          </a:p>
          <a:p>
            <a:pPr lvl="2" eaLnBrk="1" hangingPunct="1">
              <a:lnSpc>
                <a:spcPct val="80000"/>
              </a:lnSpc>
              <a:buFont typeface="Arial" pitchFamily="34" charset="0"/>
              <a:buChar char="•"/>
              <a:defRPr/>
            </a:pPr>
            <a:endParaRPr lang="en-US" sz="1050" i="1" dirty="0" smtClean="0">
              <a:latin typeface="Comic Sans MS" pitchFamily="66" charset="0"/>
            </a:endParaRPr>
          </a:p>
          <a:p>
            <a:pPr lvl="2" eaLnBrk="1" hangingPunct="1">
              <a:lnSpc>
                <a:spcPct val="80000"/>
              </a:lnSpc>
              <a:buFont typeface="Arial" pitchFamily="34" charset="0"/>
              <a:buChar char="•"/>
              <a:defRPr/>
            </a:pPr>
            <a:r>
              <a:rPr lang="en-US" sz="1200" i="1" dirty="0" smtClean="0">
                <a:latin typeface="Comic Sans MS" pitchFamily="66" charset="0"/>
              </a:rPr>
              <a:t>Is differential …Why?</a:t>
            </a:r>
          </a:p>
          <a:p>
            <a:pPr lvl="2" eaLnBrk="1" hangingPunct="1">
              <a:lnSpc>
                <a:spcPct val="80000"/>
              </a:lnSpc>
              <a:buFont typeface="Arial" pitchFamily="34" charset="0"/>
              <a:buChar char="•"/>
              <a:defRPr/>
            </a:pPr>
            <a:endParaRPr lang="en-US" sz="1000" i="1" dirty="0" smtClean="0">
              <a:latin typeface="Comic Sans MS" pitchFamily="66" charset="0"/>
            </a:endParaRPr>
          </a:p>
          <a:p>
            <a:pPr lvl="2" eaLnBrk="1" hangingPunct="1">
              <a:lnSpc>
                <a:spcPct val="80000"/>
              </a:lnSpc>
              <a:buFont typeface="Arial" pitchFamily="34" charset="0"/>
              <a:buChar char="•"/>
              <a:defRPr/>
            </a:pPr>
            <a:r>
              <a:rPr lang="en-US" sz="1200" i="1" dirty="0" smtClean="0">
                <a:latin typeface="Comic Sans MS" pitchFamily="66" charset="0"/>
              </a:rPr>
              <a:t>What does the differential property reveal about the bacteria growing there?</a:t>
            </a:r>
          </a:p>
          <a:p>
            <a:pPr marL="225425" indent="-225425" eaLnBrk="1" hangingPunct="1">
              <a:lnSpc>
                <a:spcPct val="80000"/>
              </a:lnSpc>
              <a:buFontTx/>
              <a:buNone/>
              <a:defRPr/>
            </a:pPr>
            <a:endParaRPr lang="en-US" sz="1400" dirty="0" smtClean="0">
              <a:solidFill>
                <a:srgbClr val="5F5F5F"/>
              </a:solidFill>
              <a:latin typeface="Comic Sans MS" pitchFamily="66" charset="0"/>
            </a:endParaRPr>
          </a:p>
          <a:p>
            <a:pPr marL="225425" indent="-225425" eaLnBrk="1" hangingPunct="1">
              <a:lnSpc>
                <a:spcPct val="80000"/>
              </a:lnSpc>
              <a:buFontTx/>
              <a:buNone/>
              <a:defRPr/>
            </a:pPr>
            <a:endParaRPr lang="en-US" sz="1200" i="1" dirty="0" smtClean="0">
              <a:latin typeface="Comic Sans MS" pitchFamily="66" charset="0"/>
            </a:endParaRPr>
          </a:p>
          <a:p>
            <a:pPr marL="225425" indent="-225425" eaLnBrk="1" hangingPunct="1">
              <a:lnSpc>
                <a:spcPct val="80000"/>
              </a:lnSpc>
              <a:buFontTx/>
              <a:buNone/>
              <a:defRPr/>
            </a:pPr>
            <a:r>
              <a:rPr lang="en-US" sz="1600" b="1" i="1" dirty="0" smtClean="0">
                <a:latin typeface="Comic Sans MS" pitchFamily="66" charset="0"/>
              </a:rPr>
              <a:t>Qs: </a:t>
            </a:r>
            <a:r>
              <a:rPr lang="en-US" sz="1600" i="1" dirty="0" smtClean="0">
                <a:latin typeface="Comic Sans MS" pitchFamily="66" charset="0"/>
              </a:rPr>
              <a:t>What is the medium in bottom picture?</a:t>
            </a:r>
            <a:endParaRPr lang="en-US" sz="1000" i="1" dirty="0" smtClean="0">
              <a:latin typeface="Comic Sans MS" pitchFamily="66" charset="0"/>
            </a:endParaRPr>
          </a:p>
          <a:p>
            <a:pPr marL="225425" indent="-225425" eaLnBrk="1" hangingPunct="1">
              <a:lnSpc>
                <a:spcPct val="80000"/>
              </a:lnSpc>
              <a:buFontTx/>
              <a:buNone/>
              <a:defRPr/>
            </a:pPr>
            <a:endParaRPr lang="en-US" sz="1100" i="1" dirty="0" smtClean="0">
              <a:latin typeface="Comic Sans MS" pitchFamily="66" charset="0"/>
            </a:endParaRPr>
          </a:p>
          <a:p>
            <a:pPr lvl="2" eaLnBrk="1" hangingPunct="1">
              <a:lnSpc>
                <a:spcPct val="80000"/>
              </a:lnSpc>
              <a:defRPr/>
            </a:pPr>
            <a:r>
              <a:rPr lang="en-US" sz="1200" i="1" dirty="0" smtClean="0">
                <a:latin typeface="Comic Sans MS" pitchFamily="66" charset="0"/>
              </a:rPr>
              <a:t>Is selective …Why?      What does it grow? </a:t>
            </a:r>
          </a:p>
          <a:p>
            <a:pPr eaLnBrk="1" hangingPunct="1">
              <a:lnSpc>
                <a:spcPct val="80000"/>
              </a:lnSpc>
              <a:defRPr/>
            </a:pPr>
            <a:endParaRPr lang="en-US" sz="1000" i="1" dirty="0" smtClean="0">
              <a:latin typeface="Comic Sans MS" pitchFamily="66" charset="0"/>
            </a:endParaRPr>
          </a:p>
          <a:p>
            <a:pPr lvl="2" eaLnBrk="1" hangingPunct="1">
              <a:lnSpc>
                <a:spcPct val="80000"/>
              </a:lnSpc>
              <a:defRPr/>
            </a:pPr>
            <a:r>
              <a:rPr lang="en-US" sz="1200" i="1" dirty="0" smtClean="0">
                <a:latin typeface="Comic Sans MS" pitchFamily="66" charset="0"/>
              </a:rPr>
              <a:t>Is differential …Why?</a:t>
            </a:r>
          </a:p>
          <a:p>
            <a:pPr eaLnBrk="1" hangingPunct="1">
              <a:lnSpc>
                <a:spcPct val="80000"/>
              </a:lnSpc>
              <a:defRPr/>
            </a:pPr>
            <a:endParaRPr lang="en-US" sz="1000" i="1" dirty="0" smtClean="0">
              <a:latin typeface="Comic Sans MS" pitchFamily="66" charset="0"/>
            </a:endParaRPr>
          </a:p>
          <a:p>
            <a:pPr lvl="2" eaLnBrk="1" hangingPunct="1">
              <a:lnSpc>
                <a:spcPct val="80000"/>
              </a:lnSpc>
              <a:defRPr/>
            </a:pPr>
            <a:r>
              <a:rPr lang="en-US" sz="1200" i="1" dirty="0" smtClean="0">
                <a:latin typeface="Comic Sans MS" pitchFamily="66" charset="0"/>
              </a:rPr>
              <a:t>What does the differential property reveal about the bacteria growing there</a:t>
            </a:r>
            <a:r>
              <a:rPr lang="en-US" sz="400" i="1" dirty="0" smtClean="0">
                <a:latin typeface="Comic Sans MS" pitchFamily="66" charset="0"/>
              </a:rPr>
              <a:t>?</a:t>
            </a:r>
          </a:p>
        </p:txBody>
      </p:sp>
      <p:pic>
        <p:nvPicPr>
          <p:cNvPr id="12292" name="Picture 13" descr="Mannitol Salt Pos Neg 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84888" y="4114800"/>
            <a:ext cx="2773362" cy="2262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5606" name="Text Box 6"/>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solidFill>
                  <a:schemeClr val="tx2"/>
                </a:solidFill>
                <a:latin typeface="Comic Sans MS" panose="030F0702030302020204" pitchFamily="66" charset="0"/>
              </a:rPr>
              <a:t>Images: </a:t>
            </a:r>
            <a:r>
              <a:rPr lang="en-US" sz="1000">
                <a:solidFill>
                  <a:schemeClr val="tx2"/>
                </a:solidFill>
                <a:latin typeface="Comic Sans MS" panose="030F0702030302020204" pitchFamily="66" charset="0"/>
                <a:hlinkClick r:id="rId5"/>
              </a:rPr>
              <a:t>MacConkey’s Agar</a:t>
            </a:r>
            <a:r>
              <a:rPr lang="en-US" sz="1000">
                <a:solidFill>
                  <a:schemeClr val="tx2"/>
                </a:solidFill>
                <a:latin typeface="Comic Sans MS" panose="030F0702030302020204" pitchFamily="66" charset="0"/>
              </a:rPr>
              <a:t>  (MAC) </a:t>
            </a:r>
            <a:r>
              <a:rPr lang="en-US" sz="1000">
                <a:solidFill>
                  <a:schemeClr val="tx2"/>
                </a:solidFill>
                <a:latin typeface="Comic Sans MS" panose="030F0702030302020204" pitchFamily="66" charset="0"/>
                <a:hlinkClick r:id="rId6"/>
              </a:rPr>
              <a:t>&amp; Mannitol Salt Agar</a:t>
            </a:r>
            <a:r>
              <a:rPr lang="en-US" sz="1000">
                <a:solidFill>
                  <a:schemeClr val="tx2"/>
                </a:solidFill>
                <a:latin typeface="Comic Sans MS" panose="030F0702030302020204" pitchFamily="66" charset="0"/>
              </a:rPr>
              <a:t> (MSA), T. Port</a:t>
            </a:r>
          </a:p>
        </p:txBody>
      </p:sp>
      <p:pic>
        <p:nvPicPr>
          <p:cNvPr id="12294" name="Content Placeholder 4"/>
          <p:cNvPicPr>
            <a:picLocks noGrp="1" noChangeAspect="1"/>
          </p:cNvPicPr>
          <p:nvPr>
            <p:ph sz="quarter" idx="3"/>
          </p:nvPr>
        </p:nvPicPr>
        <p:blipFill>
          <a:blip r:embed="rId7" cstate="print">
            <a:extLst>
              <a:ext uri="{28A0092B-C50C-407E-A947-70E740481C1C}">
                <a14:useLocalDpi xmlns:a14="http://schemas.microsoft.com/office/drawing/2010/main" val="0"/>
              </a:ext>
            </a:extLst>
          </a:blip>
          <a:stretch>
            <a:fillRect/>
          </a:stretch>
        </p:blipFill>
        <p:spPr>
          <a:xfrm>
            <a:off x="6096000" y="1331317"/>
            <a:ext cx="2719388" cy="20395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5"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8"/>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9"/>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573" y="140688"/>
            <a:ext cx="4876800" cy="1143000"/>
          </a:xfrm>
        </p:spPr>
        <p:txBody>
          <a:bodyPr/>
          <a:lstStyle/>
          <a:p>
            <a:pPr algn="l" eaLnBrk="1" hangingPunct="1"/>
            <a:r>
              <a:rPr lang="en-US" sz="3600" b="1" smtClean="0">
                <a:solidFill>
                  <a:schemeClr val="folHlink"/>
                </a:solidFill>
                <a:latin typeface="Comic Sans MS" panose="030F0702030302020204" pitchFamily="66" charset="0"/>
              </a:rPr>
              <a:t>Microbial Growth</a:t>
            </a:r>
          </a:p>
        </p:txBody>
      </p:sp>
      <p:sp>
        <p:nvSpPr>
          <p:cNvPr id="14339" name="Rectangle 3"/>
          <p:cNvSpPr>
            <a:spLocks noGrp="1" noChangeArrowheads="1"/>
          </p:cNvSpPr>
          <p:nvPr>
            <p:ph type="body" sz="half" idx="1"/>
          </p:nvPr>
        </p:nvSpPr>
        <p:spPr>
          <a:xfrm>
            <a:off x="468573" y="1421050"/>
            <a:ext cx="4038600" cy="4525963"/>
          </a:xfrm>
        </p:spPr>
        <p:txBody>
          <a:bodyPr/>
          <a:lstStyle/>
          <a:p>
            <a:pPr eaLnBrk="1" hangingPunct="1">
              <a:lnSpc>
                <a:spcPct val="90000"/>
              </a:lnSpc>
            </a:pPr>
            <a:r>
              <a:rPr lang="en-US" sz="2000" dirty="0" smtClean="0">
                <a:latin typeface="Comic Sans MS" panose="030F0702030302020204" pitchFamily="66" charset="0"/>
              </a:rPr>
              <a:t>Refers to increase in the </a:t>
            </a:r>
            <a:r>
              <a:rPr lang="en-US" sz="2000" b="1" dirty="0" smtClean="0">
                <a:solidFill>
                  <a:schemeClr val="tx2">
                    <a:lumMod val="50000"/>
                    <a:lumOff val="50000"/>
                  </a:schemeClr>
                </a:solidFill>
                <a:latin typeface="Comic Sans MS" panose="030F0702030302020204" pitchFamily="66" charset="0"/>
              </a:rPr>
              <a:t>number</a:t>
            </a:r>
            <a:r>
              <a:rPr lang="en-US" sz="2000" dirty="0" smtClean="0">
                <a:latin typeface="Comic Sans MS" panose="030F0702030302020204" pitchFamily="66" charset="0"/>
              </a:rPr>
              <a:t> of microbes </a:t>
            </a:r>
            <a:r>
              <a:rPr lang="en-US" sz="1600" dirty="0" smtClean="0">
                <a:latin typeface="Comic Sans MS" panose="030F0702030302020204" pitchFamily="66" charset="0"/>
              </a:rPr>
              <a:t>(reproduction) </a:t>
            </a:r>
            <a:r>
              <a:rPr lang="en-US" sz="2000" dirty="0" smtClean="0">
                <a:latin typeface="Comic Sans MS" panose="030F0702030302020204" pitchFamily="66" charset="0"/>
              </a:rPr>
              <a:t>rather than an increase in </a:t>
            </a:r>
            <a:r>
              <a:rPr lang="en-US" sz="2000" b="1" dirty="0" smtClean="0">
                <a:solidFill>
                  <a:schemeClr val="tx2">
                    <a:lumMod val="50000"/>
                    <a:lumOff val="50000"/>
                  </a:schemeClr>
                </a:solidFill>
                <a:latin typeface="Comic Sans MS" panose="030F0702030302020204" pitchFamily="66" charset="0"/>
              </a:rPr>
              <a:t>size</a:t>
            </a:r>
            <a:r>
              <a:rPr lang="en-US" sz="2000" b="1" dirty="0" smtClean="0">
                <a:latin typeface="Comic Sans MS" panose="030F0702030302020204" pitchFamily="66" charset="0"/>
              </a:rPr>
              <a:t> </a:t>
            </a:r>
            <a:r>
              <a:rPr lang="en-US" sz="2000" dirty="0" smtClean="0">
                <a:latin typeface="Comic Sans MS" panose="030F0702030302020204" pitchFamily="66" charset="0"/>
              </a:rPr>
              <a:t>of the microbe.</a:t>
            </a:r>
          </a:p>
          <a:p>
            <a:pPr eaLnBrk="1" hangingPunct="1">
              <a:lnSpc>
                <a:spcPct val="90000"/>
              </a:lnSpc>
            </a:pPr>
            <a:endParaRPr lang="en-US" sz="2000" dirty="0" smtClean="0">
              <a:latin typeface="Comic Sans MS" panose="030F0702030302020204" pitchFamily="66" charset="0"/>
            </a:endParaRPr>
          </a:p>
          <a:p>
            <a:pPr eaLnBrk="1" hangingPunct="1">
              <a:lnSpc>
                <a:spcPct val="90000"/>
              </a:lnSpc>
            </a:pPr>
            <a:r>
              <a:rPr lang="en-US" sz="2000" dirty="0" smtClean="0">
                <a:latin typeface="Comic Sans MS" panose="030F0702030302020204" pitchFamily="66" charset="0"/>
              </a:rPr>
              <a:t>Result of microbial growth is the </a:t>
            </a:r>
            <a:r>
              <a:rPr lang="en-US" sz="2000" b="1" dirty="0" smtClean="0">
                <a:solidFill>
                  <a:schemeClr val="tx2">
                    <a:lumMod val="50000"/>
                    <a:lumOff val="50000"/>
                  </a:schemeClr>
                </a:solidFill>
                <a:latin typeface="Comic Sans MS" panose="030F0702030302020204" pitchFamily="66" charset="0"/>
              </a:rPr>
              <a:t>colony</a:t>
            </a:r>
            <a:r>
              <a:rPr lang="en-US" sz="2000" dirty="0" smtClean="0">
                <a:latin typeface="Comic Sans MS" panose="030F0702030302020204" pitchFamily="66" charset="0"/>
              </a:rPr>
              <a:t> = aggregation of cells arising from single parent cell.</a:t>
            </a:r>
          </a:p>
          <a:p>
            <a:pPr eaLnBrk="1" hangingPunct="1">
              <a:lnSpc>
                <a:spcPct val="90000"/>
              </a:lnSpc>
            </a:pPr>
            <a:endParaRPr lang="en-US" sz="2000" dirty="0" smtClean="0">
              <a:latin typeface="Comic Sans MS" panose="030F0702030302020204" pitchFamily="66" charset="0"/>
            </a:endParaRPr>
          </a:p>
          <a:p>
            <a:pPr eaLnBrk="1" hangingPunct="1">
              <a:lnSpc>
                <a:spcPct val="90000"/>
              </a:lnSpc>
            </a:pPr>
            <a:r>
              <a:rPr lang="en-US" sz="2000" dirty="0" smtClean="0">
                <a:latin typeface="Comic Sans MS" panose="030F0702030302020204" pitchFamily="66" charset="0"/>
              </a:rPr>
              <a:t>The time required for growth and reproduction is known as the doubling or </a:t>
            </a:r>
            <a:r>
              <a:rPr lang="en-US" sz="2000" b="1" dirty="0" smtClean="0">
                <a:solidFill>
                  <a:schemeClr val="tx2">
                    <a:lumMod val="50000"/>
                    <a:lumOff val="50000"/>
                  </a:schemeClr>
                </a:solidFill>
                <a:latin typeface="Comic Sans MS" panose="030F0702030302020204" pitchFamily="66" charset="0"/>
              </a:rPr>
              <a:t>generation time</a:t>
            </a:r>
            <a:r>
              <a:rPr lang="en-US" sz="2000" b="1" dirty="0" smtClean="0">
                <a:latin typeface="Comic Sans MS" panose="030F0702030302020204" pitchFamily="66" charset="0"/>
              </a:rPr>
              <a:t>.</a:t>
            </a:r>
            <a:endParaRPr lang="en-US" sz="2000" dirty="0" smtClean="0">
              <a:latin typeface="Comic Sans MS" panose="030F0702030302020204" pitchFamily="66" charset="0"/>
            </a:endParaRPr>
          </a:p>
        </p:txBody>
      </p:sp>
      <p:pic>
        <p:nvPicPr>
          <p:cNvPr id="118788" name="Picture 4" descr="GlowingColonyEColi"/>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5562600" y="457200"/>
            <a:ext cx="3068270" cy="28010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sz="quarter" idx="3"/>
          </p:nvPr>
        </p:nvPicPr>
        <p:blipFill>
          <a:blip r:embed="rId4" cstate="email">
            <a:extLst>
              <a:ext uri="{28A0092B-C50C-407E-A947-70E740481C1C}">
                <a14:useLocalDpi xmlns:a14="http://schemas.microsoft.com/office/drawing/2010/main"/>
              </a:ext>
            </a:extLst>
          </a:blip>
          <a:stretch>
            <a:fillRect/>
          </a:stretch>
        </p:blipFill>
        <p:spPr>
          <a:xfrm>
            <a:off x="5562600" y="3699771"/>
            <a:ext cx="3124200" cy="273990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342" name="Line 7"/>
          <p:cNvSpPr>
            <a:spLocks noChangeShapeType="1"/>
          </p:cNvSpPr>
          <p:nvPr/>
        </p:nvSpPr>
        <p:spPr bwMode="auto">
          <a:xfrm>
            <a:off x="3962400" y="3974495"/>
            <a:ext cx="3657600" cy="174897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Text Box 6"/>
          <p:cNvSpPr txBox="1">
            <a:spLocks noChangeArrowheads="1"/>
          </p:cNvSpPr>
          <p:nvPr/>
        </p:nvSpPr>
        <p:spPr bwMode="auto">
          <a:xfrm>
            <a:off x="0" y="6480175"/>
            <a:ext cx="411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Glowing Colony E. coli  from  "Aging and Death in E. coli" (2005) PLoS Biol 3(2); Microbes on MacConkeys, T. Port</a:t>
            </a:r>
          </a:p>
        </p:txBody>
      </p:sp>
      <p:sp>
        <p:nvSpPr>
          <p:cNvPr id="14344" name="Text Box 5"/>
          <p:cNvSpPr txBox="1">
            <a:spLocks noChangeArrowheads="1"/>
          </p:cNvSpPr>
          <p:nvPr/>
        </p:nvSpPr>
        <p:spPr bwMode="auto">
          <a:xfrm>
            <a:off x="4572000" y="6624638"/>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6200"/>
            <a:ext cx="9144000" cy="838200"/>
          </a:xfrm>
        </p:spPr>
        <p:txBody>
          <a:bodyPr/>
          <a:lstStyle/>
          <a:p>
            <a:pPr marL="450850" indent="-450850" eaLnBrk="1" hangingPunct="1"/>
            <a:r>
              <a:rPr lang="en-US" sz="2900" b="1" dirty="0" smtClean="0">
                <a:solidFill>
                  <a:srgbClr val="FF0000"/>
                </a:solidFill>
                <a:latin typeface="Comic Sans MS" panose="030F0702030302020204" pitchFamily="66" charset="0"/>
              </a:rPr>
              <a:t>Exponential Growth </a:t>
            </a:r>
            <a:r>
              <a:rPr lang="en-US" sz="2500" b="1" dirty="0" smtClean="0">
                <a:solidFill>
                  <a:schemeClr val="folHlink"/>
                </a:solidFill>
                <a:latin typeface="Comic Sans MS" panose="030F0702030302020204" pitchFamily="66" charset="0"/>
              </a:rPr>
              <a:t>in Cell Count From Binary Fission</a:t>
            </a:r>
          </a:p>
        </p:txBody>
      </p:sp>
      <p:sp>
        <p:nvSpPr>
          <p:cNvPr id="15363" name="Rectangle 3"/>
          <p:cNvSpPr>
            <a:spLocks noGrp="1" noChangeArrowheads="1"/>
          </p:cNvSpPr>
          <p:nvPr>
            <p:ph type="body" sz="half" idx="1"/>
          </p:nvPr>
        </p:nvSpPr>
        <p:spPr>
          <a:xfrm>
            <a:off x="457200" y="1560513"/>
            <a:ext cx="8305800" cy="4525962"/>
          </a:xfrm>
        </p:spPr>
        <p:txBody>
          <a:bodyPr/>
          <a:lstStyle/>
          <a:p>
            <a:pPr marL="225425" indent="-225425" eaLnBrk="1" hangingPunct="1">
              <a:buFontTx/>
              <a:buNone/>
            </a:pPr>
            <a:r>
              <a:rPr lang="en-US" sz="2000" b="1" smtClean="0">
                <a:latin typeface="Comic Sans MS" panose="030F0702030302020204" pitchFamily="66" charset="0"/>
              </a:rPr>
              <a:t>	Generation 		Cell </a:t>
            </a:r>
          </a:p>
          <a:p>
            <a:pPr marL="225425" indent="-225425" eaLnBrk="1" hangingPunct="1">
              <a:buFontTx/>
              <a:buNone/>
            </a:pPr>
            <a:r>
              <a:rPr lang="en-US" sz="2000" b="1" smtClean="0">
                <a:latin typeface="Comic Sans MS" panose="030F0702030302020204" pitchFamily="66" charset="0"/>
              </a:rPr>
              <a:t>   Number	        Count</a:t>
            </a:r>
          </a:p>
          <a:p>
            <a:pPr marL="225425" indent="-225425" eaLnBrk="1" hangingPunct="1">
              <a:buFontTx/>
              <a:buNone/>
            </a:pPr>
            <a:r>
              <a:rPr lang="en-US" sz="2000" smtClean="0">
                <a:latin typeface="Comic Sans MS" panose="030F0702030302020204" pitchFamily="66" charset="0"/>
              </a:rPr>
              <a:t>		0		  1</a:t>
            </a:r>
          </a:p>
          <a:p>
            <a:pPr marL="225425" indent="-225425" eaLnBrk="1" hangingPunct="1">
              <a:buFontTx/>
              <a:buNone/>
            </a:pPr>
            <a:r>
              <a:rPr lang="en-US" sz="2000" smtClean="0">
                <a:latin typeface="Comic Sans MS" panose="030F0702030302020204" pitchFamily="66" charset="0"/>
              </a:rPr>
              <a:t>		1		  2</a:t>
            </a:r>
          </a:p>
          <a:p>
            <a:pPr marL="225425" indent="-225425" eaLnBrk="1" hangingPunct="1">
              <a:buFontTx/>
              <a:buNone/>
            </a:pPr>
            <a:r>
              <a:rPr lang="en-US" sz="2000" smtClean="0">
                <a:latin typeface="Comic Sans MS" panose="030F0702030302020204" pitchFamily="66" charset="0"/>
              </a:rPr>
              <a:t>		2		  4</a:t>
            </a:r>
          </a:p>
          <a:p>
            <a:pPr marL="225425" indent="-225425" eaLnBrk="1" hangingPunct="1">
              <a:buFontTx/>
              <a:buNone/>
            </a:pPr>
            <a:r>
              <a:rPr lang="en-US" sz="2000" smtClean="0">
                <a:latin typeface="Comic Sans MS" panose="030F0702030302020204" pitchFamily="66" charset="0"/>
              </a:rPr>
              <a:t>		3		  8</a:t>
            </a:r>
          </a:p>
          <a:p>
            <a:pPr marL="225425" indent="-225425" eaLnBrk="1" hangingPunct="1">
              <a:buFontTx/>
              <a:buNone/>
            </a:pPr>
            <a:r>
              <a:rPr lang="en-US" sz="2000" smtClean="0">
                <a:latin typeface="Comic Sans MS" panose="030F0702030302020204" pitchFamily="66" charset="0"/>
              </a:rPr>
              <a:t>		4		 16	</a:t>
            </a:r>
          </a:p>
          <a:p>
            <a:pPr marL="225425" indent="-225425" eaLnBrk="1" hangingPunct="1">
              <a:buFontTx/>
              <a:buNone/>
            </a:pPr>
            <a:r>
              <a:rPr lang="en-US" sz="2000" smtClean="0">
                <a:latin typeface="Comic Sans MS" panose="030F0702030302020204" pitchFamily="66" charset="0"/>
              </a:rPr>
              <a:t>		5		 32	</a:t>
            </a:r>
          </a:p>
          <a:p>
            <a:pPr marL="225425" indent="-225425" eaLnBrk="1" hangingPunct="1">
              <a:buFontTx/>
              <a:buNone/>
            </a:pPr>
            <a:r>
              <a:rPr lang="en-US" sz="2000" smtClean="0">
                <a:latin typeface="Comic Sans MS" panose="030F0702030302020204" pitchFamily="66" charset="0"/>
              </a:rPr>
              <a:t>		10	           1,024	</a:t>
            </a:r>
          </a:p>
          <a:p>
            <a:pPr marL="225425" indent="-225425" eaLnBrk="1" hangingPunct="1">
              <a:buFontTx/>
              <a:buNone/>
            </a:pPr>
            <a:r>
              <a:rPr lang="en-US" sz="2000" smtClean="0">
                <a:latin typeface="Comic Sans MS" panose="030F0702030302020204" pitchFamily="66" charset="0"/>
              </a:rPr>
              <a:t>		20	        1,048,576</a:t>
            </a:r>
          </a:p>
        </p:txBody>
      </p:sp>
      <p:sp>
        <p:nvSpPr>
          <p:cNvPr id="12292" name="Text Box 4"/>
          <p:cNvSpPr txBox="1">
            <a:spLocks noChangeArrowheads="1"/>
          </p:cNvSpPr>
          <p:nvPr/>
        </p:nvSpPr>
        <p:spPr bwMode="auto">
          <a:xfrm>
            <a:off x="1516063" y="5638800"/>
            <a:ext cx="2598737" cy="969496"/>
          </a:xfrm>
          <a:prstGeom prst="rect">
            <a:avLst/>
          </a:prstGeom>
          <a:noFill/>
          <a:ln w="5715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1600" dirty="0">
                <a:latin typeface="Comic Sans MS" pitchFamily="66" charset="0"/>
              </a:rPr>
              <a:t>Let’s watch a time lapse movie of </a:t>
            </a:r>
            <a:r>
              <a:rPr lang="en-US" sz="1600" i="1" dirty="0">
                <a:latin typeface="Comic Sans MS" pitchFamily="66" charset="0"/>
                <a:hlinkClick r:id="rId3"/>
              </a:rPr>
              <a:t>E. coli </a:t>
            </a:r>
            <a:r>
              <a:rPr lang="en-US" sz="1600" dirty="0">
                <a:latin typeface="Comic Sans MS" pitchFamily="66" charset="0"/>
                <a:hlinkClick r:id="rId3"/>
              </a:rPr>
              <a:t>population growth</a:t>
            </a:r>
            <a:r>
              <a:rPr lang="en-US" sz="1100" i="1" dirty="0" smtClean="0">
                <a:latin typeface="Arial" charset="0"/>
              </a:rPr>
              <a:t>.</a:t>
            </a:r>
          </a:p>
          <a:p>
            <a:pPr algn="ctr">
              <a:spcBef>
                <a:spcPct val="50000"/>
              </a:spcBef>
              <a:defRPr/>
            </a:pPr>
            <a:endParaRPr lang="en-US" sz="500" dirty="0">
              <a:solidFill>
                <a:srgbClr val="005FA2"/>
              </a:solidFill>
              <a:latin typeface="Arial" charset="0"/>
            </a:endParaRPr>
          </a:p>
        </p:txBody>
      </p:sp>
      <p:pic>
        <p:nvPicPr>
          <p:cNvPr id="15365" name="Picture 1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1524000"/>
            <a:ext cx="3986213"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6" name="Picture 8" descr="MC90022968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150" y="5708650"/>
            <a:ext cx="6477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6"/>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487362"/>
          </a:xfrm>
        </p:spPr>
        <p:txBody>
          <a:bodyPr/>
          <a:lstStyle/>
          <a:p>
            <a:pPr marL="450850" indent="-450850" eaLnBrk="1" hangingPunct="1"/>
            <a:r>
              <a:rPr lang="en-US" sz="3200" b="1" smtClean="0">
                <a:solidFill>
                  <a:schemeClr val="folHlink"/>
                </a:solidFill>
                <a:latin typeface="Comic Sans MS" panose="030F0702030302020204" pitchFamily="66" charset="0"/>
              </a:rPr>
              <a:t>Bacterial </a:t>
            </a:r>
            <a:r>
              <a:rPr lang="en-US" sz="3200" b="1" smtClean="0">
                <a:solidFill>
                  <a:srgbClr val="99CC00"/>
                </a:solidFill>
                <a:latin typeface="Comic Sans MS" panose="030F0702030302020204" pitchFamily="66" charset="0"/>
              </a:rPr>
              <a:t>Population</a:t>
            </a:r>
            <a:r>
              <a:rPr lang="en-US" sz="3200" b="1" smtClean="0">
                <a:solidFill>
                  <a:schemeClr val="folHlink"/>
                </a:solidFill>
                <a:latin typeface="Comic Sans MS" panose="030F0702030302020204" pitchFamily="66" charset="0"/>
              </a:rPr>
              <a:t> Growth Curve</a:t>
            </a:r>
          </a:p>
        </p:txBody>
      </p:sp>
      <p:pic>
        <p:nvPicPr>
          <p:cNvPr id="1638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3246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6"/>
          <p:cNvSpPr txBox="1">
            <a:spLocks noChangeArrowheads="1"/>
          </p:cNvSpPr>
          <p:nvPr/>
        </p:nvSpPr>
        <p:spPr bwMode="auto">
          <a:xfrm>
            <a:off x="4419600" y="6613525"/>
            <a:ext cx="4724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4"/>
              </a:rPr>
              <a:t>Bacterial growth phases</a:t>
            </a:r>
            <a:r>
              <a:rPr lang="en-US" sz="1000">
                <a:latin typeface="Comic Sans MS" panose="030F0702030302020204" pitchFamily="66" charset="0"/>
              </a:rPr>
              <a:t>, Michal Komorniczak</a:t>
            </a:r>
          </a:p>
        </p:txBody>
      </p:sp>
      <p:sp>
        <p:nvSpPr>
          <p:cNvPr id="16389"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152400"/>
            <a:ext cx="8686800" cy="955675"/>
          </a:xfrm>
        </p:spPr>
        <p:txBody>
          <a:bodyPr/>
          <a:lstStyle/>
          <a:p>
            <a:pPr marL="450850" indent="-450850" eaLnBrk="1" hangingPunct="1"/>
            <a:r>
              <a:rPr lang="en-US" sz="2800" b="1" smtClean="0">
                <a:solidFill>
                  <a:schemeClr val="folHlink"/>
                </a:solidFill>
                <a:latin typeface="Comic Sans MS" panose="030F0702030302020204" pitchFamily="66" charset="0"/>
              </a:rPr>
              <a:t>Generation Time Under Optimal Conditions </a:t>
            </a:r>
            <a:br>
              <a:rPr lang="en-US" sz="2800" b="1" smtClean="0">
                <a:solidFill>
                  <a:schemeClr val="folHlink"/>
                </a:solidFill>
                <a:latin typeface="Comic Sans MS" panose="030F0702030302020204" pitchFamily="66" charset="0"/>
              </a:rPr>
            </a:br>
            <a:r>
              <a:rPr lang="en-US" sz="1400" smtClean="0">
                <a:solidFill>
                  <a:schemeClr val="folHlink"/>
                </a:solidFill>
                <a:latin typeface="Comic Sans MS" panose="030F0702030302020204" pitchFamily="66" charset="0"/>
              </a:rPr>
              <a:t>(at 37</a:t>
            </a:r>
            <a:r>
              <a:rPr lang="en-US" sz="1400" baseline="30000" smtClean="0">
                <a:solidFill>
                  <a:schemeClr val="folHlink"/>
                </a:solidFill>
                <a:latin typeface="Comic Sans MS" panose="030F0702030302020204" pitchFamily="66" charset="0"/>
              </a:rPr>
              <a:t>o</a:t>
            </a:r>
            <a:r>
              <a:rPr lang="en-US" sz="1400" smtClean="0">
                <a:solidFill>
                  <a:schemeClr val="folHlink"/>
                </a:solidFill>
                <a:latin typeface="Comic Sans MS" panose="030F0702030302020204" pitchFamily="66" charset="0"/>
              </a:rPr>
              <a:t>C)</a:t>
            </a:r>
          </a:p>
        </p:txBody>
      </p:sp>
      <p:sp>
        <p:nvSpPr>
          <p:cNvPr id="17411" name="Rectangle 3"/>
          <p:cNvSpPr>
            <a:spLocks noGrp="1" noChangeArrowheads="1"/>
          </p:cNvSpPr>
          <p:nvPr>
            <p:ph type="body" idx="1"/>
          </p:nvPr>
        </p:nvSpPr>
        <p:spPr>
          <a:xfrm>
            <a:off x="555625" y="1279525"/>
            <a:ext cx="7543800" cy="4953000"/>
          </a:xfrm>
        </p:spPr>
        <p:txBody>
          <a:bodyPr/>
          <a:lstStyle/>
          <a:p>
            <a:pPr marL="225425" indent="-225425" eaLnBrk="1" hangingPunct="1">
              <a:lnSpc>
                <a:spcPct val="80000"/>
              </a:lnSpc>
              <a:buFontTx/>
              <a:buNone/>
            </a:pPr>
            <a:r>
              <a:rPr lang="en-US" sz="1900" b="1" smtClean="0">
                <a:latin typeface="Comic Sans MS" panose="030F0702030302020204" pitchFamily="66" charset="0"/>
              </a:rPr>
              <a:t>Organism			   	  Generation 							     Time </a:t>
            </a:r>
            <a:endParaRPr lang="en-US" sz="1500" i="1" smtClean="0">
              <a:latin typeface="Comic Sans MS" panose="030F0702030302020204" pitchFamily="66" charset="0"/>
            </a:endParaRPr>
          </a:p>
          <a:p>
            <a:pPr marL="225425" indent="-225425" eaLnBrk="1" hangingPunct="1">
              <a:lnSpc>
                <a:spcPct val="80000"/>
              </a:lnSpc>
              <a:buFontTx/>
              <a:buNone/>
            </a:pPr>
            <a:endParaRPr lang="en-US" sz="1200" i="1" smtClean="0">
              <a:latin typeface="Comic Sans MS" panose="030F0702030302020204" pitchFamily="66" charset="0"/>
            </a:endParaRPr>
          </a:p>
          <a:p>
            <a:pPr marL="225425" indent="-225425" eaLnBrk="1" hangingPunct="1">
              <a:lnSpc>
                <a:spcPct val="80000"/>
              </a:lnSpc>
              <a:buFontTx/>
              <a:buNone/>
            </a:pPr>
            <a:r>
              <a:rPr lang="en-US" sz="1500" i="1" smtClean="0">
                <a:latin typeface="Comic Sans MS" panose="030F0702030302020204" pitchFamily="66" charset="0"/>
              </a:rPr>
              <a:t>Bacillus cereus</a:t>
            </a:r>
            <a:r>
              <a:rPr lang="en-US" sz="1500" smtClean="0">
                <a:latin typeface="Comic Sans MS" panose="030F0702030302020204" pitchFamily="66" charset="0"/>
              </a:rPr>
              <a:t>				           28 min</a:t>
            </a:r>
          </a:p>
          <a:p>
            <a:pPr marL="225425" indent="-225425" eaLnBrk="1" hangingPunct="1">
              <a:lnSpc>
                <a:spcPct val="80000"/>
              </a:lnSpc>
              <a:buFontTx/>
              <a:buNone/>
            </a:pPr>
            <a:endParaRPr lang="en-US" sz="1200" smtClean="0">
              <a:latin typeface="Comic Sans MS" panose="030F0702030302020204" pitchFamily="66" charset="0"/>
            </a:endParaRPr>
          </a:p>
          <a:p>
            <a:pPr marL="225425" indent="-225425" eaLnBrk="1" hangingPunct="1">
              <a:lnSpc>
                <a:spcPct val="80000"/>
              </a:lnSpc>
              <a:buFontTx/>
              <a:buNone/>
            </a:pPr>
            <a:endParaRPr lang="en-US" sz="1800" smtClean="0">
              <a:latin typeface="Comic Sans MS" panose="030F0702030302020204" pitchFamily="66" charset="0"/>
            </a:endParaRPr>
          </a:p>
          <a:p>
            <a:pPr marL="225425" indent="-225425" eaLnBrk="1" hangingPunct="1">
              <a:lnSpc>
                <a:spcPct val="80000"/>
              </a:lnSpc>
              <a:buFontTx/>
              <a:buNone/>
            </a:pPr>
            <a:endParaRPr lang="en-US" sz="1500" smtClean="0">
              <a:latin typeface="Comic Sans MS" panose="030F0702030302020204" pitchFamily="66" charset="0"/>
            </a:endParaRPr>
          </a:p>
          <a:p>
            <a:pPr marL="225425" indent="-225425" eaLnBrk="1" hangingPunct="1">
              <a:lnSpc>
                <a:spcPct val="80000"/>
              </a:lnSpc>
              <a:buFontTx/>
              <a:buNone/>
            </a:pPr>
            <a:r>
              <a:rPr lang="en-US" sz="1500" i="1" smtClean="0">
                <a:latin typeface="Comic Sans MS" panose="030F0702030302020204" pitchFamily="66" charset="0"/>
              </a:rPr>
              <a:t>Escherichia coli	</a:t>
            </a:r>
            <a:r>
              <a:rPr lang="en-US" sz="1500" smtClean="0">
                <a:latin typeface="Comic Sans MS" panose="030F0702030302020204" pitchFamily="66" charset="0"/>
              </a:rPr>
              <a:t>			          12.5 min</a:t>
            </a:r>
          </a:p>
          <a:p>
            <a:pPr marL="225425" indent="-225425" eaLnBrk="1" hangingPunct="1">
              <a:lnSpc>
                <a:spcPct val="80000"/>
              </a:lnSpc>
              <a:buFontTx/>
              <a:buNone/>
            </a:pPr>
            <a:endParaRPr lang="en-US" sz="1800" i="1" smtClean="0">
              <a:latin typeface="Comic Sans MS" panose="030F0702030302020204" pitchFamily="66" charset="0"/>
            </a:endParaRPr>
          </a:p>
          <a:p>
            <a:pPr marL="225425" indent="-225425" eaLnBrk="1" hangingPunct="1">
              <a:lnSpc>
                <a:spcPct val="80000"/>
              </a:lnSpc>
              <a:buFontTx/>
              <a:buNone/>
            </a:pPr>
            <a:endParaRPr lang="en-US" sz="1200" i="1" smtClean="0">
              <a:latin typeface="Comic Sans MS" panose="030F0702030302020204" pitchFamily="66" charset="0"/>
            </a:endParaRPr>
          </a:p>
          <a:p>
            <a:pPr marL="225425" indent="-225425" eaLnBrk="1" hangingPunct="1">
              <a:lnSpc>
                <a:spcPct val="80000"/>
              </a:lnSpc>
              <a:buFontTx/>
              <a:buNone/>
            </a:pPr>
            <a:endParaRPr lang="en-US" sz="1500" i="1" smtClean="0">
              <a:latin typeface="Comic Sans MS" panose="030F0702030302020204" pitchFamily="66" charset="0"/>
            </a:endParaRPr>
          </a:p>
          <a:p>
            <a:pPr marL="225425" indent="-225425" eaLnBrk="1" hangingPunct="1">
              <a:lnSpc>
                <a:spcPct val="80000"/>
              </a:lnSpc>
              <a:buFontTx/>
              <a:buNone/>
            </a:pPr>
            <a:r>
              <a:rPr lang="en-US" sz="1500" i="1" smtClean="0">
                <a:latin typeface="Comic Sans MS" panose="030F0702030302020204" pitchFamily="66" charset="0"/>
              </a:rPr>
              <a:t>Staphylococcus aureus</a:t>
            </a:r>
            <a:r>
              <a:rPr lang="en-US" sz="1500" smtClean="0">
                <a:latin typeface="Comic Sans MS" panose="030F0702030302020204" pitchFamily="66" charset="0"/>
              </a:rPr>
              <a:t> </a:t>
            </a:r>
            <a:r>
              <a:rPr lang="en-US" sz="900" smtClean="0">
                <a:latin typeface="Comic Sans MS" panose="030F0702030302020204" pitchFamily="66" charset="0"/>
              </a:rPr>
              <a:t>(causes many types of infections)</a:t>
            </a:r>
            <a:r>
              <a:rPr lang="en-US" sz="1600" smtClean="0">
                <a:latin typeface="Comic Sans MS" panose="030F0702030302020204" pitchFamily="66" charset="0"/>
              </a:rPr>
              <a:t> </a:t>
            </a:r>
            <a:r>
              <a:rPr lang="en-US" sz="1500" smtClean="0">
                <a:latin typeface="Comic Sans MS" panose="030F0702030302020204" pitchFamily="66" charset="0"/>
              </a:rPr>
              <a:t>	         27-30 min</a:t>
            </a:r>
          </a:p>
          <a:p>
            <a:pPr marL="225425" indent="-225425" eaLnBrk="1" hangingPunct="1">
              <a:lnSpc>
                <a:spcPct val="80000"/>
              </a:lnSpc>
              <a:buFontTx/>
              <a:buNone/>
            </a:pPr>
            <a:endParaRPr lang="en-US" sz="1600" smtClean="0">
              <a:latin typeface="Comic Sans MS" panose="030F0702030302020204" pitchFamily="66" charset="0"/>
            </a:endParaRPr>
          </a:p>
          <a:p>
            <a:pPr marL="225425" indent="-225425" eaLnBrk="1" hangingPunct="1">
              <a:lnSpc>
                <a:spcPct val="80000"/>
              </a:lnSpc>
              <a:buFontTx/>
              <a:buNone/>
            </a:pPr>
            <a:endParaRPr lang="en-US" sz="1500" smtClean="0">
              <a:latin typeface="Comic Sans MS" panose="030F0702030302020204" pitchFamily="66" charset="0"/>
            </a:endParaRPr>
          </a:p>
          <a:p>
            <a:pPr marL="225425" indent="-225425" eaLnBrk="1" hangingPunct="1">
              <a:lnSpc>
                <a:spcPct val="80000"/>
              </a:lnSpc>
              <a:buFontTx/>
              <a:buNone/>
            </a:pPr>
            <a:endParaRPr lang="en-US" sz="1500" smtClean="0">
              <a:latin typeface="Comic Sans MS" panose="030F0702030302020204" pitchFamily="66" charset="0"/>
            </a:endParaRPr>
          </a:p>
          <a:p>
            <a:pPr marL="225425" indent="-225425" eaLnBrk="1" hangingPunct="1">
              <a:lnSpc>
                <a:spcPct val="80000"/>
              </a:lnSpc>
              <a:buFontTx/>
              <a:buNone/>
            </a:pPr>
            <a:r>
              <a:rPr lang="en-US" sz="1500" i="1" smtClean="0">
                <a:latin typeface="Comic Sans MS" panose="030F0702030302020204" pitchFamily="66" charset="0"/>
              </a:rPr>
              <a:t>Mycobacterium tuberculosis </a:t>
            </a:r>
            <a:r>
              <a:rPr lang="en-US" sz="900" smtClean="0">
                <a:latin typeface="Comic Sans MS" panose="030F0702030302020204" pitchFamily="66" charset="0"/>
              </a:rPr>
              <a:t>(agent of Tuberculosis)                         </a:t>
            </a:r>
            <a:r>
              <a:rPr lang="en-US" sz="1500" smtClean="0">
                <a:latin typeface="Comic Sans MS" panose="030F0702030302020204" pitchFamily="66" charset="0"/>
              </a:rPr>
              <a:t>     18 – 24 hrs</a:t>
            </a:r>
          </a:p>
          <a:p>
            <a:pPr marL="225425" indent="-225425" eaLnBrk="1" hangingPunct="1">
              <a:lnSpc>
                <a:spcPct val="80000"/>
              </a:lnSpc>
              <a:buFontTx/>
              <a:buNone/>
            </a:pPr>
            <a:endParaRPr lang="en-US" sz="2000" smtClean="0">
              <a:latin typeface="Comic Sans MS" panose="030F0702030302020204" pitchFamily="66" charset="0"/>
            </a:endParaRPr>
          </a:p>
          <a:p>
            <a:pPr marL="225425" indent="-225425" eaLnBrk="1" hangingPunct="1">
              <a:lnSpc>
                <a:spcPct val="80000"/>
              </a:lnSpc>
              <a:buFontTx/>
              <a:buNone/>
            </a:pPr>
            <a:endParaRPr lang="en-US" sz="1200" smtClean="0">
              <a:latin typeface="Comic Sans MS" panose="030F0702030302020204" pitchFamily="66" charset="0"/>
            </a:endParaRPr>
          </a:p>
          <a:p>
            <a:pPr marL="225425" indent="-225425" eaLnBrk="1" hangingPunct="1">
              <a:lnSpc>
                <a:spcPct val="80000"/>
              </a:lnSpc>
              <a:buFontTx/>
              <a:buNone/>
            </a:pPr>
            <a:endParaRPr lang="en-US" sz="1500" smtClean="0">
              <a:latin typeface="Comic Sans MS" panose="030F0702030302020204" pitchFamily="66" charset="0"/>
            </a:endParaRPr>
          </a:p>
          <a:p>
            <a:pPr marL="225425" indent="-225425" eaLnBrk="1" hangingPunct="1">
              <a:lnSpc>
                <a:spcPct val="80000"/>
              </a:lnSpc>
              <a:buFontTx/>
              <a:buNone/>
            </a:pPr>
            <a:r>
              <a:rPr lang="en-US" sz="1500" i="1" smtClean="0">
                <a:latin typeface="Comic Sans MS" panose="030F0702030302020204" pitchFamily="66" charset="0"/>
              </a:rPr>
              <a:t>Treponema pallidum </a:t>
            </a:r>
            <a:r>
              <a:rPr lang="en-US" sz="900" smtClean="0">
                <a:latin typeface="Comic Sans MS" panose="030F0702030302020204" pitchFamily="66" charset="0"/>
              </a:rPr>
              <a:t>(agent of Syphilis)</a:t>
            </a:r>
            <a:r>
              <a:rPr lang="en-US" sz="1600" smtClean="0">
                <a:latin typeface="Comic Sans MS" panose="030F0702030302020204" pitchFamily="66" charset="0"/>
              </a:rPr>
              <a:t>	</a:t>
            </a:r>
            <a:r>
              <a:rPr lang="en-US" sz="1500" smtClean="0">
                <a:latin typeface="Comic Sans MS" panose="030F0702030302020204" pitchFamily="66" charset="0"/>
              </a:rPr>
              <a:t>	           30 hrs</a:t>
            </a:r>
          </a:p>
          <a:p>
            <a:pPr marL="225425" indent="-225425" eaLnBrk="1" hangingPunct="1">
              <a:lnSpc>
                <a:spcPct val="80000"/>
              </a:lnSpc>
              <a:buFontTx/>
              <a:buNone/>
            </a:pPr>
            <a:endParaRPr lang="en-US" sz="2100" smtClean="0">
              <a:latin typeface="Comic Sans MS" panose="030F0702030302020204" pitchFamily="66" charset="0"/>
            </a:endParaRPr>
          </a:p>
        </p:txBody>
      </p:sp>
      <p:sp>
        <p:nvSpPr>
          <p:cNvPr id="17412" name="Text Box 6"/>
          <p:cNvSpPr txBox="1">
            <a:spLocks noChangeArrowheads="1"/>
          </p:cNvSpPr>
          <p:nvPr/>
        </p:nvSpPr>
        <p:spPr bwMode="auto">
          <a:xfrm>
            <a:off x="3657600" y="3357563"/>
            <a:ext cx="147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en-US" sz="2400"/>
          </a:p>
        </p:txBody>
      </p:sp>
      <p:sp>
        <p:nvSpPr>
          <p:cNvPr id="17413" name="Text Box 8"/>
          <p:cNvSpPr txBox="1">
            <a:spLocks noChangeArrowheads="1"/>
          </p:cNvSpPr>
          <p:nvPr/>
        </p:nvSpPr>
        <p:spPr bwMode="auto">
          <a:xfrm>
            <a:off x="3294063" y="4533900"/>
            <a:ext cx="206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en-US" sz="2400"/>
          </a:p>
        </p:txBody>
      </p:sp>
      <p:sp>
        <p:nvSpPr>
          <p:cNvPr id="17414" name="Text Box 10"/>
          <p:cNvSpPr txBox="1">
            <a:spLocks noChangeArrowheads="1"/>
          </p:cNvSpPr>
          <p:nvPr/>
        </p:nvSpPr>
        <p:spPr bwMode="auto">
          <a:xfrm>
            <a:off x="4108450" y="5173663"/>
            <a:ext cx="150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endParaRPr lang="en-US" sz="2400"/>
          </a:p>
        </p:txBody>
      </p:sp>
      <p:pic>
        <p:nvPicPr>
          <p:cNvPr id="174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604963"/>
            <a:ext cx="100488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695575"/>
            <a:ext cx="10048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654425"/>
            <a:ext cx="996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13613" y="4648200"/>
            <a:ext cx="9826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6"/>
          <p:cNvSpPr txBox="1">
            <a:spLocks noChangeArrowheads="1"/>
          </p:cNvSpPr>
          <p:nvPr/>
        </p:nvSpPr>
        <p:spPr bwMode="auto">
          <a:xfrm>
            <a:off x="-4763" y="6329363"/>
            <a:ext cx="34337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omic Sans MS" panose="030F0702030302020204" pitchFamily="66" charset="0"/>
              </a:rPr>
              <a:t>Images: </a:t>
            </a:r>
            <a:r>
              <a:rPr lang="en-US" sz="1000" i="1">
                <a:latin typeface="Comic Sans MS" panose="030F0702030302020204" pitchFamily="66" charset="0"/>
              </a:rPr>
              <a:t>B. cereus, E. coli </a:t>
            </a:r>
            <a:r>
              <a:rPr lang="en-US" sz="1000">
                <a:latin typeface="Comic Sans MS" panose="030F0702030302020204" pitchFamily="66" charset="0"/>
              </a:rPr>
              <a:t>&amp; </a:t>
            </a:r>
            <a:r>
              <a:rPr lang="en-US" sz="1000" i="1">
                <a:latin typeface="Comic Sans MS" panose="030F0702030302020204" pitchFamily="66" charset="0"/>
              </a:rPr>
              <a:t>S. aureus </a:t>
            </a:r>
            <a:r>
              <a:rPr lang="en-US" sz="1000">
                <a:latin typeface="Comic Sans MS" panose="030F0702030302020204" pitchFamily="66" charset="0"/>
              </a:rPr>
              <a:t>by T. Port; </a:t>
            </a:r>
            <a:r>
              <a:rPr lang="en-US" sz="1000">
                <a:latin typeface="Comic Sans MS" panose="030F0702030302020204" pitchFamily="66" charset="0"/>
                <a:hlinkClick r:id="rId7"/>
              </a:rPr>
              <a:t>TB culture</a:t>
            </a:r>
            <a:r>
              <a:rPr lang="en-US" sz="1000">
                <a:latin typeface="Comic Sans MS" panose="030F0702030302020204" pitchFamily="66" charset="0"/>
              </a:rPr>
              <a:t>, Dr. George Kubica PHIL #4428, </a:t>
            </a:r>
            <a:r>
              <a:rPr lang="en-US" sz="1000" i="1">
                <a:latin typeface="Comic Sans MS" panose="030F0702030302020204" pitchFamily="66" charset="0"/>
                <a:hlinkClick r:id="rId8"/>
              </a:rPr>
              <a:t>Treponema pallidum</a:t>
            </a:r>
            <a:r>
              <a:rPr lang="en-US" sz="1000">
                <a:latin typeface="Comic Sans MS" panose="030F0702030302020204" pitchFamily="66" charset="0"/>
              </a:rPr>
              <a:t>, Dr. Edwin P. Ewing, Jr., PHIL #836</a:t>
            </a:r>
          </a:p>
        </p:txBody>
      </p:sp>
      <p:pic>
        <p:nvPicPr>
          <p:cNvPr id="17420"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32663" y="5505450"/>
            <a:ext cx="9572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5"/>
          <p:cNvSpPr txBox="1">
            <a:spLocks noChangeArrowheads="1"/>
          </p:cNvSpPr>
          <p:nvPr/>
        </p:nvSpPr>
        <p:spPr bwMode="auto">
          <a:xfrm>
            <a:off x="4572000" y="66389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10"/>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11"/>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228600" y="762000"/>
            <a:ext cx="4495800" cy="5486399"/>
          </a:xfrm>
        </p:spPr>
        <p:txBody>
          <a:bodyPr/>
          <a:lstStyle/>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800" dirty="0" smtClean="0">
                <a:latin typeface="Comic Sans MS" pitchFamily="66" charset="0"/>
              </a:rPr>
              <a:t>GRAM-</a:t>
            </a:r>
            <a:r>
              <a:rPr lang="en-US" sz="1800" dirty="0" smtClean="0">
                <a:solidFill>
                  <a:srgbClr val="FF00FF"/>
                </a:solidFill>
                <a:latin typeface="Comic Sans MS" pitchFamily="66" charset="0"/>
              </a:rPr>
              <a:t>v</a:t>
            </a:r>
            <a:r>
              <a:rPr lang="en-US" sz="1800" dirty="0" smtClean="0">
                <a:solidFill>
                  <a:srgbClr val="9900CC"/>
                </a:solidFill>
                <a:latin typeface="Comic Sans MS" pitchFamily="66" charset="0"/>
              </a:rPr>
              <a:t>a</a:t>
            </a:r>
            <a:r>
              <a:rPr lang="en-US" sz="1800" dirty="0" smtClean="0">
                <a:solidFill>
                  <a:srgbClr val="FF00FF"/>
                </a:solidFill>
                <a:latin typeface="Comic Sans MS" pitchFamily="66" charset="0"/>
              </a:rPr>
              <a:t>r</a:t>
            </a:r>
            <a:r>
              <a:rPr lang="en-US" sz="1800" dirty="0" smtClean="0">
                <a:solidFill>
                  <a:srgbClr val="9900CC"/>
                </a:solidFill>
                <a:latin typeface="Comic Sans MS" pitchFamily="66" charset="0"/>
              </a:rPr>
              <a:t>i</a:t>
            </a:r>
            <a:r>
              <a:rPr lang="en-US" sz="1800" dirty="0" smtClean="0">
                <a:solidFill>
                  <a:srgbClr val="FF00FF"/>
                </a:solidFill>
                <a:latin typeface="Comic Sans MS" pitchFamily="66" charset="0"/>
              </a:rPr>
              <a:t>a</a:t>
            </a:r>
            <a:r>
              <a:rPr lang="en-US" sz="1800" dirty="0" smtClean="0">
                <a:solidFill>
                  <a:srgbClr val="9900CC"/>
                </a:solidFill>
                <a:latin typeface="Comic Sans MS" pitchFamily="66" charset="0"/>
              </a:rPr>
              <a:t>b</a:t>
            </a:r>
            <a:r>
              <a:rPr lang="en-US" sz="1800" dirty="0" smtClean="0">
                <a:solidFill>
                  <a:srgbClr val="FF00FF"/>
                </a:solidFill>
                <a:latin typeface="Comic Sans MS" pitchFamily="66" charset="0"/>
              </a:rPr>
              <a:t>l</a:t>
            </a:r>
            <a:r>
              <a:rPr lang="en-US" sz="1800" dirty="0" smtClean="0">
                <a:solidFill>
                  <a:srgbClr val="9900CC"/>
                </a:solidFill>
                <a:latin typeface="Comic Sans MS" pitchFamily="66" charset="0"/>
              </a:rPr>
              <a:t>e, </a:t>
            </a:r>
            <a:r>
              <a:rPr lang="en-US" sz="1600" b="1" dirty="0" smtClean="0">
                <a:solidFill>
                  <a:srgbClr val="92D050"/>
                </a:solidFill>
                <a:latin typeface="Comic Sans MS" pitchFamily="66" charset="0"/>
              </a:rPr>
              <a:t>obligate aerobe</a:t>
            </a:r>
            <a:r>
              <a:rPr lang="en-US" sz="1600" dirty="0" smtClean="0">
                <a:solidFill>
                  <a:srgbClr val="92D050"/>
                </a:solidFill>
                <a:latin typeface="Comic Sans MS" pitchFamily="66" charset="0"/>
              </a:rPr>
              <a:t>, </a:t>
            </a:r>
            <a:r>
              <a:rPr lang="en-US" sz="1400" dirty="0" smtClean="0">
                <a:latin typeface="Comic Sans MS" pitchFamily="66" charset="0"/>
              </a:rPr>
              <a:t>bacillus-shaped</a:t>
            </a:r>
          </a:p>
          <a:p>
            <a:pPr eaLnBrk="1" hangingPunct="1">
              <a:lnSpc>
                <a:spcPct val="80000"/>
              </a:lnSpc>
              <a:buFontTx/>
              <a:buNone/>
            </a:pPr>
            <a:endParaRPr lang="en-US" sz="1800" b="1" i="1" dirty="0" smtClean="0">
              <a:latin typeface="Comic Sans MS" pitchFamily="66" charset="0"/>
            </a:endParaRPr>
          </a:p>
          <a:p>
            <a:pPr eaLnBrk="1" hangingPunct="1">
              <a:lnSpc>
                <a:spcPct val="80000"/>
              </a:lnSpc>
              <a:buFontTx/>
              <a:buNone/>
            </a:pPr>
            <a:r>
              <a:rPr lang="en-US" sz="1800" b="1" i="1" dirty="0" smtClean="0">
                <a:solidFill>
                  <a:srgbClr val="FF0000"/>
                </a:solidFill>
                <a:latin typeface="Comic Sans MS" pitchFamily="66" charset="0"/>
              </a:rPr>
              <a:t>Q</a:t>
            </a:r>
            <a:r>
              <a:rPr lang="en-US" sz="1600" b="1" i="1" dirty="0" smtClean="0">
                <a:latin typeface="Comic Sans MS" pitchFamily="66" charset="0"/>
              </a:rPr>
              <a:t>: Why Gram variable?</a:t>
            </a:r>
          </a:p>
          <a:p>
            <a:pPr eaLnBrk="1" hangingPunct="1">
              <a:lnSpc>
                <a:spcPct val="80000"/>
              </a:lnSpc>
              <a:buFontTx/>
              <a:buNone/>
            </a:pPr>
            <a:endParaRPr lang="en-US" sz="1200" dirty="0" smtClean="0">
              <a:latin typeface="Comic Sans MS" pitchFamily="66" charset="0"/>
            </a:endParaRPr>
          </a:p>
          <a:p>
            <a:pPr eaLnBrk="1" hangingPunct="1">
              <a:lnSpc>
                <a:spcPct val="80000"/>
              </a:lnSpc>
            </a:pPr>
            <a:r>
              <a:rPr lang="en-US" sz="1400" dirty="0" smtClean="0">
                <a:latin typeface="Comic Sans MS" pitchFamily="66" charset="0"/>
              </a:rPr>
              <a:t>Both </a:t>
            </a:r>
            <a:r>
              <a:rPr lang="en-US" sz="1600" b="1" dirty="0" smtClean="0">
                <a:solidFill>
                  <a:schemeClr val="tx1">
                    <a:lumMod val="65000"/>
                    <a:lumOff val="35000"/>
                  </a:schemeClr>
                </a:solidFill>
                <a:latin typeface="Comic Sans MS" pitchFamily="66" charset="0"/>
              </a:rPr>
              <a:t>leprosy</a:t>
            </a:r>
            <a:r>
              <a:rPr lang="en-US" sz="1400" dirty="0" smtClean="0">
                <a:latin typeface="Comic Sans MS" pitchFamily="66" charset="0"/>
              </a:rPr>
              <a:t> and </a:t>
            </a:r>
            <a:r>
              <a:rPr lang="en-US" sz="1600" b="1" dirty="0" smtClean="0">
                <a:solidFill>
                  <a:schemeClr val="tx1">
                    <a:lumMod val="65000"/>
                    <a:lumOff val="35000"/>
                  </a:schemeClr>
                </a:solidFill>
                <a:latin typeface="Comic Sans MS" pitchFamily="66" charset="0"/>
              </a:rPr>
              <a:t>tuberculosis</a:t>
            </a:r>
            <a:r>
              <a:rPr lang="en-US" sz="1400" dirty="0" smtClean="0">
                <a:latin typeface="Comic Sans MS" pitchFamily="66" charset="0"/>
              </a:rPr>
              <a:t> caused by </a:t>
            </a:r>
            <a:r>
              <a:rPr lang="en-US" sz="1400" i="1" dirty="0" smtClean="0">
                <a:latin typeface="Comic Sans MS" pitchFamily="66" charset="0"/>
              </a:rPr>
              <a:t>M. </a:t>
            </a:r>
            <a:r>
              <a:rPr lang="en-US" sz="1400" i="1" dirty="0" err="1" smtClean="0">
                <a:latin typeface="Comic Sans MS" pitchFamily="66" charset="0"/>
              </a:rPr>
              <a:t>leprae</a:t>
            </a:r>
            <a:r>
              <a:rPr lang="en-US" sz="1400" dirty="0" smtClean="0">
                <a:latin typeface="Comic Sans MS" pitchFamily="66" charset="0"/>
              </a:rPr>
              <a:t> and </a:t>
            </a:r>
            <a:r>
              <a:rPr lang="en-US" sz="1400" i="1" dirty="0" smtClean="0">
                <a:latin typeface="Comic Sans MS" pitchFamily="66" charset="0"/>
              </a:rPr>
              <a:t>M. tuberculosis</a:t>
            </a:r>
            <a:r>
              <a:rPr lang="en-US" sz="1400" dirty="0" smtClean="0">
                <a:latin typeface="Comic Sans MS" pitchFamily="66" charset="0"/>
              </a:rPr>
              <a:t> respectively, have plagued mankind for centuries. </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Thought that </a:t>
            </a:r>
            <a:r>
              <a:rPr lang="en-US" sz="1400" i="1" dirty="0" smtClean="0">
                <a:latin typeface="Comic Sans MS" pitchFamily="66" charset="0"/>
              </a:rPr>
              <a:t>M. tuberculosis</a:t>
            </a:r>
            <a:r>
              <a:rPr lang="en-US" sz="1400" dirty="0" smtClean="0">
                <a:latin typeface="Comic Sans MS" pitchFamily="66" charset="0"/>
              </a:rPr>
              <a:t> and </a:t>
            </a:r>
            <a:r>
              <a:rPr lang="en-US" sz="1400" i="1" dirty="0" smtClean="0">
                <a:latin typeface="Comic Sans MS" pitchFamily="66" charset="0"/>
              </a:rPr>
              <a:t>M. </a:t>
            </a:r>
            <a:r>
              <a:rPr lang="en-US" sz="1400" i="1" dirty="0" err="1" smtClean="0">
                <a:latin typeface="Comic Sans MS" pitchFamily="66" charset="0"/>
              </a:rPr>
              <a:t>leprae</a:t>
            </a:r>
            <a:r>
              <a:rPr lang="en-US" sz="1400" dirty="0" smtClean="0">
                <a:latin typeface="Comic Sans MS" pitchFamily="66" charset="0"/>
              </a:rPr>
              <a:t> evolved from a soil bacterium that infected cows, then made jump to humans about the time of animal domestication, 10,000 years ago. </a:t>
            </a:r>
          </a:p>
          <a:p>
            <a:pPr eaLnBrk="1" hangingPunct="1">
              <a:lnSpc>
                <a:spcPct val="80000"/>
              </a:lnSpc>
            </a:pPr>
            <a:endParaRPr lang="en-US" sz="1400" dirty="0" smtClean="0">
              <a:latin typeface="Comic Sans MS" pitchFamily="66" charset="0"/>
            </a:endParaRPr>
          </a:p>
          <a:p>
            <a:pPr eaLnBrk="1" hangingPunct="1">
              <a:lnSpc>
                <a:spcPct val="80000"/>
              </a:lnSpc>
            </a:pPr>
            <a:r>
              <a:rPr lang="en-US" sz="1400" i="1" dirty="0" smtClean="0">
                <a:latin typeface="Comic Sans MS" pitchFamily="66" charset="0"/>
              </a:rPr>
              <a:t>M. tuberculosis</a:t>
            </a:r>
            <a:r>
              <a:rPr lang="en-US" sz="1400" dirty="0" smtClean="0">
                <a:latin typeface="Comic Sans MS" pitchFamily="66" charset="0"/>
              </a:rPr>
              <a:t> doubles population every 18-24 hours, </a:t>
            </a:r>
          </a:p>
          <a:p>
            <a:pPr eaLnBrk="1" hangingPunct="1">
              <a:lnSpc>
                <a:spcPct val="80000"/>
              </a:lnSpc>
            </a:pPr>
            <a:endParaRPr lang="en-US" sz="1400" i="1" dirty="0" smtClean="0">
              <a:latin typeface="Comic Sans MS" pitchFamily="66" charset="0"/>
            </a:endParaRPr>
          </a:p>
          <a:p>
            <a:pPr eaLnBrk="1" hangingPunct="1">
              <a:lnSpc>
                <a:spcPct val="80000"/>
              </a:lnSpc>
            </a:pPr>
            <a:r>
              <a:rPr lang="en-US" sz="1400" i="1" dirty="0" smtClean="0">
                <a:latin typeface="Comic Sans MS" pitchFamily="66" charset="0"/>
              </a:rPr>
              <a:t>M. </a:t>
            </a:r>
            <a:r>
              <a:rPr lang="en-US" sz="1400" i="1" dirty="0" err="1" smtClean="0">
                <a:latin typeface="Comic Sans MS" pitchFamily="66" charset="0"/>
              </a:rPr>
              <a:t>leprae</a:t>
            </a:r>
            <a:r>
              <a:rPr lang="en-US" sz="1400" dirty="0" smtClean="0">
                <a:latin typeface="Comic Sans MS" pitchFamily="66" charset="0"/>
              </a:rPr>
              <a:t> doubles population about every 14 days. </a:t>
            </a:r>
          </a:p>
          <a:p>
            <a:pPr eaLnBrk="1" hangingPunct="1">
              <a:lnSpc>
                <a:spcPct val="80000"/>
              </a:lnSpc>
            </a:pPr>
            <a:endParaRPr lang="en-US" sz="1400" i="1" dirty="0" smtClean="0">
              <a:latin typeface="Comic Sans MS" pitchFamily="66" charset="0"/>
            </a:endParaRPr>
          </a:p>
          <a:p>
            <a:pPr marL="0" indent="0" eaLnBrk="1" hangingPunct="1">
              <a:lnSpc>
                <a:spcPct val="80000"/>
              </a:lnSpc>
              <a:buNone/>
            </a:pPr>
            <a:r>
              <a:rPr lang="en-US" sz="1800" b="1" i="1" dirty="0" smtClean="0">
                <a:solidFill>
                  <a:srgbClr val="FF0000"/>
                </a:solidFill>
                <a:latin typeface="Comic Sans MS" pitchFamily="66" charset="0"/>
              </a:rPr>
              <a:t>Q</a:t>
            </a:r>
            <a:r>
              <a:rPr lang="en-US" sz="1600" b="1" i="1" dirty="0" smtClean="0">
                <a:latin typeface="Comic Sans MS" pitchFamily="66" charset="0"/>
              </a:rPr>
              <a:t>: What might be the impact of generation time on the course of the infectious diseases these microbes cause?</a:t>
            </a:r>
            <a:endParaRPr lang="en-US" sz="1400" b="1" i="1" dirty="0" smtClean="0">
              <a:solidFill>
                <a:schemeClr val="hlink"/>
              </a:solidFill>
              <a:latin typeface="Comic Sans MS" pitchFamily="66" charset="0"/>
            </a:endParaRPr>
          </a:p>
        </p:txBody>
      </p:sp>
      <p:sp>
        <p:nvSpPr>
          <p:cNvPr id="17411" name="Text Box 9"/>
          <p:cNvSpPr txBox="1">
            <a:spLocks noChangeArrowheads="1"/>
          </p:cNvSpPr>
          <p:nvPr/>
        </p:nvSpPr>
        <p:spPr bwMode="auto">
          <a:xfrm>
            <a:off x="0" y="6308725"/>
            <a:ext cx="45720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a:latin typeface="Comic Sans MS" pitchFamily="66" charset="0"/>
              </a:rPr>
              <a:t>Images: TB Culture, Public Health Image Library (</a:t>
            </a:r>
            <a:r>
              <a:rPr lang="en-US" sz="1000" b="0">
                <a:latin typeface="Comic Sans MS" pitchFamily="66" charset="0"/>
                <a:hlinkClick r:id="rId3"/>
              </a:rPr>
              <a:t>PHIL</a:t>
            </a:r>
            <a:r>
              <a:rPr lang="en-US" sz="1000" b="0">
                <a:latin typeface="Comic Sans MS" pitchFamily="66" charset="0"/>
              </a:rPr>
              <a:t>)  #4428, Dr. George Kubica; 24 yo man from Norway, suffering from </a:t>
            </a:r>
            <a:r>
              <a:rPr lang="en-US" sz="1000" b="0">
                <a:latin typeface="Comic Sans MS" pitchFamily="66" charset="0"/>
                <a:hlinkClick r:id="rId4"/>
              </a:rPr>
              <a:t>leprosy</a:t>
            </a:r>
            <a:r>
              <a:rPr lang="en-US" sz="1000" b="0">
                <a:latin typeface="Comic Sans MS" pitchFamily="66" charset="0"/>
              </a:rPr>
              <a:t>; Pierre Arents; </a:t>
            </a:r>
            <a:r>
              <a:rPr lang="en-US" sz="1000" b="0">
                <a:latin typeface="Comic Sans MS" pitchFamily="66" charset="0"/>
                <a:hlinkClick r:id="rId5"/>
              </a:rPr>
              <a:t>Acid fast stain</a:t>
            </a:r>
            <a:r>
              <a:rPr lang="en-US" sz="1000" b="0">
                <a:latin typeface="Comic Sans MS" pitchFamily="66" charset="0"/>
              </a:rPr>
              <a:t> of </a:t>
            </a:r>
            <a:r>
              <a:rPr lang="en-US" sz="1000" b="0" i="1">
                <a:latin typeface="Comic Sans MS" pitchFamily="66" charset="0"/>
              </a:rPr>
              <a:t>Mycobacteria smegmatis</a:t>
            </a:r>
            <a:r>
              <a:rPr lang="en-US" sz="1000" b="0">
                <a:latin typeface="Comic Sans MS" pitchFamily="66" charset="0"/>
              </a:rPr>
              <a:t> &amp; </a:t>
            </a:r>
            <a:r>
              <a:rPr lang="en-US" sz="1000" b="0" i="1">
                <a:latin typeface="Comic Sans MS" pitchFamily="66" charset="0"/>
              </a:rPr>
              <a:t>Staph, </a:t>
            </a:r>
            <a:r>
              <a:rPr lang="en-US" sz="1000" b="0">
                <a:latin typeface="Comic Sans MS" pitchFamily="66" charset="0"/>
              </a:rPr>
              <a:t>T. Port</a:t>
            </a:r>
          </a:p>
        </p:txBody>
      </p:sp>
      <p:pic>
        <p:nvPicPr>
          <p:cNvPr id="17412" name="Picture 10" descr="TBCul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762" y="228600"/>
            <a:ext cx="2945838" cy="2438400"/>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413" name="Text Box 21"/>
          <p:cNvSpPr txBox="1">
            <a:spLocks noChangeArrowheads="1"/>
          </p:cNvSpPr>
          <p:nvPr/>
        </p:nvSpPr>
        <p:spPr bwMode="auto">
          <a:xfrm>
            <a:off x="7353300" y="678770"/>
            <a:ext cx="1447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400" i="1" dirty="0">
                <a:solidFill>
                  <a:schemeClr val="bg1"/>
                </a:solidFill>
                <a:latin typeface="Comic Sans MS" pitchFamily="66" charset="0"/>
              </a:rPr>
              <a:t>Mycobacteria </a:t>
            </a:r>
            <a:r>
              <a:rPr lang="en-US" sz="1400" dirty="0" smtClean="0">
                <a:solidFill>
                  <a:schemeClr val="bg1"/>
                </a:solidFill>
                <a:latin typeface="Comic Sans MS" pitchFamily="66" charset="0"/>
              </a:rPr>
              <a:t>colonies: </a:t>
            </a:r>
            <a:r>
              <a:rPr lang="en-US" sz="1400" dirty="0" err="1" smtClean="0">
                <a:solidFill>
                  <a:schemeClr val="bg1"/>
                </a:solidFill>
                <a:latin typeface="Comic Sans MS" pitchFamily="66" charset="0"/>
              </a:rPr>
              <a:t>Eewwww</a:t>
            </a:r>
            <a:r>
              <a:rPr lang="en-US" sz="1400" dirty="0">
                <a:solidFill>
                  <a:schemeClr val="bg1"/>
                </a:solidFill>
                <a:latin typeface="Comic Sans MS" pitchFamily="66" charset="0"/>
              </a:rPr>
              <a:t>, looks </a:t>
            </a:r>
            <a:r>
              <a:rPr lang="en-US" sz="1400" dirty="0" smtClean="0">
                <a:solidFill>
                  <a:schemeClr val="bg1"/>
                </a:solidFill>
                <a:latin typeface="Comic Sans MS" pitchFamily="66" charset="0"/>
              </a:rPr>
              <a:t>like ear </a:t>
            </a:r>
            <a:r>
              <a:rPr lang="en-US" sz="1400" dirty="0">
                <a:solidFill>
                  <a:schemeClr val="bg1"/>
                </a:solidFill>
                <a:latin typeface="Comic Sans MS" pitchFamily="66" charset="0"/>
              </a:rPr>
              <a:t>wax</a:t>
            </a:r>
            <a:r>
              <a:rPr lang="en-US" sz="1200" dirty="0">
                <a:solidFill>
                  <a:schemeClr val="bg1"/>
                </a:solidFill>
                <a:latin typeface="Comic Sans MS" pitchFamily="66" charset="0"/>
              </a:rPr>
              <a:t>. </a:t>
            </a:r>
          </a:p>
        </p:txBody>
      </p:sp>
      <p:sp>
        <p:nvSpPr>
          <p:cNvPr id="17414" name="Text Box 26"/>
          <p:cNvSpPr txBox="1">
            <a:spLocks noChangeArrowheads="1"/>
          </p:cNvSpPr>
          <p:nvPr/>
        </p:nvSpPr>
        <p:spPr bwMode="auto">
          <a:xfrm>
            <a:off x="170656" y="152400"/>
            <a:ext cx="6382544"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2800" dirty="0">
                <a:solidFill>
                  <a:schemeClr val="folHlink"/>
                </a:solidFill>
                <a:latin typeface="Comic Sans MS" pitchFamily="66" charset="0"/>
              </a:rPr>
              <a:t>Bacterial Genus</a:t>
            </a:r>
            <a:r>
              <a:rPr lang="en-US" sz="2800" dirty="0">
                <a:latin typeface="Comic Sans MS" pitchFamily="66" charset="0"/>
              </a:rPr>
              <a:t>: </a:t>
            </a:r>
            <a:r>
              <a:rPr lang="en-US" sz="2800" i="1" dirty="0" smtClean="0">
                <a:solidFill>
                  <a:schemeClr val="tx1">
                    <a:lumMod val="65000"/>
                    <a:lumOff val="35000"/>
                  </a:schemeClr>
                </a:solidFill>
                <a:latin typeface="Comic Sans MS" pitchFamily="66" charset="0"/>
              </a:rPr>
              <a:t>Mycobacterium</a:t>
            </a:r>
            <a:endParaRPr lang="en-US" sz="2800" i="1" dirty="0">
              <a:solidFill>
                <a:schemeClr val="tx1">
                  <a:lumMod val="65000"/>
                  <a:lumOff val="35000"/>
                </a:schemeClr>
              </a:solidFill>
              <a:latin typeface="Comic Sans MS" pitchFamily="66" charset="0"/>
            </a:endParaRPr>
          </a:p>
        </p:txBody>
      </p:sp>
      <p:pic>
        <p:nvPicPr>
          <p:cNvPr id="16391" name="Picture 28" descr="Acid_Fast_Stain_Tami_Port"/>
          <p:cNvPicPr>
            <a:picLocks noGrp="1" noChangeAspect="1" noChangeArrowheads="1"/>
          </p:cNvPicPr>
          <p:nvPr>
            <p:ph sz="quarter" idx="2"/>
          </p:nvPr>
        </p:nvPicPr>
        <p:blipFill>
          <a:blip r:embed="rId7" cstate="email">
            <a:extLst>
              <a:ext uri="{28A0092B-C50C-407E-A947-70E740481C1C}">
                <a14:useLocalDpi xmlns:a14="http://schemas.microsoft.com/office/drawing/2010/main" val="0"/>
              </a:ext>
            </a:extLst>
          </a:blip>
          <a:srcRect/>
          <a:stretch>
            <a:fillRect/>
          </a:stretch>
        </p:blipFill>
        <p:spPr>
          <a:xfrm rot="20093291">
            <a:off x="7076248" y="4767905"/>
            <a:ext cx="1628841" cy="1745564"/>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416" name="Picture 34" descr="Lepros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2209800"/>
            <a:ext cx="2109788" cy="2416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417" name="Text Box 35"/>
          <p:cNvSpPr txBox="1">
            <a:spLocks noChangeArrowheads="1"/>
          </p:cNvSpPr>
          <p:nvPr/>
        </p:nvSpPr>
        <p:spPr bwMode="auto">
          <a:xfrm>
            <a:off x="7748588" y="408688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400" dirty="0">
                <a:solidFill>
                  <a:schemeClr val="bg1"/>
                </a:solidFill>
                <a:latin typeface="Comic Sans MS" pitchFamily="66" charset="0"/>
              </a:rPr>
              <a:t>Man with Leprosy</a:t>
            </a:r>
          </a:p>
        </p:txBody>
      </p:sp>
      <p:sp>
        <p:nvSpPr>
          <p:cNvPr id="17418" name="AutoShape 36"/>
          <p:cNvSpPr>
            <a:spLocks noChangeArrowheads="1"/>
          </p:cNvSpPr>
          <p:nvPr/>
        </p:nvSpPr>
        <p:spPr bwMode="auto">
          <a:xfrm>
            <a:off x="5410200" y="3886200"/>
            <a:ext cx="1981200" cy="1447800"/>
          </a:xfrm>
          <a:prstGeom prst="irregularSeal1">
            <a:avLst/>
          </a:prstGeom>
          <a:solidFill>
            <a:schemeClr val="bg1"/>
          </a:solidFill>
          <a:ln w="38100">
            <a:solidFill>
              <a:srgbClr val="FF3399"/>
            </a:solidFill>
            <a:miter lim="800000"/>
            <a:headEnd/>
            <a:tailEnd/>
          </a:ln>
          <a:effectLst/>
          <a:extLst/>
        </p:spPr>
        <p:txBody>
          <a:bodyPr wrap="none" anchor="ctr"/>
          <a:lstStyle/>
          <a:p>
            <a:endParaRPr lang="en-US"/>
          </a:p>
        </p:txBody>
      </p:sp>
      <p:sp>
        <p:nvSpPr>
          <p:cNvPr id="17419" name="Text Box 37"/>
          <p:cNvSpPr txBox="1">
            <a:spLocks noChangeArrowheads="1"/>
          </p:cNvSpPr>
          <p:nvPr/>
        </p:nvSpPr>
        <p:spPr bwMode="auto">
          <a:xfrm>
            <a:off x="5791200" y="4357914"/>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400" dirty="0">
                <a:latin typeface="Comic Sans MS" pitchFamily="66" charset="0"/>
                <a:hlinkClick r:id="rId5"/>
              </a:rPr>
              <a:t>Acid-fast stain</a:t>
            </a:r>
            <a:endParaRPr lang="en-US" sz="1400" dirty="0">
              <a:latin typeface="Comic Sans MS" pitchFamily="66" charset="0"/>
            </a:endParaRPr>
          </a:p>
        </p:txBody>
      </p:sp>
      <p:sp>
        <p:nvSpPr>
          <p:cNvPr id="17420" name="Text Box 38"/>
          <p:cNvSpPr txBox="1">
            <a:spLocks noChangeArrowheads="1"/>
          </p:cNvSpPr>
          <p:nvPr/>
        </p:nvSpPr>
        <p:spPr bwMode="auto">
          <a:xfrm>
            <a:off x="5432085" y="5536801"/>
            <a:ext cx="1447800" cy="830263"/>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r>
              <a:rPr lang="en-US" sz="1200" b="0">
                <a:latin typeface="Comic Sans MS" pitchFamily="66" charset="0"/>
              </a:rPr>
              <a:t>The pink is our lab friend </a:t>
            </a:r>
            <a:r>
              <a:rPr lang="en-US" sz="1200" b="0" i="1">
                <a:latin typeface="Comic Sans MS" pitchFamily="66" charset="0"/>
              </a:rPr>
              <a:t>Mycobacterium</a:t>
            </a:r>
          </a:p>
          <a:p>
            <a:pPr eaLnBrk="1" hangingPunct="1"/>
            <a:r>
              <a:rPr lang="en-US" sz="1200" b="0" i="1">
                <a:latin typeface="Comic Sans MS" pitchFamily="66" charset="0"/>
              </a:rPr>
              <a:t>smegmatis</a:t>
            </a:r>
            <a:r>
              <a:rPr lang="en-US" sz="1200" b="0"/>
              <a:t> </a:t>
            </a:r>
          </a:p>
        </p:txBody>
      </p:sp>
      <p:sp>
        <p:nvSpPr>
          <p:cNvPr id="17421" name="Line 39"/>
          <p:cNvSpPr>
            <a:spLocks noChangeShapeType="1"/>
          </p:cNvSpPr>
          <p:nvPr/>
        </p:nvSpPr>
        <p:spPr bwMode="auto">
          <a:xfrm flipV="1">
            <a:off x="6858000" y="5884068"/>
            <a:ext cx="838200" cy="13573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Text Box 5"/>
          <p:cNvSpPr txBox="1">
            <a:spLocks noChangeArrowheads="1"/>
          </p:cNvSpPr>
          <p:nvPr/>
        </p:nvSpPr>
        <p:spPr bwMode="auto">
          <a:xfrm>
            <a:off x="4572000" y="6621463"/>
            <a:ext cx="4608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b="0">
                <a:latin typeface="Comic Sans MS" pitchFamily="66" charset="0"/>
              </a:rPr>
              <a:t>From the  </a:t>
            </a:r>
            <a:r>
              <a:rPr lang="en-US" sz="1000" b="0">
                <a:latin typeface="Comic Sans MS" pitchFamily="66" charset="0"/>
                <a:hlinkClick r:id="rId9"/>
              </a:rPr>
              <a:t>Virtual Microbiology Classroom</a:t>
            </a:r>
            <a:r>
              <a:rPr lang="en-US" sz="1000" b="0">
                <a:latin typeface="Comic Sans MS" pitchFamily="66" charset="0"/>
              </a:rPr>
              <a:t> on </a:t>
            </a:r>
            <a:r>
              <a:rPr lang="en-US" sz="1000" b="0">
                <a:latin typeface="Comic Sans MS" pitchFamily="66" charset="0"/>
                <a:hlinkClick r:id="rId10"/>
              </a:rPr>
              <a:t>ScienceProfOnline.com</a:t>
            </a:r>
            <a:endParaRPr lang="en-US" sz="1000" b="0">
              <a:latin typeface="Comic Sans MS" pitchFamily="66" charset="0"/>
            </a:endParaRPr>
          </a:p>
        </p:txBody>
      </p:sp>
    </p:spTree>
    <p:extLst>
      <p:ext uri="{BB962C8B-B14F-4D97-AF65-F5344CB8AC3E}">
        <p14:creationId xmlns:p14="http://schemas.microsoft.com/office/powerpoint/2010/main" val="33555529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04800"/>
            <a:ext cx="8458200" cy="868363"/>
          </a:xfrm>
        </p:spPr>
        <p:txBody>
          <a:bodyPr/>
          <a:lstStyle/>
          <a:p>
            <a:pPr marL="450850" indent="-450850" eaLnBrk="1" hangingPunct="1"/>
            <a:r>
              <a:rPr lang="en-US" sz="3600" b="1" smtClean="0">
                <a:solidFill>
                  <a:schemeClr val="folHlink"/>
                </a:solidFill>
                <a:latin typeface="Comic Sans MS" panose="030F0702030302020204" pitchFamily="66" charset="0"/>
              </a:rPr>
              <a:t>Factors Influencing Microbial Growth</a:t>
            </a:r>
          </a:p>
        </p:txBody>
      </p:sp>
      <p:sp>
        <p:nvSpPr>
          <p:cNvPr id="16387" name="Rectangle 3"/>
          <p:cNvSpPr>
            <a:spLocks noGrp="1" noChangeArrowheads="1"/>
          </p:cNvSpPr>
          <p:nvPr>
            <p:ph type="body" sz="half" idx="1"/>
          </p:nvPr>
        </p:nvSpPr>
        <p:spPr>
          <a:xfrm>
            <a:off x="457200" y="1773238"/>
            <a:ext cx="3657600" cy="3886200"/>
          </a:xfrm>
        </p:spPr>
        <p:txBody>
          <a:bodyPr/>
          <a:lstStyle/>
          <a:p>
            <a:pPr marL="225425" indent="-225425" eaLnBrk="1" hangingPunct="1">
              <a:lnSpc>
                <a:spcPct val="90000"/>
              </a:lnSpc>
              <a:defRPr/>
            </a:pPr>
            <a:r>
              <a:rPr lang="en-US" sz="2400" dirty="0" smtClean="0">
                <a:latin typeface="Comic Sans MS" pitchFamily="66" charset="0"/>
              </a:rPr>
              <a:t>Nutrition</a:t>
            </a:r>
          </a:p>
          <a:p>
            <a:pPr marL="225425" indent="-225425" eaLnBrk="1" hangingPunct="1">
              <a:lnSpc>
                <a:spcPct val="90000"/>
              </a:lnSpc>
              <a:defRPr/>
            </a:pPr>
            <a:endParaRPr lang="en-US" sz="1600" dirty="0" smtClean="0">
              <a:latin typeface="Comic Sans MS" pitchFamily="66" charset="0"/>
            </a:endParaRPr>
          </a:p>
          <a:p>
            <a:pPr marL="225425" indent="-225425" eaLnBrk="1" hangingPunct="1">
              <a:lnSpc>
                <a:spcPct val="90000"/>
              </a:lnSpc>
              <a:buFontTx/>
              <a:buNone/>
              <a:defRPr/>
            </a:pPr>
            <a:endParaRPr lang="en-US" sz="300" dirty="0" smtClean="0">
              <a:latin typeface="Comic Sans MS" pitchFamily="66" charset="0"/>
            </a:endParaRPr>
          </a:p>
          <a:p>
            <a:pPr marL="225425" indent="-225425" eaLnBrk="1" hangingPunct="1">
              <a:lnSpc>
                <a:spcPct val="90000"/>
              </a:lnSpc>
              <a:defRPr/>
            </a:pPr>
            <a:r>
              <a:rPr lang="en-US" sz="2400" dirty="0" smtClean="0">
                <a:latin typeface="Comic Sans MS" pitchFamily="66" charset="0"/>
              </a:rPr>
              <a:t>Oxygen</a:t>
            </a:r>
          </a:p>
          <a:p>
            <a:pPr marL="0" indent="0" eaLnBrk="1" hangingPunct="1">
              <a:lnSpc>
                <a:spcPct val="90000"/>
              </a:lnSpc>
              <a:buFontTx/>
              <a:buNone/>
              <a:defRPr/>
            </a:pPr>
            <a:endParaRPr lang="en-US" sz="1600" dirty="0" smtClean="0">
              <a:latin typeface="Comic Sans MS" pitchFamily="66" charset="0"/>
            </a:endParaRPr>
          </a:p>
          <a:p>
            <a:pPr marL="225425" indent="-225425" eaLnBrk="1" hangingPunct="1">
              <a:lnSpc>
                <a:spcPct val="90000"/>
              </a:lnSpc>
              <a:defRPr/>
            </a:pPr>
            <a:r>
              <a:rPr lang="en-US" sz="2400" dirty="0" smtClean="0">
                <a:latin typeface="Comic Sans MS" pitchFamily="66" charset="0"/>
              </a:rPr>
              <a:t>Temperature</a:t>
            </a:r>
          </a:p>
          <a:p>
            <a:pPr marL="0" indent="0" eaLnBrk="1" hangingPunct="1">
              <a:lnSpc>
                <a:spcPct val="90000"/>
              </a:lnSpc>
              <a:buFontTx/>
              <a:buNone/>
              <a:defRPr/>
            </a:pPr>
            <a:endParaRPr lang="en-US" sz="1600" dirty="0" smtClean="0">
              <a:latin typeface="Comic Sans MS" pitchFamily="66" charset="0"/>
            </a:endParaRPr>
          </a:p>
          <a:p>
            <a:pPr marL="225425" indent="-225425" eaLnBrk="1" hangingPunct="1">
              <a:lnSpc>
                <a:spcPct val="90000"/>
              </a:lnSpc>
              <a:defRPr/>
            </a:pPr>
            <a:r>
              <a:rPr lang="en-US" sz="2400" dirty="0" smtClean="0">
                <a:latin typeface="Comic Sans MS" pitchFamily="66" charset="0"/>
              </a:rPr>
              <a:t>pH</a:t>
            </a:r>
          </a:p>
          <a:p>
            <a:pPr marL="225425" indent="-225425" eaLnBrk="1" hangingPunct="1">
              <a:lnSpc>
                <a:spcPct val="90000"/>
              </a:lnSpc>
              <a:buFontTx/>
              <a:buNone/>
              <a:defRPr/>
            </a:pPr>
            <a:endParaRPr lang="en-US" sz="1600" dirty="0" smtClean="0">
              <a:latin typeface="Comic Sans MS" pitchFamily="66" charset="0"/>
            </a:endParaRPr>
          </a:p>
          <a:p>
            <a:pPr marL="225425" indent="-225425" eaLnBrk="1" hangingPunct="1">
              <a:lnSpc>
                <a:spcPct val="90000"/>
              </a:lnSpc>
              <a:defRPr/>
            </a:pPr>
            <a:r>
              <a:rPr lang="en-US" sz="2400" dirty="0" smtClean="0">
                <a:latin typeface="Comic Sans MS" pitchFamily="66" charset="0"/>
              </a:rPr>
              <a:t>Osmotic Pressure</a:t>
            </a:r>
          </a:p>
          <a:p>
            <a:pPr marL="225425" indent="-225425" eaLnBrk="1" hangingPunct="1">
              <a:lnSpc>
                <a:spcPct val="90000"/>
              </a:lnSpc>
              <a:defRPr/>
            </a:pPr>
            <a:endParaRPr lang="en-US" sz="2800" dirty="0" smtClean="0">
              <a:latin typeface="Comic Sans MS" pitchFamily="66" charset="0"/>
            </a:endParaRPr>
          </a:p>
          <a:p>
            <a:pPr marL="225425" indent="-225425" eaLnBrk="1" hangingPunct="1">
              <a:lnSpc>
                <a:spcPct val="90000"/>
              </a:lnSpc>
              <a:defRPr/>
            </a:pPr>
            <a:endParaRPr lang="en-US" sz="1500" dirty="0" smtClean="0">
              <a:latin typeface="Comic Sans MS" pitchFamily="66" charset="0"/>
            </a:endParaRPr>
          </a:p>
          <a:p>
            <a:pPr marL="225425" indent="-225425" eaLnBrk="1" hangingPunct="1">
              <a:lnSpc>
                <a:spcPct val="90000"/>
              </a:lnSpc>
              <a:defRPr/>
            </a:pPr>
            <a:endParaRPr lang="en-US" sz="2800" dirty="0" smtClean="0">
              <a:latin typeface="Comic Sans MS" pitchFamily="66" charset="0"/>
            </a:endParaRPr>
          </a:p>
          <a:p>
            <a:pPr marL="225425" indent="-225425" eaLnBrk="1" hangingPunct="1">
              <a:lnSpc>
                <a:spcPct val="90000"/>
              </a:lnSpc>
              <a:defRPr/>
            </a:pPr>
            <a:endParaRPr lang="en-US" sz="400" dirty="0" smtClean="0">
              <a:latin typeface="Comic Sans MS" pitchFamily="66" charset="0"/>
            </a:endParaRPr>
          </a:p>
          <a:p>
            <a:pPr marL="225425" indent="-225425" eaLnBrk="1" hangingPunct="1">
              <a:lnSpc>
                <a:spcPct val="90000"/>
              </a:lnSpc>
              <a:defRPr/>
            </a:pPr>
            <a:endParaRPr lang="en-US" sz="400" dirty="0" smtClean="0"/>
          </a:p>
          <a:p>
            <a:pPr marL="225425" indent="-225425" eaLnBrk="1" hangingPunct="1">
              <a:lnSpc>
                <a:spcPct val="90000"/>
              </a:lnSpc>
              <a:defRPr/>
            </a:pPr>
            <a:endParaRPr lang="en-US" sz="400" dirty="0" smtClean="0"/>
          </a:p>
          <a:p>
            <a:pPr marL="225425" indent="-225425" eaLnBrk="1" hangingPunct="1">
              <a:lnSpc>
                <a:spcPct val="90000"/>
              </a:lnSpc>
              <a:defRPr/>
            </a:pPr>
            <a:endParaRPr lang="en-US" sz="400" dirty="0" smtClean="0"/>
          </a:p>
          <a:p>
            <a:pPr marL="225425" indent="-225425" eaLnBrk="1" hangingPunct="1">
              <a:lnSpc>
                <a:spcPct val="90000"/>
              </a:lnSpc>
              <a:defRPr/>
            </a:pPr>
            <a:endParaRPr lang="en-US" sz="400" dirty="0" smtClean="0"/>
          </a:p>
          <a:p>
            <a:pPr marL="225425" indent="-225425" eaLnBrk="1" hangingPunct="1">
              <a:lnSpc>
                <a:spcPct val="90000"/>
              </a:lnSpc>
              <a:buFontTx/>
              <a:buNone/>
              <a:defRPr/>
            </a:pPr>
            <a:endParaRPr lang="en-US" sz="400" dirty="0" smtClean="0"/>
          </a:p>
        </p:txBody>
      </p:sp>
      <p:pic>
        <p:nvPicPr>
          <p:cNvPr id="10244" name="Picture 4" descr="Staphylococcu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46137" y="1524000"/>
            <a:ext cx="3449638"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461" name="Text Box 6"/>
          <p:cNvSpPr txBox="1">
            <a:spLocks noChangeArrowheads="1"/>
          </p:cNvSpPr>
          <p:nvPr/>
        </p:nvSpPr>
        <p:spPr bwMode="auto">
          <a:xfrm>
            <a:off x="4537075" y="5394325"/>
            <a:ext cx="4267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200" dirty="0">
                <a:latin typeface="Comic Sans MS" panose="030F0702030302020204" pitchFamily="66" charset="0"/>
              </a:rPr>
              <a:t>This scanning electron micrograph (SEM) </a:t>
            </a:r>
            <a:r>
              <a:rPr lang="en-US" sz="1200" dirty="0" smtClean="0">
                <a:latin typeface="Comic Sans MS" panose="030F0702030302020204" pitchFamily="66" charset="0"/>
              </a:rPr>
              <a:t>reveals</a:t>
            </a:r>
            <a:r>
              <a:rPr lang="en-US" sz="1200" dirty="0" smtClean="0">
                <a:latin typeface="Comic Sans MS" panose="030F0702030302020204" pitchFamily="66" charset="0"/>
              </a:rPr>
              <a:t> </a:t>
            </a:r>
            <a:r>
              <a:rPr lang="en-US" sz="1200" dirty="0">
                <a:latin typeface="Comic Sans MS" panose="030F0702030302020204" pitchFamily="66" charset="0"/>
              </a:rPr>
              <a:t>numerous clumps of methicillin-resistant </a:t>
            </a:r>
            <a:r>
              <a:rPr lang="en-US" sz="1200" b="1" i="1" dirty="0">
                <a:latin typeface="Comic Sans MS" panose="030F0702030302020204" pitchFamily="66" charset="0"/>
              </a:rPr>
              <a:t>Staphylococcus </a:t>
            </a:r>
            <a:r>
              <a:rPr lang="en-US" sz="1200" b="1" i="1" dirty="0" err="1">
                <a:latin typeface="Comic Sans MS" panose="030F0702030302020204" pitchFamily="66" charset="0"/>
              </a:rPr>
              <a:t>aureus</a:t>
            </a:r>
            <a:r>
              <a:rPr lang="en-US" sz="1200" dirty="0">
                <a:latin typeface="Comic Sans MS" panose="030F0702030302020204" pitchFamily="66" charset="0"/>
              </a:rPr>
              <a:t> bacteria, commonly referred to by the acronym, MRSA, by  Janice Haney Carr, </a:t>
            </a:r>
            <a:r>
              <a:rPr lang="en-US" sz="1200" dirty="0">
                <a:latin typeface="Comic Sans MS" panose="030F0702030302020204" pitchFamily="66" charset="0"/>
                <a:hlinkClick r:id="rId4"/>
              </a:rPr>
              <a:t>PHIL</a:t>
            </a:r>
            <a:r>
              <a:rPr lang="en-US" sz="1200" dirty="0">
                <a:latin typeface="Comic Sans MS" panose="030F0702030302020204" pitchFamily="66" charset="0"/>
              </a:rPr>
              <a:t> #10046 </a:t>
            </a:r>
          </a:p>
          <a:p>
            <a:pPr eaLnBrk="1" hangingPunct="1"/>
            <a:endParaRPr lang="en-US" sz="1200" dirty="0"/>
          </a:p>
        </p:txBody>
      </p:sp>
      <p:sp>
        <p:nvSpPr>
          <p:cNvPr id="19462"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457200" y="274638"/>
            <a:ext cx="8229600" cy="715962"/>
          </a:xfrm>
        </p:spPr>
        <p:txBody>
          <a:bodyPr/>
          <a:lstStyle/>
          <a:p>
            <a:pPr eaLnBrk="1" hangingPunct="1"/>
            <a:r>
              <a:rPr lang="en-US" sz="3600" b="1" smtClean="0">
                <a:solidFill>
                  <a:schemeClr val="folHlink"/>
                </a:solidFill>
                <a:latin typeface="Comic Sans MS" panose="030F0702030302020204" pitchFamily="66" charset="0"/>
              </a:rPr>
              <a:t>Microbial Nutrition</a:t>
            </a:r>
            <a:endParaRPr lang="en-US" sz="3600" b="1" i="1" smtClean="0">
              <a:solidFill>
                <a:schemeClr val="folHlink"/>
              </a:solidFill>
              <a:latin typeface="Comic Sans MS" panose="030F0702030302020204" pitchFamily="66" charset="0"/>
            </a:endParaRPr>
          </a:p>
        </p:txBody>
      </p:sp>
      <p:sp>
        <p:nvSpPr>
          <p:cNvPr id="20483" name="Rectangle 2"/>
          <p:cNvSpPr>
            <a:spLocks noGrp="1" noChangeArrowheads="1"/>
          </p:cNvSpPr>
          <p:nvPr>
            <p:ph type="body" sz="half" idx="1"/>
          </p:nvPr>
        </p:nvSpPr>
        <p:spPr>
          <a:xfrm>
            <a:off x="152400" y="1300163"/>
            <a:ext cx="4765675" cy="5257800"/>
          </a:xfrm>
        </p:spPr>
        <p:txBody>
          <a:bodyPr/>
          <a:lstStyle/>
          <a:p>
            <a:pPr marL="225425" indent="-225425" eaLnBrk="1" hangingPunct="1">
              <a:lnSpc>
                <a:spcPct val="80000"/>
              </a:lnSpc>
            </a:pPr>
            <a:r>
              <a:rPr lang="en-US" sz="1600" dirty="0" smtClean="0">
                <a:latin typeface="Comic Sans MS" panose="030F0702030302020204" pitchFamily="66" charset="0"/>
              </a:rPr>
              <a:t>Organisms use a variety of </a:t>
            </a:r>
            <a:r>
              <a:rPr lang="en-US" sz="1600" b="1" dirty="0" smtClean="0">
                <a:latin typeface="Comic Sans MS" panose="030F0702030302020204" pitchFamily="66" charset="0"/>
              </a:rPr>
              <a:t>nutrients</a:t>
            </a:r>
            <a:r>
              <a:rPr lang="en-US" sz="1600" dirty="0" smtClean="0">
                <a:latin typeface="Comic Sans MS" panose="030F0702030302020204" pitchFamily="66" charset="0"/>
              </a:rPr>
              <a:t> for:</a:t>
            </a:r>
          </a:p>
          <a:p>
            <a:pPr marL="625475" lvl="1" indent="-225425" eaLnBrk="1" hangingPunct="1">
              <a:lnSpc>
                <a:spcPct val="80000"/>
              </a:lnSpc>
            </a:pPr>
            <a:r>
              <a:rPr lang="en-US" sz="1400" dirty="0" smtClean="0">
                <a:latin typeface="Comic Sans MS" panose="030F0702030302020204" pitchFamily="66" charset="0"/>
              </a:rPr>
              <a:t>their energy needs </a:t>
            </a:r>
          </a:p>
          <a:p>
            <a:pPr marL="625475" lvl="1" indent="-225425" eaLnBrk="1" hangingPunct="1">
              <a:lnSpc>
                <a:spcPct val="80000"/>
              </a:lnSpc>
            </a:pPr>
            <a:r>
              <a:rPr lang="en-US" sz="1400" dirty="0" smtClean="0">
                <a:latin typeface="Comic Sans MS" panose="030F0702030302020204" pitchFamily="66" charset="0"/>
              </a:rPr>
              <a:t>to build organic molecules &amp; cellular structures.</a:t>
            </a:r>
          </a:p>
          <a:p>
            <a:pPr marL="225425" indent="-225425" eaLnBrk="1" hangingPunct="1">
              <a:lnSpc>
                <a:spcPct val="80000"/>
              </a:lnSpc>
            </a:pPr>
            <a:endParaRPr lang="en-US" sz="900" i="1" dirty="0" smtClean="0">
              <a:latin typeface="Comic Sans MS" panose="030F0702030302020204" pitchFamily="66" charset="0"/>
            </a:endParaRPr>
          </a:p>
          <a:p>
            <a:pPr marL="225425" indent="-225425" eaLnBrk="1" hangingPunct="1">
              <a:lnSpc>
                <a:spcPct val="80000"/>
              </a:lnSpc>
            </a:pPr>
            <a:r>
              <a:rPr lang="en-US" sz="1600" dirty="0" smtClean="0">
                <a:latin typeface="Comic Sans MS" panose="030F0702030302020204" pitchFamily="66" charset="0"/>
              </a:rPr>
              <a:t>Most common nutrients contain necessary elements: </a:t>
            </a:r>
          </a:p>
          <a:p>
            <a:pPr marL="625475" lvl="1" indent="-225425" eaLnBrk="1" hangingPunct="1">
              <a:lnSpc>
                <a:spcPct val="80000"/>
              </a:lnSpc>
            </a:pPr>
            <a:r>
              <a:rPr lang="en-US" sz="1600" dirty="0" smtClean="0">
                <a:latin typeface="Comic Sans MS" panose="030F0702030302020204" pitchFamily="66" charset="0"/>
              </a:rPr>
              <a:t>Carbon</a:t>
            </a:r>
          </a:p>
          <a:p>
            <a:pPr marL="625475" lvl="1" indent="-225425" eaLnBrk="1" hangingPunct="1">
              <a:lnSpc>
                <a:spcPct val="80000"/>
              </a:lnSpc>
            </a:pPr>
            <a:r>
              <a:rPr lang="en-US" sz="1400" dirty="0" smtClean="0">
                <a:latin typeface="Comic Sans MS" panose="030F0702030302020204" pitchFamily="66" charset="0"/>
              </a:rPr>
              <a:t>Oxygen</a:t>
            </a:r>
          </a:p>
          <a:p>
            <a:pPr marL="625475" lvl="1" indent="-225425" eaLnBrk="1" hangingPunct="1">
              <a:lnSpc>
                <a:spcPct val="80000"/>
              </a:lnSpc>
            </a:pPr>
            <a:r>
              <a:rPr lang="en-US" sz="1400" dirty="0" smtClean="0">
                <a:latin typeface="Comic Sans MS" panose="030F0702030302020204" pitchFamily="66" charset="0"/>
              </a:rPr>
              <a:t>Nitrogen</a:t>
            </a:r>
          </a:p>
          <a:p>
            <a:pPr marL="625475" lvl="1" indent="-225425" eaLnBrk="1" hangingPunct="1">
              <a:lnSpc>
                <a:spcPct val="80000"/>
              </a:lnSpc>
            </a:pPr>
            <a:r>
              <a:rPr lang="en-US" sz="1400" dirty="0" smtClean="0">
                <a:latin typeface="Comic Sans MS" panose="030F0702030302020204" pitchFamily="66" charset="0"/>
              </a:rPr>
              <a:t>Hydrogen</a:t>
            </a:r>
          </a:p>
          <a:p>
            <a:pPr marL="625475" lvl="1" indent="-225425" eaLnBrk="1" hangingPunct="1">
              <a:lnSpc>
                <a:spcPct val="80000"/>
              </a:lnSpc>
            </a:pPr>
            <a:endParaRPr lang="en-US" sz="900" dirty="0" smtClean="0">
              <a:latin typeface="Comic Sans MS" panose="030F0702030302020204" pitchFamily="66" charset="0"/>
            </a:endParaRPr>
          </a:p>
          <a:p>
            <a:pPr marL="225425" indent="-225425" eaLnBrk="1" hangingPunct="1">
              <a:lnSpc>
                <a:spcPct val="80000"/>
              </a:lnSpc>
            </a:pPr>
            <a:r>
              <a:rPr lang="en-US" sz="1600" dirty="0" smtClean="0">
                <a:latin typeface="Comic Sans MS" panose="030F0702030302020204" pitchFamily="66" charset="0"/>
              </a:rPr>
              <a:t>These 4 elements make up 95% of dry weight of bacterium.</a:t>
            </a:r>
          </a:p>
          <a:p>
            <a:pPr marL="225425" indent="-225425" eaLnBrk="1" hangingPunct="1">
              <a:lnSpc>
                <a:spcPct val="80000"/>
              </a:lnSpc>
            </a:pPr>
            <a:endParaRPr lang="en-US" sz="900" dirty="0" smtClean="0">
              <a:latin typeface="Comic Sans MS" panose="030F0702030302020204" pitchFamily="66" charset="0"/>
            </a:endParaRPr>
          </a:p>
          <a:p>
            <a:pPr marL="225425" indent="-225425" eaLnBrk="1" hangingPunct="1">
              <a:lnSpc>
                <a:spcPct val="80000"/>
              </a:lnSpc>
            </a:pPr>
            <a:r>
              <a:rPr lang="en-US" sz="1600" dirty="0" smtClean="0">
                <a:latin typeface="Comic Sans MS" panose="030F0702030302020204" pitchFamily="66" charset="0"/>
              </a:rPr>
              <a:t>The other 5% is composed of Calcium, Copper, Iron, Magnesium, Manganese, Phosphorus and Iron.</a:t>
            </a:r>
          </a:p>
          <a:p>
            <a:pPr marL="225425" indent="-225425" eaLnBrk="1" hangingPunct="1">
              <a:lnSpc>
                <a:spcPct val="80000"/>
              </a:lnSpc>
            </a:pPr>
            <a:endParaRPr lang="en-US" sz="900" dirty="0" smtClean="0">
              <a:latin typeface="Comic Sans MS" panose="030F0702030302020204" pitchFamily="66" charset="0"/>
            </a:endParaRPr>
          </a:p>
          <a:p>
            <a:pPr marL="225425" indent="-225425" eaLnBrk="1" hangingPunct="1">
              <a:lnSpc>
                <a:spcPct val="80000"/>
              </a:lnSpc>
            </a:pPr>
            <a:r>
              <a:rPr lang="en-US" sz="1600" dirty="0" smtClean="0">
                <a:latin typeface="Comic Sans MS" panose="030F0702030302020204" pitchFamily="66" charset="0"/>
              </a:rPr>
              <a:t>Other elements that are needed are</a:t>
            </a:r>
            <a:r>
              <a:rPr lang="en-US" sz="1600" b="1" dirty="0" smtClean="0">
                <a:latin typeface="Comic Sans MS" panose="030F0702030302020204" pitchFamily="66" charset="0"/>
              </a:rPr>
              <a:t> </a:t>
            </a:r>
            <a:r>
              <a:rPr lang="en-US" sz="1600" b="1" dirty="0" smtClean="0">
                <a:solidFill>
                  <a:schemeClr val="tx1">
                    <a:lumMod val="65000"/>
                    <a:lumOff val="35000"/>
                  </a:schemeClr>
                </a:solidFill>
                <a:latin typeface="Comic Sans MS" panose="030F0702030302020204" pitchFamily="66" charset="0"/>
              </a:rPr>
              <a:t>trace elements.</a:t>
            </a:r>
          </a:p>
          <a:p>
            <a:pPr marL="225425" indent="-225425" eaLnBrk="1" hangingPunct="1">
              <a:lnSpc>
                <a:spcPct val="80000"/>
              </a:lnSpc>
            </a:pPr>
            <a:endParaRPr lang="en-US" sz="900" dirty="0" smtClean="0">
              <a:latin typeface="Comic Sans MS" panose="030F0702030302020204" pitchFamily="66" charset="0"/>
            </a:endParaRPr>
          </a:p>
          <a:p>
            <a:pPr marL="225425" indent="-225425" eaLnBrk="1" hangingPunct="1">
              <a:lnSpc>
                <a:spcPct val="80000"/>
              </a:lnSpc>
            </a:pPr>
            <a:r>
              <a:rPr lang="en-US" sz="1600" dirty="0" smtClean="0">
                <a:latin typeface="Comic Sans MS" panose="030F0702030302020204" pitchFamily="66" charset="0"/>
              </a:rPr>
              <a:t>These elements are needed in extremely small amounts, can be obtained through water intake. </a:t>
            </a:r>
          </a:p>
          <a:p>
            <a:pPr marL="225425" indent="-225425" eaLnBrk="1" hangingPunct="1">
              <a:lnSpc>
                <a:spcPct val="80000"/>
              </a:lnSpc>
              <a:buFontTx/>
              <a:buNone/>
            </a:pPr>
            <a:endParaRPr lang="en-US" sz="1000" dirty="0" smtClean="0">
              <a:latin typeface="Comic Sans MS" panose="030F0702030302020204" pitchFamily="66" charset="0"/>
            </a:endParaRPr>
          </a:p>
        </p:txBody>
      </p:sp>
      <p:sp>
        <p:nvSpPr>
          <p:cNvPr id="20484" name="Text Box 5"/>
          <p:cNvSpPr txBox="1">
            <a:spLocks noChangeArrowheads="1"/>
          </p:cNvSpPr>
          <p:nvPr/>
        </p:nvSpPr>
        <p:spPr bwMode="auto">
          <a:xfrm>
            <a:off x="5638800" y="6594475"/>
            <a:ext cx="3505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3" action="ppaction://hlinkfile"/>
              </a:rPr>
              <a:t>Salmonell</a:t>
            </a:r>
            <a:r>
              <a:rPr lang="en-US" sz="1000">
                <a:latin typeface="Comic Sans MS" panose="030F0702030302020204" pitchFamily="66" charset="0"/>
              </a:rPr>
              <a:t>a, Rocky Mountain Labs NIAID NIH</a:t>
            </a:r>
          </a:p>
        </p:txBody>
      </p:sp>
      <p:pic>
        <p:nvPicPr>
          <p:cNvPr id="3" name="Content Placeholder 2"/>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156872" y="1600201"/>
            <a:ext cx="3514687" cy="35814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0486"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967163" y="2819400"/>
            <a:ext cx="4772025"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sz="4800" b="1">
                <a:latin typeface="Comic Sans MS" panose="030F0702030302020204" pitchFamily="66" charset="0"/>
              </a:rPr>
              <a:t>Microbial</a:t>
            </a:r>
          </a:p>
          <a:p>
            <a:pPr algn="r">
              <a:spcBef>
                <a:spcPct val="50000"/>
              </a:spcBef>
            </a:pPr>
            <a:r>
              <a:rPr lang="en-US" sz="4800" b="1">
                <a:latin typeface="Comic Sans MS" panose="030F0702030302020204" pitchFamily="66" charset="0"/>
              </a:rPr>
              <a:t>Growth </a:t>
            </a:r>
            <a:r>
              <a:rPr lang="en-US" sz="2400" b="1">
                <a:latin typeface="Comic Sans MS" panose="030F0702030302020204" pitchFamily="66" charset="0"/>
              </a:rPr>
              <a:t>&amp;</a:t>
            </a:r>
            <a:endParaRPr lang="en-US" sz="4800" b="1">
              <a:latin typeface="Comic Sans MS" panose="030F0702030302020204" pitchFamily="66" charset="0"/>
            </a:endParaRPr>
          </a:p>
          <a:p>
            <a:pPr algn="r">
              <a:spcBef>
                <a:spcPct val="50000"/>
              </a:spcBef>
            </a:pPr>
            <a:r>
              <a:rPr lang="en-US" sz="4800" b="1">
                <a:latin typeface="Comic Sans MS" panose="030F0702030302020204" pitchFamily="66" charset="0"/>
              </a:rPr>
              <a:t>Metabolism </a:t>
            </a:r>
          </a:p>
        </p:txBody>
      </p:sp>
      <p:pic>
        <p:nvPicPr>
          <p:cNvPr id="30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7835" y="352112"/>
            <a:ext cx="21161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6"/>
          <p:cNvSpPr txBox="1">
            <a:spLocks noChangeArrowheads="1"/>
          </p:cNvSpPr>
          <p:nvPr/>
        </p:nvSpPr>
        <p:spPr bwMode="auto">
          <a:xfrm>
            <a:off x="5486400" y="6297613"/>
            <a:ext cx="3657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dirty="0">
                <a:latin typeface="Comic Sans MS" panose="030F0702030302020204" pitchFamily="66" charset="0"/>
              </a:rPr>
              <a:t>Image: : </a:t>
            </a:r>
            <a:r>
              <a:rPr lang="en-US" sz="1000" dirty="0" err="1">
                <a:latin typeface="Comic Sans MS" panose="030F0702030302020204" pitchFamily="66" charset="0"/>
                <a:hlinkClick r:id="rId4"/>
              </a:rPr>
              <a:t>MacConkey’s</a:t>
            </a:r>
            <a:r>
              <a:rPr lang="en-US" sz="1000" dirty="0">
                <a:latin typeface="Comic Sans MS" panose="030F0702030302020204" pitchFamily="66" charset="0"/>
                <a:hlinkClick r:id="rId4"/>
              </a:rPr>
              <a:t> </a:t>
            </a:r>
            <a:r>
              <a:rPr lang="en-US" sz="1000" dirty="0" smtClean="0">
                <a:latin typeface="Comic Sans MS" panose="030F0702030302020204" pitchFamily="66" charset="0"/>
                <a:hlinkClick r:id="rId4"/>
              </a:rPr>
              <a:t>media</a:t>
            </a:r>
            <a:r>
              <a:rPr lang="en-US" sz="1000" dirty="0" smtClean="0">
                <a:latin typeface="Comic Sans MS" panose="030F0702030302020204" pitchFamily="66" charset="0"/>
              </a:rPr>
              <a:t>, clockwise from top  left </a:t>
            </a:r>
            <a:r>
              <a:rPr lang="en-US" sz="1000" i="1" dirty="0" smtClean="0">
                <a:latin typeface="Comic Sans MS" panose="030F0702030302020204" pitchFamily="66" charset="0"/>
              </a:rPr>
              <a:t>–     E. coli, </a:t>
            </a:r>
            <a:r>
              <a:rPr lang="en-US" sz="1000" i="1" dirty="0" err="1" smtClean="0">
                <a:latin typeface="Comic Sans MS" panose="030F0702030302020204" pitchFamily="66" charset="0"/>
              </a:rPr>
              <a:t>Enterobacter</a:t>
            </a:r>
            <a:r>
              <a:rPr lang="en-US" sz="1000" i="1" dirty="0" smtClean="0">
                <a:latin typeface="Comic Sans MS" panose="030F0702030302020204" pitchFamily="66" charset="0"/>
              </a:rPr>
              <a:t>, Salmonella;</a:t>
            </a:r>
            <a:r>
              <a:rPr lang="en-US" sz="1000" dirty="0" smtClean="0">
                <a:latin typeface="Comic Sans MS" panose="030F0702030302020204" pitchFamily="66" charset="0"/>
              </a:rPr>
              <a:t> </a:t>
            </a:r>
            <a:r>
              <a:rPr lang="en-US" sz="1000" dirty="0">
                <a:latin typeface="Comic Sans MS" panose="030F0702030302020204" pitchFamily="66" charset="0"/>
              </a:rPr>
              <a:t>&amp; </a:t>
            </a:r>
            <a:r>
              <a:rPr lang="en-US" sz="1000" dirty="0" err="1">
                <a:latin typeface="Comic Sans MS" panose="030F0702030302020204" pitchFamily="66" charset="0"/>
                <a:hlinkClick r:id="rId5"/>
              </a:rPr>
              <a:t>Mannitol</a:t>
            </a:r>
            <a:r>
              <a:rPr lang="en-US" sz="1000" dirty="0">
                <a:latin typeface="Comic Sans MS" panose="030F0702030302020204" pitchFamily="66" charset="0"/>
                <a:hlinkClick r:id="rId5"/>
              </a:rPr>
              <a:t> Salt Agar</a:t>
            </a:r>
            <a:r>
              <a:rPr lang="en-US" sz="1000" dirty="0">
                <a:latin typeface="Comic Sans MS" panose="030F0702030302020204" pitchFamily="66" charset="0"/>
              </a:rPr>
              <a:t> (MSA), T. Port; </a:t>
            </a:r>
            <a:r>
              <a:rPr lang="en-US" sz="1000" dirty="0">
                <a:latin typeface="Comic Sans MS" panose="030F0702030302020204" pitchFamily="66" charset="0"/>
                <a:hlinkClick r:id="rId6"/>
              </a:rPr>
              <a:t>Bacterial growth phases</a:t>
            </a:r>
            <a:r>
              <a:rPr lang="en-US" sz="1000" dirty="0">
                <a:latin typeface="Comic Sans MS" panose="030F0702030302020204" pitchFamily="66" charset="0"/>
              </a:rPr>
              <a:t>, M. </a:t>
            </a:r>
            <a:r>
              <a:rPr lang="en-US" sz="1000" dirty="0" err="1">
                <a:latin typeface="Comic Sans MS" panose="030F0702030302020204" pitchFamily="66" charset="0"/>
              </a:rPr>
              <a:t>Komorniczak</a:t>
            </a:r>
            <a:endParaRPr lang="en-US" sz="1000" dirty="0">
              <a:latin typeface="Comic Sans MS" panose="030F0702030302020204" pitchFamily="66" charset="0"/>
            </a:endParaRPr>
          </a:p>
        </p:txBody>
      </p:sp>
      <p:pic>
        <p:nvPicPr>
          <p:cNvPr id="6"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374975">
            <a:off x="1363666" y="872425"/>
            <a:ext cx="3372662" cy="2529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 name="Picture 13" descr="Mannitol Salt Pos Neg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a:xfrm rot="20892047">
            <a:off x="1369704" y="3525401"/>
            <a:ext cx="3033897" cy="21605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079"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9"/>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10"/>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150813" y="1204913"/>
            <a:ext cx="6400800" cy="5524500"/>
          </a:xfrm>
        </p:spPr>
        <p:txBody>
          <a:bodyPr/>
          <a:lstStyle/>
          <a:p>
            <a:pPr marL="225425" indent="-225425" eaLnBrk="1" hangingPunct="1">
              <a:lnSpc>
                <a:spcPct val="80000"/>
              </a:lnSpc>
            </a:pPr>
            <a:r>
              <a:rPr lang="en-US" sz="1800" b="1" dirty="0" smtClean="0">
                <a:latin typeface="Comic Sans MS" panose="030F0702030302020204" pitchFamily="66" charset="0"/>
              </a:rPr>
              <a:t>Obligate </a:t>
            </a:r>
            <a:r>
              <a:rPr lang="en-US" sz="1800" b="1" dirty="0" smtClean="0">
                <a:solidFill>
                  <a:schemeClr val="tx1">
                    <a:lumMod val="65000"/>
                    <a:lumOff val="35000"/>
                  </a:schemeClr>
                </a:solidFill>
                <a:latin typeface="Comic Sans MS" panose="030F0702030302020204" pitchFamily="66" charset="0"/>
              </a:rPr>
              <a:t>Aerobes</a:t>
            </a:r>
            <a:r>
              <a:rPr lang="en-US" sz="1800" dirty="0" smtClean="0">
                <a:latin typeface="Comic Sans MS" panose="030F0702030302020204" pitchFamily="66" charset="0"/>
              </a:rPr>
              <a:t> – Need oxygen to stay alive.</a:t>
            </a:r>
            <a:endParaRPr lang="en-US" sz="1400" i="1" dirty="0" smtClean="0">
              <a:latin typeface="Comic Sans MS" panose="030F0702030302020204" pitchFamily="66" charset="0"/>
            </a:endParaRPr>
          </a:p>
          <a:p>
            <a:pPr marL="225425" indent="-225425" eaLnBrk="1" hangingPunct="1">
              <a:lnSpc>
                <a:spcPct val="80000"/>
              </a:lnSpc>
              <a:buFontTx/>
              <a:buNone/>
            </a:pPr>
            <a:r>
              <a:rPr lang="en-US" sz="1400" i="1" dirty="0" smtClean="0">
                <a:latin typeface="Comic Sans MS" panose="030F0702030302020204" pitchFamily="66" charset="0"/>
              </a:rPr>
              <a:t>		</a:t>
            </a:r>
            <a:r>
              <a:rPr lang="en-US" sz="1400" i="1" dirty="0" smtClean="0">
                <a:latin typeface="Comic Sans MS" panose="030F0702030302020204" pitchFamily="66" charset="0"/>
                <a:hlinkClick r:id="rId3"/>
              </a:rPr>
              <a:t>Aerobic respiration </a:t>
            </a:r>
            <a:r>
              <a:rPr lang="en-US" sz="1400" i="1" dirty="0" smtClean="0">
                <a:latin typeface="Comic Sans MS" panose="030F0702030302020204" pitchFamily="66" charset="0"/>
              </a:rPr>
              <a:t>= Use of O2 to break down food into 	useable energy.</a:t>
            </a:r>
          </a:p>
          <a:p>
            <a:pPr marL="225425" indent="-225425" eaLnBrk="1" hangingPunct="1">
              <a:lnSpc>
                <a:spcPct val="80000"/>
              </a:lnSpc>
              <a:buFontTx/>
              <a:buNone/>
            </a:pPr>
            <a:endParaRPr lang="en-US" sz="1400" i="1" dirty="0" smtClean="0">
              <a:latin typeface="Comic Sans MS" panose="030F0702030302020204" pitchFamily="66" charset="0"/>
            </a:endParaRPr>
          </a:p>
          <a:p>
            <a:pPr marL="225425" indent="-225425" eaLnBrk="1" hangingPunct="1">
              <a:lnSpc>
                <a:spcPct val="80000"/>
              </a:lnSpc>
            </a:pPr>
            <a:r>
              <a:rPr lang="en-US" sz="1800" b="1" dirty="0" smtClean="0">
                <a:latin typeface="Comic Sans MS" panose="030F0702030302020204" pitchFamily="66" charset="0"/>
              </a:rPr>
              <a:t>Obligate </a:t>
            </a:r>
            <a:r>
              <a:rPr lang="en-US" sz="1800" b="1" dirty="0">
                <a:solidFill>
                  <a:schemeClr val="tx1">
                    <a:lumMod val="75000"/>
                    <a:lumOff val="25000"/>
                  </a:schemeClr>
                </a:solidFill>
                <a:latin typeface="Comic Sans MS" panose="030F0702030302020204" pitchFamily="66" charset="0"/>
              </a:rPr>
              <a:t>A</a:t>
            </a:r>
            <a:r>
              <a:rPr lang="en-US" sz="1800" b="1" dirty="0" smtClean="0">
                <a:solidFill>
                  <a:schemeClr val="tx1">
                    <a:lumMod val="75000"/>
                    <a:lumOff val="25000"/>
                  </a:schemeClr>
                </a:solidFill>
                <a:latin typeface="Comic Sans MS" panose="030F0702030302020204" pitchFamily="66" charset="0"/>
              </a:rPr>
              <a:t>naerobes</a:t>
            </a:r>
            <a:r>
              <a:rPr lang="en-US" sz="1800" b="1" dirty="0" smtClean="0">
                <a:latin typeface="Comic Sans MS" panose="030F0702030302020204" pitchFamily="66" charset="0"/>
              </a:rPr>
              <a:t> </a:t>
            </a:r>
            <a:r>
              <a:rPr lang="en-US" sz="1800" dirty="0" smtClean="0">
                <a:latin typeface="Comic Sans MS" panose="030F0702030302020204" pitchFamily="66" charset="0"/>
              </a:rPr>
              <a:t>– Die in  presence of oxygen. It is poisonous to them.</a:t>
            </a:r>
          </a:p>
          <a:p>
            <a:pPr marL="225425" indent="-225425" eaLnBrk="1" hangingPunct="1">
              <a:lnSpc>
                <a:spcPct val="80000"/>
              </a:lnSpc>
              <a:buFontTx/>
              <a:buNone/>
            </a:pPr>
            <a:r>
              <a:rPr lang="en-US" sz="1800" dirty="0" smtClean="0">
                <a:latin typeface="Comic Sans MS" panose="030F0702030302020204" pitchFamily="66" charset="0"/>
              </a:rPr>
              <a:t>		</a:t>
            </a:r>
            <a:r>
              <a:rPr lang="en-US" sz="1400" i="1" dirty="0" smtClean="0">
                <a:latin typeface="Comic Sans MS" panose="030F0702030302020204" pitchFamily="66" charset="0"/>
              </a:rPr>
              <a:t>Anaerobic respiration = break down food into useable energy 	without the use of O2.</a:t>
            </a:r>
          </a:p>
          <a:p>
            <a:pPr marL="225425" indent="-225425" eaLnBrk="1" hangingPunct="1">
              <a:lnSpc>
                <a:spcPct val="80000"/>
              </a:lnSpc>
              <a:buFontTx/>
              <a:buNone/>
            </a:pPr>
            <a:endParaRPr lang="en-US" sz="1400" i="1" dirty="0" smtClean="0">
              <a:latin typeface="Comic Sans MS" panose="030F0702030302020204" pitchFamily="66" charset="0"/>
            </a:endParaRPr>
          </a:p>
          <a:p>
            <a:pPr marL="225425" indent="-225425" eaLnBrk="1" hangingPunct="1">
              <a:lnSpc>
                <a:spcPct val="80000"/>
              </a:lnSpc>
            </a:pPr>
            <a:r>
              <a:rPr lang="en-US" sz="1800" b="1" dirty="0" smtClean="0">
                <a:solidFill>
                  <a:schemeClr val="tx1">
                    <a:lumMod val="75000"/>
                    <a:lumOff val="25000"/>
                  </a:schemeClr>
                </a:solidFill>
                <a:latin typeface="Comic Sans MS" panose="030F0702030302020204" pitchFamily="66" charset="0"/>
              </a:rPr>
              <a:t>Facultative</a:t>
            </a:r>
            <a:r>
              <a:rPr lang="en-US" sz="1800" b="1" dirty="0" smtClean="0">
                <a:latin typeface="Comic Sans MS" panose="030F0702030302020204" pitchFamily="66" charset="0"/>
              </a:rPr>
              <a:t> Anaerobes</a:t>
            </a:r>
            <a:r>
              <a:rPr lang="en-US" sz="1800" dirty="0" smtClean="0">
                <a:latin typeface="Comic Sans MS" panose="030F0702030302020204" pitchFamily="66" charset="0"/>
              </a:rPr>
              <a:t> – Not strict aerobes or 	anaerobes. </a:t>
            </a:r>
          </a:p>
          <a:p>
            <a:pPr marL="225425" indent="-225425" eaLnBrk="1" hangingPunct="1">
              <a:lnSpc>
                <a:spcPct val="80000"/>
              </a:lnSpc>
              <a:buFontTx/>
              <a:buNone/>
            </a:pPr>
            <a:r>
              <a:rPr lang="en-US" sz="1400" i="1" dirty="0" smtClean="0">
                <a:latin typeface="Comic Sans MS" panose="030F0702030302020204" pitchFamily="66" charset="0"/>
              </a:rPr>
              <a:t>		Many yeasts and enteric bacteria. Escherichia coli </a:t>
            </a:r>
            <a:r>
              <a:rPr lang="en-US" sz="1400" dirty="0" smtClean="0">
                <a:latin typeface="Comic Sans MS" panose="030F0702030302020204" pitchFamily="66" charset="0"/>
              </a:rPr>
              <a:t>and</a:t>
            </a:r>
            <a:r>
              <a:rPr lang="en-US" sz="1400" i="1" dirty="0" smtClean="0">
                <a:latin typeface="Comic Sans MS" panose="030F0702030302020204" pitchFamily="66" charset="0"/>
              </a:rPr>
              <a:t> 	Staphylococcus </a:t>
            </a:r>
            <a:r>
              <a:rPr lang="en-US" sz="1400" i="1" dirty="0" err="1" smtClean="0">
                <a:latin typeface="Comic Sans MS" panose="030F0702030302020204" pitchFamily="66" charset="0"/>
              </a:rPr>
              <a:t>aureus</a:t>
            </a:r>
            <a:r>
              <a:rPr lang="en-US" sz="1400" i="1" dirty="0" smtClean="0">
                <a:latin typeface="Comic Sans MS" panose="030F0702030302020204" pitchFamily="66" charset="0"/>
              </a:rPr>
              <a:t>.</a:t>
            </a:r>
            <a:r>
              <a:rPr lang="en-US" sz="1800" dirty="0" smtClean="0">
                <a:latin typeface="Comic Sans MS" panose="030F0702030302020204" pitchFamily="66" charset="0"/>
              </a:rPr>
              <a:t> </a:t>
            </a:r>
          </a:p>
          <a:p>
            <a:pPr marL="225425" indent="-225425" eaLnBrk="1" hangingPunct="1">
              <a:lnSpc>
                <a:spcPct val="80000"/>
              </a:lnSpc>
              <a:buFontTx/>
              <a:buNone/>
            </a:pPr>
            <a:endParaRPr lang="en-US" sz="1800" dirty="0" smtClean="0">
              <a:latin typeface="Comic Sans MS" panose="030F0702030302020204" pitchFamily="66" charset="0"/>
            </a:endParaRPr>
          </a:p>
          <a:p>
            <a:pPr marL="225425" indent="-225425" eaLnBrk="1" hangingPunct="1">
              <a:lnSpc>
                <a:spcPct val="80000"/>
              </a:lnSpc>
            </a:pPr>
            <a:r>
              <a:rPr lang="en-US" sz="1800" b="1" dirty="0" err="1" smtClean="0">
                <a:solidFill>
                  <a:schemeClr val="tx1">
                    <a:lumMod val="75000"/>
                    <a:lumOff val="25000"/>
                  </a:schemeClr>
                </a:solidFill>
                <a:latin typeface="Comic Sans MS" panose="030F0702030302020204" pitchFamily="66" charset="0"/>
              </a:rPr>
              <a:t>Microaerophilic</a:t>
            </a:r>
            <a:r>
              <a:rPr lang="en-US" sz="1800" b="1" dirty="0" smtClean="0">
                <a:solidFill>
                  <a:schemeClr val="tx1">
                    <a:lumMod val="65000"/>
                    <a:lumOff val="35000"/>
                  </a:schemeClr>
                </a:solidFill>
                <a:latin typeface="Comic Sans MS" panose="030F0702030302020204" pitchFamily="66" charset="0"/>
              </a:rPr>
              <a:t> </a:t>
            </a:r>
            <a:r>
              <a:rPr lang="en-US" sz="1800" b="1" dirty="0" smtClean="0">
                <a:latin typeface="Comic Sans MS" panose="030F0702030302020204" pitchFamily="66" charset="0"/>
              </a:rPr>
              <a:t>bacteria</a:t>
            </a:r>
            <a:r>
              <a:rPr lang="en-US" sz="1800" dirty="0" smtClean="0">
                <a:latin typeface="Comic Sans MS" panose="030F0702030302020204" pitchFamily="66" charset="0"/>
              </a:rPr>
              <a:t> – Require oxygen levels 	lower that that found under normal atmospheric 	conditions (</a:t>
            </a:r>
            <a:r>
              <a:rPr lang="en-US" sz="1400" i="1" dirty="0" smtClean="0">
                <a:latin typeface="Comic Sans MS" panose="030F0702030302020204" pitchFamily="66" charset="0"/>
              </a:rPr>
              <a:t>Helicobacter </a:t>
            </a:r>
            <a:r>
              <a:rPr lang="en-US" sz="1400" i="1" dirty="0" err="1" smtClean="0">
                <a:latin typeface="Comic Sans MS" panose="030F0702030302020204" pitchFamily="66" charset="0"/>
              </a:rPr>
              <a:t>pilori</a:t>
            </a:r>
            <a:r>
              <a:rPr lang="en-US" sz="1400" i="1" dirty="0" smtClean="0">
                <a:latin typeface="Comic Sans MS" panose="030F0702030302020204" pitchFamily="66" charset="0"/>
              </a:rPr>
              <a:t> – found in stomach).</a:t>
            </a:r>
          </a:p>
          <a:p>
            <a:pPr marL="225425" indent="-225425" eaLnBrk="1" hangingPunct="1">
              <a:lnSpc>
                <a:spcPct val="80000"/>
              </a:lnSpc>
              <a:buFontTx/>
              <a:buNone/>
            </a:pPr>
            <a:endParaRPr lang="en-US" sz="1800" dirty="0" smtClean="0">
              <a:latin typeface="Comic Sans MS" panose="030F0702030302020204" pitchFamily="66" charset="0"/>
            </a:endParaRPr>
          </a:p>
          <a:p>
            <a:pPr marL="225425" indent="-225425" eaLnBrk="1" hangingPunct="1">
              <a:lnSpc>
                <a:spcPct val="80000"/>
              </a:lnSpc>
            </a:pPr>
            <a:endParaRPr lang="en-US" sz="600" dirty="0" smtClean="0">
              <a:latin typeface="Comic Sans MS" panose="030F0702030302020204" pitchFamily="66" charset="0"/>
            </a:endParaRPr>
          </a:p>
          <a:p>
            <a:pPr marL="225425" indent="-225425" eaLnBrk="1" hangingPunct="1">
              <a:lnSpc>
                <a:spcPct val="80000"/>
              </a:lnSpc>
            </a:pPr>
            <a:r>
              <a:rPr lang="en-US" sz="1800" b="1" dirty="0" err="1" smtClean="0">
                <a:solidFill>
                  <a:schemeClr val="tx1">
                    <a:lumMod val="75000"/>
                    <a:lumOff val="25000"/>
                  </a:schemeClr>
                </a:solidFill>
                <a:latin typeface="Comic Sans MS" panose="030F0702030302020204" pitchFamily="66" charset="0"/>
              </a:rPr>
              <a:t>Aerotolerant</a:t>
            </a:r>
            <a:r>
              <a:rPr lang="en-US" sz="1800" b="1" dirty="0" smtClean="0">
                <a:latin typeface="Comic Sans MS" panose="030F0702030302020204" pitchFamily="66" charset="0"/>
              </a:rPr>
              <a:t> Anaerobes</a:t>
            </a:r>
            <a:r>
              <a:rPr lang="en-US" sz="1800" dirty="0" smtClean="0">
                <a:latin typeface="Comic Sans MS" panose="030F0702030302020204" pitchFamily="66" charset="0"/>
              </a:rPr>
              <a:t> – Don’t use oxygen, but are not killed by it. </a:t>
            </a:r>
          </a:p>
          <a:p>
            <a:pPr marL="225425" indent="-225425" eaLnBrk="1" hangingPunct="1">
              <a:lnSpc>
                <a:spcPct val="80000"/>
              </a:lnSpc>
              <a:buFontTx/>
              <a:buNone/>
            </a:pPr>
            <a:r>
              <a:rPr lang="en-US" sz="1500" i="1" dirty="0" smtClean="0">
                <a:latin typeface="Comic Sans MS" panose="030F0702030302020204" pitchFamily="66" charset="0"/>
              </a:rPr>
              <a:t>		(Lactobacilli - This genus will make pickles from 	cucumbers and cheese from milk.)</a:t>
            </a:r>
          </a:p>
          <a:p>
            <a:pPr marL="225425" indent="-225425" eaLnBrk="1" hangingPunct="1">
              <a:lnSpc>
                <a:spcPct val="80000"/>
              </a:lnSpc>
              <a:buFontTx/>
              <a:buNone/>
            </a:pPr>
            <a:endParaRPr lang="en-US" sz="1000" i="1" dirty="0" smtClean="0">
              <a:latin typeface="Comic Sans MS" panose="030F0702030302020204" pitchFamily="66" charset="0"/>
            </a:endParaRPr>
          </a:p>
        </p:txBody>
      </p:sp>
      <p:sp>
        <p:nvSpPr>
          <p:cNvPr id="21507" name="Rectangle 4"/>
          <p:cNvSpPr>
            <a:spLocks noChangeArrowheads="1"/>
          </p:cNvSpPr>
          <p:nvPr/>
        </p:nvSpPr>
        <p:spPr bwMode="auto">
          <a:xfrm>
            <a:off x="133350" y="530225"/>
            <a:ext cx="8853488" cy="14763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2400">
              <a:solidFill>
                <a:srgbClr val="003366"/>
              </a:solidFill>
            </a:endParaRPr>
          </a:p>
        </p:txBody>
      </p:sp>
      <p:sp>
        <p:nvSpPr>
          <p:cNvPr id="21508" name="Rectangle 5"/>
          <p:cNvSpPr>
            <a:spLocks noGrp="1" noChangeArrowheads="1"/>
          </p:cNvSpPr>
          <p:nvPr>
            <p:ph type="title" idx="4294967295"/>
          </p:nvPr>
        </p:nvSpPr>
        <p:spPr>
          <a:xfrm>
            <a:off x="304800" y="209550"/>
            <a:ext cx="8839200" cy="708025"/>
          </a:xfrm>
          <a:noFill/>
        </p:spPr>
        <p:txBody>
          <a:bodyPr anchor="t">
            <a:spAutoFit/>
          </a:bodyPr>
          <a:lstStyle/>
          <a:p>
            <a:pPr eaLnBrk="1" hangingPunct="1"/>
            <a:r>
              <a:rPr lang="en-US" sz="4000" b="1" smtClean="0">
                <a:solidFill>
                  <a:schemeClr val="folHlink"/>
                </a:solidFill>
                <a:latin typeface="Comic Sans MS" panose="030F0702030302020204" pitchFamily="66" charset="0"/>
              </a:rPr>
              <a:t>Microbes</a:t>
            </a:r>
            <a:r>
              <a:rPr lang="en-US" sz="3600" b="1" smtClean="0">
                <a:solidFill>
                  <a:schemeClr val="folHlink"/>
                </a:solidFill>
                <a:latin typeface="Comic Sans MS" panose="030F0702030302020204" pitchFamily="66" charset="0"/>
              </a:rPr>
              <a:t> &amp; </a:t>
            </a:r>
            <a:r>
              <a:rPr lang="en-US" sz="4000" b="1" smtClean="0">
                <a:solidFill>
                  <a:schemeClr val="folHlink"/>
                </a:solidFill>
                <a:latin typeface="Comic Sans MS" panose="030F0702030302020204" pitchFamily="66" charset="0"/>
              </a:rPr>
              <a:t>Oxygen</a:t>
            </a:r>
            <a:endParaRPr lang="en-US" sz="3600" b="1" smtClean="0">
              <a:solidFill>
                <a:schemeClr val="folHlink"/>
              </a:solidFill>
              <a:latin typeface="Comic Sans MS" panose="030F0702030302020204" pitchFamily="66" charset="0"/>
            </a:endParaRPr>
          </a:p>
        </p:txBody>
      </p:sp>
      <p:sp>
        <p:nvSpPr>
          <p:cNvPr id="21509" name="Text Box 6"/>
          <p:cNvSpPr txBox="1">
            <a:spLocks noChangeArrowheads="1"/>
          </p:cNvSpPr>
          <p:nvPr/>
        </p:nvSpPr>
        <p:spPr bwMode="auto">
          <a:xfrm>
            <a:off x="6477000" y="2209800"/>
            <a:ext cx="2286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2900">
                <a:latin typeface="Comic Sans MS" panose="030F0702030302020204" pitchFamily="66" charset="0"/>
              </a:rPr>
              <a:t>O</a:t>
            </a:r>
            <a:r>
              <a:rPr lang="en-US" sz="9600" baseline="-25000">
                <a:latin typeface="Comic Sans MS" panose="030F0702030302020204" pitchFamily="66" charset="0"/>
              </a:rPr>
              <a:t>2</a:t>
            </a:r>
          </a:p>
        </p:txBody>
      </p:sp>
      <p:sp>
        <p:nvSpPr>
          <p:cNvPr id="21510" name="Text Box 5"/>
          <p:cNvSpPr txBox="1">
            <a:spLocks noChangeArrowheads="1"/>
          </p:cNvSpPr>
          <p:nvPr/>
        </p:nvSpPr>
        <p:spPr bwMode="auto">
          <a:xfrm>
            <a:off x="4560888"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4"/>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563563"/>
          </a:xfrm>
        </p:spPr>
        <p:txBody>
          <a:bodyPr/>
          <a:lstStyle/>
          <a:p>
            <a:pPr eaLnBrk="1" hangingPunct="1"/>
            <a:r>
              <a:rPr lang="en-US" sz="3600" b="1" smtClean="0">
                <a:solidFill>
                  <a:schemeClr val="folHlink"/>
                </a:solidFill>
                <a:latin typeface="Comic Sans MS" panose="030F0702030302020204" pitchFamily="66" charset="0"/>
              </a:rPr>
              <a:t>Microbes</a:t>
            </a:r>
            <a:r>
              <a:rPr lang="en-US" sz="3200" b="1" smtClean="0">
                <a:solidFill>
                  <a:schemeClr val="folHlink"/>
                </a:solidFill>
                <a:latin typeface="Comic Sans MS" panose="030F0702030302020204" pitchFamily="66" charset="0"/>
              </a:rPr>
              <a:t> &amp; </a:t>
            </a:r>
            <a:r>
              <a:rPr lang="en-US" sz="3600" b="1" smtClean="0">
                <a:solidFill>
                  <a:schemeClr val="folHlink"/>
                </a:solidFill>
                <a:latin typeface="Comic Sans MS" panose="030F0702030302020204" pitchFamily="66" charset="0"/>
              </a:rPr>
              <a:t>Oxygen</a:t>
            </a:r>
            <a:endParaRPr lang="en-US" sz="3200" b="1" smtClean="0">
              <a:solidFill>
                <a:schemeClr val="folHlink"/>
              </a:solidFill>
              <a:latin typeface="Comic Sans MS" panose="030F0702030302020204" pitchFamily="66" charset="0"/>
            </a:endParaRPr>
          </a:p>
        </p:txBody>
      </p:sp>
      <p:pic>
        <p:nvPicPr>
          <p:cNvPr id="22531" name="Picture 4" descr="MicrobeOxyg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838200"/>
            <a:ext cx="7513638" cy="376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4" name="Text Box 6"/>
          <p:cNvSpPr txBox="1">
            <a:spLocks noChangeArrowheads="1"/>
          </p:cNvSpPr>
          <p:nvPr/>
        </p:nvSpPr>
        <p:spPr bwMode="auto">
          <a:xfrm>
            <a:off x="152400" y="4764088"/>
            <a:ext cx="8763000"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000" b="1" dirty="0">
                <a:latin typeface="Comic Sans MS" pitchFamily="66" charset="0"/>
              </a:rPr>
              <a:t> </a:t>
            </a:r>
            <a:r>
              <a:rPr lang="en-US" sz="1600" b="1" dirty="0">
                <a:latin typeface="Comic Sans MS" pitchFamily="66" charset="0"/>
              </a:rPr>
              <a:t>Aerobic and anaerobic bacteria can be identified by growing them in liquid culture:</a:t>
            </a:r>
          </a:p>
          <a:p>
            <a:pPr>
              <a:defRPr/>
            </a:pPr>
            <a:r>
              <a:rPr lang="en-US" sz="800" b="1" i="1" dirty="0">
                <a:latin typeface="Comic Sans MS" pitchFamily="66" charset="0"/>
              </a:rPr>
              <a:t/>
            </a:r>
            <a:br>
              <a:rPr lang="en-US" sz="800" b="1" i="1" dirty="0">
                <a:latin typeface="Comic Sans MS" pitchFamily="66" charset="0"/>
              </a:rPr>
            </a:br>
            <a:r>
              <a:rPr lang="en-US" sz="1400" dirty="0">
                <a:latin typeface="Comic Sans MS" pitchFamily="66" charset="0"/>
              </a:rPr>
              <a:t>1: </a:t>
            </a:r>
            <a:r>
              <a:rPr lang="en-US" sz="1400" b="1" dirty="0">
                <a:solidFill>
                  <a:schemeClr val="bg1">
                    <a:lumMod val="50000"/>
                  </a:schemeClr>
                </a:solidFill>
                <a:latin typeface="Comic Sans MS" pitchFamily="66" charset="0"/>
              </a:rPr>
              <a:t>Obligate aerobic </a:t>
            </a:r>
            <a:r>
              <a:rPr lang="en-US" sz="1400" dirty="0">
                <a:latin typeface="Comic Sans MS" pitchFamily="66" charset="0"/>
              </a:rPr>
              <a:t>bacteria gather at top of test tube to absorb maximal amount of oxygen.</a:t>
            </a:r>
            <a:br>
              <a:rPr lang="en-US" sz="1400" dirty="0">
                <a:latin typeface="Comic Sans MS" pitchFamily="66" charset="0"/>
              </a:rPr>
            </a:br>
            <a:r>
              <a:rPr lang="en-US" sz="1400" dirty="0">
                <a:latin typeface="Comic Sans MS" pitchFamily="66" charset="0"/>
              </a:rPr>
              <a:t>2: </a:t>
            </a:r>
            <a:r>
              <a:rPr lang="en-US" sz="1400" b="1" dirty="0">
                <a:solidFill>
                  <a:schemeClr val="bg1">
                    <a:lumMod val="50000"/>
                  </a:schemeClr>
                </a:solidFill>
                <a:latin typeface="Comic Sans MS" pitchFamily="66" charset="0"/>
              </a:rPr>
              <a:t>Obligate anaerobic </a:t>
            </a:r>
            <a:r>
              <a:rPr lang="en-US" sz="1400" dirty="0">
                <a:latin typeface="Comic Sans MS" pitchFamily="66" charset="0"/>
              </a:rPr>
              <a:t>bacteria gather at  bottom to avoid oxygen.</a:t>
            </a:r>
            <a:br>
              <a:rPr lang="en-US" sz="1400" dirty="0">
                <a:latin typeface="Comic Sans MS" pitchFamily="66" charset="0"/>
              </a:rPr>
            </a:br>
            <a:r>
              <a:rPr lang="en-US" sz="1400" dirty="0">
                <a:latin typeface="Comic Sans MS" pitchFamily="66" charset="0"/>
              </a:rPr>
              <a:t>3: </a:t>
            </a:r>
            <a:r>
              <a:rPr lang="en-US" sz="1400" b="1" dirty="0">
                <a:solidFill>
                  <a:schemeClr val="bg1">
                    <a:lumMod val="50000"/>
                  </a:schemeClr>
                </a:solidFill>
                <a:latin typeface="Comic Sans MS" pitchFamily="66" charset="0"/>
              </a:rPr>
              <a:t>Facultative anaerobes </a:t>
            </a:r>
            <a:r>
              <a:rPr lang="en-US" sz="1400" dirty="0">
                <a:latin typeface="Comic Sans MS" pitchFamily="66" charset="0"/>
              </a:rPr>
              <a:t>gather mostly at the top, since aerobic respiration is most beneficial; but as lack of oxygen does not hurt them, they can be found all along the test tube.</a:t>
            </a:r>
            <a:br>
              <a:rPr lang="en-US" sz="1400" dirty="0">
                <a:latin typeface="Comic Sans MS" pitchFamily="66" charset="0"/>
              </a:rPr>
            </a:br>
            <a:r>
              <a:rPr lang="en-US" sz="1400" dirty="0">
                <a:latin typeface="Comic Sans MS" pitchFamily="66" charset="0"/>
              </a:rPr>
              <a:t>4: </a:t>
            </a:r>
            <a:r>
              <a:rPr lang="en-US" sz="1400" b="1" dirty="0" err="1">
                <a:solidFill>
                  <a:schemeClr val="bg1">
                    <a:lumMod val="50000"/>
                  </a:schemeClr>
                </a:solidFill>
                <a:latin typeface="Comic Sans MS" pitchFamily="66" charset="0"/>
              </a:rPr>
              <a:t>Microaerophiles</a:t>
            </a:r>
            <a:r>
              <a:rPr lang="en-US" sz="1400" b="1" dirty="0">
                <a:solidFill>
                  <a:schemeClr val="bg1">
                    <a:lumMod val="50000"/>
                  </a:schemeClr>
                </a:solidFill>
                <a:latin typeface="Comic Sans MS" pitchFamily="66" charset="0"/>
              </a:rPr>
              <a:t> </a:t>
            </a:r>
            <a:r>
              <a:rPr lang="en-US" sz="1400" dirty="0">
                <a:latin typeface="Comic Sans MS" pitchFamily="66" charset="0"/>
              </a:rPr>
              <a:t>gather at upper part of  test tube, not at top. Require O</a:t>
            </a:r>
            <a:r>
              <a:rPr lang="en-US" sz="1400" baseline="-25000" dirty="0">
                <a:latin typeface="Comic Sans MS" pitchFamily="66" charset="0"/>
              </a:rPr>
              <a:t>2</a:t>
            </a:r>
            <a:r>
              <a:rPr lang="en-US" sz="1400" dirty="0">
                <a:latin typeface="Comic Sans MS" pitchFamily="66" charset="0"/>
              </a:rPr>
              <a:t>, but at low concentration.</a:t>
            </a:r>
            <a:br>
              <a:rPr lang="en-US" sz="1400" dirty="0">
                <a:latin typeface="Comic Sans MS" pitchFamily="66" charset="0"/>
              </a:rPr>
            </a:br>
            <a:r>
              <a:rPr lang="en-US" sz="1400" dirty="0">
                <a:latin typeface="Comic Sans MS" pitchFamily="66" charset="0"/>
              </a:rPr>
              <a:t>5: </a:t>
            </a:r>
            <a:r>
              <a:rPr lang="en-US" sz="1400" b="1" dirty="0" err="1">
                <a:solidFill>
                  <a:schemeClr val="bg1">
                    <a:lumMod val="50000"/>
                  </a:schemeClr>
                </a:solidFill>
                <a:latin typeface="Comic Sans MS" pitchFamily="66" charset="0"/>
              </a:rPr>
              <a:t>Aerotolerant</a:t>
            </a:r>
            <a:r>
              <a:rPr lang="en-US" sz="1400" dirty="0">
                <a:latin typeface="Comic Sans MS" pitchFamily="66" charset="0"/>
              </a:rPr>
              <a:t> bacteria are not affected by oxygen, and they are evenly spread along the test tube.</a:t>
            </a:r>
          </a:p>
        </p:txBody>
      </p:sp>
      <p:sp>
        <p:nvSpPr>
          <p:cNvPr id="22533" name="Text Box 5"/>
          <p:cNvSpPr txBox="1">
            <a:spLocks noChangeArrowheads="1"/>
          </p:cNvSpPr>
          <p:nvPr/>
        </p:nvSpPr>
        <p:spPr bwMode="auto">
          <a:xfrm>
            <a:off x="449580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4"/>
              </a:rPr>
              <a:t>Microbial oxygen requirements</a:t>
            </a:r>
            <a:r>
              <a:rPr lang="en-US" sz="1000">
                <a:latin typeface="Comic Sans MS" panose="030F0702030302020204" pitchFamily="66" charset="0"/>
              </a:rPr>
              <a:t>, Pixie</a:t>
            </a:r>
          </a:p>
        </p:txBody>
      </p:sp>
      <p:sp>
        <p:nvSpPr>
          <p:cNvPr id="22534"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74638"/>
            <a:ext cx="8229600" cy="868362"/>
          </a:xfrm>
        </p:spPr>
        <p:txBody>
          <a:bodyPr/>
          <a:lstStyle/>
          <a:p>
            <a:pPr marL="450850" indent="-450850" eaLnBrk="1" hangingPunct="1"/>
            <a:r>
              <a:rPr lang="en-US" sz="3600" b="1" smtClean="0">
                <a:solidFill>
                  <a:schemeClr val="folHlink"/>
                </a:solidFill>
                <a:latin typeface="Comic Sans MS" panose="030F0702030302020204" pitchFamily="66" charset="0"/>
              </a:rPr>
              <a:t>Microbes &amp; Temperature</a:t>
            </a:r>
          </a:p>
        </p:txBody>
      </p:sp>
      <p:sp>
        <p:nvSpPr>
          <p:cNvPr id="28675" name="Rectangle 3"/>
          <p:cNvSpPr>
            <a:spLocks noGrp="1" noChangeArrowheads="1"/>
          </p:cNvSpPr>
          <p:nvPr>
            <p:ph type="body" sz="half" idx="1"/>
          </p:nvPr>
        </p:nvSpPr>
        <p:spPr>
          <a:xfrm>
            <a:off x="457200" y="1600200"/>
            <a:ext cx="4953000" cy="4953000"/>
          </a:xfrm>
        </p:spPr>
        <p:txBody>
          <a:bodyPr/>
          <a:lstStyle/>
          <a:p>
            <a:pPr marL="225425" indent="-225425" eaLnBrk="1" hangingPunct="1">
              <a:lnSpc>
                <a:spcPct val="80000"/>
              </a:lnSpc>
              <a:buFontTx/>
              <a:buNone/>
              <a:defRPr/>
            </a:pPr>
            <a:r>
              <a:rPr lang="en-US" sz="2400" b="1" dirty="0" smtClean="0">
                <a:latin typeface="Comic Sans MS" pitchFamily="66" charset="0"/>
              </a:rPr>
              <a:t>Proteins</a:t>
            </a:r>
          </a:p>
          <a:p>
            <a:pPr marL="225425" indent="-225425" eaLnBrk="1" hangingPunct="1">
              <a:lnSpc>
                <a:spcPct val="80000"/>
              </a:lnSpc>
              <a:buFontTx/>
              <a:buNone/>
              <a:defRPr/>
            </a:pPr>
            <a:r>
              <a:rPr lang="en-US" sz="1600" dirty="0" smtClean="0">
                <a:latin typeface="Comic Sans MS" pitchFamily="66" charset="0"/>
              </a:rPr>
              <a:t> </a:t>
            </a:r>
          </a:p>
          <a:p>
            <a:pPr eaLnBrk="1" hangingPunct="1">
              <a:lnSpc>
                <a:spcPct val="80000"/>
              </a:lnSpc>
              <a:defRPr/>
            </a:pPr>
            <a:r>
              <a:rPr lang="en-US" sz="1600" dirty="0" smtClean="0">
                <a:latin typeface="Comic Sans MS" pitchFamily="66" charset="0"/>
              </a:rPr>
              <a:t>Three-dimensional shape because of the temperature sensitive hydrogen bonds.</a:t>
            </a:r>
          </a:p>
          <a:p>
            <a:pPr eaLnBrk="1" hangingPunct="1">
              <a:lnSpc>
                <a:spcPct val="80000"/>
              </a:lnSpc>
              <a:defRPr/>
            </a:pPr>
            <a:endParaRPr lang="en-US" sz="800" dirty="0" smtClean="0">
              <a:latin typeface="Comic Sans MS" pitchFamily="66" charset="0"/>
            </a:endParaRPr>
          </a:p>
          <a:p>
            <a:pPr eaLnBrk="1" hangingPunct="1">
              <a:lnSpc>
                <a:spcPct val="80000"/>
              </a:lnSpc>
              <a:defRPr/>
            </a:pPr>
            <a:r>
              <a:rPr lang="en-US" sz="1600" dirty="0" smtClean="0">
                <a:latin typeface="Comic Sans MS" pitchFamily="66" charset="0"/>
              </a:rPr>
              <a:t>These bonds will usually break at higher temperatures, and protein becomes </a:t>
            </a:r>
            <a:r>
              <a:rPr lang="en-US" sz="1600" b="1" dirty="0" smtClean="0">
                <a:solidFill>
                  <a:schemeClr val="tx1">
                    <a:lumMod val="75000"/>
                    <a:lumOff val="25000"/>
                  </a:schemeClr>
                </a:solidFill>
                <a:latin typeface="Comic Sans MS" pitchFamily="66" charset="0"/>
              </a:rPr>
              <a:t>denatured</a:t>
            </a:r>
            <a:r>
              <a:rPr lang="en-US" sz="1600" dirty="0" smtClean="0">
                <a:latin typeface="Comic Sans MS" pitchFamily="66" charset="0"/>
              </a:rPr>
              <a:t>.</a:t>
            </a:r>
          </a:p>
          <a:p>
            <a:pPr eaLnBrk="1" hangingPunct="1">
              <a:lnSpc>
                <a:spcPct val="80000"/>
              </a:lnSpc>
              <a:defRPr/>
            </a:pPr>
            <a:endParaRPr lang="en-US" sz="900" dirty="0" smtClean="0">
              <a:latin typeface="Comic Sans MS" pitchFamily="66" charset="0"/>
            </a:endParaRPr>
          </a:p>
          <a:p>
            <a:pPr eaLnBrk="1" hangingPunct="1">
              <a:lnSpc>
                <a:spcPct val="80000"/>
              </a:lnSpc>
              <a:defRPr/>
            </a:pPr>
            <a:r>
              <a:rPr lang="en-US" sz="1600" dirty="0" smtClean="0">
                <a:latin typeface="Comic Sans MS" pitchFamily="66" charset="0"/>
              </a:rPr>
              <a:t>Denatured </a:t>
            </a:r>
            <a:r>
              <a:rPr lang="en-US" sz="1600" dirty="0" smtClean="0">
                <a:latin typeface="Comic Sans MS" pitchFamily="66" charset="0"/>
                <a:hlinkClick r:id="rId3"/>
              </a:rPr>
              <a:t>proteins</a:t>
            </a:r>
            <a:r>
              <a:rPr lang="en-US" sz="1600" dirty="0" smtClean="0">
                <a:latin typeface="Comic Sans MS" pitchFamily="66" charset="0"/>
              </a:rPr>
              <a:t> lose function.</a:t>
            </a:r>
          </a:p>
          <a:p>
            <a:pPr marL="225425" indent="-225425" eaLnBrk="1" hangingPunct="1">
              <a:lnSpc>
                <a:spcPct val="80000"/>
              </a:lnSpc>
              <a:buFontTx/>
              <a:buNone/>
              <a:defRPr/>
            </a:pPr>
            <a:endParaRPr lang="en-US" sz="1600" b="1" dirty="0" smtClean="0">
              <a:latin typeface="Comic Sans MS" pitchFamily="66" charset="0"/>
            </a:endParaRPr>
          </a:p>
          <a:p>
            <a:pPr marL="225425" indent="-225425" eaLnBrk="1" hangingPunct="1">
              <a:lnSpc>
                <a:spcPct val="80000"/>
              </a:lnSpc>
              <a:buFontTx/>
              <a:buNone/>
              <a:defRPr/>
            </a:pPr>
            <a:r>
              <a:rPr lang="en-US" sz="2400" b="1" dirty="0" smtClean="0">
                <a:latin typeface="Comic Sans MS" pitchFamily="66" charset="0"/>
              </a:rPr>
              <a:t>Lipids</a:t>
            </a:r>
          </a:p>
          <a:p>
            <a:pPr marL="225425" indent="-225425" eaLnBrk="1" hangingPunct="1">
              <a:lnSpc>
                <a:spcPct val="80000"/>
              </a:lnSpc>
              <a:buFontTx/>
              <a:buNone/>
              <a:defRPr/>
            </a:pPr>
            <a:r>
              <a:rPr lang="en-US" sz="1600" b="1" dirty="0" smtClean="0">
                <a:latin typeface="Comic Sans MS" pitchFamily="66" charset="0"/>
              </a:rPr>
              <a:t>	</a:t>
            </a:r>
            <a:r>
              <a:rPr lang="en-US" sz="1600" dirty="0" smtClean="0">
                <a:latin typeface="Comic Sans MS" pitchFamily="66" charset="0"/>
              </a:rPr>
              <a:t>Also temperature sensitive.</a:t>
            </a:r>
          </a:p>
          <a:p>
            <a:pPr marL="225425" indent="-225425" eaLnBrk="1" hangingPunct="1">
              <a:lnSpc>
                <a:spcPct val="80000"/>
              </a:lnSpc>
              <a:buFontTx/>
              <a:buNone/>
              <a:defRPr/>
            </a:pPr>
            <a:endParaRPr lang="en-US" sz="900" dirty="0" smtClean="0">
              <a:latin typeface="Comic Sans MS" pitchFamily="66" charset="0"/>
            </a:endParaRPr>
          </a:p>
          <a:p>
            <a:pPr marL="225425" indent="-225425" eaLnBrk="1" hangingPunct="1">
              <a:lnSpc>
                <a:spcPct val="80000"/>
              </a:lnSpc>
              <a:buFontTx/>
              <a:buNone/>
              <a:defRPr/>
            </a:pPr>
            <a:r>
              <a:rPr lang="en-US" sz="1600" dirty="0" smtClean="0">
                <a:latin typeface="Comic Sans MS" pitchFamily="66" charset="0"/>
              </a:rPr>
              <a:t>	Become </a:t>
            </a:r>
            <a:r>
              <a:rPr lang="en-US" sz="1600" b="1" i="1" dirty="0" smtClean="0">
                <a:latin typeface="Comic Sans MS" pitchFamily="66" charset="0"/>
              </a:rPr>
              <a:t>brittle</a:t>
            </a:r>
            <a:r>
              <a:rPr lang="en-US" sz="1600" dirty="0" smtClean="0">
                <a:latin typeface="Comic Sans MS" pitchFamily="66" charset="0"/>
              </a:rPr>
              <a:t> if temperature is too low. </a:t>
            </a:r>
          </a:p>
          <a:p>
            <a:pPr marL="225425" indent="-225425" eaLnBrk="1" hangingPunct="1">
              <a:lnSpc>
                <a:spcPct val="80000"/>
              </a:lnSpc>
              <a:buFontTx/>
              <a:buNone/>
              <a:defRPr/>
            </a:pPr>
            <a:r>
              <a:rPr lang="en-US" sz="1600" dirty="0" smtClean="0">
                <a:latin typeface="Comic Sans MS" pitchFamily="66" charset="0"/>
              </a:rPr>
              <a:t>	</a:t>
            </a:r>
          </a:p>
          <a:p>
            <a:pPr marL="225425" indent="-225425" eaLnBrk="1" hangingPunct="1">
              <a:lnSpc>
                <a:spcPct val="80000"/>
              </a:lnSpc>
              <a:buFontTx/>
              <a:buNone/>
              <a:defRPr/>
            </a:pPr>
            <a:r>
              <a:rPr lang="en-US" sz="1600" dirty="0" smtClean="0">
                <a:latin typeface="Comic Sans MS" pitchFamily="66" charset="0"/>
              </a:rPr>
              <a:t>	If temperature too high, </a:t>
            </a:r>
            <a:r>
              <a:rPr lang="en-US" sz="1600" dirty="0" smtClean="0">
                <a:latin typeface="Comic Sans MS" pitchFamily="66" charset="0"/>
                <a:hlinkClick r:id="rId4"/>
              </a:rPr>
              <a:t>lipids</a:t>
            </a:r>
            <a:r>
              <a:rPr lang="en-US" sz="1600" dirty="0" smtClean="0">
                <a:latin typeface="Comic Sans MS" pitchFamily="66" charset="0"/>
              </a:rPr>
              <a:t> will be more </a:t>
            </a:r>
            <a:r>
              <a:rPr lang="en-US" sz="1600" b="1" i="1" dirty="0" smtClean="0">
                <a:latin typeface="Comic Sans MS" pitchFamily="66" charset="0"/>
              </a:rPr>
              <a:t>liquid</a:t>
            </a:r>
            <a:r>
              <a:rPr lang="en-US" sz="1600" dirty="0" smtClean="0">
                <a:latin typeface="Comic Sans MS" pitchFamily="66" charset="0"/>
              </a:rPr>
              <a:t> in form.</a:t>
            </a:r>
          </a:p>
          <a:p>
            <a:pPr marL="225425" indent="-225425" eaLnBrk="1" hangingPunct="1">
              <a:lnSpc>
                <a:spcPct val="80000"/>
              </a:lnSpc>
              <a:buFontTx/>
              <a:buNone/>
              <a:defRPr/>
            </a:pPr>
            <a:endParaRPr lang="en-US" sz="800" dirty="0" smtClean="0">
              <a:latin typeface="Comic Sans MS" pitchFamily="66" charset="0"/>
            </a:endParaRPr>
          </a:p>
          <a:p>
            <a:pPr marL="225425" indent="-225425" eaLnBrk="1" hangingPunct="1">
              <a:lnSpc>
                <a:spcPct val="80000"/>
              </a:lnSpc>
              <a:buFontTx/>
              <a:buNone/>
              <a:defRPr/>
            </a:pPr>
            <a:r>
              <a:rPr lang="en-US" sz="1600" dirty="0" smtClean="0">
                <a:latin typeface="Comic Sans MS" pitchFamily="66" charset="0"/>
              </a:rPr>
              <a:t>	Outside membrane cannot preserve the integrity of the cell and it will disintegrate.</a:t>
            </a:r>
          </a:p>
        </p:txBody>
      </p:sp>
      <p:pic>
        <p:nvPicPr>
          <p:cNvPr id="24580" name="Picture 6" descr="LipidBylayerCholesterol"/>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96000" y="3711575"/>
            <a:ext cx="2185988" cy="2176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8"/>
          <p:cNvSpPr txBox="1">
            <a:spLocks noChangeArrowheads="1"/>
          </p:cNvSpPr>
          <p:nvPr/>
        </p:nvSpPr>
        <p:spPr bwMode="auto">
          <a:xfrm>
            <a:off x="5181600" y="6434138"/>
            <a:ext cx="3962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6"/>
              </a:rPr>
              <a:t>Superoxide dismutase enzyme structure</a:t>
            </a:r>
            <a:r>
              <a:rPr lang="en-US" sz="1000">
                <a:latin typeface="Comic Sans MS" panose="030F0702030302020204" pitchFamily="66" charset="0"/>
              </a:rPr>
              <a:t>, Fvasconcellos; </a:t>
            </a:r>
            <a:r>
              <a:rPr lang="en-US" sz="1000">
                <a:latin typeface="Comic Sans MS" panose="030F0702030302020204" pitchFamily="66" charset="0"/>
                <a:hlinkClick r:id="rId7"/>
              </a:rPr>
              <a:t>Phospholipids &amp; Cholesterol</a:t>
            </a:r>
            <a:r>
              <a:rPr lang="en-US" sz="1000">
                <a:latin typeface="Comic Sans MS" panose="030F0702030302020204" pitchFamily="66" charset="0"/>
              </a:rPr>
              <a:t>, Cytochemistry.net</a:t>
            </a:r>
          </a:p>
        </p:txBody>
      </p:sp>
      <p:pic>
        <p:nvPicPr>
          <p:cNvPr id="24582" name="Picture 10" descr="MCj0413624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304800"/>
            <a:ext cx="5572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27738" y="1219200"/>
            <a:ext cx="2278062"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10"/>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11"/>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xfrm>
            <a:off x="381000" y="152400"/>
            <a:ext cx="8229600" cy="563563"/>
          </a:xfrm>
        </p:spPr>
        <p:txBody>
          <a:bodyPr/>
          <a:lstStyle/>
          <a:p>
            <a:pPr marL="450850" indent="-450850" eaLnBrk="1" hangingPunct="1"/>
            <a:r>
              <a:rPr lang="en-US" sz="3200" b="1" smtClean="0">
                <a:solidFill>
                  <a:schemeClr val="folHlink"/>
                </a:solidFill>
                <a:latin typeface="Comic Sans MS" panose="030F0702030302020204" pitchFamily="66" charset="0"/>
              </a:rPr>
              <a:t>Effects</a:t>
            </a:r>
            <a:r>
              <a:rPr lang="en-US" sz="2800" b="1" smtClean="0">
                <a:solidFill>
                  <a:schemeClr val="folHlink"/>
                </a:solidFill>
                <a:latin typeface="Comic Sans MS" panose="030F0702030302020204" pitchFamily="66" charset="0"/>
              </a:rPr>
              <a:t> </a:t>
            </a:r>
            <a:r>
              <a:rPr lang="en-US" sz="3200" b="1" smtClean="0">
                <a:solidFill>
                  <a:schemeClr val="folHlink"/>
                </a:solidFill>
                <a:latin typeface="Comic Sans MS" panose="030F0702030302020204" pitchFamily="66" charset="0"/>
              </a:rPr>
              <a:t>of Temperature on Growth</a:t>
            </a:r>
            <a:endParaRPr lang="en-US" sz="2800" b="1" smtClean="0">
              <a:solidFill>
                <a:schemeClr val="folHlink"/>
              </a:solidFill>
              <a:latin typeface="Comic Sans MS" panose="030F0702030302020204" pitchFamily="66" charset="0"/>
            </a:endParaRP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b="12224"/>
          <a:stretch>
            <a:fillRect/>
          </a:stretch>
        </p:blipFill>
        <p:spPr bwMode="auto">
          <a:xfrm>
            <a:off x="265113" y="1168400"/>
            <a:ext cx="857567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
          <p:cNvSpPr txBox="1">
            <a:spLocks noChangeArrowheads="1"/>
          </p:cNvSpPr>
          <p:nvPr/>
        </p:nvSpPr>
        <p:spPr bwMode="auto">
          <a:xfrm>
            <a:off x="7143750" y="4651375"/>
            <a:ext cx="671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sz="1600"/>
              <a:t>95</a:t>
            </a:r>
            <a:r>
              <a:rPr lang="en-US" sz="1600" baseline="30000"/>
              <a:t>o</a:t>
            </a:r>
            <a:r>
              <a:rPr lang="en-US" sz="1600"/>
              <a:t>F</a:t>
            </a:r>
          </a:p>
        </p:txBody>
      </p:sp>
      <p:sp>
        <p:nvSpPr>
          <p:cNvPr id="25605" name="Text Box 6"/>
          <p:cNvSpPr txBox="1">
            <a:spLocks noChangeArrowheads="1"/>
          </p:cNvSpPr>
          <p:nvPr/>
        </p:nvSpPr>
        <p:spPr bwMode="auto">
          <a:xfrm>
            <a:off x="4214813" y="46545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sz="1600"/>
              <a:t>77</a:t>
            </a:r>
            <a:r>
              <a:rPr lang="en-US" sz="1600" baseline="30000"/>
              <a:t>o</a:t>
            </a:r>
            <a:r>
              <a:rPr lang="en-US" sz="1600"/>
              <a:t>F</a:t>
            </a:r>
          </a:p>
        </p:txBody>
      </p:sp>
      <p:sp>
        <p:nvSpPr>
          <p:cNvPr id="25606" name="Text Box 7"/>
          <p:cNvSpPr txBox="1">
            <a:spLocks noChangeArrowheads="1"/>
          </p:cNvSpPr>
          <p:nvPr/>
        </p:nvSpPr>
        <p:spPr bwMode="auto">
          <a:xfrm>
            <a:off x="1343025" y="4721225"/>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sz="1600"/>
              <a:t>40</a:t>
            </a:r>
            <a:r>
              <a:rPr lang="en-US" sz="1600" baseline="30000"/>
              <a:t>o</a:t>
            </a:r>
            <a:r>
              <a:rPr lang="en-US" sz="1600"/>
              <a:t>F</a:t>
            </a:r>
          </a:p>
        </p:txBody>
      </p:sp>
      <p:sp>
        <p:nvSpPr>
          <p:cNvPr id="25607" name="Text Box 8"/>
          <p:cNvSpPr txBox="1">
            <a:spLocks noChangeArrowheads="1"/>
          </p:cNvSpPr>
          <p:nvPr/>
        </p:nvSpPr>
        <p:spPr bwMode="auto">
          <a:xfrm>
            <a:off x="2005013" y="5181600"/>
            <a:ext cx="581025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atin typeface="Comic Sans MS" panose="030F0702030302020204" pitchFamily="66" charset="0"/>
              </a:rPr>
              <a:t>Most of our plates are incubated at 37</a:t>
            </a:r>
            <a:r>
              <a:rPr lang="en-US" baseline="30000">
                <a:latin typeface="Comic Sans MS" panose="030F0702030302020204" pitchFamily="66" charset="0"/>
              </a:rPr>
              <a:t>o</a:t>
            </a:r>
            <a:r>
              <a:rPr lang="en-US">
                <a:latin typeface="Comic Sans MS" panose="030F0702030302020204" pitchFamily="66" charset="0"/>
              </a:rPr>
              <a:t>C </a:t>
            </a:r>
            <a:r>
              <a:rPr lang="en-US" sz="1400">
                <a:latin typeface="Comic Sans MS" panose="030F0702030302020204" pitchFamily="66" charset="0"/>
              </a:rPr>
              <a:t>(98.6</a:t>
            </a:r>
            <a:r>
              <a:rPr lang="en-US" sz="1400" baseline="30000">
                <a:latin typeface="Comic Sans MS" panose="030F0702030302020204" pitchFamily="66" charset="0"/>
              </a:rPr>
              <a:t>o</a:t>
            </a:r>
            <a:r>
              <a:rPr lang="en-US" sz="1400">
                <a:latin typeface="Comic Sans MS" panose="030F0702030302020204" pitchFamily="66" charset="0"/>
              </a:rPr>
              <a:t>F).</a:t>
            </a:r>
            <a:endParaRPr lang="en-US">
              <a:latin typeface="Comic Sans MS" panose="030F0702030302020204" pitchFamily="66" charset="0"/>
            </a:endParaRPr>
          </a:p>
          <a:p>
            <a:pPr algn="ctr">
              <a:spcBef>
                <a:spcPct val="50000"/>
              </a:spcBef>
            </a:pPr>
            <a:endParaRPr lang="en-US" sz="1100">
              <a:latin typeface="Comic Sans MS" panose="030F0702030302020204" pitchFamily="66" charset="0"/>
            </a:endParaRPr>
          </a:p>
          <a:p>
            <a:pPr algn="ctr">
              <a:spcBef>
                <a:spcPct val="50000"/>
              </a:spcBef>
            </a:pPr>
            <a:r>
              <a:rPr lang="en-US" sz="1600">
                <a:latin typeface="Comic Sans MS" panose="030F0702030302020204" pitchFamily="66" charset="0"/>
                <a:hlinkClick r:id="rId4"/>
              </a:rPr>
              <a:t>Conversion C to F</a:t>
            </a:r>
            <a:r>
              <a:rPr lang="en-US" sz="1600">
                <a:latin typeface="Comic Sans MS" panose="030F0702030302020204" pitchFamily="66" charset="0"/>
              </a:rPr>
              <a:t> = 1.8 x C + 32</a:t>
            </a:r>
          </a:p>
        </p:txBody>
      </p:sp>
      <p:sp>
        <p:nvSpPr>
          <p:cNvPr id="25608"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33350" y="530225"/>
            <a:ext cx="8853488" cy="14763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2400">
              <a:solidFill>
                <a:srgbClr val="003366"/>
              </a:solidFill>
            </a:endParaRPr>
          </a:p>
        </p:txBody>
      </p:sp>
      <p:sp>
        <p:nvSpPr>
          <p:cNvPr id="26627" name="Rectangle 4"/>
          <p:cNvSpPr>
            <a:spLocks noGrp="1" noChangeArrowheads="1"/>
          </p:cNvSpPr>
          <p:nvPr>
            <p:ph type="title"/>
          </p:nvPr>
        </p:nvSpPr>
        <p:spPr>
          <a:xfrm>
            <a:off x="0" y="228600"/>
            <a:ext cx="9144000" cy="461963"/>
          </a:xfrm>
          <a:noFill/>
        </p:spPr>
        <p:txBody>
          <a:bodyPr anchor="t">
            <a:spAutoFit/>
          </a:bodyPr>
          <a:lstStyle/>
          <a:p>
            <a:pPr eaLnBrk="1" hangingPunct="1"/>
            <a:r>
              <a:rPr lang="en-US" sz="2400" b="1" smtClean="0">
                <a:solidFill>
                  <a:schemeClr val="folHlink"/>
                </a:solidFill>
                <a:latin typeface="Comic Sans MS" panose="030F0702030302020204" pitchFamily="66" charset="0"/>
              </a:rPr>
              <a:t>Categories of Microbes Based on Temperature Range</a:t>
            </a:r>
          </a:p>
        </p:txBody>
      </p:sp>
      <p:pic>
        <p:nvPicPr>
          <p:cNvPr id="266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117600"/>
            <a:ext cx="83566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sz="half" idx="1"/>
          </p:nvPr>
        </p:nvSpPr>
        <p:spPr>
          <a:xfrm>
            <a:off x="163513" y="895350"/>
            <a:ext cx="8534400" cy="5715000"/>
          </a:xfrm>
        </p:spPr>
        <p:txBody>
          <a:bodyPr/>
          <a:lstStyle/>
          <a:p>
            <a:pPr eaLnBrk="1" hangingPunct="1">
              <a:lnSpc>
                <a:spcPct val="80000"/>
              </a:lnSpc>
              <a:buFontTx/>
              <a:buNone/>
              <a:defRPr/>
            </a:pPr>
            <a:r>
              <a:rPr lang="en-US" sz="1600" b="1" dirty="0" smtClean="0">
                <a:solidFill>
                  <a:srgbClr val="D60093"/>
                </a:solidFill>
                <a:latin typeface="Comic Sans MS" pitchFamily="66" charset="0"/>
              </a:rPr>
              <a:t>Gram positive</a:t>
            </a:r>
            <a:r>
              <a:rPr lang="en-US" sz="1600" dirty="0" smtClean="0">
                <a:latin typeface="Comic Sans MS" pitchFamily="66" charset="0"/>
              </a:rPr>
              <a:t>, rod-shaped </a:t>
            </a:r>
            <a:r>
              <a:rPr lang="en-US" sz="1600" b="1" dirty="0" err="1" smtClean="0">
                <a:solidFill>
                  <a:schemeClr val="tx1">
                    <a:lumMod val="75000"/>
                    <a:lumOff val="25000"/>
                  </a:schemeClr>
                </a:solidFill>
                <a:latin typeface="Comic Sans MS" pitchFamily="66" charset="0"/>
              </a:rPr>
              <a:t>psychrophile</a:t>
            </a:r>
            <a:r>
              <a:rPr lang="en-US" sz="1600" dirty="0" smtClean="0">
                <a:latin typeface="Comic Sans MS" pitchFamily="66" charset="0"/>
              </a:rPr>
              <a:t>. </a:t>
            </a:r>
          </a:p>
          <a:p>
            <a:pPr eaLnBrk="1" hangingPunct="1">
              <a:lnSpc>
                <a:spcPct val="80000"/>
              </a:lnSpc>
              <a:defRPr/>
            </a:pPr>
            <a:endParaRPr lang="en-US" sz="1400" dirty="0" smtClean="0">
              <a:latin typeface="Comic Sans MS" pitchFamily="66" charset="0"/>
            </a:endParaRPr>
          </a:p>
          <a:p>
            <a:pPr eaLnBrk="1" hangingPunct="1">
              <a:lnSpc>
                <a:spcPct val="80000"/>
              </a:lnSpc>
              <a:defRPr/>
            </a:pPr>
            <a:r>
              <a:rPr lang="en-US" sz="1400" i="1" dirty="0" smtClean="0">
                <a:latin typeface="Comic Sans MS" pitchFamily="66" charset="0"/>
              </a:rPr>
              <a:t>L. </a:t>
            </a:r>
            <a:r>
              <a:rPr lang="en-US" sz="1400" i="1" dirty="0" err="1" smtClean="0">
                <a:latin typeface="Comic Sans MS" pitchFamily="66" charset="0"/>
              </a:rPr>
              <a:t>monocytogenes</a:t>
            </a:r>
            <a:r>
              <a:rPr lang="en-US" sz="1400" dirty="0" smtClean="0">
                <a:latin typeface="Comic Sans MS" pitchFamily="66" charset="0"/>
              </a:rPr>
              <a:t> is widely distributed; found in soil, </a:t>
            </a:r>
          </a:p>
          <a:p>
            <a:pPr marL="0" indent="0" eaLnBrk="1" hangingPunct="1">
              <a:lnSpc>
                <a:spcPct val="80000"/>
              </a:lnSpc>
              <a:buFontTx/>
              <a:buNone/>
              <a:defRPr/>
            </a:pPr>
            <a:r>
              <a:rPr lang="en-US" sz="1400" dirty="0" smtClean="0">
                <a:latin typeface="Comic Sans MS" pitchFamily="66" charset="0"/>
              </a:rPr>
              <a:t>      water, animals, birds, insects. </a:t>
            </a:r>
          </a:p>
          <a:p>
            <a:pPr eaLnBrk="1" hangingPunct="1">
              <a:lnSpc>
                <a:spcPct val="80000"/>
              </a:lnSpc>
              <a:defRPr/>
            </a:pPr>
            <a:endParaRPr lang="en-US" sz="1200" dirty="0" smtClean="0">
              <a:latin typeface="Comic Sans MS" pitchFamily="66" charset="0"/>
            </a:endParaRPr>
          </a:p>
          <a:p>
            <a:pPr eaLnBrk="1" hangingPunct="1">
              <a:lnSpc>
                <a:spcPct val="80000"/>
              </a:lnSpc>
              <a:defRPr/>
            </a:pPr>
            <a:r>
              <a:rPr lang="en-US" sz="1400" dirty="0" smtClean="0">
                <a:latin typeface="Comic Sans MS" pitchFamily="66" charset="0"/>
              </a:rPr>
              <a:t>Responsible for disease </a:t>
            </a:r>
            <a:r>
              <a:rPr lang="en-US" sz="1400" dirty="0" err="1" smtClean="0">
                <a:latin typeface="Comic Sans MS" pitchFamily="66" charset="0"/>
              </a:rPr>
              <a:t>listeriosis</a:t>
            </a:r>
            <a:r>
              <a:rPr lang="en-US" sz="1400" dirty="0" smtClean="0">
                <a:latin typeface="Comic Sans MS" pitchFamily="66" charset="0"/>
              </a:rPr>
              <a:t>. </a:t>
            </a:r>
          </a:p>
          <a:p>
            <a:pPr eaLnBrk="1" hangingPunct="1">
              <a:lnSpc>
                <a:spcPct val="80000"/>
              </a:lnSpc>
              <a:defRPr/>
            </a:pPr>
            <a:endParaRPr lang="en-US" sz="1200" dirty="0" smtClean="0">
              <a:latin typeface="Comic Sans MS" pitchFamily="66" charset="0"/>
            </a:endParaRPr>
          </a:p>
          <a:p>
            <a:pPr eaLnBrk="1" hangingPunct="1">
              <a:lnSpc>
                <a:spcPct val="80000"/>
              </a:lnSpc>
              <a:defRPr/>
            </a:pPr>
            <a:r>
              <a:rPr lang="en-US" sz="1400" dirty="0" smtClean="0">
                <a:latin typeface="Comic Sans MS" pitchFamily="66" charset="0"/>
              </a:rPr>
              <a:t>Rarely pathogenic in healthy adults </a:t>
            </a:r>
            <a:r>
              <a:rPr lang="en-US" sz="1200" dirty="0" smtClean="0">
                <a:latin typeface="Comic Sans MS" pitchFamily="66" charset="0"/>
              </a:rPr>
              <a:t>(mild flu-like symptoms).</a:t>
            </a:r>
          </a:p>
          <a:p>
            <a:pPr eaLnBrk="1" hangingPunct="1">
              <a:lnSpc>
                <a:spcPct val="80000"/>
              </a:lnSpc>
              <a:defRPr/>
            </a:pPr>
            <a:endParaRPr lang="en-US" sz="1200" dirty="0" smtClean="0">
              <a:latin typeface="Comic Sans MS" pitchFamily="66" charset="0"/>
            </a:endParaRPr>
          </a:p>
          <a:p>
            <a:pPr eaLnBrk="1" hangingPunct="1">
              <a:lnSpc>
                <a:spcPct val="80000"/>
              </a:lnSpc>
              <a:defRPr/>
            </a:pPr>
            <a:r>
              <a:rPr lang="en-US" sz="1400" dirty="0" smtClean="0">
                <a:latin typeface="Comic Sans MS" pitchFamily="66" charset="0"/>
              </a:rPr>
              <a:t>Can be lethal in pregnant women, fetuses, newborns, elderly </a:t>
            </a:r>
          </a:p>
          <a:p>
            <a:pPr marL="0" indent="0" eaLnBrk="1" hangingPunct="1">
              <a:lnSpc>
                <a:spcPct val="80000"/>
              </a:lnSpc>
              <a:buFontTx/>
              <a:buNone/>
              <a:defRPr/>
            </a:pPr>
            <a:r>
              <a:rPr lang="en-US" sz="1400" dirty="0" smtClean="0">
                <a:latin typeface="Comic Sans MS" pitchFamily="66" charset="0"/>
              </a:rPr>
              <a:t>       and immune compromised, causing meningitis or bacteremia. </a:t>
            </a:r>
          </a:p>
          <a:p>
            <a:pPr eaLnBrk="1" hangingPunct="1">
              <a:lnSpc>
                <a:spcPct val="80000"/>
              </a:lnSpc>
              <a:defRPr/>
            </a:pPr>
            <a:endParaRPr lang="en-US" sz="1800" dirty="0" smtClean="0">
              <a:latin typeface="Comic Sans MS" pitchFamily="66" charset="0"/>
            </a:endParaRPr>
          </a:p>
          <a:p>
            <a:pPr eaLnBrk="1" hangingPunct="1">
              <a:lnSpc>
                <a:spcPct val="80000"/>
              </a:lnSpc>
              <a:defRPr/>
            </a:pPr>
            <a:r>
              <a:rPr lang="en-US" sz="1400" dirty="0" smtClean="0">
                <a:latin typeface="Comic Sans MS" pitchFamily="66" charset="0"/>
              </a:rPr>
              <a:t>Transmitted from environment </a:t>
            </a:r>
            <a:r>
              <a:rPr lang="en-US" sz="1200" dirty="0" smtClean="0">
                <a:latin typeface="Comic Sans MS" pitchFamily="66" charset="0"/>
              </a:rPr>
              <a:t>(contaminated food </a:t>
            </a:r>
            <a:r>
              <a:rPr lang="en-US" sz="1200" dirty="0">
                <a:latin typeface="Comic Sans MS" pitchFamily="66" charset="0"/>
              </a:rPr>
              <a:t>&amp;</a:t>
            </a:r>
            <a:r>
              <a:rPr lang="en-US" sz="1200" dirty="0" smtClean="0">
                <a:latin typeface="Comic Sans MS" pitchFamily="66" charset="0"/>
              </a:rPr>
              <a:t> water)</a:t>
            </a:r>
            <a:r>
              <a:rPr lang="en-US" sz="1400" dirty="0" smtClean="0">
                <a:latin typeface="Comic Sans MS" pitchFamily="66" charset="0"/>
              </a:rPr>
              <a:t> </a:t>
            </a:r>
          </a:p>
          <a:p>
            <a:pPr marL="0" indent="0" eaLnBrk="1" hangingPunct="1">
              <a:lnSpc>
                <a:spcPct val="80000"/>
              </a:lnSpc>
              <a:buFontTx/>
              <a:buNone/>
              <a:defRPr/>
            </a:pPr>
            <a:r>
              <a:rPr lang="en-US" sz="1400" dirty="0" smtClean="0">
                <a:latin typeface="Comic Sans MS" pitchFamily="66" charset="0"/>
              </a:rPr>
              <a:t>       to human, except in the case of pregnant woman passing on to </a:t>
            </a:r>
          </a:p>
          <a:p>
            <a:pPr marL="0" indent="0" eaLnBrk="1" hangingPunct="1">
              <a:lnSpc>
                <a:spcPct val="80000"/>
              </a:lnSpc>
              <a:buFontTx/>
              <a:buNone/>
              <a:defRPr/>
            </a:pPr>
            <a:r>
              <a:rPr lang="en-US" sz="1400" dirty="0" smtClean="0">
                <a:latin typeface="Comic Sans MS" pitchFamily="66" charset="0"/>
              </a:rPr>
              <a:t>       fetus.</a:t>
            </a:r>
          </a:p>
          <a:p>
            <a:pPr eaLnBrk="1" hangingPunct="1">
              <a:lnSpc>
                <a:spcPct val="80000"/>
              </a:lnSpc>
              <a:defRPr/>
            </a:pPr>
            <a:endParaRPr lang="en-US" sz="1400" dirty="0" smtClean="0">
              <a:latin typeface="Comic Sans MS" pitchFamily="66" charset="0"/>
            </a:endParaRPr>
          </a:p>
          <a:p>
            <a:pPr eaLnBrk="1" hangingPunct="1">
              <a:lnSpc>
                <a:spcPct val="80000"/>
              </a:lnSpc>
              <a:defRPr/>
            </a:pPr>
            <a:r>
              <a:rPr lang="en-US" sz="1400" dirty="0" smtClean="0">
                <a:latin typeface="Comic Sans MS" pitchFamily="66" charset="0"/>
              </a:rPr>
              <a:t>In vulnerable populations can have a case fatality rate of 25%. </a:t>
            </a:r>
          </a:p>
          <a:p>
            <a:pPr eaLnBrk="1" hangingPunct="1">
              <a:lnSpc>
                <a:spcPct val="80000"/>
              </a:lnSpc>
              <a:defRPr/>
            </a:pPr>
            <a:endParaRPr lang="en-US" sz="1400" dirty="0" smtClean="0">
              <a:latin typeface="Comic Sans MS" pitchFamily="66" charset="0"/>
            </a:endParaRPr>
          </a:p>
          <a:p>
            <a:pPr eaLnBrk="1" hangingPunct="1">
              <a:lnSpc>
                <a:spcPct val="80000"/>
              </a:lnSpc>
              <a:defRPr/>
            </a:pPr>
            <a:r>
              <a:rPr lang="en-US" sz="1400" dirty="0" smtClean="0">
                <a:latin typeface="Comic Sans MS" pitchFamily="66" charset="0"/>
              </a:rPr>
              <a:t>Facultative intracellular pathogen. Triggers its own phagocytosis.</a:t>
            </a:r>
          </a:p>
          <a:p>
            <a:pPr eaLnBrk="1" hangingPunct="1">
              <a:lnSpc>
                <a:spcPct val="80000"/>
              </a:lnSpc>
              <a:defRPr/>
            </a:pPr>
            <a:endParaRPr lang="en-US" sz="1400" dirty="0" smtClean="0">
              <a:latin typeface="Comic Sans MS" pitchFamily="66" charset="0"/>
            </a:endParaRPr>
          </a:p>
          <a:p>
            <a:pPr eaLnBrk="1" hangingPunct="1">
              <a:lnSpc>
                <a:spcPct val="80000"/>
              </a:lnSpc>
              <a:defRPr/>
            </a:pPr>
            <a:r>
              <a:rPr lang="en-US" sz="1400" i="1" dirty="0" smtClean="0">
                <a:latin typeface="Comic Sans MS" pitchFamily="66" charset="0"/>
              </a:rPr>
              <a:t>Listeria </a:t>
            </a:r>
            <a:r>
              <a:rPr lang="en-US" sz="1400" dirty="0" smtClean="0">
                <a:latin typeface="Comic Sans MS" pitchFamily="66" charset="0"/>
              </a:rPr>
              <a:t>are very hardy. Can grow in temperatures ranging from </a:t>
            </a:r>
          </a:p>
          <a:p>
            <a:pPr marL="0" indent="0" eaLnBrk="1" hangingPunct="1">
              <a:lnSpc>
                <a:spcPct val="80000"/>
              </a:lnSpc>
              <a:buFontTx/>
              <a:buNone/>
              <a:defRPr/>
            </a:pPr>
            <a:r>
              <a:rPr lang="en-US" sz="1400" dirty="0" smtClean="0">
                <a:latin typeface="Comic Sans MS" pitchFamily="66" charset="0"/>
              </a:rPr>
              <a:t>       39°F </a:t>
            </a:r>
            <a:r>
              <a:rPr lang="en-US" sz="1200" dirty="0" smtClean="0">
                <a:latin typeface="Comic Sans MS" pitchFamily="66" charset="0"/>
              </a:rPr>
              <a:t>(refrigerator)</a:t>
            </a:r>
            <a:r>
              <a:rPr lang="en-US" sz="1400" dirty="0" smtClean="0">
                <a:latin typeface="Comic Sans MS" pitchFamily="66" charset="0"/>
              </a:rPr>
              <a:t> to 99°F. </a:t>
            </a:r>
          </a:p>
          <a:p>
            <a:pPr marL="0" indent="0" eaLnBrk="1" hangingPunct="1">
              <a:lnSpc>
                <a:spcPct val="80000"/>
              </a:lnSpc>
              <a:buFontTx/>
              <a:buNone/>
              <a:defRPr/>
            </a:pPr>
            <a:endParaRPr lang="en-US" sz="1400" i="1" dirty="0" smtClean="0">
              <a:latin typeface="Comic Sans MS" pitchFamily="66" charset="0"/>
            </a:endParaRPr>
          </a:p>
          <a:p>
            <a:pPr marL="0" indent="0" eaLnBrk="1" hangingPunct="1">
              <a:lnSpc>
                <a:spcPct val="80000"/>
              </a:lnSpc>
              <a:buFontTx/>
              <a:buNone/>
              <a:defRPr/>
            </a:pPr>
            <a:r>
              <a:rPr lang="en-US" sz="1400" b="1" i="1" dirty="0" smtClean="0">
                <a:solidFill>
                  <a:srgbClr val="FF0000"/>
                </a:solidFill>
                <a:latin typeface="Comic Sans MS" pitchFamily="66" charset="0"/>
              </a:rPr>
              <a:t>Q</a:t>
            </a:r>
            <a:r>
              <a:rPr lang="en-US" sz="1400" b="1" i="1" dirty="0" smtClean="0">
                <a:latin typeface="Comic Sans MS" pitchFamily="66" charset="0"/>
              </a:rPr>
              <a:t>: </a:t>
            </a:r>
            <a:r>
              <a:rPr lang="en-US" sz="1400" i="1" dirty="0" smtClean="0">
                <a:latin typeface="Comic Sans MS" pitchFamily="66" charset="0"/>
              </a:rPr>
              <a:t>What microbes have we discussed in previous lecture that are </a:t>
            </a:r>
          </a:p>
          <a:p>
            <a:pPr marL="0" indent="0" eaLnBrk="1" hangingPunct="1">
              <a:lnSpc>
                <a:spcPct val="80000"/>
              </a:lnSpc>
              <a:buFontTx/>
              <a:buNone/>
              <a:defRPr/>
            </a:pPr>
            <a:r>
              <a:rPr lang="en-US" sz="1400" i="1" dirty="0" smtClean="0">
                <a:latin typeface="Comic Sans MS" pitchFamily="66" charset="0"/>
              </a:rPr>
              <a:t>at the other end of the temperature spectrum?</a:t>
            </a:r>
            <a:endParaRPr lang="en-US" sz="1400" dirty="0" smtClean="0">
              <a:latin typeface="Comic Sans MS" pitchFamily="66" charset="0"/>
            </a:endParaRPr>
          </a:p>
        </p:txBody>
      </p:sp>
      <p:sp>
        <p:nvSpPr>
          <p:cNvPr id="27651" name="Text Box 5"/>
          <p:cNvSpPr txBox="1">
            <a:spLocks noChangeArrowheads="1"/>
          </p:cNvSpPr>
          <p:nvPr/>
        </p:nvSpPr>
        <p:spPr bwMode="auto">
          <a:xfrm>
            <a:off x="-23813" y="6457950"/>
            <a:ext cx="38338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 Image: </a:t>
            </a:r>
            <a:r>
              <a:rPr lang="en-US" sz="1000" i="1">
                <a:latin typeface="Comic Sans MS" panose="030F0702030302020204" pitchFamily="66" charset="0"/>
                <a:hlinkClick r:id="rId3"/>
              </a:rPr>
              <a:t>Listeria monocytogenes</a:t>
            </a:r>
            <a:r>
              <a:rPr lang="en-US" sz="1000">
                <a:latin typeface="Comic Sans MS" panose="030F0702030302020204" pitchFamily="66" charset="0"/>
              </a:rPr>
              <a:t>, PHIL #2287, </a:t>
            </a:r>
            <a:r>
              <a:rPr lang="en-US" sz="1000">
                <a:latin typeface="Comic Sans MS" panose="030F0702030302020204" pitchFamily="66" charset="0"/>
                <a:hlinkClick r:id="rId4"/>
              </a:rPr>
              <a:t>Cantaloupe</a:t>
            </a:r>
            <a:r>
              <a:rPr lang="en-US" sz="1000">
                <a:latin typeface="Comic Sans MS" panose="030F0702030302020204" pitchFamily="66" charset="0"/>
              </a:rPr>
              <a:t>, USDA photo by Scott Bauer. Image Number K7355-11</a:t>
            </a:r>
          </a:p>
        </p:txBody>
      </p:sp>
      <p:sp>
        <p:nvSpPr>
          <p:cNvPr id="27652" name="Rectangle 2"/>
          <p:cNvSpPr txBox="1">
            <a:spLocks noChangeArrowheads="1"/>
          </p:cNvSpPr>
          <p:nvPr/>
        </p:nvSpPr>
        <p:spPr bwMode="auto">
          <a:xfrm>
            <a:off x="457200" y="228600"/>
            <a:ext cx="82296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a:solidFill>
                  <a:schemeClr val="tx2"/>
                </a:solidFill>
                <a:latin typeface="Jokerman" panose="04090605060D06020702" pitchFamily="82" charset="0"/>
              </a:rPr>
              <a:t>Meet the Microbe!</a:t>
            </a:r>
            <a:r>
              <a:rPr lang="en-US" sz="3200" b="1">
                <a:solidFill>
                  <a:srgbClr val="990099"/>
                </a:solidFill>
                <a:latin typeface="Comic Sans MS" panose="030F0702030302020204" pitchFamily="66" charset="0"/>
              </a:rPr>
              <a:t> </a:t>
            </a:r>
            <a:r>
              <a:rPr lang="en-US" sz="2800" i="1">
                <a:solidFill>
                  <a:schemeClr val="tx2"/>
                </a:solidFill>
                <a:latin typeface="Comic Sans MS" panose="030F0702030302020204" pitchFamily="66" charset="0"/>
              </a:rPr>
              <a:t>Listeria monocytogenes </a:t>
            </a:r>
            <a:endParaRPr lang="en-US" sz="3200" i="1">
              <a:solidFill>
                <a:schemeClr val="tx2"/>
              </a:solidFill>
              <a:latin typeface="Comic Sans MS" panose="030F0702030302020204" pitchFamily="66" charset="0"/>
            </a:endParaRPr>
          </a:p>
        </p:txBody>
      </p:sp>
      <p:sp>
        <p:nvSpPr>
          <p:cNvPr id="8" name="TextBox 7"/>
          <p:cNvSpPr txBox="1"/>
          <p:nvPr/>
        </p:nvSpPr>
        <p:spPr>
          <a:xfrm>
            <a:off x="6324600" y="4457700"/>
            <a:ext cx="2562225" cy="2032000"/>
          </a:xfrm>
          <a:prstGeom prst="rect">
            <a:avLst/>
          </a:prstGeom>
          <a:noFill/>
          <a:ln w="57150">
            <a:solidFill>
              <a:srgbClr val="777777"/>
            </a:solidFill>
          </a:ln>
        </p:spPr>
        <p:txBody>
          <a:bodyPr>
            <a:spAutoFit/>
          </a:bodyPr>
          <a:lstStyle/>
          <a:p>
            <a:pPr>
              <a:defRPr/>
            </a:pPr>
            <a:r>
              <a:rPr lang="en-US" sz="1050" b="1" dirty="0">
                <a:latin typeface="+mn-lt"/>
                <a:hlinkClick r:id="rId5"/>
              </a:rPr>
              <a:t>CDC Investigation Announcement: </a:t>
            </a:r>
            <a:endParaRPr lang="en-US" sz="1050" b="1" dirty="0">
              <a:latin typeface="+mn-lt"/>
            </a:endParaRPr>
          </a:p>
          <a:p>
            <a:pPr>
              <a:defRPr/>
            </a:pPr>
            <a:endParaRPr lang="en-US" sz="1050" b="1" dirty="0">
              <a:latin typeface="+mn-lt"/>
            </a:endParaRPr>
          </a:p>
          <a:p>
            <a:pPr>
              <a:defRPr/>
            </a:pPr>
            <a:r>
              <a:rPr lang="en-US" sz="1050" dirty="0">
                <a:latin typeface="+mn-lt"/>
              </a:rPr>
              <a:t>As of October 6, 2011, a total of 109 persons infected with outbreak-associated strains of </a:t>
            </a:r>
            <a:r>
              <a:rPr lang="en-US" sz="1050" i="1" dirty="0">
                <a:latin typeface="+mn-lt"/>
              </a:rPr>
              <a:t>Listeria </a:t>
            </a:r>
            <a:r>
              <a:rPr lang="en-US" sz="1050" i="1" dirty="0" err="1">
                <a:latin typeface="+mn-lt"/>
              </a:rPr>
              <a:t>monocytogenes</a:t>
            </a:r>
            <a:r>
              <a:rPr lang="en-US" sz="1050" dirty="0">
                <a:latin typeface="+mn-lt"/>
              </a:rPr>
              <a:t> have been reported  from 24 states.  All illnesses started on or after July 31, 2011. </a:t>
            </a:r>
          </a:p>
          <a:p>
            <a:pPr>
              <a:defRPr/>
            </a:pPr>
            <a:endParaRPr lang="en-US" sz="1050" dirty="0">
              <a:latin typeface="+mn-lt"/>
            </a:endParaRPr>
          </a:p>
          <a:p>
            <a:pPr>
              <a:defRPr/>
            </a:pPr>
            <a:r>
              <a:rPr lang="en-US" sz="1050" dirty="0">
                <a:latin typeface="+mn-lt"/>
              </a:rPr>
              <a:t>Twenty-one deaths have been reported: One woman pregnant at the time of illness had a miscarriage. </a:t>
            </a:r>
          </a:p>
        </p:txBody>
      </p:sp>
      <p:pic>
        <p:nvPicPr>
          <p:cNvPr id="14" name="Content Placeholder 13"/>
          <p:cNvPicPr>
            <a:picLocks noGrp="1" noChangeAspect="1"/>
          </p:cNvPicPr>
          <p:nvPr>
            <p:ph sz="quarter" idx="3"/>
          </p:nvPr>
        </p:nvPicPr>
        <p:blipFill>
          <a:blip r:embed="rId6" cstate="email">
            <a:extLst>
              <a:ext uri="{28A0092B-C50C-407E-A947-70E740481C1C}">
                <a14:useLocalDpi xmlns:a14="http://schemas.microsoft.com/office/drawing/2010/main"/>
              </a:ext>
            </a:extLst>
          </a:blip>
          <a:stretch>
            <a:fillRect/>
          </a:stretch>
        </p:blipFill>
        <p:spPr>
          <a:xfrm>
            <a:off x="5410199" y="1066800"/>
            <a:ext cx="2098379"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643435">
            <a:off x="6549972" y="2810864"/>
            <a:ext cx="1682285" cy="14489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765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879475"/>
            <a:ext cx="12954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7"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9"/>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10"/>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p:txBody>
          <a:bodyPr/>
          <a:lstStyle/>
          <a:p>
            <a:pPr algn="l" eaLnBrk="1" hangingPunct="1"/>
            <a:r>
              <a:rPr lang="en-US" sz="3600" b="1" smtClean="0">
                <a:solidFill>
                  <a:schemeClr val="folHlink"/>
                </a:solidFill>
                <a:latin typeface="Comic Sans MS" panose="030F0702030302020204" pitchFamily="66" charset="0"/>
              </a:rPr>
              <a:t>Microbes </a:t>
            </a:r>
            <a:br>
              <a:rPr lang="en-US" sz="3600" b="1" smtClean="0">
                <a:solidFill>
                  <a:schemeClr val="folHlink"/>
                </a:solidFill>
                <a:latin typeface="Comic Sans MS" panose="030F0702030302020204" pitchFamily="66" charset="0"/>
              </a:rPr>
            </a:br>
            <a:r>
              <a:rPr lang="en-US" sz="3600" b="1" smtClean="0">
                <a:solidFill>
                  <a:schemeClr val="folHlink"/>
                </a:solidFill>
                <a:latin typeface="Comic Sans MS" panose="030F0702030302020204" pitchFamily="66" charset="0"/>
              </a:rPr>
              <a:t>&amp; pH</a:t>
            </a:r>
            <a:endParaRPr lang="en-US" sz="3200" b="1" smtClean="0">
              <a:solidFill>
                <a:schemeClr val="folHlink"/>
              </a:solidFill>
              <a:latin typeface="Comic Sans MS" panose="030F0702030302020204" pitchFamily="66" charset="0"/>
            </a:endParaRPr>
          </a:p>
        </p:txBody>
      </p:sp>
      <p:sp>
        <p:nvSpPr>
          <p:cNvPr id="28675" name="Rectangle 2"/>
          <p:cNvSpPr>
            <a:spLocks noGrp="1" noChangeArrowheads="1"/>
          </p:cNvSpPr>
          <p:nvPr>
            <p:ph type="body" sz="half" idx="1"/>
          </p:nvPr>
        </p:nvSpPr>
        <p:spPr>
          <a:xfrm>
            <a:off x="342900" y="1898650"/>
            <a:ext cx="4572000" cy="4191000"/>
          </a:xfrm>
        </p:spPr>
        <p:txBody>
          <a:bodyPr/>
          <a:lstStyle/>
          <a:p>
            <a:pPr marL="225425" indent="-225425" eaLnBrk="1" hangingPunct="1">
              <a:lnSpc>
                <a:spcPct val="80000"/>
              </a:lnSpc>
              <a:buFontTx/>
              <a:buNone/>
            </a:pPr>
            <a:r>
              <a:rPr lang="en-US" sz="1400" dirty="0" smtClean="0">
                <a:latin typeface="Comic Sans MS" panose="030F0702030302020204" pitchFamily="66" charset="0"/>
              </a:rPr>
              <a:t>As with temperature, bacteria have minimum, optimum and maximum pH ranges.</a:t>
            </a:r>
            <a:endParaRPr lang="en-US" sz="1400" b="1" dirty="0" smtClean="0">
              <a:latin typeface="Comic Sans MS" panose="030F0702030302020204" pitchFamily="66" charset="0"/>
            </a:endParaRPr>
          </a:p>
          <a:p>
            <a:pPr marL="225425" indent="-225425" eaLnBrk="1" hangingPunct="1">
              <a:lnSpc>
                <a:spcPct val="80000"/>
              </a:lnSpc>
              <a:buFontTx/>
              <a:buNone/>
            </a:pPr>
            <a:endParaRPr lang="en-US" sz="1000" b="1" i="1" dirty="0" smtClean="0">
              <a:latin typeface="Comic Sans MS" panose="030F0702030302020204" pitchFamily="66" charset="0"/>
            </a:endParaRPr>
          </a:p>
          <a:p>
            <a:pPr marL="225425" indent="-225425" eaLnBrk="1" hangingPunct="1">
              <a:lnSpc>
                <a:spcPct val="80000"/>
              </a:lnSpc>
              <a:buFontTx/>
              <a:buNone/>
            </a:pPr>
            <a:r>
              <a:rPr lang="en-US" sz="1800" b="1" dirty="0" err="1" smtClean="0">
                <a:solidFill>
                  <a:schemeClr val="tx1">
                    <a:lumMod val="65000"/>
                    <a:lumOff val="35000"/>
                  </a:schemeClr>
                </a:solidFill>
                <a:latin typeface="Comic Sans MS" panose="030F0702030302020204" pitchFamily="66" charset="0"/>
              </a:rPr>
              <a:t>Neutrophiles</a:t>
            </a:r>
            <a:endParaRPr lang="en-US" sz="1800" b="1" dirty="0" smtClean="0">
              <a:solidFill>
                <a:schemeClr val="tx1">
                  <a:lumMod val="65000"/>
                  <a:lumOff val="35000"/>
                </a:schemeClr>
              </a:solidFill>
              <a:latin typeface="Comic Sans MS" panose="030F0702030302020204" pitchFamily="66" charset="0"/>
            </a:endParaRPr>
          </a:p>
          <a:p>
            <a:pPr marL="225425" indent="-225425" eaLnBrk="1" hangingPunct="1">
              <a:lnSpc>
                <a:spcPct val="80000"/>
              </a:lnSpc>
              <a:buFontTx/>
              <a:buNone/>
            </a:pPr>
            <a:endParaRPr lang="en-US" sz="1000" b="1" dirty="0" smtClean="0">
              <a:latin typeface="Comic Sans MS" panose="030F0702030302020204" pitchFamily="66" charset="0"/>
            </a:endParaRPr>
          </a:p>
          <a:p>
            <a:pPr marL="225425" indent="-225425" eaLnBrk="1" hangingPunct="1">
              <a:lnSpc>
                <a:spcPct val="80000"/>
              </a:lnSpc>
            </a:pPr>
            <a:r>
              <a:rPr lang="en-US" sz="1400" b="1" dirty="0" smtClean="0">
                <a:latin typeface="Comic Sans MS" panose="030F0702030302020204" pitchFamily="66" charset="0"/>
              </a:rPr>
              <a:t>Protozoans and most bacteria </a:t>
            </a:r>
            <a:r>
              <a:rPr lang="en-US" sz="1400" dirty="0" smtClean="0">
                <a:latin typeface="Comic Sans MS" panose="030F0702030302020204" pitchFamily="66" charset="0"/>
              </a:rPr>
              <a:t>have an optimum </a:t>
            </a:r>
            <a:r>
              <a:rPr lang="en-US" sz="1400" dirty="0" smtClean="0">
                <a:latin typeface="Comic Sans MS" panose="030F0702030302020204" pitchFamily="66" charset="0"/>
                <a:hlinkClick r:id="rId3"/>
              </a:rPr>
              <a:t>pH</a:t>
            </a:r>
            <a:r>
              <a:rPr lang="en-US" sz="1400" dirty="0" smtClean="0">
                <a:latin typeface="Comic Sans MS" panose="030F0702030302020204" pitchFamily="66" charset="0"/>
              </a:rPr>
              <a:t> range of 6.5 to 7.5.</a:t>
            </a:r>
          </a:p>
          <a:p>
            <a:pPr marL="225425" indent="-225425" eaLnBrk="1" hangingPunct="1">
              <a:lnSpc>
                <a:spcPct val="80000"/>
              </a:lnSpc>
            </a:pPr>
            <a:endParaRPr lang="en-US" sz="1400" dirty="0" smtClean="0">
              <a:latin typeface="Comic Sans MS" panose="030F0702030302020204" pitchFamily="66" charset="0"/>
            </a:endParaRPr>
          </a:p>
          <a:p>
            <a:pPr marL="225425" indent="-225425" eaLnBrk="1" hangingPunct="1">
              <a:lnSpc>
                <a:spcPct val="80000"/>
              </a:lnSpc>
            </a:pPr>
            <a:r>
              <a:rPr lang="en-US" sz="1400" dirty="0" smtClean="0">
                <a:latin typeface="Comic Sans MS" panose="030F0702030302020204" pitchFamily="66" charset="0"/>
              </a:rPr>
              <a:t>pH range of human organs and tissues.</a:t>
            </a:r>
          </a:p>
          <a:p>
            <a:pPr marL="225425" indent="-225425" eaLnBrk="1" hangingPunct="1">
              <a:lnSpc>
                <a:spcPct val="80000"/>
              </a:lnSpc>
            </a:pPr>
            <a:endParaRPr lang="en-US" sz="1400" dirty="0" smtClean="0">
              <a:latin typeface="Comic Sans MS" panose="030F0702030302020204" pitchFamily="66" charset="0"/>
            </a:endParaRPr>
          </a:p>
          <a:p>
            <a:pPr marL="225425" indent="-225425" eaLnBrk="1" hangingPunct="1">
              <a:lnSpc>
                <a:spcPct val="80000"/>
              </a:lnSpc>
              <a:buFontTx/>
              <a:buNone/>
            </a:pPr>
            <a:endParaRPr lang="en-US" sz="500" b="1" i="1" dirty="0" smtClean="0">
              <a:latin typeface="Comic Sans MS" panose="030F0702030302020204" pitchFamily="66" charset="0"/>
            </a:endParaRPr>
          </a:p>
          <a:p>
            <a:pPr marL="225425" indent="-225425" eaLnBrk="1" hangingPunct="1">
              <a:lnSpc>
                <a:spcPct val="80000"/>
              </a:lnSpc>
              <a:buFontTx/>
              <a:buNone/>
            </a:pPr>
            <a:r>
              <a:rPr lang="en-US" sz="1800" b="1" dirty="0" err="1" smtClean="0">
                <a:solidFill>
                  <a:schemeClr val="tx1">
                    <a:lumMod val="65000"/>
                    <a:lumOff val="35000"/>
                  </a:schemeClr>
                </a:solidFill>
                <a:latin typeface="Comic Sans MS" panose="030F0702030302020204" pitchFamily="66" charset="0"/>
              </a:rPr>
              <a:t>Acidophiles</a:t>
            </a:r>
            <a:endParaRPr lang="en-US" sz="1800" b="1" dirty="0" smtClean="0">
              <a:solidFill>
                <a:schemeClr val="tx1">
                  <a:lumMod val="65000"/>
                  <a:lumOff val="35000"/>
                </a:schemeClr>
              </a:solidFill>
              <a:latin typeface="Comic Sans MS" panose="030F0702030302020204" pitchFamily="66" charset="0"/>
            </a:endParaRPr>
          </a:p>
          <a:p>
            <a:pPr marL="225425" indent="-225425" eaLnBrk="1" hangingPunct="1">
              <a:lnSpc>
                <a:spcPct val="80000"/>
              </a:lnSpc>
              <a:buFontTx/>
              <a:buNone/>
            </a:pPr>
            <a:endParaRPr lang="en-US" sz="1600" b="1" dirty="0" smtClean="0">
              <a:latin typeface="Comic Sans MS" panose="030F0702030302020204" pitchFamily="66" charset="0"/>
            </a:endParaRPr>
          </a:p>
          <a:p>
            <a:pPr marL="225425" indent="-225425" eaLnBrk="1" hangingPunct="1">
              <a:lnSpc>
                <a:spcPct val="80000"/>
              </a:lnSpc>
            </a:pPr>
            <a:r>
              <a:rPr lang="en-US" sz="1400" b="1" dirty="0" smtClean="0">
                <a:latin typeface="Comic Sans MS" panose="030F0702030302020204" pitchFamily="66" charset="0"/>
              </a:rPr>
              <a:t>Most fungi &amp; some bacteria </a:t>
            </a:r>
            <a:r>
              <a:rPr lang="en-US" sz="1400" dirty="0" smtClean="0">
                <a:latin typeface="Comic Sans MS" panose="030F0702030302020204" pitchFamily="66" charset="0"/>
              </a:rPr>
              <a:t>grow best in acid niches.</a:t>
            </a:r>
          </a:p>
          <a:p>
            <a:pPr marL="225425" indent="-225425" eaLnBrk="1" hangingPunct="1">
              <a:lnSpc>
                <a:spcPct val="80000"/>
              </a:lnSpc>
            </a:pPr>
            <a:endParaRPr lang="en-US" sz="1400" dirty="0" smtClean="0">
              <a:latin typeface="Comic Sans MS" panose="030F0702030302020204" pitchFamily="66" charset="0"/>
            </a:endParaRPr>
          </a:p>
          <a:p>
            <a:pPr marL="225425" indent="-225425" eaLnBrk="1" hangingPunct="1">
              <a:lnSpc>
                <a:spcPct val="80000"/>
              </a:lnSpc>
            </a:pPr>
            <a:r>
              <a:rPr lang="en-US" sz="1400" b="1" i="1" dirty="0" smtClean="0">
                <a:latin typeface="Comic Sans MS" panose="030F0702030302020204" pitchFamily="66" charset="0"/>
              </a:rPr>
              <a:t>Obligate </a:t>
            </a:r>
            <a:r>
              <a:rPr lang="en-US" sz="1400" b="1" i="1" dirty="0" err="1" smtClean="0">
                <a:latin typeface="Comic Sans MS" panose="030F0702030302020204" pitchFamily="66" charset="0"/>
              </a:rPr>
              <a:t>acidophiles</a:t>
            </a:r>
            <a:r>
              <a:rPr lang="en-US" sz="1400" b="1" i="1" dirty="0" smtClean="0">
                <a:latin typeface="Comic Sans MS" panose="030F0702030302020204" pitchFamily="66" charset="0"/>
              </a:rPr>
              <a:t> </a:t>
            </a:r>
            <a:r>
              <a:rPr lang="en-US" sz="1400" dirty="0" smtClean="0">
                <a:latin typeface="Comic Sans MS" panose="030F0702030302020204" pitchFamily="66" charset="0"/>
              </a:rPr>
              <a:t>have to live in an acidic environment.</a:t>
            </a:r>
          </a:p>
          <a:p>
            <a:pPr marL="225425" indent="-225425" eaLnBrk="1" hangingPunct="1">
              <a:lnSpc>
                <a:spcPct val="80000"/>
              </a:lnSpc>
            </a:pPr>
            <a:endParaRPr lang="en-US" sz="1400" b="1" i="1" dirty="0" smtClean="0">
              <a:latin typeface="Comic Sans MS" panose="030F0702030302020204" pitchFamily="66" charset="0"/>
            </a:endParaRPr>
          </a:p>
          <a:p>
            <a:pPr marL="225425" indent="-225425" eaLnBrk="1" hangingPunct="1">
              <a:lnSpc>
                <a:spcPct val="80000"/>
              </a:lnSpc>
            </a:pPr>
            <a:r>
              <a:rPr lang="en-US" sz="1400" b="1" i="1" dirty="0" smtClean="0">
                <a:latin typeface="Comic Sans MS" panose="030F0702030302020204" pitchFamily="66" charset="0"/>
              </a:rPr>
              <a:t>Acid-tolerant Microbes </a:t>
            </a:r>
            <a:r>
              <a:rPr lang="en-US" sz="1400" dirty="0" smtClean="0">
                <a:latin typeface="Comic Sans MS" panose="030F0702030302020204" pitchFamily="66" charset="0"/>
              </a:rPr>
              <a:t>will survive in an acid environment, but do not prefer that.</a:t>
            </a:r>
          </a:p>
          <a:p>
            <a:pPr marL="225425" indent="-225425" eaLnBrk="1" hangingPunct="1">
              <a:lnSpc>
                <a:spcPct val="80000"/>
              </a:lnSpc>
              <a:buFontTx/>
              <a:buNone/>
            </a:pPr>
            <a:endParaRPr lang="en-US" sz="800" dirty="0" smtClean="0">
              <a:latin typeface="Comic Sans MS" panose="030F0702030302020204" pitchFamily="66" charset="0"/>
            </a:endParaRPr>
          </a:p>
        </p:txBody>
      </p:sp>
      <p:pic>
        <p:nvPicPr>
          <p:cNvPr id="36873" name="Picture 9" descr="HelicobacterPylori"/>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rot="822894">
            <a:off x="6840957" y="487636"/>
            <a:ext cx="1744833" cy="1417677"/>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7" name="Text Box 4"/>
          <p:cNvSpPr txBox="1">
            <a:spLocks noChangeArrowheads="1"/>
          </p:cNvSpPr>
          <p:nvPr/>
        </p:nvSpPr>
        <p:spPr bwMode="auto">
          <a:xfrm>
            <a:off x="4953000" y="35814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28678" name="Text Box 8"/>
          <p:cNvSpPr txBox="1">
            <a:spLocks noChangeArrowheads="1"/>
          </p:cNvSpPr>
          <p:nvPr/>
        </p:nvSpPr>
        <p:spPr bwMode="auto">
          <a:xfrm>
            <a:off x="6350" y="6473825"/>
            <a:ext cx="4565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 </a:t>
            </a:r>
            <a:r>
              <a:rPr lang="en-US" sz="1000" i="1">
                <a:latin typeface="Comic Sans MS" panose="030F0702030302020204" pitchFamily="66" charset="0"/>
                <a:hlinkClick r:id="rId5"/>
              </a:rPr>
              <a:t>Helicobacter pylori</a:t>
            </a:r>
            <a:r>
              <a:rPr lang="en-US" sz="1000">
                <a:latin typeface="Comic Sans MS" panose="030F0702030302020204" pitchFamily="66" charset="0"/>
              </a:rPr>
              <a:t>, </a:t>
            </a:r>
            <a:r>
              <a:rPr lang="en-US" sz="1000" b="1">
                <a:latin typeface="Comic Sans MS" panose="030F0702030302020204" pitchFamily="66" charset="0"/>
              </a:rPr>
              <a:t> Y. </a:t>
            </a:r>
            <a:r>
              <a:rPr lang="en-US" sz="1000">
                <a:latin typeface="Comic Sans MS" panose="030F0702030302020204" pitchFamily="66" charset="0"/>
              </a:rPr>
              <a:t>Tsutsumi, M.D.,   Fujita Health University School of Medicine; </a:t>
            </a:r>
            <a:r>
              <a:rPr lang="en-US" sz="1000">
                <a:latin typeface="Comic Sans MS" panose="030F0702030302020204" pitchFamily="66" charset="0"/>
                <a:hlinkClick r:id="rId6"/>
              </a:rPr>
              <a:t>pH scale</a:t>
            </a:r>
            <a:r>
              <a:rPr lang="en-US" sz="1000">
                <a:latin typeface="Comic Sans MS" panose="030F0702030302020204" pitchFamily="66" charset="0"/>
              </a:rPr>
              <a:t>, Edward Stevens</a:t>
            </a:r>
          </a:p>
        </p:txBody>
      </p:sp>
      <p:sp>
        <p:nvSpPr>
          <p:cNvPr id="28679" name="Text Box 11"/>
          <p:cNvSpPr txBox="1">
            <a:spLocks noChangeArrowheads="1"/>
          </p:cNvSpPr>
          <p:nvPr/>
        </p:nvSpPr>
        <p:spPr bwMode="auto">
          <a:xfrm rot="903886">
            <a:off x="7656513" y="639763"/>
            <a:ext cx="1052512"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100" b="1" i="1"/>
              <a:t>Helicobacter pylori</a:t>
            </a:r>
          </a:p>
        </p:txBody>
      </p:sp>
      <p:sp>
        <p:nvSpPr>
          <p:cNvPr id="28680" name="Text Box 12"/>
          <p:cNvSpPr txBox="1">
            <a:spLocks noChangeArrowheads="1"/>
          </p:cNvSpPr>
          <p:nvPr/>
        </p:nvSpPr>
        <p:spPr bwMode="auto">
          <a:xfrm>
            <a:off x="5203825" y="1841500"/>
            <a:ext cx="1916113"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atin typeface="Comic Sans MS" panose="030F0702030302020204" pitchFamily="66" charset="0"/>
              </a:rPr>
              <a:t>• </a:t>
            </a:r>
            <a:r>
              <a:rPr lang="en-US" sz="1400">
                <a:latin typeface="Comic Sans MS" panose="030F0702030302020204" pitchFamily="66" charset="0"/>
                <a:hlinkClick r:id="rId7"/>
              </a:rPr>
              <a:t>Gram-negative</a:t>
            </a:r>
            <a:r>
              <a:rPr lang="en-US" sz="1400">
                <a:latin typeface="Comic Sans MS" panose="030F0702030302020204" pitchFamily="66" charset="0"/>
              </a:rPr>
              <a:t>, microaerophilic, and acidophilic bacterium. </a:t>
            </a:r>
          </a:p>
          <a:p>
            <a:pPr eaLnBrk="1" hangingPunct="1">
              <a:spcBef>
                <a:spcPct val="50000"/>
              </a:spcBef>
            </a:pPr>
            <a:r>
              <a:rPr lang="en-US">
                <a:latin typeface="Comic Sans MS" panose="030F0702030302020204" pitchFamily="66" charset="0"/>
              </a:rPr>
              <a:t>• </a:t>
            </a:r>
            <a:r>
              <a:rPr lang="en-US" sz="1400">
                <a:latin typeface="Comic Sans MS" panose="030F0702030302020204" pitchFamily="66" charset="0"/>
              </a:rPr>
              <a:t>Can thrive in the stomach and upper small intestines and cause ulcers.</a:t>
            </a:r>
          </a:p>
          <a:p>
            <a:pPr eaLnBrk="1" hangingPunct="1">
              <a:spcBef>
                <a:spcPct val="50000"/>
              </a:spcBef>
            </a:pPr>
            <a:r>
              <a:rPr lang="en-US">
                <a:latin typeface="Comic Sans MS" panose="030F0702030302020204" pitchFamily="66" charset="0"/>
              </a:rPr>
              <a:t>• </a:t>
            </a:r>
            <a:r>
              <a:rPr lang="en-US" sz="1400">
                <a:latin typeface="Comic Sans MS" panose="030F0702030302020204" pitchFamily="66" charset="0"/>
              </a:rPr>
              <a:t>However, many who are infected do not show any symptoms. </a:t>
            </a:r>
          </a:p>
          <a:p>
            <a:pPr eaLnBrk="1" hangingPunct="1">
              <a:spcBef>
                <a:spcPct val="50000"/>
              </a:spcBef>
            </a:pPr>
            <a:r>
              <a:rPr lang="en-US">
                <a:latin typeface="Comic Sans MS" panose="030F0702030302020204" pitchFamily="66" charset="0"/>
              </a:rPr>
              <a:t>• </a:t>
            </a:r>
            <a:r>
              <a:rPr lang="en-US" sz="1400" i="1">
                <a:latin typeface="Comic Sans MS" panose="030F0702030302020204" pitchFamily="66" charset="0"/>
              </a:rPr>
              <a:t>Helicobacter spp.</a:t>
            </a:r>
            <a:r>
              <a:rPr lang="en-US" sz="1400">
                <a:latin typeface="Comic Sans MS" panose="030F0702030302020204" pitchFamily="66" charset="0"/>
              </a:rPr>
              <a:t> only known microorganisms to thrive in highly acidic environment of stomach.</a:t>
            </a:r>
          </a:p>
        </p:txBody>
      </p:sp>
      <p:sp>
        <p:nvSpPr>
          <p:cNvPr id="28681" name="Text Box 13"/>
          <p:cNvSpPr txBox="1">
            <a:spLocks noChangeArrowheads="1"/>
          </p:cNvSpPr>
          <p:nvPr/>
        </p:nvSpPr>
        <p:spPr bwMode="auto">
          <a:xfrm>
            <a:off x="4979988" y="512763"/>
            <a:ext cx="177958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a:latin typeface="Jokerman" panose="04090605060D06020702" pitchFamily="82" charset="0"/>
              </a:rPr>
              <a:t>Meet the Microbe!</a:t>
            </a:r>
          </a:p>
        </p:txBody>
      </p:sp>
      <p:pic>
        <p:nvPicPr>
          <p:cNvPr id="28682" name="Picture 6" descr="pH_sca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8413" y="2513013"/>
            <a:ext cx="1143000" cy="396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3" name="Text Box 5"/>
          <p:cNvSpPr txBox="1">
            <a:spLocks noChangeArrowheads="1"/>
          </p:cNvSpPr>
          <p:nvPr/>
        </p:nvSpPr>
        <p:spPr bwMode="auto">
          <a:xfrm>
            <a:off x="4575175"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9"/>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10"/>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304800" y="1081088"/>
            <a:ext cx="6315075" cy="5410200"/>
          </a:xfrm>
        </p:spPr>
        <p:txBody>
          <a:bodyPr/>
          <a:lstStyle/>
          <a:p>
            <a:pPr marL="225425" indent="-225425" eaLnBrk="1" hangingPunct="1">
              <a:lnSpc>
                <a:spcPct val="80000"/>
              </a:lnSpc>
              <a:buFontTx/>
              <a:buNone/>
              <a:defRPr/>
            </a:pPr>
            <a:endParaRPr lang="en-US" sz="2000" dirty="0" smtClean="0"/>
          </a:p>
          <a:p>
            <a:pPr marL="225425" indent="-225425" eaLnBrk="1" hangingPunct="1">
              <a:lnSpc>
                <a:spcPct val="80000"/>
              </a:lnSpc>
              <a:defRPr/>
            </a:pPr>
            <a:r>
              <a:rPr lang="en-US" sz="1800" dirty="0" smtClean="0">
                <a:latin typeface="Comic Sans MS" pitchFamily="66" charset="0"/>
              </a:rPr>
              <a:t>H</a:t>
            </a:r>
            <a:r>
              <a:rPr lang="en-US" sz="1800" baseline="-25000" dirty="0" smtClean="0">
                <a:latin typeface="Comic Sans MS" pitchFamily="66" charset="0"/>
              </a:rPr>
              <a:t>2</a:t>
            </a:r>
            <a:r>
              <a:rPr lang="en-US" sz="1800" dirty="0" smtClean="0">
                <a:latin typeface="Comic Sans MS" pitchFamily="66" charset="0"/>
              </a:rPr>
              <a:t>O important reactant in many metabolic reactions.</a:t>
            </a:r>
          </a:p>
          <a:p>
            <a:pPr marL="0" indent="0" eaLnBrk="1" hangingPunct="1">
              <a:lnSpc>
                <a:spcPct val="80000"/>
              </a:lnSpc>
              <a:buFontTx/>
              <a:buNone/>
              <a:defRPr/>
            </a:pPr>
            <a:endParaRPr lang="en-US" sz="1200" dirty="0" smtClean="0">
              <a:latin typeface="Comic Sans MS" pitchFamily="66" charset="0"/>
            </a:endParaRPr>
          </a:p>
          <a:p>
            <a:pPr marL="225425" indent="-225425" eaLnBrk="1" hangingPunct="1">
              <a:lnSpc>
                <a:spcPct val="80000"/>
              </a:lnSpc>
              <a:defRPr/>
            </a:pPr>
            <a:r>
              <a:rPr lang="en-US" sz="1800" dirty="0" smtClean="0">
                <a:latin typeface="Comic Sans MS" pitchFamily="66" charset="0"/>
              </a:rPr>
              <a:t>Most cells die in absence of water.</a:t>
            </a:r>
          </a:p>
          <a:p>
            <a:pPr marL="684213" lvl="1" indent="-227013" eaLnBrk="1" hangingPunct="1">
              <a:lnSpc>
                <a:spcPct val="80000"/>
              </a:lnSpc>
              <a:buFontTx/>
              <a:buChar char="-"/>
              <a:defRPr/>
            </a:pPr>
            <a:endParaRPr lang="en-US" sz="1000" dirty="0" smtClean="0">
              <a:latin typeface="Comic Sans MS" pitchFamily="66" charset="0"/>
            </a:endParaRPr>
          </a:p>
          <a:p>
            <a:pPr marL="684213" lvl="1" indent="-227013" eaLnBrk="1" hangingPunct="1">
              <a:lnSpc>
                <a:spcPct val="80000"/>
              </a:lnSpc>
              <a:buFontTx/>
              <a:buChar char="-"/>
              <a:defRPr/>
            </a:pPr>
            <a:r>
              <a:rPr lang="en-US" sz="1600" dirty="0" smtClean="0">
                <a:latin typeface="Comic Sans MS" pitchFamily="66" charset="0"/>
              </a:rPr>
              <a:t>Some have cell walls that retain water. </a:t>
            </a:r>
          </a:p>
          <a:p>
            <a:pPr marL="684213" lvl="1" indent="-227013" eaLnBrk="1" hangingPunct="1">
              <a:lnSpc>
                <a:spcPct val="80000"/>
              </a:lnSpc>
              <a:buFontTx/>
              <a:buChar char="-"/>
              <a:defRPr/>
            </a:pPr>
            <a:endParaRPr lang="en-US" sz="400" dirty="0" smtClean="0">
              <a:latin typeface="Comic Sans MS" pitchFamily="66" charset="0"/>
            </a:endParaRPr>
          </a:p>
          <a:p>
            <a:pPr marL="457200" lvl="1" indent="0" eaLnBrk="1" hangingPunct="1">
              <a:lnSpc>
                <a:spcPct val="80000"/>
              </a:lnSpc>
              <a:buFontTx/>
              <a:buNone/>
              <a:defRPr/>
            </a:pPr>
            <a:r>
              <a:rPr lang="en-US" sz="1400" dirty="0" smtClean="0">
                <a:latin typeface="Comic Sans MS" pitchFamily="66" charset="0"/>
              </a:rPr>
              <a:t>    </a:t>
            </a:r>
            <a:r>
              <a:rPr lang="en-US" sz="1400" b="1" i="1" dirty="0" smtClean="0">
                <a:latin typeface="Comic Sans MS" pitchFamily="66" charset="0"/>
              </a:rPr>
              <a:t>Q: </a:t>
            </a:r>
            <a:r>
              <a:rPr lang="en-US" sz="1400" i="1" dirty="0" smtClean="0">
                <a:latin typeface="Comic Sans MS" pitchFamily="66" charset="0"/>
              </a:rPr>
              <a:t>What genus comes to mind?</a:t>
            </a:r>
          </a:p>
          <a:p>
            <a:pPr marL="684213" lvl="1" indent="-227013" eaLnBrk="1" hangingPunct="1">
              <a:lnSpc>
                <a:spcPct val="80000"/>
              </a:lnSpc>
              <a:buFontTx/>
              <a:buChar char="-"/>
              <a:defRPr/>
            </a:pPr>
            <a:endParaRPr lang="en-US" sz="1050" i="1" dirty="0" smtClean="0">
              <a:latin typeface="Comic Sans MS" pitchFamily="66" charset="0"/>
            </a:endParaRPr>
          </a:p>
          <a:p>
            <a:pPr marL="684213" lvl="1" indent="-227013" eaLnBrk="1" hangingPunct="1">
              <a:lnSpc>
                <a:spcPct val="80000"/>
              </a:lnSpc>
              <a:buFontTx/>
              <a:buChar char="-"/>
              <a:defRPr/>
            </a:pPr>
            <a:r>
              <a:rPr lang="en-US" sz="1600" dirty="0" smtClean="0">
                <a:latin typeface="Comic Sans MS" pitchFamily="66" charset="0"/>
              </a:rPr>
              <a:t>Endospores and cysts can cease most metabolic activity for years. </a:t>
            </a:r>
          </a:p>
          <a:p>
            <a:pPr marL="684213" lvl="1" indent="-227013" eaLnBrk="1" hangingPunct="1">
              <a:lnSpc>
                <a:spcPct val="80000"/>
              </a:lnSpc>
              <a:buFontTx/>
              <a:buChar char="-"/>
              <a:defRPr/>
            </a:pPr>
            <a:endParaRPr lang="en-US" sz="400" dirty="0" smtClean="0">
              <a:latin typeface="Comic Sans MS" pitchFamily="66" charset="0"/>
            </a:endParaRPr>
          </a:p>
          <a:p>
            <a:pPr marL="684213" lvl="1" indent="-227013" eaLnBrk="1" hangingPunct="1">
              <a:lnSpc>
                <a:spcPct val="80000"/>
              </a:lnSpc>
              <a:buFontTx/>
              <a:buNone/>
              <a:defRPr/>
            </a:pPr>
            <a:r>
              <a:rPr lang="en-US" sz="1100" i="1" dirty="0" smtClean="0">
                <a:latin typeface="Comic Sans MS" pitchFamily="66" charset="0"/>
              </a:rPr>
              <a:t>	</a:t>
            </a:r>
            <a:r>
              <a:rPr lang="en-US" sz="1400" b="1" i="1" dirty="0" smtClean="0">
                <a:latin typeface="Comic Sans MS" pitchFamily="66" charset="0"/>
              </a:rPr>
              <a:t>Q: </a:t>
            </a:r>
            <a:r>
              <a:rPr lang="en-US" sz="1400" i="1" dirty="0" smtClean="0">
                <a:latin typeface="Comic Sans MS" pitchFamily="66" charset="0"/>
              </a:rPr>
              <a:t>What organisms make endospores? Which make cysts?</a:t>
            </a:r>
          </a:p>
          <a:p>
            <a:pPr marL="684213" lvl="1" indent="-227013" eaLnBrk="1" hangingPunct="1">
              <a:lnSpc>
                <a:spcPct val="80000"/>
              </a:lnSpc>
              <a:buFontTx/>
              <a:buNone/>
              <a:defRPr/>
            </a:pPr>
            <a:endParaRPr lang="en-US" sz="1200" i="1" dirty="0" smtClean="0">
              <a:latin typeface="Comic Sans MS" pitchFamily="66" charset="0"/>
            </a:endParaRPr>
          </a:p>
          <a:p>
            <a:pPr marL="225425" indent="-225425" eaLnBrk="1" hangingPunct="1">
              <a:lnSpc>
                <a:spcPct val="80000"/>
              </a:lnSpc>
              <a:defRPr/>
            </a:pPr>
            <a:r>
              <a:rPr lang="en-US" sz="1800" dirty="0" smtClean="0">
                <a:latin typeface="Comic Sans MS" pitchFamily="66" charset="0"/>
                <a:hlinkClick r:id="rId3"/>
              </a:rPr>
              <a:t>Cell walls of bacteria</a:t>
            </a:r>
            <a:r>
              <a:rPr lang="en-US" sz="1800" dirty="0" smtClean="0">
                <a:latin typeface="Comic Sans MS" pitchFamily="66" charset="0"/>
              </a:rPr>
              <a:t> prevent them from exploding in a </a:t>
            </a:r>
            <a:r>
              <a:rPr lang="en-US" sz="1800" b="1" dirty="0" smtClean="0">
                <a:latin typeface="Comic Sans MS" pitchFamily="66" charset="0"/>
              </a:rPr>
              <a:t>hypotonic </a:t>
            </a:r>
            <a:r>
              <a:rPr lang="en-US" sz="1800" dirty="0" smtClean="0">
                <a:latin typeface="Comic Sans MS" pitchFamily="66" charset="0"/>
              </a:rPr>
              <a:t>environment, but most bacteria are vulnerable in </a:t>
            </a:r>
            <a:r>
              <a:rPr lang="en-US" sz="1800" b="1" dirty="0" smtClean="0">
                <a:latin typeface="Comic Sans MS" pitchFamily="66" charset="0"/>
              </a:rPr>
              <a:t>hypertonic </a:t>
            </a:r>
            <a:r>
              <a:rPr lang="en-US" sz="1800" dirty="0" smtClean="0">
                <a:latin typeface="Comic Sans MS" pitchFamily="66" charset="0"/>
              </a:rPr>
              <a:t>environments.</a:t>
            </a:r>
          </a:p>
          <a:p>
            <a:pPr marL="225425" indent="-225425" eaLnBrk="1" hangingPunct="1">
              <a:lnSpc>
                <a:spcPct val="80000"/>
              </a:lnSpc>
              <a:defRPr/>
            </a:pPr>
            <a:endParaRPr lang="en-US" sz="800" dirty="0" smtClean="0">
              <a:latin typeface="Comic Sans MS" pitchFamily="66" charset="0"/>
            </a:endParaRPr>
          </a:p>
          <a:p>
            <a:pPr eaLnBrk="1" hangingPunct="1">
              <a:spcBef>
                <a:spcPct val="50000"/>
              </a:spcBef>
              <a:defRPr/>
            </a:pPr>
            <a:r>
              <a:rPr lang="en-US" sz="1800" dirty="0" smtClean="0">
                <a:latin typeface="Comic Sans MS" pitchFamily="66" charset="0"/>
              </a:rPr>
              <a:t>Many </a:t>
            </a:r>
            <a:r>
              <a:rPr lang="en-US" sz="1800" dirty="0">
                <a:latin typeface="Comic Sans MS" pitchFamily="66" charset="0"/>
              </a:rPr>
              <a:t>bacteria can be </a:t>
            </a:r>
            <a:r>
              <a:rPr lang="en-US" sz="1800" dirty="0" err="1">
                <a:latin typeface="Comic Sans MS" pitchFamily="66" charset="0"/>
              </a:rPr>
              <a:t>plasmolyzed</a:t>
            </a:r>
            <a:r>
              <a:rPr lang="en-US" sz="1800" dirty="0">
                <a:latin typeface="Comic Sans MS" pitchFamily="66" charset="0"/>
              </a:rPr>
              <a:t> by high concentrations of solutes</a:t>
            </a:r>
            <a:r>
              <a:rPr lang="en-US" sz="1800" dirty="0" smtClean="0">
                <a:latin typeface="Comic Sans MS" pitchFamily="66" charset="0"/>
              </a:rPr>
              <a:t>.</a:t>
            </a:r>
          </a:p>
          <a:p>
            <a:pPr eaLnBrk="1" hangingPunct="1">
              <a:spcBef>
                <a:spcPct val="50000"/>
              </a:spcBef>
              <a:defRPr/>
            </a:pPr>
            <a:endParaRPr lang="en-US" sz="600" dirty="0">
              <a:latin typeface="Comic Sans MS" pitchFamily="66" charset="0"/>
            </a:endParaRPr>
          </a:p>
          <a:p>
            <a:pPr eaLnBrk="1" hangingPunct="1">
              <a:spcBef>
                <a:spcPct val="50000"/>
              </a:spcBef>
              <a:defRPr/>
            </a:pPr>
            <a:r>
              <a:rPr lang="en-US" sz="1800" dirty="0" smtClean="0">
                <a:latin typeface="Comic Sans MS" pitchFamily="66" charset="0"/>
              </a:rPr>
              <a:t>The </a:t>
            </a:r>
            <a:r>
              <a:rPr lang="en-US" sz="1800" dirty="0">
                <a:latin typeface="Comic Sans MS" pitchFamily="66" charset="0"/>
              </a:rPr>
              <a:t>water moves out of the bacterium and it dies of ‘</a:t>
            </a:r>
            <a:r>
              <a:rPr lang="en-US" sz="1800" dirty="0" err="1">
                <a:latin typeface="Comic Sans MS" pitchFamily="66" charset="0"/>
              </a:rPr>
              <a:t>hyperosmostic</a:t>
            </a:r>
            <a:r>
              <a:rPr lang="en-US" sz="1800" dirty="0">
                <a:latin typeface="Comic Sans MS" pitchFamily="66" charset="0"/>
              </a:rPr>
              <a:t> shock’ (desiccation).</a:t>
            </a:r>
          </a:p>
          <a:p>
            <a:pPr marL="225425" indent="-225425" eaLnBrk="1" hangingPunct="1">
              <a:lnSpc>
                <a:spcPct val="80000"/>
              </a:lnSpc>
              <a:defRPr/>
            </a:pPr>
            <a:endParaRPr lang="en-US" sz="1800" dirty="0" smtClean="0">
              <a:latin typeface="Comic Sans MS" pitchFamily="66" charset="0"/>
            </a:endParaRPr>
          </a:p>
          <a:p>
            <a:pPr marL="684213" lvl="1" indent="-227013" eaLnBrk="1" hangingPunct="1">
              <a:lnSpc>
                <a:spcPct val="80000"/>
              </a:lnSpc>
              <a:buFontTx/>
              <a:buNone/>
              <a:defRPr/>
            </a:pPr>
            <a:endParaRPr lang="en-US" sz="1400" i="1" dirty="0" smtClean="0">
              <a:latin typeface="Comic Sans MS" pitchFamily="66" charset="0"/>
            </a:endParaRPr>
          </a:p>
        </p:txBody>
      </p:sp>
      <p:pic>
        <p:nvPicPr>
          <p:cNvPr id="38917" name="Picture 5" descr="Image:Water droplet blue bg05.jpg">
            <a:hlinkClick r:id="rId4"/>
          </p:cNvPr>
          <p:cNvPicPr>
            <a:picLocks noGrp="1" noChangeAspect="1" noChangeArrowheads="1"/>
          </p:cNvPicPr>
          <p:nvPr>
            <p:ph sz="half" idx="2"/>
          </p:nvPr>
        </p:nvPicPr>
        <p:blipFill>
          <a:blip r:embed="rId5" cstate="email">
            <a:extLst>
              <a:ext uri="{28A0092B-C50C-407E-A947-70E740481C1C}">
                <a14:useLocalDpi xmlns:a14="http://schemas.microsoft.com/office/drawing/2010/main"/>
              </a:ext>
            </a:extLst>
          </a:blip>
          <a:srcRect/>
          <a:stretch>
            <a:fillRect/>
          </a:stretch>
        </p:blipFill>
        <p:spPr>
          <a:xfrm>
            <a:off x="304800" y="172984"/>
            <a:ext cx="990600" cy="931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9700" name="Text Box 36"/>
          <p:cNvSpPr txBox="1">
            <a:spLocks noChangeArrowheads="1"/>
          </p:cNvSpPr>
          <p:nvPr/>
        </p:nvSpPr>
        <p:spPr bwMode="auto">
          <a:xfrm>
            <a:off x="-23813" y="6457950"/>
            <a:ext cx="33766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omic Sans MS" panose="030F0702030302020204" pitchFamily="66" charset="0"/>
              </a:rPr>
              <a:t>Images: </a:t>
            </a:r>
            <a:r>
              <a:rPr lang="en-US" sz="1000">
                <a:latin typeface="Comic Sans MS" panose="030F0702030302020204" pitchFamily="66" charset="0"/>
                <a:hlinkClick r:id="rId6"/>
              </a:rPr>
              <a:t>Water drop</a:t>
            </a:r>
            <a:r>
              <a:rPr lang="en-US" sz="1000">
                <a:latin typeface="Comic Sans MS" panose="030F0702030302020204" pitchFamily="66" charset="0"/>
              </a:rPr>
              <a:t>, </a:t>
            </a:r>
            <a:r>
              <a:rPr lang="en-US" sz="1000">
                <a:latin typeface="Comic Sans MS" panose="030F0702030302020204" pitchFamily="66" charset="0"/>
                <a:hlinkClick r:id="rId7" tooltip="en:User:Fir0002"/>
              </a:rPr>
              <a:t>Fir0002</a:t>
            </a:r>
            <a:r>
              <a:rPr lang="en-US" sz="1000">
                <a:latin typeface="Comic Sans MS" panose="030F0702030302020204" pitchFamily="66" charset="0"/>
              </a:rPr>
              <a:t>, </a:t>
            </a:r>
            <a:r>
              <a:rPr lang="en-US" sz="1000">
                <a:latin typeface="Comic Sans MS" panose="030F0702030302020204" pitchFamily="66" charset="0"/>
                <a:hlinkClick r:id="rId8"/>
              </a:rPr>
              <a:t>flagstaffotos.com.au</a:t>
            </a:r>
            <a:r>
              <a:rPr lang="en-US" sz="1000">
                <a:latin typeface="Comic Sans MS" panose="030F0702030302020204" pitchFamily="66" charset="0"/>
              </a:rPr>
              <a:t>; : Cells, </a:t>
            </a:r>
            <a:r>
              <a:rPr lang="en-US" sz="1000">
                <a:latin typeface="Comic Sans MS" panose="030F0702030302020204" pitchFamily="66" charset="0"/>
                <a:hlinkClick r:id="rId9"/>
              </a:rPr>
              <a:t>full of water </a:t>
            </a:r>
            <a:r>
              <a:rPr lang="en-US" sz="1000">
                <a:latin typeface="Comic Sans MS" panose="030F0702030302020204" pitchFamily="66" charset="0"/>
              </a:rPr>
              <a:t>versus </a:t>
            </a:r>
            <a:r>
              <a:rPr lang="en-US" sz="1000">
                <a:latin typeface="Comic Sans MS" panose="030F0702030302020204" pitchFamily="66" charset="0"/>
                <a:hlinkClick r:id="rId10"/>
              </a:rPr>
              <a:t>plasmolyzed</a:t>
            </a:r>
            <a:r>
              <a:rPr lang="en-US" sz="1000">
                <a:latin typeface="Comic Sans MS" panose="030F0702030302020204" pitchFamily="66" charset="0"/>
              </a:rPr>
              <a:t>, Mnolf, Wiki</a:t>
            </a:r>
          </a:p>
        </p:txBody>
      </p:sp>
      <p:sp>
        <p:nvSpPr>
          <p:cNvPr id="29701" name="Rectangle 2"/>
          <p:cNvSpPr txBox="1">
            <a:spLocks noChangeArrowheads="1"/>
          </p:cNvSpPr>
          <p:nvPr/>
        </p:nvSpPr>
        <p:spPr bwMode="auto">
          <a:xfrm>
            <a:off x="952500" y="295275"/>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0850"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sz="3200" b="1">
                <a:solidFill>
                  <a:schemeClr val="folHlink"/>
                </a:solidFill>
                <a:latin typeface="Comic Sans MS" panose="030F0702030302020204" pitchFamily="66" charset="0"/>
              </a:rPr>
              <a:t>Microbes &amp; Water: </a:t>
            </a:r>
            <a:r>
              <a:rPr lang="en-US" sz="2800" b="1">
                <a:latin typeface="Comic Sans MS" panose="030F0702030302020204" pitchFamily="66" charset="0"/>
              </a:rPr>
              <a:t>Osmotic Pressure</a:t>
            </a:r>
          </a:p>
        </p:txBody>
      </p:sp>
      <p:pic>
        <p:nvPicPr>
          <p:cNvPr id="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10400" y="1098962"/>
            <a:ext cx="1413167" cy="1295403"/>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 name="Picture 8"/>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a:xfrm>
            <a:off x="7010400" y="2615571"/>
            <a:ext cx="1543044" cy="1423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805087">
            <a:off x="7836048" y="5134995"/>
            <a:ext cx="925511" cy="1135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705" name="Text Box 18"/>
          <p:cNvSpPr txBox="1">
            <a:spLocks noChangeArrowheads="1"/>
          </p:cNvSpPr>
          <p:nvPr/>
        </p:nvSpPr>
        <p:spPr bwMode="auto">
          <a:xfrm>
            <a:off x="6489700" y="4525963"/>
            <a:ext cx="13366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400" b="1" i="1"/>
              <a:t>Q:</a:t>
            </a:r>
            <a:r>
              <a:rPr lang="en-US" sz="1400" b="1" i="1">
                <a:solidFill>
                  <a:srgbClr val="FF9900"/>
                </a:solidFill>
              </a:rPr>
              <a:t> </a:t>
            </a:r>
            <a:r>
              <a:rPr lang="en-US" sz="1400" i="1"/>
              <a:t>Why can you keep honey on the cupboard for months, even years, without it spoiling?</a:t>
            </a:r>
          </a:p>
        </p:txBody>
      </p:sp>
      <p:sp>
        <p:nvSpPr>
          <p:cNvPr id="29706" name="Text Box 5"/>
          <p:cNvSpPr txBox="1">
            <a:spLocks noChangeArrowheads="1"/>
          </p:cNvSpPr>
          <p:nvPr/>
        </p:nvSpPr>
        <p:spPr bwMode="auto">
          <a:xfrm>
            <a:off x="4562475"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14"/>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15"/>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228600"/>
            <a:ext cx="8229600" cy="639763"/>
          </a:xfrm>
        </p:spPr>
        <p:txBody>
          <a:bodyPr/>
          <a:lstStyle/>
          <a:p>
            <a:pPr algn="l" eaLnBrk="1" hangingPunct="1"/>
            <a:r>
              <a:rPr lang="en-US" sz="2600" b="1" smtClean="0"/>
              <a:t>  </a:t>
            </a:r>
            <a:r>
              <a:rPr lang="en-US" sz="2600" b="1" smtClean="0">
                <a:solidFill>
                  <a:schemeClr val="folHlink"/>
                </a:solidFill>
                <a:latin typeface="Comic Sans MS" panose="030F0702030302020204" pitchFamily="66" charset="0"/>
              </a:rPr>
              <a:t>Glycocalyx &amp; Osmotic Pressure</a:t>
            </a:r>
            <a:r>
              <a:rPr lang="en-US" sz="2600" b="1" smtClean="0"/>
              <a:t> </a:t>
            </a:r>
          </a:p>
        </p:txBody>
      </p:sp>
      <p:sp>
        <p:nvSpPr>
          <p:cNvPr id="145411" name="Rectangle 3"/>
          <p:cNvSpPr>
            <a:spLocks noGrp="1" noChangeArrowheads="1"/>
          </p:cNvSpPr>
          <p:nvPr>
            <p:ph type="body" sz="half" idx="1"/>
          </p:nvPr>
        </p:nvSpPr>
        <p:spPr>
          <a:xfrm>
            <a:off x="304800" y="1060450"/>
            <a:ext cx="4953000" cy="5257800"/>
          </a:xfrm>
        </p:spPr>
        <p:txBody>
          <a:bodyPr/>
          <a:lstStyle/>
          <a:p>
            <a:pPr marL="225425" indent="-225425" eaLnBrk="1" hangingPunct="1">
              <a:lnSpc>
                <a:spcPct val="80000"/>
              </a:lnSpc>
              <a:buFontTx/>
              <a:buNone/>
              <a:defRPr/>
            </a:pPr>
            <a:r>
              <a:rPr lang="en-US" sz="1600" b="1" dirty="0" smtClean="0">
                <a:latin typeface="Comic Sans MS" pitchFamily="66" charset="0"/>
              </a:rPr>
              <a:t>Obligate </a:t>
            </a:r>
            <a:r>
              <a:rPr lang="en-US" sz="1600" b="1" dirty="0" smtClean="0">
                <a:solidFill>
                  <a:schemeClr val="tx1">
                    <a:lumMod val="65000"/>
                    <a:lumOff val="35000"/>
                  </a:schemeClr>
                </a:solidFill>
                <a:latin typeface="Comic Sans MS" pitchFamily="66" charset="0"/>
              </a:rPr>
              <a:t>Halophiles</a:t>
            </a:r>
            <a:endParaRPr lang="en-US" sz="1600" b="1" dirty="0">
              <a:solidFill>
                <a:schemeClr val="tx1">
                  <a:lumMod val="65000"/>
                  <a:lumOff val="35000"/>
                </a:schemeClr>
              </a:solidFill>
              <a:latin typeface="Comic Sans MS" pitchFamily="66" charset="0"/>
            </a:endParaRPr>
          </a:p>
          <a:p>
            <a:pPr marL="225425" indent="-225425" eaLnBrk="1" hangingPunct="1">
              <a:lnSpc>
                <a:spcPct val="80000"/>
              </a:lnSpc>
              <a:buFontTx/>
              <a:buNone/>
              <a:defRPr/>
            </a:pPr>
            <a:r>
              <a:rPr lang="en-US" sz="1600" b="1" dirty="0">
                <a:latin typeface="Comic Sans MS" pitchFamily="66" charset="0"/>
              </a:rPr>
              <a:t>	</a:t>
            </a:r>
            <a:r>
              <a:rPr lang="en-US" sz="1400" b="1" dirty="0">
                <a:latin typeface="Comic Sans MS" pitchFamily="66" charset="0"/>
                <a:cs typeface="Arial" charset="0"/>
              </a:rPr>
              <a:t>• </a:t>
            </a:r>
            <a:r>
              <a:rPr lang="en-US" sz="1400" dirty="0">
                <a:latin typeface="Comic Sans MS" pitchFamily="66" charset="0"/>
                <a:cs typeface="Arial" charset="0"/>
              </a:rPr>
              <a:t>Must</a:t>
            </a:r>
            <a:r>
              <a:rPr lang="en-US" sz="1400" b="1" dirty="0">
                <a:latin typeface="Comic Sans MS" pitchFamily="66" charset="0"/>
                <a:cs typeface="Arial" charset="0"/>
              </a:rPr>
              <a:t> l</a:t>
            </a:r>
            <a:r>
              <a:rPr lang="en-US" sz="1400" dirty="0">
                <a:latin typeface="Comic Sans MS" pitchFamily="66" charset="0"/>
              </a:rPr>
              <a:t>ive in a niche of high salt content</a:t>
            </a:r>
            <a:r>
              <a:rPr lang="en-US" sz="1400" dirty="0" smtClean="0">
                <a:latin typeface="Comic Sans MS" pitchFamily="66" charset="0"/>
              </a:rPr>
              <a:t>.</a:t>
            </a:r>
            <a:endParaRPr lang="en-US" sz="1400" dirty="0">
              <a:latin typeface="Comic Sans MS" pitchFamily="66" charset="0"/>
            </a:endParaRPr>
          </a:p>
          <a:p>
            <a:pPr marL="225425" indent="-225425" eaLnBrk="1" hangingPunct="1">
              <a:lnSpc>
                <a:spcPct val="80000"/>
              </a:lnSpc>
              <a:buFontTx/>
              <a:buNone/>
              <a:defRPr/>
            </a:pPr>
            <a:r>
              <a:rPr lang="en-US" sz="1400" b="1" dirty="0">
                <a:latin typeface="Comic Sans MS" pitchFamily="66" charset="0"/>
                <a:cs typeface="Arial" charset="0"/>
              </a:rPr>
              <a:t>	• </a:t>
            </a:r>
            <a:r>
              <a:rPr lang="en-US" sz="1400" dirty="0">
                <a:latin typeface="Comic Sans MS" pitchFamily="66" charset="0"/>
              </a:rPr>
              <a:t>Can grow in an environment up to 30% salt</a:t>
            </a:r>
            <a:r>
              <a:rPr lang="en-US" sz="1400" dirty="0" smtClean="0">
                <a:latin typeface="Comic Sans MS" pitchFamily="66" charset="0"/>
              </a:rPr>
              <a:t>.</a:t>
            </a:r>
            <a:endParaRPr lang="en-US" sz="1400" dirty="0">
              <a:latin typeface="Comic Sans MS" pitchFamily="66" charset="0"/>
            </a:endParaRPr>
          </a:p>
          <a:p>
            <a:pPr marL="225425" indent="-225425" eaLnBrk="1" hangingPunct="1">
              <a:lnSpc>
                <a:spcPct val="80000"/>
              </a:lnSpc>
              <a:buFontTx/>
              <a:buNone/>
              <a:defRPr/>
            </a:pPr>
            <a:r>
              <a:rPr lang="en-US" sz="1400" dirty="0">
                <a:latin typeface="Comic Sans MS" pitchFamily="66" charset="0"/>
              </a:rPr>
              <a:t>	 </a:t>
            </a:r>
            <a:r>
              <a:rPr lang="en-US" sz="1400" b="1" dirty="0">
                <a:latin typeface="Comic Sans MS" pitchFamily="66" charset="0"/>
                <a:cs typeface="Arial" charset="0"/>
              </a:rPr>
              <a:t>• </a:t>
            </a:r>
            <a:r>
              <a:rPr lang="en-US" sz="1400" dirty="0">
                <a:latin typeface="Comic Sans MS" pitchFamily="66" charset="0"/>
              </a:rPr>
              <a:t>If placed within a freshwater environment, they will burst and die.</a:t>
            </a:r>
          </a:p>
          <a:p>
            <a:pPr marL="225425" indent="-225425" eaLnBrk="1" hangingPunct="1">
              <a:lnSpc>
                <a:spcPct val="80000"/>
              </a:lnSpc>
              <a:buFontTx/>
              <a:buNone/>
              <a:defRPr/>
            </a:pPr>
            <a:endParaRPr lang="en-US" sz="1600" b="1" dirty="0">
              <a:latin typeface="Comic Sans MS" pitchFamily="66" charset="0"/>
            </a:endParaRPr>
          </a:p>
          <a:p>
            <a:pPr marL="225425" indent="-225425" eaLnBrk="1" hangingPunct="1">
              <a:lnSpc>
                <a:spcPct val="80000"/>
              </a:lnSpc>
              <a:buFontTx/>
              <a:buNone/>
              <a:defRPr/>
            </a:pPr>
            <a:r>
              <a:rPr lang="en-US" sz="1600" b="1" dirty="0" smtClean="0">
                <a:solidFill>
                  <a:schemeClr val="tx1">
                    <a:lumMod val="65000"/>
                    <a:lumOff val="35000"/>
                  </a:schemeClr>
                </a:solidFill>
                <a:latin typeface="Comic Sans MS" pitchFamily="66" charset="0"/>
              </a:rPr>
              <a:t>Facultative</a:t>
            </a:r>
            <a:r>
              <a:rPr lang="en-US" sz="1600" b="1" dirty="0" smtClean="0">
                <a:latin typeface="Comic Sans MS" pitchFamily="66" charset="0"/>
              </a:rPr>
              <a:t> </a:t>
            </a:r>
            <a:r>
              <a:rPr lang="en-US" sz="1600" b="1" dirty="0">
                <a:latin typeface="Comic Sans MS" pitchFamily="66" charset="0"/>
              </a:rPr>
              <a:t>Halophiles </a:t>
            </a:r>
            <a:endParaRPr lang="en-US" sz="1600" dirty="0">
              <a:latin typeface="Comic Sans MS" pitchFamily="66" charset="0"/>
            </a:endParaRPr>
          </a:p>
          <a:p>
            <a:pPr marL="225425" indent="-225425" eaLnBrk="1" hangingPunct="1">
              <a:lnSpc>
                <a:spcPct val="80000"/>
              </a:lnSpc>
              <a:buFontTx/>
              <a:buNone/>
              <a:defRPr/>
            </a:pPr>
            <a:r>
              <a:rPr lang="en-US" sz="1600" dirty="0">
                <a:latin typeface="Comic Sans MS" pitchFamily="66" charset="0"/>
              </a:rPr>
              <a:t>	</a:t>
            </a:r>
            <a:r>
              <a:rPr lang="en-US" sz="1400" dirty="0">
                <a:latin typeface="Comic Sans MS" pitchFamily="66" charset="0"/>
              </a:rPr>
              <a:t> </a:t>
            </a:r>
            <a:r>
              <a:rPr lang="en-US" sz="1400" b="1" dirty="0">
                <a:latin typeface="Comic Sans MS" pitchFamily="66" charset="0"/>
                <a:cs typeface="Arial" charset="0"/>
              </a:rPr>
              <a:t>• </a:t>
            </a:r>
            <a:r>
              <a:rPr lang="en-US" sz="1400" dirty="0">
                <a:latin typeface="Comic Sans MS" pitchFamily="66" charset="0"/>
              </a:rPr>
              <a:t>Can survive and tolerate high salt niches, but do not require them to living</a:t>
            </a:r>
            <a:r>
              <a:rPr lang="en-US" sz="1400" dirty="0" smtClean="0">
                <a:latin typeface="Comic Sans MS" pitchFamily="66" charset="0"/>
              </a:rPr>
              <a:t>.</a:t>
            </a:r>
          </a:p>
          <a:p>
            <a:pPr marL="225425" indent="-225425" eaLnBrk="1" hangingPunct="1">
              <a:lnSpc>
                <a:spcPct val="80000"/>
              </a:lnSpc>
              <a:buFontTx/>
              <a:buNone/>
              <a:defRPr/>
            </a:pPr>
            <a:endParaRPr lang="en-US" sz="1400" dirty="0">
              <a:latin typeface="Comic Sans MS" pitchFamily="66" charset="0"/>
            </a:endParaRP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Some bacteria have an additional layer outside of the cell wall called the </a:t>
            </a:r>
            <a:r>
              <a:rPr lang="en-US" sz="1400" b="1" dirty="0" err="1" smtClean="0">
                <a:solidFill>
                  <a:schemeClr val="tx1">
                    <a:lumMod val="65000"/>
                    <a:lumOff val="35000"/>
                  </a:schemeClr>
                </a:solidFill>
                <a:latin typeface="Comic Sans MS" pitchFamily="66" charset="0"/>
              </a:rPr>
              <a:t>glycocalyx</a:t>
            </a:r>
            <a:r>
              <a:rPr lang="en-US" sz="1400" dirty="0" smtClean="0">
                <a:latin typeface="Comic Sans MS" pitchFamily="66" charset="0"/>
              </a:rPr>
              <a:t>.</a:t>
            </a:r>
          </a:p>
          <a:p>
            <a:pPr eaLnBrk="1" hangingPunct="1">
              <a:lnSpc>
                <a:spcPct val="80000"/>
              </a:lnSpc>
              <a:buFontTx/>
              <a:buNone/>
              <a:defRPr/>
            </a:pPr>
            <a:endParaRPr lang="en-US" sz="12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One type of </a:t>
            </a:r>
            <a:r>
              <a:rPr lang="en-US" sz="1400" dirty="0" err="1" smtClean="0">
                <a:latin typeface="Comic Sans MS" pitchFamily="66" charset="0"/>
              </a:rPr>
              <a:t>glycocalyx</a:t>
            </a:r>
            <a:r>
              <a:rPr lang="en-US" sz="1400" dirty="0" smtClean="0">
                <a:latin typeface="Comic Sans MS" pitchFamily="66" charset="0"/>
              </a:rPr>
              <a:t> is called a </a:t>
            </a:r>
            <a:r>
              <a:rPr lang="en-US" sz="1400" b="1" dirty="0" smtClean="0">
                <a:latin typeface="Comic Sans MS" pitchFamily="66" charset="0"/>
              </a:rPr>
              <a:t> </a:t>
            </a:r>
            <a:r>
              <a:rPr lang="en-US" sz="1400" b="1" dirty="0" smtClean="0">
                <a:solidFill>
                  <a:schemeClr val="tx1">
                    <a:lumMod val="65000"/>
                    <a:lumOff val="35000"/>
                  </a:schemeClr>
                </a:solidFill>
                <a:latin typeface="Comic Sans MS" pitchFamily="66" charset="0"/>
              </a:rPr>
              <a:t>slime layer.</a:t>
            </a:r>
          </a:p>
          <a:p>
            <a:pPr eaLnBrk="1" hangingPunct="1">
              <a:lnSpc>
                <a:spcPct val="80000"/>
              </a:lnSpc>
              <a:defRPr/>
            </a:pPr>
            <a:r>
              <a:rPr lang="en-US" sz="1200" dirty="0" smtClean="0">
                <a:latin typeface="Comic Sans MS" pitchFamily="66" charset="0"/>
              </a:rPr>
              <a:t>glycoproteins loosely associated with the cell wall.</a:t>
            </a:r>
            <a:endParaRPr lang="en-US" sz="1000" dirty="0" smtClean="0">
              <a:latin typeface="Comic Sans MS" pitchFamily="66" charset="0"/>
            </a:endParaRPr>
          </a:p>
          <a:p>
            <a:pPr eaLnBrk="1" hangingPunct="1">
              <a:lnSpc>
                <a:spcPct val="80000"/>
              </a:lnSpc>
              <a:defRPr/>
            </a:pPr>
            <a:r>
              <a:rPr lang="en-US" sz="1200" dirty="0" smtClean="0">
                <a:latin typeface="Comic Sans MS" pitchFamily="66" charset="0"/>
              </a:rPr>
              <a:t>cause bacteria to adhere to solid surfaces and help prevent the cell from drying out</a:t>
            </a:r>
          </a:p>
          <a:p>
            <a:pPr eaLnBrk="1" hangingPunct="1">
              <a:lnSpc>
                <a:spcPct val="80000"/>
              </a:lnSpc>
              <a:buFontTx/>
              <a:buNone/>
              <a:defRPr/>
            </a:pPr>
            <a:endParaRPr lang="en-US" sz="900" dirty="0" smtClean="0">
              <a:latin typeface="Comic Sans MS" pitchFamily="66" charset="0"/>
            </a:endParaRPr>
          </a:p>
          <a:p>
            <a:pPr eaLnBrk="1" hangingPunct="1">
              <a:lnSpc>
                <a:spcPct val="80000"/>
              </a:lnSpc>
              <a:buFontTx/>
              <a:buNone/>
              <a:defRPr/>
            </a:pPr>
            <a:r>
              <a:rPr lang="en-US" sz="2000" dirty="0" smtClean="0">
                <a:latin typeface="Jokerman" pitchFamily="82" charset="0"/>
              </a:rPr>
              <a:t>Meet the Microbe!</a:t>
            </a:r>
            <a:r>
              <a:rPr lang="en-US" sz="1800" dirty="0" smtClean="0">
                <a:latin typeface="Jokerman" pitchFamily="82" charset="0"/>
              </a:rPr>
              <a:t> </a:t>
            </a:r>
          </a:p>
          <a:p>
            <a:pPr eaLnBrk="1" hangingPunct="1">
              <a:lnSpc>
                <a:spcPct val="80000"/>
              </a:lnSpc>
              <a:buFontTx/>
              <a:buNone/>
              <a:defRPr/>
            </a:pPr>
            <a:endParaRPr lang="en-US" sz="1050" dirty="0" smtClean="0">
              <a:latin typeface="Jokerman" pitchFamily="82" charset="0"/>
            </a:endParaRPr>
          </a:p>
          <a:p>
            <a:pPr eaLnBrk="1" hangingPunct="1">
              <a:lnSpc>
                <a:spcPct val="80000"/>
              </a:lnSpc>
              <a:buFontTx/>
              <a:buNone/>
              <a:defRPr/>
            </a:pPr>
            <a:r>
              <a:rPr lang="en-US" sz="1800" dirty="0" smtClean="0">
                <a:latin typeface="Comic Sans MS" pitchFamily="66" charset="0"/>
              </a:rPr>
              <a:t>	</a:t>
            </a:r>
            <a:r>
              <a:rPr lang="en-US" sz="1400" dirty="0" smtClean="0">
                <a:latin typeface="Comic Sans MS" pitchFamily="66" charset="0"/>
              </a:rPr>
              <a:t>The slime layer of </a:t>
            </a:r>
            <a:r>
              <a:rPr lang="en-US" sz="1400" i="1" dirty="0" smtClean="0">
                <a:latin typeface="Comic Sans MS" pitchFamily="66" charset="0"/>
              </a:rPr>
              <a:t>Staphylococcus </a:t>
            </a:r>
            <a:r>
              <a:rPr lang="en-US" sz="1400" dirty="0" smtClean="0">
                <a:latin typeface="Comic Sans MS" pitchFamily="66" charset="0"/>
              </a:rPr>
              <a:t>allows it to exist on the salty environment of the skin. </a:t>
            </a:r>
            <a:endParaRPr lang="en-US" sz="1400" b="1" i="1" dirty="0" smtClean="0">
              <a:latin typeface="Comic Sans MS" pitchFamily="66" charset="0"/>
            </a:endParaRPr>
          </a:p>
          <a:p>
            <a:pPr eaLnBrk="1" hangingPunct="1">
              <a:lnSpc>
                <a:spcPct val="80000"/>
              </a:lnSpc>
              <a:buFontTx/>
              <a:buNone/>
              <a:defRPr/>
            </a:pPr>
            <a:r>
              <a:rPr lang="en-US" sz="1800" dirty="0" smtClean="0"/>
              <a:t>	</a:t>
            </a:r>
            <a:endParaRPr lang="en-US" sz="1600" dirty="0" smtClean="0"/>
          </a:p>
          <a:p>
            <a:pPr eaLnBrk="1" hangingPunct="1">
              <a:lnSpc>
                <a:spcPct val="80000"/>
              </a:lnSpc>
              <a:buFontTx/>
              <a:buNone/>
              <a:defRPr/>
            </a:pPr>
            <a:endParaRPr lang="en-US" sz="900" dirty="0" smtClean="0"/>
          </a:p>
        </p:txBody>
      </p:sp>
      <p:pic>
        <p:nvPicPr>
          <p:cNvPr id="145423" name="Picture 15" descr="Mannitol Salt Pos Neg 2"/>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rot="21094776">
            <a:off x="5988741" y="3348955"/>
            <a:ext cx="2614785" cy="2365758"/>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5" name="AutoShape 17"/>
          <p:cNvSpPr>
            <a:spLocks noChangeArrowheads="1"/>
          </p:cNvSpPr>
          <p:nvPr/>
        </p:nvSpPr>
        <p:spPr bwMode="auto">
          <a:xfrm>
            <a:off x="5638800" y="5257800"/>
            <a:ext cx="1524000" cy="1295400"/>
          </a:xfrm>
          <a:prstGeom prst="irregularSeal1">
            <a:avLst/>
          </a:prstGeom>
          <a:solidFill>
            <a:srgbClr val="F4FD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30726" name="Text Box 18"/>
          <p:cNvSpPr txBox="1">
            <a:spLocks noChangeArrowheads="1"/>
          </p:cNvSpPr>
          <p:nvPr/>
        </p:nvSpPr>
        <p:spPr bwMode="auto">
          <a:xfrm>
            <a:off x="6019800" y="5702952"/>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000" b="1" dirty="0" err="1">
                <a:latin typeface="Comic Sans MS" panose="030F0702030302020204" pitchFamily="66" charset="0"/>
              </a:rPr>
              <a:t>Mannitol</a:t>
            </a:r>
            <a:r>
              <a:rPr lang="en-US" sz="1000" b="1" dirty="0">
                <a:latin typeface="Comic Sans MS" panose="030F0702030302020204" pitchFamily="66" charset="0"/>
              </a:rPr>
              <a:t> Salt</a:t>
            </a:r>
          </a:p>
        </p:txBody>
      </p:sp>
      <p:pic>
        <p:nvPicPr>
          <p:cNvPr id="12" name="Content Placeholder 2"/>
          <p:cNvPicPr>
            <a:picLocks noGrp="1" noChangeAspect="1"/>
          </p:cNvPicPr>
          <p:nvPr>
            <p:ph sz="quarter" idx="3"/>
          </p:nvPr>
        </p:nvPicPr>
        <p:blipFill>
          <a:blip r:embed="rId4">
            <a:extLst>
              <a:ext uri="{28A0092B-C50C-407E-A947-70E740481C1C}">
                <a14:useLocalDpi xmlns:a14="http://schemas.microsoft.com/office/drawing/2010/main"/>
              </a:ext>
            </a:extLst>
          </a:blip>
          <a:stretch>
            <a:fillRect/>
          </a:stretch>
        </p:blipFill>
        <p:spPr>
          <a:xfrm rot="747373">
            <a:off x="5984484" y="1131286"/>
            <a:ext cx="2329430" cy="2209973"/>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8" name="Text Box 22"/>
          <p:cNvSpPr txBox="1">
            <a:spLocks noChangeArrowheads="1"/>
          </p:cNvSpPr>
          <p:nvPr/>
        </p:nvSpPr>
        <p:spPr bwMode="auto">
          <a:xfrm>
            <a:off x="0" y="6638925"/>
            <a:ext cx="5334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omic Sans MS" panose="030F0702030302020204" pitchFamily="66" charset="0"/>
              </a:rPr>
              <a:t>Photo: </a:t>
            </a:r>
            <a:r>
              <a:rPr lang="en-US" sz="1000">
                <a:latin typeface="Comic Sans MS" panose="030F0702030302020204" pitchFamily="66" charset="0"/>
                <a:hlinkClick r:id="rId5"/>
              </a:rPr>
              <a:t>Sweat </a:t>
            </a:r>
            <a:r>
              <a:rPr lang="en-US" sz="1000">
                <a:latin typeface="Comic Sans MS" panose="030F0702030302020204" pitchFamily="66" charset="0"/>
              </a:rPr>
              <a:t>on face of runner; Bibikoff; Mannitol salt agar, T. Port</a:t>
            </a: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400" y="457199"/>
            <a:ext cx="1371600" cy="1452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4" name="Straight Connector 3"/>
          <p:cNvCxnSpPr/>
          <p:nvPr/>
        </p:nvCxnSpPr>
        <p:spPr>
          <a:xfrm>
            <a:off x="304800" y="3352800"/>
            <a:ext cx="4648200"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731"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292100" y="0"/>
            <a:ext cx="8624888" cy="6324600"/>
          </a:xfrm>
        </p:spPr>
        <p:txBody>
          <a:bodyPr/>
          <a:lstStyle/>
          <a:p>
            <a:pPr eaLnBrk="1" hangingPunct="1">
              <a:buFontTx/>
              <a:buNone/>
              <a:defRPr/>
            </a:pPr>
            <a:r>
              <a:rPr lang="en-US" sz="5400" b="1" dirty="0" smtClean="0">
                <a:solidFill>
                  <a:srgbClr val="33CC33"/>
                </a:solidFill>
                <a:latin typeface="Comic Sans MS" pitchFamily="66" charset="0"/>
              </a:rPr>
              <a:t> </a:t>
            </a:r>
            <a:r>
              <a:rPr lang="en-US" sz="4000" b="1" dirty="0" smtClean="0">
                <a:solidFill>
                  <a:srgbClr val="33CC33"/>
                </a:solidFill>
                <a:latin typeface="Comic Sans MS" pitchFamily="66" charset="0"/>
              </a:rPr>
              <a:t>Confused?</a:t>
            </a:r>
            <a:endParaRPr lang="en-US" sz="2800" b="1" dirty="0" smtClean="0">
              <a:latin typeface="Comic Sans MS" pitchFamily="66" charset="0"/>
            </a:endParaRPr>
          </a:p>
          <a:p>
            <a:pPr eaLnBrk="1" hangingPunct="1">
              <a:buFontTx/>
              <a:buNone/>
              <a:defRPr/>
            </a:pPr>
            <a:r>
              <a:rPr lang="en-US" sz="2400" dirty="0" smtClean="0">
                <a:latin typeface="Comic Sans MS" pitchFamily="66" charset="0"/>
              </a:rPr>
              <a:t>   </a:t>
            </a:r>
            <a:r>
              <a:rPr lang="en-US" sz="1800" dirty="0" smtClean="0">
                <a:latin typeface="Comic Sans MS" pitchFamily="66" charset="0"/>
              </a:rPr>
              <a:t>Here are links to fun resources that further </a:t>
            </a:r>
          </a:p>
          <a:p>
            <a:pPr eaLnBrk="1" hangingPunct="1">
              <a:buFontTx/>
              <a:buNone/>
              <a:defRPr/>
            </a:pPr>
            <a:r>
              <a:rPr lang="en-US" sz="1800" dirty="0" smtClean="0">
                <a:latin typeface="Comic Sans MS" pitchFamily="66" charset="0"/>
              </a:rPr>
              <a:t>	explain cellular respiration:</a:t>
            </a:r>
          </a:p>
          <a:p>
            <a:pPr algn="ctr" eaLnBrk="1" hangingPunct="1">
              <a:buFontTx/>
              <a:buNone/>
              <a:defRPr/>
            </a:pPr>
            <a:endParaRPr lang="en-US" sz="1000" dirty="0" smtClean="0">
              <a:latin typeface="Comic Sans MS" pitchFamily="66" charset="0"/>
            </a:endParaRPr>
          </a:p>
          <a:p>
            <a:pPr algn="ctr" eaLnBrk="1" hangingPunct="1">
              <a:buFontTx/>
              <a:buNone/>
              <a:defRPr/>
            </a:pPr>
            <a:endParaRPr lang="en-US" sz="1000" dirty="0" smtClean="0">
              <a:latin typeface="Comic Sans MS" pitchFamily="66" charset="0"/>
            </a:endParaRPr>
          </a:p>
          <a:p>
            <a:pPr eaLnBrk="1" hangingPunct="1">
              <a:defRPr/>
            </a:pPr>
            <a:r>
              <a:rPr lang="en-US" sz="1800" dirty="0" smtClean="0">
                <a:latin typeface="Comic Sans MS" pitchFamily="66" charset="0"/>
                <a:hlinkClick r:id="rId3"/>
              </a:rPr>
              <a:t>Microbial Growth &amp; Metabolism</a:t>
            </a:r>
            <a:r>
              <a:rPr lang="en-US" sz="1800" dirty="0" smtClean="0">
                <a:latin typeface="Comic Sans MS" pitchFamily="66" charset="0"/>
              </a:rPr>
              <a:t> Main Page</a:t>
            </a:r>
            <a:r>
              <a:rPr lang="en-US" sz="1200" dirty="0" smtClean="0">
                <a:latin typeface="Comic Sans MS" pitchFamily="66" charset="0"/>
              </a:rPr>
              <a:t> on the Virtual Cell Biology </a:t>
            </a:r>
          </a:p>
          <a:p>
            <a:pPr marL="0" indent="0" eaLnBrk="1" hangingPunct="1">
              <a:buFontTx/>
              <a:buNone/>
              <a:defRPr/>
            </a:pPr>
            <a:r>
              <a:rPr lang="en-US" sz="1200" dirty="0" smtClean="0">
                <a:latin typeface="Comic Sans MS" pitchFamily="66" charset="0"/>
              </a:rPr>
              <a:t>       Classroom of </a:t>
            </a:r>
            <a:r>
              <a:rPr lang="en-US" sz="1400" dirty="0" smtClean="0">
                <a:latin typeface="Comic Sans MS" pitchFamily="66" charset="0"/>
                <a:hlinkClick r:id="rId4"/>
              </a:rPr>
              <a:t>Science Prof Online</a:t>
            </a:r>
            <a:r>
              <a:rPr lang="en-US" sz="1200" dirty="0" smtClean="0">
                <a:latin typeface="Comic Sans MS" pitchFamily="66" charset="0"/>
              </a:rPr>
              <a:t>.</a:t>
            </a:r>
          </a:p>
          <a:p>
            <a:pPr eaLnBrk="1" hangingPunct="1">
              <a:defRPr/>
            </a:pPr>
            <a:r>
              <a:rPr lang="en-US" sz="1800" dirty="0" smtClean="0">
                <a:latin typeface="Comic Sans MS" pitchFamily="66" charset="0"/>
                <a:hlinkClick r:id="rId5"/>
              </a:rPr>
              <a:t>Cellular Respiration</a:t>
            </a:r>
            <a:r>
              <a:rPr lang="en-US" sz="1800" dirty="0" smtClean="0">
                <a:latin typeface="Comic Sans MS" pitchFamily="66" charset="0"/>
              </a:rPr>
              <a:t> </a:t>
            </a:r>
            <a:r>
              <a:rPr lang="en-US" sz="1200" dirty="0" smtClean="0">
                <a:latin typeface="Comic Sans MS" pitchFamily="66" charset="0"/>
              </a:rPr>
              <a:t>animation by Jay Phelan, “What is Life? A Guide to Biology”, W. H. Freeman &amp; Co.</a:t>
            </a:r>
          </a:p>
          <a:p>
            <a:pPr eaLnBrk="1" hangingPunct="1">
              <a:defRPr/>
            </a:pPr>
            <a:r>
              <a:rPr lang="en-US" sz="1800" dirty="0" smtClean="0">
                <a:latin typeface="Comic Sans MS" pitchFamily="66" charset="0"/>
                <a:hlinkClick r:id="rId6"/>
              </a:rPr>
              <a:t>Anaerobic Respiration Page</a:t>
            </a:r>
            <a:r>
              <a:rPr lang="en-US" sz="1800" dirty="0" smtClean="0">
                <a:latin typeface="Comic Sans MS" pitchFamily="66" charset="0"/>
              </a:rPr>
              <a:t> </a:t>
            </a:r>
            <a:r>
              <a:rPr lang="en-US" sz="1200" dirty="0" smtClean="0">
                <a:latin typeface="Comic Sans MS" pitchFamily="66" charset="0"/>
              </a:rPr>
              <a:t>by Timothy </a:t>
            </a:r>
            <a:r>
              <a:rPr lang="en-US" sz="1200" dirty="0" err="1" smtClean="0">
                <a:latin typeface="Comic Sans MS" pitchFamily="66" charset="0"/>
              </a:rPr>
              <a:t>Paustain</a:t>
            </a:r>
            <a:r>
              <a:rPr lang="en-US" sz="1200" dirty="0" smtClean="0">
                <a:latin typeface="Comic Sans MS" pitchFamily="66" charset="0"/>
              </a:rPr>
              <a:t>, University of Wisconsin, Madison.</a:t>
            </a:r>
          </a:p>
          <a:p>
            <a:pPr eaLnBrk="1" hangingPunct="1">
              <a:defRPr/>
            </a:pPr>
            <a:r>
              <a:rPr lang="en-US" sz="1800" dirty="0" smtClean="0">
                <a:latin typeface="Comic Sans MS" pitchFamily="66" charset="0"/>
                <a:hlinkClick r:id="rId7"/>
              </a:rPr>
              <a:t>Electron Transport Chain</a:t>
            </a:r>
            <a:r>
              <a:rPr lang="en-US" sz="1800" dirty="0" smtClean="0">
                <a:latin typeface="Comic Sans MS" pitchFamily="66" charset="0"/>
              </a:rPr>
              <a:t> </a:t>
            </a:r>
            <a:r>
              <a:rPr lang="en-US" sz="1200" dirty="0" smtClean="0">
                <a:latin typeface="Comic Sans MS" pitchFamily="66" charset="0"/>
              </a:rPr>
              <a:t>animation from Molecular &amp; Cellular Biology Learning Center.</a:t>
            </a:r>
          </a:p>
          <a:p>
            <a:pPr eaLnBrk="1" hangingPunct="1">
              <a:defRPr/>
            </a:pPr>
            <a:r>
              <a:rPr lang="en-US" sz="1800" dirty="0" smtClean="0">
                <a:latin typeface="Comic Sans MS" pitchFamily="66" charset="0"/>
                <a:hlinkClick r:id="rId8"/>
              </a:rPr>
              <a:t>Food Molecules</a:t>
            </a:r>
            <a:r>
              <a:rPr lang="en-US" sz="1200" dirty="0" smtClean="0">
                <a:latin typeface="Comic Sans MS" pitchFamily="66" charset="0"/>
              </a:rPr>
              <a:t> video from </a:t>
            </a:r>
            <a:r>
              <a:rPr lang="en-US" sz="1200" dirty="0" err="1" smtClean="0">
                <a:latin typeface="Comic Sans MS" pitchFamily="66" charset="0"/>
              </a:rPr>
              <a:t>HowStuffWorks</a:t>
            </a:r>
            <a:r>
              <a:rPr lang="en-US" sz="1200" dirty="0" smtClean="0">
                <a:latin typeface="Comic Sans MS" pitchFamily="66" charset="0"/>
              </a:rPr>
              <a:t>, a Discovery company.</a:t>
            </a:r>
          </a:p>
          <a:p>
            <a:pPr eaLnBrk="1" hangingPunct="1">
              <a:defRPr/>
            </a:pPr>
            <a:r>
              <a:rPr lang="en-US" sz="1600" dirty="0" smtClean="0">
                <a:latin typeface="Comic Sans MS" pitchFamily="66" charset="0"/>
              </a:rPr>
              <a:t>“</a:t>
            </a:r>
            <a:r>
              <a:rPr lang="en-US" sz="1800" dirty="0" smtClean="0">
                <a:latin typeface="Comic Sans MS" pitchFamily="66" charset="0"/>
                <a:hlinkClick r:id="rId9"/>
              </a:rPr>
              <a:t>The Energy</a:t>
            </a:r>
            <a:r>
              <a:rPr lang="en-US" sz="1800" dirty="0" smtClean="0">
                <a:latin typeface="Comic Sans MS" pitchFamily="66" charset="0"/>
              </a:rPr>
              <a:t>”</a:t>
            </a:r>
            <a:r>
              <a:rPr lang="en-US" sz="1200" dirty="0" smtClean="0">
                <a:latin typeface="Comic Sans MS" pitchFamily="66" charset="0"/>
              </a:rPr>
              <a:t> song by </a:t>
            </a:r>
            <a:r>
              <a:rPr lang="en-US" sz="1200" dirty="0" err="1" smtClean="0">
                <a:latin typeface="Comic Sans MS" pitchFamily="66" charset="0"/>
              </a:rPr>
              <a:t>Audiovent</a:t>
            </a:r>
            <a:r>
              <a:rPr lang="en-US" sz="1200" dirty="0" smtClean="0">
                <a:latin typeface="Comic Sans MS" pitchFamily="66" charset="0"/>
              </a:rPr>
              <a:t>. </a:t>
            </a:r>
            <a:endParaRPr lang="en-US" sz="800" dirty="0" smtClean="0">
              <a:latin typeface="Comic Sans MS" pitchFamily="66" charset="0"/>
            </a:endParaRPr>
          </a:p>
          <a:p>
            <a:pPr eaLnBrk="1" hangingPunct="1">
              <a:defRPr/>
            </a:pPr>
            <a:r>
              <a:rPr lang="en-US" sz="1800" b="1" dirty="0" smtClean="0">
                <a:latin typeface="Comic Sans MS" pitchFamily="66" charset="0"/>
              </a:rPr>
              <a:t>Diffusion, Osmosis &amp; Active Transport </a:t>
            </a:r>
            <a:r>
              <a:rPr lang="en-US" sz="1600" dirty="0" smtClean="0">
                <a:latin typeface="Comic Sans MS" pitchFamily="66" charset="0"/>
              </a:rPr>
              <a:t>Main Page</a:t>
            </a:r>
            <a:r>
              <a:rPr lang="en-US" sz="1400" dirty="0" smtClean="0">
                <a:latin typeface="Comic Sans MS" pitchFamily="66" charset="0"/>
              </a:rPr>
              <a:t>,</a:t>
            </a:r>
            <a:r>
              <a:rPr lang="en-US" sz="1200" dirty="0" smtClean="0">
                <a:latin typeface="Comic Sans MS" pitchFamily="66" charset="0"/>
              </a:rPr>
              <a:t> Virtual Cell Biology Classroom of </a:t>
            </a:r>
            <a:r>
              <a:rPr lang="en-US" sz="1200" dirty="0" smtClean="0">
                <a:latin typeface="Comic Sans MS" pitchFamily="66" charset="0"/>
                <a:hlinkClick r:id="rId4"/>
              </a:rPr>
              <a:t>Science Prof Online</a:t>
            </a:r>
            <a:r>
              <a:rPr lang="en-US" sz="1800" dirty="0" smtClean="0">
                <a:latin typeface="Comic Sans MS" pitchFamily="66" charset="0"/>
              </a:rPr>
              <a:t> </a:t>
            </a:r>
            <a:r>
              <a:rPr lang="en-US" sz="1200" dirty="0" smtClean="0">
                <a:latin typeface="Comic Sans MS" pitchFamily="66" charset="0"/>
              </a:rPr>
              <a:t>website</a:t>
            </a:r>
            <a:r>
              <a:rPr lang="en-US" sz="1800" dirty="0" smtClean="0">
                <a:latin typeface="Comic Sans MS" pitchFamily="66" charset="0"/>
              </a:rPr>
              <a:t>.</a:t>
            </a:r>
            <a:r>
              <a:rPr lang="en-US" sz="1200" dirty="0" smtClean="0">
                <a:latin typeface="Comic Sans MS" pitchFamily="66" charset="0"/>
              </a:rPr>
              <a:t> </a:t>
            </a:r>
          </a:p>
          <a:p>
            <a:pPr eaLnBrk="1" hangingPunct="1">
              <a:defRPr/>
            </a:pPr>
            <a:r>
              <a:rPr lang="en-US" sz="1800" dirty="0" smtClean="0">
                <a:latin typeface="Comic Sans MS" pitchFamily="66" charset="0"/>
                <a:hlinkClick r:id="rId10"/>
              </a:rPr>
              <a:t>Bacterial growth </a:t>
            </a:r>
            <a:r>
              <a:rPr lang="en-US" sz="1200" dirty="0" smtClean="0">
                <a:latin typeface="Comic Sans MS" pitchFamily="66" charset="0"/>
              </a:rPr>
              <a:t>video and narration, YouTube, Dizzo95.</a:t>
            </a:r>
            <a:r>
              <a:rPr lang="en-US" sz="800" dirty="0" smtClean="0">
                <a:latin typeface="Comic Sans MS" pitchFamily="66" charset="0"/>
              </a:rPr>
              <a:t>.</a:t>
            </a:r>
          </a:p>
          <a:p>
            <a:pPr eaLnBrk="1" hangingPunct="1">
              <a:defRPr/>
            </a:pPr>
            <a:r>
              <a:rPr lang="en-US" sz="1800" dirty="0" smtClean="0">
                <a:latin typeface="Comic Sans MS" pitchFamily="66" charset="0"/>
              </a:rPr>
              <a:t>“</a:t>
            </a:r>
            <a:r>
              <a:rPr lang="en-US" sz="1800" dirty="0" smtClean="0">
                <a:latin typeface="Comic Sans MS" pitchFamily="66" charset="0"/>
                <a:hlinkClick r:id="rId11"/>
              </a:rPr>
              <a:t>The Osmosis Song</a:t>
            </a:r>
            <a:r>
              <a:rPr lang="en-US" sz="1800" dirty="0" smtClean="0">
                <a:latin typeface="Comic Sans MS" pitchFamily="66" charset="0"/>
              </a:rPr>
              <a:t>”</a:t>
            </a:r>
            <a:r>
              <a:rPr lang="en-US" sz="1200" dirty="0" smtClean="0">
                <a:latin typeface="Comic Sans MS" pitchFamily="66" charset="0"/>
              </a:rPr>
              <a:t> music video by </a:t>
            </a:r>
            <a:r>
              <a:rPr lang="en-US" sz="1200" dirty="0" err="1" smtClean="0">
                <a:latin typeface="Comic Sans MS" pitchFamily="66" charset="0"/>
              </a:rPr>
              <a:t>Duanie</a:t>
            </a:r>
            <a:r>
              <a:rPr lang="en-US" sz="1200" dirty="0" smtClean="0">
                <a:latin typeface="Comic Sans MS" pitchFamily="66" charset="0"/>
              </a:rPr>
              <a:t> Films.</a:t>
            </a:r>
            <a:endParaRPr lang="en-US" sz="800" dirty="0" smtClean="0">
              <a:latin typeface="Comic Sans MS" pitchFamily="66" charset="0"/>
            </a:endParaRPr>
          </a:p>
          <a:p>
            <a:pPr eaLnBrk="1" hangingPunct="1">
              <a:defRPr/>
            </a:pPr>
            <a:endParaRPr lang="en-US" sz="1400" dirty="0" smtClean="0">
              <a:solidFill>
                <a:srgbClr val="005FA2"/>
              </a:solidFill>
              <a:latin typeface="Comic Sans MS" pitchFamily="66" charset="0"/>
            </a:endParaRPr>
          </a:p>
          <a:p>
            <a:pPr eaLnBrk="1" hangingPunct="1">
              <a:defRPr/>
            </a:pPr>
            <a:endParaRPr lang="en-US" sz="1200" dirty="0" smtClean="0">
              <a:latin typeface="Comic Sans MS" pitchFamily="66" charset="0"/>
            </a:endParaRPr>
          </a:p>
          <a:p>
            <a:pPr eaLnBrk="1" hangingPunct="1">
              <a:defRPr/>
            </a:pPr>
            <a:endParaRPr lang="en-US" sz="1100" dirty="0" smtClean="0">
              <a:latin typeface="Comic Sans MS" pitchFamily="66" charset="0"/>
            </a:endParaRPr>
          </a:p>
        </p:txBody>
      </p:sp>
      <p:pic>
        <p:nvPicPr>
          <p:cNvPr id="31747" name="Picture 8" descr="MC900229685[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0688" y="115888"/>
            <a:ext cx="91598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WordArt 9"/>
          <p:cNvSpPr>
            <a:spLocks noChangeArrowheads="1" noChangeShapeType="1" noTextEdit="1"/>
          </p:cNvSpPr>
          <p:nvPr/>
        </p:nvSpPr>
        <p:spPr bwMode="auto">
          <a:xfrm rot="2756287">
            <a:off x="6632575" y="892176"/>
            <a:ext cx="2338387" cy="798512"/>
          </a:xfrm>
          <a:prstGeom prst="rect">
            <a:avLst/>
          </a:prstGeom>
        </p:spPr>
        <p:txBody>
          <a:bodyPr wrap="none" fromWordArt="1">
            <a:prstTxWarp prst="textPlain">
              <a:avLst>
                <a:gd name="adj" fmla="val 50319"/>
              </a:avLst>
            </a:prstTxWarp>
          </a:bodyPr>
          <a:lstStyle/>
          <a:p>
            <a:pPr algn="ctr"/>
            <a:r>
              <a:rPr lang="en-US" kern="10">
                <a:ln w="9525">
                  <a:solidFill>
                    <a:srgbClr val="000000"/>
                  </a:solidFill>
                  <a:round/>
                  <a:headEnd/>
                  <a:tailEnd/>
                </a:ln>
                <a:solidFill>
                  <a:srgbClr val="FFFFFF"/>
                </a:solidFill>
                <a:latin typeface="Comic Sans MS" panose="030F0702030302020204" pitchFamily="66" charset="0"/>
              </a:rPr>
              <a:t>Smart Links</a:t>
            </a:r>
          </a:p>
        </p:txBody>
      </p:sp>
      <p:sp>
        <p:nvSpPr>
          <p:cNvPr id="2" name="TextBox 1"/>
          <p:cNvSpPr txBox="1"/>
          <p:nvPr/>
        </p:nvSpPr>
        <p:spPr>
          <a:xfrm>
            <a:off x="762000" y="6218238"/>
            <a:ext cx="3581400" cy="254000"/>
          </a:xfrm>
          <a:prstGeom prst="rect">
            <a:avLst/>
          </a:prstGeom>
          <a:noFill/>
        </p:spPr>
        <p:txBody>
          <a:bodyPr>
            <a:spAutoFit/>
          </a:bodyPr>
          <a:lstStyle/>
          <a:p>
            <a:pPr>
              <a:defRPr/>
            </a:pPr>
            <a:r>
              <a:rPr lang="en-US" sz="1050" dirty="0">
                <a:latin typeface="Arial" charset="0"/>
              </a:rPr>
              <a:t> (You must be in PPT slideshow view to click on links.)</a:t>
            </a:r>
          </a:p>
        </p:txBody>
      </p:sp>
      <p:sp>
        <p:nvSpPr>
          <p:cNvPr id="31750"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13"/>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4"/>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sz="4000" b="1" dirty="0" smtClean="0">
                <a:solidFill>
                  <a:srgbClr val="0070C0"/>
                </a:solidFill>
                <a:latin typeface="Comic Sans MS" pitchFamily="66" charset="0"/>
              </a:rPr>
              <a:t>Metabolism</a:t>
            </a:r>
            <a:r>
              <a:rPr lang="en-US" sz="4000" dirty="0" smtClean="0">
                <a:solidFill>
                  <a:schemeClr val="folHlink"/>
                </a:solidFill>
                <a:latin typeface="Comic Sans MS" pitchFamily="66" charset="0"/>
              </a:rPr>
              <a:t/>
            </a:r>
            <a:br>
              <a:rPr lang="en-US" sz="4000" dirty="0" smtClean="0">
                <a:solidFill>
                  <a:schemeClr val="folHlink"/>
                </a:solidFill>
                <a:latin typeface="Comic Sans MS" pitchFamily="66" charset="0"/>
              </a:rPr>
            </a:br>
            <a:r>
              <a:rPr lang="en-US" sz="400" dirty="0" smtClean="0">
                <a:solidFill>
                  <a:schemeClr val="folHlink"/>
                </a:solidFill>
                <a:latin typeface="Comic Sans MS" pitchFamily="66" charset="0"/>
              </a:rPr>
              <a:t> </a:t>
            </a:r>
            <a:r>
              <a:rPr lang="en-US" sz="4000" dirty="0" smtClean="0">
                <a:solidFill>
                  <a:schemeClr val="folHlink"/>
                </a:solidFill>
                <a:latin typeface="Comic Sans MS" pitchFamily="66" charset="0"/>
              </a:rPr>
              <a:t/>
            </a:r>
            <a:br>
              <a:rPr lang="en-US" sz="4000" dirty="0" smtClean="0">
                <a:solidFill>
                  <a:schemeClr val="folHlink"/>
                </a:solidFill>
                <a:latin typeface="Comic Sans MS" pitchFamily="66" charset="0"/>
              </a:rPr>
            </a:br>
            <a:r>
              <a:rPr lang="en-US" sz="2400" b="1" dirty="0" smtClean="0">
                <a:solidFill>
                  <a:schemeClr val="accent6">
                    <a:lumMod val="75000"/>
                  </a:schemeClr>
                </a:solidFill>
                <a:latin typeface="Comic Sans MS" pitchFamily="66" charset="0"/>
              </a:rPr>
              <a:t>The Transformation of Energy</a:t>
            </a:r>
          </a:p>
        </p:txBody>
      </p:sp>
      <p:sp>
        <p:nvSpPr>
          <p:cNvPr id="4099" name="Rectangle 3"/>
          <p:cNvSpPr>
            <a:spLocks noGrp="1" noChangeArrowheads="1"/>
          </p:cNvSpPr>
          <p:nvPr>
            <p:ph type="body" sz="half" idx="1"/>
          </p:nvPr>
        </p:nvSpPr>
        <p:spPr>
          <a:xfrm>
            <a:off x="544513" y="1752600"/>
            <a:ext cx="7966076" cy="4525963"/>
          </a:xfrm>
        </p:spPr>
        <p:txBody>
          <a:bodyPr/>
          <a:lstStyle/>
          <a:p>
            <a:pPr algn="ctr" eaLnBrk="1" hangingPunct="1">
              <a:lnSpc>
                <a:spcPct val="80000"/>
              </a:lnSpc>
              <a:defRPr/>
            </a:pPr>
            <a:r>
              <a:rPr lang="en-US" sz="1800" dirty="0" smtClean="0">
                <a:latin typeface="Comic Sans MS" pitchFamily="66" charset="0"/>
              </a:rPr>
              <a:t>Cells either get  their energy either by </a:t>
            </a:r>
          </a:p>
          <a:p>
            <a:pPr marL="0" indent="0" algn="ctr" eaLnBrk="1" hangingPunct="1">
              <a:lnSpc>
                <a:spcPct val="80000"/>
              </a:lnSpc>
              <a:buNone/>
              <a:defRPr/>
            </a:pPr>
            <a:r>
              <a:rPr lang="en-US" sz="1800" b="1" dirty="0" smtClean="0">
                <a:solidFill>
                  <a:schemeClr val="tx1">
                    <a:lumMod val="65000"/>
                    <a:lumOff val="35000"/>
                  </a:schemeClr>
                </a:solidFill>
                <a:latin typeface="Comic Sans MS" pitchFamily="66" charset="0"/>
              </a:rPr>
              <a:t>photosynthesis</a:t>
            </a:r>
            <a:r>
              <a:rPr lang="en-US" sz="2000" dirty="0" smtClean="0">
                <a:latin typeface="Comic Sans MS" pitchFamily="66" charset="0"/>
              </a:rPr>
              <a:t> </a:t>
            </a:r>
            <a:r>
              <a:rPr lang="en-US" sz="1800" dirty="0" smtClean="0">
                <a:latin typeface="Comic Sans MS" pitchFamily="66" charset="0"/>
              </a:rPr>
              <a:t>or by </a:t>
            </a:r>
            <a:r>
              <a:rPr lang="en-US" sz="1800" b="1" dirty="0" smtClean="0">
                <a:solidFill>
                  <a:schemeClr val="tx1">
                    <a:lumMod val="65000"/>
                    <a:lumOff val="35000"/>
                  </a:schemeClr>
                </a:solidFill>
                <a:latin typeface="Comic Sans MS" pitchFamily="66" charset="0"/>
              </a:rPr>
              <a:t>eating stuff</a:t>
            </a:r>
            <a:r>
              <a:rPr lang="en-US" sz="2000" b="1" dirty="0" smtClean="0">
                <a:solidFill>
                  <a:schemeClr val="tx1">
                    <a:lumMod val="65000"/>
                    <a:lumOff val="35000"/>
                  </a:schemeClr>
                </a:solidFill>
                <a:latin typeface="Comic Sans MS" pitchFamily="66" charset="0"/>
              </a:rPr>
              <a:t>.</a:t>
            </a:r>
          </a:p>
          <a:p>
            <a:pPr algn="ctr" eaLnBrk="1" hangingPunct="1">
              <a:lnSpc>
                <a:spcPct val="80000"/>
              </a:lnSpc>
              <a:defRPr/>
            </a:pPr>
            <a:endParaRPr lang="en-US" sz="1800" dirty="0" smtClean="0">
              <a:latin typeface="Comic Sans MS" pitchFamily="66" charset="0"/>
            </a:endParaRPr>
          </a:p>
          <a:p>
            <a:pPr algn="ctr" eaLnBrk="1" hangingPunct="1">
              <a:lnSpc>
                <a:spcPct val="80000"/>
              </a:lnSpc>
              <a:defRPr/>
            </a:pPr>
            <a:r>
              <a:rPr lang="en-US" sz="1800" dirty="0" smtClean="0">
                <a:latin typeface="Comic Sans MS" pitchFamily="66" charset="0"/>
              </a:rPr>
              <a:t>But a cell can’t just use sunlight or nutrients to run cellular reactions. </a:t>
            </a:r>
          </a:p>
          <a:p>
            <a:pPr algn="ctr" eaLnBrk="1" hangingPunct="1">
              <a:lnSpc>
                <a:spcPct val="80000"/>
              </a:lnSpc>
              <a:defRPr/>
            </a:pPr>
            <a:endParaRPr lang="en-US" sz="1100" dirty="0" smtClean="0">
              <a:latin typeface="Comic Sans MS" pitchFamily="66" charset="0"/>
            </a:endParaRPr>
          </a:p>
          <a:p>
            <a:pPr marL="0" indent="0" algn="ctr" eaLnBrk="1" hangingPunct="1">
              <a:lnSpc>
                <a:spcPct val="80000"/>
              </a:lnSpc>
              <a:buNone/>
              <a:defRPr/>
            </a:pPr>
            <a:r>
              <a:rPr lang="en-US" sz="1800" b="1" dirty="0" smtClean="0">
                <a:solidFill>
                  <a:srgbClr val="FF0000"/>
                </a:solidFill>
                <a:latin typeface="Comic Sans MS" pitchFamily="66" charset="0"/>
              </a:rPr>
              <a:t>Q</a:t>
            </a:r>
            <a:r>
              <a:rPr lang="en-US" sz="1800" b="1" dirty="0" smtClean="0">
                <a:latin typeface="Comic Sans MS" pitchFamily="66" charset="0"/>
              </a:rPr>
              <a:t>: What type of fuel is needed to run a cell?</a:t>
            </a:r>
          </a:p>
          <a:p>
            <a:pPr algn="ctr" eaLnBrk="1" hangingPunct="1">
              <a:lnSpc>
                <a:spcPct val="80000"/>
              </a:lnSpc>
              <a:defRPr/>
            </a:pPr>
            <a:endParaRPr lang="en-US" sz="2000" dirty="0" smtClean="0">
              <a:latin typeface="Comic Sans MS" pitchFamily="66" charset="0"/>
            </a:endParaRPr>
          </a:p>
          <a:p>
            <a:pPr marL="0" indent="0" algn="ctr" eaLnBrk="1" hangingPunct="1">
              <a:lnSpc>
                <a:spcPct val="80000"/>
              </a:lnSpc>
              <a:buFontTx/>
              <a:buNone/>
              <a:defRPr/>
            </a:pPr>
            <a:r>
              <a:rPr lang="en-US" sz="2000" dirty="0" smtClean="0">
                <a:latin typeface="Comic Sans MS" pitchFamily="66" charset="0"/>
              </a:rPr>
              <a:t>.</a:t>
            </a:r>
          </a:p>
        </p:txBody>
      </p:sp>
      <p:sp>
        <p:nvSpPr>
          <p:cNvPr id="4100" name="Text Box 34"/>
          <p:cNvSpPr txBox="1">
            <a:spLocks noChangeArrowheads="1"/>
          </p:cNvSpPr>
          <p:nvPr/>
        </p:nvSpPr>
        <p:spPr bwMode="auto">
          <a:xfrm>
            <a:off x="5791200" y="6611938"/>
            <a:ext cx="3352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solidFill>
                  <a:schemeClr val="tx2"/>
                </a:solidFill>
                <a:latin typeface="Comic Sans MS" pitchFamily="66" charset="0"/>
              </a:rPr>
              <a:t>Images: </a:t>
            </a:r>
            <a:r>
              <a:rPr lang="en-US" altLang="en-US" sz="1000" b="0" dirty="0">
                <a:solidFill>
                  <a:schemeClr val="tx2"/>
                </a:solidFill>
                <a:latin typeface="Comic Sans MS" pitchFamily="66" charset="0"/>
                <a:hlinkClick r:id="rId3"/>
              </a:rPr>
              <a:t>Hamburger</a:t>
            </a:r>
            <a:r>
              <a:rPr lang="en-US" altLang="en-US" sz="1000" b="0" dirty="0">
                <a:solidFill>
                  <a:schemeClr val="tx2"/>
                </a:solidFill>
                <a:latin typeface="Comic Sans MS" pitchFamily="66" charset="0"/>
              </a:rPr>
              <a:t>, Wiki; </a:t>
            </a:r>
            <a:r>
              <a:rPr lang="en-US" altLang="en-US" sz="1000" b="0" dirty="0">
                <a:solidFill>
                  <a:schemeClr val="tx2"/>
                </a:solidFill>
                <a:latin typeface="Comic Sans MS" pitchFamily="66" charset="0"/>
                <a:hlinkClick r:id="rId4"/>
              </a:rPr>
              <a:t>ATP-ADP Cycle</a:t>
            </a:r>
            <a:r>
              <a:rPr lang="en-US" altLang="en-US" sz="1000" b="0" dirty="0">
                <a:solidFill>
                  <a:schemeClr val="tx2"/>
                </a:solidFill>
                <a:latin typeface="Comic Sans MS" pitchFamily="66" charset="0"/>
              </a:rPr>
              <a:t>, CUNY </a:t>
            </a:r>
          </a:p>
        </p:txBody>
      </p:sp>
      <p:pic>
        <p:nvPicPr>
          <p:cNvPr id="4101" name="Picture 11" descr="C:\Users\Tami\Desktop\Picture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479800"/>
            <a:ext cx="45069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6" descr="Hamburger-LenRizzi-cr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3" y="3857625"/>
            <a:ext cx="25146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9"/>
          <p:cNvSpPr txBox="1">
            <a:spLocks noChangeArrowheads="1"/>
          </p:cNvSpPr>
          <p:nvPr/>
        </p:nvSpPr>
        <p:spPr bwMode="auto">
          <a:xfrm>
            <a:off x="3059113" y="3584575"/>
            <a:ext cx="2286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a:latin typeface="Comic Sans MS" pitchFamily="66" charset="0"/>
              </a:rPr>
              <a:t>Cells Can’t Eat Hamburgers</a:t>
            </a:r>
          </a:p>
        </p:txBody>
      </p:sp>
      <p:pic>
        <p:nvPicPr>
          <p:cNvPr id="4104" name="Picture 12" descr="C:\Users\Tami\Desktop\Picture4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27425"/>
            <a:ext cx="2414588"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5"/>
          <p:cNvSpPr txBox="1">
            <a:spLocks noChangeArrowheads="1"/>
          </p:cNvSpPr>
          <p:nvPr/>
        </p:nvSpPr>
        <p:spPr bwMode="auto">
          <a:xfrm>
            <a:off x="-19428" y="660955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Microbiology Classroom</a:t>
            </a:r>
            <a:r>
              <a:rPr lang="en-US" altLang="en-US" sz="1000" b="0" dirty="0">
                <a:latin typeface="Comic Sans MS" pitchFamily="66" charset="0"/>
              </a:rPr>
              <a:t>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
        <p:nvSpPr>
          <p:cNvPr id="2" name="TextBox 1"/>
          <p:cNvSpPr txBox="1"/>
          <p:nvPr/>
        </p:nvSpPr>
        <p:spPr>
          <a:xfrm>
            <a:off x="6019800" y="5943600"/>
            <a:ext cx="2438400" cy="461665"/>
          </a:xfrm>
          <a:prstGeom prst="rect">
            <a:avLst/>
          </a:prstGeom>
          <a:noFill/>
        </p:spPr>
        <p:txBody>
          <a:bodyPr wrap="square" rtlCol="0">
            <a:spAutoFit/>
          </a:bodyPr>
          <a:lstStyle/>
          <a:p>
            <a:pPr algn="ctr"/>
            <a:r>
              <a:rPr lang="en-US" sz="1200" i="1" dirty="0">
                <a:solidFill>
                  <a:srgbClr val="FF0000"/>
                </a:solidFill>
              </a:rPr>
              <a:t>The mother of all rechargeable batteries</a:t>
            </a:r>
            <a:r>
              <a:rPr lang="en-US" sz="1200" i="1" dirty="0" smtClean="0">
                <a:solidFill>
                  <a:srgbClr val="FF0000"/>
                </a:solidFill>
              </a:rPr>
              <a:t>.</a:t>
            </a:r>
            <a:endParaRPr lang="en-US" sz="1200" i="1" dirty="0">
              <a:solidFill>
                <a:srgbClr val="FF0000"/>
              </a:solidFill>
            </a:endParaRPr>
          </a:p>
        </p:txBody>
      </p:sp>
    </p:spTree>
    <p:extLst>
      <p:ext uri="{BB962C8B-B14F-4D97-AF65-F5344CB8AC3E}">
        <p14:creationId xmlns:p14="http://schemas.microsoft.com/office/powerpoint/2010/main" val="4527705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04800" y="381000"/>
            <a:ext cx="8534400" cy="4038600"/>
          </a:xfrm>
        </p:spPr>
        <p:txBody>
          <a:bodyPr/>
          <a:lstStyle/>
          <a:p>
            <a:pPr algn="r" eaLnBrk="1" hangingPunct="1"/>
            <a:r>
              <a:rPr lang="en-US" sz="2400" b="1" i="1" smtClean="0">
                <a:solidFill>
                  <a:srgbClr val="FF0000"/>
                </a:solidFill>
              </a:rPr>
              <a:t>         </a:t>
            </a:r>
            <a:r>
              <a:rPr lang="en-US" sz="2800" b="1" smtClean="0">
                <a:solidFill>
                  <a:srgbClr val="009900"/>
                </a:solidFill>
                <a:latin typeface="Comic Sans MS" panose="030F0702030302020204" pitchFamily="66" charset="0"/>
              </a:rPr>
              <a:t>Are microbes intimidating you?</a:t>
            </a:r>
            <a:r>
              <a:rPr lang="en-US" sz="2800" i="1" smtClean="0">
                <a:solidFill>
                  <a:srgbClr val="009900"/>
                </a:solidFill>
                <a:latin typeface="Comic Sans MS" panose="030F0702030302020204" pitchFamily="66" charset="0"/>
              </a:rPr>
              <a:t/>
            </a:r>
            <a:br>
              <a:rPr lang="en-US" sz="2800" i="1" smtClean="0">
                <a:solidFill>
                  <a:srgbClr val="009900"/>
                </a:solidFill>
                <a:latin typeface="Comic Sans MS" panose="030F0702030302020204"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anose="030F0702030302020204" pitchFamily="66" charset="0"/>
              </a:rPr>
              <a:t>Do yourself a favor. Use the…</a:t>
            </a:r>
            <a:r>
              <a:rPr lang="en-US" sz="2800" i="1" smtClean="0">
                <a:latin typeface="Comic Sans MS" panose="030F0702030302020204" pitchFamily="66" charset="0"/>
              </a:rPr>
              <a:t> </a:t>
            </a:r>
            <a:r>
              <a:rPr lang="en-US" sz="2000" i="1" smtClean="0">
                <a:latin typeface="Comic Sans MS" panose="030F0702030302020204" pitchFamily="66" charset="0"/>
              </a:rPr>
              <a:t/>
            </a:r>
            <a:br>
              <a:rPr lang="en-US" sz="2000" i="1" smtClean="0">
                <a:latin typeface="Comic Sans MS" panose="030F0702030302020204" pitchFamily="66" charset="0"/>
              </a:rPr>
            </a:br>
            <a:r>
              <a:rPr lang="en-US" sz="3200" smtClean="0">
                <a:solidFill>
                  <a:srgbClr val="996600"/>
                </a:solidFill>
                <a:latin typeface="Comic Sans MS" panose="030F0702030302020204" pitchFamily="66" charset="0"/>
              </a:rPr>
              <a:t/>
            </a:r>
            <a:br>
              <a:rPr lang="en-US" sz="3200" smtClean="0">
                <a:solidFill>
                  <a:srgbClr val="996600"/>
                </a:solidFill>
                <a:latin typeface="Comic Sans MS" panose="030F0702030302020204" pitchFamily="66" charset="0"/>
              </a:rPr>
            </a:br>
            <a:r>
              <a:rPr lang="en-US" sz="3200" smtClean="0">
                <a:solidFill>
                  <a:srgbClr val="996600"/>
                </a:solidFill>
                <a:latin typeface="Comic Sans MS" panose="030F0702030302020204" pitchFamily="66" charset="0"/>
              </a:rPr>
              <a:t>              </a:t>
            </a:r>
            <a:r>
              <a:rPr lang="en-US" sz="4000" b="1" smtClean="0">
                <a:solidFill>
                  <a:schemeClr val="accent2"/>
                </a:solidFill>
                <a:latin typeface="Comic Sans MS" panose="030F0702030302020204" pitchFamily="66" charset="0"/>
              </a:rPr>
              <a:t>Virtual Microbiology                        Classroom </a:t>
            </a:r>
            <a:r>
              <a:rPr lang="en-US" sz="2000" i="1" smtClean="0">
                <a:solidFill>
                  <a:schemeClr val="accent2"/>
                </a:solidFill>
                <a:latin typeface="Comic Sans MS" panose="030F0702030302020204" pitchFamily="66" charset="0"/>
              </a:rPr>
              <a:t>(</a:t>
            </a:r>
            <a:r>
              <a:rPr lang="en-US" sz="2000" i="1" smtClean="0">
                <a:solidFill>
                  <a:schemeClr val="accent2"/>
                </a:solidFill>
                <a:latin typeface="Comic Sans MS" panose="030F0702030302020204" pitchFamily="66" charset="0"/>
                <a:hlinkClick r:id="rId3"/>
              </a:rPr>
              <a:t>VMC</a:t>
            </a:r>
            <a:r>
              <a:rPr lang="en-US" sz="2000" i="1" smtClean="0">
                <a:solidFill>
                  <a:schemeClr val="accent2"/>
                </a:solidFill>
                <a:latin typeface="Comic Sans MS" panose="030F0702030302020204" pitchFamily="66" charset="0"/>
              </a:rPr>
              <a:t>)</a:t>
            </a:r>
            <a:r>
              <a:rPr lang="en-US" sz="4000" b="1" smtClean="0">
                <a:solidFill>
                  <a:schemeClr val="accent2"/>
                </a:solidFill>
                <a:latin typeface="Comic Sans MS" panose="030F0702030302020204"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anose="030F0702030302020204" pitchFamily="66" charset="0"/>
              </a:rPr>
              <a:t>The VMC is full of resources to help you succeed, including:</a:t>
            </a:r>
          </a:p>
        </p:txBody>
      </p:sp>
      <p:sp>
        <p:nvSpPr>
          <p:cNvPr id="33795" name="Rectangle 3"/>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anose="030F0702030302020204" pitchFamily="66" charset="0"/>
              </a:rPr>
              <a:t>practice test questions</a:t>
            </a:r>
          </a:p>
          <a:p>
            <a:pPr marL="609600" indent="-609600" algn="l" eaLnBrk="1" hangingPunct="1">
              <a:buFontTx/>
              <a:buChar char="•"/>
            </a:pPr>
            <a:r>
              <a:rPr lang="en-US" sz="1800" smtClean="0">
                <a:latin typeface="Comic Sans MS" panose="030F0702030302020204" pitchFamily="66" charset="0"/>
              </a:rPr>
              <a:t>review questions</a:t>
            </a:r>
          </a:p>
          <a:p>
            <a:pPr marL="609600" indent="-609600" algn="l" eaLnBrk="1" hangingPunct="1">
              <a:buFontTx/>
              <a:buChar char="•"/>
            </a:pPr>
            <a:r>
              <a:rPr lang="en-US" sz="1800" smtClean="0">
                <a:latin typeface="Comic Sans MS" panose="030F0702030302020204" pitchFamily="66" charset="0"/>
              </a:rPr>
              <a:t>study guides and learning objectives</a:t>
            </a:r>
          </a:p>
        </p:txBody>
      </p:sp>
      <p:sp>
        <p:nvSpPr>
          <p:cNvPr id="33796" name="Text Box 4"/>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600">
                <a:solidFill>
                  <a:srgbClr val="000000"/>
                </a:solidFill>
                <a:latin typeface="Comic Sans MS" panose="030F0702030302020204" pitchFamily="66" charset="0"/>
              </a:rPr>
              <a:t>You can access the VMC by going to the Science Prof Online website </a:t>
            </a:r>
            <a:r>
              <a:rPr lang="en-US" sz="1600" b="1">
                <a:solidFill>
                  <a:srgbClr val="000000"/>
                </a:solidFill>
                <a:latin typeface="Comic Sans MS" panose="030F0702030302020204" pitchFamily="66" charset="0"/>
                <a:hlinkClick r:id="rId4"/>
              </a:rPr>
              <a:t>www.ScienceProfOnline.com</a:t>
            </a:r>
            <a:endParaRPr lang="en-US" sz="1600" b="1">
              <a:solidFill>
                <a:srgbClr val="000000"/>
              </a:solidFill>
              <a:latin typeface="Comic Sans MS" panose="030F0702030302020204" pitchFamily="66" charset="0"/>
            </a:endParaRPr>
          </a:p>
        </p:txBody>
      </p:sp>
      <p:sp>
        <p:nvSpPr>
          <p:cNvPr id="33797" name="Rectangle 7"/>
          <p:cNvSpPr>
            <a:spLocks noChangeArrowheads="1"/>
          </p:cNvSpPr>
          <p:nvPr/>
        </p:nvSpPr>
        <p:spPr bwMode="auto">
          <a:xfrm>
            <a:off x="0" y="6613525"/>
            <a:ext cx="44831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a:t>
            </a:r>
            <a:r>
              <a:rPr lang="en-US" sz="1000" i="1">
                <a:latin typeface="Comic Sans MS" panose="030F0702030302020204" pitchFamily="66" charset="0"/>
              </a:rPr>
              <a:t>, </a:t>
            </a:r>
            <a:r>
              <a:rPr lang="en-US" sz="1000" i="1">
                <a:latin typeface="Comic Sans MS" panose="030F0702030302020204" pitchFamily="66" charset="0"/>
                <a:hlinkClick r:id="rId5"/>
              </a:rPr>
              <a:t>Staphylococcus,</a:t>
            </a:r>
            <a:r>
              <a:rPr lang="en-US" sz="1000" i="1">
                <a:latin typeface="Comic Sans MS" panose="030F0702030302020204" pitchFamily="66" charset="0"/>
              </a:rPr>
              <a:t> </a:t>
            </a:r>
            <a:r>
              <a:rPr lang="en-US" sz="1000">
                <a:latin typeface="Comic Sans MS" panose="030F0702030302020204" pitchFamily="66" charset="0"/>
              </a:rPr>
              <a:t>Giant Microbes; </a:t>
            </a:r>
            <a:r>
              <a:rPr lang="en-US" sz="1000">
                <a:latin typeface="Comic Sans MS" panose="030F0702030302020204" pitchFamily="66" charset="0"/>
                <a:hlinkClick r:id="rId6"/>
              </a:rPr>
              <a:t>Prokaryotic cell</a:t>
            </a:r>
            <a:r>
              <a:rPr lang="en-US" sz="1000">
                <a:latin typeface="Comic Sans MS" panose="030F0702030302020204" pitchFamily="66" charset="0"/>
              </a:rPr>
              <a:t>, Mariana Ruiz</a:t>
            </a:r>
          </a:p>
        </p:txBody>
      </p:sp>
      <p:pic>
        <p:nvPicPr>
          <p:cNvPr id="33798" name="Picture 8" descr="Prokaryote_cell_unlabeled_Rui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0" name="Picture 9" descr="C:\Users\Tami\Desktop\Picture5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025" y="533400"/>
            <a:ext cx="22383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639762"/>
          </a:xfrm>
        </p:spPr>
        <p:txBody>
          <a:bodyPr/>
          <a:lstStyle/>
          <a:p>
            <a:pPr eaLnBrk="1" hangingPunct="1"/>
            <a:r>
              <a:rPr lang="en-US" altLang="en-US" sz="3200" b="1" dirty="0" smtClean="0">
                <a:latin typeface="Comic Sans MS" pitchFamily="66" charset="0"/>
              </a:rPr>
              <a:t>Building and Breaking Down Molecules</a:t>
            </a:r>
          </a:p>
        </p:txBody>
      </p:sp>
      <p:sp>
        <p:nvSpPr>
          <p:cNvPr id="6147" name="Rectangle 3"/>
          <p:cNvSpPr>
            <a:spLocks noGrp="1" noChangeArrowheads="1"/>
          </p:cNvSpPr>
          <p:nvPr>
            <p:ph type="body" idx="1"/>
          </p:nvPr>
        </p:nvSpPr>
        <p:spPr>
          <a:xfrm>
            <a:off x="228600" y="1485900"/>
            <a:ext cx="3657600" cy="4572000"/>
          </a:xfrm>
        </p:spPr>
        <p:txBody>
          <a:bodyPr/>
          <a:lstStyle/>
          <a:p>
            <a:pPr eaLnBrk="1" hangingPunct="1">
              <a:buFontTx/>
              <a:buNone/>
            </a:pPr>
            <a:r>
              <a:rPr lang="en-US" altLang="en-US" sz="2400" b="1" dirty="0" smtClean="0">
                <a:solidFill>
                  <a:srgbClr val="00B050"/>
                </a:solidFill>
                <a:latin typeface="Comic Sans MS" pitchFamily="66" charset="0"/>
              </a:rPr>
              <a:t>Anabolic Reaction</a:t>
            </a:r>
            <a:r>
              <a:rPr lang="en-US" altLang="en-US" sz="2400" dirty="0" smtClean="0">
                <a:solidFill>
                  <a:srgbClr val="00B050"/>
                </a:solidFill>
                <a:latin typeface="Comic Sans MS" pitchFamily="66" charset="0"/>
              </a:rPr>
              <a:t> </a:t>
            </a:r>
          </a:p>
          <a:p>
            <a:pPr eaLnBrk="1" hangingPunct="1">
              <a:buFontTx/>
              <a:buNone/>
            </a:pPr>
            <a:r>
              <a:rPr lang="en-US" altLang="en-US" sz="1600" i="1" dirty="0" smtClean="0">
                <a:latin typeface="Comic Sans MS" pitchFamily="66" charset="0"/>
              </a:rPr>
              <a:t>(anabolism)</a:t>
            </a:r>
          </a:p>
          <a:p>
            <a:pPr eaLnBrk="1" hangingPunct="1">
              <a:buFontTx/>
              <a:buNone/>
            </a:pPr>
            <a:r>
              <a:rPr lang="en-US" altLang="en-US" sz="1800" dirty="0" smtClean="0">
                <a:latin typeface="Comic Sans MS" pitchFamily="66" charset="0"/>
              </a:rPr>
              <a:t>	The phase of metabolism in which simple substances are </a:t>
            </a:r>
            <a:r>
              <a:rPr lang="en-US" altLang="en-US" sz="2000" b="1" dirty="0" smtClean="0">
                <a:solidFill>
                  <a:schemeClr val="tx1">
                    <a:lumMod val="65000"/>
                    <a:lumOff val="35000"/>
                  </a:schemeClr>
                </a:solidFill>
                <a:latin typeface="Comic Sans MS" pitchFamily="66" charset="0"/>
              </a:rPr>
              <a:t>synthesized</a:t>
            </a:r>
            <a:r>
              <a:rPr lang="en-US" altLang="en-US" sz="1800" b="1" dirty="0" smtClean="0">
                <a:solidFill>
                  <a:schemeClr val="tx1">
                    <a:lumMod val="65000"/>
                    <a:lumOff val="35000"/>
                  </a:schemeClr>
                </a:solidFill>
                <a:latin typeface="Comic Sans MS" pitchFamily="66" charset="0"/>
              </a:rPr>
              <a:t> </a:t>
            </a:r>
            <a:r>
              <a:rPr lang="en-US" altLang="en-US" sz="1800" dirty="0" smtClean="0">
                <a:latin typeface="Comic Sans MS" pitchFamily="66" charset="0"/>
              </a:rPr>
              <a:t>into the complex materials of living tissue.</a:t>
            </a:r>
          </a:p>
          <a:p>
            <a:pPr eaLnBrk="1" hangingPunct="1">
              <a:buFontTx/>
              <a:buNone/>
            </a:pPr>
            <a:endParaRPr lang="en-US" altLang="en-US" sz="2000" dirty="0" smtClean="0">
              <a:latin typeface="Comic Sans MS" pitchFamily="66" charset="0"/>
            </a:endParaRPr>
          </a:p>
          <a:p>
            <a:pPr eaLnBrk="1" hangingPunct="1">
              <a:buFontTx/>
              <a:buNone/>
            </a:pPr>
            <a:r>
              <a:rPr lang="en-US" altLang="en-US" sz="2400" b="1" dirty="0" smtClean="0">
                <a:solidFill>
                  <a:srgbClr val="00B050"/>
                </a:solidFill>
                <a:latin typeface="Comic Sans MS" pitchFamily="66" charset="0"/>
              </a:rPr>
              <a:t>Catabolic Reaction</a:t>
            </a:r>
          </a:p>
          <a:p>
            <a:pPr eaLnBrk="1" hangingPunct="1">
              <a:buFontTx/>
              <a:buNone/>
            </a:pPr>
            <a:r>
              <a:rPr lang="en-US" altLang="en-US" sz="1600" i="1" dirty="0" smtClean="0">
                <a:latin typeface="Comic Sans MS" pitchFamily="66" charset="0"/>
              </a:rPr>
              <a:t>(catabolism)</a:t>
            </a:r>
          </a:p>
          <a:p>
            <a:pPr eaLnBrk="1" hangingPunct="1">
              <a:buFontTx/>
              <a:buNone/>
            </a:pPr>
            <a:r>
              <a:rPr lang="en-US" altLang="en-US" sz="1800" dirty="0" smtClean="0">
                <a:latin typeface="Comic Sans MS" pitchFamily="66" charset="0"/>
              </a:rPr>
              <a:t>	The metabolic </a:t>
            </a:r>
            <a:r>
              <a:rPr lang="en-US" altLang="en-US" sz="2000" b="1" dirty="0" smtClean="0">
                <a:solidFill>
                  <a:schemeClr val="tx1">
                    <a:lumMod val="65000"/>
                    <a:lumOff val="35000"/>
                  </a:schemeClr>
                </a:solidFill>
                <a:latin typeface="Comic Sans MS" pitchFamily="66" charset="0"/>
              </a:rPr>
              <a:t>break down </a:t>
            </a:r>
            <a:r>
              <a:rPr lang="en-US" altLang="en-US" sz="1800" dirty="0" smtClean="0">
                <a:latin typeface="Comic Sans MS" pitchFamily="66" charset="0"/>
              </a:rPr>
              <a:t>of complex molecules into simpler ones, often resulting in release of energy.</a:t>
            </a:r>
          </a:p>
        </p:txBody>
      </p:sp>
      <p:pic>
        <p:nvPicPr>
          <p:cNvPr id="6148" name="Picture 3" descr="05-01_Metabolism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863" y="1447800"/>
            <a:ext cx="4938712"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152400" y="660955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Microbiology Classroom</a:t>
            </a:r>
            <a:r>
              <a:rPr lang="en-US" altLang="en-US" sz="1000" b="0" dirty="0">
                <a:latin typeface="Comic Sans MS" pitchFamily="66" charset="0"/>
              </a:rPr>
              <a:t>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8232160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1413668"/>
            <a:ext cx="8496300" cy="4987132"/>
          </a:xfrm>
        </p:spPr>
        <p:txBody>
          <a:bodyPr/>
          <a:lstStyle/>
          <a:p>
            <a:pPr marL="225425" indent="-225425" eaLnBrk="1" hangingPunct="1"/>
            <a:r>
              <a:rPr lang="en-US" altLang="en-US" sz="2400" dirty="0" smtClean="0">
                <a:latin typeface="Comic Sans MS" pitchFamily="66" charset="0"/>
              </a:rPr>
              <a:t>Organisms </a:t>
            </a:r>
            <a:r>
              <a:rPr lang="en-US" altLang="en-US" sz="2400" b="1" dirty="0" smtClean="0">
                <a:solidFill>
                  <a:schemeClr val="tx1">
                    <a:lumMod val="65000"/>
                    <a:lumOff val="35000"/>
                  </a:schemeClr>
                </a:solidFill>
                <a:latin typeface="Comic Sans MS" pitchFamily="66" charset="0"/>
              </a:rPr>
              <a:t>catabolize</a:t>
            </a:r>
            <a:r>
              <a:rPr lang="en-US" altLang="en-US" sz="2400" dirty="0" smtClean="0">
                <a:latin typeface="Comic Sans MS" pitchFamily="66" charset="0"/>
              </a:rPr>
              <a:t> </a:t>
            </a:r>
            <a:r>
              <a:rPr lang="en-US" altLang="en-US" sz="2000" dirty="0" smtClean="0">
                <a:latin typeface="Comic Sans MS" pitchFamily="66" charset="0"/>
              </a:rPr>
              <a:t>(break down)</a:t>
            </a:r>
            <a:r>
              <a:rPr lang="en-US" altLang="en-US" sz="2400" dirty="0" smtClean="0">
                <a:latin typeface="Comic Sans MS" pitchFamily="66" charset="0"/>
              </a:rPr>
              <a:t> </a:t>
            </a:r>
            <a:r>
              <a:rPr lang="en-US" altLang="en-US" sz="2400" b="1" dirty="0" smtClean="0">
                <a:latin typeface="Comic Sans MS" pitchFamily="66" charset="0"/>
                <a:hlinkClick r:id="rId3"/>
              </a:rPr>
              <a:t>carbohydrates</a:t>
            </a:r>
            <a:r>
              <a:rPr lang="en-US" altLang="en-US" sz="2400" dirty="0" smtClean="0">
                <a:latin typeface="Comic Sans MS" pitchFamily="66" charset="0"/>
              </a:rPr>
              <a:t> as the primary energy source for anabolic reactions.</a:t>
            </a:r>
          </a:p>
          <a:p>
            <a:pPr marL="225425" indent="-225425" eaLnBrk="1" hangingPunct="1"/>
            <a:endParaRPr lang="en-US" altLang="en-US" sz="600" dirty="0" smtClean="0">
              <a:latin typeface="Comic Sans MS" pitchFamily="66" charset="0"/>
            </a:endParaRPr>
          </a:p>
          <a:p>
            <a:pPr marL="225425" indent="-225425" eaLnBrk="1" hangingPunct="1"/>
            <a:r>
              <a:rPr lang="en-US" altLang="en-US" sz="2400" dirty="0" smtClean="0">
                <a:latin typeface="Comic Sans MS" pitchFamily="66" charset="0"/>
              </a:rPr>
              <a:t>The monosaccharide </a:t>
            </a:r>
            <a:r>
              <a:rPr lang="en-US" altLang="en-US" sz="2400" b="1" dirty="0" smtClean="0">
                <a:solidFill>
                  <a:schemeClr val="tx1">
                    <a:lumMod val="65000"/>
                    <a:lumOff val="35000"/>
                  </a:schemeClr>
                </a:solidFill>
                <a:latin typeface="Comic Sans MS" pitchFamily="66" charset="0"/>
              </a:rPr>
              <a:t>glucose</a:t>
            </a:r>
            <a:r>
              <a:rPr lang="en-US" altLang="en-US" sz="2400" dirty="0" smtClean="0">
                <a:latin typeface="Comic Sans MS" pitchFamily="66" charset="0"/>
              </a:rPr>
              <a:t> is used most commonly.</a:t>
            </a:r>
          </a:p>
          <a:p>
            <a:pPr marL="225425" indent="-225425" eaLnBrk="1" hangingPunct="1"/>
            <a:endParaRPr lang="en-US" altLang="en-US" sz="500" dirty="0" smtClean="0">
              <a:latin typeface="Comic Sans MS" pitchFamily="66" charset="0"/>
            </a:endParaRPr>
          </a:p>
          <a:p>
            <a:pPr marL="225425" indent="-225425" eaLnBrk="1" hangingPunct="1"/>
            <a:r>
              <a:rPr lang="en-US" altLang="en-US" sz="2400" dirty="0" smtClean="0">
                <a:latin typeface="Comic Sans MS" pitchFamily="66" charset="0"/>
              </a:rPr>
              <a:t>Glucose catabolized by:</a:t>
            </a:r>
          </a:p>
          <a:p>
            <a:pPr marL="225425" indent="-225425" eaLnBrk="1" hangingPunct="1">
              <a:buFontTx/>
              <a:buNone/>
            </a:pPr>
            <a:endParaRPr lang="en-US" altLang="en-US" sz="400" dirty="0" smtClean="0">
              <a:solidFill>
                <a:srgbClr val="051BE7"/>
              </a:solidFill>
              <a:latin typeface="Comic Sans MS" pitchFamily="66" charset="0"/>
            </a:endParaRPr>
          </a:p>
          <a:p>
            <a:pPr marL="684213" lvl="1" indent="-227013" eaLnBrk="1" hangingPunct="1"/>
            <a:r>
              <a:rPr lang="en-US" altLang="en-US" sz="1800" b="1" dirty="0" smtClean="0">
                <a:solidFill>
                  <a:srgbClr val="051BE7"/>
                </a:solidFill>
                <a:latin typeface="Comic Sans MS" panose="030F0702030302020204" pitchFamily="66" charset="0"/>
              </a:rPr>
              <a:t>Aerobic cellular respiration</a:t>
            </a:r>
            <a:r>
              <a:rPr lang="en-US" altLang="en-US" sz="1800" dirty="0" smtClean="0">
                <a:solidFill>
                  <a:srgbClr val="051BE7"/>
                </a:solidFill>
                <a:latin typeface="Comic Sans MS" panose="030F0702030302020204" pitchFamily="66" charset="0"/>
              </a:rPr>
              <a:t> </a:t>
            </a:r>
            <a:r>
              <a:rPr lang="en-US" altLang="en-US" sz="1800" dirty="0" smtClean="0">
                <a:latin typeface="Comic Sans MS" panose="030F0702030302020204" pitchFamily="66" charset="0"/>
              </a:rPr>
              <a:t>→ Requires oxygen. Results in complete breakdown of glucose to carbon dioxide, water and a lot of</a:t>
            </a:r>
          </a:p>
          <a:p>
            <a:pPr marL="684213" lvl="1" indent="-227013" eaLnBrk="1" hangingPunct="1">
              <a:buFontTx/>
              <a:buNone/>
            </a:pPr>
            <a:endParaRPr lang="en-US" altLang="en-US" sz="1800" dirty="0" smtClean="0">
              <a:latin typeface="Comic Sans MS" panose="030F0702030302020204" pitchFamily="66" charset="0"/>
            </a:endParaRPr>
          </a:p>
          <a:p>
            <a:pPr marL="684213" lvl="1" indent="-227013" eaLnBrk="1" hangingPunct="1">
              <a:buFontTx/>
              <a:buNone/>
            </a:pPr>
            <a:endParaRPr lang="en-US" altLang="en-US" sz="1200" dirty="0" smtClean="0">
              <a:latin typeface="Comic Sans MS" panose="030F0702030302020204" pitchFamily="66" charset="0"/>
            </a:endParaRPr>
          </a:p>
          <a:p>
            <a:pPr marL="684213" lvl="1" indent="-227013" eaLnBrk="1" hangingPunct="1"/>
            <a:r>
              <a:rPr lang="en-US" altLang="en-US" sz="1800" b="1" dirty="0" smtClean="0">
                <a:solidFill>
                  <a:srgbClr val="C00000"/>
                </a:solidFill>
                <a:latin typeface="Comic Sans MS" panose="030F0702030302020204" pitchFamily="66" charset="0"/>
              </a:rPr>
              <a:t>Anaerobic cellular respiration </a:t>
            </a:r>
            <a:r>
              <a:rPr lang="en-US" altLang="en-US" sz="1800" dirty="0" smtClean="0">
                <a:latin typeface="Comic Sans MS" panose="030F0702030302020204" pitchFamily="66" charset="0"/>
              </a:rPr>
              <a:t>→ Does not require oxygen, but does require and oxygen “</a:t>
            </a:r>
            <a:r>
              <a:rPr lang="en-US" altLang="en-US" sz="1800" dirty="0">
                <a:latin typeface="Comic Sans MS" panose="030F0702030302020204" pitchFamily="66" charset="0"/>
              </a:rPr>
              <a:t>s</a:t>
            </a:r>
            <a:r>
              <a:rPr lang="en-US" altLang="en-US" sz="1800" dirty="0" smtClean="0">
                <a:latin typeface="Comic Sans MS" panose="030F0702030302020204" pitchFamily="66" charset="0"/>
              </a:rPr>
              <a:t>tand in”. Only partially breaks down glucose, so makes less</a:t>
            </a:r>
          </a:p>
          <a:p>
            <a:pPr marL="684213" lvl="1" indent="-227013" eaLnBrk="1" hangingPunct="1"/>
            <a:endParaRPr lang="en-US" altLang="en-US" sz="1800" dirty="0" smtClean="0">
              <a:latin typeface="Comic Sans MS" panose="030F0702030302020204" pitchFamily="66" charset="0"/>
            </a:endParaRPr>
          </a:p>
          <a:p>
            <a:pPr eaLnBrk="1" hangingPunct="1">
              <a:lnSpc>
                <a:spcPct val="90000"/>
              </a:lnSpc>
              <a:buFontTx/>
              <a:buNone/>
            </a:pPr>
            <a:endParaRPr lang="en-US" sz="1800" dirty="0">
              <a:latin typeface="Comic Sans MS" charset="0"/>
            </a:endParaRPr>
          </a:p>
          <a:p>
            <a:pPr algn="ctr" eaLnBrk="1" hangingPunct="1">
              <a:lnSpc>
                <a:spcPct val="90000"/>
              </a:lnSpc>
              <a:buFontTx/>
              <a:buNone/>
            </a:pPr>
            <a:r>
              <a:rPr lang="en-US" sz="1800" b="1" i="1" dirty="0">
                <a:solidFill>
                  <a:srgbClr val="FF0000"/>
                </a:solidFill>
                <a:latin typeface="Comic Sans MS" charset="0"/>
              </a:rPr>
              <a:t>Q: </a:t>
            </a:r>
            <a:r>
              <a:rPr lang="en-US" sz="1800" i="1" dirty="0">
                <a:latin typeface="Comic Sans MS" charset="0"/>
              </a:rPr>
              <a:t>What is required for respiration to be </a:t>
            </a:r>
            <a:r>
              <a:rPr lang="en-US" sz="1800" b="1" i="1" dirty="0">
                <a:latin typeface="Comic Sans MS" charset="0"/>
              </a:rPr>
              <a:t>aerobic</a:t>
            </a:r>
            <a:r>
              <a:rPr lang="en-US" sz="1800" i="1" dirty="0">
                <a:latin typeface="Comic Sans MS" charset="0"/>
              </a:rPr>
              <a:t>? </a:t>
            </a:r>
          </a:p>
          <a:p>
            <a:pPr marL="457200" lvl="1" indent="0" eaLnBrk="1" hangingPunct="1">
              <a:buNone/>
            </a:pPr>
            <a:endParaRPr lang="en-US" altLang="en-US" sz="1800" dirty="0" smtClean="0">
              <a:latin typeface="Comic Sans MS" panose="030F0702030302020204" pitchFamily="66" charset="0"/>
            </a:endParaRPr>
          </a:p>
          <a:p>
            <a:pPr marL="457200" lvl="1" indent="0" eaLnBrk="1" hangingPunct="1">
              <a:buNone/>
            </a:pPr>
            <a:endParaRPr lang="en-US" altLang="en-US" sz="1800" dirty="0">
              <a:latin typeface="Comic Sans MS" panose="030F0702030302020204" pitchFamily="66" charset="0"/>
            </a:endParaRPr>
          </a:p>
        </p:txBody>
      </p:sp>
      <p:sp>
        <p:nvSpPr>
          <p:cNvPr id="12291" name="Rectangle 3"/>
          <p:cNvSpPr>
            <a:spLocks noGrp="1" noChangeArrowheads="1"/>
          </p:cNvSpPr>
          <p:nvPr>
            <p:ph type="title"/>
          </p:nvPr>
        </p:nvSpPr>
        <p:spPr>
          <a:xfrm>
            <a:off x="152400" y="152400"/>
            <a:ext cx="8763000" cy="1066800"/>
          </a:xfrm>
        </p:spPr>
        <p:txBody>
          <a:bodyPr/>
          <a:lstStyle/>
          <a:p>
            <a:pPr eaLnBrk="1" hangingPunct="1"/>
            <a:r>
              <a:rPr lang="en-US" altLang="en-US" sz="3200" b="1" dirty="0" smtClean="0">
                <a:latin typeface="Comic Sans MS" pitchFamily="66" charset="0"/>
              </a:rPr>
              <a:t>Cellular Respiration </a:t>
            </a:r>
            <a:r>
              <a:rPr lang="en-US" altLang="en-US" sz="2400" b="1" i="1" dirty="0" smtClean="0">
                <a:latin typeface="Comic Sans MS" pitchFamily="66" charset="0"/>
              </a:rPr>
              <a:t>is</a:t>
            </a:r>
            <a:r>
              <a:rPr lang="en-US" altLang="en-US" sz="3200" b="1" dirty="0" smtClean="0">
                <a:solidFill>
                  <a:schemeClr val="folHlink"/>
                </a:solidFill>
                <a:latin typeface="Comic Sans MS" pitchFamily="66" charset="0"/>
              </a:rPr>
              <a:t> </a:t>
            </a:r>
            <a:r>
              <a:rPr lang="en-US" altLang="en-US" sz="3200" b="1" dirty="0" smtClean="0">
                <a:solidFill>
                  <a:schemeClr val="tx1"/>
                </a:solidFill>
                <a:latin typeface="Comic Sans MS" pitchFamily="66" charset="0"/>
              </a:rPr>
              <a:t>Catabolism</a:t>
            </a:r>
          </a:p>
        </p:txBody>
      </p:sp>
      <p:pic>
        <p:nvPicPr>
          <p:cNvPr id="12292" name="Picture 4" descr="AT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733800"/>
            <a:ext cx="12708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7643812" y="3996531"/>
            <a:ext cx="585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400" dirty="0">
                <a:solidFill>
                  <a:schemeClr val="tx2"/>
                </a:solidFill>
                <a:latin typeface="Comic Sans MS" pitchFamily="66" charset="0"/>
              </a:rPr>
              <a:t>ATP</a:t>
            </a:r>
          </a:p>
        </p:txBody>
      </p:sp>
      <p:pic>
        <p:nvPicPr>
          <p:cNvPr id="12294" name="Picture 9" descr="AT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1816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0"/>
          <p:cNvSpPr txBox="1">
            <a:spLocks noChangeArrowheads="1"/>
          </p:cNvSpPr>
          <p:nvPr/>
        </p:nvSpPr>
        <p:spPr bwMode="auto">
          <a:xfrm>
            <a:off x="2538412" y="5444331"/>
            <a:ext cx="56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400" dirty="0">
                <a:solidFill>
                  <a:schemeClr val="tx2"/>
                </a:solidFill>
                <a:latin typeface="Comic Sans MS" pitchFamily="66" charset="0"/>
              </a:rPr>
              <a:t>ATP</a:t>
            </a:r>
          </a:p>
        </p:txBody>
      </p:sp>
      <p:sp>
        <p:nvSpPr>
          <p:cNvPr id="9"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30013248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46088" y="1390650"/>
            <a:ext cx="8229600" cy="1173163"/>
          </a:xfrm>
        </p:spPr>
        <p:txBody>
          <a:bodyPr/>
          <a:lstStyle/>
          <a:p>
            <a:pPr eaLnBrk="1" hangingPunct="1"/>
            <a:r>
              <a:rPr lang="en-US" sz="3200" smtClean="0">
                <a:latin typeface="Comic Sans MS" panose="030F0702030302020204" pitchFamily="66" charset="0"/>
              </a:rPr>
              <a:t>Using oxygen </a:t>
            </a:r>
            <a:r>
              <a:rPr lang="en-US" sz="2800" smtClean="0">
                <a:latin typeface="Comic Sans MS" panose="030F0702030302020204" pitchFamily="66" charset="0"/>
              </a:rPr>
              <a:t>(1/2 O</a:t>
            </a:r>
            <a:r>
              <a:rPr lang="en-US" sz="2800" baseline="-25000" smtClean="0">
                <a:latin typeface="Comic Sans MS" panose="030F0702030302020204" pitchFamily="66" charset="0"/>
              </a:rPr>
              <a:t>2</a:t>
            </a:r>
            <a:r>
              <a:rPr lang="en-US" sz="2800" smtClean="0">
                <a:latin typeface="Comic Sans MS" panose="030F0702030302020204" pitchFamily="66" charset="0"/>
              </a:rPr>
              <a:t>) </a:t>
            </a:r>
            <a:r>
              <a:rPr lang="en-US" sz="3200" smtClean="0">
                <a:latin typeface="Comic Sans MS" panose="030F0702030302020204" pitchFamily="66" charset="0"/>
              </a:rPr>
              <a:t>in metabolism creates toxic waste.</a:t>
            </a:r>
          </a:p>
        </p:txBody>
      </p:sp>
      <p:sp>
        <p:nvSpPr>
          <p:cNvPr id="23555" name="Rectangle 3"/>
          <p:cNvSpPr>
            <a:spLocks noGrp="1" noChangeArrowheads="1"/>
          </p:cNvSpPr>
          <p:nvPr>
            <p:ph type="body" idx="1"/>
          </p:nvPr>
        </p:nvSpPr>
        <p:spPr>
          <a:xfrm>
            <a:off x="381000" y="2544763"/>
            <a:ext cx="8229600" cy="4191000"/>
          </a:xfrm>
        </p:spPr>
        <p:txBody>
          <a:bodyPr/>
          <a:lstStyle/>
          <a:p>
            <a:pPr eaLnBrk="1" hangingPunct="1">
              <a:lnSpc>
                <a:spcPct val="90000"/>
              </a:lnSpc>
              <a:buFontTx/>
              <a:buNone/>
            </a:pPr>
            <a:endParaRPr lang="en-US" sz="2400" smtClean="0">
              <a:latin typeface="Comic Sans MS" panose="030F0702030302020204" pitchFamily="66" charset="0"/>
            </a:endParaRPr>
          </a:p>
          <a:p>
            <a:pPr eaLnBrk="1" hangingPunct="1">
              <a:lnSpc>
                <a:spcPct val="90000"/>
              </a:lnSpc>
              <a:buFontTx/>
              <a:buNone/>
            </a:pPr>
            <a:r>
              <a:rPr lang="en-US" sz="2400" smtClean="0">
                <a:latin typeface="Comic Sans MS" panose="030F0702030302020204" pitchFamily="66" charset="0"/>
              </a:rPr>
              <a:t>Microbes that are able to use </a:t>
            </a:r>
            <a:r>
              <a:rPr lang="en-US" sz="2400" smtClean="0">
                <a:latin typeface="Comic Sans MS" panose="030F0702030302020204" pitchFamily="66" charset="0"/>
                <a:hlinkClick r:id="rId3"/>
              </a:rPr>
              <a:t>aerobic respiration</a:t>
            </a:r>
            <a:r>
              <a:rPr lang="en-US" sz="2400" smtClean="0">
                <a:latin typeface="Comic Sans MS" panose="030F0702030302020204" pitchFamily="66" charset="0"/>
              </a:rPr>
              <a:t> produce enzymes to detoxify oxygen:</a:t>
            </a:r>
          </a:p>
          <a:p>
            <a:pPr eaLnBrk="1" hangingPunct="1">
              <a:lnSpc>
                <a:spcPct val="90000"/>
              </a:lnSpc>
              <a:buFontTx/>
              <a:buNone/>
            </a:pPr>
            <a:endParaRPr lang="en-US" sz="2800" smtClean="0">
              <a:latin typeface="Comic Sans MS" panose="030F0702030302020204" pitchFamily="66" charset="0"/>
            </a:endParaRPr>
          </a:p>
          <a:p>
            <a:pPr algn="ctr" eaLnBrk="1" hangingPunct="1">
              <a:lnSpc>
                <a:spcPct val="90000"/>
              </a:lnSpc>
              <a:buFontTx/>
              <a:buNone/>
            </a:pPr>
            <a:r>
              <a:rPr lang="en-US" sz="1800" b="1" smtClean="0">
                <a:latin typeface="Comic Sans MS" panose="030F0702030302020204" pitchFamily="66" charset="0"/>
              </a:rPr>
              <a:t>Catalase</a:t>
            </a:r>
            <a:r>
              <a:rPr lang="en-US" sz="1800" smtClean="0">
                <a:latin typeface="Comic Sans MS" panose="030F0702030302020204" pitchFamily="66" charset="0"/>
              </a:rPr>
              <a:t>:</a:t>
            </a:r>
            <a:r>
              <a:rPr lang="en-US" sz="1800" smtClean="0">
                <a:latin typeface="Comic Sans MS" panose="030F0702030302020204" pitchFamily="66" charset="0"/>
                <a:sym typeface="Wingdings" panose="05000000000000000000" pitchFamily="2" charset="2"/>
              </a:rPr>
              <a:t> H</a:t>
            </a:r>
            <a:r>
              <a:rPr lang="en-US" sz="1800" baseline="-25000" smtClean="0">
                <a:latin typeface="Comic Sans MS" panose="030F0702030302020204" pitchFamily="66" charset="0"/>
                <a:sym typeface="Wingdings" panose="05000000000000000000" pitchFamily="2" charset="2"/>
              </a:rPr>
              <a:t>2</a:t>
            </a:r>
            <a:r>
              <a:rPr lang="en-US" sz="1800" smtClean="0">
                <a:latin typeface="Comic Sans MS" panose="030F0702030302020204" pitchFamily="66" charset="0"/>
                <a:sym typeface="Wingdings" panose="05000000000000000000" pitchFamily="2" charset="2"/>
              </a:rPr>
              <a:t>O</a:t>
            </a:r>
            <a:r>
              <a:rPr lang="en-US" sz="1800" baseline="-25000" smtClean="0">
                <a:latin typeface="Comic Sans MS" panose="030F0702030302020204" pitchFamily="66" charset="0"/>
                <a:sym typeface="Wingdings" panose="05000000000000000000" pitchFamily="2" charset="2"/>
              </a:rPr>
              <a:t>2</a:t>
            </a:r>
            <a:r>
              <a:rPr lang="en-US" sz="1800" smtClean="0">
                <a:latin typeface="Comic Sans MS" panose="030F0702030302020204" pitchFamily="66" charset="0"/>
                <a:sym typeface="Wingdings" panose="05000000000000000000" pitchFamily="2" charset="2"/>
              </a:rPr>
              <a:t> --- H</a:t>
            </a:r>
            <a:r>
              <a:rPr lang="en-US" sz="1800" baseline="-25000" smtClean="0">
                <a:latin typeface="Comic Sans MS" panose="030F0702030302020204" pitchFamily="66" charset="0"/>
                <a:sym typeface="Wingdings" panose="05000000000000000000" pitchFamily="2" charset="2"/>
              </a:rPr>
              <a:t>2</a:t>
            </a:r>
            <a:r>
              <a:rPr lang="en-US" sz="1800" smtClean="0">
                <a:latin typeface="Comic Sans MS" panose="030F0702030302020204" pitchFamily="66" charset="0"/>
                <a:sym typeface="Wingdings" panose="05000000000000000000" pitchFamily="2" charset="2"/>
              </a:rPr>
              <a:t>0 and 0</a:t>
            </a:r>
            <a:r>
              <a:rPr lang="en-US" sz="1800" baseline="-25000" smtClean="0">
                <a:latin typeface="Comic Sans MS" panose="030F0702030302020204" pitchFamily="66" charset="0"/>
                <a:sym typeface="Wingdings" panose="05000000000000000000" pitchFamily="2" charset="2"/>
              </a:rPr>
              <a:t>2</a:t>
            </a:r>
            <a:endParaRPr lang="en-US" sz="1800" smtClean="0">
              <a:latin typeface="Comic Sans MS" panose="030F0702030302020204" pitchFamily="66" charset="0"/>
              <a:sym typeface="Wingdings" panose="05000000000000000000" pitchFamily="2" charset="2"/>
            </a:endParaRPr>
          </a:p>
          <a:p>
            <a:pPr algn="ctr" eaLnBrk="1" hangingPunct="1">
              <a:lnSpc>
                <a:spcPct val="90000"/>
              </a:lnSpc>
              <a:buFontTx/>
              <a:buNone/>
            </a:pPr>
            <a:r>
              <a:rPr lang="en-US" sz="1800" b="1" smtClean="0">
                <a:latin typeface="Comic Sans MS" panose="030F0702030302020204" pitchFamily="66" charset="0"/>
                <a:sym typeface="Wingdings" panose="05000000000000000000" pitchFamily="2" charset="2"/>
              </a:rPr>
              <a:t>Superoxide dismutase</a:t>
            </a:r>
            <a:r>
              <a:rPr lang="en-US" sz="1800" smtClean="0">
                <a:latin typeface="Comic Sans MS" panose="030F0702030302020204" pitchFamily="66" charset="0"/>
                <a:sym typeface="Wingdings" panose="05000000000000000000" pitchFamily="2" charset="2"/>
              </a:rPr>
              <a:t> (SOD): oxygen radical --- H</a:t>
            </a:r>
            <a:r>
              <a:rPr lang="en-US" sz="1800" baseline="-25000" smtClean="0">
                <a:latin typeface="Comic Sans MS" panose="030F0702030302020204" pitchFamily="66" charset="0"/>
                <a:sym typeface="Wingdings" panose="05000000000000000000" pitchFamily="2" charset="2"/>
              </a:rPr>
              <a:t>2</a:t>
            </a:r>
            <a:r>
              <a:rPr lang="en-US" sz="1800" smtClean="0">
                <a:latin typeface="Comic Sans MS" panose="030F0702030302020204" pitchFamily="66" charset="0"/>
                <a:sym typeface="Wingdings" panose="05000000000000000000" pitchFamily="2" charset="2"/>
              </a:rPr>
              <a:t>0 and O</a:t>
            </a:r>
            <a:r>
              <a:rPr lang="en-US" sz="1800" baseline="-25000" smtClean="0">
                <a:latin typeface="Comic Sans MS" panose="030F0702030302020204" pitchFamily="66" charset="0"/>
                <a:sym typeface="Wingdings" panose="05000000000000000000" pitchFamily="2" charset="2"/>
              </a:rPr>
              <a:t>2</a:t>
            </a:r>
            <a:endParaRPr lang="en-US" sz="1800" smtClean="0">
              <a:latin typeface="Comic Sans MS" panose="030F0702030302020204" pitchFamily="66" charset="0"/>
              <a:sym typeface="Wingdings" panose="05000000000000000000" pitchFamily="2" charset="2"/>
            </a:endParaRPr>
          </a:p>
          <a:p>
            <a:pPr eaLnBrk="1" hangingPunct="1">
              <a:lnSpc>
                <a:spcPct val="90000"/>
              </a:lnSpc>
              <a:buFontTx/>
              <a:buNone/>
            </a:pPr>
            <a:endParaRPr lang="en-US" sz="1800" smtClean="0">
              <a:latin typeface="Comic Sans MS" panose="030F0702030302020204" pitchFamily="66" charset="0"/>
              <a:sym typeface="Wingdings" panose="05000000000000000000" pitchFamily="2" charset="2"/>
            </a:endParaRPr>
          </a:p>
          <a:p>
            <a:pPr eaLnBrk="1" hangingPunct="1">
              <a:lnSpc>
                <a:spcPct val="90000"/>
              </a:lnSpc>
              <a:buFontTx/>
              <a:buNone/>
            </a:pPr>
            <a:endParaRPr lang="en-US" sz="1800" smtClean="0">
              <a:latin typeface="Comic Sans MS" panose="030F0702030302020204" pitchFamily="66" charset="0"/>
              <a:sym typeface="Wingdings" panose="05000000000000000000" pitchFamily="2" charset="2"/>
            </a:endParaRPr>
          </a:p>
          <a:p>
            <a:pPr eaLnBrk="1" hangingPunct="1">
              <a:lnSpc>
                <a:spcPct val="90000"/>
              </a:lnSpc>
              <a:buFontTx/>
              <a:buNone/>
            </a:pPr>
            <a:r>
              <a:rPr lang="en-US" sz="2400" smtClean="0">
                <a:latin typeface="Comic Sans MS" panose="030F0702030302020204" pitchFamily="66" charset="0"/>
              </a:rPr>
              <a:t>Microbes that don’t make these </a:t>
            </a:r>
            <a:r>
              <a:rPr lang="en-US" sz="2400" smtClean="0">
                <a:latin typeface="Comic Sans MS" panose="030F0702030302020204" pitchFamily="66" charset="0"/>
                <a:hlinkClick r:id="rId4"/>
              </a:rPr>
              <a:t>enzymes</a:t>
            </a:r>
            <a:r>
              <a:rPr lang="en-US" sz="2400" smtClean="0">
                <a:latin typeface="Comic Sans MS" panose="030F0702030302020204" pitchFamily="66" charset="0"/>
              </a:rPr>
              <a:t> cannot exist in the presence of oxygen.</a:t>
            </a:r>
          </a:p>
        </p:txBody>
      </p:sp>
      <p:sp>
        <p:nvSpPr>
          <p:cNvPr id="23556" name="Rectangle 2"/>
          <p:cNvSpPr txBox="1">
            <a:spLocks noChangeArrowheads="1"/>
          </p:cNvSpPr>
          <p:nvPr/>
        </p:nvSpPr>
        <p:spPr bwMode="auto">
          <a:xfrm>
            <a:off x="457200" y="2619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folHlink"/>
                </a:solidFill>
                <a:latin typeface="Comic Sans MS" panose="030F0702030302020204" pitchFamily="66" charset="0"/>
              </a:rPr>
              <a:t>Microbes</a:t>
            </a:r>
            <a:r>
              <a:rPr lang="en-US" sz="3200" b="1">
                <a:solidFill>
                  <a:schemeClr val="folHlink"/>
                </a:solidFill>
                <a:latin typeface="Comic Sans MS" panose="030F0702030302020204" pitchFamily="66" charset="0"/>
              </a:rPr>
              <a:t> &amp; </a:t>
            </a:r>
            <a:r>
              <a:rPr lang="en-US" sz="3600" b="1">
                <a:solidFill>
                  <a:schemeClr val="folHlink"/>
                </a:solidFill>
                <a:latin typeface="Comic Sans MS" panose="030F0702030302020204" pitchFamily="66" charset="0"/>
              </a:rPr>
              <a:t>Oxygen</a:t>
            </a:r>
            <a:endParaRPr lang="en-US" sz="3200" b="1">
              <a:solidFill>
                <a:schemeClr val="folHlink"/>
              </a:solidFill>
              <a:latin typeface="Comic Sans MS" panose="030F0702030302020204" pitchFamily="66" charset="0"/>
            </a:endParaRPr>
          </a:p>
        </p:txBody>
      </p:sp>
      <p:pic>
        <p:nvPicPr>
          <p:cNvPr id="2355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7000"/>
            <a:ext cx="124618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5"/>
          <p:cNvSpPr txBox="1">
            <a:spLocks noChangeArrowheads="1"/>
          </p:cNvSpPr>
          <p:nvPr/>
        </p:nvSpPr>
        <p:spPr bwMode="auto">
          <a:xfrm>
            <a:off x="5334000" y="6457950"/>
            <a:ext cx="38084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6"/>
              </a:rPr>
              <a:t>Catalase enzyme structure</a:t>
            </a:r>
            <a:r>
              <a:rPr lang="en-US" sz="1000">
                <a:latin typeface="Comic Sans MS" panose="030F0702030302020204" pitchFamily="66" charset="0"/>
              </a:rPr>
              <a:t>, Vossman; </a:t>
            </a:r>
            <a:r>
              <a:rPr lang="en-US" sz="1000">
                <a:latin typeface="Comic Sans MS" panose="030F0702030302020204" pitchFamily="66" charset="0"/>
                <a:hlinkClick r:id="rId7"/>
              </a:rPr>
              <a:t>Superoxide dismutase enzyme structure</a:t>
            </a:r>
            <a:r>
              <a:rPr lang="en-US" sz="1000">
                <a:latin typeface="Comic Sans MS" panose="030F0702030302020204" pitchFamily="66" charset="0"/>
              </a:rPr>
              <a:t>, Fvasconcellos </a:t>
            </a:r>
          </a:p>
        </p:txBody>
      </p:sp>
      <p:pic>
        <p:nvPicPr>
          <p:cNvPr id="23559"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4450" y="127000"/>
            <a:ext cx="11938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5"/>
          <p:cNvSpPr txBox="1">
            <a:spLocks noChangeArrowheads="1"/>
          </p:cNvSpPr>
          <p:nvPr/>
        </p:nvSpPr>
        <p:spPr bwMode="auto">
          <a:xfrm>
            <a:off x="0" y="6604000"/>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9"/>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10"/>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534400" cy="639763"/>
          </a:xfrm>
        </p:spPr>
        <p:txBody>
          <a:bodyPr/>
          <a:lstStyle/>
          <a:p>
            <a:pPr algn="l" eaLnBrk="1" hangingPunct="1"/>
            <a:r>
              <a:rPr lang="en-US" altLang="en-US" sz="2800" b="1" dirty="0" smtClean="0">
                <a:solidFill>
                  <a:schemeClr val="folHlink"/>
                </a:solidFill>
                <a:latin typeface="Comic Sans MS" pitchFamily="66" charset="0"/>
              </a:rPr>
              <a:t>Bacterial Genus</a:t>
            </a:r>
            <a:r>
              <a:rPr lang="en-US" altLang="en-US" sz="2800" b="1" dirty="0" smtClean="0">
                <a:latin typeface="Comic Sans MS" pitchFamily="66" charset="0"/>
              </a:rPr>
              <a:t>: </a:t>
            </a:r>
            <a:r>
              <a:rPr lang="en-US" altLang="en-US" sz="2800" b="1" i="1" dirty="0" smtClean="0">
                <a:solidFill>
                  <a:schemeClr val="bg2">
                    <a:lumMod val="75000"/>
                  </a:schemeClr>
                </a:solidFill>
                <a:latin typeface="Comic Sans MS" pitchFamily="66" charset="0"/>
              </a:rPr>
              <a:t>Clostridium</a:t>
            </a:r>
            <a:endParaRPr lang="en-US" altLang="en-US" sz="4800" i="1" dirty="0" smtClean="0">
              <a:solidFill>
                <a:schemeClr val="bg2">
                  <a:lumMod val="75000"/>
                </a:schemeClr>
              </a:solidFill>
              <a:latin typeface="Comic Sans MS" pitchFamily="66" charset="0"/>
            </a:endParaRPr>
          </a:p>
        </p:txBody>
      </p:sp>
      <p:sp>
        <p:nvSpPr>
          <p:cNvPr id="7171" name="Rectangle 3"/>
          <p:cNvSpPr>
            <a:spLocks noGrp="1" noChangeArrowheads="1"/>
          </p:cNvSpPr>
          <p:nvPr>
            <p:ph type="body" sz="half" idx="1"/>
          </p:nvPr>
        </p:nvSpPr>
        <p:spPr>
          <a:xfrm>
            <a:off x="228600" y="762000"/>
            <a:ext cx="4876800" cy="5791200"/>
          </a:xfrm>
        </p:spPr>
        <p:txBody>
          <a:bodyPr/>
          <a:lstStyle/>
          <a:p>
            <a:pPr eaLnBrk="1" hangingPunct="1">
              <a:lnSpc>
                <a:spcPct val="80000"/>
              </a:lnSpc>
              <a:buFontTx/>
              <a:buNone/>
            </a:pPr>
            <a:endParaRPr lang="en-US" altLang="en-US" sz="2400" i="1" dirty="0" smtClean="0">
              <a:latin typeface="Comic Sans MS" pitchFamily="66" charset="0"/>
            </a:endParaRPr>
          </a:p>
          <a:p>
            <a:pPr eaLnBrk="1" hangingPunct="1">
              <a:lnSpc>
                <a:spcPct val="80000"/>
              </a:lnSpc>
              <a:buFontTx/>
              <a:buNone/>
            </a:pPr>
            <a:r>
              <a:rPr lang="en-US" altLang="en-US" sz="1800" b="1" dirty="0" smtClean="0">
                <a:solidFill>
                  <a:srgbClr val="800080"/>
                </a:solidFill>
                <a:latin typeface="Comic Sans MS" pitchFamily="66" charset="0"/>
              </a:rPr>
              <a:t>GRAM-POSITIVE</a:t>
            </a:r>
          </a:p>
          <a:p>
            <a:pPr eaLnBrk="1" hangingPunct="1">
              <a:lnSpc>
                <a:spcPct val="80000"/>
              </a:lnSpc>
              <a:buFontTx/>
              <a:buNone/>
            </a:pPr>
            <a:r>
              <a:rPr lang="en-US" altLang="en-US" sz="1800" dirty="0" smtClean="0">
                <a:solidFill>
                  <a:schemeClr val="folHlink"/>
                </a:solidFill>
                <a:latin typeface="Comic Sans MS" pitchFamily="66" charset="0"/>
              </a:rPr>
              <a:t>Obligate anaerobe, </a:t>
            </a:r>
            <a:r>
              <a:rPr lang="en-US" altLang="en-US" sz="1800" dirty="0" smtClean="0">
                <a:latin typeface="Comic Sans MS" pitchFamily="66" charset="0"/>
              </a:rPr>
              <a:t>bacillus-shaped</a:t>
            </a:r>
            <a:endParaRPr lang="en-US" altLang="en-US" sz="1800" b="1" dirty="0" smtClean="0">
              <a:latin typeface="Comic Sans MS" pitchFamily="66" charset="0"/>
            </a:endParaRPr>
          </a:p>
          <a:p>
            <a:pPr eaLnBrk="1" hangingPunct="1">
              <a:lnSpc>
                <a:spcPct val="80000"/>
              </a:lnSpc>
              <a:buFontTx/>
              <a:buNone/>
            </a:pPr>
            <a:endParaRPr lang="en-US" altLang="en-US" sz="1800" b="1" dirty="0" smtClean="0">
              <a:latin typeface="Comic Sans MS" pitchFamily="66" charset="0"/>
            </a:endParaRPr>
          </a:p>
          <a:p>
            <a:pPr eaLnBrk="1" hangingPunct="1">
              <a:lnSpc>
                <a:spcPct val="80000"/>
              </a:lnSpc>
              <a:buFontTx/>
              <a:buNone/>
            </a:pPr>
            <a:r>
              <a:rPr lang="en-US" altLang="en-US" sz="1800" dirty="0" smtClean="0">
                <a:latin typeface="Comic Sans MS" pitchFamily="66" charset="0"/>
              </a:rPr>
              <a:t>All species form </a:t>
            </a:r>
            <a:r>
              <a:rPr lang="en-US" altLang="en-US" sz="1800" dirty="0" smtClean="0">
                <a:latin typeface="Comic Sans MS" pitchFamily="66" charset="0"/>
                <a:hlinkClick r:id="rId3"/>
              </a:rPr>
              <a:t>endospores</a:t>
            </a:r>
            <a:r>
              <a:rPr lang="en-US" altLang="en-US" sz="1800" dirty="0" smtClean="0">
                <a:latin typeface="Comic Sans MS" pitchFamily="66" charset="0"/>
              </a:rPr>
              <a:t>. </a:t>
            </a:r>
          </a:p>
          <a:p>
            <a:pPr eaLnBrk="1" hangingPunct="1">
              <a:lnSpc>
                <a:spcPct val="80000"/>
              </a:lnSpc>
              <a:buFontTx/>
              <a:buNone/>
            </a:pPr>
            <a:endParaRPr lang="en-US" altLang="en-US" sz="1800" dirty="0" smtClean="0">
              <a:latin typeface="Comic Sans MS" pitchFamily="66" charset="0"/>
            </a:endParaRPr>
          </a:p>
          <a:p>
            <a:pPr eaLnBrk="1" hangingPunct="1">
              <a:lnSpc>
                <a:spcPct val="80000"/>
              </a:lnSpc>
              <a:buFontTx/>
              <a:buNone/>
            </a:pPr>
            <a:r>
              <a:rPr lang="en-US" altLang="en-US" sz="1800" dirty="0" smtClean="0">
                <a:latin typeface="Comic Sans MS" pitchFamily="66" charset="0"/>
              </a:rPr>
              <a:t>All have a strictly </a:t>
            </a:r>
            <a:r>
              <a:rPr lang="en-US" altLang="en-US" sz="1800" dirty="0" smtClean="0">
                <a:latin typeface="Comic Sans MS" pitchFamily="66" charset="0"/>
                <a:hlinkClick r:id="rId4"/>
              </a:rPr>
              <a:t>fermentative</a:t>
            </a:r>
            <a:r>
              <a:rPr lang="en-US" altLang="en-US" sz="1800" dirty="0" smtClean="0">
                <a:latin typeface="Comic Sans MS" pitchFamily="66" charset="0"/>
              </a:rPr>
              <a:t> </a:t>
            </a:r>
          </a:p>
          <a:p>
            <a:pPr eaLnBrk="1" hangingPunct="1">
              <a:lnSpc>
                <a:spcPct val="80000"/>
              </a:lnSpc>
              <a:buFontTx/>
              <a:buNone/>
            </a:pPr>
            <a:r>
              <a:rPr lang="en-US" altLang="en-US" sz="1800" dirty="0" smtClean="0">
                <a:latin typeface="Comic Sans MS" pitchFamily="66" charset="0"/>
              </a:rPr>
              <a:t>mode of metabolism</a:t>
            </a:r>
            <a:r>
              <a:rPr lang="en-US" altLang="en-US" sz="1400" dirty="0" smtClean="0">
                <a:latin typeface="Comic Sans MS" pitchFamily="66" charset="0"/>
              </a:rPr>
              <a:t> (Don’t’ use oxygen). </a:t>
            </a:r>
            <a:endParaRPr lang="en-US" altLang="en-US" sz="1800" dirty="0" smtClean="0">
              <a:latin typeface="Comic Sans MS" pitchFamily="66" charset="0"/>
            </a:endParaRPr>
          </a:p>
          <a:p>
            <a:pPr eaLnBrk="1" hangingPunct="1">
              <a:lnSpc>
                <a:spcPct val="80000"/>
              </a:lnSpc>
              <a:buFontTx/>
              <a:buNone/>
            </a:pPr>
            <a:endParaRPr lang="en-US" altLang="en-US" sz="1800" dirty="0" smtClean="0">
              <a:latin typeface="Comic Sans MS" pitchFamily="66" charset="0"/>
            </a:endParaRPr>
          </a:p>
          <a:p>
            <a:pPr eaLnBrk="1" hangingPunct="1">
              <a:lnSpc>
                <a:spcPct val="80000"/>
              </a:lnSpc>
              <a:buFontTx/>
              <a:buNone/>
            </a:pPr>
            <a:r>
              <a:rPr lang="en-US" altLang="en-US" sz="1800" dirty="0" smtClean="0">
                <a:latin typeface="Comic Sans MS" pitchFamily="66" charset="0"/>
              </a:rPr>
              <a:t>Vegetative cells are killed by exposure to O</a:t>
            </a:r>
            <a:r>
              <a:rPr lang="en-US" altLang="en-US" sz="1800" baseline="30000" dirty="0" smtClean="0">
                <a:latin typeface="Comic Sans MS" pitchFamily="66" charset="0"/>
              </a:rPr>
              <a:t>2</a:t>
            </a:r>
            <a:r>
              <a:rPr lang="en-US" altLang="en-US" sz="1800" dirty="0" smtClean="0">
                <a:latin typeface="Comic Sans MS" pitchFamily="66" charset="0"/>
              </a:rPr>
              <a:t>, but their endospores are able to survive long periods of exposure to air. </a:t>
            </a:r>
          </a:p>
          <a:p>
            <a:pPr eaLnBrk="1" hangingPunct="1">
              <a:lnSpc>
                <a:spcPct val="80000"/>
              </a:lnSpc>
              <a:buFontTx/>
              <a:buNone/>
            </a:pPr>
            <a:r>
              <a:rPr lang="en-US" altLang="en-US" sz="1800" dirty="0" smtClean="0">
                <a:latin typeface="Comic Sans MS" pitchFamily="66" charset="0"/>
              </a:rPr>
              <a:t>	</a:t>
            </a:r>
          </a:p>
          <a:p>
            <a:pPr eaLnBrk="1" hangingPunct="1">
              <a:lnSpc>
                <a:spcPct val="80000"/>
              </a:lnSpc>
              <a:buFontTx/>
              <a:buNone/>
            </a:pPr>
            <a:r>
              <a:rPr lang="en-US" altLang="en-US" sz="1800" dirty="0" smtClean="0">
                <a:latin typeface="Comic Sans MS" pitchFamily="66" charset="0"/>
              </a:rPr>
              <a:t>Known to produce a variety of toxins, some of which are fatal. </a:t>
            </a:r>
          </a:p>
          <a:p>
            <a:pPr eaLnBrk="1" hangingPunct="1">
              <a:lnSpc>
                <a:spcPct val="80000"/>
              </a:lnSpc>
              <a:buFontTx/>
              <a:buNone/>
            </a:pPr>
            <a:endParaRPr lang="en-US" altLang="en-US" sz="1800" dirty="0" smtClean="0">
              <a:latin typeface="Comic Sans MS" pitchFamily="66" charset="0"/>
            </a:endParaRPr>
          </a:p>
          <a:p>
            <a:pPr eaLnBrk="1" hangingPunct="1">
              <a:lnSpc>
                <a:spcPct val="80000"/>
              </a:lnSpc>
              <a:buFontTx/>
              <a:buNone/>
            </a:pPr>
            <a:r>
              <a:rPr lang="en-US" altLang="en-US" sz="1800" dirty="0" smtClean="0">
                <a:latin typeface="Comic Sans MS" pitchFamily="66" charset="0"/>
              </a:rPr>
              <a:t>	</a:t>
            </a:r>
            <a:r>
              <a:rPr lang="en-US" altLang="en-US" sz="1400" i="1" dirty="0" smtClean="0">
                <a:latin typeface="Comic Sans MS" pitchFamily="66" charset="0"/>
                <a:hlinkClick r:id="rId5"/>
              </a:rPr>
              <a:t>Clostridium</a:t>
            </a:r>
            <a:r>
              <a:rPr lang="en-US" altLang="en-US" sz="1400" i="1" dirty="0" smtClean="0">
                <a:latin typeface="Comic Sans MS" pitchFamily="66" charset="0"/>
              </a:rPr>
              <a:t> </a:t>
            </a:r>
            <a:r>
              <a:rPr lang="en-US" altLang="en-US" sz="1400" i="1" dirty="0" err="1" smtClean="0">
                <a:latin typeface="Comic Sans MS" pitchFamily="66" charset="0"/>
              </a:rPr>
              <a:t>tetani</a:t>
            </a:r>
            <a:r>
              <a:rPr lang="en-US" altLang="en-US" sz="1400" dirty="0" smtClean="0">
                <a:latin typeface="Comic Sans MS" pitchFamily="66" charset="0"/>
              </a:rPr>
              <a:t> = agent of tetanus</a:t>
            </a:r>
          </a:p>
          <a:p>
            <a:pPr eaLnBrk="1" hangingPunct="1">
              <a:lnSpc>
                <a:spcPct val="80000"/>
              </a:lnSpc>
              <a:buFontTx/>
              <a:buNone/>
            </a:pPr>
            <a:r>
              <a:rPr lang="en-US" altLang="en-US" sz="1400" i="1" dirty="0" smtClean="0">
                <a:latin typeface="Comic Sans MS" pitchFamily="66" charset="0"/>
              </a:rPr>
              <a:t>	C. </a:t>
            </a:r>
            <a:r>
              <a:rPr lang="en-US" altLang="en-US" sz="1400" i="1" dirty="0" err="1" smtClean="0">
                <a:latin typeface="Comic Sans MS" pitchFamily="66" charset="0"/>
              </a:rPr>
              <a:t>botulinum</a:t>
            </a:r>
            <a:r>
              <a:rPr lang="en-US" altLang="en-US" sz="1400" dirty="0" smtClean="0">
                <a:latin typeface="Comic Sans MS" pitchFamily="66" charset="0"/>
              </a:rPr>
              <a:t> = agent of botulism</a:t>
            </a:r>
          </a:p>
          <a:p>
            <a:pPr eaLnBrk="1" hangingPunct="1">
              <a:lnSpc>
                <a:spcPct val="80000"/>
              </a:lnSpc>
              <a:buFontTx/>
              <a:buNone/>
            </a:pPr>
            <a:r>
              <a:rPr lang="en-US" altLang="en-US" sz="1400" i="1" dirty="0" smtClean="0">
                <a:latin typeface="Comic Sans MS" pitchFamily="66" charset="0"/>
              </a:rPr>
              <a:t>	C. </a:t>
            </a:r>
            <a:r>
              <a:rPr lang="en-US" altLang="en-US" sz="1400" i="1" dirty="0" err="1" smtClean="0">
                <a:latin typeface="Comic Sans MS" pitchFamily="66" charset="0"/>
              </a:rPr>
              <a:t>perfringens</a:t>
            </a:r>
            <a:r>
              <a:rPr lang="en-US" altLang="en-US" sz="1400" dirty="0" smtClean="0">
                <a:latin typeface="Comic Sans MS" pitchFamily="66" charset="0"/>
              </a:rPr>
              <a:t> = one of the agents of gas gangrene</a:t>
            </a:r>
          </a:p>
          <a:p>
            <a:pPr eaLnBrk="1" hangingPunct="1">
              <a:lnSpc>
                <a:spcPct val="80000"/>
              </a:lnSpc>
              <a:buFontTx/>
              <a:buNone/>
            </a:pPr>
            <a:r>
              <a:rPr lang="en-US" altLang="en-US" sz="1400" dirty="0" smtClean="0">
                <a:latin typeface="Comic Sans MS" pitchFamily="66" charset="0"/>
              </a:rPr>
              <a:t>	</a:t>
            </a:r>
            <a:r>
              <a:rPr lang="en-US" altLang="en-US" sz="1400" i="1" dirty="0" smtClean="0">
                <a:latin typeface="Comic Sans MS" pitchFamily="66" charset="0"/>
              </a:rPr>
              <a:t>C. </a:t>
            </a:r>
            <a:r>
              <a:rPr lang="en-US" altLang="en-US" sz="1400" i="1" dirty="0" err="1" smtClean="0">
                <a:latin typeface="Comic Sans MS" pitchFamily="66" charset="0"/>
              </a:rPr>
              <a:t>difficile</a:t>
            </a:r>
            <a:r>
              <a:rPr lang="en-US" altLang="en-US" sz="1400" dirty="0" smtClean="0">
                <a:latin typeface="Comic Sans MS" pitchFamily="66" charset="0"/>
              </a:rPr>
              <a:t> = part of natural intestinal flora, but resistant strains can overpopulate and cause pseudomembranous colitis.</a:t>
            </a:r>
            <a:endParaRPr lang="en-US" altLang="en-US" sz="4400" dirty="0" smtClean="0"/>
          </a:p>
        </p:txBody>
      </p:sp>
      <p:sp>
        <p:nvSpPr>
          <p:cNvPr id="7172" name="Text Box 4"/>
          <p:cNvSpPr txBox="1">
            <a:spLocks noChangeArrowheads="1"/>
          </p:cNvSpPr>
          <p:nvPr/>
        </p:nvSpPr>
        <p:spPr bwMode="auto">
          <a:xfrm>
            <a:off x="4724400" y="6443663"/>
            <a:ext cx="441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spcAft>
                <a:spcPts val="600"/>
              </a:spcAft>
            </a:pPr>
            <a:r>
              <a:rPr lang="en-US" altLang="en-US" sz="1000">
                <a:latin typeface="Comic Sans MS" pitchFamily="66" charset="0"/>
              </a:rPr>
              <a:t>Images:Clostridium botulinum: stained with Gentian violet. CDC Public Health Image Library. (</a:t>
            </a:r>
            <a:r>
              <a:rPr lang="en-US" altLang="en-US" sz="1000">
                <a:latin typeface="Comic Sans MS" pitchFamily="66" charset="0"/>
                <a:hlinkClick r:id="rId6"/>
              </a:rPr>
              <a:t>PHIL </a:t>
            </a:r>
            <a:r>
              <a:rPr lang="en-US" altLang="en-US" sz="1000">
                <a:latin typeface="Comic Sans MS" pitchFamily="66" charset="0"/>
              </a:rPr>
              <a:t>#2107), 1979;  Charles Bell 1809 painting.</a:t>
            </a:r>
          </a:p>
        </p:txBody>
      </p:sp>
      <p:pic>
        <p:nvPicPr>
          <p:cNvPr id="287749" name="Picture 5" descr="TetanusCBell1809"/>
          <p:cNvPicPr>
            <a:picLocks noGrp="1" noChangeAspect="1" noChangeArrowheads="1"/>
          </p:cNvPicPr>
          <p:nvPr>
            <p:ph sz="quarter" idx="2"/>
          </p:nvPr>
        </p:nvPicPr>
        <p:blipFill>
          <a:blip r:embed="rId7" cstate="email">
            <a:extLst>
              <a:ext uri="{28A0092B-C50C-407E-A947-70E740481C1C}">
                <a14:useLocalDpi xmlns:a14="http://schemas.microsoft.com/office/drawing/2010/main"/>
              </a:ext>
            </a:extLst>
          </a:blip>
          <a:srcRect/>
          <a:stretch>
            <a:fillRect/>
          </a:stretch>
        </p:blipFill>
        <p:spPr>
          <a:xfrm>
            <a:off x="5476372" y="3505200"/>
            <a:ext cx="3144255" cy="23747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174" name="Picture 7" descr="Picture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65690"/>
            <a:ext cx="3581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8"/>
          <p:cNvSpPr txBox="1">
            <a:spLocks noChangeArrowheads="1"/>
          </p:cNvSpPr>
          <p:nvPr/>
        </p:nvSpPr>
        <p:spPr bwMode="auto">
          <a:xfrm>
            <a:off x="6362700" y="1435677"/>
            <a:ext cx="1371600" cy="517525"/>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b="1" i="1" dirty="0">
                <a:latin typeface="Comic Sans MS" pitchFamily="66" charset="0"/>
              </a:rPr>
              <a:t>Clostridium </a:t>
            </a:r>
            <a:r>
              <a:rPr lang="en-US" altLang="en-US" sz="1400" b="1" i="1" dirty="0" err="1">
                <a:latin typeface="Comic Sans MS" pitchFamily="66" charset="0"/>
              </a:rPr>
              <a:t>botulinum</a:t>
            </a:r>
            <a:r>
              <a:rPr lang="en-US" altLang="en-US" sz="1200" dirty="0">
                <a:solidFill>
                  <a:schemeClr val="bg1"/>
                </a:solidFill>
              </a:rPr>
              <a:t> </a:t>
            </a:r>
          </a:p>
        </p:txBody>
      </p:sp>
      <p:sp>
        <p:nvSpPr>
          <p:cNvPr id="9"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9"/>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10"/>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38925062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304800" y="762000"/>
            <a:ext cx="6324600" cy="5334000"/>
          </a:xfrm>
        </p:spPr>
        <p:txBody>
          <a:bodyPr/>
          <a:lstStyle/>
          <a:p>
            <a:pPr eaLnBrk="1" hangingPunct="1">
              <a:lnSpc>
                <a:spcPct val="90000"/>
              </a:lnSpc>
              <a:buFontTx/>
              <a:buNone/>
            </a:pPr>
            <a:r>
              <a:rPr lang="en-US" sz="3600" b="1" dirty="0">
                <a:solidFill>
                  <a:srgbClr val="0070C0"/>
                </a:solidFill>
                <a:latin typeface="Comic Sans MS" charset="0"/>
              </a:rPr>
              <a:t>C</a:t>
            </a:r>
            <a:r>
              <a:rPr lang="en-US" sz="3600" b="1" dirty="0" smtClean="0">
                <a:solidFill>
                  <a:srgbClr val="0070C0"/>
                </a:solidFill>
                <a:latin typeface="Comic Sans MS" charset="0"/>
              </a:rPr>
              <a:t>ellular </a:t>
            </a:r>
            <a:r>
              <a:rPr lang="en-US" sz="3600" b="1" dirty="0">
                <a:solidFill>
                  <a:srgbClr val="0070C0"/>
                </a:solidFill>
                <a:latin typeface="Comic Sans MS" charset="0"/>
              </a:rPr>
              <a:t>respiration </a:t>
            </a:r>
            <a:r>
              <a:rPr lang="en-US" sz="3600" dirty="0" smtClean="0">
                <a:latin typeface="Comic Sans MS" charset="0"/>
              </a:rPr>
              <a:t>→</a:t>
            </a:r>
            <a:endParaRPr lang="en-US" sz="3600" dirty="0">
              <a:latin typeface="Comic Sans MS" charset="0"/>
            </a:endParaRPr>
          </a:p>
          <a:p>
            <a:pPr eaLnBrk="1" hangingPunct="1">
              <a:lnSpc>
                <a:spcPct val="90000"/>
              </a:lnSpc>
              <a:buFontTx/>
              <a:buNone/>
            </a:pPr>
            <a:r>
              <a:rPr lang="en-US" sz="1400" dirty="0">
                <a:latin typeface="Comic Sans MS" charset="0"/>
              </a:rPr>
              <a:t> </a:t>
            </a:r>
            <a:endParaRPr lang="en-US" sz="700" dirty="0">
              <a:latin typeface="Comic Sans MS" charset="0"/>
            </a:endParaRPr>
          </a:p>
          <a:p>
            <a:pPr eaLnBrk="1" hangingPunct="1">
              <a:lnSpc>
                <a:spcPct val="90000"/>
              </a:lnSpc>
              <a:buFontTx/>
              <a:buNone/>
            </a:pPr>
            <a:r>
              <a:rPr lang="en-US" sz="1800" dirty="0">
                <a:latin typeface="Comic Sans MS" charset="0"/>
              </a:rPr>
              <a:t>The steps that a cell must go through to turn other forms of energy into </a:t>
            </a:r>
            <a:r>
              <a:rPr lang="en-US" sz="1800" dirty="0">
                <a:latin typeface="Comic Sans MS" charset="0"/>
                <a:hlinkClick r:id="rId3"/>
              </a:rPr>
              <a:t>ATP</a:t>
            </a:r>
            <a:r>
              <a:rPr lang="en-US" sz="1800" dirty="0">
                <a:latin typeface="Comic Sans MS" charset="0"/>
              </a:rPr>
              <a:t>.</a:t>
            </a:r>
          </a:p>
          <a:p>
            <a:pPr eaLnBrk="1" hangingPunct="1">
              <a:lnSpc>
                <a:spcPct val="90000"/>
              </a:lnSpc>
              <a:buFontTx/>
              <a:buNone/>
            </a:pPr>
            <a:endParaRPr lang="en-US" sz="1800" dirty="0">
              <a:latin typeface="Comic Sans MS" charset="0"/>
            </a:endParaRPr>
          </a:p>
          <a:p>
            <a:pPr eaLnBrk="1" hangingPunct="1">
              <a:lnSpc>
                <a:spcPct val="90000"/>
              </a:lnSpc>
              <a:buFontTx/>
              <a:buNone/>
            </a:pPr>
            <a:r>
              <a:rPr lang="en-US" sz="1800" dirty="0">
                <a:latin typeface="Comic Sans MS" charset="0"/>
              </a:rPr>
              <a:t>The 4 </a:t>
            </a:r>
            <a:r>
              <a:rPr lang="en-US" sz="1800" dirty="0" err="1">
                <a:latin typeface="Comic Sans MS" charset="0"/>
              </a:rPr>
              <a:t>subpathways</a:t>
            </a:r>
            <a:r>
              <a:rPr lang="en-US" sz="1800" dirty="0">
                <a:latin typeface="Comic Sans MS" charset="0"/>
              </a:rPr>
              <a:t> of </a:t>
            </a:r>
            <a:r>
              <a:rPr lang="en-US" sz="1800" dirty="0">
                <a:latin typeface="Comic Sans MS" charset="0"/>
                <a:hlinkClick r:id="rId4"/>
              </a:rPr>
              <a:t>cellular respiration</a:t>
            </a:r>
            <a:r>
              <a:rPr lang="en-US" sz="1800" dirty="0">
                <a:latin typeface="Comic Sans MS" charset="0"/>
              </a:rPr>
              <a:t> are …</a:t>
            </a:r>
          </a:p>
          <a:p>
            <a:pPr eaLnBrk="1" hangingPunct="1">
              <a:lnSpc>
                <a:spcPct val="90000"/>
              </a:lnSpc>
              <a:buFontTx/>
              <a:buNone/>
            </a:pPr>
            <a:endParaRPr lang="en-US" sz="400" dirty="0">
              <a:latin typeface="Comic Sans MS" charset="0"/>
            </a:endParaRPr>
          </a:p>
          <a:p>
            <a:pPr eaLnBrk="1" hangingPunct="1">
              <a:lnSpc>
                <a:spcPct val="90000"/>
              </a:lnSpc>
              <a:buFontTx/>
              <a:buNone/>
            </a:pPr>
            <a:r>
              <a:rPr lang="en-US" sz="1050" dirty="0">
                <a:latin typeface="Comic Sans MS" charset="0"/>
              </a:rPr>
              <a:t>	</a:t>
            </a:r>
            <a:r>
              <a:rPr lang="en-US" sz="1100" dirty="0">
                <a:latin typeface="Comic Sans MS" charset="0"/>
              </a:rPr>
              <a:t>	</a:t>
            </a:r>
            <a:endParaRPr lang="en-US" sz="400" dirty="0">
              <a:latin typeface="Comic Sans MS" charset="0"/>
            </a:endParaRPr>
          </a:p>
          <a:p>
            <a:pPr eaLnBrk="1" hangingPunct="1">
              <a:lnSpc>
                <a:spcPct val="90000"/>
              </a:lnSpc>
              <a:buFontTx/>
              <a:buNone/>
            </a:pPr>
            <a:r>
              <a:rPr lang="en-US" sz="1400" dirty="0">
                <a:latin typeface="Comic Sans MS" charset="0"/>
              </a:rPr>
              <a:t>		1. glycolysis</a:t>
            </a:r>
          </a:p>
          <a:p>
            <a:pPr eaLnBrk="1" hangingPunct="1">
              <a:lnSpc>
                <a:spcPct val="90000"/>
              </a:lnSpc>
              <a:buFontTx/>
              <a:buNone/>
            </a:pPr>
            <a:endParaRPr lang="en-US" sz="800" dirty="0">
              <a:latin typeface="Comic Sans MS" charset="0"/>
            </a:endParaRPr>
          </a:p>
          <a:p>
            <a:pPr eaLnBrk="1" hangingPunct="1">
              <a:lnSpc>
                <a:spcPct val="90000"/>
              </a:lnSpc>
              <a:buFontTx/>
              <a:buNone/>
            </a:pPr>
            <a:r>
              <a:rPr lang="en-US" sz="1400" dirty="0">
                <a:latin typeface="Comic Sans MS" charset="0"/>
              </a:rPr>
              <a:t>		2. synthesis of acetyl-CoA</a:t>
            </a:r>
          </a:p>
          <a:p>
            <a:pPr eaLnBrk="1" hangingPunct="1">
              <a:lnSpc>
                <a:spcPct val="90000"/>
              </a:lnSpc>
              <a:buFontTx/>
              <a:buNone/>
            </a:pPr>
            <a:endParaRPr lang="en-US" sz="800" dirty="0">
              <a:latin typeface="Comic Sans MS" charset="0"/>
            </a:endParaRPr>
          </a:p>
          <a:p>
            <a:pPr eaLnBrk="1" hangingPunct="1">
              <a:lnSpc>
                <a:spcPct val="90000"/>
              </a:lnSpc>
              <a:buFontTx/>
              <a:buNone/>
            </a:pPr>
            <a:r>
              <a:rPr lang="en-US" sz="1400" dirty="0">
                <a:latin typeface="Comic Sans MS" charset="0"/>
              </a:rPr>
              <a:t>		3. Krebs cycle</a:t>
            </a:r>
          </a:p>
          <a:p>
            <a:pPr eaLnBrk="1" hangingPunct="1">
              <a:lnSpc>
                <a:spcPct val="90000"/>
              </a:lnSpc>
              <a:buFontTx/>
              <a:buNone/>
            </a:pPr>
            <a:endParaRPr lang="en-US" sz="800" dirty="0">
              <a:latin typeface="Comic Sans MS" charset="0"/>
            </a:endParaRPr>
          </a:p>
          <a:p>
            <a:pPr eaLnBrk="1" hangingPunct="1">
              <a:lnSpc>
                <a:spcPct val="90000"/>
              </a:lnSpc>
              <a:buFontTx/>
              <a:buNone/>
            </a:pPr>
            <a:r>
              <a:rPr lang="en-US" sz="1400" dirty="0">
                <a:latin typeface="Comic Sans MS" charset="0"/>
              </a:rPr>
              <a:t>		4. </a:t>
            </a:r>
            <a:r>
              <a:rPr lang="en-US" sz="1400" dirty="0">
                <a:latin typeface="Comic Sans MS" charset="0"/>
                <a:hlinkClick r:id="rId5"/>
              </a:rPr>
              <a:t>electron transport </a:t>
            </a:r>
            <a:r>
              <a:rPr lang="en-US" sz="1400" dirty="0" smtClean="0">
                <a:latin typeface="Comic Sans MS" charset="0"/>
                <a:hlinkClick r:id="rId5"/>
              </a:rPr>
              <a:t>chain</a:t>
            </a:r>
            <a:r>
              <a:rPr lang="en-US" sz="1400" dirty="0" smtClean="0">
                <a:latin typeface="Comic Sans MS" charset="0"/>
              </a:rPr>
              <a:t> ETC</a:t>
            </a:r>
            <a:endParaRPr lang="en-US" sz="1400" dirty="0">
              <a:latin typeface="Comic Sans MS" charset="0"/>
            </a:endParaRPr>
          </a:p>
          <a:p>
            <a:pPr eaLnBrk="1" hangingPunct="1">
              <a:lnSpc>
                <a:spcPct val="90000"/>
              </a:lnSpc>
              <a:buFontTx/>
              <a:buNone/>
            </a:pPr>
            <a:endParaRPr lang="en-US" sz="1800" dirty="0">
              <a:latin typeface="Comic Sans MS" charset="0"/>
            </a:endParaRPr>
          </a:p>
          <a:p>
            <a:pPr eaLnBrk="1" hangingPunct="1">
              <a:lnSpc>
                <a:spcPct val="90000"/>
              </a:lnSpc>
              <a:buFontTx/>
              <a:buNone/>
            </a:pPr>
            <a:r>
              <a:rPr lang="en-US" sz="1800" dirty="0">
                <a:latin typeface="Comic Sans MS" charset="0"/>
              </a:rPr>
              <a:t>	…which result in complete breakdown of glucose to carbon dioxide, water </a:t>
            </a:r>
            <a:r>
              <a:rPr lang="en-US" sz="1800" dirty="0" smtClean="0">
                <a:latin typeface="Comic Sans MS" charset="0"/>
              </a:rPr>
              <a:t>and</a:t>
            </a:r>
            <a:endParaRPr lang="en-US" sz="1800" dirty="0">
              <a:latin typeface="Comic Sans MS" charset="0"/>
            </a:endParaRPr>
          </a:p>
          <a:p>
            <a:pPr eaLnBrk="1" hangingPunct="1">
              <a:lnSpc>
                <a:spcPct val="90000"/>
              </a:lnSpc>
              <a:buFontTx/>
              <a:buNone/>
            </a:pPr>
            <a:endParaRPr lang="en-US" sz="1800" dirty="0" smtClean="0">
              <a:latin typeface="Comic Sans MS" charset="0"/>
            </a:endParaRPr>
          </a:p>
          <a:p>
            <a:pPr eaLnBrk="1" hangingPunct="1">
              <a:lnSpc>
                <a:spcPct val="90000"/>
              </a:lnSpc>
              <a:buFontTx/>
              <a:buNone/>
            </a:pPr>
            <a:endParaRPr lang="en-US" sz="1800" dirty="0">
              <a:latin typeface="Comic Sans MS" charset="0"/>
            </a:endParaRPr>
          </a:p>
          <a:p>
            <a:pPr eaLnBrk="1" hangingPunct="1">
              <a:lnSpc>
                <a:spcPct val="90000"/>
              </a:lnSpc>
              <a:buFontTx/>
              <a:buNone/>
            </a:pPr>
            <a:r>
              <a:rPr lang="en-US" sz="1800" b="1" i="1" dirty="0">
                <a:solidFill>
                  <a:srgbClr val="FF0000"/>
                </a:solidFill>
                <a:latin typeface="Comic Sans MS" charset="0"/>
              </a:rPr>
              <a:t>Q: </a:t>
            </a:r>
            <a:r>
              <a:rPr lang="en-US" sz="1800" i="1" dirty="0">
                <a:latin typeface="Comic Sans MS" charset="0"/>
              </a:rPr>
              <a:t>What is required for respiration to be </a:t>
            </a:r>
            <a:r>
              <a:rPr lang="en-US" sz="1800" b="1" i="1" dirty="0">
                <a:latin typeface="Comic Sans MS" charset="0"/>
              </a:rPr>
              <a:t>aerobic</a:t>
            </a:r>
            <a:r>
              <a:rPr lang="en-US" sz="1800" i="1" dirty="0">
                <a:latin typeface="Comic Sans MS" charset="0"/>
              </a:rPr>
              <a:t>? </a:t>
            </a:r>
          </a:p>
          <a:p>
            <a:pPr eaLnBrk="1" hangingPunct="1">
              <a:lnSpc>
                <a:spcPct val="90000"/>
              </a:lnSpc>
              <a:buFontTx/>
              <a:buNone/>
            </a:pPr>
            <a:endParaRPr lang="en-US" sz="1800" dirty="0">
              <a:latin typeface="Comic Sans MS" charset="0"/>
            </a:endParaRPr>
          </a:p>
          <a:p>
            <a:pPr eaLnBrk="1" hangingPunct="1">
              <a:lnSpc>
                <a:spcPct val="90000"/>
              </a:lnSpc>
              <a:buFontTx/>
              <a:buNone/>
            </a:pPr>
            <a:endParaRPr lang="en-US" sz="1800" dirty="0">
              <a:latin typeface="Comic Sans MS" charset="0"/>
            </a:endParaRPr>
          </a:p>
          <a:p>
            <a:pPr eaLnBrk="1" hangingPunct="1">
              <a:lnSpc>
                <a:spcPct val="90000"/>
              </a:lnSpc>
              <a:buFontTx/>
              <a:buNone/>
            </a:pPr>
            <a:endParaRPr lang="en-US" sz="1800" dirty="0">
              <a:latin typeface="Comic Sans MS" charset="0"/>
            </a:endParaRPr>
          </a:p>
          <a:p>
            <a:pPr eaLnBrk="1" hangingPunct="1">
              <a:lnSpc>
                <a:spcPct val="90000"/>
              </a:lnSpc>
              <a:buFontTx/>
              <a:buNone/>
            </a:pPr>
            <a:endParaRPr lang="en-US" sz="1800" dirty="0">
              <a:latin typeface="Comic Sans MS" charset="0"/>
            </a:endParaRPr>
          </a:p>
        </p:txBody>
      </p:sp>
      <p:pic>
        <p:nvPicPr>
          <p:cNvPr id="8195" name="Picture 3" descr="AT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800600"/>
            <a:ext cx="125095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4038600" y="5087937"/>
            <a:ext cx="5984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4400">
                <a:solidFill>
                  <a:schemeClr val="tx2"/>
                </a:solidFill>
                <a:latin typeface="Comic Sans MS" charset="0"/>
                <a:ea typeface="ＭＳ Ｐゴシック" charset="0"/>
              </a:defRPr>
            </a:lvl1pPr>
            <a:lvl2pPr marL="742950" indent="-285750" eaLnBrk="0" hangingPunct="0">
              <a:defRPr sz="4400">
                <a:solidFill>
                  <a:schemeClr val="tx2"/>
                </a:solidFill>
                <a:latin typeface="Comic Sans MS" charset="0"/>
                <a:ea typeface="ＭＳ Ｐゴシック" charset="0"/>
              </a:defRPr>
            </a:lvl2pPr>
            <a:lvl3pPr marL="1143000" indent="-228600" eaLnBrk="0" hangingPunct="0">
              <a:defRPr sz="4400">
                <a:solidFill>
                  <a:schemeClr val="tx2"/>
                </a:solidFill>
                <a:latin typeface="Comic Sans MS" charset="0"/>
                <a:ea typeface="ＭＳ Ｐゴシック" charset="0"/>
              </a:defRPr>
            </a:lvl3pPr>
            <a:lvl4pPr marL="1600200" indent="-228600" eaLnBrk="0" hangingPunct="0">
              <a:defRPr sz="4400">
                <a:solidFill>
                  <a:schemeClr val="tx2"/>
                </a:solidFill>
                <a:latin typeface="Comic Sans MS" charset="0"/>
                <a:ea typeface="ＭＳ Ｐゴシック" charset="0"/>
              </a:defRPr>
            </a:lvl4pPr>
            <a:lvl5pPr marL="2057400" indent="-228600" eaLnBrk="0" hangingPunct="0">
              <a:defRPr sz="4400">
                <a:solidFill>
                  <a:schemeClr val="tx2"/>
                </a:solidFill>
                <a:latin typeface="Comic Sans MS" charset="0"/>
                <a:ea typeface="ＭＳ Ｐゴシック" charset="0"/>
              </a:defRPr>
            </a:lvl5pPr>
            <a:lvl6pPr marL="2514600" indent="-228600" eaLnBrk="0" fontAlgn="base" hangingPunct="0">
              <a:spcBef>
                <a:spcPct val="0"/>
              </a:spcBef>
              <a:spcAft>
                <a:spcPct val="0"/>
              </a:spcAft>
              <a:defRPr sz="4400">
                <a:solidFill>
                  <a:schemeClr val="tx2"/>
                </a:solidFill>
                <a:latin typeface="Comic Sans MS" charset="0"/>
                <a:ea typeface="ＭＳ Ｐゴシック" charset="0"/>
              </a:defRPr>
            </a:lvl6pPr>
            <a:lvl7pPr marL="2971800" indent="-228600" eaLnBrk="0" fontAlgn="base" hangingPunct="0">
              <a:spcBef>
                <a:spcPct val="0"/>
              </a:spcBef>
              <a:spcAft>
                <a:spcPct val="0"/>
              </a:spcAft>
              <a:defRPr sz="4400">
                <a:solidFill>
                  <a:schemeClr val="tx2"/>
                </a:solidFill>
                <a:latin typeface="Comic Sans MS" charset="0"/>
                <a:ea typeface="ＭＳ Ｐゴシック" charset="0"/>
              </a:defRPr>
            </a:lvl7pPr>
            <a:lvl8pPr marL="3429000" indent="-228600" eaLnBrk="0" fontAlgn="base" hangingPunct="0">
              <a:spcBef>
                <a:spcPct val="0"/>
              </a:spcBef>
              <a:spcAft>
                <a:spcPct val="0"/>
              </a:spcAft>
              <a:defRPr sz="4400">
                <a:solidFill>
                  <a:schemeClr val="tx2"/>
                </a:solidFill>
                <a:latin typeface="Comic Sans MS" charset="0"/>
                <a:ea typeface="ＭＳ Ｐゴシック" charset="0"/>
              </a:defRPr>
            </a:lvl8pPr>
            <a:lvl9pPr marL="3886200" indent="-228600" eaLnBrk="0" fontAlgn="base" hangingPunct="0">
              <a:spcBef>
                <a:spcPct val="0"/>
              </a:spcBef>
              <a:spcAft>
                <a:spcPct val="0"/>
              </a:spcAft>
              <a:defRPr sz="4400">
                <a:solidFill>
                  <a:schemeClr val="tx2"/>
                </a:solidFill>
                <a:latin typeface="Comic Sans MS" charset="0"/>
                <a:ea typeface="ＭＳ Ｐゴシック" charset="0"/>
              </a:defRPr>
            </a:lvl9pPr>
          </a:lstStyle>
          <a:p>
            <a:pPr algn="ctr" eaLnBrk="1" hangingPunct="1">
              <a:spcBef>
                <a:spcPct val="50000"/>
              </a:spcBef>
            </a:pPr>
            <a:r>
              <a:rPr lang="en-US" sz="1200" b="1"/>
              <a:t>ATP</a:t>
            </a:r>
          </a:p>
        </p:txBody>
      </p:sp>
      <p:sp>
        <p:nvSpPr>
          <p:cNvPr id="8198" name="Text Box 12"/>
          <p:cNvSpPr txBox="1">
            <a:spLocks noChangeArrowheads="1"/>
          </p:cNvSpPr>
          <p:nvPr/>
        </p:nvSpPr>
        <p:spPr bwMode="auto">
          <a:xfrm>
            <a:off x="0" y="6613525"/>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4400">
                <a:solidFill>
                  <a:schemeClr val="tx2"/>
                </a:solidFill>
                <a:latin typeface="Comic Sans MS" charset="0"/>
                <a:ea typeface="ＭＳ Ｐゴシック" charset="0"/>
              </a:defRPr>
            </a:lvl1pPr>
            <a:lvl2pPr marL="742950" indent="-285750" eaLnBrk="0" hangingPunct="0">
              <a:defRPr sz="4400">
                <a:solidFill>
                  <a:schemeClr val="tx2"/>
                </a:solidFill>
                <a:latin typeface="Comic Sans MS" charset="0"/>
                <a:ea typeface="ＭＳ Ｐゴシック" charset="0"/>
              </a:defRPr>
            </a:lvl2pPr>
            <a:lvl3pPr marL="1143000" indent="-228600" eaLnBrk="0" hangingPunct="0">
              <a:defRPr sz="4400">
                <a:solidFill>
                  <a:schemeClr val="tx2"/>
                </a:solidFill>
                <a:latin typeface="Comic Sans MS" charset="0"/>
                <a:ea typeface="ＭＳ Ｐゴシック" charset="0"/>
              </a:defRPr>
            </a:lvl3pPr>
            <a:lvl4pPr marL="1600200" indent="-228600" eaLnBrk="0" hangingPunct="0">
              <a:defRPr sz="4400">
                <a:solidFill>
                  <a:schemeClr val="tx2"/>
                </a:solidFill>
                <a:latin typeface="Comic Sans MS" charset="0"/>
                <a:ea typeface="ＭＳ Ｐゴシック" charset="0"/>
              </a:defRPr>
            </a:lvl4pPr>
            <a:lvl5pPr marL="2057400" indent="-228600" eaLnBrk="0" hangingPunct="0">
              <a:defRPr sz="4400">
                <a:solidFill>
                  <a:schemeClr val="tx2"/>
                </a:solidFill>
                <a:latin typeface="Comic Sans MS" charset="0"/>
                <a:ea typeface="ＭＳ Ｐゴシック" charset="0"/>
              </a:defRPr>
            </a:lvl5pPr>
            <a:lvl6pPr marL="2514600" indent="-228600" eaLnBrk="0" fontAlgn="base" hangingPunct="0">
              <a:spcBef>
                <a:spcPct val="0"/>
              </a:spcBef>
              <a:spcAft>
                <a:spcPct val="0"/>
              </a:spcAft>
              <a:defRPr sz="4400">
                <a:solidFill>
                  <a:schemeClr val="tx2"/>
                </a:solidFill>
                <a:latin typeface="Comic Sans MS" charset="0"/>
                <a:ea typeface="ＭＳ Ｐゴシック" charset="0"/>
              </a:defRPr>
            </a:lvl6pPr>
            <a:lvl7pPr marL="2971800" indent="-228600" eaLnBrk="0" fontAlgn="base" hangingPunct="0">
              <a:spcBef>
                <a:spcPct val="0"/>
              </a:spcBef>
              <a:spcAft>
                <a:spcPct val="0"/>
              </a:spcAft>
              <a:defRPr sz="4400">
                <a:solidFill>
                  <a:schemeClr val="tx2"/>
                </a:solidFill>
                <a:latin typeface="Comic Sans MS" charset="0"/>
                <a:ea typeface="ＭＳ Ｐゴシック" charset="0"/>
              </a:defRPr>
            </a:lvl7pPr>
            <a:lvl8pPr marL="3429000" indent="-228600" eaLnBrk="0" fontAlgn="base" hangingPunct="0">
              <a:spcBef>
                <a:spcPct val="0"/>
              </a:spcBef>
              <a:spcAft>
                <a:spcPct val="0"/>
              </a:spcAft>
              <a:defRPr sz="4400">
                <a:solidFill>
                  <a:schemeClr val="tx2"/>
                </a:solidFill>
                <a:latin typeface="Comic Sans MS" charset="0"/>
                <a:ea typeface="ＭＳ Ｐゴシック" charset="0"/>
              </a:defRPr>
            </a:lvl8pPr>
            <a:lvl9pPr marL="3886200" indent="-228600" eaLnBrk="0" fontAlgn="base" hangingPunct="0">
              <a:spcBef>
                <a:spcPct val="0"/>
              </a:spcBef>
              <a:spcAft>
                <a:spcPct val="0"/>
              </a:spcAft>
              <a:defRPr sz="4400">
                <a:solidFill>
                  <a:schemeClr val="tx2"/>
                </a:solidFill>
                <a:latin typeface="Comic Sans MS" charset="0"/>
                <a:ea typeface="ＭＳ Ｐゴシック" charset="0"/>
              </a:defRPr>
            </a:lvl9pPr>
          </a:lstStyle>
          <a:p>
            <a:pPr eaLnBrk="1" hangingPunct="1">
              <a:spcBef>
                <a:spcPct val="50000"/>
              </a:spcBef>
            </a:pPr>
            <a:r>
              <a:rPr lang="en-US" sz="1000">
                <a:solidFill>
                  <a:schemeClr val="tx1"/>
                </a:solidFill>
              </a:rPr>
              <a:t>Images: </a:t>
            </a:r>
            <a:r>
              <a:rPr lang="en-US" sz="1000">
                <a:solidFill>
                  <a:schemeClr val="tx1"/>
                </a:solidFill>
                <a:hlinkClick r:id="rId7"/>
              </a:rPr>
              <a:t>Cellular Respiration</a:t>
            </a:r>
            <a:r>
              <a:rPr lang="en-US" sz="1000">
                <a:solidFill>
                  <a:schemeClr val="tx1"/>
                </a:solidFill>
              </a:rPr>
              <a:t>, Regis Frey</a:t>
            </a:r>
            <a:endParaRPr lang="en-US" sz="700">
              <a:solidFill>
                <a:schemeClr val="tx1"/>
              </a:solidFill>
            </a:endParaRPr>
          </a:p>
        </p:txBody>
      </p:sp>
      <p:sp>
        <p:nvSpPr>
          <p:cNvPr id="8199" name="Text Box 5"/>
          <p:cNvSpPr txBox="1">
            <a:spLocks noChangeArrowheads="1"/>
          </p:cNvSpPr>
          <p:nvPr/>
        </p:nvSpPr>
        <p:spPr bwMode="auto">
          <a:xfrm>
            <a:off x="4573588"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4400">
                <a:solidFill>
                  <a:schemeClr val="tx2"/>
                </a:solidFill>
                <a:latin typeface="Comic Sans MS" charset="0"/>
                <a:ea typeface="ＭＳ Ｐゴシック" charset="0"/>
              </a:defRPr>
            </a:lvl1pPr>
            <a:lvl2pPr marL="742950" indent="-285750" eaLnBrk="0" hangingPunct="0">
              <a:defRPr sz="4400">
                <a:solidFill>
                  <a:schemeClr val="tx2"/>
                </a:solidFill>
                <a:latin typeface="Comic Sans MS" charset="0"/>
                <a:ea typeface="ＭＳ Ｐゴシック" charset="0"/>
              </a:defRPr>
            </a:lvl2pPr>
            <a:lvl3pPr marL="1143000" indent="-228600" eaLnBrk="0" hangingPunct="0">
              <a:defRPr sz="4400">
                <a:solidFill>
                  <a:schemeClr val="tx2"/>
                </a:solidFill>
                <a:latin typeface="Comic Sans MS" charset="0"/>
                <a:ea typeface="ＭＳ Ｐゴシック" charset="0"/>
              </a:defRPr>
            </a:lvl3pPr>
            <a:lvl4pPr marL="1600200" indent="-228600" eaLnBrk="0" hangingPunct="0">
              <a:defRPr sz="4400">
                <a:solidFill>
                  <a:schemeClr val="tx2"/>
                </a:solidFill>
                <a:latin typeface="Comic Sans MS" charset="0"/>
                <a:ea typeface="ＭＳ Ｐゴシック" charset="0"/>
              </a:defRPr>
            </a:lvl4pPr>
            <a:lvl5pPr marL="2057400" indent="-228600" eaLnBrk="0" hangingPunct="0">
              <a:defRPr sz="4400">
                <a:solidFill>
                  <a:schemeClr val="tx2"/>
                </a:solidFill>
                <a:latin typeface="Comic Sans MS" charset="0"/>
                <a:ea typeface="ＭＳ Ｐゴシック" charset="0"/>
              </a:defRPr>
            </a:lvl5pPr>
            <a:lvl6pPr marL="2514600" indent="-228600" eaLnBrk="0" fontAlgn="base" hangingPunct="0">
              <a:spcBef>
                <a:spcPct val="0"/>
              </a:spcBef>
              <a:spcAft>
                <a:spcPct val="0"/>
              </a:spcAft>
              <a:defRPr sz="4400">
                <a:solidFill>
                  <a:schemeClr val="tx2"/>
                </a:solidFill>
                <a:latin typeface="Comic Sans MS" charset="0"/>
                <a:ea typeface="ＭＳ Ｐゴシック" charset="0"/>
              </a:defRPr>
            </a:lvl6pPr>
            <a:lvl7pPr marL="2971800" indent="-228600" eaLnBrk="0" fontAlgn="base" hangingPunct="0">
              <a:spcBef>
                <a:spcPct val="0"/>
              </a:spcBef>
              <a:spcAft>
                <a:spcPct val="0"/>
              </a:spcAft>
              <a:defRPr sz="4400">
                <a:solidFill>
                  <a:schemeClr val="tx2"/>
                </a:solidFill>
                <a:latin typeface="Comic Sans MS" charset="0"/>
                <a:ea typeface="ＭＳ Ｐゴシック" charset="0"/>
              </a:defRPr>
            </a:lvl7pPr>
            <a:lvl8pPr marL="3429000" indent="-228600" eaLnBrk="0" fontAlgn="base" hangingPunct="0">
              <a:spcBef>
                <a:spcPct val="0"/>
              </a:spcBef>
              <a:spcAft>
                <a:spcPct val="0"/>
              </a:spcAft>
              <a:defRPr sz="4400">
                <a:solidFill>
                  <a:schemeClr val="tx2"/>
                </a:solidFill>
                <a:latin typeface="Comic Sans MS" charset="0"/>
                <a:ea typeface="ＭＳ Ｐゴシック" charset="0"/>
              </a:defRPr>
            </a:lvl8pPr>
            <a:lvl9pPr marL="3886200" indent="-228600" eaLnBrk="0" fontAlgn="base" hangingPunct="0">
              <a:spcBef>
                <a:spcPct val="0"/>
              </a:spcBef>
              <a:spcAft>
                <a:spcPct val="0"/>
              </a:spcAft>
              <a:defRPr sz="4400">
                <a:solidFill>
                  <a:schemeClr val="tx2"/>
                </a:solidFill>
                <a:latin typeface="Comic Sans MS" charset="0"/>
                <a:ea typeface="ＭＳ Ｐゴシック" charset="0"/>
              </a:defRPr>
            </a:lvl9pPr>
          </a:lstStyle>
          <a:p>
            <a:pPr algn="r" eaLnBrk="1" hangingPunct="1">
              <a:spcBef>
                <a:spcPct val="50000"/>
              </a:spcBef>
            </a:pPr>
            <a:r>
              <a:rPr lang="en-US" sz="1000">
                <a:solidFill>
                  <a:schemeClr val="tx1"/>
                </a:solidFill>
              </a:rPr>
              <a:t>From the  </a:t>
            </a:r>
            <a:r>
              <a:rPr lang="en-US" sz="1000">
                <a:solidFill>
                  <a:schemeClr val="tx1"/>
                </a:solidFill>
                <a:hlinkClick r:id="rId8"/>
              </a:rPr>
              <a:t>Virtual Microbiology Classroom</a:t>
            </a:r>
            <a:r>
              <a:rPr lang="en-US" sz="1000">
                <a:solidFill>
                  <a:schemeClr val="tx1"/>
                </a:solidFill>
              </a:rPr>
              <a:t> on </a:t>
            </a:r>
            <a:r>
              <a:rPr lang="en-US" sz="1000">
                <a:solidFill>
                  <a:schemeClr val="tx1"/>
                </a:solidFill>
                <a:hlinkClick r:id="rId9"/>
              </a:rPr>
              <a:t>ScienceProfOnline.com</a:t>
            </a:r>
            <a:endParaRPr lang="en-US" sz="1000">
              <a:solidFill>
                <a:schemeClr val="tx1"/>
              </a:solidFill>
            </a:endParaRPr>
          </a:p>
        </p:txBody>
      </p:sp>
      <p:sp>
        <p:nvSpPr>
          <p:cNvPr id="3" name="TextBox 2"/>
          <p:cNvSpPr txBox="1"/>
          <p:nvPr/>
        </p:nvSpPr>
        <p:spPr>
          <a:xfrm>
            <a:off x="6705600" y="4419600"/>
            <a:ext cx="1981200" cy="1938992"/>
          </a:xfrm>
          <a:prstGeom prst="rect">
            <a:avLst/>
          </a:prstGeom>
          <a:noFill/>
        </p:spPr>
        <p:txBody>
          <a:bodyPr wrap="square" rtlCol="0">
            <a:spAutoFit/>
          </a:bodyPr>
          <a:lstStyle/>
          <a:p>
            <a:pPr algn="ctr"/>
            <a:r>
              <a:rPr lang="en-US" sz="1200" dirty="0" smtClean="0">
                <a:solidFill>
                  <a:srgbClr val="FF0000"/>
                </a:solidFill>
                <a:latin typeface="Comic Sans MS"/>
                <a:cs typeface="Comic Sans MS"/>
              </a:rPr>
              <a:t>When food is broken down, electrons from the food are transferred to other molecules that move through cellular respiration pathways. This leaves “left over” electrons that need to be disposed of at </a:t>
            </a:r>
            <a:r>
              <a:rPr lang="en-US" sz="1200" dirty="0">
                <a:solidFill>
                  <a:srgbClr val="FF0000"/>
                </a:solidFill>
                <a:latin typeface="Comic Sans MS"/>
                <a:cs typeface="Comic Sans MS"/>
              </a:rPr>
              <a:t>the end of the ETC </a:t>
            </a:r>
            <a:r>
              <a:rPr lang="en-US" sz="1200" dirty="0" smtClean="0">
                <a:solidFill>
                  <a:srgbClr val="FF0000"/>
                </a:solidFill>
                <a:latin typeface="Comic Sans MS"/>
                <a:cs typeface="Comic Sans MS"/>
              </a:rPr>
              <a:t>.</a:t>
            </a:r>
            <a:endParaRPr lang="en-US" sz="1200" dirty="0">
              <a:solidFill>
                <a:srgbClr val="FF0000"/>
              </a:solidFill>
              <a:latin typeface="Comic Sans MS"/>
              <a:cs typeface="Comic Sans MS"/>
            </a:endParaRPr>
          </a:p>
        </p:txBody>
      </p:sp>
      <p:pic>
        <p:nvPicPr>
          <p:cNvPr id="12" name="Picture 9"/>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tretch>
            <a:fillRect/>
          </a:stretch>
        </p:blipFill>
        <p:spPr>
          <a:xfrm>
            <a:off x="5943600" y="457200"/>
            <a:ext cx="286325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700314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4000" b="1" smtClean="0">
                <a:latin typeface="Comic Sans MS" pitchFamily="66" charset="0"/>
              </a:rPr>
              <a:t>Aerobic Cellular Respiration</a:t>
            </a:r>
          </a:p>
        </p:txBody>
      </p:sp>
      <p:graphicFrame>
        <p:nvGraphicFramePr>
          <p:cNvPr id="4" name="Content Placeholder 3"/>
          <p:cNvGraphicFramePr>
            <a:graphicFrameLocks noGrp="1"/>
          </p:cNvGraphicFramePr>
          <p:nvPr>
            <p:ph idx="1"/>
          </p:nvPr>
        </p:nvGraphicFramePr>
        <p:xfrm>
          <a:off x="457200" y="1600200"/>
          <a:ext cx="8229600" cy="2930610"/>
        </p:xfrm>
        <a:graphic>
          <a:graphicData uri="http://schemas.openxmlformats.org/drawingml/2006/table">
            <a:tbl>
              <a:tblPr firstRow="1" bandRow="1">
                <a:tableStyleId>{073A0DAA-6AF3-43AB-8588-CEC1D06C72B9}</a:tableStyleId>
              </a:tblPr>
              <a:tblGrid>
                <a:gridCol w="2286000"/>
                <a:gridCol w="1981200"/>
                <a:gridCol w="1905000"/>
                <a:gridCol w="2057400"/>
              </a:tblGrid>
              <a:tr h="370562">
                <a:tc>
                  <a:txBody>
                    <a:bodyPr/>
                    <a:lstStyle/>
                    <a:p>
                      <a:r>
                        <a:rPr lang="en-US" sz="1800" dirty="0" err="1" smtClean="0"/>
                        <a:t>Subpathway</a:t>
                      </a:r>
                      <a:endParaRPr lang="en-US" sz="1800" dirty="0"/>
                    </a:p>
                  </a:txBody>
                  <a:tcPr marT="45686" marB="45686"/>
                </a:tc>
                <a:tc>
                  <a:txBody>
                    <a:bodyPr/>
                    <a:lstStyle/>
                    <a:p>
                      <a:r>
                        <a:rPr lang="en-US" sz="1800" dirty="0" smtClean="0"/>
                        <a:t>Molecule In</a:t>
                      </a:r>
                      <a:endParaRPr lang="en-US" sz="1800" dirty="0"/>
                    </a:p>
                  </a:txBody>
                  <a:tcPr marT="45686" marB="45686"/>
                </a:tc>
                <a:tc>
                  <a:txBody>
                    <a:bodyPr/>
                    <a:lstStyle/>
                    <a:p>
                      <a:r>
                        <a:rPr lang="en-US" sz="1800" dirty="0" smtClean="0"/>
                        <a:t>Molecule</a:t>
                      </a:r>
                      <a:r>
                        <a:rPr lang="en-US" sz="1800" baseline="0" dirty="0" smtClean="0"/>
                        <a:t> Out</a:t>
                      </a:r>
                      <a:endParaRPr lang="en-US" sz="1800" dirty="0"/>
                    </a:p>
                  </a:txBody>
                  <a:tcPr marT="45686" marB="45686"/>
                </a:tc>
                <a:tc>
                  <a:txBody>
                    <a:bodyPr/>
                    <a:lstStyle/>
                    <a:p>
                      <a:r>
                        <a:rPr lang="en-US" sz="1800" dirty="0" smtClean="0"/>
                        <a:t>Energy Obtained</a:t>
                      </a:r>
                      <a:endParaRPr lang="en-US" sz="1800" dirty="0"/>
                    </a:p>
                  </a:txBody>
                  <a:tcPr marT="45686" marB="45686"/>
                </a:tc>
              </a:tr>
              <a:tr h="639991">
                <a:tc>
                  <a:txBody>
                    <a:bodyPr/>
                    <a:lstStyle/>
                    <a:p>
                      <a:pPr marL="342900" indent="-342900">
                        <a:buAutoNum type="arabicPeriod"/>
                      </a:pPr>
                      <a:r>
                        <a:rPr lang="en-US" sz="1800" dirty="0" smtClean="0"/>
                        <a:t>glycolysis</a:t>
                      </a:r>
                    </a:p>
                    <a:p>
                      <a:pPr marL="0" indent="0">
                        <a:buNone/>
                      </a:pPr>
                      <a:endParaRPr lang="en-US" sz="1800" dirty="0"/>
                    </a:p>
                  </a:txBody>
                  <a:tcPr marT="45686" marB="45686"/>
                </a:tc>
                <a:tc>
                  <a:txBody>
                    <a:bodyPr/>
                    <a:lstStyle/>
                    <a:p>
                      <a:endParaRPr lang="en-US" sz="1800"/>
                    </a:p>
                  </a:txBody>
                  <a:tcPr marT="45686" marB="45686"/>
                </a:tc>
                <a:tc>
                  <a:txBody>
                    <a:bodyPr/>
                    <a:lstStyle/>
                    <a:p>
                      <a:endParaRPr lang="en-US" sz="1800"/>
                    </a:p>
                  </a:txBody>
                  <a:tcPr marT="45686" marB="45686"/>
                </a:tc>
                <a:tc>
                  <a:txBody>
                    <a:bodyPr/>
                    <a:lstStyle/>
                    <a:p>
                      <a:endParaRPr lang="en-US" sz="1800" dirty="0"/>
                    </a:p>
                  </a:txBody>
                  <a:tcPr marT="45686" marB="45686"/>
                </a:tc>
              </a:tr>
              <a:tr h="639991">
                <a:tc>
                  <a:txBody>
                    <a:bodyPr/>
                    <a:lstStyle/>
                    <a:p>
                      <a:r>
                        <a:rPr lang="en-US" sz="1800" dirty="0" smtClean="0"/>
                        <a:t>2. synth acetyl-CoA</a:t>
                      </a:r>
                    </a:p>
                    <a:p>
                      <a:endParaRPr lang="en-US" sz="1800" dirty="0"/>
                    </a:p>
                  </a:txBody>
                  <a:tcPr marT="45686" marB="45686"/>
                </a:tc>
                <a:tc>
                  <a:txBody>
                    <a:bodyPr/>
                    <a:lstStyle/>
                    <a:p>
                      <a:endParaRPr lang="en-US" sz="1800"/>
                    </a:p>
                  </a:txBody>
                  <a:tcPr marT="45686" marB="45686"/>
                </a:tc>
                <a:tc>
                  <a:txBody>
                    <a:bodyPr/>
                    <a:lstStyle/>
                    <a:p>
                      <a:endParaRPr lang="en-US" sz="1800"/>
                    </a:p>
                  </a:txBody>
                  <a:tcPr marT="45686" marB="45686"/>
                </a:tc>
                <a:tc>
                  <a:txBody>
                    <a:bodyPr/>
                    <a:lstStyle/>
                    <a:p>
                      <a:endParaRPr lang="en-US" sz="1800" dirty="0"/>
                    </a:p>
                  </a:txBody>
                  <a:tcPr marT="45686" marB="45686"/>
                </a:tc>
              </a:tr>
              <a:tr h="639991">
                <a:tc>
                  <a:txBody>
                    <a:bodyPr/>
                    <a:lstStyle/>
                    <a:p>
                      <a:r>
                        <a:rPr lang="en-US" sz="1800" dirty="0" smtClean="0"/>
                        <a:t>3. Krebs cycle</a:t>
                      </a:r>
                    </a:p>
                    <a:p>
                      <a:endParaRPr lang="en-US" sz="1800" dirty="0"/>
                    </a:p>
                  </a:txBody>
                  <a:tcPr marT="45686" marB="45686"/>
                </a:tc>
                <a:tc>
                  <a:txBody>
                    <a:bodyPr/>
                    <a:lstStyle/>
                    <a:p>
                      <a:endParaRPr lang="en-US" sz="1800" dirty="0"/>
                    </a:p>
                  </a:txBody>
                  <a:tcPr marT="45686" marB="45686"/>
                </a:tc>
                <a:tc>
                  <a:txBody>
                    <a:bodyPr/>
                    <a:lstStyle/>
                    <a:p>
                      <a:endParaRPr lang="en-US" sz="1800"/>
                    </a:p>
                  </a:txBody>
                  <a:tcPr marT="45686" marB="45686"/>
                </a:tc>
                <a:tc>
                  <a:txBody>
                    <a:bodyPr/>
                    <a:lstStyle/>
                    <a:p>
                      <a:endParaRPr lang="en-US" sz="1800" dirty="0"/>
                    </a:p>
                  </a:txBody>
                  <a:tcPr marT="45686" marB="45686"/>
                </a:tc>
              </a:tr>
              <a:tr h="639991">
                <a:tc>
                  <a:txBody>
                    <a:bodyPr/>
                    <a:lstStyle/>
                    <a:p>
                      <a:r>
                        <a:rPr lang="en-US" sz="1800" dirty="0" smtClean="0"/>
                        <a:t>4. ETC</a:t>
                      </a:r>
                    </a:p>
                    <a:p>
                      <a:endParaRPr lang="en-US" sz="1800" dirty="0"/>
                    </a:p>
                  </a:txBody>
                  <a:tcPr marT="45686" marB="45686"/>
                </a:tc>
                <a:tc>
                  <a:txBody>
                    <a:bodyPr/>
                    <a:lstStyle/>
                    <a:p>
                      <a:endParaRPr lang="en-US" sz="1800" dirty="0"/>
                    </a:p>
                  </a:txBody>
                  <a:tcPr marT="45686" marB="45686"/>
                </a:tc>
                <a:tc>
                  <a:txBody>
                    <a:bodyPr/>
                    <a:lstStyle/>
                    <a:p>
                      <a:endParaRPr lang="en-US" sz="1800"/>
                    </a:p>
                  </a:txBody>
                  <a:tcPr marT="45686" marB="45686"/>
                </a:tc>
                <a:tc>
                  <a:txBody>
                    <a:bodyPr/>
                    <a:lstStyle/>
                    <a:p>
                      <a:endParaRPr lang="en-US" sz="1800" dirty="0"/>
                    </a:p>
                  </a:txBody>
                  <a:tcPr marT="45686" marB="45686"/>
                </a:tc>
              </a:tr>
            </a:tbl>
          </a:graphicData>
        </a:graphic>
      </p:graphicFrame>
      <p:sp>
        <p:nvSpPr>
          <p:cNvPr id="15395" name="Oval 5"/>
          <p:cNvSpPr>
            <a:spLocks noChangeArrowheads="1"/>
          </p:cNvSpPr>
          <p:nvPr/>
        </p:nvSpPr>
        <p:spPr bwMode="auto">
          <a:xfrm>
            <a:off x="4038600" y="4940300"/>
            <a:ext cx="1066800" cy="838200"/>
          </a:xfrm>
          <a:prstGeom prst="ellipse">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6" name="Oval 6"/>
          <p:cNvSpPr>
            <a:spLocks noChangeArrowheads="1"/>
          </p:cNvSpPr>
          <p:nvPr/>
        </p:nvSpPr>
        <p:spPr bwMode="auto">
          <a:xfrm>
            <a:off x="4419600" y="5308600"/>
            <a:ext cx="304800" cy="292100"/>
          </a:xfrm>
          <a:prstGeom prst="ellipse">
            <a:avLst/>
          </a:prstGeom>
          <a:solidFill>
            <a:srgbClr val="D70BBA"/>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7" name="Oval 7"/>
          <p:cNvSpPr>
            <a:spLocks noChangeArrowheads="1"/>
          </p:cNvSpPr>
          <p:nvPr/>
        </p:nvSpPr>
        <p:spPr bwMode="auto">
          <a:xfrm>
            <a:off x="4648200" y="5046663"/>
            <a:ext cx="163513" cy="173037"/>
          </a:xfrm>
          <a:prstGeom prst="ellipse">
            <a:avLst/>
          </a:prstGeom>
          <a:solidFill>
            <a:schemeClr val="bg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8" name="Oval 8"/>
          <p:cNvSpPr>
            <a:spLocks noChangeArrowheads="1"/>
          </p:cNvSpPr>
          <p:nvPr/>
        </p:nvSpPr>
        <p:spPr bwMode="auto">
          <a:xfrm>
            <a:off x="4330700" y="5046663"/>
            <a:ext cx="165100" cy="185737"/>
          </a:xfrm>
          <a:prstGeom prst="ellipse">
            <a:avLst/>
          </a:prstGeom>
          <a:solidFill>
            <a:schemeClr val="bg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399" name="Rectangle 10"/>
          <p:cNvSpPr>
            <a:spLocks noChangeArrowheads="1"/>
          </p:cNvSpPr>
          <p:nvPr/>
        </p:nvSpPr>
        <p:spPr bwMode="auto">
          <a:xfrm>
            <a:off x="5105400" y="61722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0" name="Rectangle 11"/>
          <p:cNvSpPr>
            <a:spLocks noChangeArrowheads="1"/>
          </p:cNvSpPr>
          <p:nvPr/>
        </p:nvSpPr>
        <p:spPr bwMode="auto">
          <a:xfrm>
            <a:off x="5334000" y="61722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1" name="Rectangle 12"/>
          <p:cNvSpPr>
            <a:spLocks noChangeArrowheads="1"/>
          </p:cNvSpPr>
          <p:nvPr/>
        </p:nvSpPr>
        <p:spPr bwMode="auto">
          <a:xfrm>
            <a:off x="6553200" y="61087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2" name="Rectangle 13"/>
          <p:cNvSpPr>
            <a:spLocks noChangeArrowheads="1"/>
          </p:cNvSpPr>
          <p:nvPr/>
        </p:nvSpPr>
        <p:spPr bwMode="auto">
          <a:xfrm>
            <a:off x="6324600" y="6108700"/>
            <a:ext cx="152400" cy="457200"/>
          </a:xfrm>
          <a:prstGeom prst="rect">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3" name="Freeform 14"/>
          <p:cNvSpPr>
            <a:spLocks/>
          </p:cNvSpPr>
          <p:nvPr/>
        </p:nvSpPr>
        <p:spPr bwMode="auto">
          <a:xfrm>
            <a:off x="6997700" y="5295900"/>
            <a:ext cx="242888" cy="228600"/>
          </a:xfrm>
          <a:custGeom>
            <a:avLst/>
            <a:gdLst>
              <a:gd name="T0" fmla="*/ 0 w 242957"/>
              <a:gd name="T1" fmla="*/ 228600 h 228600"/>
              <a:gd name="T2" fmla="*/ 63392 w 242957"/>
              <a:gd name="T3" fmla="*/ 215900 h 228600"/>
              <a:gd name="T4" fmla="*/ 12676 w 242957"/>
              <a:gd name="T5" fmla="*/ 152400 h 228600"/>
              <a:gd name="T6" fmla="*/ 88750 w 242957"/>
              <a:gd name="T7" fmla="*/ 190500 h 228600"/>
              <a:gd name="T8" fmla="*/ 126784 w 242957"/>
              <a:gd name="T9" fmla="*/ 177800 h 228600"/>
              <a:gd name="T10" fmla="*/ 139460 w 242957"/>
              <a:gd name="T11" fmla="*/ 127000 h 228600"/>
              <a:gd name="T12" fmla="*/ 126784 w 242957"/>
              <a:gd name="T13" fmla="*/ 88900 h 228600"/>
              <a:gd name="T14" fmla="*/ 177500 w 242957"/>
              <a:gd name="T15" fmla="*/ 152400 h 228600"/>
              <a:gd name="T16" fmla="*/ 215534 w 242957"/>
              <a:gd name="T17" fmla="*/ 127000 h 228600"/>
              <a:gd name="T18" fmla="*/ 240890 w 242957"/>
              <a:gd name="T19" fmla="*/ 0 h 228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2957" h="228600">
                <a:moveTo>
                  <a:pt x="0" y="228600"/>
                </a:moveTo>
                <a:cubicBezTo>
                  <a:pt x="21167" y="224367"/>
                  <a:pt x="52790" y="234642"/>
                  <a:pt x="63500" y="215900"/>
                </a:cubicBezTo>
                <a:cubicBezTo>
                  <a:pt x="130115" y="99323"/>
                  <a:pt x="32851" y="145683"/>
                  <a:pt x="12700" y="152400"/>
                </a:cubicBezTo>
                <a:cubicBezTo>
                  <a:pt x="31963" y="165242"/>
                  <a:pt x="62610" y="190500"/>
                  <a:pt x="88900" y="190500"/>
                </a:cubicBezTo>
                <a:cubicBezTo>
                  <a:pt x="102287" y="190500"/>
                  <a:pt x="114300" y="182033"/>
                  <a:pt x="127000" y="177800"/>
                </a:cubicBezTo>
                <a:cubicBezTo>
                  <a:pt x="131233" y="160867"/>
                  <a:pt x="139700" y="144454"/>
                  <a:pt x="139700" y="127000"/>
                </a:cubicBezTo>
                <a:cubicBezTo>
                  <a:pt x="139700" y="113613"/>
                  <a:pt x="127000" y="75513"/>
                  <a:pt x="127000" y="88900"/>
                </a:cubicBezTo>
                <a:cubicBezTo>
                  <a:pt x="127000" y="147372"/>
                  <a:pt x="135372" y="138257"/>
                  <a:pt x="177800" y="152400"/>
                </a:cubicBezTo>
                <a:cubicBezTo>
                  <a:pt x="190500" y="143933"/>
                  <a:pt x="206129" y="138726"/>
                  <a:pt x="215900" y="127000"/>
                </a:cubicBezTo>
                <a:cubicBezTo>
                  <a:pt x="252659" y="82889"/>
                  <a:pt x="241300" y="55678"/>
                  <a:pt x="241300"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4" name="Oval 15"/>
          <p:cNvSpPr>
            <a:spLocks noChangeArrowheads="1"/>
          </p:cNvSpPr>
          <p:nvPr/>
        </p:nvSpPr>
        <p:spPr bwMode="auto">
          <a:xfrm>
            <a:off x="4876800" y="5181600"/>
            <a:ext cx="2209800" cy="1219200"/>
          </a:xfrm>
          <a:prstGeom prst="ellipse">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5" name="Isosceles Triangle 17"/>
          <p:cNvSpPr>
            <a:spLocks noChangeArrowheads="1"/>
          </p:cNvSpPr>
          <p:nvPr/>
        </p:nvSpPr>
        <p:spPr bwMode="auto">
          <a:xfrm>
            <a:off x="4038600" y="4724400"/>
            <a:ext cx="152400" cy="381000"/>
          </a:xfrm>
          <a:prstGeom prst="triangle">
            <a:avLst>
              <a:gd name="adj" fmla="val 50000"/>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6" name="Isosceles Triangle 18"/>
          <p:cNvSpPr>
            <a:spLocks noChangeArrowheads="1"/>
          </p:cNvSpPr>
          <p:nvPr/>
        </p:nvSpPr>
        <p:spPr bwMode="auto">
          <a:xfrm>
            <a:off x="4876800" y="4686300"/>
            <a:ext cx="152400" cy="381000"/>
          </a:xfrm>
          <a:prstGeom prst="triangle">
            <a:avLst>
              <a:gd name="adj" fmla="val 50000"/>
            </a:avLst>
          </a:prstGeom>
          <a:solidFill>
            <a:srgbClr val="F6A8E7"/>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7" name="Freeform 22"/>
          <p:cNvSpPr>
            <a:spLocks/>
          </p:cNvSpPr>
          <p:nvPr/>
        </p:nvSpPr>
        <p:spPr bwMode="auto">
          <a:xfrm>
            <a:off x="4330700" y="5575300"/>
            <a:ext cx="468313" cy="127000"/>
          </a:xfrm>
          <a:custGeom>
            <a:avLst/>
            <a:gdLst>
              <a:gd name="T0" fmla="*/ 0 w 468711"/>
              <a:gd name="T1" fmla="*/ 0 h 127356"/>
              <a:gd name="T2" fmla="*/ 240073 w 468711"/>
              <a:gd name="T3" fmla="*/ 124885 h 127356"/>
              <a:gd name="T4" fmla="*/ 442241 w 468711"/>
              <a:gd name="T5" fmla="*/ 37465 h 127356"/>
              <a:gd name="T6" fmla="*/ 454875 w 468711"/>
              <a:gd name="T7" fmla="*/ 37465 h 127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8711" h="127356">
                <a:moveTo>
                  <a:pt x="0" y="0"/>
                </a:moveTo>
                <a:cubicBezTo>
                  <a:pt x="83608" y="60325"/>
                  <a:pt x="167217" y="120650"/>
                  <a:pt x="241300" y="127000"/>
                </a:cubicBezTo>
                <a:cubicBezTo>
                  <a:pt x="315383" y="133350"/>
                  <a:pt x="408517" y="52917"/>
                  <a:pt x="444500" y="38100"/>
                </a:cubicBezTo>
                <a:cubicBezTo>
                  <a:pt x="480483" y="23283"/>
                  <a:pt x="468841" y="30691"/>
                  <a:pt x="457200" y="3810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8" name="Oval 24"/>
          <p:cNvSpPr>
            <a:spLocks noChangeArrowheads="1"/>
          </p:cNvSpPr>
          <p:nvPr/>
        </p:nvSpPr>
        <p:spPr bwMode="auto">
          <a:xfrm>
            <a:off x="4572000" y="5407025"/>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09" name="Oval 25"/>
          <p:cNvSpPr>
            <a:spLocks noChangeArrowheads="1"/>
          </p:cNvSpPr>
          <p:nvPr/>
        </p:nvSpPr>
        <p:spPr bwMode="auto">
          <a:xfrm>
            <a:off x="4430713" y="5407025"/>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27" name="Rectangle 26"/>
          <p:cNvSpPr/>
          <p:nvPr/>
        </p:nvSpPr>
        <p:spPr bwMode="auto">
          <a:xfrm>
            <a:off x="5638800" y="5308600"/>
            <a:ext cx="685800" cy="1016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15411" name="TextBox 27"/>
          <p:cNvSpPr txBox="1">
            <a:spLocks noChangeArrowheads="1"/>
          </p:cNvSpPr>
          <p:nvPr/>
        </p:nvSpPr>
        <p:spPr bwMode="auto">
          <a:xfrm>
            <a:off x="457200" y="5046663"/>
            <a:ext cx="2133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1400" b="0">
                <a:latin typeface="Comic Sans MS" pitchFamily="66" charset="0"/>
              </a:rPr>
              <a:t>Let’s put the energy extracted from glucose into our energy piggy bank.</a:t>
            </a:r>
          </a:p>
        </p:txBody>
      </p:sp>
      <p:sp>
        <p:nvSpPr>
          <p:cNvPr id="15412" name="Oval 28"/>
          <p:cNvSpPr>
            <a:spLocks noChangeArrowheads="1"/>
          </p:cNvSpPr>
          <p:nvPr/>
        </p:nvSpPr>
        <p:spPr bwMode="auto">
          <a:xfrm>
            <a:off x="4354513" y="5122863"/>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15413" name="Oval 29"/>
          <p:cNvSpPr>
            <a:spLocks noChangeArrowheads="1"/>
          </p:cNvSpPr>
          <p:nvPr/>
        </p:nvSpPr>
        <p:spPr bwMode="auto">
          <a:xfrm>
            <a:off x="4659313" y="5102225"/>
            <a:ext cx="152400" cy="117475"/>
          </a:xfrm>
          <a:prstGeom prst="ellipse">
            <a:avLst/>
          </a:prstGeom>
          <a:solidFill>
            <a:schemeClr val="tx1"/>
          </a:solidFill>
          <a:ln w="9525" algn="ctr">
            <a:solidFill>
              <a:schemeClr val="tx1"/>
            </a:solidFill>
            <a:round/>
            <a:headEnd/>
            <a:tailEnd/>
          </a:ln>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endParaRPr lang="en-US" altLang="en-US"/>
          </a:p>
        </p:txBody>
      </p:sp>
      <p:sp>
        <p:nvSpPr>
          <p:cNvPr id="31" name="Striped Right Arrow 30"/>
          <p:cNvSpPr/>
          <p:nvPr/>
        </p:nvSpPr>
        <p:spPr bwMode="auto">
          <a:xfrm>
            <a:off x="2705100" y="5003800"/>
            <a:ext cx="533400" cy="985838"/>
          </a:xfrm>
          <a:prstGeom prst="stripedRightArrow">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2" name="Lightning Bolt 1"/>
          <p:cNvSpPr/>
          <p:nvPr/>
        </p:nvSpPr>
        <p:spPr bwMode="auto">
          <a:xfrm>
            <a:off x="5715000" y="5638800"/>
            <a:ext cx="609600" cy="469900"/>
          </a:xfrm>
          <a:prstGeom prst="lightningBol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335384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3477</TotalTime>
  <Words>2737</Words>
  <Application>Microsoft Macintosh PowerPoint</Application>
  <PresentationFormat>On-screen Show (4:3)</PresentationFormat>
  <Paragraphs>553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PowerPoint Presentation</vt:lpstr>
      <vt:lpstr>Metabolism   The Transformation of Energy</vt:lpstr>
      <vt:lpstr>Building and Breaking Down Molecules</vt:lpstr>
      <vt:lpstr>Cellular Respiration is Catabolism</vt:lpstr>
      <vt:lpstr>Using oxygen (1/2 O2) in metabolism creates toxic waste.</vt:lpstr>
      <vt:lpstr>Bacterial Genus: Clostridium</vt:lpstr>
      <vt:lpstr>PowerPoint Presentation</vt:lpstr>
      <vt:lpstr>Aerobic Cellular Respiration</vt:lpstr>
      <vt:lpstr>PowerPoint Presentation</vt:lpstr>
      <vt:lpstr>Fermentation </vt:lpstr>
      <vt:lpstr>Metabolism &amp; Identification of Microbes</vt:lpstr>
      <vt:lpstr>Microbial Growth</vt:lpstr>
      <vt:lpstr>Exponential Growth in Cell Count From Binary Fission</vt:lpstr>
      <vt:lpstr>Bacterial Population Growth Curve</vt:lpstr>
      <vt:lpstr>Generation Time Under Optimal Conditions  (at 37oC)</vt:lpstr>
      <vt:lpstr>PowerPoint Presentation</vt:lpstr>
      <vt:lpstr>Factors Influencing Microbial Growth</vt:lpstr>
      <vt:lpstr>Microbial Nutrition</vt:lpstr>
      <vt:lpstr>Microbes &amp; Oxygen</vt:lpstr>
      <vt:lpstr>Microbes &amp; Oxygen</vt:lpstr>
      <vt:lpstr>Microbes &amp; Temperature</vt:lpstr>
      <vt:lpstr>Effects of Temperature on Growth</vt:lpstr>
      <vt:lpstr>Categories of Microbes Based on Temperature Range</vt:lpstr>
      <vt:lpstr>PowerPoint Presentation</vt:lpstr>
      <vt:lpstr>Microbes  &amp; pH</vt:lpstr>
      <vt:lpstr>PowerPoint Presentation</vt:lpstr>
      <vt:lpstr>  Glycocalyx &amp; Osmotic Pressure </vt:lpstr>
      <vt:lpstr>PowerPoint Presentation</vt:lpstr>
      <vt:lpstr>         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metabolism and Growth Lecture Power Point</dc:title>
  <dc:subject>microbial metabolism and growth</dc:subject>
  <dc:creator>Tami Port</dc:creator>
  <cp:keywords>microbial growth and metabolism lecture,microbial growth lecture, microbial  metabolism lecture, microbial growth lecture ppt, microbial metabolism lecture ppt</cp:keywords>
  <dc:description>PowerPoint lecture on Microbial Metabolism and Growth used in an actual college microbiology classroom.</dc:description>
  <cp:lastModifiedBy>Voicemail</cp:lastModifiedBy>
  <cp:revision>87</cp:revision>
  <dcterms:created xsi:type="dcterms:W3CDTF">2009-12-03T14:34:03Z</dcterms:created>
  <dcterms:modified xsi:type="dcterms:W3CDTF">2015-01-13T19:46:38Z</dcterms:modified>
  <cp:category>Microbiology Lecture PowerPoint</cp:category>
</cp:coreProperties>
</file>