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1.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7" r:id="rId2"/>
    <p:sldId id="393" r:id="rId3"/>
    <p:sldId id="402" r:id="rId4"/>
    <p:sldId id="401" r:id="rId5"/>
    <p:sldId id="394" r:id="rId6"/>
    <p:sldId id="340" r:id="rId7"/>
    <p:sldId id="341" r:id="rId8"/>
    <p:sldId id="342" r:id="rId9"/>
    <p:sldId id="343" r:id="rId10"/>
    <p:sldId id="344" r:id="rId11"/>
    <p:sldId id="345" r:id="rId12"/>
    <p:sldId id="350" r:id="rId13"/>
    <p:sldId id="351" r:id="rId14"/>
    <p:sldId id="355" r:id="rId15"/>
    <p:sldId id="363" r:id="rId16"/>
    <p:sldId id="356" r:id="rId17"/>
    <p:sldId id="362" r:id="rId18"/>
    <p:sldId id="366" r:id="rId19"/>
    <p:sldId id="395" r:id="rId20"/>
    <p:sldId id="369" r:id="rId21"/>
    <p:sldId id="370" r:id="rId22"/>
    <p:sldId id="371" r:id="rId23"/>
    <p:sldId id="399" r:id="rId24"/>
    <p:sldId id="400" r:id="rId25"/>
    <p:sldId id="374" r:id="rId26"/>
    <p:sldId id="375" r:id="rId27"/>
    <p:sldId id="376" r:id="rId28"/>
    <p:sldId id="377" r:id="rId29"/>
    <p:sldId id="378" r:id="rId30"/>
    <p:sldId id="379" r:id="rId31"/>
    <p:sldId id="380" r:id="rId32"/>
    <p:sldId id="381" r:id="rId33"/>
    <p:sldId id="382" r:id="rId34"/>
    <p:sldId id="384" r:id="rId35"/>
    <p:sldId id="385" r:id="rId36"/>
    <p:sldId id="386" r:id="rId37"/>
    <p:sldId id="387" r:id="rId38"/>
    <p:sldId id="388" r:id="rId39"/>
    <p:sldId id="389" r:id="rId40"/>
    <p:sldId id="390" r:id="rId41"/>
    <p:sldId id="391" r:id="rId42"/>
    <p:sldId id="392" r:id="rId43"/>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94"/>
    <a:srgbClr val="6600FF"/>
    <a:srgbClr val="FF0000"/>
    <a:srgbClr val="FF6600"/>
    <a:srgbClr val="FFFFCC"/>
    <a:srgbClr val="99CCFF"/>
    <a:srgbClr val="6699F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328" y="-12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7255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D5FC6458-4BC7-4D9F-B6B5-E3BDE53ECC46}" type="slidenum">
              <a:rPr lang="en-US" smtClean="0"/>
              <a:pPr eaLnBrk="1" hangingPunct="1"/>
              <a:t>11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z="1400" dirty="0"/>
              <a:t>Some materials can move across the membrane, others cannot.</a:t>
            </a:r>
          </a:p>
        </p:txBody>
      </p:sp>
    </p:spTree>
    <p:extLst>
      <p:ext uri="{BB962C8B-B14F-4D97-AF65-F5344CB8AC3E}">
        <p14:creationId xmlns:p14="http://schemas.microsoft.com/office/powerpoint/2010/main" val="427262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13328" eaLnBrk="0" hangingPunct="0">
              <a:defRPr sz="2000">
                <a:solidFill>
                  <a:schemeClr val="tx1"/>
                </a:solidFill>
                <a:latin typeface="Arial" charset="0"/>
              </a:defRPr>
            </a:lvl1pPr>
            <a:lvl2pPr marL="745963" indent="-286909" defTabSz="913328" eaLnBrk="0" hangingPunct="0">
              <a:defRPr sz="2000">
                <a:solidFill>
                  <a:schemeClr val="tx1"/>
                </a:solidFill>
                <a:latin typeface="Arial" charset="0"/>
              </a:defRPr>
            </a:lvl2pPr>
            <a:lvl3pPr marL="1147637" indent="-229527" defTabSz="913328" eaLnBrk="0" hangingPunct="0">
              <a:defRPr sz="2000">
                <a:solidFill>
                  <a:schemeClr val="tx1"/>
                </a:solidFill>
                <a:latin typeface="Arial" charset="0"/>
              </a:defRPr>
            </a:lvl3pPr>
            <a:lvl4pPr marL="1606691" indent="-229527" defTabSz="913328" eaLnBrk="0" hangingPunct="0">
              <a:defRPr sz="2000">
                <a:solidFill>
                  <a:schemeClr val="tx1"/>
                </a:solidFill>
                <a:latin typeface="Arial" charset="0"/>
              </a:defRPr>
            </a:lvl4pPr>
            <a:lvl5pPr marL="2065746" indent="-229527" defTabSz="913328" eaLnBrk="0" hangingPunct="0">
              <a:defRPr sz="2000">
                <a:solidFill>
                  <a:schemeClr val="tx1"/>
                </a:solidFill>
                <a:latin typeface="Arial" charset="0"/>
              </a:defRPr>
            </a:lvl5pPr>
            <a:lvl6pPr marL="2524800" indent="-229527" defTabSz="913328" eaLnBrk="0" fontAlgn="base" hangingPunct="0">
              <a:spcBef>
                <a:spcPct val="0"/>
              </a:spcBef>
              <a:spcAft>
                <a:spcPct val="0"/>
              </a:spcAft>
              <a:defRPr sz="2000">
                <a:solidFill>
                  <a:schemeClr val="tx1"/>
                </a:solidFill>
                <a:latin typeface="Arial" charset="0"/>
              </a:defRPr>
            </a:lvl6pPr>
            <a:lvl7pPr marL="2983855" indent="-229527" defTabSz="913328" eaLnBrk="0" fontAlgn="base" hangingPunct="0">
              <a:spcBef>
                <a:spcPct val="0"/>
              </a:spcBef>
              <a:spcAft>
                <a:spcPct val="0"/>
              </a:spcAft>
              <a:defRPr sz="2000">
                <a:solidFill>
                  <a:schemeClr val="tx1"/>
                </a:solidFill>
                <a:latin typeface="Arial" charset="0"/>
              </a:defRPr>
            </a:lvl7pPr>
            <a:lvl8pPr marL="3442909" indent="-229527" defTabSz="913328" eaLnBrk="0" fontAlgn="base" hangingPunct="0">
              <a:spcBef>
                <a:spcPct val="0"/>
              </a:spcBef>
              <a:spcAft>
                <a:spcPct val="0"/>
              </a:spcAft>
              <a:defRPr sz="2000">
                <a:solidFill>
                  <a:schemeClr val="tx1"/>
                </a:solidFill>
                <a:latin typeface="Arial" charset="0"/>
              </a:defRPr>
            </a:lvl8pPr>
            <a:lvl9pPr marL="3901964" indent="-229527" defTabSz="913328" eaLnBrk="0" fontAlgn="base" hangingPunct="0">
              <a:spcBef>
                <a:spcPct val="0"/>
              </a:spcBef>
              <a:spcAft>
                <a:spcPct val="0"/>
              </a:spcAft>
              <a:defRPr sz="2000">
                <a:solidFill>
                  <a:schemeClr val="tx1"/>
                </a:solidFill>
                <a:latin typeface="Arial" charset="0"/>
              </a:defRPr>
            </a:lvl9pPr>
          </a:lstStyle>
          <a:p>
            <a:pPr eaLnBrk="1" hangingPunct="1">
              <a:defRPr/>
            </a:pPr>
            <a:fld id="{381889B2-5E60-4061-A5E7-9A9D02DBDA4D}" type="slidenum">
              <a:rPr lang="en-US" sz="1200"/>
              <a:pPr eaLnBrk="1" hangingPunct="1">
                <a:defRPr/>
              </a:pPr>
              <a:t>12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336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434B2CF5-26F9-4B33-B17E-FEDB8537C440}" type="slidenum">
              <a:rPr lang="en-US" smtClean="0"/>
              <a:pPr eaLnBrk="1" hangingPunct="1"/>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6108" y="4344098"/>
            <a:ext cx="5485785" cy="4418515"/>
          </a:xfrm>
          <a:noFill/>
        </p:spPr>
        <p:txBody>
          <a:bodyPr/>
          <a:lstStyle/>
          <a:p>
            <a:pPr eaLnBrk="1" hangingPunct="1"/>
            <a:r>
              <a:rPr lang="en-US" sz="1400" b="1"/>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a:t>Gram-negative</a:t>
            </a:r>
          </a:p>
          <a:p>
            <a:pPr eaLnBrk="1" hangingPunct="1"/>
            <a:r>
              <a:rPr lang="en-US" smtClean="0"/>
              <a:t>More chemically complex and thinner.</a:t>
            </a:r>
          </a:p>
          <a:p>
            <a:pPr eaLnBrk="1" hangingPunct="1"/>
            <a:endParaRPr lang="en-US" sz="400"/>
          </a:p>
          <a:p>
            <a:pPr eaLnBrk="1" hangingPunct="1"/>
            <a:r>
              <a:rPr lang="en-US" smtClean="0"/>
              <a:t>Peptidoglycan only 5 – 20% of the cell wall.</a:t>
            </a:r>
          </a:p>
          <a:p>
            <a:pPr eaLnBrk="1" hangingPunct="1"/>
            <a:endParaRPr lang="en-US" sz="400"/>
          </a:p>
          <a:p>
            <a:pPr eaLnBrk="1" hangingPunct="1"/>
            <a:r>
              <a:rPr lang="en-US" smtClean="0"/>
              <a:t>Peptidoglycan not outermost layer, between the plasma membrane and the outer membrane.</a:t>
            </a:r>
          </a:p>
          <a:p>
            <a:pPr eaLnBrk="1" hangingPunct="1"/>
            <a:endParaRPr lang="en-US" sz="400"/>
          </a:p>
          <a:p>
            <a:pPr eaLnBrk="1" hangingPunct="1"/>
            <a:endParaRPr lang="en-US" sz="400"/>
          </a:p>
          <a:p>
            <a:pPr eaLnBrk="1" hangingPunct="1"/>
            <a:r>
              <a:rPr lang="en-US" smtClean="0"/>
              <a:t>Outer membrane is similar to the plasma membrane, but is less permeable and composed of lipopolysaccharides (LPS).</a:t>
            </a:r>
          </a:p>
          <a:p>
            <a:pPr eaLnBrk="1" hangingPunct="1"/>
            <a:endParaRPr lang="en-US" sz="400"/>
          </a:p>
          <a:p>
            <a:pPr eaLnBrk="1" hangingPunct="1"/>
            <a:r>
              <a:rPr lang="en-US" smtClean="0"/>
              <a:t>LPS is a harmful substance classified as an endotoxin,</a:t>
            </a:r>
          </a:p>
          <a:p>
            <a:pPr eaLnBrk="1" hangingPunct="1"/>
            <a:endParaRPr lang="en-US" sz="40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extLst>
      <p:ext uri="{BB962C8B-B14F-4D97-AF65-F5344CB8AC3E}">
        <p14:creationId xmlns:p14="http://schemas.microsoft.com/office/powerpoint/2010/main" val="194481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554D8415-2724-4985-98CD-45EAFB24FDC5}" type="slidenum">
              <a:rPr lang="en-US" smtClean="0"/>
              <a:pPr eaLnBrk="1" hangingPunct="1"/>
              <a:t>14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1624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b="1">
                <a:solidFill>
                  <a:schemeClr val="tx1"/>
                </a:solidFill>
                <a:latin typeface="Arial" charset="0"/>
              </a:defRPr>
            </a:lvl1pPr>
            <a:lvl2pPr marL="723113" indent="-278120" defTabSz="914707" eaLnBrk="0" hangingPunct="0">
              <a:defRPr b="1">
                <a:solidFill>
                  <a:schemeClr val="tx1"/>
                </a:solidFill>
                <a:latin typeface="Arial" charset="0"/>
              </a:defRPr>
            </a:lvl2pPr>
            <a:lvl3pPr marL="1112482" indent="-222496" defTabSz="914707" eaLnBrk="0" hangingPunct="0">
              <a:defRPr b="1">
                <a:solidFill>
                  <a:schemeClr val="tx1"/>
                </a:solidFill>
                <a:latin typeface="Arial" charset="0"/>
              </a:defRPr>
            </a:lvl3pPr>
            <a:lvl4pPr marL="1557475" indent="-222496" defTabSz="914707" eaLnBrk="0" hangingPunct="0">
              <a:defRPr b="1">
                <a:solidFill>
                  <a:schemeClr val="tx1"/>
                </a:solidFill>
                <a:latin typeface="Arial" charset="0"/>
              </a:defRPr>
            </a:lvl4pPr>
            <a:lvl5pPr marL="2002467" indent="-222496" defTabSz="914707" eaLnBrk="0" hangingPunct="0">
              <a:defRPr b="1">
                <a:solidFill>
                  <a:schemeClr val="tx1"/>
                </a:solidFill>
                <a:latin typeface="Arial" charset="0"/>
              </a:defRPr>
            </a:lvl5pPr>
            <a:lvl6pPr marL="2447460" indent="-222496" algn="ctr" defTabSz="914707" eaLnBrk="0" fontAlgn="base" hangingPunct="0">
              <a:spcBef>
                <a:spcPct val="0"/>
              </a:spcBef>
              <a:spcAft>
                <a:spcPct val="0"/>
              </a:spcAft>
              <a:defRPr b="1">
                <a:solidFill>
                  <a:schemeClr val="tx1"/>
                </a:solidFill>
                <a:latin typeface="Arial" charset="0"/>
              </a:defRPr>
            </a:lvl6pPr>
            <a:lvl7pPr marL="2892453" indent="-222496" algn="ctr" defTabSz="914707" eaLnBrk="0" fontAlgn="base" hangingPunct="0">
              <a:spcBef>
                <a:spcPct val="0"/>
              </a:spcBef>
              <a:spcAft>
                <a:spcPct val="0"/>
              </a:spcAft>
              <a:defRPr b="1">
                <a:solidFill>
                  <a:schemeClr val="tx1"/>
                </a:solidFill>
                <a:latin typeface="Arial" charset="0"/>
              </a:defRPr>
            </a:lvl7pPr>
            <a:lvl8pPr marL="3337446" indent="-222496" algn="ctr" defTabSz="914707" eaLnBrk="0" fontAlgn="base" hangingPunct="0">
              <a:spcBef>
                <a:spcPct val="0"/>
              </a:spcBef>
              <a:spcAft>
                <a:spcPct val="0"/>
              </a:spcAft>
              <a:defRPr b="1">
                <a:solidFill>
                  <a:schemeClr val="tx1"/>
                </a:solidFill>
                <a:latin typeface="Arial" charset="0"/>
              </a:defRPr>
            </a:lvl8pPr>
            <a:lvl9pPr marL="3782438" indent="-222496" algn="ctr" defTabSz="914707" eaLnBrk="0" fontAlgn="base" hangingPunct="0">
              <a:spcBef>
                <a:spcPct val="0"/>
              </a:spcBef>
              <a:spcAft>
                <a:spcPct val="0"/>
              </a:spcAft>
              <a:defRPr b="1">
                <a:solidFill>
                  <a:schemeClr val="tx1"/>
                </a:solidFill>
                <a:latin typeface="Arial" charset="0"/>
              </a:defRPr>
            </a:lvl9pPr>
          </a:lstStyle>
          <a:p>
            <a:pPr eaLnBrk="1" hangingPunct="1"/>
            <a:fld id="{874F9FCE-EE5D-4230-86FB-9F8D76FBF4E9}" type="slidenum">
              <a:rPr lang="en-US" b="0" smtClean="0"/>
              <a:pPr eaLnBrk="1" hangingPunct="1"/>
              <a:t>15</a:t>
            </a:fld>
            <a:endParaRPr lang="en-US" b="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Produce endospores</a:t>
            </a:r>
          </a:p>
          <a:p>
            <a:pPr eaLnBrk="1" hangingPunct="1"/>
            <a:endParaRPr lang="en-US" dirty="0" smtClean="0"/>
          </a:p>
          <a:p>
            <a:pPr eaLnBrk="1" hangingPunct="1"/>
            <a:r>
              <a:rPr lang="en-US" dirty="0" smtClean="0"/>
              <a:t>Produce toxins</a:t>
            </a:r>
            <a:r>
              <a:rPr lang="en-US" i="1" dirty="0" smtClean="0"/>
              <a:t> </a:t>
            </a:r>
          </a:p>
        </p:txBody>
      </p:sp>
    </p:spTree>
    <p:extLst>
      <p:ext uri="{BB962C8B-B14F-4D97-AF65-F5344CB8AC3E}">
        <p14:creationId xmlns:p14="http://schemas.microsoft.com/office/powerpoint/2010/main" val="38342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67106BA-8F85-4548-A72F-414F0CFC9B7B}" type="slidenum">
              <a:rPr lang="en-US" smtClean="0"/>
              <a:pPr eaLnBrk="1" hangingPunct="1"/>
              <a:t>16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0572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17</a:t>
            </a:fld>
            <a:endParaRPr lang="en-US" smtClean="0"/>
          </a:p>
        </p:txBody>
      </p:sp>
    </p:spTree>
    <p:extLst>
      <p:ext uri="{BB962C8B-B14F-4D97-AF65-F5344CB8AC3E}">
        <p14:creationId xmlns:p14="http://schemas.microsoft.com/office/powerpoint/2010/main" val="422194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18</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18</a:t>
            </a:fld>
            <a:endParaRPr lang="en-US" sz="1200" i="0"/>
          </a:p>
        </p:txBody>
      </p:sp>
      <p:sp>
        <p:nvSpPr>
          <p:cNvPr id="23556" name="Rectangle 2"/>
          <p:cNvSpPr>
            <a:spLocks noGrp="1" noRot="1" noChangeAspect="1" noChangeArrowheads="1" noTextEdit="1"/>
          </p:cNvSpPr>
          <p:nvPr>
            <p:ph type="sldImg"/>
          </p:nvPr>
        </p:nvSpPr>
        <p:spPr>
          <a:xfrm>
            <a:off x="1143000" y="685800"/>
            <a:ext cx="4572000" cy="3429000"/>
          </a:xfrm>
          <a:ln/>
        </p:spPr>
      </p:sp>
      <p:sp>
        <p:nvSpPr>
          <p:cNvPr id="23557"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A5C51ED8-ADDF-467C-A5E6-F408B44685D4}" type="slidenum">
              <a:rPr lang="en-US" i="0" smtClean="0"/>
              <a:pPr eaLnBrk="1" hangingPunct="1"/>
              <a:t>20</a:t>
            </a:fld>
            <a:endParaRPr lang="en-US" i="0" smtClean="0"/>
          </a:p>
        </p:txBody>
      </p:sp>
      <p:sp>
        <p:nvSpPr>
          <p:cNvPr id="26627"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29A89024-8A8E-4773-950D-D7FEFADECD33}" type="slidenum">
              <a:rPr lang="en-US" sz="1200" i="0"/>
              <a:pPr algn="r" eaLnBrk="1" hangingPunct="1"/>
              <a:t>20</a:t>
            </a:fld>
            <a:endParaRPr lang="en-US" sz="1200" i="0"/>
          </a:p>
        </p:txBody>
      </p:sp>
      <p:sp>
        <p:nvSpPr>
          <p:cNvPr id="26628" name="Rectangle 2"/>
          <p:cNvSpPr>
            <a:spLocks noGrp="1" noRot="1" noChangeAspect="1" noChangeArrowheads="1" noTextEdit="1"/>
          </p:cNvSpPr>
          <p:nvPr>
            <p:ph type="sldImg"/>
          </p:nvPr>
        </p:nvSpPr>
        <p:spPr>
          <a:xfrm>
            <a:off x="1160464" y="686040"/>
            <a:ext cx="4537075" cy="3428600"/>
          </a:xfrm>
          <a:ln/>
        </p:spPr>
      </p:sp>
      <p:sp>
        <p:nvSpPr>
          <p:cNvPr id="26629"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E4AD5ED-6027-4E8F-9AC0-C1414914C9AA}" type="slidenum">
              <a:rPr lang="en-US" i="0" smtClean="0"/>
              <a:pPr eaLnBrk="1" hangingPunct="1"/>
              <a:t>21</a:t>
            </a:fld>
            <a:endParaRPr lang="en-US" i="0" smtClean="0"/>
          </a:p>
        </p:txBody>
      </p:sp>
      <p:sp>
        <p:nvSpPr>
          <p:cNvPr id="27651" name="Rectangle 2"/>
          <p:cNvSpPr>
            <a:spLocks noGrp="1" noRot="1" noChangeAspect="1" noChangeArrowheads="1" noTextEdit="1"/>
          </p:cNvSpPr>
          <p:nvPr>
            <p:ph type="sldImg"/>
          </p:nvPr>
        </p:nvSpPr>
        <p:spPr>
          <a:xfrm>
            <a:off x="1146175" y="685800"/>
            <a:ext cx="4570413" cy="3429000"/>
          </a:xfrm>
          <a:ln/>
        </p:spPr>
      </p:sp>
      <p:sp>
        <p:nvSpPr>
          <p:cNvPr id="2765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6171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4FC7FFCB-51BD-406B-9F7D-282B9F79C1AF}" type="slidenum">
              <a:rPr lang="en-US" i="0" smtClean="0"/>
              <a:pPr eaLnBrk="1" hangingPunct="1"/>
              <a:t>22</a:t>
            </a:fld>
            <a:endParaRPr lang="en-US" i="0" smtClean="0"/>
          </a:p>
        </p:txBody>
      </p:sp>
      <p:sp>
        <p:nvSpPr>
          <p:cNvPr id="2867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B74F4050-F6EC-4F5F-80FB-BA2B3A518D4A}" type="slidenum">
              <a:rPr lang="en-US" sz="1200" i="0"/>
              <a:pPr algn="r" eaLnBrk="1" hangingPunct="1"/>
              <a:t>22</a:t>
            </a:fld>
            <a:endParaRPr lang="en-US" sz="1200" i="0"/>
          </a:p>
        </p:txBody>
      </p:sp>
      <p:sp>
        <p:nvSpPr>
          <p:cNvPr id="28676" name="Rectangle 2"/>
          <p:cNvSpPr>
            <a:spLocks noGrp="1" noRot="1" noChangeAspect="1" noChangeArrowheads="1" noTextEdit="1"/>
          </p:cNvSpPr>
          <p:nvPr>
            <p:ph type="sldImg"/>
          </p:nvPr>
        </p:nvSpPr>
        <p:spPr>
          <a:xfrm>
            <a:off x="1144588" y="685800"/>
            <a:ext cx="4572000" cy="3429000"/>
          </a:xfrm>
          <a:ln/>
        </p:spPr>
      </p:sp>
      <p:sp>
        <p:nvSpPr>
          <p:cNvPr id="28677"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F130E60-34F9-464D-93C0-C5DF10EC754A}" type="slidenum">
              <a:rPr lang="en-US" altLang="en-US" b="0" smtClean="0"/>
              <a:pPr eaLnBrk="1" hangingPunct="1"/>
              <a:t>23</a:t>
            </a:fld>
            <a:endParaRPr lang="en-US" altLang="en-US" b="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E912455-A879-446E-B5F2-E1CFB7889D92}" type="slidenum">
              <a:rPr lang="en-US" altLang="en-US" b="0" smtClean="0"/>
              <a:pPr eaLnBrk="1" hangingPunct="1"/>
              <a:t>24</a:t>
            </a:fld>
            <a:endParaRPr lang="en-US" altLang="en-US" b="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256D222F-B32E-4EDC-9E38-B48C2B0CF03C}" type="slidenum">
              <a:rPr lang="en-US" i="0" smtClean="0"/>
              <a:pPr eaLnBrk="1" hangingPunct="1"/>
              <a:t>25</a:t>
            </a:fld>
            <a:endParaRPr lang="en-US" i="0" smtClean="0"/>
          </a:p>
        </p:txBody>
      </p:sp>
      <p:sp>
        <p:nvSpPr>
          <p:cNvPr id="29699"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043C70BF-89D5-4AD7-B395-0FF0F12D20C8}" type="slidenum">
              <a:rPr lang="en-US" sz="1200" i="0"/>
              <a:pPr algn="r" eaLnBrk="1" hangingPunct="1"/>
              <a:t>25</a:t>
            </a:fld>
            <a:endParaRPr lang="en-US" sz="1200" i="0"/>
          </a:p>
        </p:txBody>
      </p:sp>
      <p:sp>
        <p:nvSpPr>
          <p:cNvPr id="29700" name="Rectangle 2"/>
          <p:cNvSpPr>
            <a:spLocks noGrp="1" noRot="1" noChangeAspect="1" noChangeArrowheads="1" noTextEdit="1"/>
          </p:cNvSpPr>
          <p:nvPr>
            <p:ph type="sldImg"/>
          </p:nvPr>
        </p:nvSpPr>
        <p:spPr>
          <a:xfrm>
            <a:off x="1143000" y="685800"/>
            <a:ext cx="4572000" cy="3429000"/>
          </a:xfrm>
          <a:ln/>
        </p:spPr>
      </p:sp>
      <p:sp>
        <p:nvSpPr>
          <p:cNvPr id="29701"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r>
              <a:rPr lang="en-US" dirty="0" smtClean="0"/>
              <a:t>Q 1: Make proteins from instructions originally encoded in DNA instructions.</a:t>
            </a:r>
          </a:p>
          <a:p>
            <a:pPr eaLnBrk="1" hangingPunct="1"/>
            <a:endParaRPr lang="en-US" dirty="0" smtClean="0"/>
          </a:p>
          <a:p>
            <a:pPr eaLnBrk="1" hangingPunct="1"/>
            <a:r>
              <a:rPr lang="en-US" dirty="0" smtClean="0"/>
              <a:t>Q 2: </a:t>
            </a:r>
            <a:r>
              <a:rPr lang="en-US" dirty="0" err="1" smtClean="0"/>
              <a:t>rRNA</a:t>
            </a:r>
            <a:r>
              <a:rPr lang="en-US" dirty="0" smtClean="0"/>
              <a:t> and proteins</a:t>
            </a:r>
          </a:p>
          <a:p>
            <a:pPr eaLnBrk="1" hangingPunct="1"/>
            <a:endParaRPr lang="en-US" dirty="0" smtClean="0"/>
          </a:p>
          <a:p>
            <a:pPr eaLnBrk="1" hangingPunct="1"/>
            <a:r>
              <a:rPr lang="en-US" dirty="0" smtClean="0"/>
              <a:t>Q3:  Both</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0891BC9C-8A82-4B5D-9196-533632E263F6}" type="slidenum">
              <a:rPr lang="en-US" i="0" smtClean="0"/>
              <a:pPr eaLnBrk="1" hangingPunct="1"/>
              <a:t>26</a:t>
            </a:fld>
            <a:endParaRPr lang="en-US" i="0" smtClean="0"/>
          </a:p>
        </p:txBody>
      </p:sp>
      <p:sp>
        <p:nvSpPr>
          <p:cNvPr id="30723"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5D28B33-B6D6-4D14-B6EC-2DA8D39160C1}" type="slidenum">
              <a:rPr lang="en-US" sz="1200" i="0"/>
              <a:pPr algn="r" eaLnBrk="1" hangingPunct="1"/>
              <a:t>26</a:t>
            </a:fld>
            <a:endParaRPr lang="en-US" sz="1200" i="0"/>
          </a:p>
        </p:txBody>
      </p:sp>
      <p:sp>
        <p:nvSpPr>
          <p:cNvPr id="30724" name="Rectangle 2"/>
          <p:cNvSpPr>
            <a:spLocks noGrp="1" noRot="1" noChangeAspect="1" noChangeArrowheads="1" noTextEdit="1"/>
          </p:cNvSpPr>
          <p:nvPr>
            <p:ph type="sldImg"/>
          </p:nvPr>
        </p:nvSpPr>
        <p:spPr>
          <a:xfrm>
            <a:off x="1143000" y="685800"/>
            <a:ext cx="4572000" cy="3429000"/>
          </a:xfrm>
          <a:ln/>
        </p:spPr>
      </p:sp>
      <p:sp>
        <p:nvSpPr>
          <p:cNvPr id="30725" name="Rectangle 3"/>
          <p:cNvSpPr>
            <a:spLocks noGrp="1" noChangeArrowheads="1"/>
          </p:cNvSpPr>
          <p:nvPr>
            <p:ph type="body" idx="1"/>
          </p:nvPr>
        </p:nvSpPr>
        <p:spPr>
          <a:xfrm>
            <a:off x="913786" y="4342548"/>
            <a:ext cx="5030431" cy="4114645"/>
          </a:xfrm>
          <a:noFill/>
        </p:spPr>
        <p:txBody>
          <a:bodyPr lIns="91425" tIns="45712" rIns="91425" bIns="45712"/>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E9BC203-362C-4562-8511-FAC1FD617396}" type="slidenum">
              <a:rPr lang="en-US" i="0" smtClean="0"/>
              <a:pPr eaLnBrk="1" hangingPunct="1"/>
              <a:t>27</a:t>
            </a:fld>
            <a:endParaRPr lang="en-US" i="0" smtClean="0"/>
          </a:p>
        </p:txBody>
      </p:sp>
      <p:sp>
        <p:nvSpPr>
          <p:cNvPr id="31747"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4CEBB6D9-AA14-4805-B939-9F076B340A99}" type="slidenum">
              <a:rPr lang="en-US" sz="1200" i="0"/>
              <a:pPr algn="r" eaLnBrk="1" hangingPunct="1"/>
              <a:t>27</a:t>
            </a:fld>
            <a:endParaRPr lang="en-US" sz="1200" i="0"/>
          </a:p>
        </p:txBody>
      </p:sp>
      <p:sp>
        <p:nvSpPr>
          <p:cNvPr id="31748" name="Rectangle 2"/>
          <p:cNvSpPr>
            <a:spLocks noGrp="1" noRot="1" noChangeAspect="1" noChangeArrowheads="1" noTextEdit="1"/>
          </p:cNvSpPr>
          <p:nvPr>
            <p:ph type="sldImg"/>
          </p:nvPr>
        </p:nvSpPr>
        <p:spPr>
          <a:xfrm>
            <a:off x="1143000" y="685800"/>
            <a:ext cx="4572000" cy="3429000"/>
          </a:xfrm>
          <a:ln/>
        </p:spPr>
      </p:sp>
      <p:sp>
        <p:nvSpPr>
          <p:cNvPr id="31749" name="Rectangle 3"/>
          <p:cNvSpPr>
            <a:spLocks noGrp="1" noChangeArrowheads="1"/>
          </p:cNvSpPr>
          <p:nvPr>
            <p:ph type="body" idx="1"/>
          </p:nvPr>
        </p:nvSpPr>
        <p:spPr>
          <a:xfrm>
            <a:off x="913786" y="4342548"/>
            <a:ext cx="5030431" cy="4114645"/>
          </a:xfrm>
          <a:noFill/>
        </p:spPr>
        <p:txBody>
          <a:bodyPr lIns="91425" tIns="45712" rIns="91425" bIns="45712"/>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940DE26-DBAE-4F3D-9A2A-6F9660E014BA}" type="slidenum">
              <a:rPr lang="en-US" altLang="en-US" b="0" smtClean="0"/>
              <a:pPr eaLnBrk="1" hangingPunct="1"/>
              <a:t>28</a:t>
            </a:fld>
            <a:endParaRPr lang="en-US" altLang="en-US" b="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1E6A341-21A8-4F4F-838D-6E9BA619FA6E}" type="slidenum">
              <a:rPr lang="en-US" altLang="en-US" b="0" smtClean="0"/>
              <a:pPr eaLnBrk="1" hangingPunct="1"/>
              <a:t>29</a:t>
            </a:fld>
            <a:endParaRPr lang="en-US" altLang="en-US"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668D77C-D108-46C4-BD4F-0FAEAA67E9CE}" type="slidenum">
              <a:rPr lang="en-US" altLang="en-US" b="0" smtClean="0"/>
              <a:pPr eaLnBrk="1" hangingPunct="1"/>
              <a:t>30</a:t>
            </a:fld>
            <a:endParaRPr lang="en-US" altLang="en-US" b="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B0240FF-01F7-47DD-9FCB-9E5FA9BFF148}" type="slidenum">
              <a:rPr lang="en-US" altLang="en-US" b="0" smtClean="0"/>
              <a:pPr eaLnBrk="1" hangingPunct="1"/>
              <a:t>31</a:t>
            </a:fld>
            <a:endParaRPr lang="en-US" altLang="en-US"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0682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47D90C7-A5BD-453D-9AB5-96DE36387019}" type="slidenum">
              <a:rPr lang="en-US" altLang="en-US" b="0" smtClean="0"/>
              <a:pPr eaLnBrk="1" hangingPunct="1"/>
              <a:t>32</a:t>
            </a:fld>
            <a:endParaRPr lang="en-US" altLang="en-US" b="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A: Golgi apparatus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EA00AF1-B834-4BDC-9E4A-9BC827311E63}" type="slidenum">
              <a:rPr lang="en-US" altLang="en-US" b="0" smtClean="0"/>
              <a:pPr eaLnBrk="1" hangingPunct="1"/>
              <a:t>33</a:t>
            </a:fld>
            <a:endParaRPr lang="en-US" altLang="en-US"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78C190F6-5CAB-464D-B978-17FD2D90E6FF}" type="slidenum">
              <a:rPr lang="en-US" i="0" smtClean="0"/>
              <a:pPr eaLnBrk="1" hangingPunct="1"/>
              <a:t>34</a:t>
            </a:fld>
            <a:endParaRPr lang="en-US" i="0" smtClean="0"/>
          </a:p>
        </p:txBody>
      </p:sp>
      <p:sp>
        <p:nvSpPr>
          <p:cNvPr id="3379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7CA69F-D69A-4A9D-B1BF-611892A73B9E}" type="slidenum">
              <a:rPr lang="en-US" sz="1200" i="0"/>
              <a:pPr algn="r" eaLnBrk="1" hangingPunct="1"/>
              <a:t>34</a:t>
            </a:fld>
            <a:endParaRPr lang="en-US" sz="1200" i="0"/>
          </a:p>
        </p:txBody>
      </p:sp>
      <p:sp>
        <p:nvSpPr>
          <p:cNvPr id="33796" name="Rectangle 2"/>
          <p:cNvSpPr>
            <a:spLocks noGrp="1" noRot="1" noChangeAspect="1" noChangeArrowheads="1" noTextEdit="1"/>
          </p:cNvSpPr>
          <p:nvPr>
            <p:ph type="sldImg"/>
          </p:nvPr>
        </p:nvSpPr>
        <p:spPr>
          <a:xfrm>
            <a:off x="1143000" y="685800"/>
            <a:ext cx="4572000" cy="3429000"/>
          </a:xfrm>
          <a:ln/>
        </p:spPr>
      </p:sp>
      <p:sp>
        <p:nvSpPr>
          <p:cNvPr id="33797" name="Rectangle 3"/>
          <p:cNvSpPr>
            <a:spLocks noGrp="1" noChangeArrowheads="1"/>
          </p:cNvSpPr>
          <p:nvPr>
            <p:ph type="body" idx="1"/>
          </p:nvPr>
        </p:nvSpPr>
        <p:spPr>
          <a:xfrm>
            <a:off x="913786" y="4342548"/>
            <a:ext cx="5030431" cy="4114645"/>
          </a:xfrm>
          <a:noFill/>
        </p:spPr>
        <p:txBody>
          <a:bodyPr lIns="91425" tIns="45712" rIns="91425" bIns="45712"/>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821" indent="-285701" eaLnBrk="0" hangingPunct="0">
              <a:defRPr>
                <a:solidFill>
                  <a:schemeClr val="tx1"/>
                </a:solidFill>
                <a:latin typeface="Arial" pitchFamily="34" charset="0"/>
              </a:defRPr>
            </a:lvl2pPr>
            <a:lvl3pPr marL="1142802" indent="-228561" eaLnBrk="0" hangingPunct="0">
              <a:defRPr>
                <a:solidFill>
                  <a:schemeClr val="tx1"/>
                </a:solidFill>
                <a:latin typeface="Arial" pitchFamily="34" charset="0"/>
              </a:defRPr>
            </a:lvl3pPr>
            <a:lvl4pPr marL="1599922" indent="-228561" eaLnBrk="0" hangingPunct="0">
              <a:defRPr>
                <a:solidFill>
                  <a:schemeClr val="tx1"/>
                </a:solidFill>
                <a:latin typeface="Arial" pitchFamily="34" charset="0"/>
              </a:defRPr>
            </a:lvl4pPr>
            <a:lvl5pPr marL="2057044" indent="-228561" eaLnBrk="0" hangingPunct="0">
              <a:defRPr>
                <a:solidFill>
                  <a:schemeClr val="tx1"/>
                </a:solidFill>
                <a:latin typeface="Arial" pitchFamily="34" charset="0"/>
              </a:defRPr>
            </a:lvl5pPr>
            <a:lvl6pPr marL="2514164" indent="-228561" eaLnBrk="0" fontAlgn="base" hangingPunct="0">
              <a:spcBef>
                <a:spcPct val="0"/>
              </a:spcBef>
              <a:spcAft>
                <a:spcPct val="0"/>
              </a:spcAft>
              <a:defRPr>
                <a:solidFill>
                  <a:schemeClr val="tx1"/>
                </a:solidFill>
                <a:latin typeface="Arial" pitchFamily="34" charset="0"/>
              </a:defRPr>
            </a:lvl6pPr>
            <a:lvl7pPr marL="2971285" indent="-228561" eaLnBrk="0" fontAlgn="base" hangingPunct="0">
              <a:spcBef>
                <a:spcPct val="0"/>
              </a:spcBef>
              <a:spcAft>
                <a:spcPct val="0"/>
              </a:spcAft>
              <a:defRPr>
                <a:solidFill>
                  <a:schemeClr val="tx1"/>
                </a:solidFill>
                <a:latin typeface="Arial" pitchFamily="34" charset="0"/>
              </a:defRPr>
            </a:lvl7pPr>
            <a:lvl8pPr marL="3428405" indent="-228561" eaLnBrk="0" fontAlgn="base" hangingPunct="0">
              <a:spcBef>
                <a:spcPct val="0"/>
              </a:spcBef>
              <a:spcAft>
                <a:spcPct val="0"/>
              </a:spcAft>
              <a:defRPr>
                <a:solidFill>
                  <a:schemeClr val="tx1"/>
                </a:solidFill>
                <a:latin typeface="Arial" pitchFamily="34" charset="0"/>
              </a:defRPr>
            </a:lvl8pPr>
            <a:lvl9pPr marL="3885527" indent="-228561"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90FD813-AB53-4D7E-BB07-7DDCAD7F9841}" type="slidenum">
              <a:rPr lang="en-US" altLang="en-US" b="0" smtClean="0"/>
              <a:pPr eaLnBrk="1" hangingPunct="1"/>
              <a:t>36</a:t>
            </a:fld>
            <a:endParaRPr lang="en-US" altLang="en-US"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05EE865-9CFB-4D62-B862-80ACAD04E7B3}" type="slidenum">
              <a:rPr lang="en-US" altLang="en-US" b="0" smtClean="0"/>
              <a:pPr eaLnBrk="1" hangingPunct="1"/>
              <a:t>37</a:t>
            </a:fld>
            <a:endParaRPr lang="en-US" alt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349705A-E686-4D89-90F1-546877B394AB}" type="slidenum">
              <a:rPr lang="en-US" altLang="en-US" b="0" smtClean="0"/>
              <a:pPr eaLnBrk="1" hangingPunct="1"/>
              <a:t>38</a:t>
            </a:fld>
            <a:endParaRPr lang="en-US" altLang="en-US"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3723FC8-2293-4C09-BCB2-A7E16A692A1D}" type="slidenum">
              <a:rPr lang="en-US" altLang="en-US" b="0" smtClean="0"/>
              <a:pPr eaLnBrk="1" hangingPunct="1"/>
              <a:t>39</a:t>
            </a:fld>
            <a:endParaRPr lang="en-US"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5C9AE1F-DF19-4D02-9F89-36FAEEB430AD}" type="slidenum">
              <a:rPr lang="en-US" altLang="en-US" b="0" smtClean="0"/>
              <a:pPr eaLnBrk="1" hangingPunct="1"/>
              <a:t>40</a:t>
            </a:fld>
            <a:endParaRPr lang="en-US" altLang="en-US"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41</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887413" eaLnBrk="0" hangingPunct="0">
              <a:defRPr sz="2400">
                <a:solidFill>
                  <a:schemeClr val="tx1"/>
                </a:solidFill>
                <a:latin typeface="Arial" charset="0"/>
                <a:ea typeface="ＭＳ Ｐゴシック" charset="0"/>
                <a:cs typeface="ＭＳ Ｐゴシック" charset="0"/>
              </a:defRPr>
            </a:lvl1pPr>
            <a:lvl2pPr marL="742950" indent="-285750" defTabSz="887413" eaLnBrk="0" hangingPunct="0">
              <a:defRPr sz="2400">
                <a:solidFill>
                  <a:schemeClr val="tx1"/>
                </a:solidFill>
                <a:latin typeface="Arial" charset="0"/>
                <a:ea typeface="ＭＳ Ｐゴシック" charset="0"/>
              </a:defRPr>
            </a:lvl2pPr>
            <a:lvl3pPr marL="1143000" indent="-228600" defTabSz="887413" eaLnBrk="0" hangingPunct="0">
              <a:defRPr sz="2400">
                <a:solidFill>
                  <a:schemeClr val="tx1"/>
                </a:solidFill>
                <a:latin typeface="Arial" charset="0"/>
                <a:ea typeface="ＭＳ Ｐゴシック" charset="0"/>
              </a:defRPr>
            </a:lvl3pPr>
            <a:lvl4pPr marL="1600200" indent="-228600" defTabSz="887413" eaLnBrk="0" hangingPunct="0">
              <a:defRPr sz="2400">
                <a:solidFill>
                  <a:schemeClr val="tx1"/>
                </a:solidFill>
                <a:latin typeface="Arial" charset="0"/>
                <a:ea typeface="ＭＳ Ｐゴシック" charset="0"/>
              </a:defRPr>
            </a:lvl4pPr>
            <a:lvl5pPr marL="2057400" indent="-228600" defTabSz="887413" eaLnBrk="0" hangingPunct="0">
              <a:defRPr sz="2400">
                <a:solidFill>
                  <a:schemeClr val="tx1"/>
                </a:solidFill>
                <a:latin typeface="Arial" charset="0"/>
                <a:ea typeface="ＭＳ Ｐゴシック" charset="0"/>
              </a:defRPr>
            </a:lvl5pPr>
            <a:lvl6pPr marL="2514600" indent="-228600" defTabSz="8874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874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874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874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08877-D690-6846-87E3-5C7714E276B4}" type="slidenum">
              <a:rPr lang="en-US" sz="1200"/>
              <a:pPr eaLnBrk="1" hangingPunct="1"/>
              <a:t>4</a:t>
            </a:fld>
            <a:endParaRPr lang="en-US" sz="1200"/>
          </a:p>
        </p:txBody>
      </p:sp>
      <p:sp>
        <p:nvSpPr>
          <p:cNvPr id="37891"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7763" y="685800"/>
            <a:ext cx="4570412" cy="34290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a:t>Prokaryotes …</a:t>
            </a:r>
          </a:p>
          <a:p>
            <a:pPr eaLnBrk="1" hangingPunct="1">
              <a:lnSpc>
                <a:spcPct val="90000"/>
              </a:lnSpc>
              <a:buFontTx/>
              <a:buChar char="-"/>
            </a:pPr>
            <a:endParaRPr lang="en-US" sz="1400" dirty="0"/>
          </a:p>
          <a:p>
            <a:pPr eaLnBrk="1" hangingPunct="1">
              <a:lnSpc>
                <a:spcPct val="90000"/>
              </a:lnSpc>
              <a:buFontTx/>
              <a:buChar char="-"/>
            </a:pPr>
            <a:r>
              <a:rPr lang="en-US" sz="1400" dirty="0"/>
              <a:t> Reproduce by means of binary fission. </a:t>
            </a:r>
          </a:p>
          <a:p>
            <a:pPr eaLnBrk="1" hangingPunct="1">
              <a:lnSpc>
                <a:spcPct val="90000"/>
              </a:lnSpc>
            </a:pPr>
            <a:endParaRPr lang="en-US" sz="1400" dirty="0"/>
          </a:p>
          <a:p>
            <a:pPr eaLnBrk="1" hangingPunct="1">
              <a:lnSpc>
                <a:spcPct val="90000"/>
              </a:lnSpc>
              <a:buFontTx/>
              <a:buChar char="-"/>
            </a:pPr>
            <a:r>
              <a:rPr lang="en-US" sz="1400" dirty="0"/>
              <a:t> Do not have a cell nucleus or any other organelles with membranes. Plasma membrane their only membrane.</a:t>
            </a:r>
          </a:p>
          <a:p>
            <a:pPr eaLnBrk="1" hangingPunct="1">
              <a:lnSpc>
                <a:spcPct val="90000"/>
              </a:lnSpc>
              <a:buFontTx/>
              <a:buChar char="-"/>
            </a:pPr>
            <a:endParaRPr lang="en-US" sz="1400" dirty="0"/>
          </a:p>
          <a:p>
            <a:pPr eaLnBrk="1" hangingPunct="1">
              <a:lnSpc>
                <a:spcPct val="90000"/>
              </a:lnSpc>
              <a:buFontTx/>
              <a:buChar char="-"/>
            </a:pPr>
            <a:r>
              <a:rPr lang="en-US" sz="1400" dirty="0"/>
              <a:t> DNA travels openly around the cell. </a:t>
            </a:r>
          </a:p>
          <a:p>
            <a:pPr eaLnBrk="1" hangingPunct="1">
              <a:lnSpc>
                <a:spcPct val="90000"/>
              </a:lnSpc>
            </a:pPr>
            <a:r>
              <a:rPr lang="en-US" sz="1400" dirty="0"/>
              <a:t>	         </a:t>
            </a:r>
          </a:p>
          <a:p>
            <a:pPr eaLnBrk="1" hangingPunct="1">
              <a:lnSpc>
                <a:spcPct val="90000"/>
              </a:lnSpc>
              <a:buFontTx/>
              <a:buChar char="-"/>
            </a:pPr>
            <a:r>
              <a:rPr lang="en-US" sz="1400" dirty="0"/>
              <a:t>All bacteria are prokaryotes. </a:t>
            </a:r>
          </a:p>
          <a:p>
            <a:pPr eaLnBrk="1" hangingPunct="1">
              <a:lnSpc>
                <a:spcPct val="90000"/>
              </a:lnSpc>
              <a:buFontTx/>
              <a:buChar char="-"/>
            </a:pPr>
            <a:endParaRPr lang="en-US" sz="1400" dirty="0"/>
          </a:p>
          <a:p>
            <a:pPr eaLnBrk="1" hangingPunct="1">
              <a:lnSpc>
                <a:spcPct val="90000"/>
              </a:lnSpc>
              <a:buFontTx/>
              <a:buChar char="-"/>
            </a:pPr>
            <a:endParaRPr lang="en-US" sz="1400" dirty="0"/>
          </a:p>
        </p:txBody>
      </p:sp>
    </p:spTree>
    <p:extLst>
      <p:ext uri="{BB962C8B-B14F-4D97-AF65-F5344CB8AC3E}">
        <p14:creationId xmlns:p14="http://schemas.microsoft.com/office/powerpoint/2010/main" val="169084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7F849F75-18DA-4A2D-8679-170795B6778A}" type="slidenum">
              <a:rPr lang="en-US" smtClean="0"/>
              <a:pPr eaLnBrk="1" hangingPunct="1"/>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104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0F521421-3B80-43D9-AD5C-20AF6B2BAEB3}" type="slidenum">
              <a:rPr lang="en-US" smtClean="0"/>
              <a:pPr eaLnBrk="1" hangingPunct="1"/>
              <a:t>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4841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BC1CD29B-6B00-4BF3-99F7-974B6AF143C1}" type="slidenum">
              <a:rPr lang="en-US" smtClean="0"/>
              <a:pPr eaLnBrk="1" hangingPunct="1"/>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3171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AA7A4779-37C3-4002-A003-0CF56913A132}" type="slidenum">
              <a:rPr lang="en-US" smtClean="0"/>
              <a:pPr eaLnBrk="1" hangingPunct="1"/>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5957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Translation.gif" TargetMode="External"/><Relationship Id="rId4" Type="http://schemas.openxmlformats.org/officeDocument/2006/relationships/hyperlink" Target="http://en.wikipedia.org/wiki/File:Ribosome_shape.png" TargetMode="External"/><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Cell_membrane_detailed_diagram_4.svg" TargetMode="External"/><Relationship Id="rId5" Type="http://schemas.openxmlformats.org/officeDocument/2006/relationships/image" Target="../media/image17.jpeg"/><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4" Type="http://schemas.openxmlformats.org/officeDocument/2006/relationships/image" Target="../media/image18.jpeg"/><Relationship Id="rId5" Type="http://schemas.openxmlformats.org/officeDocument/2006/relationships/hyperlink" Target="http://www.scienceprofonline.org/microbiology/gram-positive-bacteria-cell-wall.html" TargetMode="External"/><Relationship Id="rId6" Type="http://schemas.openxmlformats.org/officeDocument/2006/relationships/image" Target="../media/image19.jpeg"/><Relationship Id="rId7" Type="http://schemas.openxmlformats.org/officeDocument/2006/relationships/hyperlink" Target="http://www.scienceprofonline.org/microbiology/gram-negative-bacteria-cell-wall.html" TargetMode="External"/><Relationship Id="rId8" Type="http://schemas.openxmlformats.org/officeDocument/2006/relationships/image" Target="../media/image20.jpeg"/><Relationship Id="rId9"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hyperlink" Target="http://www.scienceprofonline.com/microbiology/bacterial-cell-wall-structure-gram-positive-negative.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phil.cdc.gov/" TargetMode="External"/><Relationship Id="rId5" Type="http://schemas.openxmlformats.org/officeDocument/2006/relationships/image" Target="../media/image24.pn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microbiology/bacterial-pathogens-genus-clostridium.html" TargetMode="External"/><Relationship Id="rId4" Type="http://schemas.openxmlformats.org/officeDocument/2006/relationships/hyperlink" Target="http://en.wikipedia.org/wiki/File:Opisthotonus_in_a_patient_suffering_from_tetanus_-_Painting_by_Sir_Charles_Bell_-_1809.jpg" TargetMode="External"/><Relationship Id="rId5" Type="http://schemas.openxmlformats.org/officeDocument/2006/relationships/hyperlink" Target="http://commons.wikimedia.org/wiki/File:Nails.jpg" TargetMode="External"/><Relationship Id="rId6" Type="http://schemas.openxmlformats.org/officeDocument/2006/relationships/hyperlink" Target="http://en.wikipedia.org/wiki/File:AUTOAMPUTATE1.JPG" TargetMode="External"/><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g"/><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org/microbiology/gram-negative-bacteria-cell-wall.html" TargetMode="External"/><Relationship Id="rId6" Type="http://schemas.openxmlformats.org/officeDocument/2006/relationships/hyperlink" Target="http://www.scienceprofonline.org/microbiology/gram-positive-bacteria-cell-wall.html" TargetMode="External"/><Relationship Id="rId7" Type="http://schemas.openxmlformats.org/officeDocument/2006/relationships/hyperlink" Target="http://en.wikipedia.org/wiki/File:EMpylori.jpg" TargetMode="External"/><Relationship Id="rId8" Type="http://schemas.openxmlformats.org/officeDocument/2006/relationships/hyperlink" Target="http://en.wikipedia.org/wiki/File:E._coli_fimbriae.png" TargetMode="External"/><Relationship Id="rId9" Type="http://schemas.openxmlformats.org/officeDocument/2006/relationships/image" Target="../media/image28.jpeg"/><Relationship Id="rId10" Type="http://schemas.openxmlformats.org/officeDocument/2006/relationships/image" Target="../media/image29.png"/><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4" Type="http://schemas.openxmlformats.org/officeDocument/2006/relationships/hyperlink" Target="http://www.wiley.com/legacy/college/boyer/0470003790/animations/cell_structure/cell_structure.htm" TargetMode="External"/><Relationship Id="rId5" Type="http://schemas.openxmlformats.org/officeDocument/2006/relationships/image" Target="../media/image9.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30.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commons.wikimedia.org/wiki/File:Tree_of_Living_Organisms_2.pn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30.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genetics/types-cell-division-binary-fission-mitosis-meiosis.html" TargetMode="External"/><Relationship Id="rId4" Type="http://schemas.openxmlformats.org/officeDocument/2006/relationships/image" Target="../media/image31.jpeg"/><Relationship Id="rId5" Type="http://schemas.openxmlformats.org/officeDocument/2006/relationships/hyperlink" Target="http://en.wikipedia.org/wiki/File:FluorescentCells.jp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Bronchiolar_epithelium_3_-_SEM.jpg" TargetMode="External"/><Relationship Id="rId4" Type="http://schemas.openxmlformats.org/officeDocument/2006/relationships/hyperlink" Target="http://en.wikipedia.org/wiki/File:Eukaryotic_cilium_diagram_en.svg" TargetMode="External"/><Relationship Id="rId5" Type="http://schemas.openxmlformats.org/officeDocument/2006/relationships/hyperlink" Target="http://en.wikipedia.org/wiki/File:Flagellum_base_diagram_en.svg" TargetMode="External"/><Relationship Id="rId6" Type="http://schemas.openxmlformats.org/officeDocument/2006/relationships/hyperlink" Target="http://en.wikipedia.org/wiki/File:Sperm-egg.jpg" TargetMode="External"/><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 Id="rId11"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36.png"/><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File:Centriole-schema.SVG" TargetMode="External"/><Relationship Id="rId4" Type="http://schemas.openxmlformats.org/officeDocument/2006/relationships/hyperlink" Target="http://en.wikipedia.org/wiki/File:Centriole3D.png" TargetMode="External"/><Relationship Id="rId5" Type="http://schemas.openxmlformats.org/officeDocument/2006/relationships/hyperlink" Target="http://en.wikipedia.org/wiki/File:Centrioles_from_common_shore_crab_hepatopancreas.jpg" TargetMode="External"/><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en.wikipedia.org/wiki/File:Translation.gif" TargetMode="External"/><Relationship Id="rId5" Type="http://schemas.openxmlformats.org/officeDocument/2006/relationships/hyperlink" Target="http://en.wikipedia.org/wiki/File:Ribosome_shape.png" TargetMode="External"/><Relationship Id="rId6" Type="http://schemas.openxmlformats.org/officeDocument/2006/relationships/image" Target="../media/image16.png"/><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30.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endomembrane-system-eukaryotic-cell.html" TargetMode="External"/><Relationship Id="rId5" Type="http://schemas.openxmlformats.org/officeDocument/2006/relationships/hyperlink" Target="http://upload.wikimedia.org/wikipedia/commons/0/00/Endomembrane_system_diagram.svg" TargetMode="External"/><Relationship Id="rId6" Type="http://schemas.openxmlformats.org/officeDocument/2006/relationships/image" Target="../media/image41.png"/><Relationship Id="rId7" Type="http://schemas.openxmlformats.org/officeDocument/2006/relationships/hyperlink" Target="http://en.wikipedia.org/wiki/File:Endomembrane_system_diagram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www.scienceprofonline.com/chemistry/nucleotides-nucleic-acids-atp-rna-dna.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hyperlink" Target="http://en.wikipedia.org/wiki/File:Endomembrane_system_diagram_en.svg" TargetMode="External"/><Relationship Id="rId7" Type="http://schemas.openxmlformats.org/officeDocument/2006/relationships/hyperlink" Target="http://en.wikipedia.org/wiki/File:Diagram_human_cell_nucleus.svg" TargetMode="External"/><Relationship Id="rId8" Type="http://schemas.openxmlformats.org/officeDocument/2006/relationships/image" Target="../media/image43.jpeg"/><Relationship Id="rId9"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upload.wikimedia.org/wikipedia/commons/0/00/Endomembrane_system_diagram.svg" TargetMode="External"/><Relationship Id="rId5" Type="http://schemas.openxmlformats.org/officeDocument/2006/relationships/image" Target="../media/image41.png"/><Relationship Id="rId6" Type="http://schemas.openxmlformats.org/officeDocument/2006/relationships/hyperlink" Target="http://en.wikipedia.org/wiki/File:Endomembrane_system_diagram_en.svg" TargetMode="External"/><Relationship Id="rId7" Type="http://schemas.openxmlformats.org/officeDocument/2006/relationships/hyperlink" Target="http://en.wikipedia.org/wiki/File:Clara_cell_lung_-_TEM.jpg" TargetMode="External"/><Relationship Id="rId8" Type="http://schemas.openxmlformats.org/officeDocument/2006/relationships/image" Target="../media/image44.jpeg"/><Relationship Id="rId9"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hyperlink" Target="http://www.scienceprofonline.com/" TargetMode="External"/><Relationship Id="rId8" Type="http://schemas.openxmlformats.org/officeDocument/2006/relationships/image" Target="../media/image4.jpeg"/><Relationship Id="rId9" Type="http://schemas.openxmlformats.org/officeDocument/2006/relationships/image" Target="../media/image2.jpeg"/><Relationship Id="rId10" Type="http://schemas.openxmlformats.org/officeDocument/2006/relationships/hyperlink" Target="http://learn.genetics.utah.edu/content/begin/cells/scale/" TargetMode="External"/><Relationship Id="rId11" Type="http://schemas.openxmlformats.org/officeDocument/2006/relationships/hyperlink" Target="https://www.youtube.com/watch?v=gFuEo2ccTPA"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com/chemistry/what-is-a-lipid-organic-chemistry-fats-phospholipids-waxes-steroids.html" TargetMode="External"/><Relationship Id="rId5" Type="http://schemas.openxmlformats.org/officeDocument/2006/relationships/hyperlink" Target="http://www.scienceprofonline.com/chemistry/what-is-an-enzyme-catalyst-catalytic-proteins.html" TargetMode="External"/><Relationship Id="rId6" Type="http://schemas.openxmlformats.org/officeDocument/2006/relationships/hyperlink" Target="http://upload.wikimedia.org/wikipedia/commons/0/00/Endomembrane_system_diagram.svg" TargetMode="External"/><Relationship Id="rId7" Type="http://schemas.openxmlformats.org/officeDocument/2006/relationships/image" Target="../media/image41.png"/><Relationship Id="rId8" Type="http://schemas.openxmlformats.org/officeDocument/2006/relationships/image" Target="../media/image45.jpeg"/><Relationship Id="rId9" Type="http://schemas.openxmlformats.org/officeDocument/2006/relationships/hyperlink" Target="http://en.wikipedia.org/wiki/File:Endomembrane_system_diagram_en.svg" TargetMode="External"/><Relationship Id="rId10" Type="http://schemas.openxmlformats.org/officeDocument/2006/relationships/hyperlink" Target="http://en.wikipedia.org/wiki/File:Human_leukocyte,_showing_golgi_-_TEM.jpg"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http://highered.mcgraw-hill.com/olc/dl/120068/bio02.swf" TargetMode="External"/><Relationship Id="rId4" Type="http://schemas.openxmlformats.org/officeDocument/2006/relationships/hyperlink" Target="http://upload.wikimedia.org/wikipedia/commons/0/00/Endomembrane_system_diagram.svg" TargetMode="External"/><Relationship Id="rId5" Type="http://schemas.openxmlformats.org/officeDocument/2006/relationships/image" Target="../media/image41.png"/><Relationship Id="rId6" Type="http://schemas.openxmlformats.org/officeDocument/2006/relationships/hyperlink" Target="http://en.wikipedia.org/wiki/File:Endomembrane_system_diagram_en.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46.png"/><Relationship Id="rId5" Type="http://schemas.openxmlformats.org/officeDocument/2006/relationships/hyperlink" Target="http://en.wikipedia.org/wiki/File:Endomembrane_system_diagram_en.svg" TargetMode="External"/><Relationship Id="rId6" Type="http://schemas.openxmlformats.org/officeDocument/2006/relationships/hyperlink" Target="http://www.daviddarling.info/encyclopedia/L/lysosome.html" TargetMode="External"/><Relationship Id="rId7" Type="http://schemas.openxmlformats.org/officeDocument/2006/relationships/image" Target="../media/image43.jpe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bin"/><Relationship Id="rId5" Type="http://schemas.openxmlformats.org/officeDocument/2006/relationships/image" Target="../media/image47.emf"/><Relationship Id="rId6" Type="http://schemas.openxmlformats.org/officeDocument/2006/relationships/hyperlink" Target="http://en.wikipedia.org/wiki/File:Endomembrane_system_diagram_en.svg" TargetMode="External"/><Relationship Id="rId7" Type="http://schemas.openxmlformats.org/officeDocument/2006/relationships/hyperlink" Target="http://en.wikipedia.org/wiki/File:Cell_membrane_detailed_diagram_4.svg" TargetMode="External"/><Relationship Id="rId8" Type="http://schemas.openxmlformats.org/officeDocument/2006/relationships/image" Target="../media/image43.jpeg"/><Relationship Id="rId9" Type="http://schemas.openxmlformats.org/officeDocument/2006/relationships/hyperlink" Target="http://www.scienceprofonline.com/" TargetMode="External"/><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image" Target="../media/image48.jpeg"/><Relationship Id="rId5" Type="http://schemas.openxmlformats.org/officeDocument/2006/relationships/hyperlink" Target="http://en.wikipedia.org/wiki/File:Animal_mitochondrion_diagram_en_(edit).svg" TargetMode="External"/><Relationship Id="rId6" Type="http://schemas.openxmlformats.org/officeDocument/2006/relationships/hyperlink" Target="http://en.wikipedia.org/wiki/File:Chloroplast_diagram.svg" TargetMode="External"/><Relationship Id="rId7" Type="http://schemas.openxmlformats.org/officeDocument/2006/relationships/image" Target="../media/image49.jpeg"/><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hyperlink" Target="http://www.cellsalive.com/cells/cell_model.htm" TargetMode="External"/><Relationship Id="rId4" Type="http://schemas.openxmlformats.org/officeDocument/2006/relationships/hyperlink" Target="http://www.wiley.com/legacy/college/boyer/0470003790/animations/cell_structure/cell_structure.htm" TargetMode="External"/><Relationship Id="rId5" Type="http://schemas.openxmlformats.org/officeDocument/2006/relationships/hyperlink" Target="http://en.wikipedia.org/wiki/File:Average_prokaryote_cell-_en.svg" TargetMode="External"/><Relationship Id="rId6" Type="http://schemas.openxmlformats.org/officeDocument/2006/relationships/image" Target="../media/image30.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hyperlink" Target="http://www.scienceprofonline.org/chemistry/organic-chemistry-what-is-a-carbohydrate.html" TargetMode="External"/><Relationship Id="rId5" Type="http://schemas.openxmlformats.org/officeDocument/2006/relationships/image" Target="../media/image48.jpeg"/><Relationship Id="rId6" Type="http://schemas.openxmlformats.org/officeDocument/2006/relationships/hyperlink" Target="http://en.wikipedia.org/wiki/File:Plagiomnium_affine_laminazellen.jpeg" TargetMode="External"/><Relationship Id="rId7" Type="http://schemas.openxmlformats.org/officeDocument/2006/relationships/hyperlink" Target="http://en.wikipedia.org/wiki/File:Chloroplast_diagram.svg" TargetMode="External"/><Relationship Id="rId8" Type="http://schemas.openxmlformats.org/officeDocument/2006/relationships/image" Target="../media/image53.jpeg"/><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5" Type="http://schemas.openxmlformats.org/officeDocument/2006/relationships/image" Target="../media/image56.png"/><Relationship Id="rId6" Type="http://schemas.openxmlformats.org/officeDocument/2006/relationships/hyperlink" Target="http://en.wikipedia.org/wiki/File:Turgor_pressure_on_plant_cells_diagram.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57.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Image:Relative_scale.svg" TargetMode="External"/><Relationship Id="rId5" Type="http://schemas.openxmlformats.org/officeDocument/2006/relationships/image" Target="../media/image6.png"/><Relationship Id="rId6" Type="http://schemas.openxmlformats.org/officeDocument/2006/relationships/hyperlink" Target="http://www.cellsalive.com/howbig.htm"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profonline.com/cell-biology/animal-cell-parts-functions-diagrams.html" TargetMode="External"/><Relationship Id="rId4" Type="http://schemas.openxmlformats.org/officeDocument/2006/relationships/image" Target="../media/image30.jpeg"/><Relationship Id="rId5" Type="http://schemas.openxmlformats.org/officeDocument/2006/relationships/hyperlink" Target="http://commons.wikimedia.org/wiki/File:Animal_cell_structure_no_tex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58.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1" Type="http://schemas.openxmlformats.org/officeDocument/2006/relationships/hyperlink" Target="http://www.youtube.com/watch?v=ZK6YP1Smbxk" TargetMode="External"/><Relationship Id="rId12" Type="http://schemas.openxmlformats.org/officeDocument/2006/relationships/hyperlink" Target="http://www.cellsalive.com/cells/3dcell.htm" TargetMode="External"/><Relationship Id="rId13" Type="http://schemas.openxmlformats.org/officeDocument/2006/relationships/hyperlink" Target="http://www.wiley.com/college/boyer/0470003790/animations/cell_structure/cell_structure.htm" TargetMode="External"/><Relationship Id="rId14" Type="http://schemas.openxmlformats.org/officeDocument/2006/relationships/hyperlink" Target="http://bcs.whfreeman.com/thelifewire/content/chp04/0402001.html" TargetMode="External"/><Relationship Id="rId15" Type="http://schemas.openxmlformats.org/officeDocument/2006/relationships/hyperlink" Target="http://faculty.uma.edu/sbaker/nucleus_endo.html" TargetMode="External"/><Relationship Id="rId16" Type="http://schemas.openxmlformats.org/officeDocument/2006/relationships/hyperlink" Target="http://highered.mcgraw-hill.com/olcweb/cgi/pluginpop.cgi?it=swf::535::535::/sites/dl/free/0072437316/120068/bio02.swf::Endocytosis%20and%20Exocytosis" TargetMode="External"/><Relationship Id="rId17" Type="http://schemas.openxmlformats.org/officeDocument/2006/relationships/hyperlink" Target="http://www.biology4kids.com/files/cell_main.html" TargetMode="External"/><Relationship Id="rId18" Type="http://schemas.openxmlformats.org/officeDocument/2006/relationships/image" Target="../media/image59.wmf"/><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scienceprofonline.com/vmc/prokaryotic-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cellsalive.com/cells/bactcell.htm" TargetMode="External"/><Relationship Id="rId7" Type="http://schemas.openxmlformats.org/officeDocument/2006/relationships/hyperlink" Target="http://www.cellsalive.com/" TargetMode="External"/><Relationship Id="rId8" Type="http://schemas.openxmlformats.org/officeDocument/2006/relationships/hyperlink" Target="http://www.scienceprofonline.com/vcbc/eukaryotic-cells-main.html" TargetMode="External"/><Relationship Id="rId9" Type="http://schemas.openxmlformats.org/officeDocument/2006/relationships/hyperlink" Target="http://www.scienceprofonline.com/cell-biology/prokaryotic-and-eukaryotic-two-types-of-biological-cells.html" TargetMode="External"/><Relationship Id="rId10" Type="http://schemas.openxmlformats.org/officeDocument/2006/relationships/hyperlink" Target="http://www.scienceprofonline.com/cell-biology/eukaryotic-cell-parts-functions-diagram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commons.wikimedia.org/wiki/File:Tree_of_Living_Organisms_2.pn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en.wikipedia.org/wiki/File:Binary_fission.svg" TargetMode="External"/><Relationship Id="rId8" Type="http://schemas.openxmlformats.org/officeDocument/2006/relationships/hyperlink" Target="http://www.classzone.com/books/hs/ca/sc/bio_07/animated_biology/bio_ch05_0149_ab_fission.html" TargetMode="External"/><Relationship Id="rId9" Type="http://schemas.openxmlformats.org/officeDocument/2006/relationships/hyperlink" Target="http://highered.mcgraw-hill.com/olcweb/cgi/pluginpop.cgi?it=swf::500::500::/sites/dl/free/0073375225/594358/BinaryFission.swf::BinaryFission"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genetics/what-is-dna-deoxyribonucleic-acid.html" TargetMode="External"/><Relationship Id="rId4" Type="http://schemas.openxmlformats.org/officeDocument/2006/relationships/hyperlink" Target="http://www.scienceprofonline.org/microbiology/bacterial-genetics-plasmid-dna-conjugation-gene-transfer.html" TargetMode="External"/><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Conjugation.svg"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genetics/genetic-replication-copying-dna.html" TargetMode="External"/><Relationship Id="rId5" Type="http://schemas.openxmlformats.org/officeDocument/2006/relationships/image" Target="../media/image12.png"/><Relationship Id="rId6" Type="http://schemas.openxmlformats.org/officeDocument/2006/relationships/image" Target="../media/image9.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cell-biology/what-is-cell-biology-cellular-story-of-human-body.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8"/>
              </a:rPr>
              <a:t>info@scienceprofonline.com</a:t>
            </a:r>
            <a:endParaRPr lang="en-US" altLang="en-US" sz="1200" b="0">
              <a:latin typeface="Comic Sans MS" pitchFamily="66"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457200" y="1676399"/>
            <a:ext cx="3886201" cy="4822681"/>
          </a:xfrm>
        </p:spPr>
        <p:txBody>
          <a:bodyPr/>
          <a:lstStyle/>
          <a:p>
            <a:pPr eaLnBrk="1" hangingPunct="1">
              <a:buFontTx/>
              <a:buNone/>
            </a:pPr>
            <a:r>
              <a:rPr lang="en-US" sz="2400" b="1" dirty="0" smtClean="0">
                <a:solidFill>
                  <a:schemeClr val="tx1">
                    <a:lumMod val="50000"/>
                    <a:lumOff val="50000"/>
                  </a:schemeClr>
                </a:solidFill>
                <a:latin typeface="Comic Sans MS" pitchFamily="66" charset="0"/>
              </a:rPr>
              <a:t>Ribosomes</a:t>
            </a:r>
          </a:p>
          <a:p>
            <a:pPr eaLnBrk="1" hangingPunct="1">
              <a:buFontTx/>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Found within cytoplasm or attached to plasma membrane.</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Made of protein &amp; </a:t>
            </a:r>
            <a:r>
              <a:rPr lang="en-US" sz="1600" dirty="0" err="1" smtClean="0">
                <a:latin typeface="Comic Sans MS" pitchFamily="66" charset="0"/>
              </a:rPr>
              <a:t>rRNA</a:t>
            </a:r>
            <a:r>
              <a:rPr lang="en-US" sz="16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Composed of two subunits.</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Cell may contain thousands </a:t>
            </a:r>
            <a:r>
              <a:rPr lang="en-US" sz="18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2000" b="1" i="1" dirty="0" smtClean="0">
                <a:solidFill>
                  <a:srgbClr val="FF0000"/>
                </a:solidFill>
                <a:latin typeface="Comic Sans MS" pitchFamily="66" charset="0"/>
              </a:rPr>
              <a:t>Q</a:t>
            </a:r>
            <a:r>
              <a:rPr lang="en-US" sz="1600" b="1" i="1" dirty="0" smtClean="0">
                <a:latin typeface="Comic Sans MS" pitchFamily="66" charset="0"/>
              </a:rPr>
              <a:t>:</a:t>
            </a:r>
            <a:r>
              <a:rPr lang="en-US" sz="1600" i="1" dirty="0" smtClean="0">
                <a:latin typeface="Comic Sans MS" pitchFamily="66" charset="0"/>
              </a:rPr>
              <a:t> </a:t>
            </a:r>
            <a:r>
              <a:rPr lang="en-US" sz="1600" b="1" i="1" dirty="0" smtClean="0">
                <a:latin typeface="Comic Sans MS" pitchFamily="66" charset="0"/>
              </a:rPr>
              <a:t>What do ribosomes do?</a:t>
            </a:r>
          </a:p>
          <a:p>
            <a:pPr eaLnBrk="1" hangingPunct="1">
              <a:buFont typeface="Wingdings" pitchFamily="2" charset="2"/>
              <a:buChar char="Ø"/>
            </a:pPr>
            <a:endParaRPr lang="en-US" sz="1000" b="1" i="1" dirty="0">
              <a:latin typeface="Comic Sans MS" pitchFamily="66" charset="0"/>
            </a:endParaRPr>
          </a:p>
          <a:p>
            <a:pPr eaLnBrk="1" hangingPunct="1">
              <a:buFont typeface="Wingdings" pitchFamily="2" charset="2"/>
              <a:buChar char="Ø"/>
            </a:pPr>
            <a:r>
              <a:rPr lang="en-US" sz="1800" b="1" i="1" dirty="0" smtClean="0">
                <a:solidFill>
                  <a:srgbClr val="FF0000"/>
                </a:solidFill>
                <a:latin typeface="Comic Sans MS" pitchFamily="66" charset="0"/>
              </a:rPr>
              <a:t>Q</a:t>
            </a:r>
            <a:r>
              <a:rPr lang="en-US" sz="1600" b="1" i="1" dirty="0" smtClean="0">
                <a:latin typeface="Comic Sans MS" pitchFamily="66" charset="0"/>
              </a:rPr>
              <a:t>: What’s the relationship between the </a:t>
            </a:r>
            <a:r>
              <a:rPr lang="en-US" sz="1600" b="1" i="1" dirty="0" smtClean="0">
                <a:solidFill>
                  <a:schemeClr val="tx1">
                    <a:lumMod val="65000"/>
                    <a:lumOff val="35000"/>
                  </a:schemeClr>
                </a:solidFill>
                <a:latin typeface="Comic Sans MS" pitchFamily="66" charset="0"/>
              </a:rPr>
              <a:t>job that the ribosomes do </a:t>
            </a:r>
            <a:r>
              <a:rPr lang="en-US" sz="1600" b="1" i="1" dirty="0" smtClean="0">
                <a:latin typeface="Comic Sans MS" pitchFamily="66" charset="0"/>
              </a:rPr>
              <a:t>and the </a:t>
            </a:r>
            <a:r>
              <a:rPr lang="en-US" sz="1600" b="1" i="1" dirty="0" smtClean="0">
                <a:solidFill>
                  <a:schemeClr val="tx1">
                    <a:lumMod val="65000"/>
                    <a:lumOff val="35000"/>
                  </a:schemeClr>
                </a:solidFill>
                <a:latin typeface="Comic Sans MS" pitchFamily="66" charset="0"/>
              </a:rPr>
              <a:t>genetic instructions </a:t>
            </a:r>
            <a:r>
              <a:rPr lang="en-US" sz="1600" b="1" i="1" dirty="0" smtClean="0">
                <a:latin typeface="Comic Sans MS" pitchFamily="66" charset="0"/>
              </a:rPr>
              <a:t>(nucleic acids) of the cell?</a:t>
            </a:r>
            <a:endParaRPr lang="en-US" sz="2400" b="1" i="1" dirty="0" smtClean="0"/>
          </a:p>
        </p:txBody>
      </p:sp>
      <p:sp>
        <p:nvSpPr>
          <p:cNvPr id="10244" name="Text Box 4"/>
          <p:cNvSpPr txBox="1">
            <a:spLocks noChangeArrowheads="1"/>
          </p:cNvSpPr>
          <p:nvPr/>
        </p:nvSpPr>
        <p:spPr bwMode="auto">
          <a:xfrm>
            <a:off x="6096000" y="6519863"/>
            <a:ext cx="304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b="0" dirty="0">
                <a:latin typeface="Comic Sans MS" pitchFamily="66" charset="0"/>
              </a:rPr>
              <a:t>Animation: </a:t>
            </a:r>
            <a:r>
              <a:rPr lang="en-US" sz="1000" b="0" dirty="0">
                <a:latin typeface="Comic Sans MS" pitchFamily="66" charset="0"/>
                <a:hlinkClick r:id="rId3"/>
              </a:rPr>
              <a:t>Ribosome translating protein</a:t>
            </a:r>
            <a:r>
              <a:rPr lang="en-US" sz="1000" b="0" dirty="0" smtClean="0">
                <a:latin typeface="Comic Sans MS" pitchFamily="66" charset="0"/>
              </a:rPr>
              <a:t>,; </a:t>
            </a:r>
            <a:r>
              <a:rPr lang="en-US" sz="1000" b="0" dirty="0" err="1" smtClean="0">
                <a:latin typeface="Comic Sans MS" pitchFamily="66" charset="0"/>
              </a:rPr>
              <a:t>Xvazquez</a:t>
            </a:r>
            <a:r>
              <a:rPr lang="en-US" sz="1000" b="0" dirty="0">
                <a:latin typeface="Comic Sans MS" pitchFamily="66" charset="0"/>
              </a:rPr>
              <a:t>; </a:t>
            </a:r>
            <a:r>
              <a:rPr lang="en-US" sz="1000" b="0" dirty="0">
                <a:latin typeface="Comic Sans MS" pitchFamily="66" charset="0"/>
                <a:hlinkClick r:id="rId4"/>
              </a:rPr>
              <a:t>Ribosome Structure</a:t>
            </a:r>
            <a:r>
              <a:rPr lang="en-US" sz="1000" b="0" dirty="0">
                <a:latin typeface="Comic Sans MS" pitchFamily="66" charset="0"/>
              </a:rPr>
              <a:t>, </a:t>
            </a:r>
            <a:r>
              <a:rPr lang="en-US" sz="1000" b="0" dirty="0" err="1">
                <a:latin typeface="Comic Sans MS" pitchFamily="66" charset="0"/>
              </a:rPr>
              <a:t>Vossman</a:t>
            </a:r>
            <a:r>
              <a:rPr lang="en-US" sz="1000" b="0" dirty="0">
                <a:latin typeface="Comic Sans MS" pitchFamily="66" charset="0"/>
              </a:rPr>
              <a:t> </a:t>
            </a:r>
          </a:p>
        </p:txBody>
      </p:sp>
      <p:pic>
        <p:nvPicPr>
          <p:cNvPr id="10245" name="Picture 6" descr="Ribosome_shape-Vossman_Wik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00600" y="381000"/>
            <a:ext cx="4038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5943600" y="2486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omic Sans MS" pitchFamily="66" charset="0"/>
                <a:hlinkClick r:id="rId3"/>
              </a:rPr>
              <a:t>Click here</a:t>
            </a:r>
            <a:r>
              <a:rPr lang="en-US" b="1" dirty="0">
                <a:latin typeface="Comic Sans MS" pitchFamily="66" charset="0"/>
              </a:rPr>
              <a:t> </a:t>
            </a:r>
            <a:r>
              <a:rPr lang="en-US" dirty="0">
                <a:latin typeface="Comic Sans MS" pitchFamily="66" charset="0"/>
              </a:rPr>
              <a:t>for animation of ribosome building a protein.</a:t>
            </a:r>
          </a:p>
          <a:p>
            <a:pPr algn="ctr" eaLnBrk="1" hangingPunct="1"/>
            <a:endParaRPr lang="en-US" dirty="0"/>
          </a:p>
        </p:txBody>
      </p:sp>
      <p:sp>
        <p:nvSpPr>
          <p:cNvPr id="10" name="Rectangle 2"/>
          <p:cNvSpPr txBox="1">
            <a:spLocks noChangeArrowheads="1"/>
          </p:cNvSpPr>
          <p:nvPr/>
        </p:nvSpPr>
        <p:spPr bwMode="auto">
          <a:xfrm>
            <a:off x="304800" y="2286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dirty="0" smtClean="0">
                <a:solidFill>
                  <a:srgbClr val="FF0000"/>
                </a:solidFill>
                <a:latin typeface="Comic Sans MS" pitchFamily="66" charset="0"/>
              </a:rPr>
              <a:t>Prokaryotes</a:t>
            </a:r>
            <a:r>
              <a:rPr lang="en-US" sz="2800" b="1" dirty="0" smtClean="0">
                <a:solidFill>
                  <a:schemeClr val="bg1">
                    <a:lumMod val="50000"/>
                  </a:schemeClr>
                </a:solidFill>
                <a:latin typeface="Comic Sans MS" pitchFamily="66" charset="0"/>
              </a:rPr>
              <a:t> </a:t>
            </a:r>
            <a:br>
              <a:rPr lang="en-US" sz="2800" b="1" dirty="0" smtClean="0">
                <a:solidFill>
                  <a:schemeClr val="bg1">
                    <a:lumMod val="50000"/>
                  </a:schemeClr>
                </a:solidFill>
                <a:latin typeface="Comic Sans MS" pitchFamily="66" charset="0"/>
              </a:rPr>
            </a:br>
            <a:r>
              <a:rPr lang="en-US" sz="3600" b="1" dirty="0" smtClean="0">
                <a:latin typeface="Comic Sans MS" pitchFamily="66" charset="0"/>
              </a:rPr>
              <a:t>Bacteria</a:t>
            </a:r>
            <a:r>
              <a:rPr lang="en-US" dirty="0" smtClean="0"/>
              <a:t> </a:t>
            </a:r>
          </a:p>
        </p:txBody>
      </p:sp>
      <p:sp>
        <p:nvSpPr>
          <p:cNvPr id="11"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9297020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3"/>
          </p:nvPr>
        </p:nvSpPr>
        <p:spPr>
          <a:xfrm>
            <a:off x="228600" y="1600200"/>
            <a:ext cx="3886200" cy="4373563"/>
          </a:xfrm>
        </p:spPr>
        <p:txBody>
          <a:bodyPr/>
          <a:lstStyle/>
          <a:p>
            <a:pPr eaLnBrk="1" hangingPunct="1">
              <a:lnSpc>
                <a:spcPct val="90000"/>
              </a:lnSpc>
              <a:buFont typeface="Wingdings" pitchFamily="2" charset="2"/>
              <a:buChar char="Ø"/>
            </a:pPr>
            <a:r>
              <a:rPr lang="en-US" sz="1800" dirty="0" smtClean="0">
                <a:latin typeface="Comic Sans MS" pitchFamily="66" charset="0"/>
              </a:rPr>
              <a:t>Separates the cell from its environment.</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Phospholipid molecules oriented so that </a:t>
            </a:r>
            <a:r>
              <a:rPr lang="en-US" sz="1800" b="1" dirty="0" smtClean="0">
                <a:solidFill>
                  <a:srgbClr val="FF0000"/>
                </a:solidFill>
                <a:latin typeface="Comic Sans MS" pitchFamily="66" charset="0"/>
              </a:rPr>
              <a:t>hydrophilic </a:t>
            </a:r>
            <a:r>
              <a:rPr lang="en-US" sz="2000" b="1" dirty="0" smtClean="0">
                <a:latin typeface="Comic Sans MS" pitchFamily="66" charset="0"/>
              </a:rPr>
              <a:t>water-loving</a:t>
            </a:r>
            <a:r>
              <a:rPr lang="en-US" sz="1800" dirty="0" smtClean="0">
                <a:latin typeface="Comic Sans MS" pitchFamily="66" charset="0"/>
              </a:rPr>
              <a:t> heads directed outward and </a:t>
            </a:r>
            <a:r>
              <a:rPr lang="en-US" sz="1800" b="1" dirty="0" smtClean="0">
                <a:solidFill>
                  <a:srgbClr val="FFC000"/>
                </a:solidFill>
                <a:latin typeface="Comic Sans MS" pitchFamily="66" charset="0"/>
              </a:rPr>
              <a:t>hydrophobic</a:t>
            </a:r>
            <a:r>
              <a:rPr lang="en-US" sz="1800" b="1" dirty="0" smtClean="0">
                <a:latin typeface="Comic Sans MS" pitchFamily="66" charset="0"/>
              </a:rPr>
              <a:t> water-hating</a:t>
            </a:r>
            <a:r>
              <a:rPr lang="en-US" sz="1800" dirty="0" smtClean="0">
                <a:latin typeface="Comic Sans MS" pitchFamily="66" charset="0"/>
              </a:rPr>
              <a:t> tails directed inward.</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hlinkClick r:id="rId3"/>
              </a:rPr>
              <a:t>Proteins</a:t>
            </a:r>
            <a:r>
              <a:rPr lang="en-US" sz="1800" dirty="0" smtClean="0">
                <a:latin typeface="Comic Sans MS" pitchFamily="66" charset="0"/>
              </a:rPr>
              <a:t> embedded in two layers of lipids (lipid bilayer).</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Membrane is </a:t>
            </a:r>
            <a:r>
              <a:rPr lang="en-US" sz="1800" b="1" dirty="0" smtClean="0">
                <a:latin typeface="Comic Sans MS" pitchFamily="66" charset="0"/>
              </a:rPr>
              <a:t>semi-permeable</a:t>
            </a:r>
            <a:r>
              <a:rPr lang="en-US" sz="1800" dirty="0" smtClean="0">
                <a:latin typeface="Comic Sans MS" pitchFamily="66" charset="0"/>
              </a:rPr>
              <a:t>. </a:t>
            </a:r>
            <a:r>
              <a:rPr lang="en-US" sz="20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What does that mean?</a:t>
            </a:r>
            <a:endParaRPr lang="en-US" sz="2000" i="1" dirty="0" smtClean="0">
              <a:latin typeface="Comic Sans MS" pitchFamily="66" charset="0"/>
            </a:endParaRPr>
          </a:p>
          <a:p>
            <a:pPr eaLnBrk="1" hangingPunct="1">
              <a:lnSpc>
                <a:spcPct val="90000"/>
              </a:lnSpc>
            </a:pPr>
            <a:endParaRPr lang="en-US" sz="2000" i="1" dirty="0" smtClean="0"/>
          </a:p>
        </p:txBody>
      </p:sp>
      <p:sp>
        <p:nvSpPr>
          <p:cNvPr id="11267" name="Text Box 3"/>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4"/>
              </a:rPr>
              <a:t>Cell Membrane</a:t>
            </a:r>
            <a:r>
              <a:rPr lang="en-US" sz="1000" b="0" dirty="0">
                <a:latin typeface="Comic Sans MS" pitchFamily="66" charset="0"/>
              </a:rPr>
              <a:t> diagram, </a:t>
            </a:r>
            <a:r>
              <a:rPr lang="en-US" sz="1000" b="0" dirty="0" err="1">
                <a:latin typeface="Comic Sans MS" pitchFamily="66" charset="0"/>
              </a:rPr>
              <a:t>Dhatfield</a:t>
            </a:r>
            <a:r>
              <a:rPr lang="en-US" sz="1000" b="0" dirty="0">
                <a:latin typeface="Comic Sans MS" pitchFamily="66" charset="0"/>
              </a:rPr>
              <a:t> </a:t>
            </a:r>
          </a:p>
        </p:txBody>
      </p:sp>
      <p:pic>
        <p:nvPicPr>
          <p:cNvPr id="11268" name="Picture 5" descr="Cell_membrane_detailed_diagramM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267200" y="0"/>
            <a:ext cx="4648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7"/>
          <p:cNvSpPr>
            <a:spLocks noGrp="1" noChangeArrowheads="1"/>
          </p:cNvSpPr>
          <p:nvPr>
            <p:ph type="title"/>
          </p:nvPr>
        </p:nvSpPr>
        <p:spPr>
          <a:xfrm>
            <a:off x="228600" y="152400"/>
            <a:ext cx="4495800" cy="1249363"/>
          </a:xfrm>
          <a:noFill/>
        </p:spPr>
        <p:txBody>
          <a:bodyPr/>
          <a:lstStyle/>
          <a:p>
            <a:pPr algn="l" eaLnBrk="1" hangingPunct="1"/>
            <a:r>
              <a:rPr lang="en-US" sz="2800" b="1" dirty="0" smtClean="0">
                <a:latin typeface="Comic Sans MS" pitchFamily="66" charset="0"/>
              </a:rPr>
              <a:t>Prokaryotes </a:t>
            </a:r>
            <a:r>
              <a:rPr lang="en-US" sz="2400" dirty="0" smtClean="0">
                <a:latin typeface="Comic Sans MS" pitchFamily="66" charset="0"/>
              </a:rPr>
              <a:t/>
            </a:r>
            <a:br>
              <a:rPr lang="en-US" sz="2400" dirty="0" smtClean="0">
                <a:latin typeface="Comic Sans MS" pitchFamily="66" charset="0"/>
              </a:rPr>
            </a:br>
            <a:r>
              <a:rPr lang="en-US" sz="800" dirty="0" smtClean="0">
                <a:latin typeface="Comic Sans MS" pitchFamily="66" charset="0"/>
              </a:rPr>
              <a:t/>
            </a:r>
            <a:br>
              <a:rPr lang="en-US" sz="800" dirty="0" smtClean="0">
                <a:latin typeface="Comic Sans MS" pitchFamily="66" charset="0"/>
              </a:rPr>
            </a:br>
            <a:r>
              <a:rPr lang="en-US" sz="2800" b="1" dirty="0" smtClean="0">
                <a:solidFill>
                  <a:srgbClr val="F91E07"/>
                </a:solidFill>
                <a:latin typeface="Comic Sans MS" pitchFamily="66" charset="0"/>
              </a:rPr>
              <a:t>Plasma Membrane</a:t>
            </a:r>
          </a:p>
        </p:txBody>
      </p:sp>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91178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4876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eaLnBrk="0" hangingPunct="0">
              <a:buFont typeface="Wingdings" pitchFamily="2" charset="2"/>
              <a:buChar char="Ø"/>
              <a:defRPr/>
            </a:pPr>
            <a:r>
              <a:rPr lang="en-US" b="1" dirty="0">
                <a:solidFill>
                  <a:schemeClr val="bg2"/>
                </a:solidFill>
                <a:latin typeface="Comic Sans MS" pitchFamily="66" charset="0"/>
                <a:cs typeface="+mn-cs"/>
              </a:rPr>
              <a:t>Peptidoglycan </a:t>
            </a:r>
            <a:r>
              <a:rPr lang="en-US" sz="1400" b="0" dirty="0">
                <a:latin typeface="Comic Sans MS" pitchFamily="66" charset="0"/>
                <a:cs typeface="+mn-cs"/>
              </a:rPr>
              <a:t>is a huge polymer of interlocking chains of alternating </a:t>
            </a:r>
            <a:r>
              <a:rPr lang="en-US" sz="1400" b="0" dirty="0" smtClean="0">
                <a:latin typeface="Comic Sans MS" pitchFamily="66" charset="0"/>
                <a:cs typeface="+mn-cs"/>
              </a:rPr>
              <a:t>sugar monomers held together with peptide bridges. </a:t>
            </a:r>
            <a:endParaRPr lang="en-US" sz="1400" b="0" dirty="0">
              <a:latin typeface="Comic Sans MS" pitchFamily="66" charset="0"/>
              <a:cs typeface="+mn-cs"/>
            </a:endParaRPr>
          </a:p>
          <a:p>
            <a:pPr marL="285750" indent="-285750" eaLnBrk="0" hangingPunct="0">
              <a:buFont typeface="Wingdings" pitchFamily="2" charset="2"/>
              <a:buChar char="Ø"/>
              <a:defRPr/>
            </a:pPr>
            <a:endParaRPr lang="en-US" sz="1000" b="0" dirty="0">
              <a:latin typeface="Comic Sans MS" pitchFamily="66" charset="0"/>
              <a:cs typeface="+mn-cs"/>
            </a:endParaRPr>
          </a:p>
          <a:p>
            <a:pPr marL="285750" indent="-285750" eaLnBrk="0" hangingPunct="0">
              <a:buFont typeface="Wingdings" pitchFamily="2" charset="2"/>
              <a:buChar char="Ø"/>
              <a:defRPr/>
            </a:pPr>
            <a:r>
              <a:rPr lang="en-US" sz="1400" b="0" dirty="0">
                <a:latin typeface="Comic Sans MS" pitchFamily="66" charset="0"/>
                <a:cs typeface="+mn-cs"/>
              </a:rPr>
              <a:t>Provides rigid support while freely permeable to solutes</a:t>
            </a:r>
            <a:r>
              <a:rPr lang="en-US" b="0" dirty="0" smtClean="0">
                <a:latin typeface="Comic Sans MS" pitchFamily="66" charset="0"/>
                <a:cs typeface="+mn-cs"/>
              </a:rPr>
              <a:t>.</a:t>
            </a:r>
          </a:p>
          <a:p>
            <a:pPr marL="285750" indent="-285750" eaLnBrk="0" hangingPunct="0">
              <a:buFont typeface="Wingdings" pitchFamily="2" charset="2"/>
              <a:buChar char="Ø"/>
              <a:defRPr/>
            </a:pPr>
            <a:endParaRPr lang="en-US" sz="1050" b="0" dirty="0">
              <a:latin typeface="Comic Sans MS" pitchFamily="66" charset="0"/>
            </a:endParaRPr>
          </a:p>
          <a:p>
            <a:pPr marL="285750" indent="-285750" eaLnBrk="0" hangingPunct="0">
              <a:buFont typeface="Wingdings" pitchFamily="2" charset="2"/>
              <a:buChar char="Ø"/>
              <a:defRPr/>
            </a:pPr>
            <a:r>
              <a:rPr lang="en-US" b="0" dirty="0" smtClean="0">
                <a:latin typeface="Comic Sans MS" pitchFamily="66" charset="0"/>
              </a:rPr>
              <a:t>Two main types of bacteria cell wall.</a:t>
            </a:r>
            <a:endParaRPr lang="en-US" b="0" dirty="0">
              <a:latin typeface="Comic Sans MS" pitchFamily="66" charset="0"/>
              <a:cs typeface="+mn-cs"/>
            </a:endParaRPr>
          </a:p>
          <a:p>
            <a:pPr marL="171450" indent="-171450" eaLnBrk="0" hangingPunct="0">
              <a:buFont typeface="Wingdings" pitchFamily="2" charset="2"/>
              <a:buChar char="Ø"/>
              <a:defRPr/>
            </a:pPr>
            <a:endParaRPr lang="en-US" sz="800" b="0" dirty="0">
              <a:latin typeface="Comic Sans MS" pitchFamily="66" charset="0"/>
              <a:cs typeface="+mn-cs"/>
            </a:endParaRPr>
          </a:p>
          <a:p>
            <a:pPr marL="171450" indent="-171450" eaLnBrk="0" hangingPunct="0">
              <a:buFont typeface="Wingdings" pitchFamily="2" charset="2"/>
              <a:buChar char="Ø"/>
              <a:defRPr/>
            </a:pPr>
            <a:endParaRPr lang="en-US" sz="800" b="0" dirty="0">
              <a:latin typeface="Comic Sans MS" pitchFamily="66" charset="0"/>
              <a:cs typeface="+mn-cs"/>
            </a:endParaRP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dirty="0" smtClean="0">
                <a:solidFill>
                  <a:schemeClr val="tx2"/>
                </a:solidFill>
                <a:latin typeface="Comic Sans MS" pitchFamily="66" charset="0"/>
              </a:rPr>
              <a:t>Bacterial </a:t>
            </a:r>
            <a:r>
              <a:rPr lang="en-US" sz="2800" b="1" dirty="0">
                <a:solidFill>
                  <a:srgbClr val="660066"/>
                </a:solidFill>
                <a:latin typeface="Comic Sans MS" pitchFamily="66" charset="0"/>
              </a:rPr>
              <a:t>Cell Wall</a:t>
            </a:r>
          </a:p>
        </p:txBody>
      </p:sp>
      <p:sp>
        <p:nvSpPr>
          <p:cNvPr id="5136" name="Text Box 16"/>
          <p:cNvSpPr txBox="1">
            <a:spLocks noChangeArrowheads="1"/>
          </p:cNvSpPr>
          <p:nvPr/>
        </p:nvSpPr>
        <p:spPr bwMode="auto">
          <a:xfrm>
            <a:off x="4419600" y="6457950"/>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ts val="0"/>
              </a:spcBef>
            </a:pPr>
            <a:r>
              <a:rPr lang="en-US" sz="1000" b="0" dirty="0">
                <a:latin typeface="Comic Sans MS" pitchFamily="66" charset="0"/>
              </a:rPr>
              <a:t>Image: </a:t>
            </a:r>
            <a:r>
              <a:rPr lang="en-US" sz="1000" b="0" dirty="0">
                <a:latin typeface="Comic Sans MS" pitchFamily="66" charset="0"/>
                <a:hlinkClick r:id="rId3"/>
              </a:rPr>
              <a:t>Bonding structure peptidoglycan</a:t>
            </a:r>
            <a:r>
              <a:rPr lang="en-US" sz="1000" b="0" dirty="0">
                <a:latin typeface="Comic Sans MS" pitchFamily="66" charset="0"/>
              </a:rPr>
              <a:t>, </a:t>
            </a:r>
          </a:p>
          <a:p>
            <a:pPr algn="r" eaLnBrk="1" hangingPunct="1">
              <a:spcBef>
                <a:spcPts val="0"/>
              </a:spcBef>
            </a:pPr>
            <a:r>
              <a:rPr lang="en-US" sz="1000" b="0" dirty="0" err="1" smtClean="0">
                <a:latin typeface="Comic Sans MS" pitchFamily="66" charset="0"/>
              </a:rPr>
              <a:t>Mouagip</a:t>
            </a:r>
            <a:r>
              <a:rPr lang="en-US" sz="1000" b="0" i="1" dirty="0" smtClean="0">
                <a:latin typeface="Comic Sans MS" pitchFamily="66" charset="0"/>
              </a:rPr>
              <a:t>; </a:t>
            </a:r>
            <a:r>
              <a:rPr lang="en-US" sz="1000" b="0" dirty="0" smtClean="0">
                <a:latin typeface="Comic Sans MS" pitchFamily="66" charset="0"/>
              </a:rPr>
              <a:t>Gram-positive and Gram-negative bacteria @ 100xTM</a:t>
            </a:r>
            <a:endParaRPr lang="en-US" sz="1000" b="0" dirty="0">
              <a:latin typeface="Comic Sans MS" pitchFamily="66" charset="0"/>
            </a:endParaRP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071" y="457200"/>
            <a:ext cx="3431143" cy="304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p:nvSpPr>
        <p:spPr bwMode="auto">
          <a:xfrm>
            <a:off x="152400" y="4191000"/>
            <a:ext cx="198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000" dirty="0" smtClean="0">
                <a:latin typeface="Comic Sans MS" pitchFamily="66" charset="0"/>
              </a:rPr>
              <a:t> </a:t>
            </a:r>
            <a:r>
              <a:rPr lang="en-US" altLang="en-US" sz="1400" b="1" dirty="0" smtClean="0">
                <a:solidFill>
                  <a:srgbClr val="9900CC"/>
                </a:solidFill>
                <a:latin typeface="Comic Sans MS" pitchFamily="66" charset="0"/>
                <a:hlinkClick r:id="rId5"/>
              </a:rPr>
              <a:t>Gram-positive</a:t>
            </a:r>
            <a:endParaRPr lang="en-US" altLang="en-US" sz="1400" b="1" dirty="0">
              <a:solidFill>
                <a:srgbClr val="FF33CC"/>
              </a:solidFill>
              <a:latin typeface="Comic Sans MS" pitchFamily="66" charset="0"/>
            </a:endParaRPr>
          </a:p>
        </p:txBody>
      </p:sp>
      <p:pic>
        <p:nvPicPr>
          <p:cNvPr id="21" name="Picture 6" descr="microbiology-staph-gram-1000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1980337" cy="16351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
          <p:cNvSpPr txBox="1">
            <a:spLocks noChangeArrowheads="1"/>
          </p:cNvSpPr>
          <p:nvPr/>
        </p:nvSpPr>
        <p:spPr bwMode="auto">
          <a:xfrm>
            <a:off x="304800" y="6096000"/>
            <a:ext cx="1897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400" b="1" dirty="0" smtClean="0">
                <a:solidFill>
                  <a:srgbClr val="FF33CC"/>
                </a:solidFill>
                <a:latin typeface="Comic Sans MS" pitchFamily="66" charset="0"/>
                <a:hlinkClick r:id="rId7"/>
              </a:rPr>
              <a:t>Gram-negative</a:t>
            </a:r>
            <a:endParaRPr lang="en-US" altLang="en-US" sz="1400" b="1" dirty="0">
              <a:solidFill>
                <a:srgbClr val="FF33CC"/>
              </a:solidFill>
              <a:latin typeface="Comic Sans MS" pitchFamily="66" charset="0"/>
            </a:endParaRPr>
          </a:p>
        </p:txBody>
      </p:sp>
      <p:pic>
        <p:nvPicPr>
          <p:cNvPr id="23" name="Picture 7" descr="Pseudomonas_aeruginosa_Gram_ tam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648200"/>
            <a:ext cx="2006600" cy="1504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20190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8229600" cy="838200"/>
          </a:xfrm>
        </p:spPr>
        <p:txBody>
          <a:bodyPr/>
          <a:lstStyle/>
          <a:p>
            <a:pPr algn="l" eaLnBrk="1" hangingPunct="1"/>
            <a:r>
              <a:rPr lang="en-US" sz="3200" b="1" dirty="0" smtClean="0">
                <a:latin typeface="Comic Sans MS" pitchFamily="66" charset="0"/>
              </a:rPr>
              <a:t>Bacterial</a:t>
            </a:r>
            <a:r>
              <a:rPr lang="en-US" sz="3200" dirty="0" smtClean="0">
                <a:latin typeface="Comic Sans MS" pitchFamily="66" charset="0"/>
              </a:rPr>
              <a:t> </a:t>
            </a:r>
            <a:r>
              <a:rPr lang="en-US" sz="3200" b="1" dirty="0" smtClean="0">
                <a:solidFill>
                  <a:srgbClr val="660066"/>
                </a:solidFill>
                <a:latin typeface="Comic Sans MS" pitchFamily="66" charset="0"/>
              </a:rPr>
              <a:t>Cell Wall</a:t>
            </a:r>
            <a:r>
              <a:rPr lang="en-US" sz="2400" b="1" dirty="0" smtClean="0">
                <a:latin typeface="Comic Sans MS" pitchFamily="66" charset="0"/>
              </a:rPr>
              <a:t/>
            </a:r>
            <a:br>
              <a:rPr lang="en-US" sz="2400" b="1" dirty="0" smtClean="0">
                <a:latin typeface="Comic Sans MS" pitchFamily="66" charset="0"/>
              </a:rPr>
            </a:br>
            <a:r>
              <a:rPr lang="en-US" sz="2400" b="1" dirty="0" smtClean="0">
                <a:latin typeface="Comic Sans MS" pitchFamily="66" charset="0"/>
              </a:rPr>
              <a:t> </a:t>
            </a:r>
            <a:r>
              <a:rPr lang="en-US" sz="1800" dirty="0" smtClean="0">
                <a:solidFill>
                  <a:srgbClr val="990099"/>
                </a:solidFill>
                <a:latin typeface="Comic Sans MS" pitchFamily="66" charset="0"/>
              </a:rPr>
              <a:t>Gram-Positive</a:t>
            </a:r>
            <a:r>
              <a:rPr lang="en-US" sz="1800" dirty="0" smtClean="0">
                <a:latin typeface="Comic Sans MS" pitchFamily="66" charset="0"/>
              </a:rPr>
              <a:t> </a:t>
            </a:r>
            <a:r>
              <a:rPr lang="en-US" sz="1600" dirty="0" smtClean="0">
                <a:latin typeface="Comic Sans MS" pitchFamily="66" charset="0"/>
              </a:rPr>
              <a:t>&amp;</a:t>
            </a:r>
            <a:r>
              <a:rPr lang="en-US" sz="1800" dirty="0" smtClean="0">
                <a:latin typeface="Comic Sans MS" pitchFamily="66" charset="0"/>
              </a:rPr>
              <a:t> </a:t>
            </a:r>
            <a:r>
              <a:rPr lang="en-US" sz="1800" dirty="0" smtClean="0">
                <a:solidFill>
                  <a:srgbClr val="FF33CC"/>
                </a:solidFill>
                <a:latin typeface="Comic Sans MS" pitchFamily="66" charset="0"/>
              </a:rPr>
              <a:t>Gram-Negative</a:t>
            </a:r>
            <a:endParaRPr lang="en-US" sz="2400" dirty="0" smtClean="0">
              <a:solidFill>
                <a:srgbClr val="FF33CC"/>
              </a:solidFill>
              <a:latin typeface="Comic Sans MS" pitchFamily="66" charset="0"/>
            </a:endParaRPr>
          </a:p>
        </p:txBody>
      </p:sp>
      <p:pic>
        <p:nvPicPr>
          <p:cNvPr id="17411" name="Picture 3" descr="gramp gramn cell wall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a:latin typeface="Comic Sans MS" pitchFamily="66" charset="0"/>
              </a:rPr>
              <a:t>Images: Sources Unknown</a:t>
            </a:r>
          </a:p>
        </p:txBody>
      </p:sp>
      <p:pic>
        <p:nvPicPr>
          <p:cNvPr id="9" name="Picture 3" descr="simple gramp gramn cell w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8200" y="1066800"/>
            <a:ext cx="41148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descr="antibiotic-pills-copyright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867400" y="4800600"/>
            <a:ext cx="200501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Rectangle 2"/>
          <p:cNvSpPr txBox="1">
            <a:spLocks noChangeArrowheads="1"/>
          </p:cNvSpPr>
          <p:nvPr/>
        </p:nvSpPr>
        <p:spPr bwMode="auto">
          <a:xfrm>
            <a:off x="4876800" y="3657600"/>
            <a:ext cx="3962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1800" b="1" dirty="0" smtClean="0">
                <a:solidFill>
                  <a:srgbClr val="FF0000"/>
                </a:solidFill>
                <a:latin typeface="Comic Sans MS" pitchFamily="66" charset="0"/>
              </a:rPr>
              <a:t>Q</a:t>
            </a:r>
            <a:r>
              <a:rPr lang="en-US" sz="1600" b="1" dirty="0" smtClean="0">
                <a:latin typeface="Comic Sans MS" pitchFamily="66" charset="0"/>
              </a:rPr>
              <a:t>: </a:t>
            </a:r>
            <a:r>
              <a:rPr lang="en-US" sz="1600" dirty="0" smtClean="0">
                <a:latin typeface="Comic Sans MS" pitchFamily="66" charset="0"/>
              </a:rPr>
              <a:t>Why are these differences in </a:t>
            </a:r>
            <a:r>
              <a:rPr lang="en-US" sz="1600" dirty="0" smtClean="0">
                <a:latin typeface="Comic Sans MS" pitchFamily="66" charset="0"/>
                <a:hlinkClick r:id="rId6"/>
              </a:rPr>
              <a:t>bacterial cell wall structure</a:t>
            </a:r>
            <a:r>
              <a:rPr lang="en-US" sz="1600" dirty="0" smtClean="0">
                <a:latin typeface="Comic Sans MS" pitchFamily="66" charset="0"/>
              </a:rPr>
              <a:t> important?</a:t>
            </a:r>
          </a:p>
        </p:txBody>
      </p:sp>
      <p:sp>
        <p:nvSpPr>
          <p:cNvPr id="15"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1613885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228600"/>
            <a:ext cx="7391400" cy="685800"/>
          </a:xfrm>
        </p:spPr>
        <p:txBody>
          <a:bodyPr/>
          <a:lstStyle/>
          <a:p>
            <a:pPr eaLnBrk="1" hangingPunct="1"/>
            <a:r>
              <a:rPr lang="en-US" sz="3200" b="1" dirty="0" smtClean="0">
                <a:latin typeface="Comic Sans MS" pitchFamily="66" charset="0"/>
              </a:rPr>
              <a:t>Bacterial</a:t>
            </a:r>
            <a:r>
              <a:rPr lang="en-US" sz="3200" dirty="0" smtClean="0">
                <a:latin typeface="Comic Sans MS" pitchFamily="66" charset="0"/>
              </a:rPr>
              <a:t> </a:t>
            </a:r>
            <a:r>
              <a:rPr lang="en-US" sz="3200" b="1" dirty="0" smtClean="0">
                <a:solidFill>
                  <a:schemeClr val="accent1">
                    <a:lumMod val="50000"/>
                  </a:schemeClr>
                </a:solidFill>
                <a:latin typeface="Comic Sans MS" pitchFamily="66" charset="0"/>
              </a:rPr>
              <a:t>Endospores</a:t>
            </a:r>
            <a:endParaRPr lang="en-US" sz="5400" b="1" dirty="0" smtClean="0">
              <a:solidFill>
                <a:schemeClr val="accent1">
                  <a:lumMod val="50000"/>
                </a:schemeClr>
              </a:solidFill>
            </a:endParaRPr>
          </a:p>
        </p:txBody>
      </p:sp>
      <p:sp>
        <p:nvSpPr>
          <p:cNvPr id="22531" name="Rectangle 3"/>
          <p:cNvSpPr>
            <a:spLocks noGrp="1" noChangeArrowheads="1"/>
          </p:cNvSpPr>
          <p:nvPr>
            <p:ph type="body" sz="half" idx="1"/>
          </p:nvPr>
        </p:nvSpPr>
        <p:spPr>
          <a:xfrm>
            <a:off x="306387" y="1391453"/>
            <a:ext cx="2817813" cy="4856947"/>
          </a:xfrm>
        </p:spPr>
        <p:txBody>
          <a:bodyPr/>
          <a:lstStyle/>
          <a:p>
            <a:pPr eaLnBrk="1" hangingPunct="1">
              <a:lnSpc>
                <a:spcPct val="90000"/>
              </a:lnSpc>
              <a:buFont typeface="Wingdings" pitchFamily="2" charset="2"/>
              <a:buChar char="Ø"/>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Dormant, tough, non-reproductive structure produced by small number of bacteria. </a:t>
            </a:r>
          </a:p>
          <a:p>
            <a:pPr marL="0" indent="0" eaLnBrk="1" hangingPunct="1">
              <a:lnSpc>
                <a:spcPct val="90000"/>
              </a:lnSpc>
              <a:buNone/>
            </a:pPr>
            <a:endParaRPr lang="en-US" sz="1600" i="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Resistant to radiation, desiccation, lysozyme, temperature, starvation, and chemical disinfectants.</a:t>
            </a:r>
          </a:p>
          <a:p>
            <a:pPr marL="0" indent="0" eaLnBrk="1" hangingPunct="1">
              <a:lnSpc>
                <a:spcPct val="90000"/>
              </a:lnSpc>
              <a:buNone/>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hlinkClick r:id="rId3"/>
              </a:rPr>
              <a:t>Endospores</a:t>
            </a:r>
            <a:r>
              <a:rPr lang="en-US" sz="1600" dirty="0" smtClean="0">
                <a:latin typeface="Comic Sans MS" pitchFamily="66" charset="0"/>
              </a:rPr>
              <a:t> are commonly found in soil and water, where they may survive for very long periods of time.</a:t>
            </a:r>
          </a:p>
          <a:p>
            <a:pPr eaLnBrk="1" hangingPunct="1">
              <a:lnSpc>
                <a:spcPct val="90000"/>
              </a:lnSpc>
              <a:buFont typeface="Wingdings" pitchFamily="2" charset="2"/>
              <a:buChar char="Ø"/>
            </a:pPr>
            <a:endParaRPr lang="en-US" sz="1600" dirty="0">
              <a:latin typeface="Comic Sans MS" pitchFamily="66" charset="0"/>
            </a:endParaRPr>
          </a:p>
          <a:p>
            <a:pPr marL="0" indent="0" eaLnBrk="1" hangingPunct="1">
              <a:lnSpc>
                <a:spcPct val="90000"/>
              </a:lnSpc>
              <a:buNone/>
            </a:pPr>
            <a:endParaRPr lang="en-US" sz="1600" b="1" i="1" dirty="0">
              <a:latin typeface="Comic Sans MS" pitchFamily="66" charset="0"/>
            </a:endParaRPr>
          </a:p>
        </p:txBody>
      </p:sp>
      <p:sp>
        <p:nvSpPr>
          <p:cNvPr id="22532" name="Text Box 5"/>
          <p:cNvSpPr txBox="1">
            <a:spLocks noChangeArrowheads="1"/>
          </p:cNvSpPr>
          <p:nvPr/>
        </p:nvSpPr>
        <p:spPr bwMode="auto">
          <a:xfrm>
            <a:off x="5846618" y="6423755"/>
            <a:ext cx="3279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i="1" dirty="0">
                <a:latin typeface="Comic Sans MS" pitchFamily="66" charset="0"/>
              </a:rPr>
              <a:t>Bacillus </a:t>
            </a:r>
            <a:r>
              <a:rPr lang="en-US" sz="1000" b="0" i="1" dirty="0" err="1">
                <a:latin typeface="Comic Sans MS" pitchFamily="66" charset="0"/>
              </a:rPr>
              <a:t>subtilis</a:t>
            </a:r>
            <a:r>
              <a:rPr lang="en-US" sz="1000" b="0" dirty="0">
                <a:latin typeface="Comic Sans MS" pitchFamily="66" charset="0"/>
              </a:rPr>
              <a:t>, SPO Science Image </a:t>
            </a:r>
            <a:r>
              <a:rPr lang="en-US" sz="1000" b="0" dirty="0" smtClean="0">
                <a:latin typeface="Comic Sans MS" pitchFamily="66" charset="0"/>
              </a:rPr>
              <a:t>Library; </a:t>
            </a:r>
            <a:r>
              <a:rPr lang="en-US" altLang="en-US" sz="1000" b="0" dirty="0">
                <a:latin typeface="Comic Sans MS" pitchFamily="66" charset="0"/>
              </a:rPr>
              <a:t>, Clostridium </a:t>
            </a:r>
            <a:r>
              <a:rPr lang="en-US" altLang="en-US" sz="1000" b="0" dirty="0" err="1">
                <a:latin typeface="Comic Sans MS" pitchFamily="66" charset="0"/>
              </a:rPr>
              <a:t>botulinum</a:t>
            </a:r>
            <a:r>
              <a:rPr lang="en-US" altLang="en-US" sz="1000" b="0" dirty="0">
                <a:latin typeface="Comic Sans MS" pitchFamily="66" charset="0"/>
              </a:rPr>
              <a:t>, </a:t>
            </a:r>
            <a:r>
              <a:rPr lang="en-US" altLang="en-US" sz="1000" b="0" dirty="0">
                <a:latin typeface="Comic Sans MS" pitchFamily="66" charset="0"/>
                <a:hlinkClick r:id="rId4"/>
              </a:rPr>
              <a:t>PHIL</a:t>
            </a:r>
            <a:r>
              <a:rPr lang="en-US" altLang="en-US" sz="1000" b="0" dirty="0">
                <a:latin typeface="Comic Sans MS" pitchFamily="66" charset="0"/>
              </a:rPr>
              <a:t> #</a:t>
            </a:r>
            <a:r>
              <a:rPr lang="en-US" altLang="en-US" sz="1000" b="0" dirty="0" smtClean="0">
                <a:latin typeface="Comic Sans MS" pitchFamily="66" charset="0"/>
              </a:rPr>
              <a:t>2107</a:t>
            </a:r>
            <a:endParaRPr lang="en-US" altLang="en-US" sz="1000" b="0" dirty="0">
              <a:latin typeface="Comic Sans MS" pitchFamily="66" charset="0"/>
            </a:endParaRPr>
          </a:p>
        </p:txBody>
      </p:sp>
      <p:pic>
        <p:nvPicPr>
          <p:cNvPr id="12" name="Picture 5" descr="ClostridiumBotulin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915" y="1447800"/>
            <a:ext cx="5687325" cy="460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009694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152400"/>
            <a:ext cx="8534400" cy="609600"/>
          </a:xfrm>
        </p:spPr>
        <p:txBody>
          <a:bodyPr/>
          <a:lstStyle/>
          <a:p>
            <a:pPr algn="l" eaLnBrk="1" hangingPunct="1"/>
            <a:r>
              <a:rPr lang="en-US" sz="2800" b="1" dirty="0" smtClean="0">
                <a:solidFill>
                  <a:schemeClr val="folHlink"/>
                </a:solidFill>
                <a:latin typeface="Comic Sans MS" pitchFamily="66" charset="0"/>
              </a:rPr>
              <a:t>Bacterial Genus</a:t>
            </a:r>
            <a:r>
              <a:rPr lang="en-US" sz="4000" dirty="0" smtClean="0"/>
              <a:t> </a:t>
            </a:r>
            <a:r>
              <a:rPr lang="en-US" sz="2800" b="1" dirty="0" smtClean="0">
                <a:latin typeface="Comic Sans MS" pitchFamily="66" charset="0"/>
              </a:rPr>
              <a:t>:</a:t>
            </a:r>
            <a:r>
              <a:rPr lang="en-US" sz="4000" dirty="0" smtClean="0"/>
              <a:t> </a:t>
            </a:r>
            <a:r>
              <a:rPr lang="en-US" sz="2800" b="1" i="1" dirty="0" smtClean="0">
                <a:solidFill>
                  <a:schemeClr val="tx1">
                    <a:lumMod val="65000"/>
                    <a:lumOff val="35000"/>
                  </a:schemeClr>
                </a:solidFill>
                <a:latin typeface="Comic Sans MS" pitchFamily="66" charset="0"/>
                <a:hlinkClick r:id="rId3"/>
              </a:rPr>
              <a:t>Clostridium</a:t>
            </a:r>
            <a:endParaRPr lang="en-US" sz="2800" b="1" i="1" dirty="0" smtClean="0">
              <a:solidFill>
                <a:schemeClr val="tx1">
                  <a:lumMod val="65000"/>
                  <a:lumOff val="35000"/>
                </a:schemeClr>
              </a:solidFill>
              <a:latin typeface="Comic Sans MS" pitchFamily="66" charset="0"/>
            </a:endParaRPr>
          </a:p>
        </p:txBody>
      </p:sp>
      <p:sp>
        <p:nvSpPr>
          <p:cNvPr id="11267" name="Rectangle 3"/>
          <p:cNvSpPr>
            <a:spLocks noGrp="1" noChangeArrowheads="1"/>
          </p:cNvSpPr>
          <p:nvPr>
            <p:ph type="body" sz="half" idx="1"/>
          </p:nvPr>
        </p:nvSpPr>
        <p:spPr>
          <a:xfrm>
            <a:off x="228600" y="990600"/>
            <a:ext cx="5181600" cy="5867400"/>
          </a:xfrm>
        </p:spPr>
        <p:txBody>
          <a:bodyPr/>
          <a:lstStyle/>
          <a:p>
            <a:pPr eaLnBrk="1" hangingPunct="1">
              <a:lnSpc>
                <a:spcPct val="80000"/>
              </a:lnSpc>
              <a:buFontTx/>
              <a:buNone/>
            </a:pPr>
            <a:r>
              <a:rPr lang="en-US" sz="1800" b="1" dirty="0" smtClean="0">
                <a:solidFill>
                  <a:srgbClr val="800080"/>
                </a:solidFill>
                <a:latin typeface="Comic Sans MS" pitchFamily="66" charset="0"/>
              </a:rPr>
              <a:t>GRAM-POSITIVE</a:t>
            </a:r>
          </a:p>
          <a:p>
            <a:pPr eaLnBrk="1" hangingPunct="1">
              <a:lnSpc>
                <a:spcPct val="80000"/>
              </a:lnSpc>
              <a:buFontTx/>
              <a:buNone/>
            </a:pPr>
            <a:r>
              <a:rPr lang="en-US" sz="1600" b="1" dirty="0" smtClean="0">
                <a:solidFill>
                  <a:schemeClr val="folHlink"/>
                </a:solidFill>
                <a:latin typeface="Comic Sans MS" pitchFamily="66" charset="0"/>
              </a:rPr>
              <a:t>Obligate anaerobes</a:t>
            </a:r>
          </a:p>
          <a:p>
            <a:pPr eaLnBrk="1" hangingPunct="1">
              <a:lnSpc>
                <a:spcPct val="80000"/>
              </a:lnSpc>
              <a:buFontTx/>
              <a:buNone/>
            </a:pPr>
            <a:r>
              <a:rPr lang="en-US" sz="1600" dirty="0" smtClean="0">
                <a:latin typeface="Comic Sans MS" pitchFamily="66" charset="0"/>
              </a:rPr>
              <a:t>bacillus-shaped</a:t>
            </a:r>
          </a:p>
          <a:p>
            <a:pPr eaLnBrk="1" hangingPunct="1">
              <a:lnSpc>
                <a:spcPct val="80000"/>
              </a:lnSpc>
              <a:buFontTx/>
              <a:buNone/>
            </a:pPr>
            <a:r>
              <a:rPr lang="en-US" sz="1600" dirty="0" smtClean="0">
                <a:latin typeface="Comic Sans MS" pitchFamily="66" charset="0"/>
              </a:rPr>
              <a:t>endospore producer</a:t>
            </a:r>
          </a:p>
          <a:p>
            <a:pPr eaLnBrk="1" hangingPunct="1">
              <a:lnSpc>
                <a:spcPct val="80000"/>
              </a:lnSpc>
              <a:spcBef>
                <a:spcPct val="0"/>
              </a:spcBef>
              <a:buFontTx/>
              <a:buNone/>
            </a:pPr>
            <a:r>
              <a:rPr lang="en-US" sz="1400" dirty="0" smtClean="0">
                <a:solidFill>
                  <a:srgbClr val="9900CC"/>
                </a:solidFill>
                <a:latin typeface="Comic Sans MS" pitchFamily="66" charset="0"/>
              </a:rPr>
              <a:t>	</a:t>
            </a:r>
            <a:r>
              <a:rPr lang="en-US" sz="1200" dirty="0" smtClean="0">
                <a:solidFill>
                  <a:srgbClr val="9900CC"/>
                </a:solidFill>
                <a:latin typeface="Comic Sans MS" pitchFamily="66" charset="0"/>
              </a:rPr>
              <a:t>	</a:t>
            </a:r>
          </a:p>
          <a:p>
            <a:pPr eaLnBrk="1" hangingPunct="1">
              <a:lnSpc>
                <a:spcPct val="80000"/>
              </a:lnSpc>
              <a:spcBef>
                <a:spcPct val="0"/>
              </a:spcBef>
              <a:buFontTx/>
              <a:buNone/>
            </a:pPr>
            <a:r>
              <a:rPr lang="en-US" sz="1200" dirty="0" smtClean="0">
                <a:solidFill>
                  <a:srgbClr val="9900CC"/>
                </a:solidFill>
                <a:latin typeface="Comic Sans MS" pitchFamily="66" charset="0"/>
              </a:rPr>
              <a:t>	</a:t>
            </a:r>
            <a:r>
              <a:rPr lang="en-US" sz="1200" b="1" dirty="0" smtClean="0">
                <a:solidFill>
                  <a:srgbClr val="9900CC"/>
                </a:solidFill>
                <a:latin typeface="Comic Sans MS" pitchFamily="66" charset="0"/>
              </a:rPr>
              <a:t>	</a:t>
            </a:r>
            <a:endParaRPr lang="en-US" sz="1400" dirty="0" smtClean="0"/>
          </a:p>
          <a:p>
            <a:pPr eaLnBrk="1" hangingPunct="1">
              <a:lnSpc>
                <a:spcPct val="80000"/>
              </a:lnSpc>
              <a:buFont typeface="Wingdings" pitchFamily="2" charset="2"/>
              <a:buChar char="Ø"/>
            </a:pPr>
            <a:r>
              <a:rPr lang="en-US" sz="1600" dirty="0" smtClean="0">
                <a:latin typeface="Comic Sans MS" pitchFamily="66" charset="0"/>
              </a:rPr>
              <a:t>The members of this genus have a couple of bacterial “superpowers” that make them particularly tough pathogens. </a:t>
            </a:r>
          </a:p>
          <a:p>
            <a:pPr marL="0" indent="0" eaLnBrk="1" hangingPunct="1">
              <a:lnSpc>
                <a:spcPct val="80000"/>
              </a:lnSpc>
              <a:buNone/>
            </a:pPr>
            <a:endParaRPr lang="en-US" sz="1400" i="1"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They produce endospores</a:t>
            </a:r>
          </a:p>
          <a:p>
            <a:pPr eaLnBrk="1" hangingPunct="1">
              <a:lnSpc>
                <a:spcPct val="80000"/>
              </a:lnSpc>
              <a:buFont typeface="Wingdings" pitchFamily="2" charset="2"/>
              <a:buChar char="Ø"/>
            </a:pPr>
            <a:endParaRPr lang="en-US" sz="14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Also produce a variety of toxins, some of which are fatal. </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2000" dirty="0" smtClean="0">
                <a:latin typeface="Comic Sans MS" pitchFamily="66" charset="0"/>
              </a:rPr>
              <a:t>	</a:t>
            </a:r>
            <a:r>
              <a:rPr lang="en-US" sz="1400" dirty="0" smtClean="0">
                <a:latin typeface="Comic Sans MS" pitchFamily="66" charset="0"/>
              </a:rPr>
              <a:t> - </a:t>
            </a:r>
            <a:r>
              <a:rPr lang="en-US" sz="1400" i="1" dirty="0" smtClean="0">
                <a:latin typeface="Comic Sans MS" pitchFamily="66" charset="0"/>
              </a:rPr>
              <a:t>Clostridium </a:t>
            </a:r>
            <a:r>
              <a:rPr lang="en-US" sz="1400" i="1" dirty="0" err="1" smtClean="0">
                <a:latin typeface="Comic Sans MS" pitchFamily="66" charset="0"/>
              </a:rPr>
              <a:t>tetani</a:t>
            </a:r>
            <a:r>
              <a:rPr lang="en-US" sz="1400" dirty="0" smtClean="0">
                <a:latin typeface="Comic Sans MS" pitchFamily="66" charset="0"/>
              </a:rPr>
              <a:t> = agent of tetanus</a:t>
            </a:r>
          </a:p>
          <a:p>
            <a:pPr eaLnBrk="1" hangingPunct="1">
              <a:lnSpc>
                <a:spcPct val="80000"/>
              </a:lnSpc>
              <a:buFontTx/>
              <a:buNone/>
            </a:pPr>
            <a:r>
              <a:rPr lang="en-US" sz="1400" i="1" dirty="0" smtClean="0">
                <a:latin typeface="Comic Sans MS" pitchFamily="66" charset="0"/>
              </a:rPr>
              <a:t>	</a:t>
            </a:r>
            <a:endParaRPr lang="en-US" sz="900" i="1" dirty="0" smtClean="0">
              <a:latin typeface="Comic Sans MS" pitchFamily="66" charset="0"/>
            </a:endParaRPr>
          </a:p>
          <a:p>
            <a:pPr eaLnBrk="1" hangingPunct="1">
              <a:lnSpc>
                <a:spcPct val="80000"/>
              </a:lnSpc>
              <a:buFontTx/>
              <a:buNone/>
            </a:pPr>
            <a:r>
              <a:rPr lang="en-US" sz="1400" i="1" dirty="0" smtClean="0">
                <a:latin typeface="Comic Sans MS" pitchFamily="66" charset="0"/>
              </a:rPr>
              <a:t>	</a:t>
            </a:r>
            <a:r>
              <a:rPr lang="en-US" sz="1400" dirty="0" smtClean="0">
                <a:latin typeface="Comic Sans MS" pitchFamily="66" charset="0"/>
              </a:rPr>
              <a:t> - </a:t>
            </a:r>
            <a:r>
              <a:rPr lang="en-US" sz="1400" i="1" dirty="0" smtClean="0">
                <a:latin typeface="Comic Sans MS" pitchFamily="66" charset="0"/>
              </a:rPr>
              <a:t>C. </a:t>
            </a:r>
            <a:r>
              <a:rPr lang="en-US" sz="1400" i="1" dirty="0" err="1" smtClean="0">
                <a:latin typeface="Comic Sans MS" pitchFamily="66" charset="0"/>
              </a:rPr>
              <a:t>botulinum</a:t>
            </a:r>
            <a:r>
              <a:rPr lang="en-US" sz="1400" dirty="0" smtClean="0">
                <a:latin typeface="Comic Sans MS" pitchFamily="66" charset="0"/>
              </a:rPr>
              <a:t> = agent of botulism</a:t>
            </a:r>
          </a:p>
          <a:p>
            <a:pPr eaLnBrk="1" hangingPunct="1">
              <a:lnSpc>
                <a:spcPct val="80000"/>
              </a:lnSpc>
              <a:buFontTx/>
              <a:buNone/>
            </a:pPr>
            <a:r>
              <a:rPr lang="en-US" sz="1400" i="1" dirty="0" smtClean="0">
                <a:latin typeface="Comic Sans MS" pitchFamily="66" charset="0"/>
              </a:rPr>
              <a:t>	</a:t>
            </a:r>
            <a:r>
              <a:rPr lang="en-US" sz="600" i="1" dirty="0" smtClean="0">
                <a:latin typeface="Comic Sans MS" pitchFamily="66" charset="0"/>
              </a:rPr>
              <a:t>	</a:t>
            </a:r>
          </a:p>
          <a:p>
            <a:pPr eaLnBrk="1" hangingPunct="1">
              <a:lnSpc>
                <a:spcPct val="80000"/>
              </a:lnSpc>
              <a:buFontTx/>
              <a:buNone/>
            </a:pPr>
            <a:r>
              <a:rPr lang="en-US" sz="1400" i="1" dirty="0" smtClean="0">
                <a:latin typeface="Comic Sans MS" pitchFamily="66" charset="0"/>
              </a:rPr>
              <a:t>	</a:t>
            </a:r>
            <a:r>
              <a:rPr lang="en-US" sz="1400" dirty="0" smtClean="0">
                <a:latin typeface="Comic Sans MS" pitchFamily="66" charset="0"/>
              </a:rPr>
              <a:t> - </a:t>
            </a:r>
            <a:r>
              <a:rPr lang="en-US" sz="1400" i="1" dirty="0" smtClean="0">
                <a:latin typeface="Comic Sans MS" pitchFamily="66" charset="0"/>
              </a:rPr>
              <a:t>C. </a:t>
            </a:r>
            <a:r>
              <a:rPr lang="en-US" sz="1400" i="1" dirty="0" err="1" smtClean="0">
                <a:latin typeface="Comic Sans MS" pitchFamily="66" charset="0"/>
              </a:rPr>
              <a:t>perfringens</a:t>
            </a:r>
            <a:r>
              <a:rPr lang="en-US" sz="1400" dirty="0" smtClean="0">
                <a:latin typeface="Comic Sans MS" pitchFamily="66" charset="0"/>
              </a:rPr>
              <a:t> = one of the agents of gas gangrene</a:t>
            </a:r>
          </a:p>
          <a:p>
            <a:pPr eaLnBrk="1" hangingPunct="1">
              <a:lnSpc>
                <a:spcPct val="80000"/>
              </a:lnSpc>
              <a:buFontTx/>
              <a:buNone/>
            </a:pPr>
            <a:r>
              <a:rPr lang="en-US" sz="1400" dirty="0" smtClean="0">
                <a:latin typeface="Comic Sans MS" pitchFamily="66" charset="0"/>
              </a:rPr>
              <a:t>	</a:t>
            </a:r>
          </a:p>
          <a:p>
            <a:pPr eaLnBrk="1" hangingPunct="1">
              <a:lnSpc>
                <a:spcPct val="80000"/>
              </a:lnSpc>
              <a:buFontTx/>
              <a:buNone/>
            </a:pPr>
            <a:r>
              <a:rPr lang="en-US" sz="1400" i="1" dirty="0" smtClean="0">
                <a:latin typeface="Comic Sans MS" pitchFamily="66" charset="0"/>
              </a:rPr>
              <a:t>	</a:t>
            </a:r>
            <a:r>
              <a:rPr lang="en-US" sz="1400" dirty="0" smtClean="0">
                <a:latin typeface="Comic Sans MS" pitchFamily="66" charset="0"/>
              </a:rPr>
              <a:t> - </a:t>
            </a:r>
            <a:r>
              <a:rPr lang="en-US" sz="1400" i="1" dirty="0" smtClean="0">
                <a:latin typeface="Comic Sans MS" pitchFamily="66" charset="0"/>
              </a:rPr>
              <a:t>C. </a:t>
            </a:r>
            <a:r>
              <a:rPr lang="en-US" sz="1400" i="1" dirty="0" err="1" smtClean="0">
                <a:latin typeface="Comic Sans MS" pitchFamily="66" charset="0"/>
              </a:rPr>
              <a:t>difficile</a:t>
            </a:r>
            <a:r>
              <a:rPr lang="en-US" sz="1400" dirty="0" smtClean="0">
                <a:latin typeface="Comic Sans MS" pitchFamily="66" charset="0"/>
              </a:rPr>
              <a:t> = part of natural intestinal flora, but resistant strains can proliferate and cause</a:t>
            </a:r>
            <a:r>
              <a:rPr lang="en-US" sz="1600" dirty="0" smtClean="0">
                <a:latin typeface="Comic Sans MS" pitchFamily="66" charset="0"/>
              </a:rPr>
              <a:t> </a:t>
            </a:r>
            <a:r>
              <a:rPr lang="en-US" sz="1400" dirty="0" smtClean="0">
                <a:latin typeface="Comic Sans MS" pitchFamily="66" charset="0"/>
              </a:rPr>
              <a:t>pseudomembranous colitis.</a:t>
            </a:r>
            <a:endParaRPr lang="en-US" sz="4400" dirty="0" smtClean="0">
              <a:latin typeface="Comic Sans MS" pitchFamily="66" charset="0"/>
            </a:endParaRPr>
          </a:p>
        </p:txBody>
      </p:sp>
      <p:sp>
        <p:nvSpPr>
          <p:cNvPr id="11268" name="Text Box 4"/>
          <p:cNvSpPr txBox="1">
            <a:spLocks noChangeArrowheads="1"/>
          </p:cNvSpPr>
          <p:nvPr/>
        </p:nvSpPr>
        <p:spPr bwMode="auto">
          <a:xfrm>
            <a:off x="0" y="6461125"/>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b="0" dirty="0">
                <a:latin typeface="Comic Sans MS" pitchFamily="66" charset="0"/>
              </a:rPr>
              <a:t>Images: </a:t>
            </a:r>
            <a:r>
              <a:rPr lang="en-US" sz="1000" b="0" dirty="0">
                <a:latin typeface="Comic Sans MS" pitchFamily="66" charset="0"/>
                <a:hlinkClick r:id="rId4"/>
              </a:rPr>
              <a:t>Man with Tetanus</a:t>
            </a:r>
            <a:r>
              <a:rPr lang="en-US" sz="1000" b="0" dirty="0">
                <a:latin typeface="Comic Sans MS" pitchFamily="66" charset="0"/>
              </a:rPr>
              <a:t>, Sir Charles Bell; </a:t>
            </a:r>
            <a:r>
              <a:rPr lang="en-US" sz="1000" b="0" dirty="0" smtClean="0">
                <a:latin typeface="Comic Sans MS" pitchFamily="66" charset="0"/>
                <a:hlinkClick r:id="rId5"/>
              </a:rPr>
              <a:t>Nails</a:t>
            </a:r>
            <a:r>
              <a:rPr lang="en-US" sz="1000" b="0" dirty="0" smtClean="0">
                <a:latin typeface="Comic Sans MS" pitchFamily="66" charset="0"/>
              </a:rPr>
              <a:t>, Wiki; </a:t>
            </a:r>
            <a:r>
              <a:rPr lang="en-US" sz="1000" b="0" dirty="0">
                <a:latin typeface="Comic Sans MS" pitchFamily="66" charset="0"/>
                <a:hlinkClick r:id="rId6"/>
              </a:rPr>
              <a:t>Wet Gangrene</a:t>
            </a:r>
            <a:r>
              <a:rPr lang="en-US" sz="1000" b="0" dirty="0">
                <a:latin typeface="Comic Sans MS" pitchFamily="66" charset="0"/>
              </a:rPr>
              <a:t>, Wiki</a:t>
            </a:r>
          </a:p>
        </p:txBody>
      </p:sp>
      <p:pic>
        <p:nvPicPr>
          <p:cNvPr id="13318" name="Picture 6" descr="TetanusCBell1809"/>
          <p:cNvPicPr>
            <a:picLocks noGrp="1" noChangeAspect="1" noChangeArrowheads="1"/>
          </p:cNvPicPr>
          <p:nvPr>
            <p:ph sz="quarter" idx="2"/>
          </p:nvPr>
        </p:nvPicPr>
        <p:blipFill>
          <a:blip r:embed="rId7" cstate="email">
            <a:extLst>
              <a:ext uri="{28A0092B-C50C-407E-A947-70E740481C1C}">
                <a14:useLocalDpi xmlns:a14="http://schemas.microsoft.com/office/drawing/2010/main" val="0"/>
              </a:ext>
            </a:extLst>
          </a:blip>
          <a:srcRect/>
          <a:stretch>
            <a:fillRect/>
          </a:stretch>
        </p:blipFill>
        <p:spPr>
          <a:xfrm>
            <a:off x="6172200" y="533400"/>
            <a:ext cx="2679700" cy="1524000"/>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Wet-gangre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495800"/>
            <a:ext cx="2971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273" name="Rounded Rectangle 2"/>
          <p:cNvSpPr>
            <a:spLocks noChangeArrowheads="1"/>
          </p:cNvSpPr>
          <p:nvPr/>
        </p:nvSpPr>
        <p:spPr bwMode="auto">
          <a:xfrm>
            <a:off x="2819400" y="990600"/>
            <a:ext cx="533400" cy="15240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4" name="Rounded Rectangle 3"/>
          <p:cNvSpPr>
            <a:spLocks noChangeArrowheads="1"/>
          </p:cNvSpPr>
          <p:nvPr/>
        </p:nvSpPr>
        <p:spPr bwMode="auto">
          <a:xfrm rot="212774">
            <a:off x="3421063" y="1263650"/>
            <a:ext cx="615950" cy="184150"/>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5" name="Oval 4"/>
          <p:cNvSpPr>
            <a:spLocks noChangeArrowheads="1"/>
          </p:cNvSpPr>
          <p:nvPr/>
        </p:nvSpPr>
        <p:spPr bwMode="auto">
          <a:xfrm>
            <a:off x="3763963" y="13335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6" name="Oval 14"/>
          <p:cNvSpPr>
            <a:spLocks noChangeArrowheads="1"/>
          </p:cNvSpPr>
          <p:nvPr/>
        </p:nvSpPr>
        <p:spPr bwMode="auto">
          <a:xfrm>
            <a:off x="2844800" y="1028700"/>
            <a:ext cx="241300" cy="76200"/>
          </a:xfrm>
          <a:prstGeom prst="ellipse">
            <a:avLst/>
          </a:prstGeom>
          <a:solidFill>
            <a:schemeClr val="bg1"/>
          </a:solidFill>
          <a:ln w="9525" algn="ctr">
            <a:solidFill>
              <a:schemeClr val="tx1"/>
            </a:solidFill>
            <a:round/>
            <a:headEnd/>
            <a:tailEnd/>
          </a:ln>
        </p:spPr>
        <p:txBody>
          <a:bodyPr/>
          <a:lstStyle/>
          <a:p>
            <a:endParaRPr lang="en-US"/>
          </a:p>
        </p:txBody>
      </p:sp>
      <p:sp>
        <p:nvSpPr>
          <p:cNvPr id="11277" name="Rounded Rectangle 15"/>
          <p:cNvSpPr>
            <a:spLocks noChangeArrowheads="1"/>
          </p:cNvSpPr>
          <p:nvPr/>
        </p:nvSpPr>
        <p:spPr bwMode="auto">
          <a:xfrm rot="3315687">
            <a:off x="4325937" y="1179513"/>
            <a:ext cx="614363" cy="166688"/>
          </a:xfrm>
          <a:prstGeom prst="roundRect">
            <a:avLst>
              <a:gd name="adj" fmla="val 16667"/>
            </a:avLst>
          </a:prstGeom>
          <a:solidFill>
            <a:srgbClr val="9900CC"/>
          </a:solidFill>
          <a:ln w="9525" algn="ctr">
            <a:solidFill>
              <a:schemeClr val="tx1"/>
            </a:solidFill>
            <a:round/>
            <a:headEnd/>
            <a:tailEnd/>
          </a:ln>
        </p:spPr>
        <p:txBody>
          <a:bodyPr/>
          <a:lstStyle/>
          <a:p>
            <a:endParaRPr lang="en-US"/>
          </a:p>
        </p:txBody>
      </p:sp>
      <p:sp>
        <p:nvSpPr>
          <p:cNvPr id="11278" name="Oval 14"/>
          <p:cNvSpPr>
            <a:spLocks noChangeArrowheads="1"/>
          </p:cNvSpPr>
          <p:nvPr/>
        </p:nvSpPr>
        <p:spPr bwMode="auto">
          <a:xfrm>
            <a:off x="2955925" y="1295400"/>
            <a:ext cx="241300" cy="76200"/>
          </a:xfrm>
          <a:prstGeom prst="ellipse">
            <a:avLst/>
          </a:prstGeom>
          <a:solidFill>
            <a:schemeClr val="bg1"/>
          </a:solidFill>
          <a:ln w="9525" algn="ctr">
            <a:solidFill>
              <a:schemeClr val="tx1"/>
            </a:solidFill>
            <a:round/>
            <a:headEnd/>
            <a:tailEnd/>
          </a:ln>
        </p:spPr>
        <p:txBody>
          <a:bodyPr/>
          <a:lstStyle/>
          <a:p>
            <a:endParaRPr lang="en-US"/>
          </a:p>
        </p:txBody>
      </p:sp>
      <p:pic>
        <p:nvPicPr>
          <p:cNvPr id="2" name="Picture 1" descr="Nail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3600" y="2438400"/>
            <a:ext cx="3048000" cy="164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6"/>
          <p:cNvSpPr>
            <a:spLocks noChangeArrowheads="1"/>
          </p:cNvSpPr>
          <p:nvPr/>
        </p:nvSpPr>
        <p:spPr bwMode="auto">
          <a:xfrm>
            <a:off x="4988583" y="6611779"/>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11640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4495800" cy="1066800"/>
          </a:xfrm>
        </p:spPr>
        <p:txBody>
          <a:bodyPr/>
          <a:lstStyle/>
          <a:p>
            <a:pPr algn="l" eaLnBrk="1" hangingPunct="1"/>
            <a:r>
              <a:rPr lang="en-US" sz="2800" dirty="0" smtClean="0">
                <a:latin typeface="Comic Sans MS" pitchFamily="66" charset="0"/>
              </a:rPr>
              <a:t>Prokaryotes </a:t>
            </a:r>
            <a:r>
              <a:rPr lang="en-US" sz="2800" dirty="0">
                <a:latin typeface="Comic Sans MS" pitchFamily="66" charset="0"/>
              </a:rPr>
              <a:t/>
            </a:r>
            <a:br>
              <a:rPr lang="en-US" sz="2800" dirty="0">
                <a:latin typeface="Comic Sans MS" pitchFamily="66" charset="0"/>
              </a:rPr>
            </a:br>
            <a:r>
              <a:rPr lang="en-US" sz="2800" b="1" dirty="0" smtClean="0">
                <a:solidFill>
                  <a:srgbClr val="0066FF"/>
                </a:solidFill>
                <a:latin typeface="Comic Sans MS" pitchFamily="66" charset="0"/>
              </a:rPr>
              <a:t>Surface Appendages</a:t>
            </a:r>
          </a:p>
        </p:txBody>
      </p:sp>
      <p:sp>
        <p:nvSpPr>
          <p:cNvPr id="113667" name="Rectangle 3"/>
          <p:cNvSpPr>
            <a:spLocks noGrp="1" noChangeArrowheads="1"/>
          </p:cNvSpPr>
          <p:nvPr>
            <p:ph type="body" sz="half" idx="1"/>
          </p:nvPr>
        </p:nvSpPr>
        <p:spPr>
          <a:xfrm>
            <a:off x="457200" y="1447800"/>
            <a:ext cx="4419600" cy="5105400"/>
          </a:xfrm>
        </p:spPr>
        <p:txBody>
          <a:bodyPr/>
          <a:lstStyle/>
          <a:p>
            <a:pPr eaLnBrk="1" hangingPunct="1">
              <a:lnSpc>
                <a:spcPct val="80000"/>
              </a:lnSpc>
              <a:buFont typeface="Wingdings" pitchFamily="2" charset="2"/>
              <a:buChar char="Ø"/>
              <a:defRPr/>
            </a:pPr>
            <a:r>
              <a:rPr lang="en-US" sz="1600" dirty="0" smtClean="0">
                <a:latin typeface="Comic Sans MS" pitchFamily="66" charset="0"/>
              </a:rPr>
              <a:t>Some </a:t>
            </a:r>
            <a:r>
              <a:rPr lang="en-US" sz="1600" dirty="0" smtClean="0">
                <a:latin typeface="Comic Sans MS" pitchFamily="66" charset="0"/>
                <a:hlinkClick r:id="rId3"/>
              </a:rPr>
              <a:t>prokaryotes</a:t>
            </a:r>
            <a:r>
              <a:rPr lang="en-US" sz="1600" dirty="0" smtClean="0">
                <a:latin typeface="Comic Sans MS" pitchFamily="66" charset="0"/>
              </a:rPr>
              <a:t> have distinct appendages that allow them to move about or adhere to solid surfaces.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Consist of delicate stands of </a:t>
            </a:r>
            <a:r>
              <a:rPr lang="en-US" sz="1600" dirty="0" smtClean="0">
                <a:latin typeface="Comic Sans MS" pitchFamily="66" charset="0"/>
                <a:hlinkClick r:id="rId4"/>
              </a:rPr>
              <a:t>proteins</a:t>
            </a:r>
            <a:r>
              <a:rPr lang="en-US" sz="1600" dirty="0" smtClean="0">
                <a:latin typeface="Comic Sans MS" pitchFamily="66" charset="0"/>
              </a:rPr>
              <a:t>.</a:t>
            </a:r>
          </a:p>
          <a:p>
            <a:pPr marL="0" indent="0" eaLnBrk="1" hangingPunct="1">
              <a:lnSpc>
                <a:spcPct val="80000"/>
              </a:lnSpc>
              <a:buNone/>
              <a:defRPr/>
            </a:pPr>
            <a:endParaRPr lang="en-US" sz="1600" dirty="0" smtClean="0">
              <a:latin typeface="Comic Sans MS" pitchFamily="66" charset="0"/>
            </a:endParaRPr>
          </a:p>
          <a:p>
            <a:pPr marL="0" indent="0" eaLnBrk="1" hangingPunct="1">
              <a:lnSpc>
                <a:spcPct val="80000"/>
              </a:lnSpc>
              <a:buNone/>
              <a:defRPr/>
            </a:pPr>
            <a:endParaRPr lang="en-US" sz="1600" dirty="0" smtClean="0">
              <a:latin typeface="Comic Sans MS" pitchFamily="66" charset="0"/>
            </a:endParaRPr>
          </a:p>
          <a:p>
            <a:pPr marL="0" indent="0" eaLnBrk="1" hangingPunct="1">
              <a:lnSpc>
                <a:spcPct val="80000"/>
              </a:lnSpc>
              <a:buNone/>
              <a:defRPr/>
            </a:pPr>
            <a:r>
              <a:rPr lang="en-US" sz="1600" dirty="0" smtClean="0">
                <a:latin typeface="Comic Sans MS" pitchFamily="66" charset="0"/>
              </a:rPr>
              <a:t>A couple example of prokaryotic surface appendages:</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800" b="1" dirty="0" smtClean="0">
                <a:solidFill>
                  <a:schemeClr val="tx1">
                    <a:lumMod val="50000"/>
                    <a:lumOff val="50000"/>
                  </a:schemeClr>
                </a:solidFill>
                <a:latin typeface="Comic Sans MS" pitchFamily="66" charset="0"/>
              </a:rPr>
              <a:t>flagella</a:t>
            </a:r>
            <a:r>
              <a:rPr lang="en-US" sz="1600" b="1" dirty="0" smtClean="0">
                <a:latin typeface="Comic Sans MS" pitchFamily="66" charset="0"/>
              </a:rPr>
              <a:t>: </a:t>
            </a:r>
            <a:r>
              <a:rPr lang="en-US" sz="1400" dirty="0" smtClean="0">
                <a:latin typeface="Comic Sans MS" pitchFamily="66" charset="0"/>
              </a:rPr>
              <a:t>Long, thin extensions that allow some bacteria to move about freely in aqueous environments. </a:t>
            </a:r>
            <a:r>
              <a:rPr lang="en-US" sz="1050" dirty="0" smtClean="0">
                <a:latin typeface="Comic Sans MS" pitchFamily="66" charset="0"/>
              </a:rPr>
              <a:t>(singular: flagellum)</a:t>
            </a:r>
          </a:p>
          <a:p>
            <a:pPr marL="0" indent="0" eaLnBrk="1" hangingPunct="1">
              <a:lnSpc>
                <a:spcPct val="80000"/>
              </a:lnSpc>
              <a:buNone/>
              <a:defRPr/>
            </a:pPr>
            <a:endParaRPr lang="en-US" sz="1600" dirty="0">
              <a:latin typeface="Comic Sans MS" pitchFamily="66" charset="0"/>
            </a:endParaRPr>
          </a:p>
          <a:p>
            <a:pPr eaLnBrk="1" hangingPunct="1">
              <a:lnSpc>
                <a:spcPct val="80000"/>
              </a:lnSpc>
              <a:buFont typeface="Wingdings" pitchFamily="2" charset="2"/>
              <a:buChar char="Ø"/>
              <a:defRPr/>
            </a:pPr>
            <a:r>
              <a:rPr lang="en-US" sz="1800" b="1" dirty="0">
                <a:solidFill>
                  <a:schemeClr val="tx1">
                    <a:lumMod val="50000"/>
                    <a:lumOff val="50000"/>
                  </a:schemeClr>
                </a:solidFill>
                <a:latin typeface="Comic Sans MS" pitchFamily="66" charset="0"/>
              </a:rPr>
              <a:t>fimbriae</a:t>
            </a:r>
            <a:r>
              <a:rPr lang="en-US" sz="1400" b="1" dirty="0">
                <a:latin typeface="Comic Sans MS" pitchFamily="66" charset="0"/>
              </a:rPr>
              <a:t>: </a:t>
            </a:r>
            <a:r>
              <a:rPr lang="en-US" sz="1400" dirty="0">
                <a:latin typeface="Comic Sans MS" pitchFamily="66" charset="0"/>
              </a:rPr>
              <a:t>Most </a:t>
            </a:r>
            <a:r>
              <a:rPr lang="en-US" sz="1400" dirty="0">
                <a:latin typeface="Comic Sans MS" pitchFamily="66" charset="0"/>
                <a:hlinkClick r:id="rId5"/>
              </a:rPr>
              <a:t>Gram-negative</a:t>
            </a:r>
            <a:r>
              <a:rPr lang="en-US" sz="1400" dirty="0">
                <a:latin typeface="Comic Sans MS" pitchFamily="66" charset="0"/>
              </a:rPr>
              <a:t> bacteria have these short, fine appendages surrounding the cell. </a:t>
            </a:r>
            <a:r>
              <a:rPr lang="en-US" sz="1400" dirty="0">
                <a:latin typeface="Comic Sans MS" pitchFamily="66" charset="0"/>
                <a:hlinkClick r:id="rId6"/>
              </a:rPr>
              <a:t>Gram+ </a:t>
            </a:r>
            <a:r>
              <a:rPr lang="en-US" sz="1400" dirty="0">
                <a:latin typeface="Comic Sans MS" pitchFamily="66" charset="0"/>
              </a:rPr>
              <a:t>bacteria don’t have.</a:t>
            </a:r>
          </a:p>
          <a:p>
            <a:pPr eaLnBrk="1" hangingPunct="1">
              <a:lnSpc>
                <a:spcPct val="80000"/>
              </a:lnSpc>
              <a:buFont typeface="Wingdings" pitchFamily="2" charset="2"/>
              <a:buChar char="Ø"/>
              <a:defRPr/>
            </a:pPr>
            <a:endParaRPr lang="en-US" sz="800" dirty="0">
              <a:latin typeface="Comic Sans MS" pitchFamily="66" charset="0"/>
            </a:endParaRPr>
          </a:p>
          <a:p>
            <a:pPr marL="0"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Help bacteria stick </a:t>
            </a:r>
            <a:r>
              <a:rPr lang="en-US" sz="1400" dirty="0">
                <a:latin typeface="Comic Sans MS" pitchFamily="66" charset="0"/>
              </a:rPr>
              <a:t>to solid surfaces. Major </a:t>
            </a:r>
            <a:endParaRPr lang="en-US" sz="1400" dirty="0" smtClean="0">
              <a:latin typeface="Comic Sans MS" pitchFamily="66" charset="0"/>
            </a:endParaRPr>
          </a:p>
          <a:p>
            <a:pPr marL="0"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factor in virulence</a:t>
            </a:r>
            <a:r>
              <a:rPr lang="en-US" sz="1400" dirty="0">
                <a:latin typeface="Comic Sans MS" pitchFamily="66" charset="0"/>
              </a:rPr>
              <a:t>.</a:t>
            </a:r>
            <a:r>
              <a:rPr lang="en-US" sz="1100" dirty="0" smtClean="0">
                <a:latin typeface="Comic Sans MS" pitchFamily="66" charset="0"/>
              </a:rPr>
              <a:t> </a:t>
            </a:r>
            <a:r>
              <a:rPr lang="en-US" sz="1100" dirty="0">
                <a:latin typeface="Comic Sans MS" pitchFamily="66" charset="0"/>
              </a:rPr>
              <a:t>(singular: fimbria)</a:t>
            </a:r>
          </a:p>
          <a:p>
            <a:pPr marL="0" indent="0" eaLnBrk="1" hangingPunct="1">
              <a:lnSpc>
                <a:spcPct val="80000"/>
              </a:lnSpc>
              <a:buNone/>
              <a:defRPr/>
            </a:pPr>
            <a:endParaRPr lang="en-US" sz="1200" dirty="0">
              <a:latin typeface="Comic Sans MS" pitchFamily="66" charset="0"/>
            </a:endParaRPr>
          </a:p>
        </p:txBody>
      </p:sp>
      <p:sp>
        <p:nvSpPr>
          <p:cNvPr id="24582" name="Text Box 7"/>
          <p:cNvSpPr txBox="1">
            <a:spLocks noChangeArrowheads="1"/>
          </p:cNvSpPr>
          <p:nvPr/>
        </p:nvSpPr>
        <p:spPr bwMode="auto">
          <a:xfrm>
            <a:off x="4495800" y="6610350"/>
            <a:ext cx="4648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i="1" dirty="0">
                <a:latin typeface="Comic Sans MS" pitchFamily="66" charset="0"/>
                <a:hlinkClick r:id="rId7"/>
              </a:rPr>
              <a:t>Helicobacter </a:t>
            </a:r>
            <a:r>
              <a:rPr lang="en-US" sz="1000" b="0" i="1" dirty="0" smtClean="0">
                <a:latin typeface="Comic Sans MS" pitchFamily="66" charset="0"/>
                <a:hlinkClick r:id="rId7"/>
              </a:rPr>
              <a:t>pylori</a:t>
            </a:r>
            <a:r>
              <a:rPr lang="en-US" sz="1000" b="0" dirty="0" smtClean="0">
                <a:latin typeface="Comic Sans MS" pitchFamily="66" charset="0"/>
              </a:rPr>
              <a:t>; </a:t>
            </a:r>
            <a:r>
              <a:rPr lang="en-US" sz="1000" b="0" dirty="0">
                <a:latin typeface="Comic Sans MS" pitchFamily="66" charset="0"/>
                <a:hlinkClick r:id="rId8"/>
              </a:rPr>
              <a:t>E. coli fimbriae</a:t>
            </a:r>
            <a:r>
              <a:rPr lang="en-US" sz="1000" b="0" dirty="0">
                <a:latin typeface="Comic Sans MS" pitchFamily="66" charset="0"/>
              </a:rPr>
              <a:t>, Manu </a:t>
            </a:r>
            <a:r>
              <a:rPr lang="en-US" sz="1000" b="0" dirty="0" err="1">
                <a:latin typeface="Comic Sans MS" pitchFamily="66" charset="0"/>
              </a:rPr>
              <a:t>Forero</a:t>
            </a:r>
            <a:endParaRPr lang="en-US" sz="1000" b="0" dirty="0">
              <a:latin typeface="Comic Sans MS" pitchFamily="66" charset="0"/>
            </a:endParaRPr>
          </a:p>
        </p:txBody>
      </p:sp>
      <p:pic>
        <p:nvPicPr>
          <p:cNvPr id="9" name="Picture 6" descr="Hpylori-YTsutsum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533400"/>
            <a:ext cx="3048000" cy="281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5" descr="EscherichiaColiFimbrae"/>
          <p:cNvPicPr>
            <a:picLocks noGrp="1" noChangeAspect="1" noChangeArrowheads="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5410200" y="3657600"/>
            <a:ext cx="3124200" cy="2437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934979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538883"/>
          </a:xfrm>
          <a:prstGeom prst="rect">
            <a:avLst/>
          </a:prstGeom>
          <a:noFill/>
        </p:spPr>
        <p:txBody>
          <a:bodyPr wrap="square">
            <a:spAutoFit/>
          </a:bodyPr>
          <a:lstStyle/>
          <a:p>
            <a:pPr algn="ctr">
              <a:defRPr/>
            </a:pPr>
            <a:r>
              <a:rPr lang="en-US" sz="2800" dirty="0" smtClean="0">
                <a:latin typeface="Comic Sans MS" pitchFamily="66" charset="0"/>
              </a:rPr>
              <a:t>Here’s </a:t>
            </a:r>
            <a:r>
              <a:rPr lang="en-US" sz="2800" dirty="0" smtClean="0">
                <a:latin typeface="Comic Sans MS" pitchFamily="66" charset="0"/>
              </a:rPr>
              <a:t>are two </a:t>
            </a:r>
            <a:r>
              <a:rPr lang="en-US" sz="2800" dirty="0" smtClean="0">
                <a:latin typeface="Comic Sans MS" pitchFamily="66" charset="0"/>
              </a:rPr>
              <a:t>excellent interactive </a:t>
            </a:r>
            <a:r>
              <a:rPr lang="en-US" sz="2800" dirty="0" smtClean="0">
                <a:latin typeface="Comic Sans MS" pitchFamily="66" charset="0"/>
              </a:rPr>
              <a:t>lessons: </a:t>
            </a:r>
            <a:endParaRPr lang="en-US" sz="2800" dirty="0">
              <a:latin typeface="Comic Sans MS" pitchFamily="66" charset="0"/>
            </a:endParaRPr>
          </a:p>
          <a:p>
            <a:pPr marL="514350" indent="-514350" algn="ctr">
              <a:buAutoNum type="arabicPeriod"/>
              <a:defRPr/>
            </a:pPr>
            <a:r>
              <a:rPr lang="en-US" sz="2400" b="1" dirty="0" smtClean="0">
                <a:solidFill>
                  <a:schemeClr val="tx1">
                    <a:lumMod val="50000"/>
                    <a:lumOff val="50000"/>
                  </a:schemeClr>
                </a:solidFill>
                <a:latin typeface="Comic Sans MS" pitchFamily="66" charset="0"/>
                <a:cs typeface="+mn-cs"/>
                <a:hlinkClick r:id="rId3"/>
              </a:rPr>
              <a:t>Prokaryote </a:t>
            </a:r>
            <a:r>
              <a:rPr lang="en-US" sz="2400" b="1" dirty="0" smtClean="0">
                <a:solidFill>
                  <a:schemeClr val="tx1">
                    <a:lumMod val="50000"/>
                    <a:lumOff val="50000"/>
                  </a:schemeClr>
                </a:solidFill>
                <a:latin typeface="Comic Sans MS" pitchFamily="66" charset="0"/>
                <a:cs typeface="+mn-cs"/>
                <a:hlinkClick r:id="rId3"/>
              </a:rPr>
              <a:t>Cell </a:t>
            </a:r>
            <a:r>
              <a:rPr lang="en-US" sz="2400" b="1" dirty="0" smtClean="0">
                <a:solidFill>
                  <a:schemeClr val="tx1">
                    <a:lumMod val="50000"/>
                    <a:lumOff val="50000"/>
                  </a:schemeClr>
                </a:solidFill>
                <a:latin typeface="Comic Sans MS" pitchFamily="66" charset="0"/>
                <a:cs typeface="+mn-cs"/>
                <a:hlinkClick r:id="rId3"/>
              </a:rPr>
              <a:t>Structure</a:t>
            </a:r>
            <a:r>
              <a:rPr lang="en-US" sz="2400" b="1" dirty="0" smtClean="0">
                <a:solidFill>
                  <a:schemeClr val="tx1">
                    <a:lumMod val="50000"/>
                    <a:lumOff val="50000"/>
                  </a:schemeClr>
                </a:solidFill>
                <a:latin typeface="Comic Sans MS" pitchFamily="66" charset="0"/>
                <a:cs typeface="+mn-cs"/>
              </a:rPr>
              <a:t> from Cells Alive</a:t>
            </a:r>
          </a:p>
          <a:p>
            <a:pPr marL="514350" indent="-514350" algn="ctr">
              <a:buAutoNum type="arabicPeriod"/>
              <a:defRPr/>
            </a:pPr>
            <a:r>
              <a:rPr lang="en-US" sz="2400" b="1" dirty="0" smtClean="0">
                <a:solidFill>
                  <a:schemeClr val="tx1">
                    <a:lumMod val="50000"/>
                    <a:lumOff val="50000"/>
                  </a:schemeClr>
                </a:solidFill>
                <a:latin typeface="Comic Sans MS" pitchFamily="66" charset="0"/>
                <a:cs typeface="+mn-cs"/>
                <a:hlinkClick r:id="rId4"/>
              </a:rPr>
              <a:t>Interactive Cell Structure </a:t>
            </a:r>
            <a:r>
              <a:rPr lang="en-US" sz="2400" b="1" dirty="0" smtClean="0">
                <a:solidFill>
                  <a:schemeClr val="tx1">
                    <a:lumMod val="50000"/>
                    <a:lumOff val="50000"/>
                  </a:schemeClr>
                </a:solidFill>
                <a:latin typeface="Comic Sans MS" pitchFamily="66" charset="0"/>
                <a:cs typeface="+mn-cs"/>
              </a:rPr>
              <a:t>from Wiley</a:t>
            </a:r>
            <a:endParaRPr lang="en-US" sz="24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pic>
        <p:nvPicPr>
          <p:cNvPr id="13"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6"/>
              </a:rPr>
              <a:t>Prokaryotic cell diagram</a:t>
            </a:r>
            <a:r>
              <a:rPr lang="en-US" sz="1000" b="0" dirty="0">
                <a:latin typeface="Comic Sans MS" pitchFamily="66" charset="0"/>
              </a:rPr>
              <a:t>, M. </a:t>
            </a:r>
            <a:r>
              <a:rPr lang="en-US" sz="1000" b="0" dirty="0" smtClean="0">
                <a:latin typeface="Comic Sans MS" pitchFamily="66" charset="0"/>
              </a:rPr>
              <a:t>Ruiz</a:t>
            </a:r>
            <a:endParaRPr lang="en-US" sz="1000" b="0" dirty="0">
              <a:latin typeface="Comic Sans MS" pitchFamily="66" charset="0"/>
            </a:endParaRPr>
          </a:p>
        </p:txBody>
      </p:sp>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60482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2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0" y="1828800"/>
            <a:ext cx="4800600" cy="4076700"/>
          </a:xfrm>
          <a:noFill/>
        </p:spPr>
      </p:pic>
      <p:sp>
        <p:nvSpPr>
          <p:cNvPr id="5125" name="Text Box 5"/>
          <p:cNvSpPr txBox="1">
            <a:spLocks noChangeArrowheads="1"/>
          </p:cNvSpPr>
          <p:nvPr/>
        </p:nvSpPr>
        <p:spPr bwMode="auto">
          <a:xfrm>
            <a:off x="6248400" y="6613525"/>
            <a:ext cx="2895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 </a:t>
            </a:r>
            <a:r>
              <a:rPr lang="en-US" sz="1000" b="0" i="0">
                <a:latin typeface="Comic Sans MS" pitchFamily="66" charset="0"/>
                <a:hlinkClick r:id="rId5"/>
              </a:rPr>
              <a:t>Eukaryotic Cell Diagram</a:t>
            </a:r>
            <a:r>
              <a:rPr lang="en-US" sz="1000" b="0" i="0">
                <a:latin typeface="Comic Sans MS" pitchFamily="66" charset="0"/>
              </a:rPr>
              <a:t>, M. Ruiz</a:t>
            </a:r>
          </a:p>
        </p:txBody>
      </p:sp>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5106491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C0000"/>
                </a:solidFill>
                <a:latin typeface="Comic Sans MS"/>
                <a:cs typeface="Comic Sans MS"/>
              </a:rPr>
              <a:t/>
            </a:r>
            <a:br>
              <a:rPr lang="en-US" sz="3600" b="1" dirty="0" smtClean="0">
                <a:solidFill>
                  <a:srgbClr val="CC0000"/>
                </a:solidFill>
                <a:latin typeface="Comic Sans MS"/>
                <a:cs typeface="Comic Sans MS"/>
              </a:rPr>
            </a:br>
            <a:r>
              <a:rPr lang="en-US" sz="3200" b="1" dirty="0" smtClean="0">
                <a:solidFill>
                  <a:schemeClr val="tx1"/>
                </a:solidFill>
                <a:latin typeface="Comic Sans MS"/>
                <a:cs typeface="Comic Sans MS"/>
              </a:rPr>
              <a:t>O</a:t>
            </a:r>
            <a:r>
              <a:rPr lang="en-US" sz="3200" b="1" i="1" dirty="0" smtClean="0">
                <a:solidFill>
                  <a:schemeClr val="tx1"/>
                </a:solidFill>
                <a:latin typeface="Comic Sans MS"/>
                <a:cs typeface="Comic Sans MS"/>
              </a:rPr>
              <a:t>ld School </a:t>
            </a:r>
            <a:r>
              <a:rPr lang="en-US" sz="3200" b="1" dirty="0">
                <a:solidFill>
                  <a:schemeClr val="tx1"/>
                </a:solidFill>
                <a:latin typeface="Comic Sans MS"/>
                <a:cs typeface="Comic Sans MS"/>
              </a:rPr>
              <a:t>5 Kingdom classification of organisms</a:t>
            </a:r>
            <a:r>
              <a:rPr lang="en-US" sz="4000" dirty="0">
                <a:solidFill>
                  <a:schemeClr val="tx1"/>
                </a:solidFill>
                <a:latin typeface="Arial" charset="0"/>
              </a:rPr>
              <a:t/>
            </a:r>
            <a:br>
              <a:rPr lang="en-US" sz="4000" dirty="0">
                <a:solidFill>
                  <a:schemeClr val="tx1"/>
                </a:solidFill>
                <a:latin typeface="Arial" charset="0"/>
              </a:rPr>
            </a:br>
            <a:endParaRPr lang="en-US" sz="4000" dirty="0">
              <a:solidFill>
                <a:schemeClr val="tx1"/>
              </a:solidFill>
            </a:endParaRPr>
          </a:p>
        </p:txBody>
      </p:sp>
      <p:pic>
        <p:nvPicPr>
          <p:cNvPr id="4" name="Picture 3" descr="Tree_of_Living_Organisms_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440671"/>
            <a:ext cx="7848600" cy="4882527"/>
          </a:xfrm>
          <a:prstGeom prst="rect">
            <a:avLst/>
          </a:prstGeom>
        </p:spPr>
      </p:pic>
      <p:sp>
        <p:nvSpPr>
          <p:cNvPr id="5" name="Text Box 17"/>
          <p:cNvSpPr txBox="1">
            <a:spLocks noChangeArrowheads="1"/>
          </p:cNvSpPr>
          <p:nvPr/>
        </p:nvSpPr>
        <p:spPr bwMode="auto">
          <a:xfrm>
            <a:off x="533400" y="1676400"/>
            <a:ext cx="3276600" cy="907941"/>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3"/>
              </a:rPr>
              <a:t>Eukaryotes</a:t>
            </a:r>
            <a:endParaRPr lang="en-US" altLang="en-US" sz="2800" dirty="0" smtClean="0">
              <a:latin typeface="Comic Sans MS" pitchFamily="66" charset="0"/>
            </a:endParaRPr>
          </a:p>
          <a:p>
            <a:pPr algn="ctr" eaLnBrk="1" hangingPunct="1">
              <a:spcBef>
                <a:spcPct val="50000"/>
              </a:spcBef>
            </a:pPr>
            <a:endParaRPr lang="en-US" altLang="en-US" sz="1400" dirty="0">
              <a:latin typeface="Comic Sans MS" pitchFamily="66" charset="0"/>
            </a:endParaRPr>
          </a:p>
        </p:txBody>
      </p:sp>
      <p:sp>
        <p:nvSpPr>
          <p:cNvPr id="6" name="Text Box 16"/>
          <p:cNvSpPr txBox="1">
            <a:spLocks noChangeArrowheads="1"/>
          </p:cNvSpPr>
          <p:nvPr/>
        </p:nvSpPr>
        <p:spPr bwMode="auto">
          <a:xfrm>
            <a:off x="457200" y="5562600"/>
            <a:ext cx="3352800" cy="954107"/>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4"/>
              </a:rPr>
              <a:t>Prokaryotes</a:t>
            </a:r>
            <a:endParaRPr lang="en-US" altLang="en-US" sz="3200" dirty="0">
              <a:latin typeface="Comic Sans MS" pitchFamily="66" charset="0"/>
            </a:endParaRPr>
          </a:p>
          <a:p>
            <a:pPr algn="ctr" eaLnBrk="1" hangingPunct="1">
              <a:spcBef>
                <a:spcPct val="50000"/>
              </a:spcBef>
            </a:pPr>
            <a:endParaRPr lang="en-US" altLang="en-US" sz="1600" dirty="0">
              <a:latin typeface="Comic Sans MS" pitchFamily="66" charset="0"/>
            </a:endParaRPr>
          </a:p>
        </p:txBody>
      </p:sp>
      <p:sp>
        <p:nvSpPr>
          <p:cNvPr id="7"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 </a:t>
            </a:r>
            <a:r>
              <a:rPr lang="en-US" altLang="en-US" sz="1000" b="0" dirty="0">
                <a:latin typeface="Comic Sans MS" pitchFamily="66" charset="0"/>
                <a:hlinkClick r:id="rId5"/>
              </a:rPr>
              <a:t>Phylogenetic Tree</a:t>
            </a:r>
            <a:r>
              <a:rPr lang="en-US" altLang="en-US" sz="1000" b="0" dirty="0">
                <a:latin typeface="Comic Sans MS" pitchFamily="66" charset="0"/>
              </a:rPr>
              <a:t>, </a:t>
            </a:r>
            <a:r>
              <a:rPr lang="en-US" altLang="en-US" sz="1000" b="0" dirty="0" smtClean="0">
                <a:latin typeface="Comic Sans MS" pitchFamily="66" charset="0"/>
              </a:rPr>
              <a:t>Wiki</a:t>
            </a:r>
            <a:endParaRPr lang="en-US" altLang="en-US" sz="1000" b="0" i="1" dirty="0"/>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10" name="Rounded Rectangle 9"/>
          <p:cNvSpPr/>
          <p:nvPr/>
        </p:nvSpPr>
        <p:spPr bwMode="auto">
          <a:xfrm>
            <a:off x="4572000" y="4495800"/>
            <a:ext cx="2667000" cy="1600200"/>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3923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3581400"/>
            <a:ext cx="4114800" cy="2362200"/>
          </a:xfrm>
        </p:spPr>
        <p:txBody>
          <a:bodyPr/>
          <a:lstStyle/>
          <a:p>
            <a:pPr eaLnBrk="1" hangingPunct="1"/>
            <a:r>
              <a:rPr lang="en-US" altLang="en-US" sz="4000" b="1" dirty="0" smtClean="0">
                <a:latin typeface="Comic Sans MS" pitchFamily="66" charset="0"/>
              </a:rPr>
              <a:t>Biological Cell Structure &amp; Function </a:t>
            </a:r>
          </a:p>
          <a:p>
            <a:pPr algn="l" eaLnBrk="1" hangingPunct="1"/>
            <a:r>
              <a:rPr lang="en-US" altLang="en-US" sz="2400" dirty="0" smtClean="0">
                <a:latin typeface="Comic Sans MS" pitchFamily="66" charset="0"/>
              </a:rPr>
              <a:t>	</a:t>
            </a:r>
          </a:p>
        </p:txBody>
      </p:sp>
      <p:pic>
        <p:nvPicPr>
          <p:cNvPr id="6" name="Picture 25" descr="Animal_cell_structure_no_text_MRui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3048000"/>
            <a:ext cx="3810000" cy="28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Plant_cell_structure_no_text_MRuiz"/>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457200"/>
            <a:ext cx="3938436" cy="270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rokaryote_cell_unlabeled_Ruiz"/>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533400"/>
            <a:ext cx="2971800" cy="24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Images: </a:t>
            </a:r>
            <a:r>
              <a:rPr lang="en-US" altLang="en-US" sz="1000" b="0" dirty="0" smtClean="0">
                <a:latin typeface="Comic Sans MS" pitchFamily="66" charset="0"/>
              </a:rPr>
              <a:t>M</a:t>
            </a:r>
            <a:r>
              <a:rPr lang="en-US" altLang="en-US" sz="1000" b="0" dirty="0">
                <a:latin typeface="Comic Sans MS" pitchFamily="66" charset="0"/>
              </a:rPr>
              <a:t>. Ruiz</a:t>
            </a:r>
          </a:p>
        </p:txBody>
      </p:sp>
      <p:sp>
        <p:nvSpPr>
          <p:cNvPr id="10" name="Rectangle 6"/>
          <p:cNvSpPr>
            <a:spLocks noChangeArrowheads="1"/>
          </p:cNvSpPr>
          <p:nvPr/>
        </p:nvSpPr>
        <p:spPr bwMode="auto">
          <a:xfrm>
            <a:off x="5305466" y="6629108"/>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904566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152400"/>
            <a:ext cx="2971800" cy="792163"/>
          </a:xfrm>
        </p:spPr>
        <p:txBody>
          <a:bodyPr/>
          <a:lstStyle/>
          <a:p>
            <a:pPr algn="l" eaLnBrk="1" hangingPunct="1"/>
            <a:r>
              <a:rPr lang="en-US" sz="3600" b="1" dirty="0" smtClean="0">
                <a:solidFill>
                  <a:srgbClr val="CC0000"/>
                </a:solidFill>
                <a:latin typeface="Comic Sans MS" pitchFamily="66" charset="0"/>
              </a:rPr>
              <a:t>Cytoplasm</a:t>
            </a:r>
          </a:p>
        </p:txBody>
      </p:sp>
      <p:sp>
        <p:nvSpPr>
          <p:cNvPr id="8195" name="Rectangle 3"/>
          <p:cNvSpPr>
            <a:spLocks noGrp="1" noChangeArrowheads="1"/>
          </p:cNvSpPr>
          <p:nvPr>
            <p:ph type="body" sz="half" idx="4294967295"/>
          </p:nvPr>
        </p:nvSpPr>
        <p:spPr>
          <a:xfrm>
            <a:off x="381000" y="1143000"/>
            <a:ext cx="4114800" cy="5181600"/>
          </a:xfrm>
        </p:spPr>
        <p:txBody>
          <a:bodyPr/>
          <a:lstStyle/>
          <a:p>
            <a:pPr eaLnBrk="1" hangingPunct="1">
              <a:lnSpc>
                <a:spcPct val="80000"/>
              </a:lnSpc>
              <a:buFontTx/>
              <a:buNone/>
              <a:defRPr/>
            </a:pPr>
            <a:r>
              <a:rPr lang="en-US" sz="1800" b="1" u="sng" dirty="0" smtClean="0">
                <a:latin typeface="Comic Sans MS" pitchFamily="66" charset="0"/>
              </a:rPr>
              <a:t>Nicknames:</a:t>
            </a:r>
            <a:r>
              <a:rPr lang="en-US" sz="1800" dirty="0" smtClean="0">
                <a:latin typeface="Comic Sans MS" pitchFamily="66" charset="0"/>
              </a:rPr>
              <a:t> </a:t>
            </a:r>
            <a:r>
              <a:rPr lang="en-US" sz="1600" dirty="0">
                <a:latin typeface="Comic Sans MS" pitchFamily="66" charset="0"/>
              </a:rPr>
              <a:t>The </a:t>
            </a:r>
            <a:r>
              <a:rPr lang="en-US" sz="1600" dirty="0" smtClean="0">
                <a:latin typeface="Comic Sans MS" pitchFamily="66" charset="0"/>
              </a:rPr>
              <a:t>Matrix, </a:t>
            </a:r>
          </a:p>
          <a:p>
            <a:pPr eaLnBrk="1" hangingPunct="1">
              <a:lnSpc>
                <a:spcPct val="80000"/>
              </a:lnSpc>
              <a:buFontTx/>
              <a:buNone/>
              <a:defRPr/>
            </a:pPr>
            <a:r>
              <a:rPr lang="en-US" sz="1600" dirty="0" smtClean="0">
                <a:latin typeface="Comic Sans MS" pitchFamily="66" charset="0"/>
              </a:rPr>
              <a:t>                      Molecular Chowder</a:t>
            </a:r>
            <a:endParaRPr lang="en-US" sz="1600" dirty="0">
              <a:latin typeface="Comic Sans MS" pitchFamily="66" charset="0"/>
            </a:endParaRPr>
          </a:p>
          <a:p>
            <a:pPr eaLnBrk="1" hangingPunct="1">
              <a:lnSpc>
                <a:spcPct val="80000"/>
              </a:lnSpc>
              <a:buFontTx/>
              <a:buNone/>
              <a:defRPr/>
            </a:pPr>
            <a:endParaRPr lang="en-US" sz="1800" dirty="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Fills the space between the plasma membrane and the nuclear membrane</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A water-like substance that fills cells.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Consists of </a:t>
            </a:r>
            <a:r>
              <a:rPr lang="en-US" sz="1800" b="1" dirty="0" smtClean="0">
                <a:solidFill>
                  <a:schemeClr val="tx1">
                    <a:lumMod val="65000"/>
                    <a:lumOff val="35000"/>
                  </a:schemeClr>
                </a:solidFill>
                <a:latin typeface="Comic Sans MS" pitchFamily="66" charset="0"/>
              </a:rPr>
              <a:t>cytosol</a:t>
            </a:r>
            <a:r>
              <a:rPr lang="en-US" sz="1600" dirty="0" smtClean="0">
                <a:latin typeface="Comic Sans MS" pitchFamily="66" charset="0"/>
              </a:rPr>
              <a:t> and </a:t>
            </a:r>
            <a:r>
              <a:rPr lang="en-US" sz="1800" b="1" dirty="0" smtClean="0">
                <a:solidFill>
                  <a:schemeClr val="tx1">
                    <a:lumMod val="65000"/>
                    <a:lumOff val="35000"/>
                  </a:schemeClr>
                </a:solidFill>
                <a:latin typeface="Comic Sans MS" pitchFamily="66" charset="0"/>
              </a:rPr>
              <a:t>cellular organelles</a:t>
            </a:r>
            <a:r>
              <a:rPr lang="en-US" sz="1800" dirty="0" smtClean="0">
                <a:solidFill>
                  <a:schemeClr val="tx1">
                    <a:lumMod val="65000"/>
                    <a:lumOff val="35000"/>
                  </a:schemeClr>
                </a:solidFill>
                <a:latin typeface="Comic Sans MS" pitchFamily="66" charset="0"/>
              </a:rPr>
              <a:t> </a:t>
            </a:r>
            <a:r>
              <a:rPr lang="en-US" sz="1600" dirty="0" smtClean="0">
                <a:latin typeface="Comic Sans MS" pitchFamily="66" charset="0"/>
              </a:rPr>
              <a:t>except for the cell nucleus. </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latin typeface="Comic Sans MS" pitchFamily="66" charset="0"/>
              </a:rPr>
              <a:t>cytosol</a:t>
            </a:r>
            <a:r>
              <a:rPr lang="en-US" sz="1600" dirty="0" smtClean="0">
                <a:latin typeface="Comic Sans MS" pitchFamily="66" charset="0"/>
              </a:rPr>
              <a:t> is made up of water, salts, organic molecules and many </a:t>
            </a:r>
            <a:r>
              <a:rPr lang="en-US" sz="1600" dirty="0" smtClean="0">
                <a:latin typeface="Comic Sans MS" pitchFamily="66" charset="0"/>
                <a:hlinkClick r:id="rId3"/>
              </a:rPr>
              <a:t>enzymes</a:t>
            </a:r>
            <a:r>
              <a:rPr lang="en-US" sz="1600" dirty="0" smtClean="0">
                <a:latin typeface="Comic Sans MS" pitchFamily="66" charset="0"/>
              </a:rPr>
              <a:t> that catalyze reactions.</a:t>
            </a:r>
            <a:r>
              <a:rPr lang="en-US" sz="1600" dirty="0" smtClean="0"/>
              <a:t> </a:t>
            </a:r>
          </a:p>
          <a:p>
            <a:pPr eaLnBrk="1" hangingPunct="1">
              <a:lnSpc>
                <a:spcPct val="80000"/>
              </a:lnSpc>
              <a:buFont typeface="Wingdings" pitchFamily="2" charset="2"/>
              <a:buChar char="Ø"/>
              <a:defRPr/>
            </a:pPr>
            <a:endParaRPr lang="en-US" sz="1800" dirty="0" smtClean="0"/>
          </a:p>
          <a:p>
            <a:pPr marL="0" indent="0" eaLnBrk="1" hangingPunct="1">
              <a:lnSpc>
                <a:spcPct val="80000"/>
              </a:lnSpc>
              <a:buNone/>
              <a:defRPr/>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endParaRPr lang="en-US" sz="1800" b="1" dirty="0" smtClean="0"/>
          </a:p>
          <a:p>
            <a:pPr eaLnBrk="1" hangingPunct="1">
              <a:lnSpc>
                <a:spcPct val="80000"/>
              </a:lnSpc>
              <a:defRPr/>
            </a:pPr>
            <a:endParaRPr lang="en-US" sz="2000" dirty="0" smtClean="0"/>
          </a:p>
        </p:txBody>
      </p:sp>
      <p:pic>
        <p:nvPicPr>
          <p:cNvPr id="8196"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591050" y="762000"/>
            <a:ext cx="4400550" cy="5486400"/>
          </a:xfrm>
          <a:noFill/>
        </p:spPr>
      </p:pic>
      <p:sp>
        <p:nvSpPr>
          <p:cNvPr id="8197"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5"/>
              </a:rPr>
              <a:t>Eukaryotic Cell Diagram</a:t>
            </a:r>
            <a:r>
              <a:rPr lang="en-US" sz="1000" b="0" i="0" dirty="0">
                <a:latin typeface="Comic Sans MS" pitchFamily="66" charset="0"/>
              </a:rPr>
              <a:t>, M. Ruiz</a:t>
            </a:r>
          </a:p>
        </p:txBody>
      </p:sp>
      <p:sp>
        <p:nvSpPr>
          <p:cNvPr id="7"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Cell Biology Classroom</a:t>
            </a:r>
            <a:r>
              <a:rPr lang="en-US" altLang="en-US" sz="1000" b="0" dirty="0">
                <a:latin typeface="Comic Sans MS" pitchFamily="66" charset="0"/>
              </a:rPr>
              <a:t>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3761010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04800"/>
            <a:ext cx="3505200" cy="715963"/>
          </a:xfrm>
          <a:noFill/>
        </p:spPr>
        <p:txBody>
          <a:bodyPr/>
          <a:lstStyle/>
          <a:p>
            <a:pPr algn="l" eaLnBrk="1" hangingPunct="1"/>
            <a:r>
              <a:rPr lang="en-US" sz="3600" b="1" dirty="0" smtClean="0">
                <a:solidFill>
                  <a:srgbClr val="CC0000"/>
                </a:solidFill>
                <a:latin typeface="Comic Sans MS" pitchFamily="66" charset="0"/>
              </a:rPr>
              <a:t>Cytoskeleton</a:t>
            </a:r>
          </a:p>
        </p:txBody>
      </p:sp>
      <p:sp>
        <p:nvSpPr>
          <p:cNvPr id="9219" name="Rectangle 3"/>
          <p:cNvSpPr>
            <a:spLocks noGrp="1" noChangeArrowheads="1"/>
          </p:cNvSpPr>
          <p:nvPr>
            <p:ph type="body" sz="half" idx="1"/>
          </p:nvPr>
        </p:nvSpPr>
        <p:spPr>
          <a:xfrm>
            <a:off x="228600" y="1447800"/>
            <a:ext cx="3886200" cy="5029200"/>
          </a:xfrm>
        </p:spPr>
        <p:txBody>
          <a:bodyPr/>
          <a:lstStyle/>
          <a:p>
            <a:pPr eaLnBrk="1" hangingPunct="1">
              <a:lnSpc>
                <a:spcPct val="80000"/>
              </a:lnSpc>
              <a:buFontTx/>
              <a:buNone/>
            </a:pPr>
            <a:r>
              <a:rPr lang="en-US" sz="2000" b="1" u="sng" dirty="0" smtClean="0">
                <a:latin typeface="Comic Sans MS" pitchFamily="66" charset="0"/>
              </a:rPr>
              <a:t>Nicknames:</a:t>
            </a:r>
            <a:r>
              <a:rPr lang="en-US" sz="2000" dirty="0" smtClean="0">
                <a:latin typeface="Comic Sans MS" pitchFamily="66" charset="0"/>
              </a:rPr>
              <a:t> </a:t>
            </a:r>
            <a:r>
              <a:rPr lang="en-US" sz="1800" dirty="0" smtClean="0">
                <a:latin typeface="Comic Sans MS" pitchFamily="66" charset="0"/>
              </a:rPr>
              <a:t>Scaffolding,</a:t>
            </a:r>
          </a:p>
          <a:p>
            <a:pPr eaLnBrk="1" hangingPunct="1">
              <a:lnSpc>
                <a:spcPct val="80000"/>
              </a:lnSpc>
              <a:buFontTx/>
              <a:buNone/>
            </a:pPr>
            <a:r>
              <a:rPr lang="en-US" sz="1800" dirty="0">
                <a:latin typeface="Comic Sans MS" pitchFamily="66" charset="0"/>
              </a:rPr>
              <a:t> </a:t>
            </a:r>
            <a:r>
              <a:rPr lang="en-US" sz="1800" dirty="0" smtClean="0">
                <a:latin typeface="Comic Sans MS" pitchFamily="66" charset="0"/>
              </a:rPr>
              <a:t>                     Highways</a:t>
            </a:r>
          </a:p>
          <a:p>
            <a:pPr eaLnBrk="1" hangingPunct="1">
              <a:lnSpc>
                <a:spcPct val="80000"/>
              </a:lnSpc>
              <a:buFontTx/>
              <a:buNone/>
            </a:pPr>
            <a:endParaRPr lang="en-US" sz="1800" dirty="0" smtClean="0">
              <a:latin typeface="Comic Sans MS" pitchFamily="66" charset="0"/>
            </a:endParaRPr>
          </a:p>
          <a:p>
            <a:pPr eaLnBrk="1" hangingPunct="1">
              <a:lnSpc>
                <a:spcPct val="80000"/>
              </a:lnSpc>
              <a:buFontTx/>
              <a:buNone/>
            </a:pPr>
            <a:r>
              <a:rPr lang="en-US" sz="1400" dirty="0" smtClean="0">
                <a:latin typeface="Comic Sans MS" pitchFamily="66" charset="0"/>
              </a:rPr>
              <a:t> </a:t>
            </a:r>
          </a:p>
          <a:p>
            <a:pPr eaLnBrk="1" hangingPunct="1">
              <a:lnSpc>
                <a:spcPct val="80000"/>
              </a:lnSpc>
            </a:pPr>
            <a:r>
              <a:rPr lang="en-US" sz="1600" dirty="0" smtClean="0">
                <a:latin typeface="Comic Sans MS" pitchFamily="66" charset="0"/>
              </a:rPr>
              <a:t>Maintains cell shape.</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Protects the cell.</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Enables some cell movement </a:t>
            </a:r>
            <a:r>
              <a:rPr lang="en-US" sz="1400" dirty="0" smtClean="0">
                <a:latin typeface="Comic Sans MS" pitchFamily="66" charset="0"/>
              </a:rPr>
              <a:t>(using structures such as flagella and cilia).</a:t>
            </a:r>
          </a:p>
          <a:p>
            <a:pPr eaLnBrk="1" hangingPunct="1">
              <a:lnSpc>
                <a:spcPct val="80000"/>
              </a:lnSpc>
            </a:pPr>
            <a:endParaRPr lang="en-US" sz="7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Plays important roles in intra-cellular transport </a:t>
            </a:r>
            <a:r>
              <a:rPr lang="en-US" sz="1400" i="1" dirty="0" smtClean="0">
                <a:latin typeface="Comic Sans MS" pitchFamily="66" charset="0"/>
              </a:rPr>
              <a:t>(the movement of vesicles and organelles).</a:t>
            </a:r>
          </a:p>
          <a:p>
            <a:pPr eaLnBrk="1" hangingPunct="1">
              <a:lnSpc>
                <a:spcPct val="80000"/>
              </a:lnSpc>
            </a:pPr>
            <a:endParaRPr lang="en-US" sz="800" i="1" dirty="0" smtClean="0">
              <a:latin typeface="Comic Sans MS" pitchFamily="66" charset="0"/>
            </a:endParaRPr>
          </a:p>
          <a:p>
            <a:pPr eaLnBrk="1" hangingPunct="1">
              <a:lnSpc>
                <a:spcPct val="80000"/>
              </a:lnSpc>
            </a:pPr>
            <a:endParaRPr lang="en-US" sz="800" i="1" dirty="0" smtClean="0">
              <a:latin typeface="Comic Sans MS" pitchFamily="66" charset="0"/>
            </a:endParaRPr>
          </a:p>
          <a:p>
            <a:pPr eaLnBrk="1" hangingPunct="1">
              <a:lnSpc>
                <a:spcPct val="80000"/>
              </a:lnSpc>
            </a:pPr>
            <a:r>
              <a:rPr lang="en-US" sz="1600" dirty="0" smtClean="0">
                <a:latin typeface="Comic Sans MS" pitchFamily="66" charset="0"/>
              </a:rPr>
              <a:t>Plays important role in </a:t>
            </a:r>
            <a:r>
              <a:rPr lang="en-US" sz="1600" dirty="0" smtClean="0">
                <a:latin typeface="Comic Sans MS" pitchFamily="66" charset="0"/>
                <a:hlinkClick r:id="rId3"/>
              </a:rPr>
              <a:t>cell division</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spcBef>
                <a:spcPct val="0"/>
              </a:spcBef>
              <a:buFontTx/>
              <a:buNone/>
            </a:pPr>
            <a:endParaRPr lang="en-US" sz="1600" b="1" dirty="0" smtClean="0">
              <a:solidFill>
                <a:srgbClr val="3333CC"/>
              </a:solidFill>
              <a:latin typeface="Comic Sans MS" pitchFamily="66" charset="0"/>
            </a:endParaRPr>
          </a:p>
          <a:p>
            <a:pPr eaLnBrk="1" hangingPunct="1">
              <a:lnSpc>
                <a:spcPct val="80000"/>
              </a:lnSpc>
              <a:spcBef>
                <a:spcPct val="0"/>
              </a:spcBef>
              <a:buFontTx/>
              <a:buNone/>
            </a:pPr>
            <a:r>
              <a:rPr lang="en-US" sz="1800" b="1" dirty="0" smtClean="0">
                <a:solidFill>
                  <a:srgbClr val="FF0000"/>
                </a:solidFill>
                <a:latin typeface="Comic Sans MS" pitchFamily="66" charset="0"/>
              </a:rPr>
              <a:t>Q</a:t>
            </a:r>
            <a:r>
              <a:rPr lang="en-US" sz="1600" b="1" dirty="0" smtClean="0">
                <a:latin typeface="Comic Sans MS" pitchFamily="66" charset="0"/>
              </a:rPr>
              <a:t>:</a:t>
            </a:r>
            <a:r>
              <a:rPr lang="en-US" sz="1600" b="1" dirty="0" smtClean="0">
                <a:solidFill>
                  <a:srgbClr val="3333CC"/>
                </a:solidFill>
                <a:latin typeface="Comic Sans MS" pitchFamily="66" charset="0"/>
              </a:rPr>
              <a:t> </a:t>
            </a:r>
            <a:r>
              <a:rPr lang="en-US" sz="1600" b="1" dirty="0" smtClean="0">
                <a:latin typeface="Comic Sans MS" pitchFamily="66" charset="0"/>
              </a:rPr>
              <a:t>Eukaryotes? Prokaryotes? Both?</a:t>
            </a:r>
          </a:p>
        </p:txBody>
      </p:sp>
      <p:pic>
        <p:nvPicPr>
          <p:cNvPr id="9220" name="Picture 6" descr="FluorescentCell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762000"/>
            <a:ext cx="416718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0" y="6697663"/>
            <a:ext cx="3886200" cy="18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50000"/>
              </a:lnSpc>
            </a:pPr>
            <a:r>
              <a:rPr lang="en-US" sz="1000" b="0" i="0" dirty="0">
                <a:latin typeface="Comic Sans MS" pitchFamily="66" charset="0"/>
              </a:rPr>
              <a:t>Images: </a:t>
            </a:r>
            <a:r>
              <a:rPr lang="en-US" sz="1000" b="0" i="0" dirty="0">
                <a:latin typeface="Comic Sans MS" pitchFamily="66" charset="0"/>
                <a:hlinkClick r:id="rId5"/>
              </a:rPr>
              <a:t>Fluoresced Eukaryotic Cell</a:t>
            </a:r>
            <a:r>
              <a:rPr lang="en-US" sz="1000" b="0" i="0" dirty="0">
                <a:latin typeface="Comic Sans MS" pitchFamily="66" charset="0"/>
              </a:rPr>
              <a:t>, NIH.</a:t>
            </a:r>
          </a:p>
        </p:txBody>
      </p:sp>
      <p:sp>
        <p:nvSpPr>
          <p:cNvPr id="8" name="Rectangle 6"/>
          <p:cNvSpPr>
            <a:spLocks noChangeArrowheads="1"/>
          </p:cNvSpPr>
          <p:nvPr/>
        </p:nvSpPr>
        <p:spPr bwMode="auto">
          <a:xfrm>
            <a:off x="5286140" y="6629108"/>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726993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33400" y="152400"/>
            <a:ext cx="7848600" cy="685800"/>
          </a:xfrm>
        </p:spPr>
        <p:txBody>
          <a:bodyPr/>
          <a:lstStyle/>
          <a:p>
            <a:pPr eaLnBrk="1" hangingPunct="1"/>
            <a:r>
              <a:rPr lang="en-US" sz="200" dirty="0" smtClean="0">
                <a:solidFill>
                  <a:schemeClr val="tx1"/>
                </a:solidFill>
                <a:latin typeface="Comic Sans MS" pitchFamily="66" charset="0"/>
              </a:rPr>
              <a:t> </a:t>
            </a:r>
            <a:r>
              <a:rPr lang="en-US" sz="2800" b="1" dirty="0" smtClean="0">
                <a:solidFill>
                  <a:schemeClr val="tx1"/>
                </a:solidFill>
                <a:latin typeface="Comic Sans MS"/>
                <a:cs typeface="Comic Sans MS"/>
              </a:rPr>
              <a:t> Surface Appendages: </a:t>
            </a:r>
            <a:r>
              <a:rPr lang="en-US" sz="3600" b="1" dirty="0" smtClean="0">
                <a:solidFill>
                  <a:srgbClr val="CC0000"/>
                </a:solidFill>
                <a:latin typeface="Comic Sans MS" pitchFamily="66" charset="0"/>
              </a:rPr>
              <a:t>Cilia </a:t>
            </a:r>
            <a:r>
              <a:rPr lang="en-US" sz="2800" b="1" dirty="0" smtClean="0">
                <a:solidFill>
                  <a:srgbClr val="CC0000"/>
                </a:solidFill>
                <a:latin typeface="Comic Sans MS" pitchFamily="66" charset="0"/>
              </a:rPr>
              <a:t>&amp;</a:t>
            </a:r>
            <a:r>
              <a:rPr lang="en-US" sz="3600" b="1" dirty="0" smtClean="0">
                <a:solidFill>
                  <a:srgbClr val="CC0000"/>
                </a:solidFill>
                <a:latin typeface="Comic Sans MS" pitchFamily="66" charset="0"/>
              </a:rPr>
              <a:t> Flagella</a:t>
            </a:r>
          </a:p>
        </p:txBody>
      </p:sp>
      <p:sp>
        <p:nvSpPr>
          <p:cNvPr id="10243" name="Rectangle 3"/>
          <p:cNvSpPr>
            <a:spLocks noGrp="1" noChangeArrowheads="1"/>
          </p:cNvSpPr>
          <p:nvPr>
            <p:ph type="body" sz="half" idx="4294967295"/>
          </p:nvPr>
        </p:nvSpPr>
        <p:spPr>
          <a:xfrm>
            <a:off x="6629400" y="2209800"/>
            <a:ext cx="2286000" cy="3886200"/>
          </a:xfrm>
        </p:spPr>
        <p:txBody>
          <a:bodyPr/>
          <a:lstStyle/>
          <a:p>
            <a:pPr marL="0" indent="0" eaLnBrk="1" hangingPunct="1">
              <a:lnSpc>
                <a:spcPct val="80000"/>
              </a:lnSpc>
              <a:buNone/>
            </a:pPr>
            <a:r>
              <a:rPr lang="en-US" sz="1800" dirty="0" smtClean="0">
                <a:latin typeface="Comic Sans MS" pitchFamily="66" charset="0"/>
              </a:rPr>
              <a:t>External appendages from cell membrane. </a:t>
            </a:r>
          </a:p>
          <a:p>
            <a:pPr marL="0" indent="0" eaLnBrk="1" hangingPunct="1">
              <a:lnSpc>
                <a:spcPct val="80000"/>
              </a:lnSpc>
              <a:buNone/>
            </a:pPr>
            <a:endParaRPr lang="en-US" sz="1800" dirty="0" smtClean="0">
              <a:latin typeface="Comic Sans MS" pitchFamily="66" charset="0"/>
            </a:endParaRPr>
          </a:p>
          <a:p>
            <a:pPr marL="0" indent="0" eaLnBrk="1" hangingPunct="1">
              <a:lnSpc>
                <a:spcPct val="80000"/>
              </a:lnSpc>
              <a:buNone/>
            </a:pPr>
            <a:r>
              <a:rPr lang="en-US" sz="1800" dirty="0" smtClean="0">
                <a:latin typeface="Comic Sans MS" pitchFamily="66" charset="0"/>
              </a:rPr>
              <a:t>Aid in locomotion of the cell or movement of materials around cell.</a:t>
            </a:r>
          </a:p>
          <a:p>
            <a:pPr marL="0" indent="0" eaLnBrk="1" hangingPunct="1">
              <a:lnSpc>
                <a:spcPct val="80000"/>
              </a:lnSpc>
              <a:buNone/>
            </a:pPr>
            <a:endParaRPr lang="en-US" sz="1800" dirty="0">
              <a:latin typeface="Comic Sans MS" pitchFamily="66" charset="0"/>
              <a:cs typeface="Arial" charset="0"/>
            </a:endParaRPr>
          </a:p>
          <a:p>
            <a:pPr marL="0" indent="0" eaLnBrk="1" hangingPunct="1">
              <a:lnSpc>
                <a:spcPct val="80000"/>
              </a:lnSpc>
              <a:buNone/>
            </a:pPr>
            <a:r>
              <a:rPr lang="en-US" sz="1800" dirty="0" smtClean="0">
                <a:latin typeface="Comic Sans MS" pitchFamily="66" charset="0"/>
                <a:cs typeface="Arial" charset="0"/>
              </a:rPr>
              <a:t>Cytoskeleton on inside, plasma membrane on outside.</a:t>
            </a:r>
            <a:endParaRPr lang="en-US" sz="2400" dirty="0" smtClean="0">
              <a:latin typeface="Comic Sans MS" pitchFamily="66" charset="0"/>
            </a:endParaRPr>
          </a:p>
        </p:txBody>
      </p:sp>
      <p:sp>
        <p:nvSpPr>
          <p:cNvPr id="10244" name="Text Box 4"/>
          <p:cNvSpPr txBox="1">
            <a:spLocks noChangeArrowheads="1"/>
          </p:cNvSpPr>
          <p:nvPr/>
        </p:nvSpPr>
        <p:spPr bwMode="auto">
          <a:xfrm>
            <a:off x="0" y="6492875"/>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3"/>
              </a:rPr>
              <a:t>Cilia of the lung trachea </a:t>
            </a:r>
            <a:r>
              <a:rPr lang="en-US" sz="1000" b="0" i="0" dirty="0" err="1">
                <a:latin typeface="Comic Sans MS" pitchFamily="66" charset="0"/>
                <a:hlinkClick r:id="rId3"/>
              </a:rPr>
              <a:t>epithilium</a:t>
            </a:r>
            <a:r>
              <a:rPr lang="en-US" sz="1000" b="0" i="0" dirty="0">
                <a:latin typeface="Comic Sans MS" pitchFamily="66" charset="0"/>
              </a:rPr>
              <a:t>, Charles </a:t>
            </a:r>
            <a:r>
              <a:rPr lang="en-US" sz="1000" b="0" i="0" dirty="0" err="1">
                <a:latin typeface="Comic Sans MS" pitchFamily="66" charset="0"/>
              </a:rPr>
              <a:t>Daghlian</a:t>
            </a:r>
            <a:r>
              <a:rPr lang="en-US" sz="1000" b="0" i="0" dirty="0">
                <a:latin typeface="Comic Sans MS" pitchFamily="66" charset="0"/>
              </a:rPr>
              <a:t>, </a:t>
            </a:r>
            <a:r>
              <a:rPr lang="en-US" sz="1000" b="0" i="0" dirty="0" err="1">
                <a:latin typeface="Comic Sans MS" pitchFamily="66" charset="0"/>
                <a:hlinkClick r:id="rId4"/>
              </a:rPr>
              <a:t>Cilum</a:t>
            </a:r>
            <a:r>
              <a:rPr lang="en-US" sz="1000" b="0" i="0" dirty="0">
                <a:latin typeface="Comic Sans MS" pitchFamily="66" charset="0"/>
                <a:hlinkClick r:id="rId4"/>
              </a:rPr>
              <a:t> Diagram</a:t>
            </a:r>
            <a:r>
              <a:rPr lang="en-US" sz="1000" b="0" i="0" dirty="0">
                <a:latin typeface="Comic Sans MS" pitchFamily="66" charset="0"/>
              </a:rPr>
              <a:t> &amp; </a:t>
            </a:r>
            <a:r>
              <a:rPr lang="en-US" sz="1000" b="0" i="0" dirty="0">
                <a:latin typeface="Comic Sans MS" pitchFamily="66" charset="0"/>
                <a:hlinkClick r:id="rId5"/>
              </a:rPr>
              <a:t>Flagellum Diagram</a:t>
            </a:r>
            <a:r>
              <a:rPr lang="en-US" sz="1000" b="0" i="0" dirty="0">
                <a:latin typeface="Comic Sans MS" pitchFamily="66" charset="0"/>
              </a:rPr>
              <a:t>, M. Ruiz; </a:t>
            </a:r>
            <a:r>
              <a:rPr lang="en-US" sz="1000" b="0" i="0" dirty="0">
                <a:latin typeface="Comic Sans MS" pitchFamily="66" charset="0"/>
                <a:hlinkClick r:id="rId6"/>
              </a:rPr>
              <a:t>Sperm &amp; Egg, </a:t>
            </a:r>
            <a:r>
              <a:rPr lang="en-US" sz="1000" b="0" i="0" dirty="0">
                <a:latin typeface="Comic Sans MS" pitchFamily="66" charset="0"/>
              </a:rPr>
              <a:t>Wiki</a:t>
            </a:r>
          </a:p>
        </p:txBody>
      </p:sp>
      <p:pic>
        <p:nvPicPr>
          <p:cNvPr id="10245" name="Picture 5" descr="Cilia-CharlesDaghli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1219200"/>
            <a:ext cx="1858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SpermE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962400"/>
            <a:ext cx="2286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Eukaryotic_cilium_diagram-MRuiz"/>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1066800"/>
            <a:ext cx="426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Flagellum_euk_dia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657600"/>
            <a:ext cx="4724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5278034" y="6611779"/>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722443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95800" y="228600"/>
            <a:ext cx="4419600" cy="2011363"/>
          </a:xfrm>
        </p:spPr>
        <p:txBody>
          <a:bodyPr/>
          <a:lstStyle/>
          <a:p>
            <a:pPr algn="r" eaLnBrk="1" hangingPunct="1"/>
            <a:r>
              <a:rPr lang="en-US" altLang="en-US" sz="2800" b="1" dirty="0" smtClean="0">
                <a:solidFill>
                  <a:srgbClr val="CC0000"/>
                </a:solidFill>
                <a:latin typeface="Comic Sans MS" pitchFamily="66" charset="0"/>
              </a:rPr>
              <a:t>CYTOSKELETON:</a:t>
            </a:r>
            <a:r>
              <a:rPr lang="en-US" altLang="en-US" sz="2800" b="1" dirty="0" smtClean="0">
                <a:solidFill>
                  <a:schemeClr val="hlink"/>
                </a:solidFill>
                <a:latin typeface="Comic Sans MS" pitchFamily="66" charset="0"/>
              </a:rPr>
              <a:t/>
            </a:r>
            <a:br>
              <a:rPr lang="en-US" altLang="en-US" sz="2800" b="1" dirty="0" smtClean="0">
                <a:solidFill>
                  <a:schemeClr val="hlink"/>
                </a:solidFill>
                <a:latin typeface="Comic Sans MS" pitchFamily="66" charset="0"/>
              </a:rPr>
            </a:br>
            <a:r>
              <a:rPr lang="en-US" altLang="en-US" sz="2800" b="1" dirty="0" smtClean="0">
                <a:solidFill>
                  <a:srgbClr val="0070C0"/>
                </a:solidFill>
                <a:latin typeface="Comic Sans MS" pitchFamily="66" charset="0"/>
              </a:rPr>
              <a:t>Microfilaments, </a:t>
            </a:r>
            <a:br>
              <a:rPr lang="en-US" altLang="en-US" sz="2800" b="1" dirty="0" smtClean="0">
                <a:solidFill>
                  <a:srgbClr val="0070C0"/>
                </a:solidFill>
                <a:latin typeface="Comic Sans MS" pitchFamily="66" charset="0"/>
              </a:rPr>
            </a:br>
            <a:r>
              <a:rPr lang="en-US" altLang="en-US" sz="2800" b="1" dirty="0" smtClean="0">
                <a:solidFill>
                  <a:srgbClr val="0070C0"/>
                </a:solidFill>
                <a:latin typeface="Comic Sans MS" pitchFamily="66" charset="0"/>
              </a:rPr>
              <a:t>Intermediate Filaments </a:t>
            </a:r>
            <a:br>
              <a:rPr lang="en-US" altLang="en-US" sz="2800" b="1" dirty="0" smtClean="0">
                <a:solidFill>
                  <a:srgbClr val="0070C0"/>
                </a:solidFill>
                <a:latin typeface="Comic Sans MS" pitchFamily="66" charset="0"/>
              </a:rPr>
            </a:br>
            <a:r>
              <a:rPr lang="en-US" altLang="en-US" sz="2800" b="1" dirty="0" smtClean="0">
                <a:solidFill>
                  <a:srgbClr val="0070C0"/>
                </a:solidFill>
                <a:latin typeface="Comic Sans MS" pitchFamily="66" charset="0"/>
              </a:rPr>
              <a:t>&amp; Microtubules</a:t>
            </a:r>
            <a:r>
              <a:rPr lang="en-US" altLang="en-US" sz="2400" dirty="0" smtClean="0">
                <a:solidFill>
                  <a:srgbClr val="0070C0"/>
                </a:solidFill>
                <a:latin typeface="Comic Sans MS" pitchFamily="66" charset="0"/>
              </a:rPr>
              <a:t> </a:t>
            </a:r>
            <a:r>
              <a:rPr lang="en-US" altLang="en-US" sz="2800" dirty="0" smtClean="0">
                <a:latin typeface="Comic Sans MS" pitchFamily="66" charset="0"/>
              </a:rPr>
              <a:t/>
            </a:r>
            <a:br>
              <a:rPr lang="en-US" altLang="en-US" sz="2800" dirty="0" smtClean="0">
                <a:latin typeface="Comic Sans MS" pitchFamily="66" charset="0"/>
              </a:rPr>
            </a:br>
            <a:endParaRPr lang="en-US" altLang="en-US" sz="2800" dirty="0" smtClean="0">
              <a:latin typeface="Comic Sans MS" pitchFamily="66" charset="0"/>
            </a:endParaRPr>
          </a:p>
        </p:txBody>
      </p:sp>
      <p:sp>
        <p:nvSpPr>
          <p:cNvPr id="8195" name="Rectangle 3"/>
          <p:cNvSpPr>
            <a:spLocks noGrp="1" noChangeArrowheads="1"/>
          </p:cNvSpPr>
          <p:nvPr>
            <p:ph type="body" sz="half" idx="1"/>
          </p:nvPr>
        </p:nvSpPr>
        <p:spPr>
          <a:xfrm>
            <a:off x="76200" y="152400"/>
            <a:ext cx="8686800" cy="3886200"/>
          </a:xfrm>
        </p:spPr>
        <p:txBody>
          <a:bodyPr/>
          <a:lstStyle/>
          <a:p>
            <a:pPr eaLnBrk="1" hangingPunct="1">
              <a:lnSpc>
                <a:spcPct val="80000"/>
              </a:lnSpc>
              <a:buFontTx/>
              <a:buNone/>
              <a:defRPr/>
            </a:pPr>
            <a:endParaRPr lang="en-US" sz="1400" dirty="0" smtClean="0"/>
          </a:p>
          <a:p>
            <a:pPr eaLnBrk="1" hangingPunct="1">
              <a:lnSpc>
                <a:spcPct val="80000"/>
              </a:lnSpc>
              <a:buFontTx/>
              <a:buNone/>
              <a:defRPr/>
            </a:pPr>
            <a:r>
              <a:rPr lang="en-US" sz="1400" dirty="0" smtClean="0">
                <a:latin typeface="Comic Sans MS" pitchFamily="66" charset="0"/>
              </a:rPr>
              <a:t>Network of </a:t>
            </a:r>
            <a:r>
              <a:rPr lang="en-US" sz="1400" dirty="0" smtClean="0">
                <a:latin typeface="Comic Sans MS" pitchFamily="66" charset="0"/>
                <a:hlinkClick r:id="rId3"/>
              </a:rPr>
              <a:t>protein</a:t>
            </a:r>
            <a:r>
              <a:rPr lang="en-US" sz="1400" dirty="0" smtClean="0">
                <a:latin typeface="Comic Sans MS" pitchFamily="66" charset="0"/>
              </a:rPr>
              <a:t> fibers running throughout the cytoplasm</a:t>
            </a:r>
          </a:p>
          <a:p>
            <a:pPr eaLnBrk="1" hangingPunct="1">
              <a:lnSpc>
                <a:spcPct val="80000"/>
              </a:lnSpc>
              <a:buFontTx/>
              <a:buNone/>
              <a:defRPr/>
            </a:pPr>
            <a:r>
              <a:rPr lang="en-US" sz="1400" dirty="0" smtClean="0">
                <a:latin typeface="Comic Sans MS" pitchFamily="66" charset="0"/>
              </a:rPr>
              <a:t>that give a cell its shape &amp; provide a basis for movement.</a:t>
            </a:r>
          </a:p>
          <a:p>
            <a:pPr marL="0" indent="0" eaLnBrk="1" hangingPunct="1">
              <a:lnSpc>
                <a:spcPct val="80000"/>
              </a:lnSpc>
              <a:buFontTx/>
              <a:buNone/>
              <a:defRPr/>
            </a:pPr>
            <a:r>
              <a:rPr lang="en-US" sz="1400" dirty="0" smtClean="0">
                <a:latin typeface="Comic Sans MS" pitchFamily="66" charset="0"/>
              </a:rPr>
              <a:t> </a:t>
            </a:r>
          </a:p>
          <a:p>
            <a:pPr marL="0" indent="0" eaLnBrk="1" hangingPunct="1">
              <a:lnSpc>
                <a:spcPct val="80000"/>
              </a:lnSpc>
              <a:buFontTx/>
              <a:buNone/>
              <a:defRPr/>
            </a:pPr>
            <a:r>
              <a:rPr lang="en-US" sz="1600" b="1" dirty="0" smtClean="0">
                <a:solidFill>
                  <a:srgbClr val="003399"/>
                </a:solidFill>
                <a:latin typeface="Comic Sans MS" pitchFamily="66" charset="0"/>
              </a:rPr>
              <a:t>1. Microfilaments</a:t>
            </a:r>
            <a:endParaRPr lang="en-US" sz="1600" dirty="0">
              <a:solidFill>
                <a:srgbClr val="003399"/>
              </a:solidFill>
              <a:latin typeface="Comic Sans MS" pitchFamily="66" charset="0"/>
            </a:endParaRPr>
          </a:p>
          <a:p>
            <a:pPr marL="0" indent="0" eaLnBrk="1" hangingPunct="1">
              <a:lnSpc>
                <a:spcPct val="80000"/>
              </a:lnSpc>
              <a:buFontTx/>
              <a:buNone/>
              <a:defRPr/>
            </a:pPr>
            <a:r>
              <a:rPr lang="en-US" sz="1600" dirty="0" smtClean="0">
                <a:solidFill>
                  <a:srgbClr val="003399"/>
                </a:solidFill>
                <a:latin typeface="Comic Sans MS" pitchFamily="66" charset="0"/>
              </a:rPr>
              <a:t>     </a:t>
            </a:r>
            <a:r>
              <a:rPr lang="en-US" sz="1400" dirty="0" smtClean="0">
                <a:latin typeface="Comic Sans MS" pitchFamily="66" charset="0"/>
              </a:rPr>
              <a:t>Two intertwined strands of actin protein.</a:t>
            </a:r>
          </a:p>
          <a:p>
            <a:pPr eaLnBrk="1" hangingPunct="1">
              <a:lnSpc>
                <a:spcPct val="80000"/>
              </a:lnSpc>
              <a:buFont typeface="+mj-lt"/>
              <a:buAutoNum type="arabicPeriod"/>
              <a:defRPr/>
            </a:pPr>
            <a:endParaRPr lang="en-US" sz="1400" dirty="0" smtClean="0">
              <a:latin typeface="Comic Sans MS" pitchFamily="66" charset="0"/>
            </a:endParaRPr>
          </a:p>
          <a:p>
            <a:pPr marL="0" indent="0" eaLnBrk="1" hangingPunct="1">
              <a:lnSpc>
                <a:spcPct val="80000"/>
              </a:lnSpc>
              <a:buFontTx/>
              <a:buNone/>
              <a:defRPr/>
            </a:pPr>
            <a:r>
              <a:rPr lang="en-US" sz="1600" b="1" dirty="0" smtClean="0">
                <a:solidFill>
                  <a:srgbClr val="003399"/>
                </a:solidFill>
                <a:latin typeface="Comic Sans MS" pitchFamily="66" charset="0"/>
              </a:rPr>
              <a:t>2. Intermediate Filaments</a:t>
            </a:r>
            <a:r>
              <a:rPr lang="en-US" sz="1600" b="1" dirty="0" smtClean="0">
                <a:solidFill>
                  <a:schemeClr val="accent2"/>
                </a:solidFill>
                <a:latin typeface="Comic Sans MS" pitchFamily="66" charset="0"/>
              </a:rPr>
              <a:t> </a:t>
            </a:r>
          </a:p>
          <a:p>
            <a:pPr marL="0" indent="0" eaLnBrk="1" hangingPunct="1">
              <a:lnSpc>
                <a:spcPct val="80000"/>
              </a:lnSpc>
              <a:buFontTx/>
              <a:buNone/>
              <a:defRPr/>
            </a:pPr>
            <a:r>
              <a:rPr lang="en-US" sz="1600" b="1" dirty="0">
                <a:solidFill>
                  <a:schemeClr val="accent2"/>
                </a:solidFill>
                <a:latin typeface="Comic Sans MS" pitchFamily="66" charset="0"/>
              </a:rPr>
              <a:t> </a:t>
            </a:r>
            <a:r>
              <a:rPr lang="en-US" sz="1600" b="1" dirty="0" smtClean="0">
                <a:solidFill>
                  <a:schemeClr val="accent2"/>
                </a:solidFill>
                <a:latin typeface="Comic Sans MS" pitchFamily="66" charset="0"/>
              </a:rPr>
              <a:t>  </a:t>
            </a:r>
            <a:r>
              <a:rPr lang="en-US" sz="1400" dirty="0" smtClean="0">
                <a:latin typeface="Comic Sans MS" pitchFamily="66" charset="0"/>
              </a:rPr>
              <a:t>Fibrous proteins supercoiled into thick cables.</a:t>
            </a:r>
            <a:endParaRPr lang="en-US" sz="1400" b="1" dirty="0" smtClean="0">
              <a:solidFill>
                <a:schemeClr val="accent2"/>
              </a:solidFill>
              <a:latin typeface="Comic Sans MS" pitchFamily="66" charset="0"/>
            </a:endParaRPr>
          </a:p>
          <a:p>
            <a:pPr eaLnBrk="1" hangingPunct="1">
              <a:lnSpc>
                <a:spcPct val="80000"/>
              </a:lnSpc>
              <a:buFont typeface="+mj-lt"/>
              <a:buAutoNum type="arabicPeriod"/>
              <a:defRPr/>
            </a:pPr>
            <a:endParaRPr lang="en-US" sz="1400" dirty="0" smtClean="0">
              <a:latin typeface="Comic Sans MS" pitchFamily="66" charset="0"/>
            </a:endParaRPr>
          </a:p>
          <a:p>
            <a:pPr marL="0" indent="0" eaLnBrk="1" hangingPunct="1">
              <a:lnSpc>
                <a:spcPct val="80000"/>
              </a:lnSpc>
              <a:buFontTx/>
              <a:buNone/>
              <a:defRPr/>
            </a:pPr>
            <a:r>
              <a:rPr lang="en-US" sz="1600" b="1" dirty="0" smtClean="0">
                <a:solidFill>
                  <a:srgbClr val="003399"/>
                </a:solidFill>
                <a:latin typeface="Comic Sans MS" pitchFamily="66" charset="0"/>
              </a:rPr>
              <a:t>3. Microtubules</a:t>
            </a:r>
            <a:r>
              <a:rPr lang="en-US" sz="1600" dirty="0" smtClean="0">
                <a:latin typeface="Comic Sans MS" pitchFamily="66" charset="0"/>
              </a:rPr>
              <a:t> </a:t>
            </a:r>
          </a:p>
          <a:p>
            <a:pPr lvl="1" eaLnBrk="1" hangingPunct="1">
              <a:lnSpc>
                <a:spcPct val="80000"/>
              </a:lnSpc>
              <a:buFont typeface="Arial" pitchFamily="34" charset="0"/>
              <a:buChar char="•"/>
              <a:defRPr/>
            </a:pPr>
            <a:r>
              <a:rPr lang="en-US" sz="1400" dirty="0" smtClean="0">
                <a:latin typeface="Comic Sans MS" pitchFamily="66" charset="0"/>
              </a:rPr>
              <a:t>    Hollow tubes of tubulin</a:t>
            </a:r>
          </a:p>
          <a:p>
            <a:pPr lvl="1" eaLnBrk="1" hangingPunct="1">
              <a:lnSpc>
                <a:spcPct val="80000"/>
              </a:lnSpc>
              <a:buFont typeface="Arial" pitchFamily="34" charset="0"/>
              <a:buChar char="•"/>
              <a:defRPr/>
            </a:pPr>
            <a:r>
              <a:rPr lang="en-US" sz="1400" dirty="0" smtClean="0">
                <a:latin typeface="Comic Sans MS" pitchFamily="66" charset="0"/>
              </a:rPr>
              <a:t>    Cell shape, cell movement, chromosome movement during division</a:t>
            </a:r>
          </a:p>
          <a:p>
            <a:pPr lvl="1" eaLnBrk="1" hangingPunct="1">
              <a:lnSpc>
                <a:spcPct val="80000"/>
              </a:lnSpc>
              <a:buFont typeface="Arial" pitchFamily="34" charset="0"/>
              <a:buChar char="•"/>
              <a:defRPr/>
            </a:pPr>
            <a:r>
              <a:rPr lang="en-US" sz="1400" dirty="0" smtClean="0">
                <a:latin typeface="Comic Sans MS" pitchFamily="66" charset="0"/>
              </a:rPr>
              <a:t>     “Highways” along which the organelles travel and are conveyed.</a:t>
            </a:r>
          </a:p>
          <a:p>
            <a:pPr lvl="1" eaLnBrk="1" hangingPunct="1">
              <a:lnSpc>
                <a:spcPct val="80000"/>
              </a:lnSpc>
              <a:buFont typeface="Arial" pitchFamily="34" charset="0"/>
              <a:buChar char="•"/>
              <a:defRPr/>
            </a:pPr>
            <a:r>
              <a:rPr lang="en-US" sz="1400" dirty="0" smtClean="0">
                <a:latin typeface="Comic Sans MS" pitchFamily="66" charset="0"/>
              </a:rPr>
              <a:t>    Microtubules may work alone, or join with other proteins to form more complex   	</a:t>
            </a:r>
          </a:p>
          <a:p>
            <a:pPr marL="457200" lvl="1"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structures called </a:t>
            </a:r>
            <a:r>
              <a:rPr lang="en-US" sz="1400" b="1" dirty="0" smtClean="0">
                <a:latin typeface="Comic Sans MS" pitchFamily="66" charset="0"/>
              </a:rPr>
              <a:t>cilia, flagella </a:t>
            </a:r>
            <a:r>
              <a:rPr lang="en-US" sz="1400" dirty="0" smtClean="0">
                <a:latin typeface="Comic Sans MS" pitchFamily="66" charset="0"/>
              </a:rPr>
              <a:t>or</a:t>
            </a:r>
            <a:r>
              <a:rPr lang="en-US" sz="1400" b="1" dirty="0" smtClean="0">
                <a:latin typeface="Comic Sans MS" pitchFamily="66" charset="0"/>
              </a:rPr>
              <a:t> centrioles. </a:t>
            </a:r>
          </a:p>
          <a:p>
            <a:pPr eaLnBrk="1" hangingPunct="1">
              <a:lnSpc>
                <a:spcPct val="80000"/>
              </a:lnSpc>
              <a:buFontTx/>
              <a:buNone/>
              <a:defRPr/>
            </a:pPr>
            <a:endParaRPr lang="en-US" sz="1400" b="1" dirty="0" smtClean="0">
              <a:latin typeface="Comic Sans MS" pitchFamily="66" charset="0"/>
            </a:endParaRPr>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buFontTx/>
              <a:buNone/>
              <a:defRPr/>
            </a:pPr>
            <a:endParaRPr lang="en-US" sz="1400" dirty="0" smtClean="0"/>
          </a:p>
          <a:p>
            <a:pPr eaLnBrk="1" hangingPunct="1">
              <a:lnSpc>
                <a:spcPct val="80000"/>
              </a:lnSpc>
              <a:defRPr/>
            </a:pPr>
            <a:endParaRPr lang="en-US" sz="1400" dirty="0" smtClean="0"/>
          </a:p>
        </p:txBody>
      </p:sp>
      <p:pic>
        <p:nvPicPr>
          <p:cNvPr id="9220" name="Picture 12" descr="MicrotubulesMicrofilament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8600" y="4038600"/>
            <a:ext cx="8458200" cy="2362200"/>
          </a:xfrm>
          <a:noFill/>
        </p:spPr>
      </p:pic>
      <p:sp>
        <p:nvSpPr>
          <p:cNvPr id="9221" name="Text Box 14"/>
          <p:cNvSpPr txBox="1">
            <a:spLocks noChangeArrowheads="1"/>
          </p:cNvSpPr>
          <p:nvPr/>
        </p:nvSpPr>
        <p:spPr bwMode="auto">
          <a:xfrm>
            <a:off x="7543800" y="6643688"/>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Source Unknown</a:t>
            </a:r>
          </a:p>
        </p:txBody>
      </p:sp>
      <p:sp>
        <p:nvSpPr>
          <p:cNvPr id="7" name="Rectangle 6"/>
          <p:cNvSpPr>
            <a:spLocks noChangeArrowheads="1"/>
          </p:cNvSpPr>
          <p:nvPr/>
        </p:nvSpPr>
        <p:spPr bwMode="auto">
          <a:xfrm>
            <a:off x="0" y="6611779"/>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554907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52400"/>
            <a:ext cx="8229600" cy="563563"/>
          </a:xfrm>
        </p:spPr>
        <p:txBody>
          <a:bodyPr/>
          <a:lstStyle/>
          <a:p>
            <a:pPr eaLnBrk="1" hangingPunct="1"/>
            <a:r>
              <a:rPr lang="en-US" altLang="en-US" sz="2800" dirty="0" smtClean="0">
                <a:solidFill>
                  <a:srgbClr val="00CC00"/>
                </a:solidFill>
              </a:rPr>
              <a:t> </a:t>
            </a:r>
            <a:r>
              <a:rPr lang="en-US" altLang="en-US" sz="2800" b="1" dirty="0" smtClean="0">
                <a:solidFill>
                  <a:srgbClr val="CC0000"/>
                </a:solidFill>
                <a:latin typeface="Comic Sans MS" pitchFamily="66" charset="0"/>
              </a:rPr>
              <a:t>CYTOSKELETON:</a:t>
            </a:r>
            <a:r>
              <a:rPr lang="en-US" altLang="en-US" sz="2800" b="1" dirty="0" smtClean="0">
                <a:latin typeface="Comic Sans MS" pitchFamily="66" charset="0"/>
              </a:rPr>
              <a:t> Centrioles &amp; Centrosomes</a:t>
            </a:r>
          </a:p>
        </p:txBody>
      </p:sp>
      <p:sp>
        <p:nvSpPr>
          <p:cNvPr id="10243" name="Text Box 4"/>
          <p:cNvSpPr txBox="1">
            <a:spLocks noChangeArrowheads="1"/>
          </p:cNvSpPr>
          <p:nvPr/>
        </p:nvSpPr>
        <p:spPr bwMode="auto">
          <a:xfrm>
            <a:off x="685800" y="914400"/>
            <a:ext cx="7924800" cy="16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600" b="0" dirty="0">
                <a:latin typeface="Comic Sans MS" pitchFamily="66" charset="0"/>
              </a:rPr>
              <a:t>The </a:t>
            </a:r>
            <a:r>
              <a:rPr lang="en-US" altLang="en-US" dirty="0" smtClean="0">
                <a:solidFill>
                  <a:schemeClr val="tx1">
                    <a:lumMod val="65000"/>
                    <a:lumOff val="35000"/>
                  </a:schemeClr>
                </a:solidFill>
                <a:latin typeface="Comic Sans MS" pitchFamily="66" charset="0"/>
              </a:rPr>
              <a:t>centrosome</a:t>
            </a:r>
            <a:r>
              <a:rPr lang="en-US" altLang="en-US" sz="1600" b="0" dirty="0" smtClean="0">
                <a:latin typeface="Comic Sans MS" pitchFamily="66" charset="0"/>
              </a:rPr>
              <a:t>, </a:t>
            </a:r>
            <a:r>
              <a:rPr lang="en-US" altLang="en-US" sz="1600" b="0" dirty="0">
                <a:latin typeface="Comic Sans MS" pitchFamily="66" charset="0"/>
              </a:rPr>
              <a:t>also called the "microtubule organizing center", is an area in the cell where </a:t>
            </a:r>
            <a:r>
              <a:rPr lang="en-US" altLang="en-US" sz="1600" b="0" dirty="0" err="1">
                <a:latin typeface="Comic Sans MS" pitchFamily="66" charset="0"/>
              </a:rPr>
              <a:t>microtubles</a:t>
            </a:r>
            <a:r>
              <a:rPr lang="en-US" altLang="en-US" sz="1600" b="0" dirty="0">
                <a:latin typeface="Comic Sans MS" pitchFamily="66" charset="0"/>
              </a:rPr>
              <a:t> are produced. </a:t>
            </a:r>
          </a:p>
          <a:p>
            <a:pPr eaLnBrk="1" hangingPunct="1">
              <a:lnSpc>
                <a:spcPct val="80000"/>
              </a:lnSpc>
              <a:spcBef>
                <a:spcPct val="20000"/>
              </a:spcBef>
            </a:pPr>
            <a:endParaRPr lang="en-US" altLang="en-US" sz="1600" b="0" dirty="0">
              <a:latin typeface="Comic Sans MS" pitchFamily="66" charset="0"/>
            </a:endParaRPr>
          </a:p>
          <a:p>
            <a:pPr eaLnBrk="1" hangingPunct="1">
              <a:lnSpc>
                <a:spcPct val="80000"/>
              </a:lnSpc>
              <a:spcBef>
                <a:spcPct val="20000"/>
              </a:spcBef>
            </a:pPr>
            <a:r>
              <a:rPr lang="en-US" altLang="en-US" sz="1600" b="0" dirty="0">
                <a:latin typeface="Comic Sans MS" pitchFamily="66" charset="0"/>
              </a:rPr>
              <a:t>Within the cells of animals are a pair of </a:t>
            </a:r>
            <a:r>
              <a:rPr lang="en-US" altLang="en-US" dirty="0" smtClean="0">
                <a:solidFill>
                  <a:schemeClr val="tx1">
                    <a:lumMod val="65000"/>
                    <a:lumOff val="35000"/>
                  </a:schemeClr>
                </a:solidFill>
                <a:latin typeface="Comic Sans MS" pitchFamily="66" charset="0"/>
              </a:rPr>
              <a:t>centriole</a:t>
            </a:r>
            <a:r>
              <a:rPr lang="en-US" altLang="en-US" sz="1600" b="0" dirty="0" smtClean="0">
                <a:latin typeface="Comic Sans MS" pitchFamily="66" charset="0"/>
              </a:rPr>
              <a:t>, </a:t>
            </a:r>
            <a:r>
              <a:rPr lang="en-US" altLang="en-US" sz="1600" b="0" dirty="0">
                <a:latin typeface="Comic Sans MS" pitchFamily="66" charset="0"/>
              </a:rPr>
              <a:t>made of nine sets of triplet microtubules.</a:t>
            </a:r>
          </a:p>
          <a:p>
            <a:pPr eaLnBrk="1" hangingPunct="1">
              <a:spcBef>
                <a:spcPct val="50000"/>
              </a:spcBef>
            </a:pPr>
            <a:endParaRPr lang="en-US" altLang="en-US" sz="1600" b="0" dirty="0">
              <a:latin typeface="Comic Sans MS" pitchFamily="66" charset="0"/>
            </a:endParaRPr>
          </a:p>
        </p:txBody>
      </p:sp>
      <p:sp>
        <p:nvSpPr>
          <p:cNvPr id="10244" name="Text Box 5"/>
          <p:cNvSpPr txBox="1">
            <a:spLocks noChangeArrowheads="1"/>
          </p:cNvSpPr>
          <p:nvPr/>
        </p:nvSpPr>
        <p:spPr bwMode="auto">
          <a:xfrm>
            <a:off x="609600" y="61722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altLang="en-US" b="0"/>
          </a:p>
        </p:txBody>
      </p:sp>
      <p:sp>
        <p:nvSpPr>
          <p:cNvPr id="10245" name="Text Box 6"/>
          <p:cNvSpPr txBox="1">
            <a:spLocks noChangeArrowheads="1"/>
          </p:cNvSpPr>
          <p:nvPr/>
        </p:nvSpPr>
        <p:spPr bwMode="auto">
          <a:xfrm>
            <a:off x="2438400" y="23622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b="0" dirty="0">
                <a:solidFill>
                  <a:srgbClr val="CC0000"/>
                </a:solidFill>
                <a:latin typeface="Comic Sans MS" pitchFamily="66" charset="0"/>
              </a:rPr>
              <a:t>Microtubules &gt; Centriole &gt; </a:t>
            </a:r>
            <a:r>
              <a:rPr lang="en-US" altLang="en-US" dirty="0">
                <a:solidFill>
                  <a:srgbClr val="CC0000"/>
                </a:solidFill>
                <a:latin typeface="Comic Sans MS" pitchFamily="66" charset="0"/>
              </a:rPr>
              <a:t>Centrosome</a:t>
            </a:r>
          </a:p>
        </p:txBody>
      </p:sp>
      <p:sp>
        <p:nvSpPr>
          <p:cNvPr id="10246" name="Text Box 7"/>
          <p:cNvSpPr txBox="1">
            <a:spLocks noChangeArrowheads="1"/>
          </p:cNvSpPr>
          <p:nvPr/>
        </p:nvSpPr>
        <p:spPr bwMode="auto">
          <a:xfrm>
            <a:off x="5562600" y="6492875"/>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3"/>
              </a:rPr>
              <a:t>Centriole Cross-section </a:t>
            </a:r>
            <a:r>
              <a:rPr lang="en-US" altLang="en-US" sz="1000" b="0">
                <a:latin typeface="Comic Sans MS" pitchFamily="66" charset="0"/>
              </a:rPr>
              <a:t>&amp; </a:t>
            </a:r>
            <a:r>
              <a:rPr lang="en-US" altLang="en-US" sz="1000" b="0">
                <a:latin typeface="Comic Sans MS" pitchFamily="66" charset="0"/>
                <a:hlinkClick r:id="rId4"/>
              </a:rPr>
              <a:t>Centriole-3D</a:t>
            </a:r>
            <a:r>
              <a:rPr lang="en-US" altLang="en-US" sz="1000" b="0">
                <a:latin typeface="Comic Sans MS" pitchFamily="66" charset="0"/>
              </a:rPr>
              <a:t>, Twooars; </a:t>
            </a:r>
            <a:r>
              <a:rPr lang="en-US" altLang="en-US" sz="1000" b="0">
                <a:latin typeface="Comic Sans MS" pitchFamily="66" charset="0"/>
                <a:hlinkClick r:id="rId5"/>
              </a:rPr>
              <a:t>Micrograph of </a:t>
            </a:r>
            <a:r>
              <a:rPr lang="en-US" altLang="en-US" sz="900" b="0">
                <a:hlinkClick r:id="rId5"/>
              </a:rPr>
              <a:t>Centrioles</a:t>
            </a:r>
            <a:r>
              <a:rPr lang="en-US" altLang="en-US" sz="900" b="0"/>
              <a:t>, Christos Chinopoulos</a:t>
            </a:r>
          </a:p>
        </p:txBody>
      </p:sp>
      <p:pic>
        <p:nvPicPr>
          <p:cNvPr id="10247" name="Picture 11" descr="Centrioles-Photo-Christos-Chinopoul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8194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Centriole-3D-Twooars_Wi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819400"/>
            <a:ext cx="50292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descr="Centriole-X-section-Crop-Twooars_Wik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116513"/>
            <a:ext cx="12192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0" y="6611779"/>
            <a:ext cx="4038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989255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body" sz="half" idx="4294967295"/>
          </p:nvPr>
        </p:nvSpPr>
        <p:spPr>
          <a:xfrm>
            <a:off x="4953000" y="2286000"/>
            <a:ext cx="3962400" cy="3840163"/>
          </a:xfrm>
        </p:spPr>
        <p:txBody>
          <a:bodyPr/>
          <a:lstStyle/>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do ribosomes do?</a:t>
            </a: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 What are they made of?</a:t>
            </a: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buFont typeface="Wingdings" pitchFamily="2" charset="2"/>
              <a:buChar char="Ø"/>
            </a:pPr>
            <a:endParaRPr lang="en-US" sz="1800" i="1" dirty="0" smtClean="0">
              <a:latin typeface="Comic Sans MS" pitchFamily="66" charset="0"/>
            </a:endParaRPr>
          </a:p>
          <a:p>
            <a:pPr eaLnBrk="1" hangingPunct="1">
              <a:lnSpc>
                <a:spcPct val="90000"/>
              </a:lnSpc>
              <a:spcBef>
                <a:spcPct val="0"/>
              </a:spcBef>
              <a:buFont typeface="Wingdings" pitchFamily="2" charset="2"/>
              <a:buChar char="Ø"/>
            </a:pPr>
            <a:r>
              <a:rPr lang="en-US" sz="1800" dirty="0" smtClean="0">
                <a:latin typeface="Comic Sans MS" pitchFamily="66" charset="0"/>
              </a:rPr>
              <a:t>Can be found alone in the cytoplasm, in groups called </a:t>
            </a:r>
            <a:r>
              <a:rPr lang="en-US" sz="1800" b="1" dirty="0" smtClean="0">
                <a:latin typeface="Comic Sans MS" pitchFamily="66" charset="0"/>
              </a:rPr>
              <a:t>polyribosomes,</a:t>
            </a:r>
            <a:r>
              <a:rPr lang="en-US" sz="1800" dirty="0" smtClean="0">
                <a:latin typeface="Comic Sans MS" pitchFamily="66" charset="0"/>
              </a:rPr>
              <a:t> or attached to the </a:t>
            </a:r>
            <a:r>
              <a:rPr lang="en-US" sz="1800" dirty="0" smtClean="0">
                <a:solidFill>
                  <a:schemeClr val="tx2"/>
                </a:solidFill>
                <a:latin typeface="Comic Sans MS" pitchFamily="66" charset="0"/>
              </a:rPr>
              <a:t>endoplasmic reticulum.</a:t>
            </a:r>
          </a:p>
          <a:p>
            <a:pPr eaLnBrk="1" hangingPunct="1">
              <a:lnSpc>
                <a:spcPct val="90000"/>
              </a:lnSpc>
              <a:spcBef>
                <a:spcPct val="0"/>
              </a:spcBef>
              <a:buFont typeface="Wingdings" pitchFamily="2" charset="2"/>
              <a:buChar char="Ø"/>
            </a:pPr>
            <a:endParaRPr lang="en-US" sz="1800"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endParaRPr lang="en-US" sz="1800" b="1" dirty="0" smtClean="0">
              <a:solidFill>
                <a:schemeClr val="tx2"/>
              </a:solidFill>
              <a:latin typeface="Comic Sans MS" pitchFamily="66" charset="0"/>
            </a:endParaRPr>
          </a:p>
          <a:p>
            <a:pPr eaLnBrk="1" hangingPunct="1">
              <a:lnSpc>
                <a:spcPct val="90000"/>
              </a:lnSpc>
              <a:spcBef>
                <a:spcPct val="0"/>
              </a:spcBef>
              <a:buFont typeface="Wingdings" pitchFamily="2" charset="2"/>
              <a:buChar char="Ø"/>
            </a:pPr>
            <a:r>
              <a:rPr lang="en-US" sz="1800" b="1" dirty="0" smtClean="0">
                <a:solidFill>
                  <a:srgbClr val="FF0000"/>
                </a:solidFill>
                <a:latin typeface="Comic Sans MS" pitchFamily="66" charset="0"/>
              </a:rPr>
              <a:t>Q</a:t>
            </a:r>
            <a:r>
              <a:rPr lang="en-US" sz="1800" b="1" dirty="0" smtClean="0">
                <a:latin typeface="Comic Sans MS" pitchFamily="66" charset="0"/>
              </a:rPr>
              <a:t>:</a:t>
            </a:r>
            <a:r>
              <a:rPr lang="en-US" sz="1800" b="1" dirty="0" smtClean="0">
                <a:solidFill>
                  <a:srgbClr val="3333CC"/>
                </a:solidFill>
                <a:latin typeface="Comic Sans MS" pitchFamily="66" charset="0"/>
              </a:rPr>
              <a:t> </a:t>
            </a:r>
            <a:r>
              <a:rPr lang="en-US" sz="1800" b="1" dirty="0" smtClean="0">
                <a:latin typeface="Comic Sans MS" pitchFamily="66" charset="0"/>
              </a:rPr>
              <a:t>Eukaryotes? Prokaryotes? Both?</a:t>
            </a:r>
          </a:p>
          <a:p>
            <a:pPr eaLnBrk="1" hangingPunct="1">
              <a:lnSpc>
                <a:spcPct val="90000"/>
              </a:lnSpc>
              <a:spcBef>
                <a:spcPct val="0"/>
              </a:spcBef>
            </a:pPr>
            <a:endParaRPr lang="en-US" sz="2000" dirty="0" smtClean="0">
              <a:latin typeface="Comic Sans MS" pitchFamily="66" charset="0"/>
            </a:endParaRPr>
          </a:p>
        </p:txBody>
      </p:sp>
      <p:pic>
        <p:nvPicPr>
          <p:cNvPr id="11268" name="Picture 5" descr="Ribosome_shape-Vossman_Wi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
            <a:ext cx="3665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046788" y="6457950"/>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Images: </a:t>
            </a:r>
            <a:r>
              <a:rPr lang="en-US" sz="1000" b="0" i="0" dirty="0">
                <a:latin typeface="Comic Sans MS" pitchFamily="66" charset="0"/>
                <a:hlinkClick r:id="rId4"/>
              </a:rPr>
              <a:t>Ribosome translating protein</a:t>
            </a:r>
            <a:r>
              <a:rPr lang="en-US" sz="1000" b="0" i="0" dirty="0">
                <a:latin typeface="Comic Sans MS" pitchFamily="66" charset="0"/>
              </a:rPr>
              <a:t>, animation, </a:t>
            </a:r>
            <a:r>
              <a:rPr lang="en-US" sz="1000" b="0" i="0" dirty="0" err="1">
                <a:latin typeface="Comic Sans MS" pitchFamily="66" charset="0"/>
              </a:rPr>
              <a:t>Xvazquez</a:t>
            </a:r>
            <a:r>
              <a:rPr lang="en-US" sz="1000" b="0" i="0" dirty="0">
                <a:latin typeface="Comic Sans MS" pitchFamily="66" charset="0"/>
              </a:rPr>
              <a:t>; </a:t>
            </a:r>
            <a:r>
              <a:rPr lang="en-US" sz="1000" b="0" i="0" dirty="0">
                <a:latin typeface="Comic Sans MS" pitchFamily="66" charset="0"/>
                <a:hlinkClick r:id="rId5"/>
              </a:rPr>
              <a:t>Ribosome Structure</a:t>
            </a:r>
            <a:r>
              <a:rPr lang="en-US" sz="1000" b="0" i="0" dirty="0">
                <a:latin typeface="Comic Sans MS" pitchFamily="66" charset="0"/>
              </a:rPr>
              <a:t>, </a:t>
            </a:r>
            <a:r>
              <a:rPr lang="en-US" sz="1000" b="0" i="0" dirty="0" err="1">
                <a:latin typeface="Comic Sans MS" pitchFamily="66" charset="0"/>
              </a:rPr>
              <a:t>Vossman</a:t>
            </a:r>
            <a:r>
              <a:rPr lang="en-US" sz="1000" b="0" i="0" dirty="0">
                <a:latin typeface="Comic Sans MS" pitchFamily="66" charset="0"/>
              </a:rPr>
              <a:t> </a:t>
            </a:r>
          </a:p>
        </p:txBody>
      </p:sp>
      <p:pic>
        <p:nvPicPr>
          <p:cNvPr id="11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 y="457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8"/>
          <p:cNvSpPr txBox="1">
            <a:spLocks noChangeArrowheads="1"/>
          </p:cNvSpPr>
          <p:nvPr/>
        </p:nvSpPr>
        <p:spPr bwMode="auto">
          <a:xfrm>
            <a:off x="1295400" y="1599962"/>
            <a:ext cx="236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b="1" i="0" dirty="0">
                <a:latin typeface="Comic Sans MS" pitchFamily="66" charset="0"/>
                <a:hlinkClick r:id="rId4"/>
              </a:rPr>
              <a:t>Click here</a:t>
            </a:r>
            <a:r>
              <a:rPr lang="en-US" sz="2000" i="0" dirty="0">
                <a:latin typeface="Comic Sans MS" pitchFamily="66" charset="0"/>
              </a:rPr>
              <a:t> for animation of ribosome building a protein.</a:t>
            </a:r>
          </a:p>
          <a:p>
            <a:pPr algn="ctr" eaLnBrk="1" hangingPunct="1"/>
            <a:endParaRPr lang="en-US" dirty="0"/>
          </a:p>
        </p:txBody>
      </p:sp>
      <p:sp>
        <p:nvSpPr>
          <p:cNvPr id="9" name="Rectangle 2"/>
          <p:cNvSpPr txBox="1">
            <a:spLocks noChangeArrowheads="1"/>
          </p:cNvSpPr>
          <p:nvPr/>
        </p:nvSpPr>
        <p:spPr bwMode="auto">
          <a:xfrm>
            <a:off x="381000" y="2286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i="0" kern="0" smtClean="0">
                <a:solidFill>
                  <a:srgbClr val="CC0000"/>
                </a:solidFill>
                <a:latin typeface="Comic Sans MS" pitchFamily="66" charset="0"/>
              </a:rPr>
              <a:t>Ribosomes</a:t>
            </a:r>
            <a:endParaRPr lang="en-US" sz="3200" b="1" i="0" kern="0" dirty="0" smtClean="0">
              <a:solidFill>
                <a:srgbClr val="CC0000"/>
              </a:solidFill>
              <a:latin typeface="Comic Sans MS" pitchFamily="66" charset="0"/>
            </a:endParaRPr>
          </a:p>
        </p:txBody>
      </p:sp>
      <p:sp>
        <p:nvSpPr>
          <p:cNvPr id="11"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44043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431925" y="188913"/>
            <a:ext cx="534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endParaRPr lang="en-US" i="0"/>
          </a:p>
        </p:txBody>
      </p:sp>
      <p:sp>
        <p:nvSpPr>
          <p:cNvPr id="12291" name="Text Box 4"/>
          <p:cNvSpPr txBox="1">
            <a:spLocks noChangeArrowheads="1"/>
          </p:cNvSpPr>
          <p:nvPr/>
        </p:nvSpPr>
        <p:spPr bwMode="auto">
          <a:xfrm>
            <a:off x="238125" y="188913"/>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3200" b="1" i="0" dirty="0">
                <a:solidFill>
                  <a:schemeClr val="folHlink"/>
                </a:solidFill>
                <a:latin typeface="Comic Sans MS" pitchFamily="66" charset="0"/>
              </a:rPr>
              <a:t>Membrane-bound Organelles</a:t>
            </a:r>
          </a:p>
        </p:txBody>
      </p:sp>
      <p:sp>
        <p:nvSpPr>
          <p:cNvPr id="12292" name="Text Box 6"/>
          <p:cNvSpPr txBox="1">
            <a:spLocks noChangeArrowheads="1"/>
          </p:cNvSpPr>
          <p:nvPr/>
        </p:nvSpPr>
        <p:spPr bwMode="auto">
          <a:xfrm>
            <a:off x="319087" y="1295400"/>
            <a:ext cx="3124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marL="285750" indent="-285750" eaLnBrk="1" hangingPunct="1">
              <a:buFont typeface="Wingdings" pitchFamily="2" charset="2"/>
              <a:buChar char="Ø"/>
              <a:defRPr/>
            </a:pPr>
            <a:r>
              <a:rPr lang="en-US" sz="2000" i="0" dirty="0" smtClean="0">
                <a:latin typeface="Comic Sans MS" pitchFamily="66" charset="0"/>
              </a:rPr>
              <a:t> </a:t>
            </a:r>
            <a:r>
              <a:rPr lang="en-US" sz="2000" i="0" dirty="0" smtClean="0">
                <a:latin typeface="Comic Sans MS" pitchFamily="66" charset="0"/>
                <a:hlinkClick r:id="rId3"/>
              </a:rPr>
              <a:t>Eukaryotic cells</a:t>
            </a:r>
            <a:r>
              <a:rPr lang="en-US" sz="2000" i="0" dirty="0" smtClean="0">
                <a:latin typeface="Comic Sans MS" pitchFamily="66" charset="0"/>
              </a:rPr>
              <a:t> </a:t>
            </a:r>
            <a:r>
              <a:rPr lang="en-US" sz="2000" b="0" i="0" dirty="0" smtClean="0">
                <a:latin typeface="Comic Sans MS" pitchFamily="66" charset="0"/>
              </a:rPr>
              <a:t>have many organelles.</a:t>
            </a:r>
          </a:p>
          <a:p>
            <a:pPr marL="285750" indent="-285750" eaLnBrk="1" hangingPunct="1">
              <a:buFont typeface="Wingdings" pitchFamily="2" charset="2"/>
              <a:buChar char="Ø"/>
              <a:defRPr/>
            </a:pPr>
            <a:endParaRPr lang="en-US" sz="2000" b="0" i="0" dirty="0" smtClean="0">
              <a:latin typeface="Comic Sans MS" pitchFamily="66" charset="0"/>
            </a:endParaRPr>
          </a:p>
          <a:p>
            <a:pPr marL="285750" indent="-285750" eaLnBrk="1" hangingPunct="1">
              <a:buFont typeface="Wingdings" pitchFamily="2" charset="2"/>
              <a:buChar char="Ø"/>
              <a:defRPr/>
            </a:pPr>
            <a:endParaRPr lang="en-US" sz="2000" b="0" i="0" dirty="0" smtClean="0">
              <a:latin typeface="Comic Sans MS" pitchFamily="66" charset="0"/>
            </a:endParaRPr>
          </a:p>
          <a:p>
            <a:pPr marL="285750" indent="-285750" eaLnBrk="1" hangingPunct="1">
              <a:buFont typeface="Wingdings" pitchFamily="2" charset="2"/>
              <a:buChar char="Ø"/>
              <a:defRPr/>
            </a:pPr>
            <a:r>
              <a:rPr lang="en-US" sz="2000" b="0" i="0" dirty="0" smtClean="0">
                <a:latin typeface="Comic Sans MS" pitchFamily="66" charset="0"/>
              </a:rPr>
              <a:t> Prokaryotes only have ribosomes, which are not bound by a membrane.</a:t>
            </a:r>
            <a:endParaRPr lang="en-US" sz="2400" b="0" i="0" dirty="0" smtClean="0">
              <a:latin typeface="Comic Sans MS" pitchFamily="66" charset="0"/>
            </a:endParaRPr>
          </a:p>
          <a:p>
            <a:pPr marL="342900" indent="-342900" eaLnBrk="1" hangingPunct="1">
              <a:buFont typeface="Wingdings" pitchFamily="2" charset="2"/>
              <a:buChar char="Ø"/>
              <a:defRPr/>
            </a:pPr>
            <a:endParaRPr lang="en-US" sz="2400" b="0" i="0" dirty="0" smtClean="0">
              <a:latin typeface="Comic Sans MS" pitchFamily="66" charset="0"/>
            </a:endParaRPr>
          </a:p>
          <a:p>
            <a:pPr marL="342900" indent="-342900" eaLnBrk="1" hangingPunct="1">
              <a:buFont typeface="Wingdings" pitchFamily="2" charset="2"/>
              <a:buChar char="Ø"/>
              <a:defRPr/>
            </a:pPr>
            <a:endParaRPr lang="en-US" sz="2400" b="0" i="0" dirty="0" smtClean="0">
              <a:latin typeface="Comic Sans MS" pitchFamily="66" charset="0"/>
            </a:endParaRPr>
          </a:p>
          <a:p>
            <a:pPr marL="285750" indent="-285750" eaLnBrk="1" hangingPunct="1">
              <a:buFont typeface="Wingdings" pitchFamily="2" charset="2"/>
              <a:buChar char="Ø"/>
              <a:defRPr/>
            </a:pPr>
            <a:r>
              <a:rPr lang="en-US" sz="2000" b="0" i="0" dirty="0" smtClean="0">
                <a:latin typeface="Comic Sans MS" pitchFamily="66" charset="0"/>
              </a:rPr>
              <a:t> Membrane-bound eukaryotic organelles organize functions within the cell.</a:t>
            </a:r>
          </a:p>
          <a:p>
            <a:pPr eaLnBrk="1" hangingPunct="1">
              <a:defRPr/>
            </a:pPr>
            <a:endParaRPr lang="en-US" sz="2400" i="0" dirty="0" smtClean="0">
              <a:latin typeface="Comic Sans MS" pitchFamily="66" charset="0"/>
            </a:endParaRPr>
          </a:p>
        </p:txBody>
      </p:sp>
      <p:pic>
        <p:nvPicPr>
          <p:cNvPr id="12293" name="Picture 8" descr="EukaryoteAnimalC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295400"/>
            <a:ext cx="5137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 </a:t>
            </a:r>
            <a:r>
              <a:rPr lang="en-US" sz="1000" b="0" i="0">
                <a:latin typeface="Comic Sans MS" pitchFamily="66" charset="0"/>
                <a:hlinkClick r:id="rId5"/>
              </a:rPr>
              <a:t>Eukaryotic Cell Diagram</a:t>
            </a:r>
            <a:r>
              <a:rPr lang="en-US" sz="1000" b="0" i="0">
                <a:latin typeface="Comic Sans MS" pitchFamily="66" charset="0"/>
              </a:rPr>
              <a:t>, M. Ruiz</a:t>
            </a:r>
          </a:p>
        </p:txBody>
      </p:sp>
      <p:sp>
        <p:nvSpPr>
          <p:cNvPr id="9"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4183620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57186" y="304799"/>
            <a:ext cx="8482013"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0" i="0" dirty="0">
                <a:latin typeface="Comic Sans MS" pitchFamily="66" charset="0"/>
              </a:rPr>
              <a:t>System of internal membranes within </a:t>
            </a:r>
            <a:r>
              <a:rPr lang="en-US" b="0" i="0" dirty="0">
                <a:latin typeface="Comic Sans MS" pitchFamily="66" charset="0"/>
                <a:hlinkClick r:id="rId3"/>
              </a:rPr>
              <a:t>eukaryotic cells</a:t>
            </a:r>
            <a:r>
              <a:rPr lang="en-US" b="0" i="0" dirty="0">
                <a:latin typeface="Comic Sans MS" pitchFamily="66" charset="0"/>
              </a:rPr>
              <a:t> </a:t>
            </a:r>
            <a:r>
              <a:rPr lang="en-US" sz="1600" b="0" i="0" dirty="0">
                <a:latin typeface="Comic Sans MS" pitchFamily="66" charset="0"/>
              </a:rPr>
              <a:t>that divide the cell into compartments, or organelles. </a:t>
            </a:r>
          </a:p>
          <a:p>
            <a:endParaRPr lang="en-US" sz="1600" b="0" i="0" dirty="0">
              <a:latin typeface="Comic Sans MS" pitchFamily="66" charset="0"/>
            </a:endParaRPr>
          </a:p>
          <a:p>
            <a:r>
              <a:rPr lang="en-US" sz="1600" b="0" i="0" dirty="0">
                <a:latin typeface="Comic Sans MS" pitchFamily="66" charset="0"/>
              </a:rPr>
              <a:t>Transport system, for moving molecules, into, out of, and through interior of cell, as well as interactive surfaces for lipid and protein synthesis. </a:t>
            </a:r>
          </a:p>
          <a:p>
            <a:endParaRPr lang="en-US" sz="1600" b="0" i="0" dirty="0">
              <a:latin typeface="Comic Sans MS" pitchFamily="66" charset="0"/>
            </a:endParaRPr>
          </a:p>
          <a:p>
            <a:r>
              <a:rPr lang="en-US" sz="1600" b="0" i="0" dirty="0">
                <a:latin typeface="Comic Sans MS" pitchFamily="66" charset="0"/>
              </a:rPr>
              <a:t>Membranes of the </a:t>
            </a:r>
            <a:r>
              <a:rPr lang="en-US" b="0" i="0" dirty="0">
                <a:latin typeface="Comic Sans MS" pitchFamily="66" charset="0"/>
                <a:hlinkClick r:id="rId4"/>
              </a:rPr>
              <a:t>endomembrane system</a:t>
            </a:r>
            <a:r>
              <a:rPr lang="en-US" b="0" i="0" dirty="0">
                <a:latin typeface="Comic Sans MS" pitchFamily="66" charset="0"/>
              </a:rPr>
              <a:t> </a:t>
            </a:r>
            <a:r>
              <a:rPr lang="en-US" sz="1600" b="0" i="0" dirty="0">
                <a:latin typeface="Comic Sans MS" pitchFamily="66" charset="0"/>
              </a:rPr>
              <a:t>are made of a lipid bilayer, with proteins.</a:t>
            </a:r>
          </a:p>
          <a:p>
            <a:endParaRPr lang="en-US" i="0" dirty="0">
              <a:latin typeface="Comic Sans MS" pitchFamily="66" charset="0"/>
            </a:endParaRPr>
          </a:p>
          <a:p>
            <a:r>
              <a:rPr lang="en-US" sz="2000" i="0" dirty="0">
                <a:latin typeface="Comic Sans MS" pitchFamily="66" charset="0"/>
              </a:rPr>
              <a:t>The </a:t>
            </a:r>
            <a:r>
              <a:rPr lang="en-US" sz="2000" b="1" i="0" dirty="0">
                <a:solidFill>
                  <a:schemeClr val="folHlink"/>
                </a:solidFill>
                <a:latin typeface="Comic Sans MS" pitchFamily="66" charset="0"/>
              </a:rPr>
              <a:t>Endomembrane System</a:t>
            </a:r>
            <a:r>
              <a:rPr lang="en-US" sz="2000" i="0" dirty="0">
                <a:solidFill>
                  <a:schemeClr val="folHlink"/>
                </a:solidFill>
                <a:latin typeface="Comic Sans MS" pitchFamily="66" charset="0"/>
              </a:rPr>
              <a:t> </a:t>
            </a:r>
          </a:p>
          <a:p>
            <a:r>
              <a:rPr lang="en-US" sz="2000" i="0" dirty="0">
                <a:latin typeface="Comic Sans MS" pitchFamily="66" charset="0"/>
              </a:rPr>
              <a:t>consists of:</a:t>
            </a:r>
          </a:p>
        </p:txBody>
      </p:sp>
      <p:sp>
        <p:nvSpPr>
          <p:cNvPr id="13315" name="Rectangle 3"/>
          <p:cNvSpPr>
            <a:spLocks noChangeArrowheads="1"/>
          </p:cNvSpPr>
          <p:nvPr/>
        </p:nvSpPr>
        <p:spPr bwMode="auto">
          <a:xfrm>
            <a:off x="204787" y="3276600"/>
            <a:ext cx="4267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0" dirty="0" smtClean="0">
                <a:latin typeface="Comic Sans MS" pitchFamily="66" charset="0"/>
              </a:rPr>
              <a:t>1. </a:t>
            </a:r>
            <a:r>
              <a:rPr lang="en-US" sz="2000" b="1" i="0" dirty="0" smtClean="0">
                <a:solidFill>
                  <a:schemeClr val="tx1">
                    <a:lumMod val="50000"/>
                    <a:lumOff val="50000"/>
                  </a:schemeClr>
                </a:solidFill>
                <a:latin typeface="Comic Sans MS" pitchFamily="66" charset="0"/>
              </a:rPr>
              <a:t>nucleus</a:t>
            </a:r>
          </a:p>
          <a:p>
            <a:endParaRPr lang="en-US" sz="800" i="0" dirty="0">
              <a:latin typeface="Comic Sans MS" pitchFamily="66" charset="0"/>
            </a:endParaRPr>
          </a:p>
          <a:p>
            <a:pPr marL="342900" indent="-342900"/>
            <a:r>
              <a:rPr lang="en-US" i="0" dirty="0">
                <a:latin typeface="Comic Sans MS" pitchFamily="66" charset="0"/>
              </a:rPr>
              <a:t>2. </a:t>
            </a:r>
            <a:r>
              <a:rPr lang="en-US" sz="2000" b="1" i="0" dirty="0">
                <a:solidFill>
                  <a:schemeClr val="tx1">
                    <a:lumMod val="50000"/>
                    <a:lumOff val="50000"/>
                  </a:schemeClr>
                </a:solidFill>
                <a:latin typeface="Comic Sans MS" pitchFamily="66" charset="0"/>
              </a:rPr>
              <a:t>e</a:t>
            </a:r>
            <a:r>
              <a:rPr lang="en-US" sz="2000" b="1" i="0" dirty="0" smtClean="0">
                <a:solidFill>
                  <a:schemeClr val="tx1">
                    <a:lumMod val="50000"/>
                    <a:lumOff val="50000"/>
                  </a:schemeClr>
                </a:solidFill>
                <a:latin typeface="Comic Sans MS" pitchFamily="66" charset="0"/>
              </a:rPr>
              <a:t>ndoplasmic reticulum</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3. </a:t>
            </a:r>
            <a:r>
              <a:rPr lang="en-US" sz="2000" b="1" i="0" dirty="0" smtClean="0">
                <a:solidFill>
                  <a:schemeClr val="tx1">
                    <a:lumMod val="50000"/>
                    <a:lumOff val="50000"/>
                  </a:schemeClr>
                </a:solidFill>
                <a:latin typeface="Comic Sans MS" pitchFamily="66" charset="0"/>
              </a:rPr>
              <a:t>Golgi apparatus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4. </a:t>
            </a:r>
            <a:r>
              <a:rPr lang="en-US" sz="2000" b="1" i="0" dirty="0" smtClean="0">
                <a:solidFill>
                  <a:schemeClr val="tx1">
                    <a:lumMod val="50000"/>
                    <a:lumOff val="50000"/>
                  </a:schemeClr>
                </a:solidFill>
                <a:latin typeface="Comic Sans MS" pitchFamily="66" charset="0"/>
              </a:rPr>
              <a:t>vesicles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a:latin typeface="Comic Sans MS" pitchFamily="66" charset="0"/>
              </a:rPr>
              <a:t>5. </a:t>
            </a:r>
            <a:r>
              <a:rPr lang="en-US" sz="2000" b="1" i="0" dirty="0" smtClean="0">
                <a:solidFill>
                  <a:schemeClr val="tx1">
                    <a:lumMod val="50000"/>
                    <a:lumOff val="50000"/>
                  </a:schemeClr>
                </a:solidFill>
                <a:latin typeface="Comic Sans MS" pitchFamily="66" charset="0"/>
              </a:rPr>
              <a:t>lysosomes</a:t>
            </a:r>
            <a:endParaRPr lang="en-US" sz="2000" b="1" i="0" dirty="0">
              <a:solidFill>
                <a:schemeClr val="tx1">
                  <a:lumMod val="50000"/>
                  <a:lumOff val="50000"/>
                </a:schemeClr>
              </a:solidFill>
              <a:latin typeface="Comic Sans MS" pitchFamily="66" charset="0"/>
            </a:endParaRPr>
          </a:p>
          <a:p>
            <a:pPr marL="342900" indent="-342900"/>
            <a:endParaRPr lang="en-US" sz="800" i="0" dirty="0">
              <a:latin typeface="Comic Sans MS" pitchFamily="66" charset="0"/>
            </a:endParaRPr>
          </a:p>
          <a:p>
            <a:pPr marL="342900" indent="-342900"/>
            <a:r>
              <a:rPr lang="en-US" i="0" dirty="0" smtClean="0">
                <a:latin typeface="Comic Sans MS" pitchFamily="66" charset="0"/>
              </a:rPr>
              <a:t>6</a:t>
            </a:r>
            <a:r>
              <a:rPr lang="en-US" sz="2000" i="0" dirty="0" smtClean="0">
                <a:latin typeface="Comic Sans MS" pitchFamily="66" charset="0"/>
              </a:rPr>
              <a:t>… </a:t>
            </a:r>
            <a:r>
              <a:rPr lang="en-US" sz="2000" b="1" dirty="0" smtClean="0">
                <a:solidFill>
                  <a:srgbClr val="FF0000"/>
                </a:solidFill>
                <a:latin typeface="Comic Sans MS" pitchFamily="66" charset="0"/>
              </a:rPr>
              <a:t>Q</a:t>
            </a:r>
            <a:r>
              <a:rPr lang="en-US" b="1" dirty="0" smtClean="0">
                <a:latin typeface="Comic Sans MS" pitchFamily="66" charset="0"/>
              </a:rPr>
              <a:t>: What other membranous part of the cell should also be included in this list?</a:t>
            </a:r>
            <a:endParaRPr lang="en-US" b="1" dirty="0">
              <a:latin typeface="Comic Sans MS" pitchFamily="66" charset="0"/>
            </a:endParaRPr>
          </a:p>
        </p:txBody>
      </p:sp>
      <p:pic>
        <p:nvPicPr>
          <p:cNvPr id="13316" name="Picture 4" descr="Image:Endomembrane system diagram.svg">
            <a:hlinkClick r:id="rId5"/>
          </p:cNvPr>
          <p:cNvPicPr>
            <a:picLocks noGrp="1" noChangeAspect="1" noChangeArrowheads="1"/>
          </p:cNvPicPr>
          <p:nvPr>
            <p:ph idx="4294967295"/>
          </p:nvPr>
        </p:nvPicPr>
        <p:blipFill>
          <a:blip r:embed="rId6">
            <a:extLst>
              <a:ext uri="{28A0092B-C50C-407E-A947-70E740481C1C}">
                <a14:useLocalDpi xmlns:a14="http://schemas.microsoft.com/office/drawing/2010/main" val="0"/>
              </a:ext>
            </a:extLst>
          </a:blip>
          <a:srcRect/>
          <a:stretch>
            <a:fillRect/>
          </a:stretch>
        </p:blipFill>
        <p:spPr>
          <a:xfrm>
            <a:off x="4267200" y="2286000"/>
            <a:ext cx="4876800" cy="4133850"/>
          </a:xfrm>
        </p:spPr>
      </p:pic>
      <p:sp>
        <p:nvSpPr>
          <p:cNvPr id="13317" name="Text Box 5"/>
          <p:cNvSpPr txBox="1">
            <a:spLocks noChangeArrowheads="1"/>
          </p:cNvSpPr>
          <p:nvPr/>
        </p:nvSpPr>
        <p:spPr bwMode="auto">
          <a:xfrm>
            <a:off x="5867400" y="6613525"/>
            <a:ext cx="3276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dirty="0">
                <a:latin typeface="Comic Sans MS" pitchFamily="66" charset="0"/>
              </a:rPr>
              <a:t>Image: </a:t>
            </a:r>
            <a:r>
              <a:rPr lang="en-US" sz="1000" b="0" i="0" dirty="0">
                <a:latin typeface="Comic Sans MS" pitchFamily="66" charset="0"/>
                <a:hlinkClick r:id="rId7"/>
              </a:rPr>
              <a:t>Endomembrane system</a:t>
            </a:r>
            <a:r>
              <a:rPr lang="en-US" sz="1000" b="0" i="0" dirty="0">
                <a:latin typeface="Comic Sans MS" pitchFamily="66" charset="0"/>
              </a:rPr>
              <a:t> diagram, M. Ruiz</a:t>
            </a:r>
          </a:p>
        </p:txBody>
      </p:sp>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9241077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228600"/>
            <a:ext cx="7772400" cy="838200"/>
          </a:xfrm>
        </p:spPr>
        <p:txBody>
          <a:bodyPr/>
          <a:lstStyle/>
          <a:p>
            <a:pPr algn="l" eaLnBrk="1" hangingPunct="1"/>
            <a:r>
              <a:rPr lang="en-US" altLang="en-US" sz="2400" b="1" smtClean="0">
                <a:latin typeface="Comic Sans MS" pitchFamily="66" charset="0"/>
              </a:rPr>
              <a:t>ENDOMEMBRANE SYSTEM ORGANELLES:</a:t>
            </a:r>
            <a:r>
              <a:rPr lang="en-US" altLang="en-US" sz="2800" b="1" smtClean="0">
                <a:latin typeface="Comic Sans MS" pitchFamily="66" charset="0"/>
              </a:rPr>
              <a:t> </a:t>
            </a:r>
            <a:r>
              <a:rPr lang="en-US" altLang="en-US" sz="2800" b="1" smtClean="0">
                <a:solidFill>
                  <a:schemeClr val="accent2"/>
                </a:solidFill>
                <a:latin typeface="Comic Sans MS" pitchFamily="66" charset="0"/>
              </a:rPr>
              <a:t>Nucleus</a:t>
            </a:r>
          </a:p>
        </p:txBody>
      </p:sp>
      <p:pic>
        <p:nvPicPr>
          <p:cNvPr id="15363" name="Picture 7" descr="CellNucleu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408113"/>
            <a:ext cx="5029200" cy="4611687"/>
          </a:xfrm>
          <a:noFill/>
        </p:spPr>
      </p:pic>
      <p:sp>
        <p:nvSpPr>
          <p:cNvPr id="16388" name="Rectangle 4"/>
          <p:cNvSpPr>
            <a:spLocks noGrp="1" noChangeArrowheads="1"/>
          </p:cNvSpPr>
          <p:nvPr>
            <p:ph type="body" sz="half" idx="3"/>
          </p:nvPr>
        </p:nvSpPr>
        <p:spPr>
          <a:xfrm>
            <a:off x="5257800" y="1295400"/>
            <a:ext cx="3352800" cy="4953000"/>
          </a:xfrm>
        </p:spPr>
        <p:txBody>
          <a:bodyPr/>
          <a:lstStyle/>
          <a:p>
            <a:pPr eaLnBrk="1" hangingPunct="1">
              <a:lnSpc>
                <a:spcPct val="90000"/>
              </a:lnSpc>
              <a:buFontTx/>
              <a:buNone/>
              <a:defRPr/>
            </a:pPr>
            <a:r>
              <a:rPr lang="en-US" sz="2000" b="1" u="sng" dirty="0" smtClean="0">
                <a:latin typeface="Comic Sans MS" pitchFamily="66" charset="0"/>
              </a:rPr>
              <a:t>Nickname:</a:t>
            </a:r>
            <a:r>
              <a:rPr lang="en-US" sz="2000" dirty="0" smtClean="0">
                <a:latin typeface="Comic Sans MS" pitchFamily="66" charset="0"/>
              </a:rPr>
              <a:t> Control Center</a:t>
            </a:r>
          </a:p>
          <a:p>
            <a:pPr eaLnBrk="1" hangingPunct="1">
              <a:lnSpc>
                <a:spcPct val="90000"/>
              </a:lnSpc>
              <a:buFontTx/>
              <a:buNone/>
              <a:defRPr/>
            </a:pPr>
            <a:endParaRPr lang="en-US" sz="2000" dirty="0" smtClean="0">
              <a:latin typeface="Comic Sans MS" pitchFamily="66" charset="0"/>
            </a:endParaRPr>
          </a:p>
          <a:p>
            <a:pPr eaLnBrk="1" hangingPunct="1">
              <a:lnSpc>
                <a:spcPct val="90000"/>
              </a:lnSpc>
              <a:defRPr/>
            </a:pPr>
            <a:r>
              <a:rPr lang="en-US" sz="1800" dirty="0" smtClean="0">
                <a:latin typeface="Comic Sans MS" pitchFamily="66" charset="0"/>
              </a:rPr>
              <a:t>Separates the genetic material </a:t>
            </a:r>
            <a:r>
              <a:rPr lang="en-US" sz="1400" dirty="0" smtClean="0">
                <a:latin typeface="Comic Sans MS" pitchFamily="66" charset="0"/>
              </a:rPr>
              <a:t>(</a:t>
            </a:r>
            <a:r>
              <a:rPr lang="en-US" sz="1400" dirty="0" smtClean="0">
                <a:latin typeface="Comic Sans MS" pitchFamily="66" charset="0"/>
                <a:hlinkClick r:id="rId4"/>
              </a:rPr>
              <a:t>DNA</a:t>
            </a:r>
            <a:r>
              <a:rPr lang="en-US" sz="1400" dirty="0" smtClean="0">
                <a:latin typeface="Comic Sans MS" pitchFamily="66" charset="0"/>
              </a:rPr>
              <a:t>) </a:t>
            </a:r>
            <a:r>
              <a:rPr lang="en-US" sz="1800" dirty="0" smtClean="0">
                <a:latin typeface="Comic Sans MS" pitchFamily="66" charset="0"/>
              </a:rPr>
              <a:t>from the rest of the cell.</a:t>
            </a:r>
          </a:p>
          <a:p>
            <a:pPr eaLnBrk="1" hangingPunct="1">
              <a:lnSpc>
                <a:spcPct val="90000"/>
              </a:lnSpc>
              <a:buFontTx/>
              <a:buNone/>
              <a:defRPr/>
            </a:pPr>
            <a:endParaRPr lang="en-US" sz="2800" dirty="0" smtClean="0">
              <a:latin typeface="Comic Sans MS" pitchFamily="66" charset="0"/>
            </a:endParaRPr>
          </a:p>
          <a:p>
            <a:pPr eaLnBrk="1" hangingPunct="1">
              <a:lnSpc>
                <a:spcPct val="90000"/>
              </a:lnSpc>
              <a:defRPr/>
            </a:pPr>
            <a:r>
              <a:rPr lang="en-US" sz="1800" dirty="0" smtClean="0">
                <a:latin typeface="Comic Sans MS" pitchFamily="66" charset="0"/>
              </a:rPr>
              <a:t>DNA, the genetic material, is a blueprint, or code for making </a:t>
            </a:r>
            <a:r>
              <a:rPr lang="en-US" sz="1800" b="1" dirty="0" smtClean="0">
                <a:solidFill>
                  <a:schemeClr val="tx1">
                    <a:lumMod val="65000"/>
                    <a:lumOff val="35000"/>
                  </a:schemeClr>
                </a:solidFill>
                <a:latin typeface="Comic Sans MS" pitchFamily="66" charset="0"/>
                <a:hlinkClick r:id="rId5"/>
              </a:rPr>
              <a:t>proteins</a:t>
            </a:r>
            <a:r>
              <a:rPr lang="en-US" sz="1800" dirty="0" smtClean="0">
                <a:latin typeface="Comic Sans MS" pitchFamily="66" charset="0"/>
              </a:rPr>
              <a:t>.</a:t>
            </a:r>
          </a:p>
          <a:p>
            <a:pPr eaLnBrk="1" hangingPunct="1">
              <a:lnSpc>
                <a:spcPct val="90000"/>
              </a:lnSpc>
              <a:defRPr/>
            </a:pPr>
            <a:endParaRPr lang="en-US" sz="2800" dirty="0" smtClean="0">
              <a:latin typeface="Comic Sans MS" pitchFamily="66" charset="0"/>
            </a:endParaRPr>
          </a:p>
          <a:p>
            <a:pPr eaLnBrk="1" hangingPunct="1">
              <a:lnSpc>
                <a:spcPct val="90000"/>
              </a:lnSpc>
              <a:defRPr/>
            </a:pPr>
            <a:r>
              <a:rPr lang="en-US" sz="1800" b="1" dirty="0" smtClean="0">
                <a:solidFill>
                  <a:schemeClr val="tx1">
                    <a:lumMod val="65000"/>
                    <a:lumOff val="35000"/>
                  </a:schemeClr>
                </a:solidFill>
                <a:latin typeface="Comic Sans MS" pitchFamily="66" charset="0"/>
              </a:rPr>
              <a:t>nuclear membrane </a:t>
            </a:r>
            <a:r>
              <a:rPr lang="en-US" sz="1800" dirty="0" smtClean="0">
                <a:latin typeface="Comic Sans MS" pitchFamily="66" charset="0"/>
              </a:rPr>
              <a:t>is the double membrane structure that separates nucleus from cytoplasm</a:t>
            </a:r>
            <a:r>
              <a:rPr lang="en-US" sz="1800" dirty="0" smtClean="0"/>
              <a:t>.</a:t>
            </a:r>
          </a:p>
          <a:p>
            <a:pPr eaLnBrk="1" hangingPunct="1">
              <a:lnSpc>
                <a:spcPct val="90000"/>
              </a:lnSpc>
              <a:defRPr/>
            </a:pPr>
            <a:endParaRPr lang="en-US" sz="2000" dirty="0" smtClean="0"/>
          </a:p>
          <a:p>
            <a:pPr eaLnBrk="1" hangingPunct="1">
              <a:lnSpc>
                <a:spcPct val="90000"/>
              </a:lnSpc>
              <a:buFontTx/>
              <a:buNone/>
              <a:defRPr/>
            </a:pPr>
            <a:endParaRPr lang="en-US" sz="2000" dirty="0" smtClean="0"/>
          </a:p>
          <a:p>
            <a:pPr eaLnBrk="1" hangingPunct="1">
              <a:lnSpc>
                <a:spcPct val="90000"/>
              </a:lnSpc>
              <a:defRPr/>
            </a:pPr>
            <a:endParaRPr lang="en-US" sz="2000" dirty="0" smtClean="0"/>
          </a:p>
          <a:p>
            <a:pPr eaLnBrk="1" hangingPunct="1">
              <a:lnSpc>
                <a:spcPct val="90000"/>
              </a:lnSpc>
              <a:buFontTx/>
              <a:buNone/>
              <a:defRPr/>
            </a:pPr>
            <a:endParaRPr lang="en-US" sz="2000" dirty="0" smtClean="0"/>
          </a:p>
        </p:txBody>
      </p:sp>
      <p:sp>
        <p:nvSpPr>
          <p:cNvPr id="15365" name="Text Box 5"/>
          <p:cNvSpPr txBox="1">
            <a:spLocks noChangeArrowheads="1"/>
          </p:cNvSpPr>
          <p:nvPr/>
        </p:nvSpPr>
        <p:spPr bwMode="auto">
          <a:xfrm>
            <a:off x="6629400" y="645795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Endomembrane system</a:t>
            </a:r>
            <a:r>
              <a:rPr lang="en-US" altLang="en-US" sz="1000" b="0">
                <a:latin typeface="Comic Sans MS" pitchFamily="66" charset="0"/>
              </a:rPr>
              <a:t> diagram,&amp; </a:t>
            </a:r>
            <a:r>
              <a:rPr lang="en-US" altLang="en-US" sz="1000" b="0">
                <a:latin typeface="Comic Sans MS" pitchFamily="66" charset="0"/>
                <a:hlinkClick r:id="rId7"/>
              </a:rPr>
              <a:t>Nucleus diagram</a:t>
            </a:r>
            <a:r>
              <a:rPr lang="en-US" altLang="en-US" sz="1000" b="0">
                <a:latin typeface="Comic Sans MS" pitchFamily="66" charset="0"/>
              </a:rPr>
              <a:t>, M. Ruiz</a:t>
            </a:r>
          </a:p>
        </p:txBody>
      </p:sp>
      <p:pic>
        <p:nvPicPr>
          <p:cNvPr id="15366" name="Picture 10" descr="Endomembrane_system_diagram_notex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673756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152400"/>
            <a:ext cx="769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400" dirty="0">
                <a:solidFill>
                  <a:schemeClr val="tx2"/>
                </a:solidFill>
                <a:latin typeface="Comic Sans MS" pitchFamily="66" charset="0"/>
              </a:rPr>
              <a:t>ENDOMEMBRANE SYSTEM ORGANELLES</a:t>
            </a:r>
            <a:r>
              <a:rPr lang="en-US" altLang="en-US" sz="2800" dirty="0">
                <a:solidFill>
                  <a:schemeClr val="tx2"/>
                </a:solidFill>
                <a:latin typeface="Comic Sans MS" pitchFamily="66" charset="0"/>
              </a:rPr>
              <a:t>:</a:t>
            </a:r>
            <a:r>
              <a:rPr lang="en-US" altLang="en-US" sz="3200" dirty="0">
                <a:solidFill>
                  <a:schemeClr val="tx2"/>
                </a:solidFill>
                <a:latin typeface="Comic Sans MS" pitchFamily="66" charset="0"/>
              </a:rPr>
              <a:t> </a:t>
            </a:r>
          </a:p>
          <a:p>
            <a:pPr eaLnBrk="1" hangingPunct="1"/>
            <a:r>
              <a:rPr lang="en-US" altLang="en-US" sz="2800" dirty="0">
                <a:solidFill>
                  <a:schemeClr val="accent2"/>
                </a:solidFill>
                <a:latin typeface="Comic Sans MS" pitchFamily="66" charset="0"/>
              </a:rPr>
              <a:t>Endoplasmic Reticulum</a:t>
            </a:r>
          </a:p>
        </p:txBody>
      </p:sp>
      <p:sp>
        <p:nvSpPr>
          <p:cNvPr id="216067" name="Rectangle 3"/>
          <p:cNvSpPr>
            <a:spLocks noChangeArrowheads="1"/>
          </p:cNvSpPr>
          <p:nvPr/>
        </p:nvSpPr>
        <p:spPr bwMode="auto">
          <a:xfrm>
            <a:off x="228600" y="1447800"/>
            <a:ext cx="29718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defRPr/>
            </a:pPr>
            <a:r>
              <a:rPr lang="en-US" u="sng" dirty="0">
                <a:latin typeface="Comic Sans MS" pitchFamily="66" charset="0"/>
              </a:rPr>
              <a:t>Nickname:</a:t>
            </a:r>
            <a:r>
              <a:rPr lang="en-US" b="0" dirty="0">
                <a:latin typeface="Comic Sans MS" pitchFamily="66" charset="0"/>
              </a:rPr>
              <a:t> </a:t>
            </a:r>
          </a:p>
          <a:p>
            <a:pPr lvl="1">
              <a:defRPr/>
            </a:pPr>
            <a:r>
              <a:rPr lang="en-US" b="0" dirty="0">
                <a:latin typeface="Comic Sans MS" pitchFamily="66" charset="0"/>
              </a:rPr>
              <a:t>Production Factory </a:t>
            </a:r>
            <a:r>
              <a:rPr lang="en-US" sz="1200" b="0" dirty="0">
                <a:latin typeface="Comic Sans MS" pitchFamily="66" charset="0"/>
              </a:rPr>
              <a:t>(makes proteins and lipids)</a:t>
            </a:r>
          </a:p>
          <a:p>
            <a:pPr lvl="1">
              <a:defRPr/>
            </a:pPr>
            <a:endParaRPr lang="en-US" sz="1200" b="0" u="sng" dirty="0">
              <a:latin typeface="Comic Sans MS" pitchFamily="66" charset="0"/>
            </a:endParaRPr>
          </a:p>
          <a:p>
            <a:pPr marL="285750" indent="-285750">
              <a:buFont typeface="Arial" pitchFamily="34" charset="0"/>
              <a:buChar char="•"/>
              <a:defRPr/>
            </a:pPr>
            <a:r>
              <a:rPr lang="en-US" sz="1400" b="0" dirty="0" smtClean="0">
                <a:latin typeface="Comic Sans MS" pitchFamily="66" charset="0"/>
              </a:rPr>
              <a:t>System </a:t>
            </a:r>
            <a:r>
              <a:rPr lang="en-US" sz="1400" b="0" dirty="0">
                <a:latin typeface="Comic Sans MS" pitchFamily="66" charset="0"/>
              </a:rPr>
              <a:t>of membranous channels and </a:t>
            </a:r>
            <a:r>
              <a:rPr lang="en-US" sz="1400" b="0" dirty="0">
                <a:solidFill>
                  <a:schemeClr val="tx2"/>
                </a:solidFill>
                <a:latin typeface="Comic Sans MS" pitchFamily="66" charset="0"/>
              </a:rPr>
              <a:t>vesicles</a:t>
            </a:r>
            <a:r>
              <a:rPr lang="en-US" sz="1400" b="0" dirty="0" smtClean="0">
                <a:solidFill>
                  <a:schemeClr val="tx2"/>
                </a:solidFill>
                <a:latin typeface="Comic Sans MS" pitchFamily="66" charset="0"/>
              </a:rPr>
              <a:t>.</a:t>
            </a:r>
          </a:p>
          <a:p>
            <a:pPr marL="285750" indent="-285750">
              <a:buFont typeface="Arial" pitchFamily="34" charset="0"/>
              <a:buChar char="•"/>
              <a:defRPr/>
            </a:pPr>
            <a:endParaRPr lang="en-US" sz="1400" b="0" dirty="0">
              <a:solidFill>
                <a:schemeClr val="tx2"/>
              </a:solidFill>
              <a:latin typeface="Comic Sans MS" pitchFamily="66" charset="0"/>
            </a:endParaRPr>
          </a:p>
          <a:p>
            <a:pPr marL="285750" lvl="1" indent="-285750">
              <a:buFont typeface="Arial" pitchFamily="34" charset="0"/>
              <a:buChar char="•"/>
              <a:defRPr/>
            </a:pPr>
            <a:r>
              <a:rPr lang="en-US" sz="1400" b="0" dirty="0">
                <a:latin typeface="Comic Sans MS" pitchFamily="66" charset="0"/>
              </a:rPr>
              <a:t>Internal production &amp; delivery system of the cell. </a:t>
            </a:r>
            <a:endParaRPr lang="en-US" sz="1400" b="0" dirty="0">
              <a:solidFill>
                <a:schemeClr val="tx2"/>
              </a:solidFill>
              <a:latin typeface="Comic Sans MS" pitchFamily="66" charset="0"/>
            </a:endParaRPr>
          </a:p>
          <a:p>
            <a:pPr marL="285750" indent="-285750">
              <a:buFont typeface="Arial" pitchFamily="34" charset="0"/>
              <a:buChar char="•"/>
              <a:defRPr/>
            </a:pPr>
            <a:endParaRPr lang="en-US" sz="1400" b="0" dirty="0">
              <a:solidFill>
                <a:schemeClr val="tx2"/>
              </a:solidFill>
              <a:latin typeface="Comic Sans MS" pitchFamily="66" charset="0"/>
            </a:endParaRPr>
          </a:p>
          <a:p>
            <a:pPr marL="285750" indent="-285750">
              <a:buFont typeface="Arial" pitchFamily="34" charset="0"/>
              <a:buChar char="•"/>
              <a:defRPr/>
            </a:pPr>
            <a:r>
              <a:rPr lang="en-US" sz="1600" dirty="0" smtClean="0">
                <a:solidFill>
                  <a:schemeClr val="tx1">
                    <a:lumMod val="65000"/>
                    <a:lumOff val="35000"/>
                  </a:schemeClr>
                </a:solidFill>
                <a:latin typeface="Comic Sans MS" pitchFamily="66" charset="0"/>
              </a:rPr>
              <a:t>Rough ER </a:t>
            </a:r>
            <a:r>
              <a:rPr lang="en-US" sz="1400" b="0" dirty="0">
                <a:latin typeface="Comic Sans MS" pitchFamily="66" charset="0"/>
              </a:rPr>
              <a:t>is studded with ribosomes. Site of protein synthesis and processing.</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600" dirty="0" smtClean="0">
                <a:solidFill>
                  <a:schemeClr val="tx1">
                    <a:lumMod val="65000"/>
                    <a:lumOff val="35000"/>
                  </a:schemeClr>
                </a:solidFill>
                <a:latin typeface="Comic Sans MS" pitchFamily="66" charset="0"/>
              </a:rPr>
              <a:t>Smooth ER </a:t>
            </a:r>
            <a:r>
              <a:rPr lang="en-US" sz="1400" b="0" dirty="0">
                <a:latin typeface="Comic Sans MS" pitchFamily="66" charset="0"/>
              </a:rPr>
              <a:t>lacks ribosomes. Site of synthesis of phospholipids and packaging of </a:t>
            </a:r>
            <a:r>
              <a:rPr lang="en-US" sz="1400" b="0" dirty="0">
                <a:latin typeface="Comic Sans MS" pitchFamily="66" charset="0"/>
                <a:hlinkClick r:id="rId3"/>
              </a:rPr>
              <a:t>proteins</a:t>
            </a:r>
            <a:r>
              <a:rPr lang="en-US" sz="1400" b="0" dirty="0">
                <a:latin typeface="Comic Sans MS" pitchFamily="66" charset="0"/>
              </a:rPr>
              <a:t> into vesicles.</a:t>
            </a:r>
          </a:p>
        </p:txBody>
      </p:sp>
      <p:pic>
        <p:nvPicPr>
          <p:cNvPr id="16388" name="Picture 9" descr="Image:Endomembrane system diagram.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57150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6172200" y="6461125"/>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Endomembrane system</a:t>
            </a:r>
            <a:r>
              <a:rPr lang="en-US" altLang="en-US" sz="1000" b="0">
                <a:latin typeface="Comic Sans MS" pitchFamily="66" charset="0"/>
              </a:rPr>
              <a:t> diagram, M. Ruiz, </a:t>
            </a:r>
            <a:r>
              <a:rPr lang="en-US" altLang="en-US" sz="1000" b="0">
                <a:latin typeface="Comic Sans MS" pitchFamily="66" charset="0"/>
                <a:hlinkClick r:id="rId7"/>
              </a:rPr>
              <a:t>ER photomicrograph</a:t>
            </a:r>
            <a:r>
              <a:rPr lang="en-US" altLang="en-US" sz="1000" b="0">
                <a:latin typeface="Comic Sans MS" pitchFamily="66" charset="0"/>
              </a:rPr>
              <a:t>, Louisa Howard.</a:t>
            </a:r>
          </a:p>
        </p:txBody>
      </p:sp>
      <p:pic>
        <p:nvPicPr>
          <p:cNvPr id="16390" name="Picture 11" descr="Endoplasmic-retuculum-Photomicro-LHow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343400"/>
            <a:ext cx="299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748577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563562"/>
          </a:xfrm>
        </p:spPr>
        <p:txBody>
          <a:bodyPr/>
          <a:lstStyle/>
          <a:p>
            <a:pPr eaLnBrk="1" hangingPunct="1"/>
            <a:r>
              <a:rPr lang="en-US" sz="3200" b="1" dirty="0" smtClean="0">
                <a:latin typeface="Comic Sans MS" pitchFamily="66" charset="0"/>
              </a:rPr>
              <a:t>Two Basic Types of Cells</a:t>
            </a:r>
          </a:p>
        </p:txBody>
      </p:sp>
      <p:sp>
        <p:nvSpPr>
          <p:cNvPr id="4100" name="Text Box 4"/>
          <p:cNvSpPr txBox="1">
            <a:spLocks noChangeArrowheads="1"/>
          </p:cNvSpPr>
          <p:nvPr/>
        </p:nvSpPr>
        <p:spPr bwMode="auto">
          <a:xfrm>
            <a:off x="5486400" y="3810000"/>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3"/>
              </a:rPr>
              <a:t>Eukaryotic Cells</a:t>
            </a:r>
            <a:endParaRPr lang="en-US" sz="2400" b="1" dirty="0">
              <a:latin typeface="Comic Sans MS" pitchFamily="66" charset="0"/>
            </a:endParaRPr>
          </a:p>
        </p:txBody>
      </p:sp>
      <p:sp>
        <p:nvSpPr>
          <p:cNvPr id="4101" name="Text Box 5"/>
          <p:cNvSpPr txBox="1">
            <a:spLocks noChangeArrowheads="1"/>
          </p:cNvSpPr>
          <p:nvPr/>
        </p:nvSpPr>
        <p:spPr bwMode="auto">
          <a:xfrm>
            <a:off x="1143000" y="38100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Prokaryotic Cells</a:t>
            </a:r>
            <a:endParaRPr lang="en-US" sz="2400" b="1" dirty="0">
              <a:latin typeface="Comic Sans MS" pitchFamily="66" charset="0"/>
            </a:endParaRPr>
          </a:p>
        </p:txBody>
      </p:sp>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&amp; </a:t>
            </a:r>
            <a:r>
              <a:rPr lang="en-US" sz="1000" b="0" dirty="0">
                <a:latin typeface="Comic Sans MS" pitchFamily="66" charset="0"/>
                <a:hlinkClick r:id="rId6"/>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pic>
        <p:nvPicPr>
          <p:cNvPr id="11" name="Picture 4" descr="Prokaryote_cell_unlabeled_Ruiz"/>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0600" y="1143000"/>
            <a:ext cx="3200401" cy="26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Animal_cell_structure_no_text_MRuiz"/>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72000" y="10668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38200" y="4953000"/>
            <a:ext cx="5010150" cy="1446550"/>
          </a:xfrm>
          <a:prstGeom prst="rect">
            <a:avLst/>
          </a:prstGeom>
          <a:noFill/>
        </p:spPr>
        <p:txBody>
          <a:bodyPr>
            <a:spAutoFit/>
          </a:bodyPr>
          <a:lstStyle/>
          <a:p>
            <a:pPr>
              <a:defRPr/>
            </a:pPr>
            <a:r>
              <a:rPr lang="en-US" sz="1800" b="1" dirty="0">
                <a:latin typeface="Comic Sans MS" panose="030F0702030302020204" pitchFamily="66" charset="0"/>
                <a:cs typeface="+mn-cs"/>
              </a:rPr>
              <a:t>Cells:</a:t>
            </a:r>
          </a:p>
          <a:p>
            <a:pPr marL="285750" indent="-285750">
              <a:buFontTx/>
              <a:buChar char="-"/>
              <a:defRPr/>
            </a:pPr>
            <a:r>
              <a:rPr lang="en-US" sz="1400" b="0" dirty="0">
                <a:latin typeface="Comic Sans MS" panose="030F0702030302020204" pitchFamily="66" charset="0"/>
                <a:cs typeface="+mn-cs"/>
              </a:rPr>
              <a:t>are the building blocks of life! </a:t>
            </a:r>
          </a:p>
          <a:p>
            <a:pPr marL="285750" indent="-285750">
              <a:buFontTx/>
              <a:buChar char="-"/>
              <a:defRPr/>
            </a:pPr>
            <a:r>
              <a:rPr lang="en-US" sz="1400" b="0" dirty="0">
                <a:latin typeface="Comic Sans MS" panose="030F0702030302020204" pitchFamily="66" charset="0"/>
                <a:cs typeface="+mn-cs"/>
              </a:rPr>
              <a:t>All living things are made of one or more cells.</a:t>
            </a:r>
          </a:p>
          <a:p>
            <a:pPr marL="285750" indent="-285750">
              <a:buFontTx/>
              <a:buChar char="-"/>
              <a:defRPr/>
            </a:pPr>
            <a:r>
              <a:rPr lang="en-US" sz="1400" b="0" dirty="0">
                <a:latin typeface="Comic Sans MS" panose="030F0702030302020204" pitchFamily="66" charset="0"/>
                <a:cs typeface="+mn-cs"/>
              </a:rPr>
              <a:t>only come from other cells.</a:t>
            </a:r>
          </a:p>
          <a:p>
            <a:pPr marL="285750" indent="-285750">
              <a:buFontTx/>
              <a:buChar char="-"/>
              <a:defRPr/>
            </a:pPr>
            <a:r>
              <a:rPr lang="en-US" sz="1400" b="0" dirty="0">
                <a:latin typeface="Comic Sans MS" panose="030F0702030302020204" pitchFamily="66" charset="0"/>
                <a:cs typeface="+mn-cs"/>
              </a:rPr>
              <a:t>are , really small. </a:t>
            </a:r>
            <a:r>
              <a:rPr lang="en-US" sz="1400" b="0" dirty="0">
                <a:latin typeface="Comic Sans MS" panose="030F0702030302020204" pitchFamily="66" charset="0"/>
                <a:cs typeface="+mn-cs"/>
                <a:hlinkClick r:id="rId10"/>
              </a:rPr>
              <a:t>How small are they</a:t>
            </a:r>
            <a:r>
              <a:rPr lang="en-US" sz="1400" b="0" dirty="0" smtClean="0">
                <a:latin typeface="Comic Sans MS" panose="030F0702030302020204" pitchFamily="66" charset="0"/>
                <a:cs typeface="+mn-cs"/>
                <a:hlinkClick r:id="rId10"/>
              </a:rPr>
              <a:t>?</a:t>
            </a:r>
            <a:endParaRPr lang="en-US" sz="1400" b="0" dirty="0" smtClean="0">
              <a:latin typeface="Comic Sans MS" panose="030F0702030302020204" pitchFamily="66" charset="0"/>
              <a:cs typeface="+mn-cs"/>
            </a:endParaRPr>
          </a:p>
          <a:p>
            <a:pPr marL="285750" indent="-285750">
              <a:buFontTx/>
              <a:buChar char="-"/>
              <a:defRPr/>
            </a:pPr>
            <a:r>
              <a:rPr lang="en-US" sz="1400" b="0" dirty="0">
                <a:latin typeface="Comic Sans MS" panose="030F0702030302020204" pitchFamily="66" charset="0"/>
              </a:rPr>
              <a:t>s</a:t>
            </a:r>
            <a:r>
              <a:rPr lang="en-US" sz="1400" b="0" dirty="0" smtClean="0">
                <a:latin typeface="Comic Sans MS" panose="030F0702030302020204" pitchFamily="66" charset="0"/>
              </a:rPr>
              <a:t>mall because of surface to volume ratio</a:t>
            </a:r>
            <a:endParaRPr lang="en-US" sz="1400" b="0" dirty="0">
              <a:latin typeface="Comic Sans MS" panose="030F0702030302020204" pitchFamily="66" charset="0"/>
              <a:cs typeface="+mn-cs"/>
            </a:endParaRPr>
          </a:p>
        </p:txBody>
      </p:sp>
      <p:sp>
        <p:nvSpPr>
          <p:cNvPr id="2" name="Rectangle 1"/>
          <p:cNvSpPr/>
          <p:nvPr/>
        </p:nvSpPr>
        <p:spPr>
          <a:xfrm>
            <a:off x="6400800" y="5334000"/>
            <a:ext cx="2057400" cy="830997"/>
          </a:xfrm>
          <a:prstGeom prst="rect">
            <a:avLst/>
          </a:prstGeom>
        </p:spPr>
        <p:txBody>
          <a:bodyPr wrap="square">
            <a:spAutoFit/>
          </a:bodyPr>
          <a:lstStyle/>
          <a:p>
            <a:pPr algn="ctr" eaLnBrk="1" hangingPunct="1"/>
            <a:r>
              <a:rPr lang="en-US" altLang="en-US" dirty="0">
                <a:solidFill>
                  <a:srgbClr val="FF0000"/>
                </a:solidFill>
                <a:latin typeface="Comic Sans MS" pitchFamily="66" charset="0"/>
              </a:rPr>
              <a:t>WATCH THIS!  </a:t>
            </a:r>
          </a:p>
          <a:p>
            <a:pPr algn="ctr" eaLnBrk="1" hangingPunct="1"/>
            <a:r>
              <a:rPr lang="en-US" altLang="en-US" dirty="0">
                <a:latin typeface="Comic Sans MS" pitchFamily="66" charset="0"/>
                <a:hlinkClick r:id="rId11"/>
              </a:rPr>
              <a:t>Introduction to Cell Video</a:t>
            </a:r>
            <a:endParaRPr lang="en-US" altLang="en-US" dirty="0">
              <a:latin typeface="Comic Sans MS" pitchFamily="66" charset="0"/>
            </a:endParaRPr>
          </a:p>
        </p:txBody>
      </p:sp>
    </p:spTree>
    <p:extLst>
      <p:ext uri="{BB962C8B-B14F-4D97-AF65-F5344CB8AC3E}">
        <p14:creationId xmlns:p14="http://schemas.microsoft.com/office/powerpoint/2010/main" val="41456988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4400" y="152400"/>
            <a:ext cx="7878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altLang="en-US" sz="2800" dirty="0">
                <a:solidFill>
                  <a:schemeClr val="tx2"/>
                </a:solidFill>
                <a:latin typeface="Comic Sans MS" pitchFamily="66" charset="0"/>
              </a:rPr>
              <a:t>ENDOMEMBRANE SYSTEM ORGANELLES</a:t>
            </a:r>
            <a:r>
              <a:rPr lang="en-US" altLang="en-US" b="0" dirty="0">
                <a:latin typeface="Comic Sans MS" pitchFamily="66" charset="0"/>
              </a:rPr>
              <a:t> </a:t>
            </a:r>
            <a:r>
              <a:rPr lang="en-US" altLang="en-US" sz="2800" dirty="0" smtClean="0">
                <a:solidFill>
                  <a:schemeClr val="tx2"/>
                </a:solidFill>
                <a:latin typeface="Comic Sans MS" pitchFamily="66" charset="0"/>
              </a:rPr>
              <a:t>:</a:t>
            </a:r>
            <a:endParaRPr lang="en-US" altLang="en-US" sz="2800" dirty="0">
              <a:solidFill>
                <a:schemeClr val="tx2"/>
              </a:solidFill>
              <a:latin typeface="Comic Sans MS" pitchFamily="66" charset="0"/>
            </a:endParaRPr>
          </a:p>
          <a:p>
            <a:pPr algn="r" eaLnBrk="1" hangingPunct="1"/>
            <a:r>
              <a:rPr lang="en-US" altLang="en-US" sz="2800" dirty="0" smtClean="0">
                <a:solidFill>
                  <a:srgbClr val="333399"/>
                </a:solidFill>
                <a:latin typeface="Comic Sans MS" pitchFamily="66" charset="0"/>
              </a:rPr>
              <a:t>Golgi</a:t>
            </a:r>
            <a:r>
              <a:rPr lang="en-US" altLang="en-US" sz="2800" dirty="0" smtClean="0">
                <a:solidFill>
                  <a:schemeClr val="accent2"/>
                </a:solidFill>
                <a:latin typeface="Comic Sans MS" pitchFamily="66" charset="0"/>
              </a:rPr>
              <a:t> apparatus</a:t>
            </a:r>
            <a:endParaRPr lang="en-US" altLang="en-US" sz="2800" dirty="0">
              <a:solidFill>
                <a:schemeClr val="accent2"/>
              </a:solidFill>
              <a:latin typeface="Comic Sans MS" pitchFamily="66" charset="0"/>
            </a:endParaRPr>
          </a:p>
        </p:txBody>
      </p:sp>
      <p:sp>
        <p:nvSpPr>
          <p:cNvPr id="224259" name="Rectangle 3"/>
          <p:cNvSpPr>
            <a:spLocks noChangeArrowheads="1"/>
          </p:cNvSpPr>
          <p:nvPr/>
        </p:nvSpPr>
        <p:spPr bwMode="auto">
          <a:xfrm>
            <a:off x="125413" y="914400"/>
            <a:ext cx="3379787"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defRPr/>
            </a:pPr>
            <a:r>
              <a:rPr lang="en-US" u="sng" dirty="0">
                <a:latin typeface="Comic Sans MS" pitchFamily="66" charset="0"/>
              </a:rPr>
              <a:t>Nickname:</a:t>
            </a:r>
            <a:r>
              <a:rPr lang="en-US" b="0" dirty="0">
                <a:latin typeface="Comic Sans MS" pitchFamily="66" charset="0"/>
              </a:rPr>
              <a:t>  </a:t>
            </a:r>
          </a:p>
          <a:p>
            <a:pPr lvl="1">
              <a:defRPr/>
            </a:pPr>
            <a:r>
              <a:rPr lang="en-US" b="0" dirty="0">
                <a:latin typeface="Comic Sans MS" pitchFamily="66" charset="0"/>
              </a:rPr>
              <a:t>Assembly Factory</a:t>
            </a:r>
          </a:p>
          <a:p>
            <a:pPr>
              <a:defRPr/>
            </a:pPr>
            <a:endParaRPr lang="en-US" b="0" dirty="0">
              <a:latin typeface="Comic Sans MS" pitchFamily="66" charset="0"/>
            </a:endParaRPr>
          </a:p>
          <a:p>
            <a:pPr marL="285750" indent="-285750">
              <a:buFont typeface="Arial" pitchFamily="34" charset="0"/>
              <a:buChar char="•"/>
              <a:defRPr/>
            </a:pPr>
            <a:r>
              <a:rPr lang="en-US" sz="1400" b="0" dirty="0">
                <a:latin typeface="Comic Sans MS" pitchFamily="66" charset="0"/>
              </a:rPr>
              <a:t>Takes simple molecules and puts them together into more complex macromolecules. </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400" b="0" dirty="0">
                <a:latin typeface="Comic Sans MS" pitchFamily="66" charset="0"/>
              </a:rPr>
              <a:t>Packages, modifies, and transports materials to different location inside/outside of the cell.</a:t>
            </a:r>
          </a:p>
          <a:p>
            <a:pPr marL="285750" indent="-285750">
              <a:buFont typeface="Arial" pitchFamily="34" charset="0"/>
              <a:buChar char="•"/>
              <a:defRPr/>
            </a:pPr>
            <a:endParaRPr lang="en-US" sz="1400" b="0" dirty="0">
              <a:latin typeface="Comic Sans MS" pitchFamily="66" charset="0"/>
            </a:endParaRPr>
          </a:p>
          <a:p>
            <a:pPr marL="285750" indent="-285750">
              <a:buFont typeface="Arial" pitchFamily="34" charset="0"/>
              <a:buChar char="•"/>
              <a:defRPr/>
            </a:pPr>
            <a:r>
              <a:rPr lang="en-US" sz="1400" b="0" dirty="0" smtClean="0">
                <a:latin typeface="Comic Sans MS" pitchFamily="66" charset="0"/>
              </a:rPr>
              <a:t>Consists </a:t>
            </a:r>
            <a:r>
              <a:rPr lang="en-US" sz="1400" b="0" dirty="0">
                <a:latin typeface="Comic Sans MS" pitchFamily="66" charset="0"/>
              </a:rPr>
              <a:t>of a stack of curved </a:t>
            </a:r>
            <a:r>
              <a:rPr lang="en-US" sz="1400" b="0" dirty="0" err="1">
                <a:latin typeface="Comic Sans MS" pitchFamily="66" charset="0"/>
              </a:rPr>
              <a:t>saccules</a:t>
            </a:r>
            <a:r>
              <a:rPr lang="en-US" sz="1400" b="0" dirty="0">
                <a:latin typeface="Comic Sans MS" pitchFamily="66" charset="0"/>
              </a:rPr>
              <a:t>.</a:t>
            </a:r>
          </a:p>
          <a:p>
            <a:pPr marL="285750" indent="-285750">
              <a:buFont typeface="Arial" pitchFamily="34" charset="0"/>
              <a:buChar char="•"/>
              <a:defRPr/>
            </a:pPr>
            <a:endParaRPr lang="en-US" sz="1100" b="0" dirty="0">
              <a:latin typeface="Comic Sans MS" pitchFamily="66" charset="0"/>
            </a:endParaRPr>
          </a:p>
          <a:p>
            <a:pPr marL="285750" indent="-285750">
              <a:buFont typeface="Arial" pitchFamily="34" charset="0"/>
              <a:buChar char="•"/>
              <a:defRPr/>
            </a:pPr>
            <a:r>
              <a:rPr lang="en-US" sz="1400" b="0" dirty="0">
                <a:latin typeface="Comic Sans MS" pitchFamily="66" charset="0"/>
              </a:rPr>
              <a:t>Receives </a:t>
            </a:r>
            <a:r>
              <a:rPr lang="en-US" sz="1400" b="0" dirty="0">
                <a:latin typeface="Comic Sans MS" pitchFamily="66" charset="0"/>
                <a:hlinkClick r:id="rId3"/>
              </a:rPr>
              <a:t>protein</a:t>
            </a:r>
            <a:r>
              <a:rPr lang="en-US" sz="1400" b="0" dirty="0">
                <a:latin typeface="Comic Sans MS" pitchFamily="66" charset="0"/>
              </a:rPr>
              <a:t> and also </a:t>
            </a:r>
            <a:r>
              <a:rPr lang="en-US" sz="1400" b="0" dirty="0">
                <a:latin typeface="Comic Sans MS" pitchFamily="66" charset="0"/>
                <a:hlinkClick r:id="rId4"/>
              </a:rPr>
              <a:t>lipid</a:t>
            </a:r>
            <a:r>
              <a:rPr lang="en-US" sz="1400" b="0" dirty="0">
                <a:latin typeface="Comic Sans MS" pitchFamily="66" charset="0"/>
              </a:rPr>
              <a:t>-filled vesicles from the ER, packages, processes, and distributes them </a:t>
            </a:r>
            <a:r>
              <a:rPr lang="en-US" sz="1400" b="0" i="1" dirty="0">
                <a:latin typeface="Comic Sans MS" pitchFamily="66" charset="0"/>
              </a:rPr>
              <a:t>within the cell</a:t>
            </a:r>
            <a:r>
              <a:rPr lang="en-US" sz="1400" b="0" dirty="0">
                <a:latin typeface="Comic Sans MS" pitchFamily="66" charset="0"/>
              </a:rPr>
              <a:t> or for </a:t>
            </a:r>
            <a:r>
              <a:rPr lang="en-US" sz="1400" b="0" i="1" dirty="0">
                <a:latin typeface="Comic Sans MS" pitchFamily="66" charset="0"/>
              </a:rPr>
              <a:t>export out of the cell (secretion)</a:t>
            </a:r>
            <a:r>
              <a:rPr lang="en-US" sz="1400" b="0" dirty="0">
                <a:latin typeface="Comic Sans MS" pitchFamily="66" charset="0"/>
              </a:rPr>
              <a:t>.</a:t>
            </a:r>
          </a:p>
          <a:p>
            <a:pPr marL="285750" indent="-285750">
              <a:buFont typeface="Arial" pitchFamily="34" charset="0"/>
              <a:buChar char="•"/>
              <a:defRPr/>
            </a:pPr>
            <a:endParaRPr lang="en-US" sz="1100" b="0" dirty="0">
              <a:latin typeface="Comic Sans MS" pitchFamily="66" charset="0"/>
            </a:endParaRPr>
          </a:p>
          <a:p>
            <a:pPr marL="285750" indent="-285750">
              <a:buFont typeface="Arial" pitchFamily="34" charset="0"/>
              <a:buChar char="•"/>
              <a:defRPr/>
            </a:pPr>
            <a:r>
              <a:rPr lang="en-US" sz="1400" b="0" dirty="0">
                <a:latin typeface="Comic Sans MS" pitchFamily="66" charset="0"/>
              </a:rPr>
              <a:t>Also encloses digestive </a:t>
            </a:r>
            <a:r>
              <a:rPr lang="en-US" sz="1400" b="0" dirty="0">
                <a:latin typeface="Comic Sans MS" pitchFamily="66" charset="0"/>
                <a:hlinkClick r:id="rId5"/>
              </a:rPr>
              <a:t>enzymes</a:t>
            </a:r>
            <a:r>
              <a:rPr lang="en-US" sz="1400" b="0" dirty="0">
                <a:latin typeface="Comic Sans MS" pitchFamily="66" charset="0"/>
              </a:rPr>
              <a:t> into membranes to form </a:t>
            </a:r>
            <a:r>
              <a:rPr lang="en-US" sz="1600" dirty="0">
                <a:solidFill>
                  <a:schemeClr val="tx1">
                    <a:lumMod val="65000"/>
                    <a:lumOff val="35000"/>
                  </a:schemeClr>
                </a:solidFill>
                <a:latin typeface="Comic Sans MS" pitchFamily="66" charset="0"/>
              </a:rPr>
              <a:t>lysosomes</a:t>
            </a:r>
            <a:r>
              <a:rPr lang="en-US" sz="1400" b="0" dirty="0">
                <a:latin typeface="Comic Sans MS" pitchFamily="66" charset="0"/>
              </a:rPr>
              <a:t>.</a:t>
            </a:r>
          </a:p>
          <a:p>
            <a:pPr>
              <a:defRPr/>
            </a:pPr>
            <a:endParaRPr lang="en-US" sz="1400" b="0" dirty="0">
              <a:latin typeface="Comic Sans MS" pitchFamily="66" charset="0"/>
            </a:endParaRPr>
          </a:p>
        </p:txBody>
      </p:sp>
      <p:pic>
        <p:nvPicPr>
          <p:cNvPr id="17412" name="Picture 7" descr="Image:Endomembrane system diagram.svg">
            <a:hlinkClick r:id="rId6"/>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191000" y="2057400"/>
            <a:ext cx="4953000" cy="4287838"/>
          </a:xfrm>
        </p:spPr>
      </p:pic>
      <p:pic>
        <p:nvPicPr>
          <p:cNvPr id="17413" name="Picture 10" descr="Golgi-body-Photomicro-LHow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4262" y="1447800"/>
            <a:ext cx="16256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5715000" y="64611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9"/>
              </a:rPr>
              <a:t>Endomembrane system</a:t>
            </a:r>
            <a:r>
              <a:rPr lang="en-US" altLang="en-US" sz="1000" b="0">
                <a:latin typeface="Comic Sans MS" pitchFamily="66" charset="0"/>
              </a:rPr>
              <a:t> diagram, M. Ruiz, Golgi </a:t>
            </a:r>
            <a:r>
              <a:rPr lang="en-US" altLang="en-US" sz="1000" b="0">
                <a:latin typeface="Comic Sans MS" pitchFamily="66" charset="0"/>
                <a:hlinkClick r:id="rId10"/>
              </a:rPr>
              <a:t>apparatus photomicrograph</a:t>
            </a:r>
            <a:r>
              <a:rPr lang="en-US" altLang="en-US" sz="1000" b="0">
                <a:latin typeface="Comic Sans MS" pitchFamily="66" charset="0"/>
              </a:rPr>
              <a:t>, Louisa Howard.</a:t>
            </a:r>
          </a:p>
        </p:txBody>
      </p:sp>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1"/>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227996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8600" y="228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a:t>
            </a:r>
            <a:r>
              <a:rPr lang="en-US" altLang="en-US" sz="2800" b="0" dirty="0">
                <a:solidFill>
                  <a:schemeClr val="folHlink"/>
                </a:solidFill>
                <a:latin typeface="Comic Sans MS" pitchFamily="66" charset="0"/>
              </a:rPr>
              <a:t>:</a:t>
            </a:r>
            <a:r>
              <a:rPr lang="en-US" altLang="en-US" sz="2800" dirty="0">
                <a:solidFill>
                  <a:schemeClr val="tx2"/>
                </a:solidFill>
                <a:latin typeface="Comic Sans MS" pitchFamily="66" charset="0"/>
              </a:rPr>
              <a:t> </a:t>
            </a:r>
          </a:p>
          <a:p>
            <a:pPr eaLnBrk="1" hangingPunct="1"/>
            <a:r>
              <a:rPr lang="en-US" altLang="en-US" sz="2800" dirty="0" smtClean="0">
                <a:solidFill>
                  <a:srgbClr val="333399"/>
                </a:solidFill>
                <a:latin typeface="Comic Sans MS" pitchFamily="66" charset="0"/>
              </a:rPr>
              <a:t>Vesicles</a:t>
            </a:r>
            <a:endParaRPr lang="en-US" altLang="en-US" sz="2800" dirty="0">
              <a:solidFill>
                <a:srgbClr val="333399"/>
              </a:solidFill>
              <a:latin typeface="Comic Sans MS" pitchFamily="66" charset="0"/>
            </a:endParaRPr>
          </a:p>
        </p:txBody>
      </p:sp>
      <p:sp>
        <p:nvSpPr>
          <p:cNvPr id="228355" name="Rectangle 3"/>
          <p:cNvSpPr>
            <a:spLocks noChangeArrowheads="1"/>
          </p:cNvSpPr>
          <p:nvPr/>
        </p:nvSpPr>
        <p:spPr bwMode="auto">
          <a:xfrm>
            <a:off x="5715000" y="946150"/>
            <a:ext cx="32766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2000" b="0" dirty="0"/>
          </a:p>
          <a:p>
            <a:pPr>
              <a:defRPr/>
            </a:pPr>
            <a:r>
              <a:rPr lang="en-US" sz="2000" u="sng" dirty="0">
                <a:latin typeface="Comic Sans MS" pitchFamily="66" charset="0"/>
              </a:rPr>
              <a:t>Nickname:</a:t>
            </a:r>
            <a:r>
              <a:rPr lang="en-US" sz="2000" b="0" dirty="0">
                <a:latin typeface="Comic Sans MS" pitchFamily="66" charset="0"/>
              </a:rPr>
              <a:t> The Trucks</a:t>
            </a:r>
          </a:p>
          <a:p>
            <a:pPr>
              <a:defRPr/>
            </a:pPr>
            <a:endParaRPr lang="en-US" sz="2000" b="0" dirty="0">
              <a:latin typeface="Comic Sans MS" pitchFamily="66" charset="0"/>
            </a:endParaRPr>
          </a:p>
          <a:p>
            <a:pPr marL="342900" indent="-342900">
              <a:buFont typeface="Arial" panose="020B0604020202020204" pitchFamily="34" charset="0"/>
              <a:buChar char="•"/>
              <a:defRPr/>
            </a:pPr>
            <a:r>
              <a:rPr lang="en-US" sz="1600" b="0" dirty="0" smtClean="0">
                <a:latin typeface="Comic Sans MS" pitchFamily="66" charset="0"/>
              </a:rPr>
              <a:t>Store</a:t>
            </a:r>
            <a:r>
              <a:rPr lang="en-US" sz="1600" b="0" dirty="0">
                <a:latin typeface="Comic Sans MS" pitchFamily="66" charset="0"/>
              </a:rPr>
              <a:t>, transport, or digest cellular products and waste</a:t>
            </a:r>
            <a:r>
              <a:rPr lang="en-US" sz="1600" b="0" dirty="0" smtClean="0">
                <a:latin typeface="Comic Sans MS" pitchFamily="66" charset="0"/>
              </a:rPr>
              <a:t>.</a:t>
            </a:r>
            <a:endParaRPr lang="en-US" sz="2400" b="0" dirty="0">
              <a:latin typeface="Comic Sans MS" pitchFamily="66" charset="0"/>
            </a:endParaRPr>
          </a:p>
          <a:p>
            <a:pPr>
              <a:defRPr/>
            </a:pPr>
            <a:endParaRPr lang="en-US" sz="2400" dirty="0">
              <a:latin typeface="Comic Sans MS" pitchFamily="66" charset="0"/>
            </a:endParaRPr>
          </a:p>
          <a:p>
            <a:pPr marL="285750" indent="-285750">
              <a:buFont typeface="Arial" pitchFamily="34" charset="0"/>
              <a:buChar char="•"/>
              <a:defRPr/>
            </a:pPr>
            <a:r>
              <a:rPr lang="en-US" sz="1600" b="0" dirty="0">
                <a:latin typeface="Comic Sans MS" pitchFamily="66" charset="0"/>
              </a:rPr>
              <a:t>Small compartments separated from the cytosol by at least one lipid bilayer. </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sz="1600" b="0" dirty="0">
                <a:latin typeface="Comic Sans MS" pitchFamily="66" charset="0"/>
              </a:rPr>
              <a:t>Made in Golgi apparatus, ER, or from parts of the plasma membrane.</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sz="1600" b="0" dirty="0">
                <a:latin typeface="Comic Sans MS" pitchFamily="66" charset="0"/>
              </a:rPr>
              <a:t>Vesicles form while taking in </a:t>
            </a:r>
            <a:r>
              <a:rPr lang="en-US" sz="1600" b="0" dirty="0" smtClean="0">
                <a:latin typeface="Comic Sans MS" pitchFamily="66" charset="0"/>
              </a:rPr>
              <a:t>(</a:t>
            </a:r>
            <a:r>
              <a:rPr lang="en-US" sz="1600" dirty="0" smtClean="0">
                <a:solidFill>
                  <a:schemeClr val="tx1">
                    <a:lumMod val="65000"/>
                    <a:lumOff val="35000"/>
                  </a:schemeClr>
                </a:solidFill>
                <a:latin typeface="Comic Sans MS" pitchFamily="66" charset="0"/>
              </a:rPr>
              <a:t>endocytosis</a:t>
            </a:r>
            <a:r>
              <a:rPr lang="en-US" sz="1600" b="0" dirty="0" smtClean="0">
                <a:latin typeface="Comic Sans MS" pitchFamily="66" charset="0"/>
              </a:rPr>
              <a:t>) </a:t>
            </a:r>
            <a:r>
              <a:rPr lang="en-US" sz="1600" b="0" dirty="0">
                <a:latin typeface="Comic Sans MS" pitchFamily="66" charset="0"/>
              </a:rPr>
              <a:t>or discharging </a:t>
            </a:r>
            <a:r>
              <a:rPr lang="en-US" sz="1600" b="0" dirty="0" smtClean="0">
                <a:latin typeface="Comic Sans MS" pitchFamily="66" charset="0"/>
              </a:rPr>
              <a:t>(</a:t>
            </a:r>
            <a:r>
              <a:rPr lang="en-US" sz="1600" dirty="0" smtClean="0">
                <a:solidFill>
                  <a:schemeClr val="tx1">
                    <a:lumMod val="65000"/>
                    <a:lumOff val="35000"/>
                  </a:schemeClr>
                </a:solidFill>
                <a:latin typeface="Comic Sans MS" pitchFamily="66" charset="0"/>
              </a:rPr>
              <a:t>exocytosis</a:t>
            </a:r>
            <a:r>
              <a:rPr lang="en-US" sz="1600" b="0" dirty="0" smtClean="0">
                <a:latin typeface="Comic Sans MS" pitchFamily="66" charset="0"/>
              </a:rPr>
              <a:t>) </a:t>
            </a:r>
            <a:r>
              <a:rPr lang="en-US" sz="1600" b="0" dirty="0">
                <a:latin typeface="Comic Sans MS" pitchFamily="66" charset="0"/>
              </a:rPr>
              <a:t>materials</a:t>
            </a:r>
            <a:r>
              <a:rPr lang="en-US" sz="1600" b="0" dirty="0" smtClean="0">
                <a:latin typeface="Comic Sans MS" pitchFamily="66" charset="0"/>
              </a:rPr>
              <a:t>.</a:t>
            </a:r>
          </a:p>
          <a:p>
            <a:pPr marL="285750" indent="-285750">
              <a:buFont typeface="Arial" pitchFamily="34" charset="0"/>
              <a:buChar char="•"/>
              <a:defRPr/>
            </a:pPr>
            <a:endParaRPr lang="en-US" sz="1600" b="0" dirty="0">
              <a:latin typeface="Comic Sans MS" pitchFamily="66" charset="0"/>
            </a:endParaRPr>
          </a:p>
          <a:p>
            <a:pPr marL="285750" indent="-285750">
              <a:buFont typeface="Arial" pitchFamily="34" charset="0"/>
              <a:buChar char="•"/>
              <a:defRPr/>
            </a:pPr>
            <a:r>
              <a:rPr lang="en-US" altLang="en-US" sz="1600" dirty="0" smtClean="0">
                <a:solidFill>
                  <a:srgbClr val="FF0000"/>
                </a:solidFill>
                <a:latin typeface="Comic Sans MS" pitchFamily="66" charset="0"/>
              </a:rPr>
              <a:t>REVIEW</a:t>
            </a:r>
            <a:r>
              <a:rPr lang="en-US" altLang="en-US" sz="1600" b="0" dirty="0" smtClean="0">
                <a:latin typeface="Comic Sans MS" pitchFamily="66" charset="0"/>
              </a:rPr>
              <a:t>: Animation </a:t>
            </a:r>
            <a:r>
              <a:rPr lang="en-US" altLang="en-US" sz="1600" b="0" dirty="0">
                <a:latin typeface="Comic Sans MS" pitchFamily="66" charset="0"/>
              </a:rPr>
              <a:t>on</a:t>
            </a:r>
            <a:r>
              <a:rPr lang="en-US" altLang="en-US" sz="1600" dirty="0">
                <a:solidFill>
                  <a:srgbClr val="FF6600"/>
                </a:solidFill>
                <a:latin typeface="Comic Sans MS" pitchFamily="66" charset="0"/>
              </a:rPr>
              <a:t> </a:t>
            </a:r>
            <a:r>
              <a:rPr lang="en-US" altLang="en-US" sz="1600" dirty="0">
                <a:solidFill>
                  <a:srgbClr val="FF6600"/>
                </a:solidFill>
                <a:latin typeface="Comic Sans MS" pitchFamily="66" charset="0"/>
                <a:hlinkClick r:id="rId3"/>
              </a:rPr>
              <a:t>endocytosis &amp; </a:t>
            </a:r>
            <a:r>
              <a:rPr lang="en-US" altLang="en-US" sz="1600" dirty="0" smtClean="0">
                <a:solidFill>
                  <a:srgbClr val="FF6600"/>
                </a:solidFill>
                <a:latin typeface="Comic Sans MS" pitchFamily="66" charset="0"/>
                <a:hlinkClick r:id="rId3"/>
              </a:rPr>
              <a:t>exocytosis</a:t>
            </a:r>
            <a:endParaRPr lang="en-US" altLang="en-US" sz="1600" b="0" dirty="0">
              <a:latin typeface="Comic Sans MS" pitchFamily="66" charset="0"/>
            </a:endParaRPr>
          </a:p>
          <a:p>
            <a:pPr marL="285750" indent="-285750">
              <a:buFont typeface="Arial" pitchFamily="34" charset="0"/>
              <a:buChar char="•"/>
              <a:defRPr/>
            </a:pPr>
            <a:endParaRPr lang="en-US" sz="1600" b="0" dirty="0">
              <a:latin typeface="Comic Sans MS" pitchFamily="66" charset="0"/>
            </a:endParaRPr>
          </a:p>
          <a:p>
            <a:pPr>
              <a:defRPr/>
            </a:pPr>
            <a:endParaRPr lang="en-US" sz="1400" b="0" dirty="0">
              <a:latin typeface="Comic Sans MS" pitchFamily="66" charset="0"/>
            </a:endParaRPr>
          </a:p>
        </p:txBody>
      </p:sp>
      <p:pic>
        <p:nvPicPr>
          <p:cNvPr id="18436" name="Picture 9" descr="Image:Endomembrane system diagram.svg">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04800" y="1631950"/>
            <a:ext cx="5527675" cy="4387850"/>
          </a:xfrm>
        </p:spPr>
      </p:pic>
      <p:sp>
        <p:nvSpPr>
          <p:cNvPr id="18437" name="Text Box 5"/>
          <p:cNvSpPr txBox="1">
            <a:spLocks noChangeArrowheads="1"/>
          </p:cNvSpPr>
          <p:nvPr/>
        </p:nvSpPr>
        <p:spPr bwMode="auto">
          <a:xfrm>
            <a:off x="6019800" y="6613525"/>
            <a:ext cx="312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6"/>
              </a:rPr>
              <a:t>Endomembrane system</a:t>
            </a:r>
            <a:r>
              <a:rPr lang="en-US" altLang="en-US" sz="1000" b="0">
                <a:latin typeface="Comic Sans MS" pitchFamily="66" charset="0"/>
              </a:rPr>
              <a:t> diagram, M. Ruiz</a:t>
            </a:r>
          </a:p>
        </p:txBody>
      </p:sp>
      <p:sp>
        <p:nvSpPr>
          <p:cNvPr id="7"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6502739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33500" y="228600"/>
            <a:ext cx="7810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 </a:t>
            </a:r>
          </a:p>
          <a:p>
            <a:pPr eaLnBrk="1" hangingPunct="1"/>
            <a:r>
              <a:rPr lang="en-US" altLang="en-US" sz="2800" dirty="0" smtClean="0">
                <a:solidFill>
                  <a:srgbClr val="333399"/>
                </a:solidFill>
                <a:latin typeface="Comic Sans MS" pitchFamily="66" charset="0"/>
              </a:rPr>
              <a:t>Lysosomes</a:t>
            </a:r>
            <a:endParaRPr lang="en-US" altLang="en-US" sz="2800" dirty="0">
              <a:solidFill>
                <a:srgbClr val="333399"/>
              </a:solidFill>
              <a:latin typeface="Comic Sans MS" pitchFamily="66" charset="0"/>
            </a:endParaRPr>
          </a:p>
        </p:txBody>
      </p:sp>
      <p:sp>
        <p:nvSpPr>
          <p:cNvPr id="226307" name="Rectangle 3"/>
          <p:cNvSpPr>
            <a:spLocks noChangeArrowheads="1"/>
          </p:cNvSpPr>
          <p:nvPr/>
        </p:nvSpPr>
        <p:spPr bwMode="auto">
          <a:xfrm>
            <a:off x="152400" y="1676400"/>
            <a:ext cx="3048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u="sng" dirty="0" smtClean="0">
                <a:latin typeface="Comic Sans MS" pitchFamily="66" charset="0"/>
              </a:rPr>
              <a:t>Nickname</a:t>
            </a:r>
            <a:r>
              <a:rPr lang="en-US" b="0" u="sng" dirty="0">
                <a:latin typeface="Comic Sans MS" pitchFamily="66" charset="0"/>
              </a:rPr>
              <a:t>:</a:t>
            </a:r>
            <a:r>
              <a:rPr lang="en-US" b="0" dirty="0">
                <a:latin typeface="Comic Sans MS" pitchFamily="66" charset="0"/>
              </a:rPr>
              <a:t> </a:t>
            </a:r>
            <a:r>
              <a:rPr lang="en-US" b="0" dirty="0" smtClean="0">
                <a:latin typeface="Comic Sans MS" pitchFamily="66" charset="0"/>
              </a:rPr>
              <a:t> </a:t>
            </a:r>
          </a:p>
          <a:p>
            <a:pPr>
              <a:defRPr/>
            </a:pPr>
            <a:r>
              <a:rPr lang="en-US" b="0" dirty="0" smtClean="0">
                <a:latin typeface="Comic Sans MS" pitchFamily="66" charset="0"/>
              </a:rPr>
              <a:t>Recycling </a:t>
            </a:r>
            <a:r>
              <a:rPr lang="en-US" b="0" dirty="0">
                <a:latin typeface="Comic Sans MS" pitchFamily="66" charset="0"/>
              </a:rPr>
              <a:t>Trucks</a:t>
            </a:r>
          </a:p>
          <a:p>
            <a:pPr>
              <a:defRPr/>
            </a:pPr>
            <a:endParaRPr lang="en-US" sz="2000" b="0" dirty="0">
              <a:latin typeface="Comic Sans MS" pitchFamily="66" charset="0"/>
            </a:endParaRPr>
          </a:p>
          <a:p>
            <a:pPr marL="285750" indent="-285750">
              <a:buFont typeface="Arial" panose="020B0604020202020204" pitchFamily="34" charset="0"/>
              <a:buChar char="•"/>
              <a:defRPr/>
            </a:pPr>
            <a:r>
              <a:rPr lang="en-US" sz="1600" b="0" dirty="0" smtClean="0">
                <a:latin typeface="Comic Sans MS" pitchFamily="66" charset="0"/>
              </a:rPr>
              <a:t>Break </a:t>
            </a:r>
            <a:r>
              <a:rPr lang="en-US" sz="1600" b="0" dirty="0">
                <a:latin typeface="Comic Sans MS" pitchFamily="66" charset="0"/>
              </a:rPr>
              <a:t>down food into particles and </a:t>
            </a:r>
            <a:r>
              <a:rPr lang="en-US" sz="1600" b="0" dirty="0" smtClean="0">
                <a:latin typeface="Comic Sans MS" pitchFamily="66" charset="0"/>
              </a:rPr>
              <a:t>also destroy </a:t>
            </a:r>
            <a:r>
              <a:rPr lang="en-US" sz="1600" b="0" dirty="0">
                <a:latin typeface="Comic Sans MS" pitchFamily="66" charset="0"/>
              </a:rPr>
              <a:t>old cellular components.</a:t>
            </a:r>
          </a:p>
          <a:p>
            <a:pPr>
              <a:defRPr/>
            </a:pPr>
            <a:endParaRPr lang="en-US" b="0" dirty="0">
              <a:latin typeface="Comic Sans MS" pitchFamily="66" charset="0"/>
            </a:endParaRPr>
          </a:p>
          <a:p>
            <a:pPr marL="285750" indent="-285750">
              <a:buFont typeface="Arial" pitchFamily="34" charset="0"/>
              <a:buChar char="•"/>
              <a:defRPr/>
            </a:pPr>
            <a:r>
              <a:rPr lang="en-US" dirty="0">
                <a:solidFill>
                  <a:srgbClr val="FF0000"/>
                </a:solidFill>
                <a:latin typeface="Comic Sans MS" pitchFamily="66" charset="0"/>
              </a:rPr>
              <a:t>Q</a:t>
            </a:r>
            <a:r>
              <a:rPr lang="en-US" sz="1600" dirty="0">
                <a:latin typeface="Comic Sans MS" pitchFamily="66" charset="0"/>
              </a:rPr>
              <a:t>: Which organelle produces lysosomes?</a:t>
            </a:r>
          </a:p>
          <a:p>
            <a:pPr marL="285750" indent="-285750">
              <a:buFont typeface="Arial" pitchFamily="34" charset="0"/>
              <a:buChar char="•"/>
              <a:defRPr/>
            </a:pPr>
            <a:endParaRPr lang="en-US" b="0" i="1" dirty="0">
              <a:latin typeface="Comic Sans MS" pitchFamily="66" charset="0"/>
            </a:endParaRPr>
          </a:p>
          <a:p>
            <a:pPr marL="285750" indent="-285750">
              <a:buFont typeface="Arial" pitchFamily="34" charset="0"/>
              <a:buChar char="•"/>
              <a:defRPr/>
            </a:pPr>
            <a:r>
              <a:rPr lang="en-US" sz="1600" b="0" dirty="0">
                <a:latin typeface="Comic Sans MS" pitchFamily="66" charset="0"/>
              </a:rPr>
              <a:t>Contain hydrolytic </a:t>
            </a:r>
            <a:r>
              <a:rPr lang="en-US" sz="1600" b="0" dirty="0">
                <a:latin typeface="Comic Sans MS" pitchFamily="66" charset="0"/>
                <a:hlinkClick r:id="rId3"/>
              </a:rPr>
              <a:t>enzymes</a:t>
            </a:r>
            <a:r>
              <a:rPr lang="en-US" sz="1600" b="0" dirty="0">
                <a:latin typeface="Comic Sans MS" pitchFamily="66" charset="0"/>
              </a:rPr>
              <a:t> and are involved in intracellular digestion.</a:t>
            </a:r>
          </a:p>
          <a:p>
            <a:pPr>
              <a:defRPr/>
            </a:pPr>
            <a:endParaRPr lang="en-US" b="0" dirty="0">
              <a:latin typeface="Comic Sans MS" pitchFamily="66" charset="0"/>
            </a:endParaRPr>
          </a:p>
        </p:txBody>
      </p:sp>
      <p:sp>
        <p:nvSpPr>
          <p:cNvPr id="19460" name="Rectangle 5"/>
          <p:cNvSpPr>
            <a:spLocks noChangeArrowheads="1"/>
          </p:cNvSpPr>
          <p:nvPr/>
        </p:nvSpPr>
        <p:spPr bwMode="auto">
          <a:xfrm>
            <a:off x="5334000" y="1752600"/>
            <a:ext cx="1066800" cy="3810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9461" name="Rectangle 6"/>
          <p:cNvSpPr>
            <a:spLocks noChangeArrowheads="1"/>
          </p:cNvSpPr>
          <p:nvPr/>
        </p:nvSpPr>
        <p:spPr bwMode="auto">
          <a:xfrm>
            <a:off x="7162800" y="4114800"/>
            <a:ext cx="1066800" cy="4572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sp>
        <p:nvSpPr>
          <p:cNvPr id="19462" name="Rectangle 7"/>
          <p:cNvSpPr>
            <a:spLocks noChangeArrowheads="1"/>
          </p:cNvSpPr>
          <p:nvPr/>
        </p:nvSpPr>
        <p:spPr bwMode="auto">
          <a:xfrm>
            <a:off x="5943600" y="2057400"/>
            <a:ext cx="228600" cy="304800"/>
          </a:xfrm>
          <a:prstGeom prst="rect">
            <a:avLst/>
          </a:prstGeom>
          <a:solidFill>
            <a:schemeClr val="bg1"/>
          </a:solidFill>
          <a:ln w="9525">
            <a:solidFill>
              <a:schemeClr val="bg1"/>
            </a:solidFill>
            <a:miter lim="800000"/>
            <a:headEnd/>
            <a:tailEnd/>
          </a:ln>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a:p>
        </p:txBody>
      </p:sp>
      <p:pic>
        <p:nvPicPr>
          <p:cNvPr id="19463" name="Picture 8" descr="lysozome"/>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3505200" y="1447800"/>
            <a:ext cx="5638800" cy="4978400"/>
          </a:xfrm>
          <a:noFill/>
        </p:spPr>
      </p:pic>
      <p:sp>
        <p:nvSpPr>
          <p:cNvPr id="19464" name="Text Box 10"/>
          <p:cNvSpPr txBox="1">
            <a:spLocks noChangeArrowheads="1"/>
          </p:cNvSpPr>
          <p:nvPr/>
        </p:nvSpPr>
        <p:spPr bwMode="auto">
          <a:xfrm>
            <a:off x="0" y="6457950"/>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000" b="0">
                <a:latin typeface="Comic Sans MS" pitchFamily="66" charset="0"/>
              </a:rPr>
              <a:t>Images: </a:t>
            </a:r>
            <a:r>
              <a:rPr lang="en-US" altLang="en-US" sz="1000" b="0">
                <a:latin typeface="Comic Sans MS" pitchFamily="66" charset="0"/>
                <a:hlinkClick r:id="rId5"/>
              </a:rPr>
              <a:t>Endomembrane system</a:t>
            </a:r>
            <a:r>
              <a:rPr lang="en-US" altLang="en-US" sz="1000" b="0">
                <a:latin typeface="Comic Sans MS" pitchFamily="66" charset="0"/>
              </a:rPr>
              <a:t> diagram, M. Ruiz,</a:t>
            </a:r>
          </a:p>
          <a:p>
            <a:pPr eaLnBrk="1" hangingPunct="1"/>
            <a:r>
              <a:rPr lang="en-US" altLang="en-US" sz="1000" b="0">
                <a:latin typeface="Comic Sans MS" pitchFamily="66" charset="0"/>
                <a:hlinkClick r:id="rId6"/>
              </a:rPr>
              <a:t>Lysosome action diagram</a:t>
            </a:r>
            <a:r>
              <a:rPr lang="en-US" altLang="en-US" sz="1000" b="0">
                <a:latin typeface="Comic Sans MS" pitchFamily="66" charset="0"/>
              </a:rPr>
              <a:t>, Encyclopedia of Science</a:t>
            </a:r>
          </a:p>
        </p:txBody>
      </p:sp>
      <p:pic>
        <p:nvPicPr>
          <p:cNvPr id="19465" name="Picture 12" descr="Endomembrane_system_diagram_notex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86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a:off x="5318890" y="6611779"/>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9752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6307"/>
                                        </p:tgtEl>
                                        <p:attrNameLst>
                                          <p:attrName>style.visibility</p:attrName>
                                        </p:attrNameLst>
                                      </p:cBhvr>
                                      <p:to>
                                        <p:strVal val="visible"/>
                                      </p:to>
                                    </p:set>
                                    <p:anim calcmode="lin" valueType="num">
                                      <p:cBhvr additive="base">
                                        <p:cTn id="7" dur="500" fill="hold"/>
                                        <p:tgtEl>
                                          <p:spTgt spid="226307"/>
                                        </p:tgtEl>
                                        <p:attrNameLst>
                                          <p:attrName>ppt_x</p:attrName>
                                        </p:attrNameLst>
                                      </p:cBhvr>
                                      <p:tavLst>
                                        <p:tav tm="0">
                                          <p:val>
                                            <p:strVal val="#ppt_x"/>
                                          </p:val>
                                        </p:tav>
                                        <p:tav tm="100000">
                                          <p:val>
                                            <p:strVal val="#ppt_x"/>
                                          </p:val>
                                        </p:tav>
                                      </p:tavLst>
                                    </p:anim>
                                    <p:anim calcmode="lin" valueType="num">
                                      <p:cBhvr additive="base">
                                        <p:cTn id="8" dur="500" fill="hold"/>
                                        <p:tgtEl>
                                          <p:spTgt spid="226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1524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800" dirty="0">
                <a:solidFill>
                  <a:schemeClr val="folHlink"/>
                </a:solidFill>
                <a:latin typeface="Comic Sans MS" pitchFamily="66" charset="0"/>
              </a:rPr>
              <a:t>ENDOMEMBRANE SYSTEM ORGANELLES:</a:t>
            </a:r>
            <a:r>
              <a:rPr lang="en-US" altLang="en-US" sz="2800" dirty="0">
                <a:solidFill>
                  <a:schemeClr val="tx2"/>
                </a:solidFill>
                <a:latin typeface="Comic Sans MS" pitchFamily="66" charset="0"/>
              </a:rPr>
              <a:t> </a:t>
            </a:r>
            <a:r>
              <a:rPr lang="en-US" altLang="en-US" sz="2800" dirty="0" smtClean="0">
                <a:solidFill>
                  <a:srgbClr val="333399"/>
                </a:solidFill>
                <a:latin typeface="Comic Sans MS" pitchFamily="66" charset="0"/>
              </a:rPr>
              <a:t>Plasma Membrane</a:t>
            </a:r>
            <a:endParaRPr lang="en-US" altLang="en-US" sz="2800" dirty="0">
              <a:solidFill>
                <a:srgbClr val="333399"/>
              </a:solidFill>
              <a:latin typeface="Comic Sans MS" pitchFamily="66" charset="0"/>
            </a:endParaRPr>
          </a:p>
        </p:txBody>
      </p:sp>
      <p:graphicFrame>
        <p:nvGraphicFramePr>
          <p:cNvPr id="20483" name="Object 13"/>
          <p:cNvGraphicFramePr>
            <a:graphicFrameLocks noChangeAspect="1"/>
          </p:cNvGraphicFramePr>
          <p:nvPr>
            <p:extLst>
              <p:ext uri="{D42A27DB-BD31-4B8C-83A1-F6EECF244321}">
                <p14:modId xmlns:p14="http://schemas.microsoft.com/office/powerpoint/2010/main" val="223033279"/>
              </p:ext>
            </p:extLst>
          </p:nvPr>
        </p:nvGraphicFramePr>
        <p:xfrm>
          <a:off x="2743200" y="1143000"/>
          <a:ext cx="6248400" cy="5372100"/>
        </p:xfrm>
        <a:graphic>
          <a:graphicData uri="http://schemas.openxmlformats.org/presentationml/2006/ole">
            <mc:AlternateContent xmlns:mc="http://schemas.openxmlformats.org/markup-compatibility/2006">
              <mc:Choice xmlns:v="urn:schemas-microsoft-com:vml" Requires="v">
                <p:oleObj spid="_x0000_s1039" name="Chart" r:id="rId4" imgW="4886325" imgH="4391025" progId="MSGraph.Chart.8">
                  <p:embed followColorScheme="full"/>
                </p:oleObj>
              </mc:Choice>
              <mc:Fallback>
                <p:oleObj name="Chart" r:id="rId4" imgW="4886325" imgH="439102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143000"/>
                        <a:ext cx="62484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Text Box 14"/>
          <p:cNvSpPr txBox="1">
            <a:spLocks noChangeArrowheads="1"/>
          </p:cNvSpPr>
          <p:nvPr/>
        </p:nvSpPr>
        <p:spPr bwMode="auto">
          <a:xfrm>
            <a:off x="0" y="6515100"/>
            <a:ext cx="2743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50000"/>
              </a:spcBef>
            </a:pPr>
            <a:r>
              <a:rPr lang="en-US" altLang="en-US" sz="1000" b="0" dirty="0">
                <a:latin typeface="Comic Sans MS" pitchFamily="66" charset="0"/>
              </a:rPr>
              <a:t>Image: </a:t>
            </a:r>
            <a:r>
              <a:rPr lang="en-US" altLang="en-US" sz="1000" b="0" dirty="0">
                <a:latin typeface="Comic Sans MS" pitchFamily="66" charset="0"/>
                <a:hlinkClick r:id="rId6"/>
              </a:rPr>
              <a:t>Endomembrane system</a:t>
            </a:r>
            <a:r>
              <a:rPr lang="en-US" altLang="en-US" sz="1000" b="0" dirty="0">
                <a:latin typeface="Comic Sans MS" pitchFamily="66" charset="0"/>
              </a:rPr>
              <a:t> diagram, M. Ruiz</a:t>
            </a:r>
            <a:r>
              <a:rPr lang="en-US" altLang="en-US" sz="1000" dirty="0">
                <a:latin typeface="Comic Sans MS" pitchFamily="66" charset="0"/>
              </a:rPr>
              <a:t> </a:t>
            </a:r>
            <a:r>
              <a:rPr lang="en-US" altLang="en-US" sz="1000" b="0" dirty="0">
                <a:latin typeface="Comic Sans MS" pitchFamily="66" charset="0"/>
                <a:hlinkClick r:id="rId7"/>
              </a:rPr>
              <a:t>Cell Membrane</a:t>
            </a:r>
            <a:r>
              <a:rPr lang="en-US" altLang="en-US" sz="1000" b="0" dirty="0">
                <a:latin typeface="Comic Sans MS" pitchFamily="66" charset="0"/>
              </a:rPr>
              <a:t> diagram, Wiki</a:t>
            </a:r>
          </a:p>
        </p:txBody>
      </p:sp>
      <p:sp>
        <p:nvSpPr>
          <p:cNvPr id="20485" name="Rectangle 4"/>
          <p:cNvSpPr>
            <a:spLocks noChangeArrowheads="1"/>
          </p:cNvSpPr>
          <p:nvPr/>
        </p:nvSpPr>
        <p:spPr bwMode="auto">
          <a:xfrm>
            <a:off x="228600" y="1371600"/>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eaLnBrk="1" hangingPunct="1">
              <a:lnSpc>
                <a:spcPct val="90000"/>
              </a:lnSpc>
              <a:spcBef>
                <a:spcPct val="20000"/>
              </a:spcBef>
            </a:pPr>
            <a:r>
              <a:rPr lang="en-US" altLang="en-US" sz="2000" dirty="0">
                <a:solidFill>
                  <a:srgbClr val="FF0000"/>
                </a:solidFill>
                <a:latin typeface="Comic Sans MS" pitchFamily="66" charset="0"/>
              </a:rPr>
              <a:t>Q</a:t>
            </a:r>
            <a:r>
              <a:rPr lang="en-US" altLang="en-US" dirty="0">
                <a:latin typeface="Comic Sans MS" pitchFamily="66" charset="0"/>
              </a:rPr>
              <a:t>: What is it made of?</a:t>
            </a:r>
          </a:p>
          <a:p>
            <a:pPr eaLnBrk="1" hangingPunct="1">
              <a:lnSpc>
                <a:spcPct val="90000"/>
              </a:lnSpc>
              <a:spcBef>
                <a:spcPct val="20000"/>
              </a:spcBef>
              <a:buFont typeface="Arial" charset="0"/>
              <a:buChar char="•"/>
            </a:pPr>
            <a:endParaRPr lang="en-US" altLang="en-US" sz="1600" b="0" dirty="0">
              <a:latin typeface="Comic Sans MS" pitchFamily="66" charset="0"/>
            </a:endParaRPr>
          </a:p>
          <a:p>
            <a:pPr marL="0" indent="0" eaLnBrk="1" hangingPunct="1">
              <a:lnSpc>
                <a:spcPct val="90000"/>
              </a:lnSpc>
              <a:spcBef>
                <a:spcPct val="20000"/>
              </a:spcBef>
            </a:pPr>
            <a:r>
              <a:rPr lang="en-US" altLang="en-US" sz="2000" dirty="0">
                <a:solidFill>
                  <a:srgbClr val="FF0000"/>
                </a:solidFill>
                <a:latin typeface="Comic Sans MS" pitchFamily="66" charset="0"/>
              </a:rPr>
              <a:t>Q</a:t>
            </a:r>
            <a:r>
              <a:rPr lang="en-US" altLang="en-US" dirty="0">
                <a:latin typeface="Comic Sans MS" pitchFamily="66" charset="0"/>
              </a:rPr>
              <a:t>: What is its function?</a:t>
            </a:r>
          </a:p>
          <a:p>
            <a:pPr eaLnBrk="1" hangingPunct="1">
              <a:lnSpc>
                <a:spcPct val="90000"/>
              </a:lnSpc>
              <a:spcBef>
                <a:spcPct val="20000"/>
              </a:spcBef>
              <a:buFontTx/>
              <a:buChar char="•"/>
            </a:pPr>
            <a:endParaRPr lang="en-US" altLang="en-US" b="0" i="1" dirty="0">
              <a:latin typeface="Comic Sans MS" pitchFamily="66" charset="0"/>
            </a:endParaRPr>
          </a:p>
        </p:txBody>
      </p:sp>
      <p:pic>
        <p:nvPicPr>
          <p:cNvPr id="20486" name="Picture 17" descr="Endomembrane_system_diagram_notex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6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5288021" y="6641560"/>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819204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8600" y="304800"/>
            <a:ext cx="56435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i="0">
                <a:solidFill>
                  <a:schemeClr val="folHlink"/>
                </a:solidFill>
                <a:latin typeface="Comic Sans MS" pitchFamily="66" charset="0"/>
              </a:rPr>
              <a:t>Organelles</a:t>
            </a:r>
            <a:r>
              <a:rPr lang="en-US" sz="3200" b="1" i="0">
                <a:solidFill>
                  <a:schemeClr val="tx2"/>
                </a:solidFill>
                <a:latin typeface="Comic Sans MS" pitchFamily="66" charset="0"/>
              </a:rPr>
              <a:t>: Energy-Related</a:t>
            </a:r>
          </a:p>
        </p:txBody>
      </p:sp>
      <p:sp>
        <p:nvSpPr>
          <p:cNvPr id="15363" name="Rectangle 3"/>
          <p:cNvSpPr>
            <a:spLocks noChangeArrowheads="1"/>
          </p:cNvSpPr>
          <p:nvPr/>
        </p:nvSpPr>
        <p:spPr bwMode="auto">
          <a:xfrm>
            <a:off x="228600" y="1262063"/>
            <a:ext cx="3352800" cy="50306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i="0" dirty="0" smtClean="0">
                <a:solidFill>
                  <a:schemeClr val="tx1">
                    <a:lumMod val="65000"/>
                    <a:lumOff val="35000"/>
                  </a:schemeClr>
                </a:solidFill>
                <a:latin typeface="Comic Sans MS" pitchFamily="66" charset="0"/>
              </a:rPr>
              <a:t>Mitochondria </a:t>
            </a:r>
            <a:endParaRPr lang="en-US" sz="2400" b="1" i="0" dirty="0">
              <a:solidFill>
                <a:schemeClr val="tx1">
                  <a:lumMod val="65000"/>
                  <a:lumOff val="35000"/>
                </a:schemeClr>
              </a:solidFill>
              <a:latin typeface="Comic Sans MS" pitchFamily="66" charset="0"/>
            </a:endParaRPr>
          </a:p>
          <a:p>
            <a:pPr>
              <a:defRPr/>
            </a:pPr>
            <a:endParaRPr lang="en-US" sz="1000" i="0" dirty="0">
              <a:latin typeface="Comic Sans MS" pitchFamily="66" charset="0"/>
            </a:endParaRPr>
          </a:p>
          <a:p>
            <a:pPr>
              <a:defRPr/>
            </a:pPr>
            <a:r>
              <a:rPr lang="en-US" sz="2000" b="1" i="0" dirty="0">
                <a:latin typeface="Comic Sans MS" pitchFamily="66" charset="0"/>
              </a:rPr>
              <a:t>&amp;</a:t>
            </a:r>
            <a:r>
              <a:rPr lang="en-US" sz="2000" i="0" dirty="0">
                <a:latin typeface="Comic Sans MS" pitchFamily="66" charset="0"/>
              </a:rPr>
              <a:t> </a:t>
            </a:r>
            <a:endParaRPr lang="en-US" sz="2000" i="0" dirty="0" smtClean="0">
              <a:latin typeface="Comic Sans MS" pitchFamily="66" charset="0"/>
            </a:endParaRPr>
          </a:p>
          <a:p>
            <a:pPr>
              <a:defRPr/>
            </a:pPr>
            <a:endParaRPr lang="en-US" sz="1050" i="0" dirty="0">
              <a:latin typeface="Comic Sans MS" pitchFamily="66" charset="0"/>
            </a:endParaRPr>
          </a:p>
          <a:p>
            <a:pPr>
              <a:defRPr/>
            </a:pPr>
            <a:r>
              <a:rPr lang="en-US" sz="2400" b="1" i="0" dirty="0" smtClean="0">
                <a:solidFill>
                  <a:schemeClr val="tx1">
                    <a:lumMod val="65000"/>
                    <a:lumOff val="35000"/>
                  </a:schemeClr>
                </a:solidFill>
                <a:latin typeface="Comic Sans MS" pitchFamily="66" charset="0"/>
              </a:rPr>
              <a:t>Chloroplast</a:t>
            </a:r>
            <a:endParaRPr lang="en-US" sz="2400" b="1" i="0" dirty="0">
              <a:solidFill>
                <a:schemeClr val="tx1">
                  <a:lumMod val="65000"/>
                  <a:lumOff val="35000"/>
                </a:schemeClr>
              </a:solidFill>
              <a:latin typeface="Comic Sans MS" pitchFamily="66" charset="0"/>
            </a:endParaRPr>
          </a:p>
          <a:p>
            <a:pPr>
              <a:defRPr/>
            </a:pPr>
            <a:endParaRPr lang="en-US" sz="2000" i="0" dirty="0">
              <a:latin typeface="Comic Sans MS" pitchFamily="66" charset="0"/>
            </a:endParaRPr>
          </a:p>
          <a:p>
            <a:pPr marL="285750" indent="-285750">
              <a:buFont typeface="Arial" pitchFamily="34" charset="0"/>
              <a:buChar char="•"/>
              <a:defRPr/>
            </a:pPr>
            <a:r>
              <a:rPr lang="en-US" b="0" i="0" dirty="0">
                <a:latin typeface="Comic Sans MS" pitchFamily="66" charset="0"/>
              </a:rPr>
              <a:t>Both organelles house energy in the form of </a:t>
            </a:r>
            <a:r>
              <a:rPr lang="en-US" b="0" i="0" dirty="0">
                <a:latin typeface="Comic Sans MS" pitchFamily="66" charset="0"/>
                <a:hlinkClick r:id="rId3"/>
              </a:rPr>
              <a:t>ATP</a:t>
            </a:r>
            <a:r>
              <a:rPr lang="en-US" b="0" i="0" dirty="0">
                <a:latin typeface="Comic Sans MS" pitchFamily="66" charset="0"/>
              </a:rPr>
              <a:t>.</a:t>
            </a:r>
          </a:p>
          <a:p>
            <a:pPr marL="285750" indent="-285750">
              <a:buFont typeface="Arial" pitchFamily="34" charset="0"/>
              <a:buChar char="•"/>
              <a:defRPr/>
            </a:pPr>
            <a:endParaRPr lang="en-US" b="0" i="0" dirty="0">
              <a:latin typeface="Comic Sans MS" pitchFamily="66" charset="0"/>
            </a:endParaRPr>
          </a:p>
          <a:p>
            <a:pPr marL="285750" indent="-285750">
              <a:buFont typeface="Arial" pitchFamily="34" charset="0"/>
              <a:buChar char="•"/>
              <a:defRPr/>
            </a:pPr>
            <a:r>
              <a:rPr lang="en-US" b="0" i="0" dirty="0" smtClean="0">
                <a:latin typeface="Comic Sans MS" pitchFamily="66" charset="0"/>
              </a:rPr>
              <a:t>Both </a:t>
            </a:r>
            <a:r>
              <a:rPr lang="en-US" b="0" i="0" dirty="0">
                <a:latin typeface="Comic Sans MS" pitchFamily="66" charset="0"/>
              </a:rPr>
              <a:t>ancestrally were independent cells that formed a symbiotic relationship with other cells.</a:t>
            </a:r>
          </a:p>
          <a:p>
            <a:pPr marL="285750" indent="-285750">
              <a:buFont typeface="Arial" pitchFamily="34" charset="0"/>
              <a:buChar char="•"/>
              <a:defRPr/>
            </a:pPr>
            <a:endParaRPr lang="en-US" b="0" i="0" dirty="0">
              <a:latin typeface="Comic Sans MS" pitchFamily="66" charset="0"/>
            </a:endParaRPr>
          </a:p>
          <a:p>
            <a:pPr marL="285750" indent="-285750">
              <a:lnSpc>
                <a:spcPct val="80000"/>
              </a:lnSpc>
              <a:spcBef>
                <a:spcPct val="20000"/>
              </a:spcBef>
              <a:buFont typeface="Arial" pitchFamily="34" charset="0"/>
              <a:buChar char="•"/>
              <a:defRPr/>
            </a:pPr>
            <a:r>
              <a:rPr lang="en-US" sz="2000" dirty="0">
                <a:solidFill>
                  <a:srgbClr val="FF0000"/>
                </a:solidFill>
                <a:latin typeface="Comic Sans MS" pitchFamily="66" charset="0"/>
              </a:rPr>
              <a:t>Q</a:t>
            </a:r>
            <a:r>
              <a:rPr lang="en-US" dirty="0">
                <a:latin typeface="Comic Sans MS" pitchFamily="66" charset="0"/>
              </a:rPr>
              <a:t>:</a:t>
            </a:r>
            <a:r>
              <a:rPr lang="en-US" dirty="0">
                <a:solidFill>
                  <a:srgbClr val="3333CC"/>
                </a:solidFill>
                <a:latin typeface="Comic Sans MS" pitchFamily="66" charset="0"/>
              </a:rPr>
              <a:t> </a:t>
            </a:r>
            <a:r>
              <a:rPr lang="en-US" dirty="0">
                <a:latin typeface="Comic Sans MS" pitchFamily="66" charset="0"/>
              </a:rPr>
              <a:t>Eukaryotes? Prokaryotes? Both?</a:t>
            </a:r>
          </a:p>
          <a:p>
            <a:pPr>
              <a:defRPr/>
            </a:pPr>
            <a:endParaRPr lang="en-US" sz="1600" b="0" i="0" dirty="0">
              <a:latin typeface="Comic Sans MS" pitchFamily="66" charset="0"/>
            </a:endParaRPr>
          </a:p>
        </p:txBody>
      </p:sp>
      <p:sp>
        <p:nvSpPr>
          <p:cNvPr id="15364" name="Text Box 6"/>
          <p:cNvSpPr txBox="1">
            <a:spLocks noChangeArrowheads="1"/>
          </p:cNvSpPr>
          <p:nvPr/>
        </p:nvSpPr>
        <p:spPr bwMode="auto">
          <a:xfrm>
            <a:off x="3733800" y="1600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chemeClr val="accent2"/>
                </a:solidFill>
                <a:latin typeface="Comic Sans MS" panose="030F0702030302020204" pitchFamily="66" charset="0"/>
              </a:rPr>
              <a:t>Found in nearly all eukaryotes</a:t>
            </a:r>
          </a:p>
        </p:txBody>
      </p:sp>
      <p:sp>
        <p:nvSpPr>
          <p:cNvPr id="15365" name="Text Box 7"/>
          <p:cNvSpPr txBox="1">
            <a:spLocks noChangeArrowheads="1"/>
          </p:cNvSpPr>
          <p:nvPr/>
        </p:nvSpPr>
        <p:spPr bwMode="auto">
          <a:xfrm>
            <a:off x="3814762" y="4357687"/>
            <a:ext cx="1219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dirty="0">
                <a:solidFill>
                  <a:srgbClr val="006600"/>
                </a:solidFill>
                <a:latin typeface="Comic Sans MS" panose="030F0702030302020204" pitchFamily="66" charset="0"/>
              </a:rPr>
              <a:t>Found in plants &amp; algae &amp; some microbes</a:t>
            </a:r>
          </a:p>
        </p:txBody>
      </p:sp>
      <p:sp>
        <p:nvSpPr>
          <p:cNvPr id="15366" name="Line 8"/>
          <p:cNvSpPr>
            <a:spLocks noChangeShapeType="1"/>
          </p:cNvSpPr>
          <p:nvPr/>
        </p:nvSpPr>
        <p:spPr bwMode="auto">
          <a:xfrm>
            <a:off x="4876800" y="2057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9"/>
          <p:cNvSpPr>
            <a:spLocks noChangeShapeType="1"/>
          </p:cNvSpPr>
          <p:nvPr/>
        </p:nvSpPr>
        <p:spPr bwMode="auto">
          <a:xfrm>
            <a:off x="4805362" y="5195887"/>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5368" name="Picture 14" descr="Chloroplas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34000" y="3833813"/>
            <a:ext cx="3505200" cy="2490787"/>
          </a:xfrm>
          <a:noFill/>
        </p:spPr>
      </p:pic>
      <p:sp>
        <p:nvSpPr>
          <p:cNvPr id="15369" name="Text Box 15"/>
          <p:cNvSpPr txBox="1">
            <a:spLocks noChangeArrowheads="1"/>
          </p:cNvSpPr>
          <p:nvPr/>
        </p:nvSpPr>
        <p:spPr bwMode="auto">
          <a:xfrm>
            <a:off x="6934200" y="64579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Images: </a:t>
            </a:r>
            <a:r>
              <a:rPr lang="en-US" sz="1000" i="0">
                <a:latin typeface="Comic Sans MS" pitchFamily="66" charset="0"/>
                <a:hlinkClick r:id="rId5"/>
              </a:rPr>
              <a:t>Mitochondrion diagram </a:t>
            </a:r>
            <a:r>
              <a:rPr lang="en-US" sz="1000" i="0">
                <a:latin typeface="Comic Sans MS" pitchFamily="66" charset="0"/>
              </a:rPr>
              <a:t>M. Ruiz; </a:t>
            </a:r>
            <a:r>
              <a:rPr lang="en-US" sz="1000" i="0">
                <a:latin typeface="Comic Sans MS" pitchFamily="66" charset="0"/>
                <a:hlinkClick r:id="rId6"/>
              </a:rPr>
              <a:t>Chloroplast diagram</a:t>
            </a:r>
            <a:r>
              <a:rPr lang="en-US" sz="1000" i="0">
                <a:latin typeface="Comic Sans MS" pitchFamily="66" charset="0"/>
              </a:rPr>
              <a:t>, Wiki</a:t>
            </a:r>
          </a:p>
        </p:txBody>
      </p:sp>
      <p:pic>
        <p:nvPicPr>
          <p:cNvPr id="15371" name="Picture 12" descr="C:\Users\Tami\Desktop\Picture1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1171575"/>
            <a:ext cx="35925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6101604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538883"/>
          </a:xfrm>
          <a:prstGeom prst="rect">
            <a:avLst/>
          </a:prstGeom>
          <a:noFill/>
        </p:spPr>
        <p:txBody>
          <a:bodyPr wrap="square">
            <a:spAutoFit/>
          </a:bodyPr>
          <a:lstStyle/>
          <a:p>
            <a:pPr algn="ctr">
              <a:defRPr/>
            </a:pPr>
            <a:r>
              <a:rPr lang="en-US" sz="2800" i="0" dirty="0" smtClean="0">
                <a:latin typeface="Comic Sans MS" pitchFamily="66" charset="0"/>
              </a:rPr>
              <a:t>Here’s </a:t>
            </a:r>
            <a:r>
              <a:rPr lang="en-US" sz="2800" i="0" dirty="0" smtClean="0">
                <a:latin typeface="Comic Sans MS" pitchFamily="66" charset="0"/>
              </a:rPr>
              <a:t>are two </a:t>
            </a:r>
            <a:r>
              <a:rPr lang="en-US" sz="2800" i="0" dirty="0" smtClean="0">
                <a:latin typeface="Comic Sans MS" pitchFamily="66" charset="0"/>
              </a:rPr>
              <a:t>excellent interactive </a:t>
            </a:r>
            <a:r>
              <a:rPr lang="en-US" sz="2800" i="0" dirty="0" smtClean="0">
                <a:latin typeface="Comic Sans MS" pitchFamily="66" charset="0"/>
              </a:rPr>
              <a:t>lessons: </a:t>
            </a:r>
            <a:endParaRPr lang="en-US" sz="2800" i="0" dirty="0">
              <a:latin typeface="Comic Sans MS" pitchFamily="66" charset="0"/>
            </a:endParaRPr>
          </a:p>
          <a:p>
            <a:pPr algn="ctr">
              <a:defRPr/>
            </a:pPr>
            <a:r>
              <a:rPr lang="en-US" sz="2400" b="1" i="0" dirty="0" smtClean="0">
                <a:solidFill>
                  <a:schemeClr val="tx1">
                    <a:lumMod val="50000"/>
                    <a:lumOff val="50000"/>
                  </a:schemeClr>
                </a:solidFill>
                <a:latin typeface="Comic Sans MS" pitchFamily="66" charset="0"/>
              </a:rPr>
              <a:t>1. </a:t>
            </a:r>
            <a:r>
              <a:rPr lang="en-US" sz="2400" b="1" i="0" dirty="0" smtClean="0">
                <a:solidFill>
                  <a:schemeClr val="tx1">
                    <a:lumMod val="50000"/>
                    <a:lumOff val="50000"/>
                  </a:schemeClr>
                </a:solidFill>
                <a:latin typeface="Comic Sans MS" pitchFamily="66" charset="0"/>
                <a:hlinkClick r:id="rId3"/>
              </a:rPr>
              <a:t>Eukaryotic </a:t>
            </a:r>
            <a:r>
              <a:rPr lang="en-US" sz="2400" b="1" i="0" dirty="0" smtClean="0">
                <a:solidFill>
                  <a:schemeClr val="tx1">
                    <a:lumMod val="50000"/>
                    <a:lumOff val="50000"/>
                  </a:schemeClr>
                </a:solidFill>
                <a:latin typeface="Comic Sans MS" pitchFamily="66" charset="0"/>
                <a:hlinkClick r:id="rId3"/>
              </a:rPr>
              <a:t>Cell </a:t>
            </a:r>
            <a:r>
              <a:rPr lang="en-US" sz="2400" b="1" i="0" dirty="0" smtClean="0">
                <a:solidFill>
                  <a:schemeClr val="tx1">
                    <a:lumMod val="50000"/>
                    <a:lumOff val="50000"/>
                  </a:schemeClr>
                </a:solidFill>
                <a:latin typeface="Comic Sans MS" pitchFamily="66" charset="0"/>
                <a:hlinkClick r:id="rId3"/>
              </a:rPr>
              <a:t>Structure</a:t>
            </a:r>
            <a:r>
              <a:rPr lang="en-US" sz="2400" dirty="0">
                <a:solidFill>
                  <a:schemeClr val="tx1">
                    <a:lumMod val="50000"/>
                    <a:lumOff val="50000"/>
                  </a:schemeClr>
                </a:solidFill>
                <a:latin typeface="Comic Sans MS" pitchFamily="66" charset="0"/>
              </a:rPr>
              <a:t> </a:t>
            </a:r>
            <a:r>
              <a:rPr lang="en-US" sz="2400" dirty="0" smtClean="0">
                <a:solidFill>
                  <a:schemeClr val="tx1">
                    <a:lumMod val="50000"/>
                    <a:lumOff val="50000"/>
                  </a:schemeClr>
                </a:solidFill>
                <a:latin typeface="Comic Sans MS" pitchFamily="66" charset="0"/>
              </a:rPr>
              <a:t>from Cells Alive</a:t>
            </a:r>
          </a:p>
          <a:p>
            <a:pPr algn="ctr">
              <a:defRPr/>
            </a:pPr>
            <a:r>
              <a:rPr lang="en-US" sz="2400" b="1" i="0" dirty="0" smtClean="0">
                <a:solidFill>
                  <a:schemeClr val="tx1">
                    <a:lumMod val="50000"/>
                    <a:lumOff val="50000"/>
                  </a:schemeClr>
                </a:solidFill>
                <a:latin typeface="Comic Sans MS" pitchFamily="66" charset="0"/>
              </a:rPr>
              <a:t>2. </a:t>
            </a:r>
            <a:r>
              <a:rPr lang="en-US" sz="2400" b="1" i="0" dirty="0" smtClean="0">
                <a:solidFill>
                  <a:schemeClr val="tx1">
                    <a:lumMod val="50000"/>
                    <a:lumOff val="50000"/>
                  </a:schemeClr>
                </a:solidFill>
                <a:latin typeface="Comic Sans MS" pitchFamily="66" charset="0"/>
                <a:hlinkClick r:id="rId4"/>
              </a:rPr>
              <a:t>Interactive Cell Structure</a:t>
            </a:r>
            <a:r>
              <a:rPr lang="en-US" sz="2400" b="1" i="0" dirty="0" smtClean="0">
                <a:solidFill>
                  <a:schemeClr val="tx1">
                    <a:lumMod val="50000"/>
                    <a:lumOff val="50000"/>
                  </a:schemeClr>
                </a:solidFill>
                <a:latin typeface="Comic Sans MS" pitchFamily="66" charset="0"/>
              </a:rPr>
              <a:t> from Wiley</a:t>
            </a:r>
            <a:endParaRPr lang="en-US" sz="2400" b="1" i="0" dirty="0">
              <a:solidFill>
                <a:schemeClr val="tx1">
                  <a:lumMod val="50000"/>
                  <a:lumOff val="50000"/>
                </a:schemeClr>
              </a:solidFill>
              <a:latin typeface="Comic Sans MS" pitchFamily="66" charset="0"/>
            </a:endParaRPr>
          </a:p>
          <a:p>
            <a:pPr algn="ctr">
              <a:defRPr/>
            </a:pPr>
            <a:endParaRPr lang="en-US" sz="1800" dirty="0">
              <a:latin typeface="Arial" charset="0"/>
              <a:cs typeface="+mn-cs"/>
            </a:endParaRPr>
          </a:p>
        </p:txBody>
      </p:sp>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5"/>
              </a:rPr>
              <a:t>Prokaryotic cell diagram</a:t>
            </a:r>
            <a:r>
              <a:rPr lang="en-US" sz="1000" dirty="0">
                <a:latin typeface="Comic Sans MS" pitchFamily="66" charset="0"/>
              </a:rPr>
              <a:t>, M. </a:t>
            </a:r>
            <a:r>
              <a:rPr lang="en-US" sz="1000" dirty="0" smtClean="0">
                <a:latin typeface="Comic Sans MS" pitchFamily="66" charset="0"/>
              </a:rPr>
              <a:t>Ruiz</a:t>
            </a:r>
            <a:endParaRPr lang="en-US" sz="1000" dirty="0">
              <a:latin typeface="Comic Sans MS" pitchFamily="66" charset="0"/>
            </a:endParaRPr>
          </a:p>
        </p:txBody>
      </p:sp>
      <p:pic>
        <p:nvPicPr>
          <p:cNvPr id="8" name="Picture 8" descr="EukaryoteAnimalC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819400"/>
            <a:ext cx="5708650" cy="361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7269300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381000" y="1600201"/>
            <a:ext cx="2438400" cy="2743199"/>
          </a:xfrm>
        </p:spPr>
        <p:txBody>
          <a:bodyPr/>
          <a:lstStyle/>
          <a:p>
            <a:pPr algn="r" eaLnBrk="1" hangingPunct="1">
              <a:buFontTx/>
              <a:buNone/>
            </a:pPr>
            <a:r>
              <a:rPr lang="en-US" altLang="en-US" sz="2400" b="1" dirty="0" smtClean="0">
                <a:latin typeface="Comic Sans MS" pitchFamily="66" charset="0"/>
              </a:rPr>
              <a:t>Now let’s </a:t>
            </a:r>
          </a:p>
          <a:p>
            <a:pPr algn="r" eaLnBrk="1" hangingPunct="1">
              <a:buFontTx/>
              <a:buNone/>
            </a:pPr>
            <a:r>
              <a:rPr lang="en-US" altLang="en-US" sz="2400" b="1" dirty="0" smtClean="0">
                <a:latin typeface="Comic Sans MS" pitchFamily="66" charset="0"/>
              </a:rPr>
              <a:t>learn about additional structures found in</a:t>
            </a:r>
            <a:endParaRPr lang="en-US" altLang="en-US" sz="2800" b="1" dirty="0" smtClean="0">
              <a:latin typeface="Comic Sans MS" pitchFamily="66" charset="0"/>
            </a:endParaRPr>
          </a:p>
          <a:p>
            <a:pPr algn="r" eaLnBrk="1" hangingPunct="1">
              <a:buFontTx/>
              <a:buNone/>
            </a:pPr>
            <a:r>
              <a:rPr lang="en-US" altLang="en-US" sz="2800" b="1" dirty="0" smtClean="0">
                <a:latin typeface="Comic Sans MS" pitchFamily="66" charset="0"/>
                <a:hlinkClick r:id="rId3"/>
              </a:rPr>
              <a:t>Plant Cells</a:t>
            </a:r>
            <a:endParaRPr lang="en-US" altLang="en-US" sz="2800" b="1" dirty="0" smtClean="0">
              <a:latin typeface="Comic Sans MS" pitchFamily="66" charset="0"/>
            </a:endParaRPr>
          </a:p>
        </p:txBody>
      </p:sp>
      <p:sp>
        <p:nvSpPr>
          <p:cNvPr id="25603" name="Rectangle 8"/>
          <p:cNvSpPr>
            <a:spLocks noGrp="1" noChangeArrowheads="1"/>
          </p:cNvSpPr>
          <p:nvPr>
            <p:ph sz="quarter" idx="2"/>
          </p:nvPr>
        </p:nvSpPr>
        <p:spPr/>
        <p:txBody>
          <a:bodyPr/>
          <a:lstStyle/>
          <a:p>
            <a:pPr eaLnBrk="1" hangingPunct="1"/>
            <a:r>
              <a:rPr lang="en-US" altLang="en-US" sz="2400" smtClean="0"/>
              <a:t> </a:t>
            </a:r>
          </a:p>
        </p:txBody>
      </p:sp>
      <p:pic>
        <p:nvPicPr>
          <p:cNvPr id="25604" name="Picture 10" descr="October 06 0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81300"/>
            <a:ext cx="4608513" cy="3457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5605" name="Picture 9" descr="plants-red-oak-lea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38200"/>
            <a:ext cx="306705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6" name="Picture 5" descr="October 06 0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04800"/>
            <a:ext cx="2819400" cy="2435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7" name="Text Box 11"/>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All images by T. Port</a:t>
            </a:r>
          </a:p>
        </p:txBody>
      </p:sp>
      <p:sp>
        <p:nvSpPr>
          <p:cNvPr id="9"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0228701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04800"/>
            <a:ext cx="670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2400">
                <a:solidFill>
                  <a:schemeClr val="tx2"/>
                </a:solidFill>
                <a:latin typeface="Comic Sans MS" pitchFamily="66" charset="0"/>
              </a:rPr>
              <a:t>ENERGY-RELATED ORGANELLES:</a:t>
            </a:r>
          </a:p>
          <a:p>
            <a:pPr eaLnBrk="1" hangingPunct="1"/>
            <a:r>
              <a:rPr lang="en-US" altLang="en-US" sz="2400">
                <a:solidFill>
                  <a:srgbClr val="008000"/>
                </a:solidFill>
                <a:latin typeface="Comic Sans MS" pitchFamily="66" charset="0"/>
              </a:rPr>
              <a:t>Chloroplasts</a:t>
            </a:r>
          </a:p>
        </p:txBody>
      </p:sp>
      <p:sp>
        <p:nvSpPr>
          <p:cNvPr id="238595" name="Rectangle 3"/>
          <p:cNvSpPr>
            <a:spLocks noChangeArrowheads="1"/>
          </p:cNvSpPr>
          <p:nvPr/>
        </p:nvSpPr>
        <p:spPr bwMode="auto">
          <a:xfrm>
            <a:off x="304800" y="1853821"/>
            <a:ext cx="2819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r>
              <a:rPr lang="en-US" altLang="en-US" sz="2000" u="sng" dirty="0">
                <a:latin typeface="Comic Sans MS" pitchFamily="66" charset="0"/>
              </a:rPr>
              <a:t>Nickname:</a:t>
            </a:r>
            <a:r>
              <a:rPr lang="en-US" altLang="en-US" sz="2000" b="0" dirty="0">
                <a:latin typeface="Comic Sans MS" pitchFamily="66" charset="0"/>
              </a:rPr>
              <a:t>  </a:t>
            </a:r>
            <a:endParaRPr lang="en-US" altLang="en-US" sz="2000" b="0" dirty="0" smtClean="0">
              <a:latin typeface="Comic Sans MS" pitchFamily="66" charset="0"/>
            </a:endParaRPr>
          </a:p>
          <a:p>
            <a:pPr lvl="1" eaLnBrk="1" hangingPunct="1"/>
            <a:r>
              <a:rPr lang="en-US" altLang="en-US" sz="2000" b="0" dirty="0" smtClean="0">
                <a:latin typeface="Comic Sans MS" pitchFamily="66" charset="0"/>
              </a:rPr>
              <a:t>Solar </a:t>
            </a:r>
            <a:r>
              <a:rPr lang="en-US" altLang="en-US" sz="2000" b="0" dirty="0">
                <a:latin typeface="Comic Sans MS" pitchFamily="66" charset="0"/>
              </a:rPr>
              <a:t>Panels</a:t>
            </a:r>
          </a:p>
          <a:p>
            <a:pPr lvl="1" eaLnBrk="1" hangingPunct="1"/>
            <a:endParaRPr lang="en-US" altLang="en-US" b="0" dirty="0">
              <a:latin typeface="Comic Sans MS" pitchFamily="66" charset="0"/>
            </a:endParaRPr>
          </a:p>
          <a:p>
            <a:pPr marL="0" lvl="1" eaLnBrk="1" hangingPunct="1"/>
            <a:r>
              <a:rPr lang="en-US" altLang="en-US" b="0" dirty="0" smtClean="0">
                <a:latin typeface="Comic Sans MS" pitchFamily="66" charset="0"/>
              </a:rPr>
              <a:t>Captures </a:t>
            </a:r>
            <a:r>
              <a:rPr lang="en-US" altLang="en-US" b="0" dirty="0">
                <a:latin typeface="Comic Sans MS" pitchFamily="66" charset="0"/>
              </a:rPr>
              <a:t>s</a:t>
            </a:r>
            <a:r>
              <a:rPr lang="en-US" altLang="en-US" b="0" dirty="0" smtClean="0">
                <a:latin typeface="Comic Sans MS" pitchFamily="66" charset="0"/>
              </a:rPr>
              <a:t>unlight energy to make </a:t>
            </a:r>
            <a:r>
              <a:rPr lang="en-US" altLang="en-US" b="0" dirty="0" smtClean="0">
                <a:latin typeface="Comic Sans MS" pitchFamily="66" charset="0"/>
                <a:hlinkClick r:id="rId3"/>
              </a:rPr>
              <a:t>ATP</a:t>
            </a:r>
            <a:r>
              <a:rPr lang="en-US" altLang="en-US" b="0" dirty="0" smtClean="0">
                <a:latin typeface="Comic Sans MS" pitchFamily="66" charset="0"/>
              </a:rPr>
              <a:t>.</a:t>
            </a:r>
            <a:endParaRPr lang="en-US" altLang="en-US" b="0" dirty="0">
              <a:latin typeface="Comic Sans MS" pitchFamily="66" charset="0"/>
            </a:endParaRPr>
          </a:p>
          <a:p>
            <a:pPr lvl="1" eaLnBrk="1" hangingPunct="1"/>
            <a:endParaRPr lang="en-US" altLang="en-US" b="0" dirty="0">
              <a:latin typeface="Comic Sans MS" pitchFamily="66" charset="0"/>
            </a:endParaRPr>
          </a:p>
          <a:p>
            <a:pPr eaLnBrk="1" hangingPunct="1"/>
            <a:endParaRPr lang="en-US" altLang="en-US" sz="1600" b="0" dirty="0">
              <a:latin typeface="Comic Sans MS" pitchFamily="66" charset="0"/>
            </a:endParaRPr>
          </a:p>
          <a:p>
            <a:pPr eaLnBrk="1" hangingPunct="1"/>
            <a:r>
              <a:rPr lang="en-US" altLang="en-US" dirty="0" smtClean="0">
                <a:solidFill>
                  <a:schemeClr val="tx1">
                    <a:lumMod val="65000"/>
                    <a:lumOff val="35000"/>
                  </a:schemeClr>
                </a:solidFill>
                <a:latin typeface="Comic Sans MS" pitchFamily="66" charset="0"/>
              </a:rPr>
              <a:t>chlorophyll</a:t>
            </a:r>
            <a:r>
              <a:rPr lang="en-US" altLang="en-US" sz="1600" b="0" dirty="0" smtClean="0">
                <a:latin typeface="Comic Sans MS" pitchFamily="66" charset="0"/>
              </a:rPr>
              <a:t> </a:t>
            </a:r>
            <a:r>
              <a:rPr lang="en-US" altLang="en-US" sz="1400" b="0" dirty="0">
                <a:latin typeface="Comic Sans MS" pitchFamily="66" charset="0"/>
              </a:rPr>
              <a:t>(a green pigment)</a:t>
            </a:r>
            <a:r>
              <a:rPr lang="en-US" altLang="en-US" sz="1600" b="0" dirty="0">
                <a:latin typeface="Comic Sans MS" pitchFamily="66" charset="0"/>
              </a:rPr>
              <a:t> absorbs solar energy and </a:t>
            </a:r>
            <a:r>
              <a:rPr lang="en-US" altLang="en-US" sz="1600" b="0" dirty="0">
                <a:latin typeface="Comic Sans MS" pitchFamily="66" charset="0"/>
                <a:hlinkClick r:id="rId4"/>
              </a:rPr>
              <a:t>carbohydrates</a:t>
            </a:r>
            <a:r>
              <a:rPr lang="en-US" altLang="en-US" sz="1600" b="0" dirty="0">
                <a:latin typeface="Comic Sans MS" pitchFamily="66" charset="0"/>
              </a:rPr>
              <a:t> are made in the </a:t>
            </a:r>
            <a:r>
              <a:rPr lang="en-US" altLang="en-US" sz="1600" b="0" dirty="0" err="1">
                <a:latin typeface="Comic Sans MS" pitchFamily="66" charset="0"/>
              </a:rPr>
              <a:t>stroma</a:t>
            </a:r>
            <a:r>
              <a:rPr lang="en-US" altLang="en-US" sz="1600" b="0" dirty="0" smtClean="0">
                <a:latin typeface="Comic Sans MS" pitchFamily="66" charset="0"/>
              </a:rPr>
              <a:t>.</a:t>
            </a:r>
          </a:p>
          <a:p>
            <a:pPr eaLnBrk="1" hangingPunct="1"/>
            <a:endParaRPr lang="en-US" altLang="en-US" sz="1600" b="0" dirty="0">
              <a:latin typeface="Comic Sans MS" pitchFamily="66" charset="0"/>
            </a:endParaRPr>
          </a:p>
        </p:txBody>
      </p:sp>
      <p:pic>
        <p:nvPicPr>
          <p:cNvPr id="26628" name="Picture 6" descr="Chloroplast"/>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3505200" y="1828800"/>
            <a:ext cx="5410200" cy="4519613"/>
          </a:xfrm>
          <a:noFill/>
        </p:spPr>
      </p:pic>
      <p:sp>
        <p:nvSpPr>
          <p:cNvPr id="26629" name="Text Box 15"/>
          <p:cNvSpPr txBox="1">
            <a:spLocks noChangeArrowheads="1"/>
          </p:cNvSpPr>
          <p:nvPr/>
        </p:nvSpPr>
        <p:spPr bwMode="auto">
          <a:xfrm>
            <a:off x="6324600" y="6492875"/>
            <a:ext cx="281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900" b="0"/>
              <a:t>Images: </a:t>
            </a:r>
            <a:r>
              <a:rPr lang="en-US" altLang="en-US" sz="900" b="0">
                <a:hlinkClick r:id="rId6"/>
              </a:rPr>
              <a:t>Plant cells with chloroplasts</a:t>
            </a:r>
            <a:r>
              <a:rPr lang="en-US" altLang="en-US" sz="900" b="0"/>
              <a:t>, Kristian Peters,</a:t>
            </a:r>
            <a:r>
              <a:rPr lang="en-US" altLang="en-US" sz="900" b="0" i="1"/>
              <a:t> </a:t>
            </a:r>
            <a:r>
              <a:rPr lang="en-US" altLang="en-US" sz="900" b="0">
                <a:hlinkClick r:id="rId7"/>
              </a:rPr>
              <a:t>Chloroplast diagram</a:t>
            </a:r>
            <a:r>
              <a:rPr lang="en-US" altLang="en-US" sz="900" b="0"/>
              <a:t>, Wiki</a:t>
            </a:r>
          </a:p>
        </p:txBody>
      </p:sp>
      <p:pic>
        <p:nvPicPr>
          <p:cNvPr id="26630" name="Picture 9" descr="Chloroplasts-photo-KristianPet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152400"/>
            <a:ext cx="2362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68354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anim calcmode="lin" valueType="num">
                                      <p:cBhvr additive="base">
                                        <p:cTn id="7" dur="500" fill="hold"/>
                                        <p:tgtEl>
                                          <p:spTgt spid="238595"/>
                                        </p:tgtEl>
                                        <p:attrNameLst>
                                          <p:attrName>ppt_x</p:attrName>
                                        </p:attrNameLst>
                                      </p:cBhvr>
                                      <p:tavLst>
                                        <p:tav tm="0">
                                          <p:val>
                                            <p:strVal val="#ppt_x"/>
                                          </p:val>
                                        </p:tav>
                                        <p:tav tm="100000">
                                          <p:val>
                                            <p:strVal val="#ppt_x"/>
                                          </p:val>
                                        </p:tav>
                                      </p:tavLst>
                                    </p:anim>
                                    <p:anim calcmode="lin" valueType="num">
                                      <p:cBhvr additive="base">
                                        <p:cTn id="8" dur="500" fill="hold"/>
                                        <p:tgtEl>
                                          <p:spTgt spid="238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38200" y="7620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altLang="en-US" sz="1400">
                <a:solidFill>
                  <a:schemeClr val="bg1"/>
                </a:solidFill>
              </a:rPr>
              <a:t>Section 7-2</a:t>
            </a:r>
          </a:p>
        </p:txBody>
      </p:sp>
      <p:sp>
        <p:nvSpPr>
          <p:cNvPr id="27651" name="Text Box 5"/>
          <p:cNvSpPr txBox="1">
            <a:spLocks noChangeArrowheads="1"/>
          </p:cNvSpPr>
          <p:nvPr/>
        </p:nvSpPr>
        <p:spPr bwMode="auto">
          <a:xfrm>
            <a:off x="266700" y="228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altLang="en-US" sz="3200" dirty="0">
                <a:solidFill>
                  <a:srgbClr val="008000"/>
                </a:solidFill>
                <a:latin typeface="Comic Sans MS" pitchFamily="66" charset="0"/>
              </a:rPr>
              <a:t>PLANT CELL</a:t>
            </a:r>
            <a:r>
              <a:rPr lang="en-US" altLang="en-US" sz="3200" dirty="0">
                <a:latin typeface="Comic Sans MS" pitchFamily="66" charset="0"/>
              </a:rPr>
              <a:t>: </a:t>
            </a:r>
            <a:r>
              <a:rPr lang="en-US" altLang="en-US" sz="3200" dirty="0" smtClean="0">
                <a:solidFill>
                  <a:srgbClr val="002060"/>
                </a:solidFill>
                <a:latin typeface="Comic Sans MS" pitchFamily="66" charset="0"/>
              </a:rPr>
              <a:t>Vacuole</a:t>
            </a:r>
            <a:endParaRPr lang="en-US" altLang="en-US" sz="3200" dirty="0">
              <a:solidFill>
                <a:srgbClr val="002060"/>
              </a:solidFill>
              <a:latin typeface="Comic Sans MS" pitchFamily="66" charset="0"/>
            </a:endParaRPr>
          </a:p>
        </p:txBody>
      </p:sp>
      <p:sp>
        <p:nvSpPr>
          <p:cNvPr id="27652" name="Line 6"/>
          <p:cNvSpPr>
            <a:spLocks noChangeShapeType="1"/>
          </p:cNvSpPr>
          <p:nvPr/>
        </p:nvSpPr>
        <p:spPr bwMode="auto">
          <a:xfrm flipH="1" flipV="1">
            <a:off x="5029200" y="3505200"/>
            <a:ext cx="1676400" cy="609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7"/>
          <p:cNvSpPr>
            <a:spLocks noChangeShapeType="1"/>
          </p:cNvSpPr>
          <p:nvPr/>
        </p:nvSpPr>
        <p:spPr bwMode="auto">
          <a:xfrm flipV="1">
            <a:off x="4953000" y="1676400"/>
            <a:ext cx="762000" cy="990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8"/>
          <p:cNvSpPr>
            <a:spLocks noChangeShapeType="1"/>
          </p:cNvSpPr>
          <p:nvPr/>
        </p:nvSpPr>
        <p:spPr bwMode="auto">
          <a:xfrm flipV="1">
            <a:off x="2667000" y="3581400"/>
            <a:ext cx="685800" cy="838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9"/>
          <p:cNvSpPr>
            <a:spLocks noChangeShapeType="1"/>
          </p:cNvSpPr>
          <p:nvPr/>
        </p:nvSpPr>
        <p:spPr bwMode="auto">
          <a:xfrm flipV="1">
            <a:off x="3276600" y="3581400"/>
            <a:ext cx="838200" cy="1447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0"/>
          <p:cNvSpPr>
            <a:spLocks noChangeShapeType="1"/>
          </p:cNvSpPr>
          <p:nvPr/>
        </p:nvSpPr>
        <p:spPr bwMode="auto">
          <a:xfrm>
            <a:off x="5334000" y="3505200"/>
            <a:ext cx="1524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1"/>
          <p:cNvSpPr>
            <a:spLocks noChangeShapeType="1"/>
          </p:cNvSpPr>
          <p:nvPr/>
        </p:nvSpPr>
        <p:spPr bwMode="auto">
          <a:xfrm flipV="1">
            <a:off x="5334000" y="2743200"/>
            <a:ext cx="1447800" cy="5334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2"/>
          <p:cNvSpPr>
            <a:spLocks noChangeShapeType="1"/>
          </p:cNvSpPr>
          <p:nvPr/>
        </p:nvSpPr>
        <p:spPr bwMode="auto">
          <a:xfrm flipV="1">
            <a:off x="5334000" y="2133600"/>
            <a:ext cx="1447800" cy="6096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3"/>
          <p:cNvSpPr>
            <a:spLocks noChangeShapeType="1"/>
          </p:cNvSpPr>
          <p:nvPr/>
        </p:nvSpPr>
        <p:spPr bwMode="auto">
          <a:xfrm>
            <a:off x="4953000" y="3657600"/>
            <a:ext cx="1447800" cy="9906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4"/>
          <p:cNvSpPr>
            <a:spLocks noChangeShapeType="1"/>
          </p:cNvSpPr>
          <p:nvPr/>
        </p:nvSpPr>
        <p:spPr bwMode="auto">
          <a:xfrm>
            <a:off x="4876800" y="4038600"/>
            <a:ext cx="762000" cy="12192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5"/>
          <p:cNvSpPr>
            <a:spLocks noChangeShapeType="1"/>
          </p:cNvSpPr>
          <p:nvPr/>
        </p:nvSpPr>
        <p:spPr bwMode="auto">
          <a:xfrm>
            <a:off x="1066800" y="3352800"/>
            <a:ext cx="1905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6"/>
          <p:cNvSpPr>
            <a:spLocks noChangeShapeType="1"/>
          </p:cNvSpPr>
          <p:nvPr/>
        </p:nvSpPr>
        <p:spPr bwMode="auto">
          <a:xfrm>
            <a:off x="1905000" y="2133600"/>
            <a:ext cx="1295400" cy="6858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Rectangle 17"/>
          <p:cNvSpPr>
            <a:spLocks noChangeArrowheads="1"/>
          </p:cNvSpPr>
          <p:nvPr/>
        </p:nvSpPr>
        <p:spPr bwMode="auto">
          <a:xfrm>
            <a:off x="5334000" y="762000"/>
            <a:ext cx="3657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990600" indent="-53340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spcBef>
                <a:spcPct val="20000"/>
              </a:spcBef>
            </a:pPr>
            <a:r>
              <a:rPr lang="en-US" altLang="en-US" sz="2000" dirty="0">
                <a:latin typeface="Comic Sans MS" pitchFamily="66" charset="0"/>
              </a:rPr>
              <a:t>Nickname:</a:t>
            </a:r>
            <a:r>
              <a:rPr lang="en-US" altLang="en-US" sz="2000" b="0" dirty="0">
                <a:latin typeface="Comic Sans MS" pitchFamily="66" charset="0"/>
              </a:rPr>
              <a:t> </a:t>
            </a:r>
            <a:r>
              <a:rPr lang="en-US" altLang="en-US" sz="2000" b="0" dirty="0" smtClean="0">
                <a:latin typeface="Comic Sans MS" pitchFamily="66" charset="0"/>
              </a:rPr>
              <a:t>Reservoir</a:t>
            </a:r>
            <a:endParaRPr lang="en-US" altLang="en-US" sz="2000" b="0" dirty="0">
              <a:latin typeface="Comic Sans MS" pitchFamily="66" charset="0"/>
            </a:endParaRPr>
          </a:p>
        </p:txBody>
      </p:sp>
      <p:sp>
        <p:nvSpPr>
          <p:cNvPr id="27664" name="Text Box 18"/>
          <p:cNvSpPr txBox="1">
            <a:spLocks noChangeArrowheads="1"/>
          </p:cNvSpPr>
          <p:nvPr/>
        </p:nvSpPr>
        <p:spPr bwMode="auto">
          <a:xfrm>
            <a:off x="5562600" y="1676400"/>
            <a:ext cx="3276600" cy="1815882"/>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1" eaLnBrk="1" hangingPunct="1">
              <a:buFont typeface="Arial" charset="0"/>
              <a:buChar char="•"/>
            </a:pPr>
            <a:r>
              <a:rPr lang="en-US" altLang="en-US" sz="1600" b="0" dirty="0" smtClean="0">
                <a:latin typeface="Comic Sans MS" pitchFamily="66" charset="0"/>
              </a:rPr>
              <a:t>Stores water.</a:t>
            </a:r>
          </a:p>
          <a:p>
            <a:pPr lvl="1" eaLnBrk="1" hangingPunct="1">
              <a:buFont typeface="Arial" charset="0"/>
              <a:buChar char="•"/>
            </a:pPr>
            <a:endParaRPr lang="en-US" altLang="en-US" sz="1600" b="0" dirty="0">
              <a:latin typeface="Comic Sans MS" pitchFamily="66" charset="0"/>
            </a:endParaRPr>
          </a:p>
          <a:p>
            <a:pPr lvl="1" eaLnBrk="1" hangingPunct="1">
              <a:buFont typeface="Arial" charset="0"/>
              <a:buChar char="•"/>
            </a:pPr>
            <a:r>
              <a:rPr lang="en-US" altLang="en-US" sz="1600" b="0" dirty="0" smtClean="0">
                <a:latin typeface="Comic Sans MS" pitchFamily="66" charset="0"/>
              </a:rPr>
              <a:t>This </a:t>
            </a:r>
            <a:r>
              <a:rPr lang="en-US" altLang="en-US" sz="1600" b="0" dirty="0">
                <a:latin typeface="Comic Sans MS" pitchFamily="66" charset="0"/>
              </a:rPr>
              <a:t>is what makes lettuce crisp.</a:t>
            </a:r>
          </a:p>
          <a:p>
            <a:pPr lvl="1" eaLnBrk="1" hangingPunct="1">
              <a:buFont typeface="Arial" charset="0"/>
              <a:buChar char="•"/>
            </a:pPr>
            <a:endParaRPr lang="en-US" altLang="en-US" sz="1600" b="0" dirty="0">
              <a:latin typeface="Comic Sans MS" pitchFamily="66" charset="0"/>
            </a:endParaRPr>
          </a:p>
          <a:p>
            <a:pPr lvl="1" eaLnBrk="1" hangingPunct="1">
              <a:buFont typeface="Arial" charset="0"/>
              <a:buChar char="•"/>
            </a:pPr>
            <a:r>
              <a:rPr lang="en-US" altLang="en-US" sz="1600" b="0" dirty="0">
                <a:latin typeface="Comic Sans MS" pitchFamily="66" charset="0"/>
              </a:rPr>
              <a:t> When there is </a:t>
            </a:r>
            <a:r>
              <a:rPr lang="en-US" altLang="en-US" sz="1600" b="0" dirty="0" smtClean="0">
                <a:latin typeface="Comic Sans MS" pitchFamily="66" charset="0"/>
              </a:rPr>
              <a:t>low </a:t>
            </a:r>
            <a:r>
              <a:rPr lang="en-US" altLang="en-US" sz="1600" b="0" dirty="0">
                <a:latin typeface="Comic Sans MS" pitchFamily="66" charset="0"/>
              </a:rPr>
              <a:t>water, the plant wilts.</a:t>
            </a:r>
            <a:endParaRPr lang="en-US" altLang="en-US" sz="1600" dirty="0">
              <a:latin typeface="Comic Sans MS" pitchFamily="66" charset="0"/>
            </a:endParaRPr>
          </a:p>
        </p:txBody>
      </p:sp>
      <p:pic>
        <p:nvPicPr>
          <p:cNvPr id="27665" name="Picture 19" descr="centralvac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2438400" cy="213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7666" name="Picture 20" descr="wil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011" y="1123950"/>
            <a:ext cx="2833726" cy="2708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7667" name="AutoShape 21"/>
          <p:cNvSpPr>
            <a:spLocks noChangeArrowheads="1"/>
          </p:cNvSpPr>
          <p:nvPr/>
        </p:nvSpPr>
        <p:spPr bwMode="auto">
          <a:xfrm>
            <a:off x="457201" y="1123950"/>
            <a:ext cx="1600200" cy="1162050"/>
          </a:xfrm>
          <a:prstGeom prst="cloudCallout">
            <a:avLst>
              <a:gd name="adj1" fmla="val 126171"/>
              <a:gd name="adj2" fmla="val 28056"/>
            </a:avLst>
          </a:prstGeom>
          <a:solidFill>
            <a:schemeClr val="bg1"/>
          </a:solidFill>
          <a:ln w="28575">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400" b="0" dirty="0" smtClean="0">
                <a:latin typeface="Comic Sans MS" pitchFamily="66" charset="0"/>
              </a:rPr>
              <a:t>Please </a:t>
            </a:r>
            <a:r>
              <a:rPr lang="en-US" altLang="en-US" sz="1400" b="0" dirty="0">
                <a:latin typeface="Comic Sans MS" pitchFamily="66" charset="0"/>
              </a:rPr>
              <a:t>water </a:t>
            </a:r>
            <a:endParaRPr lang="en-US" altLang="en-US" sz="1400" b="0" dirty="0" smtClean="0">
              <a:latin typeface="Comic Sans MS" pitchFamily="66" charset="0"/>
            </a:endParaRPr>
          </a:p>
          <a:p>
            <a:pPr algn="ctr" eaLnBrk="1" hangingPunct="1"/>
            <a:r>
              <a:rPr lang="en-US" altLang="en-US" sz="1400" b="0" dirty="0" smtClean="0">
                <a:latin typeface="Comic Sans MS" pitchFamily="66" charset="0"/>
              </a:rPr>
              <a:t>me</a:t>
            </a:r>
            <a:r>
              <a:rPr lang="en-US" altLang="en-US" sz="1400" b="0" dirty="0">
                <a:latin typeface="Comic Sans MS" pitchFamily="66" charset="0"/>
              </a:rPr>
              <a:t>!</a:t>
            </a:r>
          </a:p>
        </p:txBody>
      </p:sp>
      <p:pic>
        <p:nvPicPr>
          <p:cNvPr id="27668" name="Picture 23" descr="PlasmolysisTurgorPress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434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24"/>
          <p:cNvSpPr txBox="1">
            <a:spLocks noChangeArrowheads="1"/>
          </p:cNvSpPr>
          <p:nvPr/>
        </p:nvSpPr>
        <p:spPr bwMode="auto">
          <a:xfrm>
            <a:off x="6553200" y="6492875"/>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Osmosis Plant Cell</a:t>
            </a:r>
            <a:r>
              <a:rPr lang="en-US" altLang="en-US" sz="1000" b="0">
                <a:latin typeface="Comic Sans MS" pitchFamily="66" charset="0"/>
              </a:rPr>
              <a:t>, M. Ruiz; Other Images Source Unknown</a:t>
            </a:r>
          </a:p>
        </p:txBody>
      </p:sp>
      <p:sp>
        <p:nvSpPr>
          <p:cNvPr id="23"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277415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altLang="en-US" sz="3200" b="1" dirty="0" smtClean="0">
                <a:solidFill>
                  <a:srgbClr val="008000"/>
                </a:solidFill>
                <a:latin typeface="Comic Sans MS" pitchFamily="66" charset="0"/>
              </a:rPr>
              <a:t>PLANT CELLS</a:t>
            </a:r>
            <a:r>
              <a:rPr lang="en-US" altLang="en-US" sz="3200" b="1" dirty="0" smtClean="0">
                <a:latin typeface="Comic Sans MS" pitchFamily="66" charset="0"/>
              </a:rPr>
              <a:t>:</a:t>
            </a:r>
            <a:r>
              <a:rPr lang="en-US" altLang="en-US" sz="3200" dirty="0" smtClean="0">
                <a:latin typeface="Comic Sans MS" pitchFamily="66" charset="0"/>
              </a:rPr>
              <a:t> </a:t>
            </a:r>
            <a:r>
              <a:rPr lang="en-US" altLang="en-US" sz="3200" b="1" dirty="0" smtClean="0">
                <a:solidFill>
                  <a:schemeClr val="accent2"/>
                </a:solidFill>
                <a:latin typeface="Comic Sans MS" pitchFamily="66" charset="0"/>
              </a:rPr>
              <a:t>Cell Wall</a:t>
            </a:r>
          </a:p>
        </p:txBody>
      </p:sp>
      <p:sp>
        <p:nvSpPr>
          <p:cNvPr id="28675" name="Rectangle 4"/>
          <p:cNvSpPr>
            <a:spLocks noGrp="1" noChangeArrowheads="1"/>
          </p:cNvSpPr>
          <p:nvPr>
            <p:ph type="body" sz="half" idx="3"/>
          </p:nvPr>
        </p:nvSpPr>
        <p:spPr>
          <a:xfrm>
            <a:off x="4343400" y="2362200"/>
            <a:ext cx="4343400" cy="2895600"/>
          </a:xfrm>
        </p:spPr>
        <p:txBody>
          <a:bodyPr/>
          <a:lstStyle/>
          <a:p>
            <a:pPr lvl="1" eaLnBrk="1" hangingPunct="1">
              <a:buFontTx/>
              <a:buNone/>
            </a:pPr>
            <a:r>
              <a:rPr lang="en-US" altLang="en-US" sz="2400" b="1" u="sng" dirty="0" smtClean="0">
                <a:latin typeface="Comic Sans MS" pitchFamily="66" charset="0"/>
              </a:rPr>
              <a:t>Function</a:t>
            </a:r>
            <a:r>
              <a:rPr lang="en-US" altLang="en-US" sz="2400" b="1" dirty="0" smtClean="0">
                <a:latin typeface="Comic Sans MS" pitchFamily="66" charset="0"/>
              </a:rPr>
              <a:t>:</a:t>
            </a:r>
            <a:r>
              <a:rPr lang="en-US" altLang="en-US" sz="2400" dirty="0" smtClean="0">
                <a:latin typeface="Comic Sans MS" pitchFamily="66" charset="0"/>
              </a:rPr>
              <a:t>  Provides support and protection to the cell membrane</a:t>
            </a:r>
          </a:p>
          <a:p>
            <a:pPr eaLnBrk="1" hangingPunct="1"/>
            <a:endParaRPr lang="en-US" altLang="en-US" sz="2800" dirty="0" smtClean="0">
              <a:latin typeface="Comic Sans MS" pitchFamily="66" charset="0"/>
            </a:endParaRPr>
          </a:p>
          <a:p>
            <a:pPr lvl="1" eaLnBrk="1" hangingPunct="1">
              <a:buFontTx/>
              <a:buNone/>
            </a:pPr>
            <a:r>
              <a:rPr lang="en-US" altLang="en-US" sz="2400" dirty="0" smtClean="0">
                <a:latin typeface="Comic Sans MS" pitchFamily="66" charset="0"/>
              </a:rPr>
              <a:t>	Found outside the cell membrane in </a:t>
            </a:r>
            <a:r>
              <a:rPr lang="en-US" altLang="en-US" sz="2400" dirty="0" smtClean="0">
                <a:latin typeface="Comic Sans MS" pitchFamily="66" charset="0"/>
                <a:hlinkClick r:id="rId3"/>
              </a:rPr>
              <a:t>plant cells</a:t>
            </a:r>
            <a:r>
              <a:rPr lang="en-US" altLang="en-US" sz="2400" dirty="0" smtClean="0">
                <a:latin typeface="Comic Sans MS" pitchFamily="66" charset="0"/>
              </a:rPr>
              <a:t>.</a:t>
            </a:r>
          </a:p>
          <a:p>
            <a:pPr eaLnBrk="1" hangingPunct="1"/>
            <a:endParaRPr lang="en-US" altLang="en-US" sz="2800" dirty="0" smtClean="0">
              <a:latin typeface="Comic Sans MS" pitchFamily="66" charset="0"/>
            </a:endParaRPr>
          </a:p>
          <a:p>
            <a:pPr eaLnBrk="1" hangingPunct="1"/>
            <a:endParaRPr lang="en-US" altLang="en-US" sz="2800" dirty="0" smtClean="0"/>
          </a:p>
          <a:p>
            <a:pPr eaLnBrk="1" hangingPunct="1"/>
            <a:endParaRPr lang="en-US" altLang="en-US" sz="2800" dirty="0" smtClean="0"/>
          </a:p>
        </p:txBody>
      </p:sp>
      <p:pic>
        <p:nvPicPr>
          <p:cNvPr id="28676" name="Picture 6" descr="PlantCellWall"/>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0" y="1828800"/>
            <a:ext cx="4657725" cy="3589338"/>
          </a:xfrm>
          <a:noFill/>
        </p:spPr>
      </p:pic>
      <p:sp>
        <p:nvSpPr>
          <p:cNvPr id="28677" name="Text Box 8"/>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5"/>
              </a:rPr>
              <a:t>Plant cell</a:t>
            </a:r>
            <a:r>
              <a:rPr lang="en-US" altLang="en-US" sz="1000" b="0">
                <a:latin typeface="Comic Sans MS" pitchFamily="66" charset="0"/>
              </a:rPr>
              <a:t>, M. Ruiz</a:t>
            </a:r>
          </a:p>
        </p:txBody>
      </p:sp>
      <p:sp>
        <p:nvSpPr>
          <p:cNvPr id="7"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55314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noAutofit/>
          </a:bodyPr>
          <a:lstStyle/>
          <a:p>
            <a:pPr eaLnBrk="1" hangingPunct="1">
              <a:defRPr/>
            </a:pPr>
            <a:r>
              <a:rPr lang="en-US" sz="3200" b="1" dirty="0" smtClean="0">
                <a:solidFill>
                  <a:srgbClr val="000000"/>
                </a:solidFill>
                <a:latin typeface="Comic Sans MS" pitchFamily="66" charset="0"/>
                <a:cs typeface="+mj-cs"/>
              </a:rPr>
              <a:t>Size of Living Things</a:t>
            </a:r>
          </a:p>
        </p:txBody>
      </p:sp>
      <p:pic>
        <p:nvPicPr>
          <p:cNvPr id="28674"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609600" y="4343400"/>
            <a:ext cx="2362200" cy="177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pt-BR" sz="1200">
                <a:latin typeface="Comic Sans MS" charset="0"/>
              </a:rPr>
              <a:t>1 m = 100 cm = 1,000mm = 1,000,000 </a:t>
            </a:r>
            <a:r>
              <a:rPr lang="en-US" sz="1200">
                <a:latin typeface="Comic Sans MS" charset="0"/>
              </a:rPr>
              <a:t>µ</a:t>
            </a:r>
            <a:r>
              <a:rPr lang="pt-BR" sz="1200">
                <a:latin typeface="Comic Sans MS" charset="0"/>
              </a:rPr>
              <a:t>m = 1,000,000,000nm</a:t>
            </a:r>
          </a:p>
          <a:p>
            <a:pPr eaLnBrk="1" hangingPunct="1">
              <a:spcBef>
                <a:spcPct val="50000"/>
              </a:spcBef>
            </a:pPr>
            <a:r>
              <a:rPr lang="pt-BR" sz="1200">
                <a:latin typeface="Comic Sans MS" charset="0"/>
              </a:rPr>
              <a:t>1mm = 1000 </a:t>
            </a:r>
            <a:r>
              <a:rPr lang="en-US" sz="1200">
                <a:latin typeface="Comic Sans MS" charset="0"/>
              </a:rPr>
              <a:t>µ</a:t>
            </a:r>
            <a:r>
              <a:rPr lang="pt-BR" sz="1200">
                <a:latin typeface="Comic Sans MS" charset="0"/>
              </a:rPr>
              <a:t>m = 1000000nm</a:t>
            </a:r>
          </a:p>
          <a:p>
            <a:pPr eaLnBrk="1" hangingPunct="1">
              <a:spcBef>
                <a:spcPct val="50000"/>
              </a:spcBef>
            </a:pPr>
            <a:r>
              <a:rPr lang="pt-BR" sz="1200">
                <a:latin typeface="Comic Sans MS" charset="0"/>
              </a:rPr>
              <a:t>1 </a:t>
            </a:r>
            <a:r>
              <a:rPr lang="en-US" sz="1200">
                <a:latin typeface="Comic Sans MS" charset="0"/>
              </a:rPr>
              <a:t>µ</a:t>
            </a:r>
            <a:r>
              <a:rPr lang="pt-BR" sz="1200">
                <a:latin typeface="Comic Sans MS" charset="0"/>
              </a:rPr>
              <a:t>m = 1000nm</a:t>
            </a:r>
          </a:p>
          <a:p>
            <a:pPr eaLnBrk="1" hangingPunct="1">
              <a:spcBef>
                <a:spcPct val="50000"/>
              </a:spcBef>
            </a:pPr>
            <a:endParaRPr lang="pt-BR" sz="1200">
              <a:latin typeface="Comic Sans MS" charset="0"/>
            </a:endParaRPr>
          </a:p>
          <a:p>
            <a:pPr eaLnBrk="1" hangingPunct="1">
              <a:spcBef>
                <a:spcPct val="50000"/>
              </a:spcBef>
            </a:pPr>
            <a:endParaRPr lang="en-US" sz="2000" i="1"/>
          </a:p>
        </p:txBody>
      </p:sp>
      <p:sp>
        <p:nvSpPr>
          <p:cNvPr id="28677" name="Text Box 6"/>
          <p:cNvSpPr txBox="1">
            <a:spLocks noChangeArrowheads="1"/>
          </p:cNvSpPr>
          <p:nvPr/>
        </p:nvSpPr>
        <p:spPr bwMode="auto">
          <a:xfrm>
            <a:off x="4800600" y="5638800"/>
            <a:ext cx="4191000" cy="10779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latin typeface="Comic Sans MS" charset="0"/>
              </a:rPr>
              <a:t>Click link for an interactive </a:t>
            </a:r>
          </a:p>
          <a:p>
            <a:pPr algn="ctr" eaLnBrk="1" hangingPunct="1">
              <a:spcBef>
                <a:spcPct val="50000"/>
              </a:spcBef>
            </a:pPr>
            <a:r>
              <a:rPr lang="en-US" sz="1600">
                <a:latin typeface="Comic Sans MS" charset="0"/>
                <a:hlinkClick r:id="rId6"/>
              </a:rPr>
              <a:t>“</a:t>
            </a:r>
            <a:r>
              <a:rPr lang="en-US" altLang="ja-JP" sz="1600" b="1">
                <a:latin typeface="Comic Sans MS" charset="0"/>
                <a:hlinkClick r:id="rId6"/>
              </a:rPr>
              <a:t>Size of Microscopic Things</a:t>
            </a:r>
            <a:r>
              <a:rPr lang="en-US" sz="1600">
                <a:latin typeface="Comic Sans MS" charset="0"/>
                <a:hlinkClick r:id="rId6"/>
              </a:rPr>
              <a:t>”</a:t>
            </a:r>
            <a:r>
              <a:rPr lang="en-US" altLang="ja-JP" sz="1600">
                <a:latin typeface="Comic Sans MS" charset="0"/>
                <a:hlinkClick r:id="rId6"/>
              </a:rPr>
              <a:t> </a:t>
            </a:r>
            <a:endParaRPr lang="en-US" altLang="ja-JP" sz="1600">
              <a:latin typeface="Comic Sans MS" charset="0"/>
            </a:endParaRPr>
          </a:p>
          <a:p>
            <a:pPr algn="ctr" eaLnBrk="1" hangingPunct="1">
              <a:spcBef>
                <a:spcPct val="50000"/>
              </a:spcBef>
            </a:pPr>
            <a:r>
              <a:rPr lang="en-US" sz="800">
                <a:latin typeface="Comic Sans MS" charset="0"/>
              </a:rPr>
              <a:t> </a:t>
            </a:r>
            <a:r>
              <a:rPr lang="en-US" sz="1600">
                <a:latin typeface="Comic Sans MS" charset="0"/>
              </a:rPr>
              <a:t>animation on Cells Alive. </a:t>
            </a:r>
          </a:p>
        </p:txBody>
      </p:sp>
      <p:sp>
        <p:nvSpPr>
          <p:cNvPr id="2867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b="0">
                <a:latin typeface="Comic Sans MS" charset="0"/>
              </a:rPr>
              <a:t>From the  Virtual Biology Classroom on </a:t>
            </a:r>
            <a:r>
              <a:rPr lang="en-US" sz="1000" b="0">
                <a:latin typeface="Comic Sans MS" charset="0"/>
                <a:hlinkClick r:id="rId7"/>
              </a:rPr>
              <a:t>ScienceProfOnline.com</a:t>
            </a:r>
            <a:endParaRPr lang="en-US" sz="1000" b="0">
              <a:latin typeface="Comic Sans MS" charset="0"/>
            </a:endParaRPr>
          </a:p>
        </p:txBody>
      </p:sp>
    </p:spTree>
    <p:extLst>
      <p:ext uri="{BB962C8B-B14F-4D97-AF65-F5344CB8AC3E}">
        <p14:creationId xmlns:p14="http://schemas.microsoft.com/office/powerpoint/2010/main" val="4268862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563563"/>
          </a:xfrm>
        </p:spPr>
        <p:txBody>
          <a:bodyPr/>
          <a:lstStyle/>
          <a:p>
            <a:pPr eaLnBrk="1" hangingPunct="1"/>
            <a:r>
              <a:rPr lang="en-US" altLang="en-US" sz="4000" smtClean="0">
                <a:latin typeface="Comic Sans MS" pitchFamily="66" charset="0"/>
                <a:hlinkClick r:id="rId3"/>
              </a:rPr>
              <a:t>Animal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29699" name="Picture 4" descr="EukaryoteAnimalCel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914400"/>
            <a:ext cx="7924800" cy="5561013"/>
          </a:xfrm>
          <a:noFill/>
        </p:spPr>
      </p:pic>
      <p:sp>
        <p:nvSpPr>
          <p:cNvPr id="29700"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5"/>
              </a:rPr>
              <a:t>Animal cell diagram </a:t>
            </a:r>
            <a:r>
              <a:rPr lang="en-US" altLang="en-US" sz="1000" b="0">
                <a:latin typeface="Comic Sans MS" pitchFamily="66" charset="0"/>
              </a:rPr>
              <a:t>, M. Ruiz</a:t>
            </a:r>
          </a:p>
        </p:txBody>
      </p:sp>
      <p:sp>
        <p:nvSpPr>
          <p:cNvPr id="6"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20499476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smtClean="0">
                <a:latin typeface="Comic Sans MS" pitchFamily="66" charset="0"/>
                <a:hlinkClick r:id="rId3"/>
              </a:rPr>
              <a:t>Plant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762000"/>
            <a:ext cx="8382000" cy="5856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6"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4415700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228600" y="152400"/>
            <a:ext cx="8534400" cy="6248400"/>
          </a:xfrm>
        </p:spPr>
        <p:txBody>
          <a:bodyPr/>
          <a:lstStyle/>
          <a:p>
            <a:pPr>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buFontTx/>
              <a:buNone/>
              <a:defRPr/>
            </a:pPr>
            <a:r>
              <a:rPr lang="en-US" sz="1800" dirty="0" smtClean="0">
                <a:latin typeface="Comic Sans MS" pitchFamily="66" charset="0"/>
              </a:rPr>
              <a:t>    </a:t>
            </a:r>
            <a:r>
              <a:rPr lang="en-US" sz="1800" dirty="0">
                <a:latin typeface="Comic Sans MS" pitchFamily="66" charset="0"/>
              </a:rPr>
              <a:t>L</a:t>
            </a:r>
            <a:r>
              <a:rPr lang="en-US" sz="1800" dirty="0" smtClean="0">
                <a:latin typeface="Comic Sans MS" pitchFamily="66" charset="0"/>
              </a:rPr>
              <a:t>inks to resources that further explain Cell Biology:</a:t>
            </a:r>
          </a:p>
          <a:p>
            <a:pPr>
              <a:defRPr/>
            </a:pPr>
            <a:endParaRPr lang="en-US" sz="600" dirty="0" smtClean="0">
              <a:latin typeface="Comic Sans MS" pitchFamily="66" charset="0"/>
            </a:endParaRPr>
          </a:p>
          <a:p>
            <a:pPr eaLnBrk="1" hangingPunct="1">
              <a:defRPr/>
            </a:pPr>
            <a:r>
              <a:rPr lang="en-US" sz="1600" dirty="0" smtClean="0">
                <a:latin typeface="Comic Sans MS" pitchFamily="66" charset="0"/>
                <a:hlinkClick r:id="rId3"/>
              </a:rPr>
              <a:t>Prokaryotic </a:t>
            </a:r>
            <a:r>
              <a:rPr lang="en-US" sz="1600" dirty="0">
                <a:latin typeface="Comic Sans MS" pitchFamily="66" charset="0"/>
                <a:hlinkClick r:id="rId3"/>
              </a:rPr>
              <a:t>Cells</a:t>
            </a:r>
            <a:r>
              <a:rPr lang="en-US" sz="1600" dirty="0">
                <a:latin typeface="Comic Sans MS" pitchFamily="66" charset="0"/>
              </a:rPr>
              <a:t> Main Page</a:t>
            </a:r>
            <a:r>
              <a:rPr lang="en-US" sz="1200" dirty="0">
                <a:latin typeface="Comic Sans MS" pitchFamily="66" charset="0"/>
              </a:rPr>
              <a:t> </a:t>
            </a:r>
            <a:r>
              <a:rPr lang="en-US" sz="1100" dirty="0">
                <a:latin typeface="Comic Sans MS" pitchFamily="66" charset="0"/>
              </a:rPr>
              <a:t>on the Virtual Cell Biology Classroom </a:t>
            </a:r>
            <a:endParaRPr lang="en-US" sz="1100" dirty="0" smtClean="0">
              <a:latin typeface="Comic Sans MS" pitchFamily="66" charset="0"/>
            </a:endParaRPr>
          </a:p>
          <a:p>
            <a:pPr marL="0" indent="0" eaLnBrk="1" hangingPunct="1">
              <a:buNone/>
              <a:defRPr/>
            </a:pPr>
            <a:r>
              <a:rPr lang="en-US" sz="1100" dirty="0">
                <a:latin typeface="Comic Sans MS" pitchFamily="66" charset="0"/>
              </a:rPr>
              <a:t> </a:t>
            </a:r>
            <a:r>
              <a:rPr lang="en-US" sz="1100" dirty="0" smtClean="0">
                <a:latin typeface="Comic Sans MS" pitchFamily="66" charset="0"/>
              </a:rPr>
              <a:t>       of </a:t>
            </a:r>
            <a:r>
              <a:rPr lang="en-US" sz="1100" dirty="0">
                <a:latin typeface="Comic Sans MS" pitchFamily="66" charset="0"/>
                <a:hlinkClick r:id="rId4"/>
              </a:rPr>
              <a:t>Science Prof Online</a:t>
            </a:r>
            <a:r>
              <a:rPr lang="en-US" sz="1600" dirty="0">
                <a:latin typeface="Comic Sans MS" pitchFamily="66" charset="0"/>
              </a:rPr>
              <a:t> </a:t>
            </a:r>
            <a:r>
              <a:rPr lang="en-US" sz="1100" dirty="0">
                <a:latin typeface="Comic Sans MS" pitchFamily="66" charset="0"/>
              </a:rPr>
              <a:t>website</a:t>
            </a:r>
            <a:r>
              <a:rPr lang="en-US" sz="1600" dirty="0">
                <a:latin typeface="Comic Sans MS" pitchFamily="66" charset="0"/>
              </a:rPr>
              <a:t>.</a:t>
            </a:r>
            <a:r>
              <a:rPr lang="en-US" sz="1100" dirty="0">
                <a:latin typeface="Comic Sans MS" pitchFamily="66" charset="0"/>
              </a:rPr>
              <a:t> </a:t>
            </a:r>
          </a:p>
          <a:p>
            <a:pPr eaLnBrk="1" hangingPunct="1">
              <a:defRPr/>
            </a:pPr>
            <a:r>
              <a:rPr lang="en-US" sz="1600" dirty="0">
                <a:latin typeface="Comic Sans MS" pitchFamily="66" charset="0"/>
                <a:hlinkClick r:id="rId5"/>
              </a:rPr>
              <a:t>Prokaryotic Cell</a:t>
            </a:r>
            <a:r>
              <a:rPr lang="en-US" sz="1600" dirty="0">
                <a:latin typeface="Comic Sans MS" pitchFamily="66" charset="0"/>
              </a:rPr>
              <a:t>: </a:t>
            </a:r>
            <a:r>
              <a:rPr lang="en-US" sz="1400" dirty="0">
                <a:latin typeface="Comic Sans MS" pitchFamily="66" charset="0"/>
              </a:rPr>
              <a:t>Structures, Functions &amp; Diagrams,</a:t>
            </a:r>
            <a:r>
              <a:rPr lang="en-US" sz="1100" dirty="0">
                <a:latin typeface="Comic Sans MS" pitchFamily="66" charset="0"/>
              </a:rPr>
              <a:t>  an article from SPO</a:t>
            </a:r>
            <a:r>
              <a:rPr lang="en-US" sz="1600" dirty="0" smtClean="0">
                <a:latin typeface="Comic Sans MS" pitchFamily="66" charset="0"/>
              </a:rPr>
              <a:t>.</a:t>
            </a:r>
          </a:p>
          <a:p>
            <a:pPr eaLnBrk="1" hangingPunct="1">
              <a:defRPr/>
            </a:pPr>
            <a:r>
              <a:rPr lang="en-US" sz="1600" dirty="0">
                <a:latin typeface="Comic Sans MS" pitchFamily="66" charset="0"/>
                <a:hlinkClick r:id="rId6"/>
              </a:rPr>
              <a:t>Prokaryotic Cell </a:t>
            </a:r>
            <a:r>
              <a:rPr lang="en-US" sz="1100" dirty="0">
                <a:latin typeface="Comic Sans MS" pitchFamily="66" charset="0"/>
              </a:rPr>
              <a:t>interactive diagram from </a:t>
            </a:r>
            <a:r>
              <a:rPr lang="en-US" sz="1100" dirty="0">
                <a:latin typeface="Comic Sans MS" pitchFamily="66" charset="0"/>
                <a:hlinkClick r:id="rId7"/>
              </a:rPr>
              <a:t>Cells Alive </a:t>
            </a:r>
            <a:r>
              <a:rPr lang="en-US" sz="1100" dirty="0">
                <a:latin typeface="Comic Sans MS" pitchFamily="66" charset="0"/>
              </a:rPr>
              <a:t>website</a:t>
            </a:r>
            <a:r>
              <a:rPr lang="en-US" sz="700" dirty="0" smtClean="0">
                <a:latin typeface="Comic Sans MS" pitchFamily="66" charset="0"/>
              </a:rPr>
              <a:t>.</a:t>
            </a:r>
            <a:endParaRPr lang="en-US" sz="1100" dirty="0">
              <a:latin typeface="Comic Sans MS" pitchFamily="66" charset="0"/>
            </a:endParaRPr>
          </a:p>
          <a:p>
            <a:pPr>
              <a:defRPr/>
            </a:pPr>
            <a:r>
              <a:rPr lang="en-US" sz="1600" dirty="0" smtClean="0">
                <a:latin typeface="Comic Sans MS" pitchFamily="66" charset="0"/>
                <a:hlinkClick r:id="rId8"/>
              </a:rPr>
              <a:t>Eukaryotic Cells</a:t>
            </a:r>
            <a:r>
              <a:rPr lang="en-US" sz="1600" dirty="0" smtClean="0">
                <a:latin typeface="Comic Sans MS" pitchFamily="66" charset="0"/>
              </a:rPr>
              <a:t> 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a:defRPr/>
            </a:pPr>
            <a:r>
              <a:rPr lang="en-US" sz="1600" dirty="0">
                <a:latin typeface="Comic Sans MS" pitchFamily="66" charset="0"/>
                <a:hlinkClick r:id="rId9"/>
              </a:rPr>
              <a:t>Prokaryotic &amp; Eukaryotic</a:t>
            </a:r>
            <a:r>
              <a:rPr lang="en-US" sz="1600" dirty="0">
                <a:latin typeface="Comic Sans MS" pitchFamily="66" charset="0"/>
              </a:rPr>
              <a:t>: Two Types of Biological </a:t>
            </a:r>
            <a:r>
              <a:rPr lang="en-US" sz="1600" dirty="0" smtClean="0">
                <a:latin typeface="Comic Sans MS" pitchFamily="66" charset="0"/>
              </a:rPr>
              <a:t>Cells</a:t>
            </a:r>
            <a:r>
              <a:rPr lang="en-US" sz="1100" dirty="0" smtClean="0">
                <a:latin typeface="Comic Sans MS" pitchFamily="66" charset="0"/>
              </a:rPr>
              <a:t>, an article from SPO.</a:t>
            </a:r>
          </a:p>
          <a:p>
            <a:pPr>
              <a:defRPr/>
            </a:pPr>
            <a:r>
              <a:rPr lang="en-US" sz="1600" dirty="0" smtClean="0">
                <a:latin typeface="Comic Sans MS" pitchFamily="66" charset="0"/>
                <a:hlinkClick r:id="rId10"/>
              </a:rPr>
              <a:t>Eukaryotic </a:t>
            </a:r>
            <a:r>
              <a:rPr lang="en-US" sz="1600" dirty="0">
                <a:latin typeface="Comic Sans MS" pitchFamily="66" charset="0"/>
                <a:hlinkClick r:id="rId10"/>
              </a:rPr>
              <a:t>Cell</a:t>
            </a:r>
            <a:r>
              <a:rPr lang="en-US" sz="1600" dirty="0">
                <a:latin typeface="Comic Sans MS" pitchFamily="66" charset="0"/>
              </a:rPr>
              <a:t>: Structures, Functions &amp; </a:t>
            </a:r>
            <a:r>
              <a:rPr lang="en-US" sz="1600" dirty="0" smtClean="0">
                <a:latin typeface="Comic Sans MS" pitchFamily="66" charset="0"/>
              </a:rPr>
              <a:t>Diagrams</a:t>
            </a:r>
            <a:r>
              <a:rPr lang="en-US" sz="1100" dirty="0" smtClean="0">
                <a:latin typeface="Comic Sans MS" pitchFamily="66" charset="0"/>
              </a:rPr>
              <a:t>, an article from SPO.</a:t>
            </a:r>
          </a:p>
          <a:p>
            <a:pPr>
              <a:defRPr/>
            </a:pPr>
            <a:r>
              <a:rPr lang="en-US" sz="1600" dirty="0" smtClean="0"/>
              <a:t>“</a:t>
            </a:r>
            <a:r>
              <a:rPr lang="en-US" sz="1600" dirty="0" smtClean="0">
                <a:latin typeface="Comic Sans MS" pitchFamily="66" charset="0"/>
                <a:hlinkClick r:id="rId11"/>
              </a:rPr>
              <a:t>Cells</a:t>
            </a:r>
            <a:r>
              <a:rPr lang="en-US" sz="1600" dirty="0" smtClean="0"/>
              <a:t>”</a:t>
            </a:r>
            <a:r>
              <a:rPr lang="en-US" sz="1000" dirty="0" smtClean="0">
                <a:latin typeface="Comic Sans MS" pitchFamily="66" charset="0"/>
              </a:rPr>
              <a:t> music video by They Might Be Giants.</a:t>
            </a:r>
          </a:p>
          <a:p>
            <a:pPr>
              <a:defRPr/>
            </a:pPr>
            <a:r>
              <a:rPr lang="en-US" sz="1600" dirty="0" smtClean="0">
                <a:latin typeface="Comic Sans MS" pitchFamily="66" charset="0"/>
                <a:hlinkClick r:id="rId12"/>
              </a:rPr>
              <a:t>Cells Alive</a:t>
            </a:r>
            <a:r>
              <a:rPr lang="en-US" sz="1000" dirty="0" smtClean="0">
                <a:latin typeface="Comic Sans MS" pitchFamily="66" charset="0"/>
              </a:rPr>
              <a:t> interactive website.</a:t>
            </a:r>
          </a:p>
          <a:p>
            <a:pPr>
              <a:defRPr/>
            </a:pPr>
            <a:r>
              <a:rPr lang="en-US" sz="1600" dirty="0" smtClean="0">
                <a:latin typeface="Comic Sans MS" pitchFamily="66" charset="0"/>
                <a:hlinkClick r:id="rId13"/>
              </a:rPr>
              <a:t>Cell Structure</a:t>
            </a:r>
            <a:r>
              <a:rPr lang="en-US" sz="1100" dirty="0" smtClean="0">
                <a:latin typeface="Comic Sans MS" pitchFamily="66" charset="0"/>
              </a:rPr>
              <a:t> tutorials and quizzes from Interactive Concepts in Biochemistry.</a:t>
            </a:r>
          </a:p>
          <a:p>
            <a:pPr>
              <a:defRPr/>
            </a:pPr>
            <a:r>
              <a:rPr lang="en-US" sz="1600" dirty="0" smtClean="0">
                <a:latin typeface="Comic Sans MS" pitchFamily="66" charset="0"/>
                <a:hlinkClick r:id="rId14"/>
              </a:rPr>
              <a:t>Eukaryotic Cell Tour</a:t>
            </a:r>
            <a:r>
              <a:rPr lang="en-US" sz="1000" dirty="0" smtClean="0">
                <a:latin typeface="Comic Sans MS" pitchFamily="66" charset="0"/>
              </a:rPr>
              <a:t> an Animated Science Tutorial.</a:t>
            </a:r>
          </a:p>
          <a:p>
            <a:pPr>
              <a:defRPr/>
            </a:pPr>
            <a:r>
              <a:rPr lang="en-US" sz="1600" dirty="0" smtClean="0">
                <a:latin typeface="Comic Sans MS" pitchFamily="66" charset="0"/>
                <a:hlinkClick r:id="rId15"/>
              </a:rPr>
              <a:t>Endomembrane System</a:t>
            </a:r>
            <a:r>
              <a:rPr lang="en-US" sz="1600" dirty="0" smtClean="0">
                <a:latin typeface="Comic Sans MS" pitchFamily="66" charset="0"/>
              </a:rPr>
              <a:t> </a:t>
            </a:r>
            <a:r>
              <a:rPr lang="en-US" sz="1000" dirty="0" smtClean="0">
                <a:latin typeface="Comic Sans MS" pitchFamily="66" charset="0"/>
              </a:rPr>
              <a:t>animation and quiz.</a:t>
            </a:r>
          </a:p>
          <a:p>
            <a:pPr>
              <a:defRPr/>
            </a:pPr>
            <a:r>
              <a:rPr lang="en-US" sz="1600" dirty="0" smtClean="0">
                <a:latin typeface="Comic Sans MS" pitchFamily="66" charset="0"/>
                <a:hlinkClick r:id="rId16"/>
              </a:rPr>
              <a:t>Endocytosis / Exocytosis</a:t>
            </a:r>
            <a:r>
              <a:rPr lang="en-US" sz="1000" dirty="0" smtClean="0">
                <a:latin typeface="Comic Sans MS" pitchFamily="66" charset="0"/>
                <a:hlinkClick r:id="rId16"/>
              </a:rPr>
              <a:t> </a:t>
            </a:r>
            <a:r>
              <a:rPr lang="en-US" sz="1000" dirty="0" smtClean="0">
                <a:latin typeface="Comic Sans MS" pitchFamily="66" charset="0"/>
              </a:rPr>
              <a:t>animation and quiz from McGraw Hill.</a:t>
            </a:r>
          </a:p>
          <a:p>
            <a:pPr>
              <a:defRPr/>
            </a:pPr>
            <a:r>
              <a:rPr lang="en-US" sz="1600" dirty="0" smtClean="0">
                <a:latin typeface="Comic Sans MS" pitchFamily="66" charset="0"/>
              </a:rPr>
              <a:t>Biology4Kids </a:t>
            </a:r>
            <a:r>
              <a:rPr lang="en-US" sz="1600" dirty="0" smtClean="0"/>
              <a:t>–</a:t>
            </a:r>
            <a:r>
              <a:rPr lang="en-US" sz="1600" dirty="0" smtClean="0">
                <a:latin typeface="Comic Sans MS" pitchFamily="66" charset="0"/>
              </a:rPr>
              <a:t> </a:t>
            </a:r>
            <a:r>
              <a:rPr lang="en-US" sz="1600" dirty="0" smtClean="0">
                <a:latin typeface="Comic Sans MS" pitchFamily="66" charset="0"/>
                <a:hlinkClick r:id="rId17"/>
              </a:rPr>
              <a:t>Cell Biology Main Page</a:t>
            </a:r>
            <a:r>
              <a:rPr lang="en-US" sz="1000" dirty="0" smtClean="0">
                <a:latin typeface="Comic Sans MS" pitchFamily="66" charset="0"/>
              </a:rPr>
              <a:t>   by </a:t>
            </a:r>
            <a:r>
              <a:rPr lang="en-US" sz="1000" dirty="0" err="1" smtClean="0">
                <a:latin typeface="Comic Sans MS" pitchFamily="66" charset="0"/>
              </a:rPr>
              <a:t>Raders</a:t>
            </a:r>
            <a:r>
              <a:rPr lang="en-US" sz="1000" dirty="0" smtClean="0">
                <a:latin typeface="Comic Sans MS" pitchFamily="66" charset="0"/>
              </a:rPr>
              <a:t>.</a:t>
            </a:r>
          </a:p>
          <a:p>
            <a:pPr>
              <a:defRPr/>
            </a:pPr>
            <a:endParaRPr lang="en-US" sz="1000" dirty="0" smtClean="0">
              <a:latin typeface="Comic Sans MS" pitchFamily="66" charset="0"/>
            </a:endParaRPr>
          </a:p>
          <a:p>
            <a:pPr>
              <a:defRPr/>
            </a:pPr>
            <a:endParaRPr lang="en-US" sz="1000" dirty="0">
              <a:latin typeface="Comic Sans MS" pitchFamily="66" charset="0"/>
            </a:endParaRPr>
          </a:p>
          <a:p>
            <a:pPr marL="0" indent="0" algn="ctr">
              <a:buNone/>
              <a:defRPr/>
            </a:pPr>
            <a:r>
              <a:rPr lang="en-US" altLang="en-US" sz="1000" dirty="0">
                <a:latin typeface="Comic Sans MS" pitchFamily="66" charset="0"/>
              </a:rPr>
              <a:t> (You must be in PPT slideshow view to click on links.)</a:t>
            </a:r>
            <a:endParaRPr lang="en-US" sz="1000" dirty="0" smtClean="0">
              <a:latin typeface="Comic Sans MS" pitchFamily="66" charset="0"/>
            </a:endParaRPr>
          </a:p>
          <a:p>
            <a:pPr>
              <a:defRPr/>
            </a:pPr>
            <a:endParaRPr lang="en-US" sz="1000" dirty="0" smtClean="0">
              <a:latin typeface="Comic Sans MS" pitchFamily="66" charset="0"/>
            </a:endParaRPr>
          </a:p>
        </p:txBody>
      </p:sp>
      <p:pic>
        <p:nvPicPr>
          <p:cNvPr id="31747" name="Picture 4" descr="MC900229685[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43800" y="381001"/>
            <a:ext cx="1219200" cy="121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5"/>
          <p:cNvSpPr>
            <a:spLocks noChangeArrowheads="1" noChangeShapeType="1" noTextEdit="1"/>
          </p:cNvSpPr>
          <p:nvPr/>
        </p:nvSpPr>
        <p:spPr bwMode="auto">
          <a:xfrm rot="2397134">
            <a:off x="6190434" y="1583453"/>
            <a:ext cx="2499486" cy="490696"/>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rPr>
              <a:t>Smart Links</a:t>
            </a:r>
          </a:p>
        </p:txBody>
      </p:sp>
      <p:sp>
        <p:nvSpPr>
          <p:cNvPr id="6" name="Rectangle 6"/>
          <p:cNvSpPr>
            <a:spLocks noChangeArrowheads="1"/>
          </p:cNvSpPr>
          <p:nvPr/>
        </p:nvSpPr>
        <p:spPr bwMode="auto">
          <a:xfrm>
            <a:off x="5286140" y="6616656"/>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6471894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C0000"/>
                </a:solidFill>
                <a:latin typeface="Comic Sans MS"/>
                <a:cs typeface="Comic Sans MS"/>
              </a:rPr>
              <a:t/>
            </a:r>
            <a:br>
              <a:rPr lang="en-US" sz="3600" b="1" dirty="0" smtClean="0">
                <a:solidFill>
                  <a:srgbClr val="CC0000"/>
                </a:solidFill>
                <a:latin typeface="Comic Sans MS"/>
                <a:cs typeface="Comic Sans MS"/>
              </a:rPr>
            </a:br>
            <a:r>
              <a:rPr lang="en-US" sz="3200" b="1" dirty="0" smtClean="0">
                <a:solidFill>
                  <a:schemeClr val="tx1"/>
                </a:solidFill>
                <a:latin typeface="Comic Sans MS"/>
                <a:cs typeface="Comic Sans MS"/>
              </a:rPr>
              <a:t>O</a:t>
            </a:r>
            <a:r>
              <a:rPr lang="en-US" sz="3200" b="1" i="1" dirty="0" smtClean="0">
                <a:solidFill>
                  <a:schemeClr val="tx1"/>
                </a:solidFill>
                <a:latin typeface="Comic Sans MS"/>
                <a:cs typeface="Comic Sans MS"/>
              </a:rPr>
              <a:t>ld School </a:t>
            </a:r>
            <a:r>
              <a:rPr lang="en-US" sz="3200" b="1" dirty="0">
                <a:solidFill>
                  <a:schemeClr val="tx1"/>
                </a:solidFill>
                <a:latin typeface="Comic Sans MS"/>
                <a:cs typeface="Comic Sans MS"/>
              </a:rPr>
              <a:t>5 Kingdom classification of organisms</a:t>
            </a:r>
            <a:r>
              <a:rPr lang="en-US" sz="4000" dirty="0">
                <a:solidFill>
                  <a:schemeClr val="tx1"/>
                </a:solidFill>
                <a:latin typeface="Arial" charset="0"/>
              </a:rPr>
              <a:t/>
            </a:r>
            <a:br>
              <a:rPr lang="en-US" sz="4000" dirty="0">
                <a:solidFill>
                  <a:schemeClr val="tx1"/>
                </a:solidFill>
                <a:latin typeface="Arial" charset="0"/>
              </a:rPr>
            </a:br>
            <a:endParaRPr lang="en-US" sz="4000" dirty="0">
              <a:solidFill>
                <a:schemeClr val="tx1"/>
              </a:solidFill>
            </a:endParaRPr>
          </a:p>
        </p:txBody>
      </p:sp>
      <p:pic>
        <p:nvPicPr>
          <p:cNvPr id="4" name="Picture 3" descr="Tree_of_Living_Organisms_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440671"/>
            <a:ext cx="7848600" cy="4882527"/>
          </a:xfrm>
          <a:prstGeom prst="rect">
            <a:avLst/>
          </a:prstGeom>
        </p:spPr>
      </p:pic>
      <p:sp>
        <p:nvSpPr>
          <p:cNvPr id="5" name="Text Box 17"/>
          <p:cNvSpPr txBox="1">
            <a:spLocks noChangeArrowheads="1"/>
          </p:cNvSpPr>
          <p:nvPr/>
        </p:nvSpPr>
        <p:spPr bwMode="auto">
          <a:xfrm>
            <a:off x="533400" y="1676400"/>
            <a:ext cx="3276600" cy="907941"/>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3"/>
              </a:rPr>
              <a:t>Eukaryotes</a:t>
            </a:r>
            <a:endParaRPr lang="en-US" altLang="en-US" sz="2800" dirty="0" smtClean="0">
              <a:latin typeface="Comic Sans MS" pitchFamily="66" charset="0"/>
            </a:endParaRPr>
          </a:p>
          <a:p>
            <a:pPr algn="ctr" eaLnBrk="1" hangingPunct="1">
              <a:spcBef>
                <a:spcPct val="50000"/>
              </a:spcBef>
            </a:pPr>
            <a:endParaRPr lang="en-US" altLang="en-US" sz="1400" dirty="0">
              <a:latin typeface="Comic Sans MS" pitchFamily="66" charset="0"/>
            </a:endParaRPr>
          </a:p>
        </p:txBody>
      </p:sp>
      <p:sp>
        <p:nvSpPr>
          <p:cNvPr id="6" name="Text Box 16"/>
          <p:cNvSpPr txBox="1">
            <a:spLocks noChangeArrowheads="1"/>
          </p:cNvSpPr>
          <p:nvPr/>
        </p:nvSpPr>
        <p:spPr bwMode="auto">
          <a:xfrm>
            <a:off x="457200" y="5562600"/>
            <a:ext cx="3352800" cy="954107"/>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4"/>
              </a:rPr>
              <a:t>Prokaryotes</a:t>
            </a:r>
            <a:endParaRPr lang="en-US" altLang="en-US" sz="3200" dirty="0">
              <a:latin typeface="Comic Sans MS" pitchFamily="66" charset="0"/>
            </a:endParaRPr>
          </a:p>
          <a:p>
            <a:pPr algn="ctr" eaLnBrk="1" hangingPunct="1">
              <a:spcBef>
                <a:spcPct val="50000"/>
              </a:spcBef>
            </a:pPr>
            <a:endParaRPr lang="en-US" altLang="en-US" sz="1600" dirty="0">
              <a:latin typeface="Comic Sans MS" pitchFamily="66" charset="0"/>
            </a:endParaRPr>
          </a:p>
        </p:txBody>
      </p:sp>
      <p:sp>
        <p:nvSpPr>
          <p:cNvPr id="7"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 </a:t>
            </a:r>
            <a:r>
              <a:rPr lang="en-US" altLang="en-US" sz="1000" b="0" dirty="0">
                <a:latin typeface="Comic Sans MS" pitchFamily="66" charset="0"/>
                <a:hlinkClick r:id="rId5"/>
              </a:rPr>
              <a:t>Phylogenetic Tree</a:t>
            </a:r>
            <a:r>
              <a:rPr lang="en-US" altLang="en-US" sz="1000" b="0" dirty="0">
                <a:latin typeface="Comic Sans MS" pitchFamily="66" charset="0"/>
              </a:rPr>
              <a:t>, </a:t>
            </a:r>
            <a:r>
              <a:rPr lang="en-US" altLang="en-US" sz="1000" b="0" dirty="0" smtClean="0">
                <a:latin typeface="Comic Sans MS" pitchFamily="66" charset="0"/>
              </a:rPr>
              <a:t>Wiki</a:t>
            </a:r>
            <a:endParaRPr lang="en-US" altLang="en-US" sz="1000" b="0" i="1" dirty="0"/>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10" name="Rounded Rectangle 9"/>
          <p:cNvSpPr/>
          <p:nvPr/>
        </p:nvSpPr>
        <p:spPr bwMode="auto">
          <a:xfrm>
            <a:off x="4572000" y="4495800"/>
            <a:ext cx="2667000" cy="1600200"/>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6666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924800" cy="868363"/>
          </a:xfrm>
        </p:spPr>
        <p:txBody>
          <a:bodyPr/>
          <a:lstStyle/>
          <a:p>
            <a:pPr algn="l" eaLnBrk="1" hangingPunct="1"/>
            <a:r>
              <a:rPr lang="en-US" sz="4000" b="1" dirty="0" smtClean="0">
                <a:solidFill>
                  <a:srgbClr val="FF0000"/>
                </a:solidFill>
                <a:latin typeface="Comic Sans MS" pitchFamily="66" charset="0"/>
              </a:rPr>
              <a:t>Prokaryotes</a:t>
            </a:r>
            <a:r>
              <a:rPr lang="en-US" sz="4000" b="1" dirty="0" smtClean="0">
                <a:latin typeface="Comic Sans MS" pitchFamily="66" charset="0"/>
              </a:rPr>
              <a:t> </a:t>
            </a:r>
            <a:r>
              <a:rPr lang="en-US" sz="2400" dirty="0" smtClean="0">
                <a:latin typeface="Comic Sans MS" pitchFamily="66" charset="0"/>
              </a:rPr>
              <a:t>(Bacteria)</a:t>
            </a:r>
            <a:r>
              <a:rPr lang="en-US" sz="2000" dirty="0" smtClean="0"/>
              <a:t> </a:t>
            </a:r>
          </a:p>
        </p:txBody>
      </p:sp>
      <p:sp>
        <p:nvSpPr>
          <p:cNvPr id="6147" name="Rectangle 3"/>
          <p:cNvSpPr>
            <a:spLocks noGrp="1" noChangeArrowheads="1"/>
          </p:cNvSpPr>
          <p:nvPr>
            <p:ph type="body" sz="half" idx="1"/>
          </p:nvPr>
        </p:nvSpPr>
        <p:spPr>
          <a:xfrm>
            <a:off x="228600" y="1143000"/>
            <a:ext cx="5486400" cy="5029200"/>
          </a:xfrm>
        </p:spPr>
        <p:txBody>
          <a:bodyPr/>
          <a:lstStyle/>
          <a:p>
            <a:pPr eaLnBrk="1" hangingPunct="1">
              <a:buFontTx/>
              <a:buNone/>
            </a:pPr>
            <a:r>
              <a:rPr lang="en-US" sz="2000" i="1" dirty="0" smtClean="0">
                <a:latin typeface="Comic Sans MS" pitchFamily="66" charset="0"/>
              </a:rPr>
              <a:t>Tell me about </a:t>
            </a:r>
            <a:r>
              <a:rPr lang="en-US" sz="2000" i="1" dirty="0" smtClean="0">
                <a:latin typeface="Comic Sans MS" pitchFamily="66" charset="0"/>
                <a:hlinkClick r:id="rId3"/>
              </a:rPr>
              <a:t>Prokaryotes</a:t>
            </a:r>
            <a:r>
              <a:rPr lang="en-US" sz="2000" dirty="0" smtClean="0">
                <a:latin typeface="Comic Sans MS" pitchFamily="66" charset="0"/>
              </a:rPr>
              <a:t>…</a:t>
            </a:r>
            <a:endParaRPr lang="en-US" sz="2400" b="1" dirty="0" smtClean="0">
              <a:latin typeface="Comic Sans MS" pitchFamily="66" charset="0"/>
            </a:endParaRPr>
          </a:p>
          <a:p>
            <a:pPr eaLnBrk="1" hangingPunct="1">
              <a:buFontTx/>
              <a:buNone/>
            </a:pPr>
            <a:endParaRPr lang="en-US" sz="2400" b="1" dirty="0" smtClean="0">
              <a:latin typeface="Comic Sans MS" pitchFamily="66" charset="0"/>
            </a:endParaRPr>
          </a:p>
        </p:txBody>
      </p:sp>
      <p:pic>
        <p:nvPicPr>
          <p:cNvPr id="6148" name="Picture 4" descr="BinaryFi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675620"/>
            <a:ext cx="30575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5791200" y="152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1E9231"/>
                </a:solidFill>
                <a:latin typeface="Comic Sans MS" pitchFamily="66" charset="0"/>
              </a:rPr>
              <a:t>Binary Fission</a:t>
            </a:r>
            <a:endParaRPr lang="en-US" sz="2800" b="1" dirty="0">
              <a:solidFill>
                <a:srgbClr val="1E9231"/>
              </a:solidFill>
              <a:latin typeface="Comic Sans MS" pitchFamily="66" charset="0"/>
            </a:endParaRPr>
          </a:p>
        </p:txBody>
      </p:sp>
      <p:pic>
        <p:nvPicPr>
          <p:cNvPr id="6150"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752600"/>
            <a:ext cx="5029200" cy="441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6"/>
              </a:rPr>
              <a:t>Prokaryotic cell diagram</a:t>
            </a:r>
            <a:r>
              <a:rPr lang="en-US" sz="1000" b="0" dirty="0">
                <a:latin typeface="Comic Sans MS" pitchFamily="66" charset="0"/>
              </a:rPr>
              <a:t>, M. Ruiz, </a:t>
            </a:r>
            <a:r>
              <a:rPr lang="en-US" sz="1000" b="0" dirty="0">
                <a:latin typeface="Comic Sans MS" pitchFamily="66" charset="0"/>
                <a:hlinkClick r:id="rId7"/>
              </a:rPr>
              <a:t>Binary fission</a:t>
            </a:r>
            <a:r>
              <a:rPr lang="en-US" sz="1000" b="0" dirty="0">
                <a:latin typeface="Comic Sans MS" pitchFamily="66" charset="0"/>
              </a:rPr>
              <a:t>, JW Schmidt</a:t>
            </a:r>
          </a:p>
        </p:txBody>
      </p:sp>
      <p:sp>
        <p:nvSpPr>
          <p:cNvPr id="2" name="TextBox 1"/>
          <p:cNvSpPr txBox="1"/>
          <p:nvPr/>
        </p:nvSpPr>
        <p:spPr>
          <a:xfrm>
            <a:off x="6096000" y="3657600"/>
            <a:ext cx="2743200" cy="2616101"/>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rtlCol="0">
            <a:spAutoFit/>
          </a:bodyPr>
          <a:lstStyle/>
          <a:p>
            <a:pPr algn="ctr"/>
            <a:endParaRPr lang="en-US" sz="800" b="1" dirty="0" smtClean="0">
              <a:solidFill>
                <a:srgbClr val="FF0000"/>
              </a:solidFill>
              <a:latin typeface="Comic Sans MS" pitchFamily="66" charset="0"/>
            </a:endParaRPr>
          </a:p>
          <a:p>
            <a:pPr algn="ctr"/>
            <a:r>
              <a:rPr lang="en-US" sz="1600" b="1" dirty="0" smtClean="0">
                <a:solidFill>
                  <a:srgbClr val="FF0000"/>
                </a:solidFill>
                <a:latin typeface="Comic Sans MS" pitchFamily="66" charset="0"/>
              </a:rPr>
              <a:t>Check out these quick  animated lessons on </a:t>
            </a:r>
          </a:p>
          <a:p>
            <a:pPr algn="ctr"/>
            <a:r>
              <a:rPr lang="en-US" sz="1600" b="1" dirty="0" smtClean="0">
                <a:solidFill>
                  <a:srgbClr val="FF0000"/>
                </a:solidFill>
                <a:latin typeface="Comic Sans MS" pitchFamily="66" charset="0"/>
              </a:rPr>
              <a:t>binary fission: </a:t>
            </a:r>
          </a:p>
          <a:p>
            <a:pPr algn="ctr"/>
            <a:r>
              <a:rPr lang="en-US" sz="1050" dirty="0" smtClean="0">
                <a:latin typeface="Comic Sans MS" pitchFamily="66" charset="0"/>
              </a:rPr>
              <a:t>(Please watch both, as each provides different and useful information.)</a:t>
            </a:r>
            <a:endParaRPr lang="en-US" sz="1400" dirty="0" smtClean="0">
              <a:latin typeface="Comic Sans MS" pitchFamily="66" charset="0"/>
            </a:endParaRPr>
          </a:p>
          <a:p>
            <a:pPr algn="ctr"/>
            <a:endParaRPr lang="en-US" sz="1400" dirty="0">
              <a:latin typeface="Comic Sans MS" pitchFamily="66" charset="0"/>
            </a:endParaRPr>
          </a:p>
          <a:p>
            <a:pPr algn="ctr"/>
            <a:r>
              <a:rPr lang="en-US" sz="1600" dirty="0" smtClean="0">
                <a:latin typeface="Comic Sans MS" pitchFamily="66" charset="0"/>
                <a:hlinkClick r:id="rId8"/>
              </a:rPr>
              <a:t>Binary Fission Animation </a:t>
            </a:r>
            <a:endParaRPr lang="en-US" sz="1600" dirty="0" smtClean="0">
              <a:latin typeface="Comic Sans MS" pitchFamily="66" charset="0"/>
            </a:endParaRPr>
          </a:p>
          <a:p>
            <a:pPr algn="ctr"/>
            <a:r>
              <a:rPr lang="en-US" sz="1100" dirty="0" smtClean="0">
                <a:latin typeface="Comic Sans MS" pitchFamily="66" charset="0"/>
              </a:rPr>
              <a:t>from </a:t>
            </a:r>
            <a:r>
              <a:rPr lang="en-US" sz="1100" dirty="0" err="1" smtClean="0">
                <a:latin typeface="Comic Sans MS" pitchFamily="66" charset="0"/>
              </a:rPr>
              <a:t>ClassZone</a:t>
            </a:r>
            <a:endParaRPr lang="en-US" sz="1100" dirty="0" smtClean="0">
              <a:latin typeface="Comic Sans MS" pitchFamily="66" charset="0"/>
            </a:endParaRPr>
          </a:p>
          <a:p>
            <a:pPr algn="ctr"/>
            <a:endParaRPr lang="en-US" sz="1100" dirty="0">
              <a:latin typeface="Comic Sans MS" pitchFamily="66" charset="0"/>
            </a:endParaRPr>
          </a:p>
          <a:p>
            <a:pPr algn="ctr"/>
            <a:r>
              <a:rPr lang="en-US" sz="1600" dirty="0" smtClean="0">
                <a:latin typeface="Comic Sans MS" pitchFamily="66" charset="0"/>
                <a:hlinkClick r:id="rId9"/>
              </a:rPr>
              <a:t>Binary Fission Animation</a:t>
            </a:r>
            <a:endParaRPr lang="en-US" sz="1600" dirty="0" smtClean="0">
              <a:latin typeface="Comic Sans MS" pitchFamily="66" charset="0"/>
            </a:endParaRPr>
          </a:p>
          <a:p>
            <a:pPr algn="ctr"/>
            <a:r>
              <a:rPr lang="en-US" sz="1100" dirty="0" smtClean="0">
                <a:latin typeface="Comic Sans MS" pitchFamily="66" charset="0"/>
              </a:rPr>
              <a:t>From McGraw-Hill</a:t>
            </a:r>
            <a:endParaRPr lang="en-US" sz="1100" dirty="0">
              <a:latin typeface="Comic Sans MS" pitchFamily="66" charset="0"/>
            </a:endParaRPr>
          </a:p>
          <a:p>
            <a:pPr algn="ctr"/>
            <a:endParaRPr lang="en-US" sz="800" dirty="0" smtClean="0"/>
          </a:p>
        </p:txBody>
      </p:sp>
      <p:sp>
        <p:nvSpPr>
          <p:cNvPr id="11"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0"/>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229354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543800" cy="563563"/>
          </a:xfrm>
        </p:spPr>
        <p:txBody>
          <a:bodyPr/>
          <a:lstStyle/>
          <a:p>
            <a:pPr algn="l" eaLnBrk="1" hangingPunct="1"/>
            <a:r>
              <a:rPr lang="en-US" sz="3200" b="1" dirty="0" smtClean="0">
                <a:latin typeface="Comic Sans MS"/>
                <a:cs typeface="Comic Sans MS"/>
              </a:rPr>
              <a:t> Bacterial </a:t>
            </a:r>
            <a:r>
              <a:rPr lang="en-US" sz="3200" b="1" dirty="0" smtClean="0">
                <a:latin typeface="Comic Sans MS" pitchFamily="66" charset="0"/>
              </a:rPr>
              <a:t>Genetics</a:t>
            </a:r>
          </a:p>
        </p:txBody>
      </p:sp>
      <p:sp>
        <p:nvSpPr>
          <p:cNvPr id="7171" name="Rectangle 3"/>
          <p:cNvSpPr>
            <a:spLocks noGrp="1" noChangeArrowheads="1"/>
          </p:cNvSpPr>
          <p:nvPr>
            <p:ph type="body" sz="half" idx="1"/>
          </p:nvPr>
        </p:nvSpPr>
        <p:spPr>
          <a:xfrm>
            <a:off x="152400" y="1219200"/>
            <a:ext cx="4800600" cy="56388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Nucleoid</a:t>
            </a:r>
          </a:p>
          <a:p>
            <a:pPr eaLnBrk="1" hangingPunct="1">
              <a:lnSpc>
                <a:spcPct val="80000"/>
              </a:lnSpc>
            </a:pPr>
            <a:endParaRPr lang="en-US" sz="1400" b="1"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Region of cytoplasm where prokaryote’s </a:t>
            </a:r>
            <a:r>
              <a:rPr lang="en-US" sz="1400" b="1" dirty="0" smtClean="0">
                <a:latin typeface="Comic Sans MS" pitchFamily="66" charset="0"/>
              </a:rPr>
              <a:t>genome </a:t>
            </a:r>
            <a:r>
              <a:rPr lang="en-US" sz="1400" dirty="0" smtClean="0">
                <a:latin typeface="Comic Sans MS" pitchFamily="66" charset="0"/>
              </a:rPr>
              <a:t>(</a:t>
            </a:r>
            <a:r>
              <a:rPr lang="en-US" sz="1400" dirty="0" smtClean="0">
                <a:latin typeface="Comic Sans MS" pitchFamily="66" charset="0"/>
                <a:hlinkClick r:id="rId3"/>
              </a:rPr>
              <a:t>DNA</a:t>
            </a:r>
            <a:r>
              <a:rPr lang="en-US" sz="1400" dirty="0" smtClean="0">
                <a:latin typeface="Comic Sans MS" pitchFamily="66" charset="0"/>
              </a:rPr>
              <a:t>) is located. </a:t>
            </a:r>
          </a:p>
          <a:p>
            <a:pPr eaLnBrk="1" hangingPunct="1">
              <a:lnSpc>
                <a:spcPct val="80000"/>
              </a:lnSpc>
              <a:spcBef>
                <a:spcPct val="0"/>
              </a:spcBef>
            </a:pPr>
            <a:endParaRPr lang="en-US" sz="1000"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Usually a  singular, circular chromosome. </a:t>
            </a:r>
          </a:p>
          <a:p>
            <a:pPr eaLnBrk="1" hangingPunct="1">
              <a:lnSpc>
                <a:spcPct val="80000"/>
              </a:lnSpc>
              <a:spcBef>
                <a:spcPct val="0"/>
              </a:spcBef>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Plasmid</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Small extra piece of chromosome/genetic material.</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5 - 100 genes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Not critical to everyday functions.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Can provide genetic information to promote: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Antibiotic resistance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200" dirty="0" smtClean="0">
                <a:latin typeface="Comic Sans MS" pitchFamily="66" charset="0"/>
              </a:rPr>
              <a:t>		- Virulence factors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a:t>
            </a:r>
            <a:r>
              <a:rPr lang="en-US" sz="1000" i="1" dirty="0" smtClean="0">
                <a:latin typeface="Comic Sans MS" pitchFamily="66" charset="0"/>
              </a:rPr>
              <a:t>(molecules produced by pathogen that specifically influence 	host's function to allow the pathogen to thrive)</a:t>
            </a:r>
          </a:p>
          <a:p>
            <a:pPr eaLnBrk="1" hangingPunct="1">
              <a:lnSpc>
                <a:spcPct val="80000"/>
              </a:lnSpc>
              <a:buFontTx/>
              <a:buNone/>
            </a:pPr>
            <a:endParaRPr lang="en-US" sz="700" i="1"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Promote </a:t>
            </a:r>
            <a:r>
              <a:rPr lang="en-US" sz="1200" b="1" dirty="0" smtClean="0">
                <a:latin typeface="Comic Sans MS" pitchFamily="66" charset="0"/>
                <a:hlinkClick r:id="rId4"/>
              </a:rPr>
              <a:t>conjugation</a:t>
            </a:r>
            <a:r>
              <a:rPr lang="en-US" sz="1200" b="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000" i="1" dirty="0" smtClean="0">
                <a:latin typeface="Comic Sans MS" pitchFamily="66" charset="0"/>
              </a:rPr>
              <a:t>(transfer of genetic material between bacteria through cell-	to-cell contact)</a:t>
            </a:r>
          </a:p>
          <a:p>
            <a:pPr eaLnBrk="1" hangingPunct="1">
              <a:lnSpc>
                <a:spcPct val="80000"/>
              </a:lnSpc>
              <a:buFontTx/>
              <a:buNone/>
            </a:pPr>
            <a:endParaRPr lang="en-US" sz="1000" i="1" dirty="0" smtClean="0">
              <a:latin typeface="Comic Sans MS" pitchFamily="66" charset="0"/>
            </a:endParaRPr>
          </a:p>
          <a:p>
            <a:pPr eaLnBrk="1" hangingPunct="1">
              <a:lnSpc>
                <a:spcPct val="80000"/>
              </a:lnSpc>
              <a:buFontTx/>
              <a:buNone/>
            </a:pPr>
            <a:endParaRPr lang="en-US" sz="1200" dirty="0" smtClean="0"/>
          </a:p>
        </p:txBody>
      </p:sp>
      <p:pic>
        <p:nvPicPr>
          <p:cNvPr id="7172" name="Picture 4"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0"/>
            <a:ext cx="3276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onjug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03825" y="2806700"/>
            <a:ext cx="3711575" cy="351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a:t>
            </a:r>
            <a:r>
              <a:rPr lang="en-US" sz="1000" b="0" dirty="0">
                <a:latin typeface="Comic Sans MS" pitchFamily="66" charset="0"/>
                <a:hlinkClick r:id="rId8"/>
              </a:rPr>
              <a:t>Bacterial conjugation</a:t>
            </a:r>
            <a:r>
              <a:rPr lang="en-US" sz="1000" b="0" dirty="0">
                <a:latin typeface="Comic Sans MS" pitchFamily="66" charset="0"/>
              </a:rPr>
              <a:t>, Adenosine</a:t>
            </a:r>
          </a:p>
        </p:txBody>
      </p:sp>
      <p:sp>
        <p:nvSpPr>
          <p:cNvPr id="10"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31895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3962400" cy="1143000"/>
          </a:xfrm>
        </p:spPr>
        <p:txBody>
          <a:bodyPr/>
          <a:lstStyle/>
          <a:p>
            <a:pPr algn="l" eaLnBrk="1" hangingPunct="1"/>
            <a:r>
              <a:rPr lang="en-US" sz="2000" dirty="0" smtClean="0">
                <a:solidFill>
                  <a:srgbClr val="FF0000"/>
                </a:solidFill>
                <a:latin typeface="Comic Sans MS" pitchFamily="66" charset="0"/>
              </a:rPr>
              <a:t>Prokaryotes</a:t>
            </a:r>
            <a:r>
              <a:rPr lang="en-US" sz="2800" b="1" dirty="0" smtClean="0">
                <a:solidFill>
                  <a:schemeClr val="bg1">
                    <a:lumMod val="50000"/>
                  </a:schemeClr>
                </a:solidFill>
                <a:latin typeface="Comic Sans MS" pitchFamily="66" charset="0"/>
              </a:rPr>
              <a:t> </a:t>
            </a:r>
            <a:br>
              <a:rPr lang="en-US" sz="2800" b="1" dirty="0" smtClean="0">
                <a:solidFill>
                  <a:schemeClr val="bg1">
                    <a:lumMod val="50000"/>
                  </a:schemeClr>
                </a:solidFill>
                <a:latin typeface="Comic Sans MS" pitchFamily="66" charset="0"/>
              </a:rPr>
            </a:br>
            <a:r>
              <a:rPr lang="en-US" sz="3600" b="1" dirty="0" smtClean="0">
                <a:latin typeface="Comic Sans MS" pitchFamily="66" charset="0"/>
              </a:rPr>
              <a:t>Bacteria</a:t>
            </a:r>
            <a:r>
              <a:rPr lang="en-US" dirty="0" smtClean="0"/>
              <a:t> </a:t>
            </a:r>
          </a:p>
        </p:txBody>
      </p:sp>
      <p:sp>
        <p:nvSpPr>
          <p:cNvPr id="8195" name="Rectangle 3"/>
          <p:cNvSpPr>
            <a:spLocks noGrp="1" noChangeArrowheads="1"/>
          </p:cNvSpPr>
          <p:nvPr>
            <p:ph type="body" sz="half" idx="1"/>
          </p:nvPr>
        </p:nvSpPr>
        <p:spPr>
          <a:xfrm>
            <a:off x="228600" y="1828799"/>
            <a:ext cx="3962400" cy="4675909"/>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Cytoplasm</a:t>
            </a:r>
          </a:p>
          <a:p>
            <a:pPr eaLnBrk="1" hangingPunct="1">
              <a:lnSpc>
                <a:spcPct val="80000"/>
              </a:lnSpc>
              <a:buFontTx/>
              <a:buNone/>
            </a:pPr>
            <a:endParaRPr lang="en-US" sz="1000" b="1" dirty="0" smtClean="0">
              <a:latin typeface="Comic Sans MS" pitchFamily="66" charset="0"/>
            </a:endParaRPr>
          </a:p>
          <a:p>
            <a:pPr eaLnBrk="1" hangingPunct="1">
              <a:lnSpc>
                <a:spcPct val="80000"/>
              </a:lnSpc>
            </a:pPr>
            <a:r>
              <a:rPr lang="en-US" sz="1600" dirty="0" smtClean="0">
                <a:latin typeface="Comic Sans MS" pitchFamily="66" charset="0"/>
              </a:rPr>
              <a:t>Also known as proto-</a:t>
            </a:r>
            <a:r>
              <a:rPr lang="en-US" sz="1600" dirty="0" err="1" smtClean="0">
                <a:latin typeface="Comic Sans MS" pitchFamily="66" charset="0"/>
              </a:rPr>
              <a:t>plasm</a:t>
            </a:r>
            <a:r>
              <a:rPr lang="en-US" sz="1600" dirty="0" smtClean="0">
                <a:latin typeface="Comic Sans MS" pitchFamily="66" charset="0"/>
              </a:rPr>
              <a:t>.</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Gel-like matrix of water, </a:t>
            </a:r>
            <a:r>
              <a:rPr lang="en-US" sz="1600" dirty="0" smtClean="0">
                <a:latin typeface="Comic Sans MS" pitchFamily="66" charset="0"/>
                <a:hlinkClick r:id="rId3"/>
              </a:rPr>
              <a:t>enzymes</a:t>
            </a:r>
            <a:r>
              <a:rPr lang="en-US" sz="1600" dirty="0" smtClean="0">
                <a:latin typeface="Comic Sans MS" pitchFamily="66" charset="0"/>
              </a:rPr>
              <a:t>, nutrients, wastes, and gases and </a:t>
            </a:r>
          </a:p>
          <a:p>
            <a:pPr eaLnBrk="1" hangingPunct="1">
              <a:lnSpc>
                <a:spcPct val="80000"/>
              </a:lnSpc>
              <a:buFontTx/>
              <a:buNone/>
            </a:pPr>
            <a:r>
              <a:rPr lang="en-US" sz="1600" dirty="0" smtClean="0">
                <a:latin typeface="Comic Sans MS" pitchFamily="66" charset="0"/>
              </a:rPr>
              <a:t>	contains cell structures.</a:t>
            </a:r>
          </a:p>
          <a:p>
            <a:pPr eaLnBrk="1" hangingPunct="1">
              <a:lnSpc>
                <a:spcPct val="80000"/>
              </a:lnSpc>
            </a:pPr>
            <a:endParaRPr lang="en-US" sz="800" dirty="0" smtClean="0">
              <a:latin typeface="Comic Sans MS" pitchFamily="66" charset="0"/>
            </a:endParaRP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Location of growth, metabolism, and </a:t>
            </a:r>
            <a:r>
              <a:rPr lang="en-US" sz="1600" dirty="0" smtClean="0">
                <a:latin typeface="Comic Sans MS" pitchFamily="66" charset="0"/>
                <a:hlinkClick r:id="rId4"/>
              </a:rPr>
              <a:t>replication</a:t>
            </a:r>
            <a:r>
              <a:rPr lang="en-US" sz="1600" dirty="0" smtClean="0">
                <a:latin typeface="Comic Sans MS" pitchFamily="66" charset="0"/>
              </a:rPr>
              <a:t>. </a:t>
            </a:r>
          </a:p>
          <a:p>
            <a:pPr eaLnBrk="1" hangingPunct="1">
              <a:lnSpc>
                <a:spcPct val="80000"/>
              </a:lnSpc>
              <a:buFontTx/>
              <a:buNone/>
            </a:pPr>
            <a:endParaRPr lang="en-US" sz="1600" dirty="0" smtClean="0"/>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Granules</a:t>
            </a:r>
          </a:p>
          <a:p>
            <a:pPr eaLnBrk="1" hangingPunct="1">
              <a:lnSpc>
                <a:spcPct val="80000"/>
              </a:lnSpc>
              <a:buFontTx/>
              <a:buNone/>
            </a:pPr>
            <a:endParaRPr lang="en-US" sz="1000" b="1" dirty="0" smtClean="0">
              <a:latin typeface="Comic Sans MS" pitchFamily="66" charset="0"/>
            </a:endParaRPr>
          </a:p>
          <a:p>
            <a:pPr eaLnBrk="1" hangingPunct="1">
              <a:lnSpc>
                <a:spcPct val="80000"/>
              </a:lnSpc>
            </a:pPr>
            <a:r>
              <a:rPr lang="en-US" sz="1600" dirty="0" smtClean="0">
                <a:latin typeface="Comic Sans MS" pitchFamily="66" charset="0"/>
              </a:rPr>
              <a:t>Bacteria’s way of storing nutrients.</a:t>
            </a:r>
          </a:p>
          <a:p>
            <a:pPr eaLnBrk="1" hangingPunct="1">
              <a:lnSpc>
                <a:spcPct val="80000"/>
              </a:lnSpc>
            </a:pPr>
            <a:endParaRPr lang="en-US" sz="16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Staining of some granules aids in identification.</a:t>
            </a:r>
            <a:endParaRPr lang="en-US" sz="1600" dirty="0" smtClean="0"/>
          </a:p>
        </p:txBody>
      </p:sp>
      <p:pic>
        <p:nvPicPr>
          <p:cNvPr id="8196" name="Picture 4" descr="UnknownMicrobe.gif (32607 byt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4648200"/>
            <a:ext cx="405765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1000" y="228600"/>
            <a:ext cx="474345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0" y="6477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0" dirty="0">
                <a:latin typeface="Comic Sans MS" pitchFamily="66" charset="0"/>
              </a:rPr>
              <a:t>Image: </a:t>
            </a:r>
            <a:r>
              <a:rPr lang="en-US" sz="1000" b="0" dirty="0">
                <a:latin typeface="Comic Sans MS" pitchFamily="66" charset="0"/>
                <a:hlinkClick r:id="rId7"/>
              </a:rPr>
              <a:t>Prokaryotic cell diagram</a:t>
            </a:r>
            <a:r>
              <a:rPr lang="en-US" sz="1000" b="0" dirty="0">
                <a:latin typeface="Comic Sans MS" pitchFamily="66" charset="0"/>
              </a:rPr>
              <a:t>: M. Ruiz, Granules, Source Unknown</a:t>
            </a:r>
          </a:p>
        </p:txBody>
      </p:sp>
      <p:sp>
        <p:nvSpPr>
          <p:cNvPr id="9" name="Rectangle 6"/>
          <p:cNvSpPr>
            <a:spLocks noChangeArrowheads="1"/>
          </p:cNvSpPr>
          <p:nvPr/>
        </p:nvSpPr>
        <p:spPr bwMode="auto">
          <a:xfrm>
            <a:off x="5286140" y="6611779"/>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820973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457200" y="1752600"/>
            <a:ext cx="2971800" cy="4244181"/>
          </a:xfrm>
        </p:spPr>
        <p:txBody>
          <a:bodyPr/>
          <a:lstStyle/>
          <a:p>
            <a:pPr eaLnBrk="1" hangingPunct="1">
              <a:lnSpc>
                <a:spcPct val="80000"/>
              </a:lnSpc>
              <a:buFontTx/>
              <a:buNone/>
            </a:pPr>
            <a:endParaRPr lang="en-US" sz="1100" dirty="0" smtClean="0">
              <a:solidFill>
                <a:schemeClr val="tx1">
                  <a:lumMod val="50000"/>
                  <a:lumOff val="50000"/>
                </a:schemeClr>
              </a:solidFill>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Cytoskeleton</a:t>
            </a:r>
          </a:p>
          <a:p>
            <a:pPr marL="0" indent="0" eaLnBrk="1" hangingPunct="1">
              <a:lnSpc>
                <a:spcPct val="80000"/>
              </a:lnSpc>
              <a:buNone/>
            </a:pPr>
            <a:endParaRPr lang="en-US" sz="1800" b="1"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Cellular "scaffolding" or "skeleton" within the cytoplasm.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Major advance in prokaryotic </a:t>
            </a:r>
            <a:r>
              <a:rPr lang="en-US" sz="1600" dirty="0" smtClean="0">
                <a:latin typeface="Comic Sans MS" pitchFamily="66" charset="0"/>
                <a:hlinkClick r:id="rId3"/>
              </a:rPr>
              <a:t>cell biology</a:t>
            </a:r>
            <a:r>
              <a:rPr lang="en-US" sz="1600" dirty="0" smtClean="0">
                <a:latin typeface="Comic Sans MS" pitchFamily="66" charset="0"/>
              </a:rPr>
              <a:t> in the last decade has been discovery of the </a:t>
            </a:r>
            <a:r>
              <a:rPr lang="en-US" sz="1600" dirty="0" smtClean="0">
                <a:latin typeface="Comic Sans MS" pitchFamily="66" charset="0"/>
                <a:hlinkClick r:id="rId4"/>
              </a:rPr>
              <a:t>prokaryotic</a:t>
            </a:r>
            <a:r>
              <a:rPr lang="en-US" sz="1600" dirty="0" smtClean="0">
                <a:latin typeface="Comic Sans MS" pitchFamily="66" charset="0"/>
              </a:rPr>
              <a:t> cytoskeleton.</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Up until recently, thought to be a feature only of </a:t>
            </a:r>
            <a:r>
              <a:rPr lang="en-US" sz="1600" dirty="0" smtClean="0">
                <a:latin typeface="Comic Sans MS" pitchFamily="66" charset="0"/>
                <a:hlinkClick r:id="rId5"/>
              </a:rPr>
              <a:t>eukaryotic</a:t>
            </a:r>
            <a:r>
              <a:rPr lang="en-US" sz="1600" dirty="0" smtClean="0">
                <a:latin typeface="Comic Sans MS" pitchFamily="66" charset="0"/>
              </a:rPr>
              <a:t> cells.</a:t>
            </a:r>
            <a:endParaRPr lang="en-US" sz="800" dirty="0" smtClean="0"/>
          </a:p>
          <a:p>
            <a:pPr eaLnBrk="1" hangingPunct="1">
              <a:lnSpc>
                <a:spcPct val="80000"/>
              </a:lnSpc>
              <a:buFontTx/>
              <a:buNone/>
            </a:pPr>
            <a:endParaRPr lang="en-US" sz="1000" dirty="0" smtClean="0"/>
          </a:p>
        </p:txBody>
      </p:sp>
      <p:sp>
        <p:nvSpPr>
          <p:cNvPr id="9220" name="Text Box 4"/>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a:t>
            </a:r>
            <a:r>
              <a:rPr lang="en-US" sz="1000">
                <a:latin typeface="Comic Sans MS" pitchFamily="66" charset="0"/>
              </a:rPr>
              <a:t>: M. Ruiz</a:t>
            </a:r>
          </a:p>
        </p:txBody>
      </p:sp>
      <p:sp>
        <p:nvSpPr>
          <p:cNvPr id="9223" name="Line 7"/>
          <p:cNvSpPr>
            <a:spLocks noChangeShapeType="1"/>
          </p:cNvSpPr>
          <p:nvPr/>
        </p:nvSpPr>
        <p:spPr bwMode="auto">
          <a:xfrm flipH="1">
            <a:off x="4800600" y="3124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4876800" y="3429000"/>
            <a:ext cx="2362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flipH="1">
            <a:off x="5257800" y="38862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4876800" y="3048000"/>
            <a:ext cx="1676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6324600" y="3048000"/>
            <a:ext cx="304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6096000" y="32004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562600" y="3505200"/>
            <a:ext cx="762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5181600" y="3733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6781800" y="30480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flipH="1">
            <a:off x="4800600" y="3733800"/>
            <a:ext cx="2438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2"/>
          <p:cNvSpPr txBox="1">
            <a:spLocks noChangeArrowheads="1"/>
          </p:cNvSpPr>
          <p:nvPr/>
        </p:nvSpPr>
        <p:spPr bwMode="auto">
          <a:xfrm>
            <a:off x="304800" y="2286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dirty="0" smtClean="0">
                <a:solidFill>
                  <a:srgbClr val="FF0000"/>
                </a:solidFill>
                <a:latin typeface="Comic Sans MS" pitchFamily="66" charset="0"/>
              </a:rPr>
              <a:t>Prokaryotes</a:t>
            </a:r>
            <a:r>
              <a:rPr lang="en-US" sz="2800" b="1" dirty="0" smtClean="0">
                <a:solidFill>
                  <a:srgbClr val="FF0000"/>
                </a:solidFill>
                <a:latin typeface="Comic Sans MS" pitchFamily="66" charset="0"/>
              </a:rPr>
              <a:t> </a:t>
            </a:r>
            <a:br>
              <a:rPr lang="en-US" sz="2800" b="1" dirty="0" smtClean="0">
                <a:solidFill>
                  <a:srgbClr val="FF0000"/>
                </a:solidFill>
                <a:latin typeface="Comic Sans MS" pitchFamily="66" charset="0"/>
              </a:rPr>
            </a:br>
            <a:r>
              <a:rPr lang="en-US" sz="3600" b="1" dirty="0" smtClean="0">
                <a:latin typeface="Comic Sans MS" pitchFamily="66" charset="0"/>
              </a:rPr>
              <a:t>Bacteria</a:t>
            </a:r>
            <a:r>
              <a:rPr lang="en-US" dirty="0" smtClean="0"/>
              <a:t> </a:t>
            </a:r>
          </a:p>
        </p:txBody>
      </p:sp>
      <p:pic>
        <p:nvPicPr>
          <p:cNvPr id="21" name="Picture 5"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219200"/>
            <a:ext cx="4971052" cy="475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6" descr="scaffold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52400"/>
            <a:ext cx="3276600" cy="2497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Rectangle 6"/>
          <p:cNvSpPr>
            <a:spLocks noChangeArrowheads="1"/>
          </p:cNvSpPr>
          <p:nvPr/>
        </p:nvSpPr>
        <p:spPr bwMode="auto">
          <a:xfrm>
            <a:off x="0" y="6613525"/>
            <a:ext cx="38578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41323812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24867</TotalTime>
  <Words>3270</Words>
  <Application>Microsoft Macintosh PowerPoint</Application>
  <PresentationFormat>On-screen Show (4:3)</PresentationFormat>
  <Paragraphs>612</Paragraphs>
  <Slides>42</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Chart</vt:lpstr>
      <vt:lpstr>PowerPoint Presentation</vt:lpstr>
      <vt:lpstr>PowerPoint Presentation</vt:lpstr>
      <vt:lpstr>Two Basic Types of Cells</vt:lpstr>
      <vt:lpstr>Size of Living Things</vt:lpstr>
      <vt:lpstr> Old School 5 Kingdom classification of organisms </vt:lpstr>
      <vt:lpstr>Prokaryotes (Bacteria) </vt:lpstr>
      <vt:lpstr> Bacterial Genetics</vt:lpstr>
      <vt:lpstr>Prokaryotes  Bacteria </vt:lpstr>
      <vt:lpstr>PowerPoint Presentation</vt:lpstr>
      <vt:lpstr>PowerPoint Presentation</vt:lpstr>
      <vt:lpstr>Prokaryotes   Plasma Membrane</vt:lpstr>
      <vt:lpstr>PowerPoint Presentation</vt:lpstr>
      <vt:lpstr>Bacterial Cell Wall  Gram-Positive &amp; Gram-Negative</vt:lpstr>
      <vt:lpstr>Bacterial Endospores</vt:lpstr>
      <vt:lpstr>Bacterial Genus : Clostridium</vt:lpstr>
      <vt:lpstr>Prokaryotes  Surface Appendages</vt:lpstr>
      <vt:lpstr>REVIEW!</vt:lpstr>
      <vt:lpstr>Eukaryotic Cells</vt:lpstr>
      <vt:lpstr> Old School 5 Kingdom classification of organisms </vt:lpstr>
      <vt:lpstr>Cytoplasm</vt:lpstr>
      <vt:lpstr>Cytoskeleton</vt:lpstr>
      <vt:lpstr>  Surface Appendages: Cilia &amp; Flagella</vt:lpstr>
      <vt:lpstr>CYTOSKELETON: Microfilaments,  Intermediate Filaments  &amp; Microtubules  </vt:lpstr>
      <vt:lpstr> CYTOSKELETON: Centrioles &amp; Centrosomes</vt:lpstr>
      <vt:lpstr>PowerPoint Presentation</vt:lpstr>
      <vt:lpstr>PowerPoint Presentation</vt:lpstr>
      <vt:lpstr>PowerPoint Presentation</vt:lpstr>
      <vt:lpstr>ENDOMEMBRANE SYSTEM ORGANELLES: Nucleus</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lpstr>PLANT CELLS: Cell Wall</vt:lpstr>
      <vt:lpstr>Animal Cell (Eukaryote)</vt:lpstr>
      <vt:lpstr>Plant Cell (Eukaryote)</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Cells Structure &amp; Function Lecture PowerPoint</dc:title>
  <dc:subject/>
  <dc:creator>Tami Port</dc:creator>
  <cp:keywords>biological cells lecture powerpoint, prokaryotic eukaryotic cell lecture, free cell biology powerpoint, prokaryotic eukaryotic cell lecture ppt, biological cell structure function</cp:keywords>
  <dc:description/>
  <cp:lastModifiedBy>Voicemail</cp:lastModifiedBy>
  <cp:revision>300</cp:revision>
  <dcterms:created xsi:type="dcterms:W3CDTF">2007-09-10T15:59:12Z</dcterms:created>
  <dcterms:modified xsi:type="dcterms:W3CDTF">2015-02-08T22:32:26Z</dcterms:modified>
  <cp:category>Cell Biology Lecture Powerpoint</cp:category>
</cp:coreProperties>
</file>