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5" r:id="rId2"/>
    <p:sldId id="258" r:id="rId3"/>
    <p:sldId id="257"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2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5BC60-9336-264E-B8FD-06A7F4E75A1F}" type="datetimeFigureOut">
              <a:rPr lang="en-US" smtClean="0"/>
              <a:t>10/14/14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3FA88-28D7-F944-87D6-6DD1883C121A}" type="slidenum">
              <a:rPr lang="en-US" smtClean="0"/>
              <a:t>‹#›</a:t>
            </a:fld>
            <a:endParaRPr lang="en-US"/>
          </a:p>
        </p:txBody>
      </p:sp>
    </p:spTree>
    <p:extLst>
      <p:ext uri="{BB962C8B-B14F-4D97-AF65-F5344CB8AC3E}">
        <p14:creationId xmlns:p14="http://schemas.microsoft.com/office/powerpoint/2010/main" val="20162415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D3FB06-5950-4FCC-ACB2-4CD352708A99}" type="slidenum">
              <a:rPr lang="en-US" altLang="en-US" smtClean="0">
                <a:cs typeface="Arial" charset="0"/>
              </a:rPr>
              <a:pPr eaLnBrk="1" hangingPunct="1"/>
              <a:t>1</a:t>
            </a:fld>
            <a:endParaRPr lang="en-US" altLang="en-US" smtClean="0">
              <a:cs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B0C194-2D64-4B40-958F-65E0D3DCBA11}" type="slidenum">
              <a:rPr lang="en-US" altLang="en-US" smtClean="0"/>
              <a:pPr eaLnBrk="1" hangingPunct="1"/>
              <a:t>10</a:t>
            </a:fld>
            <a:endParaRPr lang="en-US" altLang="en-US" smtClean="0"/>
          </a:p>
        </p:txBody>
      </p:sp>
      <p:sp>
        <p:nvSpPr>
          <p:cNvPr id="24579" name="Rectangle 2"/>
          <p:cNvSpPr>
            <a:spLocks noGrp="1" noRot="1" noChangeAspect="1" noChangeArrowheads="1" noTextEdit="1"/>
          </p:cNvSpPr>
          <p:nvPr>
            <p:ph type="sldImg"/>
          </p:nvPr>
        </p:nvSpPr>
        <p:spPr>
          <a:xfrm>
            <a:off x="1146175" y="685800"/>
            <a:ext cx="4572000" cy="3429000"/>
          </a:xfrm>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EE5B1B-F6D4-4C06-A90B-4FF7D5422091}" type="slidenum">
              <a:rPr lang="en-US" altLang="en-US" smtClean="0"/>
              <a:pPr eaLnBrk="1" hangingPunct="1"/>
              <a:t>2</a:t>
            </a:fld>
            <a:endParaRPr lang="en-US"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14707" eaLnBrk="0" hangingPunct="0">
              <a:defRPr>
                <a:solidFill>
                  <a:schemeClr val="tx1"/>
                </a:solidFill>
                <a:latin typeface="Arial" charset="0"/>
              </a:defRPr>
            </a:lvl1pPr>
            <a:lvl2pPr marL="723113" indent="-278120" defTabSz="914707" eaLnBrk="0" hangingPunct="0">
              <a:defRPr>
                <a:solidFill>
                  <a:schemeClr val="tx1"/>
                </a:solidFill>
                <a:latin typeface="Arial" charset="0"/>
              </a:defRPr>
            </a:lvl2pPr>
            <a:lvl3pPr marL="1112482" indent="-222496" defTabSz="914707" eaLnBrk="0" hangingPunct="0">
              <a:defRPr>
                <a:solidFill>
                  <a:schemeClr val="tx1"/>
                </a:solidFill>
                <a:latin typeface="Arial" charset="0"/>
              </a:defRPr>
            </a:lvl3pPr>
            <a:lvl4pPr marL="1557475" indent="-222496" defTabSz="914707" eaLnBrk="0" hangingPunct="0">
              <a:defRPr>
                <a:solidFill>
                  <a:schemeClr val="tx1"/>
                </a:solidFill>
                <a:latin typeface="Arial" charset="0"/>
              </a:defRPr>
            </a:lvl4pPr>
            <a:lvl5pPr marL="2002467" indent="-222496" defTabSz="914707" eaLnBrk="0" hangingPunct="0">
              <a:defRPr>
                <a:solidFill>
                  <a:schemeClr val="tx1"/>
                </a:solidFill>
                <a:latin typeface="Arial" charset="0"/>
              </a:defRPr>
            </a:lvl5pPr>
            <a:lvl6pPr marL="2447460" indent="-222496" defTabSz="914707" eaLnBrk="0" fontAlgn="base" hangingPunct="0">
              <a:spcBef>
                <a:spcPct val="0"/>
              </a:spcBef>
              <a:spcAft>
                <a:spcPct val="0"/>
              </a:spcAft>
              <a:defRPr>
                <a:solidFill>
                  <a:schemeClr val="tx1"/>
                </a:solidFill>
                <a:latin typeface="Arial" charset="0"/>
              </a:defRPr>
            </a:lvl6pPr>
            <a:lvl7pPr marL="2892453" indent="-222496" defTabSz="914707" eaLnBrk="0" fontAlgn="base" hangingPunct="0">
              <a:spcBef>
                <a:spcPct val="0"/>
              </a:spcBef>
              <a:spcAft>
                <a:spcPct val="0"/>
              </a:spcAft>
              <a:defRPr>
                <a:solidFill>
                  <a:schemeClr val="tx1"/>
                </a:solidFill>
                <a:latin typeface="Arial" charset="0"/>
              </a:defRPr>
            </a:lvl7pPr>
            <a:lvl8pPr marL="3337446" indent="-222496" defTabSz="914707" eaLnBrk="0" fontAlgn="base" hangingPunct="0">
              <a:spcBef>
                <a:spcPct val="0"/>
              </a:spcBef>
              <a:spcAft>
                <a:spcPct val="0"/>
              </a:spcAft>
              <a:defRPr>
                <a:solidFill>
                  <a:schemeClr val="tx1"/>
                </a:solidFill>
                <a:latin typeface="Arial" charset="0"/>
              </a:defRPr>
            </a:lvl8pPr>
            <a:lvl9pPr marL="3782438" indent="-222496" defTabSz="914707" eaLnBrk="0" fontAlgn="base" hangingPunct="0">
              <a:spcBef>
                <a:spcPct val="0"/>
              </a:spcBef>
              <a:spcAft>
                <a:spcPct val="0"/>
              </a:spcAft>
              <a:defRPr>
                <a:solidFill>
                  <a:schemeClr val="tx1"/>
                </a:solidFill>
                <a:latin typeface="Arial" charset="0"/>
              </a:defRPr>
            </a:lvl9pPr>
          </a:lstStyle>
          <a:p>
            <a:pPr eaLnBrk="1" hangingPunct="1"/>
            <a:fld id="{D5FC6458-4BC7-4D9F-B6B5-E3BDE53ECC46}" type="slidenum">
              <a:rPr lang="en-US" smtClean="0"/>
              <a:pPr eaLnBrk="1" hangingPunct="1"/>
              <a:t>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sz="1400" dirty="0"/>
              <a:t>Some materials can move across the membrane, others cannot.</a:t>
            </a:r>
          </a:p>
        </p:txBody>
      </p:sp>
    </p:spTree>
    <p:extLst>
      <p:ext uri="{BB962C8B-B14F-4D97-AF65-F5344CB8AC3E}">
        <p14:creationId xmlns:p14="http://schemas.microsoft.com/office/powerpoint/2010/main" val="4272626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DCDAFA-5801-42E8-A2DC-DC136369366D}" type="slidenum">
              <a:rPr lang="en-US" altLang="en-US" smtClean="0"/>
              <a:pPr eaLnBrk="1" hangingPunct="1"/>
              <a:t>4</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z="1400" b="1" dirty="0" smtClean="0"/>
          </a:p>
          <a:p>
            <a:pPr eaLnBrk="1" hangingPunct="1"/>
            <a:endParaRPr lang="en-US" altLang="en-US" sz="1400" b="1" dirty="0" smtClean="0"/>
          </a:p>
          <a:p>
            <a:pPr eaLnBrk="1" hangingPunct="1"/>
            <a:r>
              <a:rPr lang="en-US" altLang="en-US" sz="1400" b="1" dirty="0" smtClean="0"/>
              <a:t>Temperature:</a:t>
            </a:r>
            <a:r>
              <a:rPr lang="en-US" altLang="en-US" sz="1400" dirty="0" smtClean="0"/>
              <a:t> molecules are always moving, and move faster at higher temperatures.</a:t>
            </a:r>
          </a:p>
          <a:p>
            <a:pPr eaLnBrk="1" hangingPunct="1"/>
            <a:endParaRPr lang="en-US" altLang="en-US" sz="800" dirty="0" smtClean="0"/>
          </a:p>
          <a:p>
            <a:pPr eaLnBrk="1" hangingPunct="1"/>
            <a:r>
              <a:rPr lang="en-US" altLang="en-US" sz="1400" b="1" dirty="0" smtClean="0"/>
              <a:t>Size:</a:t>
            </a:r>
            <a:r>
              <a:rPr lang="en-US" altLang="en-US" sz="1400" dirty="0" smtClean="0"/>
              <a:t> small molecules move faster than large molecules.</a:t>
            </a:r>
            <a:endParaRPr lang="en-US" altLang="en-US" sz="800" dirty="0" smtClean="0"/>
          </a:p>
          <a:p>
            <a:pPr eaLnBrk="1" hangingPunct="1"/>
            <a:endParaRPr lang="en-US" altLang="en-US" sz="1400" dirty="0" smtClean="0"/>
          </a:p>
          <a:p>
            <a:pPr eaLnBrk="1" hangingPunct="1"/>
            <a:r>
              <a:rPr lang="en-US" altLang="en-US" sz="1400" b="1" dirty="0" smtClean="0"/>
              <a:t>Concentration Gradient</a:t>
            </a:r>
            <a:r>
              <a:rPr lang="en-US" altLang="en-US" sz="1400" dirty="0" smtClean="0"/>
              <a:t>: difference in concentration of a substance between two areas</a:t>
            </a:r>
          </a:p>
          <a:p>
            <a:pPr eaLnBrk="1" hangingPunct="1"/>
            <a:endParaRPr lang="en-US" altLang="en-US" sz="14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754AE1-414E-4227-AD44-056F0740CAB8}" type="slidenum">
              <a:rPr lang="en-US" altLang="en-US" smtClean="0"/>
              <a:pPr eaLnBrk="1" hangingPunct="1"/>
              <a:t>5</a:t>
            </a:fld>
            <a:endParaRPr lang="en-US" alt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A: Water</a:t>
            </a:r>
          </a:p>
          <a:p>
            <a:pPr eaLnBrk="1" hangingPunct="1"/>
            <a:endParaRPr lang="en-US" altLang="en-US" smtClean="0"/>
          </a:p>
        </p:txBody>
      </p:sp>
    </p:spTree>
    <p:extLst>
      <p:ext uri="{BB962C8B-B14F-4D97-AF65-F5344CB8AC3E}">
        <p14:creationId xmlns:p14="http://schemas.microsoft.com/office/powerpoint/2010/main" val="37284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4707" eaLnBrk="0" hangingPunct="0">
              <a:defRPr>
                <a:solidFill>
                  <a:schemeClr val="tx1"/>
                </a:solidFill>
                <a:latin typeface="Arial" charset="0"/>
              </a:defRPr>
            </a:lvl1pPr>
            <a:lvl2pPr marL="723113" indent="-278120" defTabSz="914707" eaLnBrk="0" hangingPunct="0">
              <a:defRPr>
                <a:solidFill>
                  <a:schemeClr val="tx1"/>
                </a:solidFill>
                <a:latin typeface="Arial" charset="0"/>
              </a:defRPr>
            </a:lvl2pPr>
            <a:lvl3pPr marL="1112482" indent="-222496" defTabSz="914707" eaLnBrk="0" hangingPunct="0">
              <a:defRPr>
                <a:solidFill>
                  <a:schemeClr val="tx1"/>
                </a:solidFill>
                <a:latin typeface="Arial" charset="0"/>
              </a:defRPr>
            </a:lvl3pPr>
            <a:lvl4pPr marL="1557475" indent="-222496" defTabSz="914707" eaLnBrk="0" hangingPunct="0">
              <a:defRPr>
                <a:solidFill>
                  <a:schemeClr val="tx1"/>
                </a:solidFill>
                <a:latin typeface="Arial" charset="0"/>
              </a:defRPr>
            </a:lvl4pPr>
            <a:lvl5pPr marL="2002467" indent="-222496" defTabSz="914707" eaLnBrk="0" hangingPunct="0">
              <a:defRPr>
                <a:solidFill>
                  <a:schemeClr val="tx1"/>
                </a:solidFill>
                <a:latin typeface="Arial" charset="0"/>
              </a:defRPr>
            </a:lvl5pPr>
            <a:lvl6pPr marL="2447460" indent="-222496" defTabSz="914707" eaLnBrk="0" fontAlgn="base" hangingPunct="0">
              <a:spcBef>
                <a:spcPct val="0"/>
              </a:spcBef>
              <a:spcAft>
                <a:spcPct val="0"/>
              </a:spcAft>
              <a:defRPr>
                <a:solidFill>
                  <a:schemeClr val="tx1"/>
                </a:solidFill>
                <a:latin typeface="Arial" charset="0"/>
              </a:defRPr>
            </a:lvl6pPr>
            <a:lvl7pPr marL="2892453" indent="-222496" defTabSz="914707" eaLnBrk="0" fontAlgn="base" hangingPunct="0">
              <a:spcBef>
                <a:spcPct val="0"/>
              </a:spcBef>
              <a:spcAft>
                <a:spcPct val="0"/>
              </a:spcAft>
              <a:defRPr>
                <a:solidFill>
                  <a:schemeClr val="tx1"/>
                </a:solidFill>
                <a:latin typeface="Arial" charset="0"/>
              </a:defRPr>
            </a:lvl7pPr>
            <a:lvl8pPr marL="3337446" indent="-222496" defTabSz="914707" eaLnBrk="0" fontAlgn="base" hangingPunct="0">
              <a:spcBef>
                <a:spcPct val="0"/>
              </a:spcBef>
              <a:spcAft>
                <a:spcPct val="0"/>
              </a:spcAft>
              <a:defRPr>
                <a:solidFill>
                  <a:schemeClr val="tx1"/>
                </a:solidFill>
                <a:latin typeface="Arial" charset="0"/>
              </a:defRPr>
            </a:lvl8pPr>
            <a:lvl9pPr marL="3782438" indent="-222496" defTabSz="914707" eaLnBrk="0" fontAlgn="base" hangingPunct="0">
              <a:spcBef>
                <a:spcPct val="0"/>
              </a:spcBef>
              <a:spcAft>
                <a:spcPct val="0"/>
              </a:spcAft>
              <a:defRPr>
                <a:solidFill>
                  <a:schemeClr val="tx1"/>
                </a:solidFill>
                <a:latin typeface="Arial" charset="0"/>
              </a:defRPr>
            </a:lvl9pPr>
          </a:lstStyle>
          <a:p>
            <a:pPr eaLnBrk="1" hangingPunct="1"/>
            <a:fld id="{627DCFB4-AE51-4B42-B784-630B72E0936D}" type="slidenum">
              <a:rPr lang="en-US" smtClean="0"/>
              <a:pPr eaLnBrk="1" hangingPunct="1"/>
              <a:t>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048303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CEC947-B5BA-41B9-941F-710EFE021505}" type="slidenum">
              <a:rPr lang="en-US" altLang="en-US" smtClean="0"/>
              <a:pPr eaLnBrk="1" hangingPunct="1"/>
              <a:t>7</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Experiment using dialysis tubing (semi-permeable membrane) and clamps to make a pretend cell. </a:t>
            </a:r>
          </a:p>
          <a:p>
            <a:pPr eaLnBrk="1" hangingPunct="1"/>
            <a:endParaRPr lang="en-US" altLang="en-US" smtClean="0"/>
          </a:p>
          <a:p>
            <a:pPr eaLnBrk="1" hangingPunct="1"/>
            <a:r>
              <a:rPr lang="en-US" altLang="en-US" smtClean="0"/>
              <a:t>What happens when different dilutions of sugar </a:t>
            </a:r>
            <a:r>
              <a:rPr lang="en-US" altLang="en-US" sz="1000" smtClean="0"/>
              <a:t>(a big molecule that cannot pass through semi-permeable membrane)</a:t>
            </a:r>
            <a:r>
              <a:rPr lang="en-US" altLang="en-US" smtClean="0"/>
              <a:t> are used inside versus outside of cell.</a:t>
            </a:r>
          </a:p>
          <a:p>
            <a:pPr eaLnBrk="1" hangingPunct="1"/>
            <a:endParaRPr lang="en-US" altLang="en-US" smtClean="0"/>
          </a:p>
          <a:p>
            <a:pPr eaLnBrk="1" hangingPunct="1"/>
            <a:r>
              <a:rPr lang="en-US" altLang="en-US" smtClean="0"/>
              <a:t>Will the artificial cell lose weight, gain weight or stay the same in the following scenarios?</a:t>
            </a:r>
          </a:p>
          <a:p>
            <a:pPr eaLnBrk="1" hangingPunct="1"/>
            <a:endParaRPr lang="en-US" altLang="en-US" smtClean="0"/>
          </a:p>
          <a:p>
            <a:pPr eaLnBrk="1" hangingPunct="1"/>
            <a:r>
              <a:rPr lang="en-US" altLang="en-US" smtClean="0"/>
              <a:t>1. Fill cell with 20% sugar solution, submerge in container of 60% sugar 	solution</a:t>
            </a:r>
          </a:p>
          <a:p>
            <a:pPr eaLnBrk="1" hangingPunct="1"/>
            <a:endParaRPr lang="en-US" altLang="en-US" smtClean="0"/>
          </a:p>
          <a:p>
            <a:pPr eaLnBrk="1" hangingPunct="1"/>
            <a:r>
              <a:rPr lang="en-US" altLang="en-US" smtClean="0"/>
              <a:t>2. Fill cell with 35% sugar solution, submerge in container of pure water.</a:t>
            </a:r>
          </a:p>
          <a:p>
            <a:pPr eaLnBrk="1" hangingPunct="1"/>
            <a:endParaRPr lang="en-US" altLang="en-US" smtClean="0"/>
          </a:p>
          <a:p>
            <a:pPr eaLnBrk="1" hangingPunct="1"/>
            <a:r>
              <a:rPr lang="en-US" altLang="en-US" smtClean="0"/>
              <a:t>3. Fill cell with pure water, submerge in a container of 2% sugar solution.</a:t>
            </a:r>
          </a:p>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0A4E29-E4AB-4510-9E39-626044A7A461}" type="slidenum">
              <a:rPr lang="en-US" altLang="en-US" smtClean="0"/>
              <a:pPr eaLnBrk="1" hangingPunct="1"/>
              <a:t>8</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smtClean="0"/>
              <a:t>Facilitated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14AC91-890D-49CE-81F7-9F4E9AE723CE}" type="slidenum">
              <a:rPr lang="en-US" altLang="en-US" smtClean="0"/>
              <a:pPr eaLnBrk="1" hangingPunct="1"/>
              <a:t>9</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4A50F6-74F0-CB45-AB7A-D33D9B44A099}" type="datetimeFigureOut">
              <a:rPr lang="en-US" smtClean="0"/>
              <a:t>10/14/14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227346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4A50F6-74F0-CB45-AB7A-D33D9B44A099}" type="datetimeFigureOut">
              <a:rPr lang="en-US" smtClean="0"/>
              <a:t>10/14/14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137618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4A50F6-74F0-CB45-AB7A-D33D9B44A099}" type="datetimeFigureOut">
              <a:rPr lang="en-US" smtClean="0"/>
              <a:t>10/14/14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3140464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A33D35F-B79C-404A-9EF5-FBABDE274A57}" type="slidenum">
              <a:rPr lang="en-US"/>
              <a:pPr>
                <a:defRPr/>
              </a:pPr>
              <a:t>‹#›</a:t>
            </a:fld>
            <a:endParaRPr lang="en-US"/>
          </a:p>
        </p:txBody>
      </p:sp>
    </p:spTree>
    <p:extLst>
      <p:ext uri="{BB962C8B-B14F-4D97-AF65-F5344CB8AC3E}">
        <p14:creationId xmlns:p14="http://schemas.microsoft.com/office/powerpoint/2010/main" val="679526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406868E-60A1-4B70-8E42-BC0622EC9EB6}" type="slidenum">
              <a:rPr lang="en-US"/>
              <a:pPr>
                <a:defRPr/>
              </a:pPr>
              <a:t>‹#›</a:t>
            </a:fld>
            <a:endParaRPr lang="en-US"/>
          </a:p>
        </p:txBody>
      </p:sp>
    </p:spTree>
    <p:extLst>
      <p:ext uri="{BB962C8B-B14F-4D97-AF65-F5344CB8AC3E}">
        <p14:creationId xmlns:p14="http://schemas.microsoft.com/office/powerpoint/2010/main" val="2504756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4A50F6-74F0-CB45-AB7A-D33D9B44A099}" type="datetimeFigureOut">
              <a:rPr lang="en-US" smtClean="0"/>
              <a:t>10/14/14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220458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A50F6-74F0-CB45-AB7A-D33D9B44A099}" type="datetimeFigureOut">
              <a:rPr lang="en-US" smtClean="0"/>
              <a:t>10/14/14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978199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4A50F6-74F0-CB45-AB7A-D33D9B44A099}" type="datetimeFigureOut">
              <a:rPr lang="en-US" smtClean="0"/>
              <a:t>10/14/14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288919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4A50F6-74F0-CB45-AB7A-D33D9B44A099}" type="datetimeFigureOut">
              <a:rPr lang="en-US" smtClean="0"/>
              <a:t>10/14/14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321901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4A50F6-74F0-CB45-AB7A-D33D9B44A099}" type="datetimeFigureOut">
              <a:rPr lang="en-US" smtClean="0"/>
              <a:t>10/14/14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151672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A50F6-74F0-CB45-AB7A-D33D9B44A099}" type="datetimeFigureOut">
              <a:rPr lang="en-US" smtClean="0"/>
              <a:t>10/14/14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322001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A50F6-74F0-CB45-AB7A-D33D9B44A099}" type="datetimeFigureOut">
              <a:rPr lang="en-US" smtClean="0"/>
              <a:t>10/14/14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428308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A50F6-74F0-CB45-AB7A-D33D9B44A099}" type="datetimeFigureOut">
              <a:rPr lang="en-US" smtClean="0"/>
              <a:t>10/14/14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F21D2-3E92-BC40-9B8A-A352789660BB}" type="slidenum">
              <a:rPr lang="en-US" smtClean="0"/>
              <a:t>‹#›</a:t>
            </a:fld>
            <a:endParaRPr lang="en-US"/>
          </a:p>
        </p:txBody>
      </p:sp>
    </p:spTree>
    <p:extLst>
      <p:ext uri="{BB962C8B-B14F-4D97-AF65-F5344CB8AC3E}">
        <p14:creationId xmlns:p14="http://schemas.microsoft.com/office/powerpoint/2010/main" val="22995052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A50F6-74F0-CB45-AB7A-D33D9B44A099}" type="datetimeFigureOut">
              <a:rPr lang="en-US" smtClean="0"/>
              <a:t>10/14/14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F21D2-3E92-BC40-9B8A-A352789660BB}" type="slidenum">
              <a:rPr lang="en-US" smtClean="0"/>
              <a:t>‹#›</a:t>
            </a:fld>
            <a:endParaRPr lang="en-US"/>
          </a:p>
        </p:txBody>
      </p:sp>
    </p:spTree>
    <p:extLst>
      <p:ext uri="{BB962C8B-B14F-4D97-AF65-F5344CB8AC3E}">
        <p14:creationId xmlns:p14="http://schemas.microsoft.com/office/powerpoint/2010/main" val="3780563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 TargetMode="External"/><Relationship Id="rId8"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highered.mcgraw-hill.com/sites/0072507470/student_view0/chapter3/animation__how_facilitated_diffusion_works.html" TargetMode="External"/><Relationship Id="rId12" Type="http://schemas.openxmlformats.org/officeDocument/2006/relationships/image" Target="../media/image11.wmf"/><Relationship Id="rId13" Type="http://schemas.openxmlformats.org/officeDocument/2006/relationships/hyperlink" Target="http://www.scienceprofonline.com/virtual-cell-main.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scienceprofonline.com/vcbc/diffusion-osmosis-main.html" TargetMode="External"/><Relationship Id="rId4" Type="http://schemas.openxmlformats.org/officeDocument/2006/relationships/hyperlink" Target="http://www.scienceprofonline.com/" TargetMode="External"/><Relationship Id="rId5" Type="http://schemas.openxmlformats.org/officeDocument/2006/relationships/hyperlink" Target="http://www.youtube.com/watch?v=ktVPhem41Hk&amp;NR=1" TargetMode="External"/><Relationship Id="rId6" Type="http://schemas.openxmlformats.org/officeDocument/2006/relationships/hyperlink" Target="http://www.youtube.com/watch?v=0c8acUE9Itw&amp;NR=1" TargetMode="External"/><Relationship Id="rId7" Type="http://schemas.openxmlformats.org/officeDocument/2006/relationships/hyperlink" Target="http://www.imdb.com/video/screenplay/vi1386152217/" TargetMode="External"/><Relationship Id="rId8" Type="http://schemas.openxmlformats.org/officeDocument/2006/relationships/hyperlink" Target="http://highered.mcgraw-hill.com/sites/0072943696/student_view0/chapter3/animation__how_osmosis_works.html" TargetMode="External"/><Relationship Id="rId9" Type="http://schemas.openxmlformats.org/officeDocument/2006/relationships/hyperlink" Target="http://highered.mcgraw-hill.com/sites/0072495855/student_view0/chapter2/animation__how_the_sodium_potassium_pump_works.html" TargetMode="External"/><Relationship Id="rId10" Type="http://schemas.openxmlformats.org/officeDocument/2006/relationships/hyperlink" Target="http://highered.mcgraw-hill.com/sites/0072507470/student_view0/chapter3/animation__how_diffusion_works.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hyperlink" Target="http://www.biologycorner.com/bio1/diffusion.html" TargetMode="External"/><Relationship Id="rId5" Type="http://schemas.openxmlformats.org/officeDocument/2006/relationships/hyperlink" Target="http://en.wikipedia.org/wiki/File:Diffusion_(1).png" TargetMode="External"/><Relationship Id="rId6" Type="http://schemas.openxmlformats.org/officeDocument/2006/relationships/hyperlink" Target="http://www.scienceprofonline.org/vcbc/diffusion-osmosis-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4" Type="http://schemas.openxmlformats.org/officeDocument/2006/relationships/hyperlink" Target="http://en.wikipedia.org/wiki/File:Cell_membrane_detailed_diagram_4.svg" TargetMode="External"/><Relationship Id="rId5" Type="http://schemas.openxmlformats.org/officeDocument/2006/relationships/image" Target="../media/image3.jpeg"/><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hyperlink" Target="http://www.biologycorner.com/bio1/diffusion.html" TargetMode="External"/><Relationship Id="rId5" Type="http://schemas.openxmlformats.org/officeDocument/2006/relationships/hyperlink" Target="http://en.wikipedia.org/wiki/File:Diffusion_(1).png" TargetMode="External"/><Relationship Id="rId6" Type="http://schemas.openxmlformats.org/officeDocument/2006/relationships/image" Target="../media/image4.jpeg"/><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4" Type="http://schemas.openxmlformats.org/officeDocument/2006/relationships/hyperlink" Target="http://people.eku.edu/ritchisong/301notes1.htm" TargetMode="External"/><Relationship Id="rId5" Type="http://schemas.openxmlformats.org/officeDocument/2006/relationships/image" Target="../media/image5.gif"/><Relationship Id="rId6"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profonline.com/chemistry/diffusion-osmosis-tonicity-effect-osmotic-pressure-on-cells.html" TargetMode="External"/><Relationship Id="rId4" Type="http://schemas.openxmlformats.org/officeDocument/2006/relationships/image" Target="../media/image6.png"/><Relationship Id="rId5" Type="http://schemas.openxmlformats.org/officeDocument/2006/relationships/hyperlink" Target="http://people.eku.edu/ritchisong/301notes1.htm" TargetMode="External"/><Relationship Id="rId6" Type="http://schemas.openxmlformats.org/officeDocument/2006/relationships/hyperlink" Target="http://en.wikipedia.org/wiki/File:Osmotic_pressure_on_blood_cells_diagram.svg" TargetMode="External"/><Relationship Id="rId7" Type="http://schemas.openxmlformats.org/officeDocument/2006/relationships/hyperlink" Target="http://highered.mcgraw-hill.com/sites/0072495855/student_view0/chapter2/animation__how_osmosis_works.html" TargetMode="External"/><Relationship Id="rId8" Type="http://schemas.openxmlformats.org/officeDocument/2006/relationships/hyperlink" Target="http://www.scienceprofonline.com/vcbc/diffusion-osmosis-main.html" TargetMode="External"/><Relationship Id="rId9" Type="http://schemas.openxmlformats.org/officeDocument/2006/relationships/hyperlink" Target="http://www.scienceprofonline.com/virtual-cell-main.html" TargetMode="External"/><Relationship Id="rId10"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hyperlink" Target="http://www.scienceprofonline.org/chemistry/what-are-proteins-amino-acids-peptide-bonds.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www.scienceprofonline.org/chemistry/diffusion-osmosis-tonicity-effect-osmotic-pressure-on-cells.html" TargetMode="External"/><Relationship Id="rId4" Type="http://schemas.openxmlformats.org/officeDocument/2006/relationships/hyperlink" Target="http://en.wikipedia.org/wiki/File:Scheme_facilitated_diffusion_in_cell_membrane-en.svg" TargetMode="External"/><Relationship Id="rId5" Type="http://schemas.openxmlformats.org/officeDocument/2006/relationships/image" Target="../media/image8.jpeg"/><Relationship Id="rId6"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4" Type="http://schemas.openxmlformats.org/officeDocument/2006/relationships/hyperlink" Target="http://en.wikipedia.org/wiki/File:Scheme_sodium-potassium_pump-en.svg" TargetMode="External"/><Relationship Id="rId5" Type="http://schemas.openxmlformats.org/officeDocument/2006/relationships/image" Target="../media/image10.jpeg"/><Relationship Id="rId6" Type="http://schemas.openxmlformats.org/officeDocument/2006/relationships/hyperlink" Target="http://www.scienceprofonline.com/chemistry/what-is-nucleotide-adenosine-triphosphate-atp.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698875"/>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dirty="0">
                <a:latin typeface="Comic Sans MS" pitchFamily="66" charset="0"/>
              </a:rPr>
              <a:t>From the </a:t>
            </a:r>
            <a:r>
              <a:rPr lang="en-US" altLang="en-US" sz="1000" dirty="0" smtClean="0">
                <a:latin typeface="Comic Sans MS" pitchFamily="66" charset="0"/>
              </a:rPr>
              <a:t>Virtua</a:t>
            </a:r>
            <a:r>
              <a:rPr lang="en-US" altLang="en-US" sz="1000" dirty="0" smtClean="0">
                <a:latin typeface="Comic Sans MS" pitchFamily="66" charset="0"/>
              </a:rPr>
              <a:t>l </a:t>
            </a:r>
            <a:r>
              <a:rPr lang="en-US" altLang="en-US" sz="1000" dirty="0" smtClean="0">
                <a:latin typeface="Comic Sans MS" pitchFamily="66" charset="0"/>
              </a:rPr>
              <a:t>Biology </a:t>
            </a:r>
            <a:r>
              <a:rPr lang="en-US" altLang="en-US" sz="1000" dirty="0">
                <a:latin typeface="Comic Sans MS" pitchFamily="66" charset="0"/>
              </a:rPr>
              <a:t>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8"/>
              </a:rPr>
              <a:t>info@scienceprofonline.com</a:t>
            </a:r>
            <a:endParaRPr lang="en-US" altLang="en-US" sz="1200">
              <a:latin typeface="Comic Sans MS" pitchFamily="66" charset="0"/>
              <a:cs typeface="Arial" charset="0"/>
            </a:endParaRPr>
          </a:p>
        </p:txBody>
      </p:sp>
    </p:spTree>
    <p:extLst>
      <p:ext uri="{BB962C8B-B14F-4D97-AF65-F5344CB8AC3E}">
        <p14:creationId xmlns:p14="http://schemas.microsoft.com/office/powerpoint/2010/main" val="36359765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idx="1"/>
          </p:nvPr>
        </p:nvSpPr>
        <p:spPr>
          <a:xfrm>
            <a:off x="0" y="0"/>
            <a:ext cx="5638800" cy="6858000"/>
          </a:xfrm>
        </p:spPr>
        <p:txBody>
          <a:bodyPr/>
          <a:lstStyle/>
          <a:p>
            <a:pPr algn="ctr" eaLnBrk="1" hangingPunct="1">
              <a:buFontTx/>
              <a:buNone/>
            </a:pPr>
            <a:r>
              <a:rPr lang="en-US" altLang="en-US" sz="6000" b="1" dirty="0" smtClean="0">
                <a:solidFill>
                  <a:srgbClr val="33CC33"/>
                </a:solidFill>
                <a:latin typeface="Comic Sans MS" pitchFamily="66" charset="0"/>
              </a:rPr>
              <a:t> </a:t>
            </a:r>
            <a:r>
              <a:rPr lang="en-US" altLang="en-US" sz="4800" b="1" dirty="0" smtClean="0">
                <a:solidFill>
                  <a:srgbClr val="33CC33"/>
                </a:solidFill>
                <a:latin typeface="Comic Sans MS" pitchFamily="66" charset="0"/>
              </a:rPr>
              <a:t>Confused?</a:t>
            </a:r>
            <a:endParaRPr lang="en-US" altLang="en-US" sz="3600" b="1" dirty="0" smtClean="0">
              <a:latin typeface="Comic Sans MS" pitchFamily="66" charset="0"/>
            </a:endParaRPr>
          </a:p>
          <a:p>
            <a:pPr algn="ctr" eaLnBrk="1" hangingPunct="1">
              <a:buFontTx/>
              <a:buNone/>
            </a:pPr>
            <a:r>
              <a:rPr lang="en-US" altLang="en-US" sz="1800" dirty="0" smtClean="0">
                <a:latin typeface="Comic Sans MS" pitchFamily="66" charset="0"/>
              </a:rPr>
              <a:t>    Here are some links to fun resources that further explain Cell Biology:</a:t>
            </a:r>
          </a:p>
          <a:p>
            <a:pPr algn="ctr" eaLnBrk="1" hangingPunct="1">
              <a:buFontTx/>
              <a:buNone/>
            </a:pPr>
            <a:endParaRPr lang="en-US" altLang="en-US" sz="900" dirty="0" smtClean="0">
              <a:latin typeface="Comic Sans MS" pitchFamily="66" charset="0"/>
            </a:endParaRPr>
          </a:p>
          <a:p>
            <a:pPr eaLnBrk="1" hangingPunct="1"/>
            <a:r>
              <a:rPr lang="en-US" altLang="en-US" sz="1800" dirty="0" smtClean="0">
                <a:latin typeface="Comic Sans MS" pitchFamily="66" charset="0"/>
                <a:hlinkClick r:id="rId3"/>
              </a:rPr>
              <a:t>Diffusion, Osmosis &amp; Active Transport</a:t>
            </a:r>
            <a:r>
              <a:rPr lang="en-US" altLang="en-US" sz="1800" dirty="0" smtClean="0">
                <a:latin typeface="Comic Sans MS" pitchFamily="66" charset="0"/>
              </a:rPr>
              <a:t> </a:t>
            </a:r>
            <a:r>
              <a:rPr lang="en-US" altLang="en-US" sz="1600" dirty="0" smtClean="0">
                <a:latin typeface="Comic Sans MS" pitchFamily="66" charset="0"/>
              </a:rPr>
              <a:t>Main Page</a:t>
            </a:r>
            <a:r>
              <a:rPr lang="en-US" altLang="en-US" sz="1400" dirty="0" smtClean="0">
                <a:latin typeface="Comic Sans MS" pitchFamily="66" charset="0"/>
              </a:rPr>
              <a:t>,</a:t>
            </a:r>
            <a:r>
              <a:rPr lang="en-US" altLang="en-US" sz="1200" dirty="0" smtClean="0">
                <a:latin typeface="Comic Sans MS" pitchFamily="66" charset="0"/>
              </a:rPr>
              <a:t> Virtual Cell Biology Classroom of </a:t>
            </a:r>
            <a:r>
              <a:rPr lang="en-US" altLang="en-US" sz="1200" dirty="0" smtClean="0">
                <a:latin typeface="Comic Sans MS" pitchFamily="66" charset="0"/>
                <a:hlinkClick r:id="rId4"/>
              </a:rPr>
              <a:t>Science Prof Online</a:t>
            </a:r>
            <a:r>
              <a:rPr lang="en-US" altLang="en-US" sz="1800" dirty="0" smtClean="0">
                <a:latin typeface="Comic Sans MS" pitchFamily="66" charset="0"/>
              </a:rPr>
              <a:t> </a:t>
            </a:r>
            <a:r>
              <a:rPr lang="en-US" altLang="en-US" sz="1200" dirty="0" smtClean="0">
                <a:latin typeface="Comic Sans MS" pitchFamily="66" charset="0"/>
              </a:rPr>
              <a:t>website</a:t>
            </a:r>
            <a:r>
              <a:rPr lang="en-US" altLang="en-US" sz="1800" dirty="0" smtClean="0">
                <a:latin typeface="Comic Sans MS" pitchFamily="66" charset="0"/>
              </a:rPr>
              <a:t>.</a:t>
            </a:r>
            <a:r>
              <a:rPr lang="en-US" altLang="en-US" sz="1200" dirty="0" smtClean="0">
                <a:latin typeface="Comic Sans MS" pitchFamily="66" charset="0"/>
              </a:rPr>
              <a:t> </a:t>
            </a:r>
            <a:endParaRPr lang="en-US" altLang="en-US" sz="1800" dirty="0" smtClean="0">
              <a:latin typeface="Comic Sans MS" pitchFamily="66" charset="0"/>
            </a:endParaRP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rPr>
              <a:t>“</a:t>
            </a:r>
            <a:r>
              <a:rPr lang="en-US" altLang="en-US" sz="1800" dirty="0" smtClean="0">
                <a:latin typeface="Comic Sans MS" pitchFamily="66" charset="0"/>
                <a:hlinkClick r:id="rId5"/>
              </a:rPr>
              <a:t>The Osmosis Song</a:t>
            </a:r>
            <a:r>
              <a:rPr lang="en-US" altLang="en-US" sz="1800" dirty="0" smtClean="0">
                <a:latin typeface="Comic Sans MS" pitchFamily="66" charset="0"/>
              </a:rPr>
              <a:t>”</a:t>
            </a:r>
            <a:r>
              <a:rPr lang="en-US" altLang="en-US" sz="1200" dirty="0" smtClean="0">
                <a:latin typeface="Comic Sans MS" pitchFamily="66" charset="0"/>
              </a:rPr>
              <a:t> music video by </a:t>
            </a:r>
            <a:r>
              <a:rPr lang="en-US" altLang="en-US" sz="1200" dirty="0" err="1" smtClean="0">
                <a:latin typeface="Comic Sans MS" pitchFamily="66" charset="0"/>
              </a:rPr>
              <a:t>Duanie</a:t>
            </a:r>
            <a:r>
              <a:rPr lang="en-US" altLang="en-US" sz="1200" dirty="0" smtClean="0">
                <a:latin typeface="Comic Sans MS" pitchFamily="66" charset="0"/>
              </a:rPr>
              <a:t> Films.</a:t>
            </a: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hlinkClick r:id="rId6"/>
              </a:rPr>
              <a:t>Osmosis Demonstration</a:t>
            </a:r>
            <a:r>
              <a:rPr lang="en-US" altLang="en-US" sz="1200" dirty="0" smtClean="0">
                <a:latin typeface="Comic Sans MS" pitchFamily="66" charset="0"/>
              </a:rPr>
              <a:t> with raw egg by </a:t>
            </a:r>
            <a:r>
              <a:rPr lang="en-US" altLang="en-US" sz="1200" dirty="0" err="1" smtClean="0">
                <a:latin typeface="Comic Sans MS" pitchFamily="66" charset="0"/>
              </a:rPr>
              <a:t>thsharpe</a:t>
            </a:r>
            <a:r>
              <a:rPr lang="en-US" altLang="en-US" sz="1200" dirty="0" smtClean="0">
                <a:latin typeface="Comic Sans MS" pitchFamily="66" charset="0"/>
              </a:rPr>
              <a:t>.</a:t>
            </a:r>
          </a:p>
          <a:p>
            <a:pPr eaLnBrk="1" hangingPunct="1"/>
            <a:endParaRPr lang="en-US" altLang="en-US" sz="1200" dirty="0" smtClean="0">
              <a:latin typeface="Comic Sans MS" pitchFamily="66" charset="0"/>
            </a:endParaRPr>
          </a:p>
          <a:p>
            <a:pPr eaLnBrk="1" hangingPunct="1"/>
            <a:r>
              <a:rPr lang="en-US" altLang="en-US" sz="1800" dirty="0" smtClean="0">
                <a:latin typeface="Comic Sans MS" pitchFamily="66" charset="0"/>
              </a:rPr>
              <a:t>“</a:t>
            </a:r>
            <a:r>
              <a:rPr lang="en-US" altLang="en-US" sz="1800" dirty="0" smtClean="0">
                <a:latin typeface="Comic Sans MS" pitchFamily="66" charset="0"/>
                <a:hlinkClick r:id="rId7"/>
              </a:rPr>
              <a:t>Osmosis Jones</a:t>
            </a:r>
            <a:r>
              <a:rPr lang="en-US" altLang="en-US" sz="1800" dirty="0" smtClean="0">
                <a:latin typeface="Comic Sans MS" pitchFamily="66" charset="0"/>
              </a:rPr>
              <a:t>”</a:t>
            </a:r>
            <a:r>
              <a:rPr lang="en-US" altLang="en-US" sz="1200" dirty="0" smtClean="0">
                <a:latin typeface="Comic Sans MS" pitchFamily="66" charset="0"/>
              </a:rPr>
              <a:t> movie trailer. If you haven’t seen this yet, you must watch it immediately! It’s awesome!</a:t>
            </a: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hlinkClick r:id="rId8"/>
              </a:rPr>
              <a:t>Osmosis Animation and Quiz</a:t>
            </a:r>
            <a:r>
              <a:rPr lang="en-US" altLang="en-US" sz="1200" dirty="0" smtClean="0">
                <a:latin typeface="Comic Sans MS" pitchFamily="66" charset="0"/>
                <a:hlinkClick r:id="rId8"/>
              </a:rPr>
              <a:t> </a:t>
            </a:r>
            <a:r>
              <a:rPr lang="en-US" altLang="en-US" sz="1200" dirty="0" smtClean="0">
                <a:latin typeface="Comic Sans MS" pitchFamily="66" charset="0"/>
              </a:rPr>
              <a:t>by McGraw-Hill.</a:t>
            </a: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hlinkClick r:id="rId9"/>
              </a:rPr>
              <a:t>Active Transport Animation and Quiz</a:t>
            </a:r>
            <a:r>
              <a:rPr lang="en-US" altLang="en-US" sz="1200" dirty="0" smtClean="0">
                <a:latin typeface="Comic Sans MS" pitchFamily="66" charset="0"/>
                <a:hlinkClick r:id="rId9"/>
              </a:rPr>
              <a:t> </a:t>
            </a:r>
            <a:r>
              <a:rPr lang="en-US" altLang="en-US" sz="1200" dirty="0" smtClean="0">
                <a:latin typeface="Comic Sans MS" pitchFamily="66" charset="0"/>
              </a:rPr>
              <a:t>Sodium Potassium Pump, by McGraw-Hill.</a:t>
            </a: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hlinkClick r:id="rId10"/>
              </a:rPr>
              <a:t>Diffusion Animation and Quiz</a:t>
            </a:r>
            <a:r>
              <a:rPr lang="en-US" altLang="en-US" sz="1200" dirty="0" smtClean="0">
                <a:latin typeface="Comic Sans MS" pitchFamily="66" charset="0"/>
                <a:hlinkClick r:id="rId10"/>
              </a:rPr>
              <a:t>  </a:t>
            </a:r>
            <a:r>
              <a:rPr lang="en-US" altLang="en-US" sz="1200" dirty="0" smtClean="0">
                <a:latin typeface="Comic Sans MS" pitchFamily="66" charset="0"/>
              </a:rPr>
              <a:t>by McGraw-Hill.</a:t>
            </a:r>
          </a:p>
          <a:p>
            <a:pPr eaLnBrk="1" hangingPunct="1"/>
            <a:endParaRPr lang="en-US" altLang="en-US" sz="800" dirty="0" smtClean="0">
              <a:latin typeface="Comic Sans MS" pitchFamily="66" charset="0"/>
            </a:endParaRPr>
          </a:p>
          <a:p>
            <a:pPr eaLnBrk="1" hangingPunct="1"/>
            <a:r>
              <a:rPr lang="en-US" altLang="en-US" sz="1800" dirty="0" smtClean="0">
                <a:latin typeface="Comic Sans MS" pitchFamily="66" charset="0"/>
                <a:hlinkClick r:id="rId11"/>
              </a:rPr>
              <a:t>Facilitated Diffusion Animation and Quiz </a:t>
            </a:r>
            <a:r>
              <a:rPr lang="en-US" altLang="en-US" sz="1200" dirty="0" smtClean="0">
                <a:latin typeface="Comic Sans MS" pitchFamily="66" charset="0"/>
              </a:rPr>
              <a:t>by McGraw-Hill.</a:t>
            </a:r>
            <a:endParaRPr lang="en-US" altLang="en-US" sz="1000" dirty="0" smtClean="0">
              <a:latin typeface="Comic Sans MS" pitchFamily="66" charset="0"/>
            </a:endParaRPr>
          </a:p>
          <a:p>
            <a:pPr eaLnBrk="1" hangingPunct="1"/>
            <a:endParaRPr lang="en-US" altLang="en-US" sz="1000" dirty="0" smtClean="0">
              <a:latin typeface="Comic Sans MS" pitchFamily="66" charset="0"/>
            </a:endParaRPr>
          </a:p>
          <a:p>
            <a:pPr algn="ctr" eaLnBrk="1" hangingPunct="1">
              <a:buFontTx/>
              <a:buNone/>
            </a:pPr>
            <a:r>
              <a:rPr lang="en-US" altLang="en-US" sz="1200" dirty="0" smtClean="0">
                <a:latin typeface="Comic Sans MS" pitchFamily="66" charset="0"/>
              </a:rPr>
              <a:t>    (You must be in PPT slideshow view to click on links.)</a:t>
            </a:r>
          </a:p>
        </p:txBody>
      </p:sp>
      <p:pic>
        <p:nvPicPr>
          <p:cNvPr id="11267" name="Picture 3" descr="MC900229685[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943600" y="2895600"/>
            <a:ext cx="27432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WordArt 4"/>
          <p:cNvSpPr>
            <a:spLocks noChangeArrowheads="1" noChangeShapeType="1" noTextEdit="1"/>
          </p:cNvSpPr>
          <p:nvPr/>
        </p:nvSpPr>
        <p:spPr bwMode="auto">
          <a:xfrm>
            <a:off x="6019800" y="1371600"/>
            <a:ext cx="2743200" cy="10668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sp>
        <p:nvSpPr>
          <p:cNvPr id="11269" name="Text Box 5"/>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3"/>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268708358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457200" y="1219200"/>
            <a:ext cx="6096000" cy="4419600"/>
          </a:xfrm>
        </p:spPr>
        <p:txBody>
          <a:bodyPr/>
          <a:lstStyle/>
          <a:p>
            <a:pPr algn="l" eaLnBrk="1" hangingPunct="1"/>
            <a:r>
              <a:rPr lang="en-US" altLang="en-US" sz="4000" b="1" smtClean="0">
                <a:latin typeface="Comic Sans MS" pitchFamily="66" charset="0"/>
              </a:rPr>
              <a:t>The Movement </a:t>
            </a:r>
          </a:p>
          <a:p>
            <a:pPr algn="l" eaLnBrk="1" hangingPunct="1"/>
            <a:r>
              <a:rPr lang="en-US" altLang="en-US" sz="4000" b="1" smtClean="0">
                <a:latin typeface="Comic Sans MS" pitchFamily="66" charset="0"/>
              </a:rPr>
              <a:t>of Molecules:</a:t>
            </a:r>
            <a:r>
              <a:rPr lang="en-US" altLang="en-US" sz="3600" b="1" smtClean="0">
                <a:latin typeface="Comic Sans MS" pitchFamily="66" charset="0"/>
              </a:rPr>
              <a:t> </a:t>
            </a:r>
          </a:p>
          <a:p>
            <a:pPr algn="l" eaLnBrk="1" hangingPunct="1"/>
            <a:endParaRPr lang="en-US" altLang="en-US" sz="2400" b="1" smtClean="0">
              <a:latin typeface="Comic Sans MS" pitchFamily="66" charset="0"/>
            </a:endParaRPr>
          </a:p>
          <a:p>
            <a:pPr algn="l" eaLnBrk="1" hangingPunct="1"/>
            <a:r>
              <a:rPr lang="en-US" altLang="en-US" sz="2800" b="1" smtClean="0">
                <a:solidFill>
                  <a:srgbClr val="9933FF"/>
                </a:solidFill>
                <a:latin typeface="Comic Sans MS" pitchFamily="66" charset="0"/>
              </a:rPr>
              <a:t>Diffusion, </a:t>
            </a:r>
          </a:p>
          <a:p>
            <a:pPr algn="l" eaLnBrk="1" hangingPunct="1"/>
            <a:endParaRPr lang="en-US" altLang="en-US" sz="600" b="1" smtClean="0">
              <a:solidFill>
                <a:srgbClr val="9933FF"/>
              </a:solidFill>
              <a:latin typeface="Comic Sans MS" pitchFamily="66" charset="0"/>
            </a:endParaRPr>
          </a:p>
          <a:p>
            <a:pPr algn="l" eaLnBrk="1" hangingPunct="1"/>
            <a:r>
              <a:rPr lang="en-US" altLang="en-US" sz="2800" b="1" smtClean="0">
                <a:solidFill>
                  <a:srgbClr val="9933FF"/>
                </a:solidFill>
                <a:latin typeface="Comic Sans MS" pitchFamily="66" charset="0"/>
              </a:rPr>
              <a:t>Osmosis &amp;</a:t>
            </a:r>
          </a:p>
          <a:p>
            <a:pPr algn="l" eaLnBrk="1" hangingPunct="1"/>
            <a:r>
              <a:rPr lang="en-US" altLang="en-US" sz="600" b="1" smtClean="0">
                <a:solidFill>
                  <a:srgbClr val="9933FF"/>
                </a:solidFill>
                <a:latin typeface="Comic Sans MS" pitchFamily="66" charset="0"/>
              </a:rPr>
              <a:t> </a:t>
            </a:r>
          </a:p>
          <a:p>
            <a:pPr algn="l" eaLnBrk="1" hangingPunct="1"/>
            <a:r>
              <a:rPr lang="en-US" altLang="en-US" sz="2800" b="1" smtClean="0">
                <a:solidFill>
                  <a:srgbClr val="9933FF"/>
                </a:solidFill>
                <a:latin typeface="Comic Sans MS" pitchFamily="66" charset="0"/>
              </a:rPr>
              <a:t>Active Transport</a:t>
            </a:r>
          </a:p>
          <a:p>
            <a:pPr algn="l" eaLnBrk="1" hangingPunct="1"/>
            <a:endParaRPr lang="en-US" altLang="en-US" sz="2400" b="1" smtClean="0">
              <a:solidFill>
                <a:srgbClr val="9933FF"/>
              </a:solidFill>
              <a:latin typeface="Comic Sans MS" pitchFamily="66" charset="0"/>
            </a:endParaRPr>
          </a:p>
          <a:p>
            <a:pPr algn="l" eaLnBrk="1" hangingPunct="1"/>
            <a:r>
              <a:rPr lang="en-US" altLang="en-US" sz="500" smtClean="0">
                <a:latin typeface="Comic Sans MS" pitchFamily="66" charset="0"/>
              </a:rPr>
              <a:t>	</a:t>
            </a:r>
          </a:p>
        </p:txBody>
      </p:sp>
      <p:pic>
        <p:nvPicPr>
          <p:cNvPr id="3075" name="Picture 6" descr="diffusion-animate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066800"/>
            <a:ext cx="39941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7"/>
          <p:cNvSpPr txBox="1">
            <a:spLocks noChangeArrowheads="1"/>
          </p:cNvSpPr>
          <p:nvPr/>
        </p:nvSpPr>
        <p:spPr bwMode="auto">
          <a:xfrm>
            <a:off x="6645275" y="6492875"/>
            <a:ext cx="24987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Diffusion Animation</a:t>
            </a:r>
            <a:r>
              <a:rPr lang="en-US" altLang="en-US" sz="1000">
                <a:latin typeface="Comic Sans MS" pitchFamily="66" charset="0"/>
              </a:rPr>
              <a:t>, Biology Corner; </a:t>
            </a:r>
            <a:r>
              <a:rPr lang="en-US" altLang="en-US" sz="1000">
                <a:latin typeface="Comic Sans MS" pitchFamily="66" charset="0"/>
                <a:hlinkClick r:id="rId5"/>
              </a:rPr>
              <a:t>Diffusion</a:t>
            </a:r>
            <a:r>
              <a:rPr lang="en-US" altLang="en-US" sz="1000">
                <a:latin typeface="Comic Sans MS" pitchFamily="66" charset="0"/>
              </a:rPr>
              <a:t>, J Krieger</a:t>
            </a:r>
          </a:p>
        </p:txBody>
      </p:sp>
      <p:sp>
        <p:nvSpPr>
          <p:cNvPr id="3077" name="Text Box 5"/>
          <p:cNvSpPr txBox="1">
            <a:spLocks noChangeArrowheads="1"/>
          </p:cNvSpPr>
          <p:nvPr/>
        </p:nvSpPr>
        <p:spPr bwMode="auto">
          <a:xfrm>
            <a:off x="26988" y="6456363"/>
            <a:ext cx="41640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For additional resources on this lecture topic, see the </a:t>
            </a:r>
            <a:r>
              <a:rPr lang="en-US" altLang="en-US" sz="1000" b="1">
                <a:latin typeface="Comic Sans MS" pitchFamily="66" charset="0"/>
                <a:hlinkClick r:id="rId6"/>
              </a:rPr>
              <a:t>Diffusion, Osmosis &amp;  Active Transport main page</a:t>
            </a:r>
            <a:r>
              <a:rPr lang="en-US" altLang="en-US" sz="1000" b="1">
                <a:latin typeface="Comic Sans MS" pitchFamily="66" charset="0"/>
              </a:rPr>
              <a:t> on </a:t>
            </a:r>
            <a:r>
              <a:rPr lang="en-US" altLang="en-US" sz="1000" b="1">
                <a:latin typeface="Comic Sans MS" pitchFamily="66" charset="0"/>
                <a:hlinkClick r:id="rId7"/>
              </a:rPr>
              <a:t>SPO</a:t>
            </a:r>
            <a:r>
              <a:rPr lang="en-US" altLang="en-US" sz="1000" b="1">
                <a:latin typeface="Comic Sans MS" pitchFamily="66" charset="0"/>
              </a:rPr>
              <a:t>.</a:t>
            </a:r>
          </a:p>
        </p:txBody>
      </p:sp>
    </p:spTree>
    <p:extLst>
      <p:ext uri="{BB962C8B-B14F-4D97-AF65-F5344CB8AC3E}">
        <p14:creationId xmlns:p14="http://schemas.microsoft.com/office/powerpoint/2010/main" val="20822898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sz="half" idx="3"/>
          </p:nvPr>
        </p:nvSpPr>
        <p:spPr>
          <a:xfrm>
            <a:off x="228600" y="1600200"/>
            <a:ext cx="3886200" cy="4373563"/>
          </a:xfrm>
        </p:spPr>
        <p:txBody>
          <a:bodyPr/>
          <a:lstStyle/>
          <a:p>
            <a:pPr eaLnBrk="1" hangingPunct="1">
              <a:lnSpc>
                <a:spcPct val="90000"/>
              </a:lnSpc>
              <a:buFont typeface="Wingdings" pitchFamily="2" charset="2"/>
              <a:buChar char="Ø"/>
            </a:pPr>
            <a:r>
              <a:rPr lang="en-US" sz="1800" dirty="0" smtClean="0">
                <a:latin typeface="Comic Sans MS" pitchFamily="66" charset="0"/>
              </a:rPr>
              <a:t>Separates the cell from its environment.</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rPr>
              <a:t>Phospholipid molecules oriented so that </a:t>
            </a:r>
            <a:r>
              <a:rPr lang="en-US" sz="1800" b="1" dirty="0" smtClean="0">
                <a:solidFill>
                  <a:srgbClr val="FF0000"/>
                </a:solidFill>
                <a:latin typeface="Comic Sans MS" pitchFamily="66" charset="0"/>
              </a:rPr>
              <a:t>hydrophilic </a:t>
            </a:r>
            <a:r>
              <a:rPr lang="en-US" sz="2000" b="1" dirty="0" smtClean="0">
                <a:latin typeface="Comic Sans MS" pitchFamily="66" charset="0"/>
              </a:rPr>
              <a:t>water-loving</a:t>
            </a:r>
            <a:r>
              <a:rPr lang="en-US" sz="1800" dirty="0" smtClean="0">
                <a:latin typeface="Comic Sans MS" pitchFamily="66" charset="0"/>
              </a:rPr>
              <a:t> heads directed outward and </a:t>
            </a:r>
            <a:r>
              <a:rPr lang="en-US" sz="1800" b="1" dirty="0" smtClean="0">
                <a:solidFill>
                  <a:srgbClr val="FFC000"/>
                </a:solidFill>
                <a:latin typeface="Comic Sans MS" pitchFamily="66" charset="0"/>
              </a:rPr>
              <a:t>hydrophobic</a:t>
            </a:r>
            <a:r>
              <a:rPr lang="en-US" sz="1800" b="1" dirty="0" smtClean="0">
                <a:latin typeface="Comic Sans MS" pitchFamily="66" charset="0"/>
              </a:rPr>
              <a:t> water-hating</a:t>
            </a:r>
            <a:r>
              <a:rPr lang="en-US" sz="1800" dirty="0" smtClean="0">
                <a:latin typeface="Comic Sans MS" pitchFamily="66" charset="0"/>
              </a:rPr>
              <a:t> tails directed inward.</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hlinkClick r:id="rId3"/>
              </a:rPr>
              <a:t>Proteins</a:t>
            </a:r>
            <a:r>
              <a:rPr lang="en-US" sz="1800" dirty="0" smtClean="0">
                <a:latin typeface="Comic Sans MS" pitchFamily="66" charset="0"/>
              </a:rPr>
              <a:t> embedded in two layers of lipids (lipid bilayer).</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rPr>
              <a:t>Membrane is </a:t>
            </a:r>
            <a:r>
              <a:rPr lang="en-US" sz="1800" b="1" dirty="0" smtClean="0">
                <a:latin typeface="Comic Sans MS" pitchFamily="66" charset="0"/>
              </a:rPr>
              <a:t>semi-permeable</a:t>
            </a:r>
            <a:r>
              <a:rPr lang="en-US" sz="1800" dirty="0" smtClean="0">
                <a:latin typeface="Comic Sans MS" pitchFamily="66" charset="0"/>
              </a:rPr>
              <a:t>. </a:t>
            </a:r>
            <a:r>
              <a:rPr lang="en-US" sz="2000" b="1" i="1" dirty="0" smtClean="0">
                <a:solidFill>
                  <a:srgbClr val="FF0000"/>
                </a:solidFill>
                <a:latin typeface="Comic Sans MS" pitchFamily="66" charset="0"/>
              </a:rPr>
              <a:t>Q</a:t>
            </a:r>
            <a:r>
              <a:rPr lang="en-US" sz="1800" b="1" i="1" dirty="0" smtClean="0">
                <a:latin typeface="Comic Sans MS" pitchFamily="66" charset="0"/>
              </a:rPr>
              <a:t>:</a:t>
            </a:r>
            <a:r>
              <a:rPr lang="en-US" sz="1800" i="1" dirty="0" smtClean="0">
                <a:latin typeface="Comic Sans MS" pitchFamily="66" charset="0"/>
              </a:rPr>
              <a:t> What does that mean?</a:t>
            </a:r>
            <a:endParaRPr lang="en-US" sz="2000" i="1" dirty="0" smtClean="0">
              <a:latin typeface="Comic Sans MS" pitchFamily="66" charset="0"/>
            </a:endParaRPr>
          </a:p>
          <a:p>
            <a:pPr eaLnBrk="1" hangingPunct="1">
              <a:lnSpc>
                <a:spcPct val="90000"/>
              </a:lnSpc>
            </a:pPr>
            <a:endParaRPr lang="en-US" sz="2000" i="1" dirty="0" smtClean="0"/>
          </a:p>
        </p:txBody>
      </p:sp>
      <p:sp>
        <p:nvSpPr>
          <p:cNvPr id="11267" name="Text Box 3"/>
          <p:cNvSpPr txBox="1">
            <a:spLocks noChangeArrowheads="1"/>
          </p:cNvSpPr>
          <p:nvPr/>
        </p:nvSpPr>
        <p:spPr bwMode="auto">
          <a:xfrm>
            <a:off x="5715000" y="6629400"/>
            <a:ext cx="3429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b="0" dirty="0">
                <a:latin typeface="Comic Sans MS" pitchFamily="66" charset="0"/>
              </a:rPr>
              <a:t>Image: </a:t>
            </a:r>
            <a:r>
              <a:rPr lang="en-US" sz="1000" b="0" dirty="0">
                <a:latin typeface="Comic Sans MS" pitchFamily="66" charset="0"/>
                <a:hlinkClick r:id="rId4"/>
              </a:rPr>
              <a:t>Cell Membrane</a:t>
            </a:r>
            <a:r>
              <a:rPr lang="en-US" sz="1000" b="0" dirty="0">
                <a:latin typeface="Comic Sans MS" pitchFamily="66" charset="0"/>
              </a:rPr>
              <a:t> diagram, </a:t>
            </a:r>
            <a:r>
              <a:rPr lang="en-US" sz="1000" b="0" dirty="0" err="1">
                <a:latin typeface="Comic Sans MS" pitchFamily="66" charset="0"/>
              </a:rPr>
              <a:t>Dhatfield</a:t>
            </a:r>
            <a:r>
              <a:rPr lang="en-US" sz="1000" b="0" dirty="0">
                <a:latin typeface="Comic Sans MS" pitchFamily="66" charset="0"/>
              </a:rPr>
              <a:t> </a:t>
            </a:r>
          </a:p>
        </p:txBody>
      </p:sp>
      <p:pic>
        <p:nvPicPr>
          <p:cNvPr id="11268" name="Picture 5" descr="Cell_membrane_detailed_diagramMRuiz"/>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267200" y="0"/>
            <a:ext cx="4648200" cy="632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9" name="Rectangle 7"/>
          <p:cNvSpPr>
            <a:spLocks noGrp="1" noChangeArrowheads="1"/>
          </p:cNvSpPr>
          <p:nvPr>
            <p:ph type="title"/>
          </p:nvPr>
        </p:nvSpPr>
        <p:spPr>
          <a:xfrm>
            <a:off x="228600" y="152400"/>
            <a:ext cx="4495800" cy="1249363"/>
          </a:xfrm>
          <a:noFill/>
        </p:spPr>
        <p:txBody>
          <a:bodyPr/>
          <a:lstStyle/>
          <a:p>
            <a:pPr algn="l" eaLnBrk="1" hangingPunct="1"/>
            <a:r>
              <a:rPr lang="en-US" sz="2800" b="1" dirty="0" smtClean="0">
                <a:latin typeface="Comic Sans MS" pitchFamily="66" charset="0"/>
              </a:rPr>
              <a:t>Prokaryotes </a:t>
            </a:r>
            <a:r>
              <a:rPr lang="en-US" sz="2400" dirty="0" smtClean="0">
                <a:latin typeface="Comic Sans MS" pitchFamily="66" charset="0"/>
              </a:rPr>
              <a:t/>
            </a:r>
            <a:br>
              <a:rPr lang="en-US" sz="2400" dirty="0" smtClean="0">
                <a:latin typeface="Comic Sans MS" pitchFamily="66" charset="0"/>
              </a:rPr>
            </a:br>
            <a:r>
              <a:rPr lang="en-US" sz="800" dirty="0" smtClean="0">
                <a:latin typeface="Comic Sans MS" pitchFamily="66" charset="0"/>
              </a:rPr>
              <a:t/>
            </a:r>
            <a:br>
              <a:rPr lang="en-US" sz="800" dirty="0" smtClean="0">
                <a:latin typeface="Comic Sans MS" pitchFamily="66" charset="0"/>
              </a:rPr>
            </a:br>
            <a:r>
              <a:rPr lang="en-US" sz="2800" b="1" dirty="0" smtClean="0">
                <a:solidFill>
                  <a:srgbClr val="F91E07"/>
                </a:solidFill>
                <a:latin typeface="Comic Sans MS" pitchFamily="66" charset="0"/>
              </a:rPr>
              <a:t>Plasma Membrane</a:t>
            </a:r>
          </a:p>
        </p:txBody>
      </p:sp>
      <p:sp>
        <p:nvSpPr>
          <p:cNvPr id="8" name="Rectangle 6"/>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6"/>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22528306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81000"/>
            <a:ext cx="8382000" cy="487363"/>
          </a:xfrm>
          <a:noFill/>
        </p:spPr>
        <p:txBody>
          <a:bodyPr>
            <a:normAutofit fontScale="90000"/>
          </a:bodyPr>
          <a:lstStyle/>
          <a:p>
            <a:pPr algn="l" eaLnBrk="1" hangingPunct="1"/>
            <a:r>
              <a:rPr lang="en-US" altLang="en-US" sz="3600" b="1" smtClean="0">
                <a:solidFill>
                  <a:schemeClr val="accent2"/>
                </a:solidFill>
                <a:latin typeface="Comic Sans MS" pitchFamily="66" charset="0"/>
              </a:rPr>
              <a:t>Passive Transport </a:t>
            </a:r>
            <a:r>
              <a:rPr lang="en-US" altLang="en-US" sz="2800" b="1" smtClean="0">
                <a:solidFill>
                  <a:schemeClr val="accent2"/>
                </a:solidFill>
                <a:latin typeface="Comic Sans MS" pitchFamily="66" charset="0"/>
              </a:rPr>
              <a:t/>
            </a:r>
            <a:br>
              <a:rPr lang="en-US" altLang="en-US" sz="2800" b="1" smtClean="0">
                <a:solidFill>
                  <a:schemeClr val="accent2"/>
                </a:solidFill>
                <a:latin typeface="Comic Sans MS" pitchFamily="66" charset="0"/>
              </a:rPr>
            </a:br>
            <a:endParaRPr lang="en-US" altLang="en-US" sz="3600" b="1" smtClean="0">
              <a:solidFill>
                <a:schemeClr val="accent2"/>
              </a:solidFill>
              <a:latin typeface="Comic Sans MS" pitchFamily="66" charset="0"/>
            </a:endParaRPr>
          </a:p>
        </p:txBody>
      </p:sp>
      <p:sp>
        <p:nvSpPr>
          <p:cNvPr id="5123" name="Rectangle 3"/>
          <p:cNvSpPr>
            <a:spLocks noGrp="1" noChangeArrowheads="1"/>
          </p:cNvSpPr>
          <p:nvPr>
            <p:ph type="body" sz="half" idx="1"/>
          </p:nvPr>
        </p:nvSpPr>
        <p:spPr>
          <a:xfrm>
            <a:off x="457200" y="838200"/>
            <a:ext cx="4800600" cy="5638800"/>
          </a:xfrm>
        </p:spPr>
        <p:txBody>
          <a:bodyPr/>
          <a:lstStyle/>
          <a:p>
            <a:pPr eaLnBrk="1" hangingPunct="1">
              <a:lnSpc>
                <a:spcPct val="80000"/>
              </a:lnSpc>
              <a:buFontTx/>
              <a:buNone/>
            </a:pPr>
            <a:endParaRPr lang="en-US" altLang="en-US" sz="1800" b="1" dirty="0" smtClean="0"/>
          </a:p>
          <a:p>
            <a:pPr eaLnBrk="1" hangingPunct="1">
              <a:lnSpc>
                <a:spcPct val="80000"/>
              </a:lnSpc>
              <a:buFontTx/>
              <a:buNone/>
            </a:pPr>
            <a:r>
              <a:rPr lang="en-US" altLang="en-US" sz="1800" dirty="0" smtClean="0">
                <a:latin typeface="Comic Sans MS" pitchFamily="66" charset="0"/>
              </a:rPr>
              <a:t>Primary function of plasma membrane  </a:t>
            </a:r>
            <a:r>
              <a:rPr lang="en-US" altLang="en-US" sz="2800" dirty="0" smtClean="0">
                <a:latin typeface="Comic Sans MS" pitchFamily="66" charset="0"/>
                <a:cs typeface="Arial" charset="0"/>
              </a:rPr>
              <a:t>→</a:t>
            </a:r>
            <a:r>
              <a:rPr lang="en-US" altLang="en-US" sz="1800" dirty="0" smtClean="0">
                <a:latin typeface="Comic Sans MS" pitchFamily="66" charset="0"/>
                <a:cs typeface="Arial" charset="0"/>
              </a:rPr>
              <a:t> </a:t>
            </a:r>
            <a:r>
              <a:rPr lang="en-US" altLang="en-US" sz="1800" dirty="0" smtClean="0">
                <a:latin typeface="Comic Sans MS" pitchFamily="66" charset="0"/>
              </a:rPr>
              <a:t>regulate movement of molecules entering or leaving cell. </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1800" dirty="0" smtClean="0">
                <a:latin typeface="Comic Sans MS" pitchFamily="66" charset="0"/>
              </a:rPr>
              <a:t>Movement of molecules across plasma membrane requires energy.</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1800" dirty="0" smtClean="0">
                <a:latin typeface="Comic Sans MS" pitchFamily="66" charset="0"/>
              </a:rPr>
              <a:t>Movement of molecules is passive if no energy sources of the </a:t>
            </a:r>
            <a:r>
              <a:rPr lang="en-US" altLang="en-US" sz="1800" b="1" i="1" dirty="0" smtClean="0">
                <a:latin typeface="Comic Sans MS" pitchFamily="66" charset="0"/>
              </a:rPr>
              <a:t>cell</a:t>
            </a:r>
            <a:r>
              <a:rPr lang="en-US" altLang="en-US" sz="1800" dirty="0" smtClean="0">
                <a:latin typeface="Comic Sans MS" pitchFamily="66" charset="0"/>
              </a:rPr>
              <a:t> are expended.</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2000" b="1" dirty="0" smtClean="0">
                <a:solidFill>
                  <a:schemeClr val="tx1">
                    <a:lumMod val="65000"/>
                    <a:lumOff val="35000"/>
                  </a:schemeClr>
                </a:solidFill>
                <a:latin typeface="Comic Sans MS" pitchFamily="66" charset="0"/>
              </a:rPr>
              <a:t>Diffusion</a:t>
            </a:r>
            <a:r>
              <a:rPr lang="en-US" altLang="en-US" sz="1800" dirty="0" smtClean="0">
                <a:latin typeface="Comic Sans MS" pitchFamily="66" charset="0"/>
              </a:rPr>
              <a:t>  = when molecules move down a concentration gradient, from a higher to a lower concentration.</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endParaRPr lang="en-US" altLang="en-US" sz="1800" i="1" dirty="0" smtClean="0">
              <a:latin typeface="Comic Sans MS" pitchFamily="66" charset="0"/>
            </a:endParaRPr>
          </a:p>
          <a:p>
            <a:pPr eaLnBrk="1" hangingPunct="1">
              <a:lnSpc>
                <a:spcPct val="80000"/>
              </a:lnSpc>
              <a:buFontTx/>
              <a:buNone/>
            </a:pPr>
            <a:r>
              <a:rPr lang="en-US" altLang="en-US" sz="2000" b="1" dirty="0" smtClean="0">
                <a:solidFill>
                  <a:srgbClr val="FF0000"/>
                </a:solidFill>
                <a:latin typeface="Comic Sans MS" pitchFamily="66" charset="0"/>
              </a:rPr>
              <a:t>Q</a:t>
            </a:r>
            <a:r>
              <a:rPr lang="en-US" altLang="en-US" sz="1800" b="1" dirty="0" smtClean="0">
                <a:latin typeface="Comic Sans MS" pitchFamily="66" charset="0"/>
              </a:rPr>
              <a:t>:</a:t>
            </a:r>
            <a:r>
              <a:rPr lang="en-US" altLang="en-US" sz="1800" dirty="0" smtClean="0">
                <a:latin typeface="Comic Sans MS" pitchFamily="66" charset="0"/>
              </a:rPr>
              <a:t> What type of things might affect the rate of diffusion?</a:t>
            </a:r>
          </a:p>
          <a:p>
            <a:pPr eaLnBrk="1" hangingPunct="1">
              <a:lnSpc>
                <a:spcPct val="80000"/>
              </a:lnSpc>
              <a:buFontTx/>
              <a:buNone/>
            </a:pPr>
            <a:r>
              <a:rPr lang="en-US" altLang="en-US" sz="1800" dirty="0" smtClean="0"/>
              <a:t> </a:t>
            </a:r>
          </a:p>
        </p:txBody>
      </p:sp>
      <p:pic>
        <p:nvPicPr>
          <p:cNvPr id="5124" name="Picture 4" descr="diffusion-animated"/>
          <p:cNvPicPr>
            <a:picLocks noGrp="1" noChangeAspect="1" noChangeArrowheads="1" noCrop="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943600" y="609600"/>
            <a:ext cx="28194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5"/>
          <p:cNvSpPr txBox="1">
            <a:spLocks noChangeArrowheads="1"/>
          </p:cNvSpPr>
          <p:nvPr/>
        </p:nvSpPr>
        <p:spPr bwMode="auto">
          <a:xfrm>
            <a:off x="6629400" y="6492875"/>
            <a:ext cx="2514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Diffusion Animation</a:t>
            </a:r>
            <a:r>
              <a:rPr lang="en-US" altLang="en-US" sz="1000">
                <a:latin typeface="Comic Sans MS" pitchFamily="66" charset="0"/>
              </a:rPr>
              <a:t>, Biology Corner; </a:t>
            </a:r>
            <a:r>
              <a:rPr lang="en-US" altLang="en-US" sz="1000">
                <a:latin typeface="Comic Sans MS" pitchFamily="66" charset="0"/>
                <a:hlinkClick r:id="rId5"/>
              </a:rPr>
              <a:t>Diffusion</a:t>
            </a:r>
            <a:r>
              <a:rPr lang="en-US" altLang="en-US" sz="1000">
                <a:latin typeface="Comic Sans MS" pitchFamily="66" charset="0"/>
              </a:rPr>
              <a:t>, J Krieger</a:t>
            </a:r>
          </a:p>
        </p:txBody>
      </p:sp>
      <p:pic>
        <p:nvPicPr>
          <p:cNvPr id="5126" name="Picture 6" descr="Diffusion"/>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5791200" y="3810000"/>
            <a:ext cx="2859088" cy="200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7"/>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7"/>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16863522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304800"/>
            <a:ext cx="8229600" cy="487363"/>
          </a:xfrm>
          <a:noFill/>
        </p:spPr>
        <p:txBody>
          <a:bodyPr>
            <a:normAutofit fontScale="90000"/>
          </a:bodyPr>
          <a:lstStyle/>
          <a:p>
            <a:pPr algn="l" eaLnBrk="1" hangingPunct="1"/>
            <a:r>
              <a:rPr lang="en-US" altLang="en-US" sz="3600" b="1" smtClean="0">
                <a:solidFill>
                  <a:schemeClr val="accent2"/>
                </a:solidFill>
                <a:latin typeface="Comic Sans MS" pitchFamily="66" charset="0"/>
              </a:rPr>
              <a:t>Passive Transport - </a:t>
            </a:r>
            <a:r>
              <a:rPr lang="en-US" altLang="en-US" sz="3600" b="1" smtClean="0">
                <a:solidFill>
                  <a:schemeClr val="accent2"/>
                </a:solidFill>
                <a:latin typeface="Comic Sans MS" pitchFamily="66" charset="0"/>
                <a:hlinkClick r:id="rId3"/>
              </a:rPr>
              <a:t>Osmosis</a:t>
            </a:r>
            <a:endParaRPr lang="en-US" altLang="en-US" sz="3600" b="1" smtClean="0">
              <a:solidFill>
                <a:schemeClr val="accent2"/>
              </a:solidFill>
              <a:latin typeface="Comic Sans MS" pitchFamily="66" charset="0"/>
            </a:endParaRPr>
          </a:p>
        </p:txBody>
      </p:sp>
      <p:sp>
        <p:nvSpPr>
          <p:cNvPr id="7171" name="Rectangle 3"/>
          <p:cNvSpPr>
            <a:spLocks noGrp="1" noChangeArrowheads="1"/>
          </p:cNvSpPr>
          <p:nvPr>
            <p:ph type="body" sz="half" idx="1"/>
          </p:nvPr>
        </p:nvSpPr>
        <p:spPr>
          <a:xfrm>
            <a:off x="381000" y="1219200"/>
            <a:ext cx="3810000" cy="5181600"/>
          </a:xfrm>
        </p:spPr>
        <p:txBody>
          <a:bodyPr/>
          <a:lstStyle/>
          <a:p>
            <a:pPr eaLnBrk="1" hangingPunct="1">
              <a:buFontTx/>
              <a:buNone/>
            </a:pPr>
            <a:r>
              <a:rPr lang="en-US" altLang="en-US" sz="2400" b="1" dirty="0" smtClean="0">
                <a:solidFill>
                  <a:srgbClr val="FF0000"/>
                </a:solidFill>
                <a:latin typeface="Comic Sans MS" pitchFamily="66" charset="0"/>
              </a:rPr>
              <a:t>Q</a:t>
            </a:r>
            <a:r>
              <a:rPr lang="en-US" altLang="en-US" sz="1800" b="1" dirty="0" smtClean="0">
                <a:latin typeface="Comic Sans MS" pitchFamily="66" charset="0"/>
              </a:rPr>
              <a:t>:</a:t>
            </a:r>
            <a:r>
              <a:rPr lang="en-US" altLang="en-US" sz="1800" dirty="0" smtClean="0">
                <a:latin typeface="Comic Sans MS" pitchFamily="66" charset="0"/>
              </a:rPr>
              <a:t> Diffusion of </a:t>
            </a:r>
            <a:r>
              <a:rPr lang="en-US" altLang="en-US" sz="1800" b="1" dirty="0" smtClean="0">
                <a:latin typeface="Comic Sans MS" pitchFamily="66" charset="0"/>
              </a:rPr>
              <a:t>what </a:t>
            </a:r>
            <a:r>
              <a:rPr lang="en-US" altLang="en-US" sz="1800" dirty="0" smtClean="0">
                <a:latin typeface="Comic Sans MS" pitchFamily="66" charset="0"/>
              </a:rPr>
              <a:t>across the plasma membrane?</a:t>
            </a:r>
          </a:p>
          <a:p>
            <a:pPr eaLnBrk="1" hangingPunct="1">
              <a:buFontTx/>
              <a:buNone/>
            </a:pPr>
            <a:endParaRPr lang="en-US" altLang="en-US" i="1" dirty="0" smtClean="0">
              <a:latin typeface="Comic Sans MS" pitchFamily="66" charset="0"/>
            </a:endParaRPr>
          </a:p>
          <a:p>
            <a:pPr eaLnBrk="1" hangingPunct="1">
              <a:buFontTx/>
              <a:buNone/>
            </a:pPr>
            <a:r>
              <a:rPr lang="en-US" altLang="en-US" sz="1800" dirty="0" smtClean="0">
                <a:latin typeface="Comic Sans MS" pitchFamily="66" charset="0"/>
              </a:rPr>
              <a:t>Environment surrounding cells may contain amounts of dissolved substances (solutes) that are…</a:t>
            </a:r>
          </a:p>
          <a:p>
            <a:pPr eaLnBrk="1" hangingPunct="1">
              <a:buFontTx/>
              <a:buNone/>
            </a:pPr>
            <a:r>
              <a:rPr lang="en-US" altLang="en-US" sz="1800" dirty="0" smtClean="0">
                <a:latin typeface="Comic Sans MS" pitchFamily="66" charset="0"/>
              </a:rPr>
              <a:t>	</a:t>
            </a:r>
          </a:p>
          <a:p>
            <a:pPr eaLnBrk="1" hangingPunct="1">
              <a:buFontTx/>
              <a:buNone/>
            </a:pPr>
            <a:r>
              <a:rPr lang="en-US" altLang="en-US" sz="1800" i="1" dirty="0" smtClean="0">
                <a:latin typeface="Comic Sans MS" pitchFamily="66" charset="0"/>
              </a:rPr>
              <a:t>	- </a:t>
            </a:r>
            <a:r>
              <a:rPr lang="en-US" altLang="en-US" sz="1600" i="1" dirty="0" smtClean="0">
                <a:latin typeface="Comic Sans MS" pitchFamily="66" charset="0"/>
              </a:rPr>
              <a:t>equal to</a:t>
            </a:r>
          </a:p>
          <a:p>
            <a:pPr eaLnBrk="1" hangingPunct="1">
              <a:buFontTx/>
              <a:buNone/>
            </a:pPr>
            <a:r>
              <a:rPr lang="en-US" altLang="en-US" sz="1600" i="1" dirty="0" smtClean="0">
                <a:latin typeface="Comic Sans MS" pitchFamily="66" charset="0"/>
              </a:rPr>
              <a:t>	- less than</a:t>
            </a:r>
          </a:p>
          <a:p>
            <a:pPr eaLnBrk="1" hangingPunct="1">
              <a:buFontTx/>
              <a:buNone/>
            </a:pPr>
            <a:r>
              <a:rPr lang="en-US" altLang="en-US" sz="1600" i="1" dirty="0" smtClean="0">
                <a:latin typeface="Comic Sans MS" pitchFamily="66" charset="0"/>
              </a:rPr>
              <a:t>	- greater than</a:t>
            </a:r>
            <a:r>
              <a:rPr lang="en-US" altLang="en-US" sz="1600" dirty="0" smtClean="0">
                <a:latin typeface="Comic Sans MS" pitchFamily="66" charset="0"/>
              </a:rPr>
              <a:t> </a:t>
            </a:r>
          </a:p>
          <a:p>
            <a:pPr eaLnBrk="1" hangingPunct="1">
              <a:buFontTx/>
              <a:buNone/>
            </a:pPr>
            <a:endParaRPr lang="en-US" altLang="en-US" sz="1600" dirty="0" smtClean="0">
              <a:latin typeface="Comic Sans MS" pitchFamily="66" charset="0"/>
            </a:endParaRPr>
          </a:p>
          <a:p>
            <a:pPr eaLnBrk="1" hangingPunct="1">
              <a:buFontTx/>
              <a:buNone/>
            </a:pPr>
            <a:r>
              <a:rPr lang="en-US" altLang="en-US" sz="1800" dirty="0" smtClean="0">
                <a:latin typeface="Comic Sans MS" pitchFamily="66" charset="0"/>
              </a:rPr>
              <a:t>	…those found with in the cell. </a:t>
            </a:r>
          </a:p>
          <a:p>
            <a:pPr eaLnBrk="1" hangingPunct="1">
              <a:buFontTx/>
              <a:buNone/>
            </a:pPr>
            <a:endParaRPr lang="en-US" altLang="en-US" sz="1800" dirty="0">
              <a:latin typeface="Comic Sans MS" pitchFamily="66" charset="0"/>
            </a:endParaRPr>
          </a:p>
        </p:txBody>
      </p:sp>
      <p:sp>
        <p:nvSpPr>
          <p:cNvPr id="7172" name="Text Box 4"/>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b="0">
                <a:latin typeface="Comic Sans MS" pitchFamily="66" charset="0"/>
              </a:rPr>
              <a:t>Images: </a:t>
            </a:r>
            <a:r>
              <a:rPr lang="en-US" altLang="en-US" sz="1000" b="0">
                <a:latin typeface="Comic Sans MS" pitchFamily="66" charset="0"/>
                <a:hlinkClick r:id="rId4"/>
              </a:rPr>
              <a:t>Osmosis animation</a:t>
            </a:r>
            <a:endParaRPr lang="en-US" altLang="en-US" sz="1000" b="0">
              <a:latin typeface="Comic Sans MS" pitchFamily="66" charset="0"/>
            </a:endParaRPr>
          </a:p>
        </p:txBody>
      </p:sp>
      <p:pic>
        <p:nvPicPr>
          <p:cNvPr id="7173" name="Picture 5" descr="Osmosis"/>
          <p:cNvPicPr>
            <a:picLocks noGrp="1" noChangeAspect="1" noChangeArrowheads="1" noCrop="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419600" y="1143000"/>
            <a:ext cx="4572000" cy="2862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4" name="Rectangle 7"/>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5" name="Oval 8"/>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6" name="Text Box 9"/>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CELL</a:t>
            </a:r>
          </a:p>
        </p:txBody>
      </p:sp>
      <p:sp>
        <p:nvSpPr>
          <p:cNvPr id="7177" name="Line 10"/>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8" name="Text Box 11"/>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Plasma membrane</a:t>
            </a:r>
          </a:p>
        </p:txBody>
      </p:sp>
      <p:sp>
        <p:nvSpPr>
          <p:cNvPr id="7179" name="Text Box 12"/>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outside the cell.</a:t>
            </a:r>
          </a:p>
        </p:txBody>
      </p:sp>
      <p:sp>
        <p:nvSpPr>
          <p:cNvPr id="7180" name="Text Box 13"/>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inside the cell.</a:t>
            </a:r>
          </a:p>
        </p:txBody>
      </p:sp>
      <p:sp>
        <p:nvSpPr>
          <p:cNvPr id="14" name="Rectangle 13"/>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6"/>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13766439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sz="half" idx="1"/>
          </p:nvPr>
        </p:nvSpPr>
        <p:spPr>
          <a:xfrm>
            <a:off x="381000" y="990600"/>
            <a:ext cx="4876800" cy="3505200"/>
          </a:xfrm>
        </p:spPr>
        <p:txBody>
          <a:bodyPr>
            <a:normAutofit lnSpcReduction="10000"/>
          </a:bodyPr>
          <a:lstStyle/>
          <a:p>
            <a:pPr eaLnBrk="1" hangingPunct="1">
              <a:lnSpc>
                <a:spcPct val="90000"/>
              </a:lnSpc>
              <a:buFontTx/>
              <a:buNone/>
              <a:defRPr/>
            </a:pPr>
            <a:endParaRPr lang="en-US" sz="1600" dirty="0" smtClean="0">
              <a:latin typeface="Comic Sans MS" pitchFamily="66" charset="0"/>
            </a:endParaRPr>
          </a:p>
          <a:p>
            <a:pPr eaLnBrk="1" hangingPunct="1">
              <a:lnSpc>
                <a:spcPct val="90000"/>
              </a:lnSpc>
              <a:buFontTx/>
              <a:buNone/>
              <a:defRPr/>
            </a:pPr>
            <a:r>
              <a:rPr lang="en-US" sz="2400" b="1" dirty="0" smtClean="0">
                <a:latin typeface="Comic Sans MS" pitchFamily="66" charset="0"/>
              </a:rPr>
              <a:t>Tonicity </a:t>
            </a:r>
            <a:r>
              <a:rPr lang="en-US" sz="2400" dirty="0" smtClean="0">
                <a:latin typeface="Comic Sans MS" pitchFamily="66" charset="0"/>
              </a:rPr>
              <a:t>and </a:t>
            </a:r>
            <a:r>
              <a:rPr lang="en-US" sz="2400" dirty="0" smtClean="0">
                <a:latin typeface="Comic Sans MS" pitchFamily="66" charset="0"/>
                <a:hlinkClick r:id="rId3"/>
              </a:rPr>
              <a:t>Osmosis</a:t>
            </a:r>
            <a:endParaRPr lang="en-US" sz="2400" dirty="0" smtClean="0">
              <a:latin typeface="Comic Sans MS" pitchFamily="66" charset="0"/>
            </a:endParaRPr>
          </a:p>
          <a:p>
            <a:pPr eaLnBrk="1" hangingPunct="1">
              <a:lnSpc>
                <a:spcPct val="90000"/>
              </a:lnSpc>
              <a:buFontTx/>
              <a:buNone/>
              <a:defRPr/>
            </a:pPr>
            <a:endParaRPr lang="en-US" sz="2400" i="1"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isotonic</a:t>
            </a:r>
            <a:r>
              <a:rPr lang="en-US" sz="1600" dirty="0" smtClean="0">
                <a:latin typeface="Comic Sans MS" pitchFamily="66" charset="0"/>
              </a:rPr>
              <a:t>: equal concentration of a solute 	              </a:t>
            </a:r>
          </a:p>
          <a:p>
            <a:pPr marL="0" indent="0" eaLnBrk="1" hangingPunct="1">
              <a:lnSpc>
                <a:spcPct val="90000"/>
              </a:lnSpc>
              <a:buNone/>
              <a:defRPr/>
            </a:pPr>
            <a:r>
              <a:rPr lang="en-US" sz="1600" dirty="0">
                <a:latin typeface="Comic Sans MS" pitchFamily="66" charset="0"/>
              </a:rPr>
              <a:t> </a:t>
            </a:r>
            <a:r>
              <a:rPr lang="en-US" sz="1600" dirty="0" smtClean="0">
                <a:latin typeface="Comic Sans MS" pitchFamily="66" charset="0"/>
              </a:rPr>
              <a:t>                      inside and outside of cell.</a:t>
            </a:r>
          </a:p>
          <a:p>
            <a:pPr eaLnBrk="1" hangingPunct="1">
              <a:lnSpc>
                <a:spcPct val="90000"/>
              </a:lnSpc>
              <a:buFont typeface="Wingdings" pitchFamily="2" charset="2"/>
              <a:buChar char="Ø"/>
              <a:defRPr/>
            </a:pPr>
            <a:endParaRPr lang="en-US" sz="1600" dirty="0" smtClean="0">
              <a:latin typeface="Comic Sans MS" pitchFamily="66" charset="0"/>
            </a:endParaRPr>
          </a:p>
          <a:p>
            <a:pPr eaLnBrk="1" hangingPunct="1">
              <a:lnSpc>
                <a:spcPct val="90000"/>
              </a:lnSpc>
              <a:buFont typeface="Wingdings" pitchFamily="2" charset="2"/>
              <a:buChar char="Ø"/>
              <a:defRPr/>
            </a:pPr>
            <a:endParaRPr lang="en-US" sz="1000" u="sng"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hypertonic</a:t>
            </a:r>
            <a:r>
              <a:rPr lang="en-US" sz="1600" dirty="0" smtClean="0">
                <a:latin typeface="Comic Sans MS" pitchFamily="66" charset="0"/>
              </a:rPr>
              <a:t>: a higher concentration of 		              solute.</a:t>
            </a:r>
          </a:p>
          <a:p>
            <a:pPr marL="0" indent="0" eaLnBrk="1" hangingPunct="1">
              <a:lnSpc>
                <a:spcPct val="90000"/>
              </a:lnSpc>
              <a:buFontTx/>
              <a:buNone/>
              <a:defRPr/>
            </a:pPr>
            <a:r>
              <a:rPr lang="en-US" sz="1000" dirty="0" smtClean="0">
                <a:latin typeface="Comic Sans MS" pitchFamily="66" charset="0"/>
              </a:rPr>
              <a:t>	</a:t>
            </a:r>
            <a:endParaRPr lang="en-US" sz="1800" dirty="0" smtClean="0">
              <a:latin typeface="Comic Sans MS" pitchFamily="66" charset="0"/>
            </a:endParaRPr>
          </a:p>
          <a:p>
            <a:pPr marL="0" indent="0" eaLnBrk="1" hangingPunct="1">
              <a:lnSpc>
                <a:spcPct val="90000"/>
              </a:lnSpc>
              <a:buFontTx/>
              <a:buNone/>
              <a:defRPr/>
            </a:pPr>
            <a:endParaRPr lang="en-US" sz="1000"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hypotonic</a:t>
            </a:r>
            <a:r>
              <a:rPr lang="en-US" sz="1600" dirty="0" smtClean="0">
                <a:latin typeface="Comic Sans MS" pitchFamily="66" charset="0"/>
              </a:rPr>
              <a:t>: a lower concentration of 	               	           solute.</a:t>
            </a:r>
            <a:endParaRPr lang="en-US" sz="2000" dirty="0" smtClean="0">
              <a:latin typeface="Comic Sans MS" pitchFamily="66" charset="0"/>
            </a:endParaRPr>
          </a:p>
        </p:txBody>
      </p:sp>
      <p:pic>
        <p:nvPicPr>
          <p:cNvPr id="13316" name="Picture 4" descr="OsmosisBlood1"/>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435019" y="990600"/>
            <a:ext cx="3286125" cy="3100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Text Box 5"/>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5"/>
              </a:rPr>
              <a:t>Osmosis animation</a:t>
            </a:r>
            <a:r>
              <a:rPr lang="en-US" sz="1000">
                <a:latin typeface="Comic Sans MS" pitchFamily="66" charset="0"/>
              </a:rPr>
              <a:t>; </a:t>
            </a:r>
            <a:r>
              <a:rPr lang="en-US" sz="1000">
                <a:latin typeface="Comic Sans MS" pitchFamily="66" charset="0"/>
                <a:hlinkClick r:id="rId6"/>
              </a:rPr>
              <a:t>Osmosis with RBCs</a:t>
            </a:r>
            <a:r>
              <a:rPr lang="en-US" sz="1000">
                <a:latin typeface="Comic Sans MS" pitchFamily="66" charset="0"/>
              </a:rPr>
              <a:t>, M. Ruiz</a:t>
            </a:r>
          </a:p>
        </p:txBody>
      </p:sp>
      <p:sp>
        <p:nvSpPr>
          <p:cNvPr id="13318" name="Text Box 7"/>
          <p:cNvSpPr txBox="1">
            <a:spLocks noChangeArrowheads="1"/>
          </p:cNvSpPr>
          <p:nvPr/>
        </p:nvSpPr>
        <p:spPr bwMode="auto">
          <a:xfrm>
            <a:off x="762000" y="4876800"/>
            <a:ext cx="37338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sz="2400" b="1">
                <a:solidFill>
                  <a:srgbClr val="FF0000"/>
                </a:solidFill>
                <a:latin typeface="Comic Sans MS" pitchFamily="66" charset="0"/>
              </a:rPr>
              <a:t>Water will always move toward a hypertonic environment!!</a:t>
            </a:r>
            <a:endParaRPr lang="en-US" sz="2400">
              <a:latin typeface="Comic Sans MS" pitchFamily="66" charset="0"/>
            </a:endParaRPr>
          </a:p>
          <a:p>
            <a:pPr eaLnBrk="1" hangingPunct="1">
              <a:spcBef>
                <a:spcPct val="50000"/>
              </a:spcBef>
            </a:pPr>
            <a:endParaRPr lang="en-US" sz="1600"/>
          </a:p>
        </p:txBody>
      </p:sp>
      <p:sp>
        <p:nvSpPr>
          <p:cNvPr id="2" name="TextBox 1"/>
          <p:cNvSpPr txBox="1"/>
          <p:nvPr/>
        </p:nvSpPr>
        <p:spPr>
          <a:xfrm>
            <a:off x="5520744" y="4343400"/>
            <a:ext cx="3200400" cy="1954381"/>
          </a:xfrm>
          <a:prstGeom prst="rect">
            <a:avLst/>
          </a:prstGeom>
          <a:noFill/>
          <a:ln>
            <a:solidFill>
              <a:schemeClr val="accent1">
                <a:lumMod val="75000"/>
              </a:schemeClr>
            </a:solidFill>
          </a:ln>
          <a:effectLst>
            <a:glow rad="101600">
              <a:schemeClr val="accent2">
                <a:satMod val="175000"/>
                <a:alpha val="40000"/>
              </a:schemeClr>
            </a:glow>
          </a:effectLst>
        </p:spPr>
        <p:txBody>
          <a:bodyPr>
            <a:spAutoFit/>
          </a:bodyPr>
          <a:lstStyle/>
          <a:p>
            <a:pPr algn="ctr">
              <a:defRPr/>
            </a:pPr>
            <a:endParaRPr lang="en-US" sz="1050" b="1" dirty="0" smtClean="0">
              <a:solidFill>
                <a:srgbClr val="FF0000"/>
              </a:solidFill>
              <a:latin typeface="Comic Sans MS" pitchFamily="66" charset="0"/>
            </a:endParaRPr>
          </a:p>
          <a:p>
            <a:pPr algn="ctr">
              <a:defRPr/>
            </a:pPr>
            <a:r>
              <a:rPr lang="en-US" sz="1600" b="1" dirty="0" smtClean="0">
                <a:solidFill>
                  <a:srgbClr val="FF0000"/>
                </a:solidFill>
                <a:latin typeface="Comic Sans MS" pitchFamily="66" charset="0"/>
              </a:rPr>
              <a:t>REVIEW!</a:t>
            </a:r>
          </a:p>
          <a:p>
            <a:pPr algn="ctr">
              <a:defRPr/>
            </a:pPr>
            <a:endParaRPr lang="en-US" sz="1050" b="1" dirty="0">
              <a:solidFill>
                <a:srgbClr val="FF0000"/>
              </a:solidFill>
              <a:latin typeface="Comic Sans MS" pitchFamily="66" charset="0"/>
            </a:endParaRPr>
          </a:p>
          <a:p>
            <a:pPr marL="171450" indent="-171450" algn="ctr">
              <a:buFont typeface="Arial" pitchFamily="34" charset="0"/>
              <a:buChar char="•"/>
              <a:defRPr/>
            </a:pPr>
            <a:r>
              <a:rPr lang="en-US" sz="1200" b="1" dirty="0">
                <a:latin typeface="Comic Sans MS" pitchFamily="66" charset="0"/>
                <a:hlinkClick r:id="rId7"/>
              </a:rPr>
              <a:t>How Osmosis Works</a:t>
            </a:r>
            <a:r>
              <a:rPr lang="en-US" sz="1200" dirty="0">
                <a:latin typeface="Comic Sans MS" pitchFamily="66" charset="0"/>
              </a:rPr>
              <a:t> animation</a:t>
            </a:r>
          </a:p>
          <a:p>
            <a:pPr marL="171450" indent="-171450" algn="ctr">
              <a:buFont typeface="Arial" pitchFamily="34" charset="0"/>
              <a:buChar char="•"/>
              <a:defRPr/>
            </a:pPr>
            <a:endParaRPr lang="en-US" sz="1200" b="1" dirty="0" smtClean="0">
              <a:latin typeface="Comic Sans MS" pitchFamily="66" charset="0"/>
              <a:hlinkClick r:id=""/>
            </a:endParaRPr>
          </a:p>
          <a:p>
            <a:pPr marL="171450" indent="-171450" algn="ctr">
              <a:buFont typeface="Arial" pitchFamily="34" charset="0"/>
              <a:buChar char="•"/>
              <a:defRPr/>
            </a:pPr>
            <a:r>
              <a:rPr lang="en-US" sz="1200" b="1" dirty="0" smtClean="0">
                <a:latin typeface="Comic Sans MS" pitchFamily="66" charset="0"/>
                <a:hlinkClick r:id=""/>
              </a:rPr>
              <a:t>Diffusion</a:t>
            </a:r>
            <a:r>
              <a:rPr lang="en-US" sz="1200" b="1" dirty="0">
                <a:latin typeface="Comic Sans MS" pitchFamily="66" charset="0"/>
                <a:hlinkClick r:id="rId8"/>
              </a:rPr>
              <a:t>, Osmosis &amp; Active Transport</a:t>
            </a:r>
            <a:r>
              <a:rPr lang="en-US" sz="1200" dirty="0">
                <a:latin typeface="Comic Sans MS" pitchFamily="66" charset="0"/>
                <a:hlinkClick r:id="rId8"/>
              </a:rPr>
              <a:t> </a:t>
            </a:r>
            <a:r>
              <a:rPr lang="en-US" sz="1200" dirty="0">
                <a:latin typeface="Comic Sans MS" pitchFamily="66" charset="0"/>
              </a:rPr>
              <a:t>Lecture Main Page of the </a:t>
            </a:r>
          </a:p>
          <a:p>
            <a:pPr algn="ctr">
              <a:defRPr/>
            </a:pPr>
            <a:r>
              <a:rPr lang="en-US" sz="1200" dirty="0">
                <a:latin typeface="Comic Sans MS" pitchFamily="66" charset="0"/>
                <a:hlinkClick r:id="rId9"/>
              </a:rPr>
              <a:t>Virtual Cell Biology Classroom</a:t>
            </a:r>
            <a:r>
              <a:rPr lang="en-US" sz="1200" dirty="0">
                <a:latin typeface="Comic Sans MS" pitchFamily="66" charset="0"/>
              </a:rPr>
              <a:t> on the </a:t>
            </a:r>
          </a:p>
          <a:p>
            <a:pPr algn="ctr">
              <a:defRPr/>
            </a:pPr>
            <a:r>
              <a:rPr lang="en-US" sz="1200" dirty="0">
                <a:latin typeface="Comic Sans MS" pitchFamily="66" charset="0"/>
              </a:rPr>
              <a:t>Science Prof Online</a:t>
            </a:r>
            <a:r>
              <a:rPr lang="en-US" sz="1200" dirty="0">
                <a:latin typeface="Comic Sans MS" pitchFamily="66" charset="0"/>
                <a:hlinkClick r:id="rId10"/>
              </a:rPr>
              <a:t> </a:t>
            </a:r>
            <a:r>
              <a:rPr lang="en-US" sz="1200" dirty="0">
                <a:latin typeface="Comic Sans MS" pitchFamily="66" charset="0"/>
              </a:rPr>
              <a:t>website </a:t>
            </a:r>
            <a:endParaRPr lang="en-US" sz="1200" dirty="0" smtClean="0">
              <a:latin typeface="Comic Sans MS" pitchFamily="66" charset="0"/>
            </a:endParaRPr>
          </a:p>
          <a:p>
            <a:pPr algn="ctr">
              <a:defRPr/>
            </a:pPr>
            <a:endParaRPr lang="en-US" sz="1200" dirty="0">
              <a:latin typeface="Comic Sans MS" pitchFamily="66" charset="0"/>
            </a:endParaRPr>
          </a:p>
        </p:txBody>
      </p:sp>
      <p:sp>
        <p:nvSpPr>
          <p:cNvPr id="10" name="Rectangle 9"/>
          <p:cNvSpPr>
            <a:spLocks noGrp="1" noChangeArrowheads="1"/>
          </p:cNvSpPr>
          <p:nvPr>
            <p:ph type="title"/>
          </p:nvPr>
        </p:nvSpPr>
        <p:spPr>
          <a:xfrm>
            <a:off x="457200" y="152400"/>
            <a:ext cx="8229600" cy="868362"/>
          </a:xfrm>
          <a:noFill/>
        </p:spPr>
        <p:txBody>
          <a:bodyPr/>
          <a:lstStyle/>
          <a:p>
            <a:pPr algn="l" eaLnBrk="1" hangingPunct="1"/>
            <a:r>
              <a:rPr lang="en-US" altLang="en-US" sz="3600" b="1" dirty="0" smtClean="0">
                <a:solidFill>
                  <a:schemeClr val="accent2"/>
                </a:solidFill>
                <a:latin typeface="Comic Sans MS" pitchFamily="66" charset="0"/>
              </a:rPr>
              <a:t>Passive Transport - Osmosis</a:t>
            </a:r>
          </a:p>
        </p:txBody>
      </p:sp>
      <p:sp>
        <p:nvSpPr>
          <p:cNvPr id="9" name="Rectangle 8"/>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10"/>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35419140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762000"/>
            <a:ext cx="7696200" cy="1143000"/>
          </a:xfrm>
        </p:spPr>
        <p:txBody>
          <a:bodyPr/>
          <a:lstStyle/>
          <a:p>
            <a:pPr algn="l" eaLnBrk="1" hangingPunct="1"/>
            <a:r>
              <a:rPr lang="en-US" altLang="en-US" sz="1800" smtClean="0">
                <a:latin typeface="Comic Sans MS" pitchFamily="66" charset="0"/>
              </a:rPr>
              <a:t>Let’s do some osmosis problems, to practice our knowledge.</a:t>
            </a:r>
            <a:r>
              <a:rPr lang="en-US" altLang="en-US" sz="2800" smtClean="0">
                <a:latin typeface="Comic Sans MS" pitchFamily="66" charset="0"/>
              </a:rPr>
              <a:t> </a:t>
            </a:r>
          </a:p>
        </p:txBody>
      </p:sp>
      <p:sp>
        <p:nvSpPr>
          <p:cNvPr id="9219" name="Rectangle 3"/>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0" name="Oval 4"/>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1" name="Text Box 5"/>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CELL</a:t>
            </a:r>
          </a:p>
        </p:txBody>
      </p:sp>
      <p:sp>
        <p:nvSpPr>
          <p:cNvPr id="9222" name="Line 6"/>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Text Box 7"/>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Plasma membrane</a:t>
            </a:r>
          </a:p>
        </p:txBody>
      </p:sp>
      <p:sp>
        <p:nvSpPr>
          <p:cNvPr id="9224" name="Text Box 8"/>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outside the cell.</a:t>
            </a:r>
          </a:p>
        </p:txBody>
      </p:sp>
      <p:sp>
        <p:nvSpPr>
          <p:cNvPr id="9225" name="Text Box 9"/>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inside the cell.</a:t>
            </a:r>
          </a:p>
        </p:txBody>
      </p:sp>
      <p:sp>
        <p:nvSpPr>
          <p:cNvPr id="9226" name="AutoShape 10"/>
          <p:cNvSpPr>
            <a:spLocks noChangeArrowheads="1"/>
          </p:cNvSpPr>
          <p:nvPr/>
        </p:nvSpPr>
        <p:spPr bwMode="auto">
          <a:xfrm rot="-5582856">
            <a:off x="914400" y="4572000"/>
            <a:ext cx="1828800" cy="1371600"/>
          </a:xfrm>
          <a:prstGeom prst="wave">
            <a:avLst>
              <a:gd name="adj1" fmla="val 13005"/>
              <a:gd name="adj2" fmla="val 0"/>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7" name="Rectangle 11"/>
          <p:cNvSpPr>
            <a:spLocks noChangeArrowheads="1"/>
          </p:cNvSpPr>
          <p:nvPr/>
        </p:nvSpPr>
        <p:spPr bwMode="auto">
          <a:xfrm rot="5400000">
            <a:off x="5334000" y="2057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8" name="AutoShape 12"/>
          <p:cNvSpPr>
            <a:spLocks noChangeArrowheads="1"/>
          </p:cNvSpPr>
          <p:nvPr/>
        </p:nvSpPr>
        <p:spPr bwMode="auto">
          <a:xfrm>
            <a:off x="7010400" y="838200"/>
            <a:ext cx="1752600" cy="2590800"/>
          </a:xfrm>
          <a:prstGeom prst="can">
            <a:avLst>
              <a:gd name="adj" fmla="val 3695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9229" name="Picture 13" descr="MC900199232[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752600" y="2590800"/>
            <a:ext cx="222885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30" name="Text Box 14"/>
          <p:cNvSpPr txBox="1">
            <a:spLocks noChangeArrowheads="1"/>
          </p:cNvSpPr>
          <p:nvPr/>
        </p:nvSpPr>
        <p:spPr bwMode="auto">
          <a:xfrm>
            <a:off x="4940300" y="2603500"/>
            <a:ext cx="10652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CLAMP #2</a:t>
            </a:r>
          </a:p>
        </p:txBody>
      </p:sp>
      <p:sp>
        <p:nvSpPr>
          <p:cNvPr id="9231" name="Rectangle 15"/>
          <p:cNvSpPr>
            <a:spLocks noChangeArrowheads="1"/>
          </p:cNvSpPr>
          <p:nvPr/>
        </p:nvSpPr>
        <p:spPr bwMode="auto">
          <a:xfrm rot="5400000">
            <a:off x="1600200" y="5105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2" name="Text Box 16"/>
          <p:cNvSpPr txBox="1">
            <a:spLocks noChangeArrowheads="1"/>
          </p:cNvSpPr>
          <p:nvPr/>
        </p:nvSpPr>
        <p:spPr bwMode="auto">
          <a:xfrm>
            <a:off x="1143000" y="5638800"/>
            <a:ext cx="10810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CLAMP #1</a:t>
            </a:r>
          </a:p>
        </p:txBody>
      </p:sp>
      <p:sp>
        <p:nvSpPr>
          <p:cNvPr id="9233" name="Text Box 17"/>
          <p:cNvSpPr txBox="1">
            <a:spLocks noChangeArrowheads="1"/>
          </p:cNvSpPr>
          <p:nvPr/>
        </p:nvSpPr>
        <p:spPr bwMode="auto">
          <a:xfrm>
            <a:off x="2514600" y="2057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200" b="1"/>
              <a:t>A solution to put inside the “cell”.</a:t>
            </a:r>
          </a:p>
        </p:txBody>
      </p:sp>
      <p:sp>
        <p:nvSpPr>
          <p:cNvPr id="9234" name="AutoShape 18"/>
          <p:cNvSpPr>
            <a:spLocks noChangeArrowheads="1"/>
          </p:cNvSpPr>
          <p:nvPr/>
        </p:nvSpPr>
        <p:spPr bwMode="auto">
          <a:xfrm>
            <a:off x="7010400" y="1752600"/>
            <a:ext cx="1752600" cy="1676400"/>
          </a:xfrm>
          <a:prstGeom prst="can">
            <a:avLst>
              <a:gd name="adj" fmla="val 25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5" name="Line 19"/>
          <p:cNvSpPr>
            <a:spLocks noChangeShapeType="1"/>
          </p:cNvSpPr>
          <p:nvPr/>
        </p:nvSpPr>
        <p:spPr bwMode="auto">
          <a:xfrm>
            <a:off x="1752600" y="3886200"/>
            <a:ext cx="0" cy="3048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Text Box 20"/>
          <p:cNvSpPr txBox="1">
            <a:spLocks noChangeArrowheads="1"/>
          </p:cNvSpPr>
          <p:nvPr/>
        </p:nvSpPr>
        <p:spPr bwMode="auto">
          <a:xfrm>
            <a:off x="7162800" y="2590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A solution to put the “cell” into.</a:t>
            </a:r>
          </a:p>
        </p:txBody>
      </p:sp>
      <p:sp>
        <p:nvSpPr>
          <p:cNvPr id="9237" name="Text Box 21"/>
          <p:cNvSpPr txBox="1">
            <a:spLocks noChangeArrowheads="1"/>
          </p:cNvSpPr>
          <p:nvPr/>
        </p:nvSpPr>
        <p:spPr bwMode="auto">
          <a:xfrm>
            <a:off x="42672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a:t>
            </a:r>
          </a:p>
        </p:txBody>
      </p:sp>
      <p:sp>
        <p:nvSpPr>
          <p:cNvPr id="9238" name="Text Box 22"/>
          <p:cNvSpPr txBox="1">
            <a:spLocks noChangeArrowheads="1"/>
          </p:cNvSpPr>
          <p:nvPr/>
        </p:nvSpPr>
        <p:spPr bwMode="auto">
          <a:xfrm>
            <a:off x="64770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a:t>
            </a:r>
          </a:p>
        </p:txBody>
      </p:sp>
      <p:sp>
        <p:nvSpPr>
          <p:cNvPr id="9239" name="Text Box 23"/>
          <p:cNvSpPr txBox="1">
            <a:spLocks noChangeArrowheads="1"/>
          </p:cNvSpPr>
          <p:nvPr/>
        </p:nvSpPr>
        <p:spPr bwMode="auto">
          <a:xfrm>
            <a:off x="4648200" y="1905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Second clamp to seal  “cell”.</a:t>
            </a:r>
          </a:p>
        </p:txBody>
      </p:sp>
      <p:sp>
        <p:nvSpPr>
          <p:cNvPr id="9240" name="Text Box 24"/>
          <p:cNvSpPr txBox="1">
            <a:spLocks noChangeArrowheads="1"/>
          </p:cNvSpPr>
          <p:nvPr/>
        </p:nvSpPr>
        <p:spPr bwMode="auto">
          <a:xfrm>
            <a:off x="15240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Dialysis Tubing</a:t>
            </a:r>
          </a:p>
        </p:txBody>
      </p:sp>
      <p:sp>
        <p:nvSpPr>
          <p:cNvPr id="9241" name="Rectangle 25"/>
          <p:cNvSpPr>
            <a:spLocks noChangeArrowheads="1"/>
          </p:cNvSpPr>
          <p:nvPr/>
        </p:nvSpPr>
        <p:spPr bwMode="auto">
          <a:xfrm>
            <a:off x="228600" y="228600"/>
            <a:ext cx="8229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b="1">
                <a:latin typeface="Comic Sans MS" pitchFamily="66" charset="0"/>
              </a:rPr>
              <a:t>Passive Transport</a:t>
            </a:r>
            <a:r>
              <a:rPr lang="en-US" altLang="en-US" sz="3600" b="1">
                <a:latin typeface="Comic Sans MS" pitchFamily="66" charset="0"/>
              </a:rPr>
              <a:t> -</a:t>
            </a:r>
            <a:r>
              <a:rPr lang="en-US" altLang="en-US" sz="3600" b="1">
                <a:solidFill>
                  <a:schemeClr val="accent2"/>
                </a:solidFill>
                <a:latin typeface="Comic Sans MS" pitchFamily="66" charset="0"/>
              </a:rPr>
              <a:t> </a:t>
            </a:r>
            <a:r>
              <a:rPr lang="en-US" altLang="en-US" sz="3600" b="1">
                <a:latin typeface="Comic Sans MS" pitchFamily="66" charset="0"/>
                <a:hlinkClick r:id="rId4"/>
              </a:rPr>
              <a:t>Osmosis</a:t>
            </a:r>
            <a:endParaRPr lang="en-US" altLang="en-US" sz="3600" b="1">
              <a:latin typeface="Comic Sans MS" pitchFamily="66" charset="0"/>
            </a:endParaRPr>
          </a:p>
        </p:txBody>
      </p:sp>
      <p:sp>
        <p:nvSpPr>
          <p:cNvPr id="27" name="Rectangle 26"/>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25887369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8915400" cy="563563"/>
          </a:xfrm>
        </p:spPr>
        <p:txBody>
          <a:bodyPr>
            <a:normAutofit fontScale="90000"/>
          </a:bodyPr>
          <a:lstStyle/>
          <a:p>
            <a:pPr algn="l" eaLnBrk="1" hangingPunct="1"/>
            <a:r>
              <a:rPr lang="en-US" altLang="en-US" sz="2400" smtClean="0">
                <a:latin typeface="Comic Sans MS" pitchFamily="66" charset="0"/>
              </a:rPr>
              <a:t>    </a:t>
            </a:r>
            <a:r>
              <a:rPr lang="en-US" altLang="en-US" sz="3600" b="1" smtClean="0">
                <a:solidFill>
                  <a:schemeClr val="accent2"/>
                </a:solidFill>
                <a:latin typeface="Comic Sans MS" pitchFamily="66" charset="0"/>
              </a:rPr>
              <a:t>Passive Transport</a:t>
            </a:r>
          </a:p>
        </p:txBody>
      </p:sp>
      <p:sp>
        <p:nvSpPr>
          <p:cNvPr id="6147" name="Rectangle 3"/>
          <p:cNvSpPr>
            <a:spLocks noGrp="1" noChangeArrowheads="1"/>
          </p:cNvSpPr>
          <p:nvPr>
            <p:ph type="body" sz="half" idx="1"/>
          </p:nvPr>
        </p:nvSpPr>
        <p:spPr>
          <a:xfrm>
            <a:off x="457200" y="1295400"/>
            <a:ext cx="3733800" cy="4525963"/>
          </a:xfrm>
        </p:spPr>
        <p:txBody>
          <a:bodyPr/>
          <a:lstStyle/>
          <a:p>
            <a:pPr eaLnBrk="1" hangingPunct="1">
              <a:buFontTx/>
              <a:buNone/>
            </a:pPr>
            <a:endParaRPr lang="en-US" altLang="en-US" sz="1200" i="1" dirty="0" smtClean="0">
              <a:latin typeface="Comic Sans MS" pitchFamily="66" charset="0"/>
            </a:endParaRPr>
          </a:p>
          <a:p>
            <a:pPr eaLnBrk="1" hangingPunct="1">
              <a:buFontTx/>
              <a:buNone/>
            </a:pPr>
            <a:r>
              <a:rPr lang="en-US" altLang="en-US" sz="2000" b="1" dirty="0" smtClean="0">
                <a:solidFill>
                  <a:schemeClr val="tx1">
                    <a:lumMod val="65000"/>
                    <a:lumOff val="35000"/>
                  </a:schemeClr>
                </a:solidFill>
                <a:latin typeface="Comic Sans MS" pitchFamily="66" charset="0"/>
              </a:rPr>
              <a:t>Facilitated</a:t>
            </a:r>
            <a:r>
              <a:rPr lang="en-US" altLang="en-US" sz="2000" b="1" dirty="0" smtClean="0">
                <a:latin typeface="Comic Sans MS" pitchFamily="66" charset="0"/>
              </a:rPr>
              <a:t> Diffusion</a:t>
            </a:r>
          </a:p>
          <a:p>
            <a:pPr eaLnBrk="1" hangingPunct="1">
              <a:buFontTx/>
              <a:buNone/>
            </a:pPr>
            <a:r>
              <a:rPr lang="en-US" altLang="en-US" sz="1600" dirty="0" smtClean="0">
                <a:latin typeface="Comic Sans MS" pitchFamily="66" charset="0"/>
              </a:rPr>
              <a:t>Proteins assist in </a:t>
            </a:r>
            <a:r>
              <a:rPr lang="en-US" altLang="en-US" sz="1600" dirty="0" smtClean="0">
                <a:latin typeface="Comic Sans MS" pitchFamily="66" charset="0"/>
                <a:hlinkClick r:id="rId3"/>
              </a:rPr>
              <a:t>diffusion</a:t>
            </a:r>
            <a:r>
              <a:rPr lang="en-US" altLang="en-US" sz="1600" dirty="0" smtClean="0">
                <a:latin typeface="Comic Sans MS" pitchFamily="66" charset="0"/>
              </a:rPr>
              <a:t> of molecules across plasma membrane.</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Movement only occurs in the presence of a concentration gradient. </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Some molecules move across the membrane more quickly if diffusion is facilitated by a carrier molecule.</a:t>
            </a:r>
          </a:p>
          <a:p>
            <a:pPr eaLnBrk="1" hangingPunct="1">
              <a:buFontTx/>
              <a:buNone/>
            </a:pPr>
            <a:endParaRPr lang="en-US" altLang="en-US" sz="1600" dirty="0" smtClean="0">
              <a:latin typeface="Comic Sans MS" pitchFamily="66" charset="0"/>
            </a:endParaRPr>
          </a:p>
        </p:txBody>
      </p:sp>
      <p:sp>
        <p:nvSpPr>
          <p:cNvPr id="6148" name="Text Box 4"/>
          <p:cNvSpPr txBox="1">
            <a:spLocks noChangeArrowheads="1"/>
          </p:cNvSpPr>
          <p:nvPr/>
        </p:nvSpPr>
        <p:spPr bwMode="auto">
          <a:xfrm>
            <a:off x="6705600" y="6629400"/>
            <a:ext cx="2438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Facilitated Diffusion</a:t>
            </a:r>
            <a:r>
              <a:rPr lang="en-US" altLang="en-US" sz="1000">
                <a:latin typeface="Comic Sans MS" pitchFamily="66" charset="0"/>
              </a:rPr>
              <a:t>, M. Ruiz</a:t>
            </a:r>
          </a:p>
        </p:txBody>
      </p:sp>
      <p:pic>
        <p:nvPicPr>
          <p:cNvPr id="6149" name="Picture 5" descr="Channel-protein2"/>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4670425" y="1828800"/>
            <a:ext cx="338772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6"/>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6"/>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38825679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228600"/>
            <a:ext cx="7848600" cy="609600"/>
          </a:xfrm>
        </p:spPr>
        <p:txBody>
          <a:bodyPr>
            <a:normAutofit fontScale="90000"/>
          </a:bodyPr>
          <a:lstStyle/>
          <a:p>
            <a:pPr eaLnBrk="1" hangingPunct="1"/>
            <a:r>
              <a:rPr lang="en-US" altLang="en-US" sz="4000" b="1" dirty="0" smtClean="0">
                <a:solidFill>
                  <a:srgbClr val="FF0000"/>
                </a:solidFill>
                <a:latin typeface="Comic Sans MS" pitchFamily="66" charset="0"/>
              </a:rPr>
              <a:t>Active Transport</a:t>
            </a:r>
          </a:p>
        </p:txBody>
      </p:sp>
      <p:sp>
        <p:nvSpPr>
          <p:cNvPr id="10243" name="Rectangle 3"/>
          <p:cNvSpPr>
            <a:spLocks noGrp="1" noChangeArrowheads="1"/>
          </p:cNvSpPr>
          <p:nvPr>
            <p:ph type="body" sz="half" idx="1"/>
          </p:nvPr>
        </p:nvSpPr>
        <p:spPr>
          <a:xfrm>
            <a:off x="228600" y="1219200"/>
            <a:ext cx="3581400" cy="2743200"/>
          </a:xfrm>
        </p:spPr>
        <p:txBody>
          <a:bodyPr/>
          <a:lstStyle/>
          <a:p>
            <a:pPr eaLnBrk="1" hangingPunct="1">
              <a:lnSpc>
                <a:spcPct val="80000"/>
              </a:lnSpc>
              <a:buFontTx/>
              <a:buNone/>
            </a:pPr>
            <a:endParaRPr lang="en-US" altLang="en-US" sz="1600" b="1" smtClean="0">
              <a:latin typeface="Comic Sans MS" pitchFamily="66" charset="0"/>
            </a:endParaRPr>
          </a:p>
          <a:p>
            <a:pPr eaLnBrk="1" hangingPunct="1">
              <a:lnSpc>
                <a:spcPct val="80000"/>
              </a:lnSpc>
            </a:pPr>
            <a:r>
              <a:rPr lang="en-US" altLang="en-US" sz="1600" smtClean="0">
                <a:latin typeface="Comic Sans MS" pitchFamily="66" charset="0"/>
              </a:rPr>
              <a:t>How most molecules move across the plasma membrane.</a:t>
            </a:r>
          </a:p>
          <a:p>
            <a:pPr eaLnBrk="1" hangingPunct="1">
              <a:lnSpc>
                <a:spcPct val="80000"/>
              </a:lnSpc>
            </a:pPr>
            <a:endParaRPr lang="en-US" altLang="en-US" sz="1000" smtClean="0">
              <a:latin typeface="Comic Sans MS" pitchFamily="66" charset="0"/>
            </a:endParaRPr>
          </a:p>
          <a:p>
            <a:pPr eaLnBrk="1" hangingPunct="1">
              <a:lnSpc>
                <a:spcPct val="80000"/>
              </a:lnSpc>
            </a:pPr>
            <a:r>
              <a:rPr lang="en-US" altLang="en-US" sz="1600" smtClean="0">
                <a:latin typeface="Comic Sans MS" pitchFamily="66" charset="0"/>
              </a:rPr>
              <a:t>Analogous to a pump moving water uphill. </a:t>
            </a:r>
          </a:p>
          <a:p>
            <a:pPr eaLnBrk="1" hangingPunct="1">
              <a:lnSpc>
                <a:spcPct val="80000"/>
              </a:lnSpc>
            </a:pPr>
            <a:endParaRPr lang="en-US" altLang="en-US" sz="1000" smtClean="0">
              <a:latin typeface="Comic Sans MS" pitchFamily="66" charset="0"/>
            </a:endParaRPr>
          </a:p>
          <a:p>
            <a:pPr eaLnBrk="1" hangingPunct="1">
              <a:lnSpc>
                <a:spcPct val="80000"/>
              </a:lnSpc>
            </a:pPr>
            <a:r>
              <a:rPr lang="en-US" altLang="en-US" sz="1600" smtClean="0">
                <a:latin typeface="Comic Sans MS" pitchFamily="66" charset="0"/>
              </a:rPr>
              <a:t>Types of active transport are classified by type of energy used to drive molecules across membranes.</a:t>
            </a:r>
            <a:endParaRPr lang="en-US" altLang="en-US" sz="1400" smtClean="0"/>
          </a:p>
        </p:txBody>
      </p:sp>
      <p:pic>
        <p:nvPicPr>
          <p:cNvPr id="17412" name="Picture 4" descr="acttrpan"/>
          <p:cNvPicPr>
            <a:picLocks noGrp="1" noChangeAspect="1" noChangeArrowheads="1" noCrop="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419600" y="4419600"/>
            <a:ext cx="4419600" cy="2044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5"/>
          <p:cNvSpPr txBox="1">
            <a:spLocks noChangeArrowheads="1"/>
          </p:cNvSpPr>
          <p:nvPr/>
        </p:nvSpPr>
        <p:spPr bwMode="auto">
          <a:xfrm>
            <a:off x="6553200" y="6629400"/>
            <a:ext cx="2590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Sodium-potassium pump</a:t>
            </a:r>
            <a:r>
              <a:rPr lang="en-US" altLang="en-US" sz="1000">
                <a:latin typeface="Comic Sans MS" pitchFamily="66" charset="0"/>
              </a:rPr>
              <a:t>, M. Ruiz</a:t>
            </a:r>
          </a:p>
        </p:txBody>
      </p:sp>
      <p:pic>
        <p:nvPicPr>
          <p:cNvPr id="10246" name="Picture 6" descr="Active-transport-sodium-potassium"/>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343400" y="1371600"/>
            <a:ext cx="4572000" cy="289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6" name="Text Box 8"/>
          <p:cNvSpPr txBox="1">
            <a:spLocks noChangeArrowheads="1"/>
          </p:cNvSpPr>
          <p:nvPr/>
        </p:nvSpPr>
        <p:spPr bwMode="auto">
          <a:xfrm>
            <a:off x="228600" y="4267200"/>
            <a:ext cx="3505200"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b="1">
                <a:latin typeface="Comic Sans MS" pitchFamily="66" charset="0"/>
              </a:rPr>
              <a:t>ATP Driven Active Transport</a:t>
            </a:r>
          </a:p>
          <a:p>
            <a:pPr eaLnBrk="1" hangingPunct="1"/>
            <a:endParaRPr lang="en-US" altLang="en-US" sz="1600" b="1">
              <a:latin typeface="Comic Sans MS" pitchFamily="66" charset="0"/>
            </a:endParaRPr>
          </a:p>
          <a:p>
            <a:pPr eaLnBrk="1" hangingPunct="1"/>
            <a:r>
              <a:rPr lang="en-US" altLang="en-US" sz="1600">
                <a:latin typeface="Comic Sans MS" pitchFamily="66" charset="0"/>
              </a:rPr>
              <a:t>Energy from adenosine triphosphate </a:t>
            </a:r>
            <a:r>
              <a:rPr lang="en-US" altLang="en-US" sz="1400">
                <a:latin typeface="Comic Sans MS" pitchFamily="66" charset="0"/>
              </a:rPr>
              <a:t>(</a:t>
            </a:r>
            <a:r>
              <a:rPr lang="en-US" altLang="en-US" sz="1400">
                <a:latin typeface="Comic Sans MS" pitchFamily="66" charset="0"/>
                <a:hlinkClick r:id="rId6"/>
              </a:rPr>
              <a:t>ATP</a:t>
            </a:r>
            <a:r>
              <a:rPr lang="en-US" altLang="en-US" sz="1400">
                <a:latin typeface="Comic Sans MS" pitchFamily="66" charset="0"/>
              </a:rPr>
              <a:t>) </a:t>
            </a:r>
            <a:r>
              <a:rPr lang="en-US" altLang="en-US" sz="1600">
                <a:latin typeface="Comic Sans MS" pitchFamily="66" charset="0"/>
              </a:rPr>
              <a:t>drives substances across the plasma membrane with aid of carrier molecules.</a:t>
            </a:r>
          </a:p>
          <a:p>
            <a:pPr eaLnBrk="1" hangingPunct="1"/>
            <a:endParaRPr lang="en-US" altLang="en-US" sz="1600">
              <a:latin typeface="Comic Sans MS" pitchFamily="66" charset="0"/>
            </a:endParaRPr>
          </a:p>
          <a:p>
            <a:pPr eaLnBrk="1" hangingPunct="1">
              <a:spcBef>
                <a:spcPct val="50000"/>
              </a:spcBef>
            </a:pPr>
            <a:endParaRPr lang="en-US" altLang="en-US" sz="1600"/>
          </a:p>
        </p:txBody>
      </p:sp>
      <p:sp>
        <p:nvSpPr>
          <p:cNvPr id="9" name="Rectangle 8"/>
          <p:cNvSpPr>
            <a:spLocks noChangeArrowheads="1"/>
          </p:cNvSpPr>
          <p:nvPr/>
        </p:nvSpPr>
        <p:spPr bwMode="auto">
          <a:xfrm>
            <a:off x="0" y="6613525"/>
            <a:ext cx="38578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altLang="en-US" sz="1000" b="0" dirty="0">
                <a:latin typeface="Comic Sans MS" pitchFamily="66" charset="0"/>
              </a:rPr>
              <a:t>From the Virtual </a:t>
            </a:r>
            <a:r>
              <a:rPr lang="en-US" altLang="en-US" sz="1000" b="0" dirty="0" smtClean="0">
                <a:latin typeface="Comic Sans MS" pitchFamily="66" charset="0"/>
              </a:rPr>
              <a:t>Biology </a:t>
            </a:r>
            <a:r>
              <a:rPr lang="en-US" altLang="en-US" sz="1000" b="0" dirty="0">
                <a:latin typeface="Comic Sans MS" pitchFamily="66" charset="0"/>
              </a:rPr>
              <a:t>Classroom on </a:t>
            </a:r>
            <a:r>
              <a:rPr lang="en-US" altLang="en-US" sz="1000" b="0" dirty="0">
                <a:latin typeface="Comic Sans MS" pitchFamily="66" charset="0"/>
                <a:hlinkClick r:id="rId7"/>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201053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ppt_x"/>
                                          </p:val>
                                        </p:tav>
                                        <p:tav tm="100000">
                                          <p:val>
                                            <p:strVal val="#ppt_x"/>
                                          </p:val>
                                        </p:tav>
                                      </p:tavLst>
                                    </p:anim>
                                    <p:anim calcmode="lin" valueType="num">
                                      <p:cBhvr additive="base">
                                        <p:cTn id="8" dur="500" fill="hold"/>
                                        <p:tgtEl>
                                          <p:spTgt spid="174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2"/>
                                        </p:tgtEl>
                                        <p:attrNameLst>
                                          <p:attrName>style.visibility</p:attrName>
                                        </p:attrNameLst>
                                      </p:cBhvr>
                                      <p:to>
                                        <p:strVal val="visible"/>
                                      </p:to>
                                    </p:set>
                                    <p:anim calcmode="lin" valueType="num">
                                      <p:cBhvr additive="base">
                                        <p:cTn id="11" dur="500" fill="hold"/>
                                        <p:tgtEl>
                                          <p:spTgt spid="17412"/>
                                        </p:tgtEl>
                                        <p:attrNameLst>
                                          <p:attrName>ppt_x</p:attrName>
                                        </p:attrNameLst>
                                      </p:cBhvr>
                                      <p:tavLst>
                                        <p:tav tm="0">
                                          <p:val>
                                            <p:strVal val="#ppt_x"/>
                                          </p:val>
                                        </p:tav>
                                        <p:tav tm="100000">
                                          <p:val>
                                            <p:strVal val="#ppt_x"/>
                                          </p:val>
                                        </p:tav>
                                      </p:tavLst>
                                    </p:anim>
                                    <p:anim calcmode="lin" valueType="num">
                                      <p:cBhvr additive="base">
                                        <p:cTn id="12"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TotalTime>
  <Words>1239</Words>
  <Application>Microsoft Macintosh PowerPoint</Application>
  <PresentationFormat>On-screen Show (4:3)</PresentationFormat>
  <Paragraphs>196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Prokaryotes   Plasma Membrane</vt:lpstr>
      <vt:lpstr>Passive Transport  </vt:lpstr>
      <vt:lpstr>Passive Transport - Osmosis</vt:lpstr>
      <vt:lpstr>Passive Transport - Osmosis</vt:lpstr>
      <vt:lpstr>Let’s do some osmosis problems, to practice our knowledge. </vt:lpstr>
      <vt:lpstr>    Passive Transport</vt:lpstr>
      <vt:lpstr>Active Transport</vt:lpstr>
      <vt:lpstr>PowerPoint Presentation</vt:lpstr>
    </vt:vector>
  </TitlesOfParts>
  <Manager/>
  <Company>Online Education Resources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Osmosis &amp; Active Transport Lecture PowerPoint</dc:title>
  <dc:subject/>
  <dc:creator>T. Port</dc:creator>
  <cp:keywords>diffusion osmosis lecture ppt, membrane transport biology lecture, diffusion osmosis biology lecture, membrane transport biology powerpoint</cp:keywords>
  <dc:description/>
  <cp:lastModifiedBy>Voicemail</cp:lastModifiedBy>
  <cp:revision>2</cp:revision>
  <dcterms:created xsi:type="dcterms:W3CDTF">2014-10-14T13:41:28Z</dcterms:created>
  <dcterms:modified xsi:type="dcterms:W3CDTF">2014-10-14T14:19:59Z</dcterms:modified>
  <cp:category/>
</cp:coreProperties>
</file>