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92" r:id="rId2"/>
    <p:sldId id="256" r:id="rId3"/>
    <p:sldId id="296" r:id="rId4"/>
    <p:sldId id="295" r:id="rId5"/>
    <p:sldId id="287" r:id="rId6"/>
    <p:sldId id="267" r:id="rId7"/>
    <p:sldId id="286" r:id="rId8"/>
    <p:sldId id="288" r:id="rId9"/>
    <p:sldId id="294" r:id="rId10"/>
    <p:sldId id="289" r:id="rId11"/>
    <p:sldId id="280" r:id="rId12"/>
    <p:sldId id="281" r:id="rId13"/>
    <p:sldId id="284" r:id="rId14"/>
  </p:sldIdLst>
  <p:sldSz cx="9144000" cy="6858000" type="screen4x3"/>
  <p:notesSz cx="6858000" cy="9077325"/>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33CCCC"/>
    <a:srgbClr val="990000"/>
    <a:srgbClr val="339966"/>
    <a:srgbClr val="6600CC"/>
    <a:srgbClr val="FF3300"/>
    <a:srgbClr val="00CC99"/>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6" autoAdjust="0"/>
    <p:restoredTop sz="94660"/>
  </p:normalViewPr>
  <p:slideViewPr>
    <p:cSldViewPr>
      <p:cViewPr varScale="1">
        <p:scale>
          <a:sx n="85" d="100"/>
          <a:sy n="85" d="100"/>
        </p:scale>
        <p:origin x="-135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en-US"/>
          </a:p>
        </p:txBody>
      </p:sp>
      <p:sp>
        <p:nvSpPr>
          <p:cNvPr id="53251" name="Rectangle 3"/>
          <p:cNvSpPr>
            <a:spLocks noGrp="1" noChangeArrowheads="1"/>
          </p:cNvSpPr>
          <p:nvPr>
            <p:ph type="dt" sz="quarter"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US"/>
          </a:p>
        </p:txBody>
      </p:sp>
      <p:sp>
        <p:nvSpPr>
          <p:cNvPr id="53252" name="Rectangle 4"/>
          <p:cNvSpPr>
            <a:spLocks noGrp="1" noChangeArrowheads="1"/>
          </p:cNvSpPr>
          <p:nvPr>
            <p:ph type="ftr" sz="quarter" idx="2"/>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en-US"/>
          </a:p>
        </p:txBody>
      </p:sp>
      <p:sp>
        <p:nvSpPr>
          <p:cNvPr id="53253" name="Rectangle 5"/>
          <p:cNvSpPr>
            <a:spLocks noGrp="1" noChangeArrowheads="1"/>
          </p:cNvSpPr>
          <p:nvPr>
            <p:ph type="sldNum" sz="quarter" idx="3"/>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E2C5C8F-7998-5248-9494-2564F55D8A36}" type="slidenum">
              <a:rPr lang="en-US"/>
              <a:pPr/>
              <a:t>‹#›</a:t>
            </a:fld>
            <a:endParaRPr lang="en-US"/>
          </a:p>
        </p:txBody>
      </p:sp>
    </p:spTree>
    <p:extLst>
      <p:ext uri="{BB962C8B-B14F-4D97-AF65-F5344CB8AC3E}">
        <p14:creationId xmlns:p14="http://schemas.microsoft.com/office/powerpoint/2010/main" val="1717986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en-US"/>
          </a:p>
        </p:txBody>
      </p:sp>
      <p:sp>
        <p:nvSpPr>
          <p:cNvPr id="4099" name="Rectangle 3"/>
          <p:cNvSpPr>
            <a:spLocks noGrp="1" noChangeArrowheads="1"/>
          </p:cNvSpPr>
          <p:nvPr>
            <p:ph type="dt"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4101" name="Rectangle 5"/>
          <p:cNvSpPr>
            <a:spLocks noGrp="1" noChangeArrowheads="1"/>
          </p:cNvSpPr>
          <p:nvPr>
            <p:ph type="body" sz="quarter" idx="3"/>
          </p:nvPr>
        </p:nvSpPr>
        <p:spPr bwMode="auto">
          <a:xfrm>
            <a:off x="685800" y="4311650"/>
            <a:ext cx="5486400" cy="408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en-US"/>
          </a:p>
        </p:txBody>
      </p:sp>
      <p:sp>
        <p:nvSpPr>
          <p:cNvPr id="4103" name="Rectangle 7"/>
          <p:cNvSpPr>
            <a:spLocks noGrp="1" noChangeArrowheads="1"/>
          </p:cNvSpPr>
          <p:nvPr>
            <p:ph type="sldNum" sz="quarter" idx="5"/>
          </p:nvPr>
        </p:nvSpPr>
        <p:spPr bwMode="auto">
          <a:xfrm>
            <a:off x="3884613" y="8621713"/>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35CBD60-83C5-564E-A262-470A802E3203}" type="slidenum">
              <a:rPr lang="en-US"/>
              <a:pPr/>
              <a:t>‹#›</a:t>
            </a:fld>
            <a:endParaRPr lang="en-US"/>
          </a:p>
        </p:txBody>
      </p:sp>
    </p:spTree>
    <p:extLst>
      <p:ext uri="{BB962C8B-B14F-4D97-AF65-F5344CB8AC3E}">
        <p14:creationId xmlns:p14="http://schemas.microsoft.com/office/powerpoint/2010/main" val="39528703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D3CD59A1-7D72-9045-B47F-2985D067DA95}" type="slidenum">
              <a:rPr lang="en-US">
                <a:cs typeface="Arial" charset="0"/>
              </a:rPr>
              <a:pPr eaLnBrk="1" hangingPunct="1"/>
              <a:t>1</a:t>
            </a:fld>
            <a:endParaRPr lang="en-US">
              <a:cs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r>
              <a:rPr lang="en-US"/>
              <a:t>Welcome to Science Prof Online PowerPoint Resources!</a:t>
            </a:r>
          </a:p>
          <a:p>
            <a:pPr eaLnBrk="1" hangingPunct="1"/>
            <a:r>
              <a:rPr lang="en-US"/>
              <a:t>This PowerPoint Presentation comes from the Virtual Cell Biology Classroom of Science Prof Online, and, as such, is licensed under Creative Commons Attribution-ShareAlike 3.0.; meaning you can download, share and alter any of this presentation, but you can</a:t>
            </a:r>
            <a:r>
              <a:rPr lang="ja-JP" altLang="en-US"/>
              <a:t>’</a:t>
            </a:r>
            <a:r>
              <a:rPr lang="en-US"/>
              <a:t>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
        <p:nvSpPr>
          <p:cNvPr id="27652" name="Slide Number Placeholder 3"/>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0B3FB86-A849-B74F-816D-BE67958A3ACF}" type="slidenum">
              <a:rPr lang="en-US"/>
              <a:pPr eaLnBrk="1" hangingPunct="1"/>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5C3398D-EBB8-7D48-B0B6-19F3344899D7}" type="slidenum">
              <a:rPr lang="en-US"/>
              <a:pPr eaLnBrk="1" hangingPunct="1"/>
              <a:t>11</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165B9B4-86B2-CB47-9479-DCB032D4E7DE}" type="slidenum">
              <a:rPr lang="en-US"/>
              <a:pPr eaLnBrk="1" hangingPunct="1"/>
              <a:t>12</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17575" eaLnBrk="0" hangingPunct="0">
              <a:defRPr>
                <a:solidFill>
                  <a:schemeClr val="tx1"/>
                </a:solidFill>
                <a:latin typeface="Arial" charset="0"/>
                <a:ea typeface="ＭＳ Ｐゴシック" charset="0"/>
              </a:defRPr>
            </a:lvl1pPr>
            <a:lvl2pPr marL="742950" indent="-285750" defTabSz="917575" eaLnBrk="0" hangingPunct="0">
              <a:defRPr>
                <a:solidFill>
                  <a:schemeClr val="tx1"/>
                </a:solidFill>
                <a:latin typeface="Arial" charset="0"/>
                <a:ea typeface="ＭＳ Ｐゴシック" charset="0"/>
              </a:defRPr>
            </a:lvl2pPr>
            <a:lvl3pPr marL="1143000" indent="-228600" defTabSz="917575" eaLnBrk="0" hangingPunct="0">
              <a:defRPr>
                <a:solidFill>
                  <a:schemeClr val="tx1"/>
                </a:solidFill>
                <a:latin typeface="Arial" charset="0"/>
                <a:ea typeface="ＭＳ Ｐゴシック" charset="0"/>
              </a:defRPr>
            </a:lvl3pPr>
            <a:lvl4pPr marL="1600200" indent="-228600" defTabSz="917575" eaLnBrk="0" hangingPunct="0">
              <a:defRPr>
                <a:solidFill>
                  <a:schemeClr val="tx1"/>
                </a:solidFill>
                <a:latin typeface="Arial" charset="0"/>
                <a:ea typeface="ＭＳ Ｐゴシック" charset="0"/>
              </a:defRPr>
            </a:lvl4pPr>
            <a:lvl5pPr marL="2057400" indent="-228600" defTabSz="917575" eaLnBrk="0" hangingPunct="0">
              <a:defRPr>
                <a:solidFill>
                  <a:schemeClr val="tx1"/>
                </a:solidFill>
                <a:latin typeface="Arial" charset="0"/>
                <a:ea typeface="ＭＳ Ｐゴシック" charset="0"/>
              </a:defRPr>
            </a:lvl5pPr>
            <a:lvl6pPr marL="2514600" indent="-228600" defTabSz="917575" eaLnBrk="0" fontAlgn="base" hangingPunct="0">
              <a:spcBef>
                <a:spcPct val="0"/>
              </a:spcBef>
              <a:spcAft>
                <a:spcPct val="0"/>
              </a:spcAft>
              <a:defRPr>
                <a:solidFill>
                  <a:schemeClr val="tx1"/>
                </a:solidFill>
                <a:latin typeface="Arial" charset="0"/>
                <a:ea typeface="ＭＳ Ｐゴシック" charset="0"/>
              </a:defRPr>
            </a:lvl6pPr>
            <a:lvl7pPr marL="2971800" indent="-228600" defTabSz="917575" eaLnBrk="0" fontAlgn="base" hangingPunct="0">
              <a:spcBef>
                <a:spcPct val="0"/>
              </a:spcBef>
              <a:spcAft>
                <a:spcPct val="0"/>
              </a:spcAft>
              <a:defRPr>
                <a:solidFill>
                  <a:schemeClr val="tx1"/>
                </a:solidFill>
                <a:latin typeface="Arial" charset="0"/>
                <a:ea typeface="ＭＳ Ｐゴシック" charset="0"/>
              </a:defRPr>
            </a:lvl7pPr>
            <a:lvl8pPr marL="3429000" indent="-228600" defTabSz="917575" eaLnBrk="0" fontAlgn="base" hangingPunct="0">
              <a:spcBef>
                <a:spcPct val="0"/>
              </a:spcBef>
              <a:spcAft>
                <a:spcPct val="0"/>
              </a:spcAft>
              <a:defRPr>
                <a:solidFill>
                  <a:schemeClr val="tx1"/>
                </a:solidFill>
                <a:latin typeface="Arial" charset="0"/>
                <a:ea typeface="ＭＳ Ｐゴシック" charset="0"/>
              </a:defRPr>
            </a:lvl8pPr>
            <a:lvl9pPr marL="3886200" indent="-228600" defTabSz="917575"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37D5D34-0DE7-6A49-BD93-46B688D1A20F}" type="slidenum">
              <a:rPr lang="en-US"/>
              <a:pPr eaLnBrk="1" hangingPunct="1"/>
              <a:t>13</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2B1F2750-8754-C749-840E-992A7DD5B0DA}" type="slidenum">
              <a:rPr lang="en-US"/>
              <a:pPr eaLnBrk="1" hangingPunct="1"/>
              <a:t>2</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15470" eaLnBrk="0" hangingPunct="0">
              <a:defRPr>
                <a:solidFill>
                  <a:schemeClr val="tx1"/>
                </a:solidFill>
                <a:latin typeface="Arial" charset="0"/>
              </a:defRPr>
            </a:lvl1pPr>
            <a:lvl2pPr marL="720067" indent="-276949" defTabSz="915470" eaLnBrk="0" hangingPunct="0">
              <a:defRPr>
                <a:solidFill>
                  <a:schemeClr val="tx1"/>
                </a:solidFill>
                <a:latin typeface="Arial" charset="0"/>
              </a:defRPr>
            </a:lvl2pPr>
            <a:lvl3pPr marL="1107796" indent="-221559" defTabSz="915470" eaLnBrk="0" hangingPunct="0">
              <a:defRPr>
                <a:solidFill>
                  <a:schemeClr val="tx1"/>
                </a:solidFill>
                <a:latin typeface="Arial" charset="0"/>
              </a:defRPr>
            </a:lvl3pPr>
            <a:lvl4pPr marL="1550914" indent="-221559" defTabSz="915470" eaLnBrk="0" hangingPunct="0">
              <a:defRPr>
                <a:solidFill>
                  <a:schemeClr val="tx1"/>
                </a:solidFill>
                <a:latin typeface="Arial" charset="0"/>
              </a:defRPr>
            </a:lvl4pPr>
            <a:lvl5pPr marL="1994032" indent="-221559" defTabSz="915470" eaLnBrk="0" hangingPunct="0">
              <a:defRPr>
                <a:solidFill>
                  <a:schemeClr val="tx1"/>
                </a:solidFill>
                <a:latin typeface="Arial" charset="0"/>
              </a:defRPr>
            </a:lvl5pPr>
            <a:lvl6pPr marL="2437150" indent="-221559" defTabSz="915470" eaLnBrk="0" fontAlgn="base" hangingPunct="0">
              <a:spcBef>
                <a:spcPct val="0"/>
              </a:spcBef>
              <a:spcAft>
                <a:spcPct val="0"/>
              </a:spcAft>
              <a:defRPr>
                <a:solidFill>
                  <a:schemeClr val="tx1"/>
                </a:solidFill>
                <a:latin typeface="Arial" charset="0"/>
              </a:defRPr>
            </a:lvl6pPr>
            <a:lvl7pPr marL="2880269" indent="-221559" defTabSz="915470" eaLnBrk="0" fontAlgn="base" hangingPunct="0">
              <a:spcBef>
                <a:spcPct val="0"/>
              </a:spcBef>
              <a:spcAft>
                <a:spcPct val="0"/>
              </a:spcAft>
              <a:defRPr>
                <a:solidFill>
                  <a:schemeClr val="tx1"/>
                </a:solidFill>
                <a:latin typeface="Arial" charset="0"/>
              </a:defRPr>
            </a:lvl7pPr>
            <a:lvl8pPr marL="3323387" indent="-221559" defTabSz="915470" eaLnBrk="0" fontAlgn="base" hangingPunct="0">
              <a:spcBef>
                <a:spcPct val="0"/>
              </a:spcBef>
              <a:spcAft>
                <a:spcPct val="0"/>
              </a:spcAft>
              <a:defRPr>
                <a:solidFill>
                  <a:schemeClr val="tx1"/>
                </a:solidFill>
                <a:latin typeface="Arial" charset="0"/>
              </a:defRPr>
            </a:lvl8pPr>
            <a:lvl9pPr marL="3766505" indent="-221559" defTabSz="915470" eaLnBrk="0" fontAlgn="base" hangingPunct="0">
              <a:spcBef>
                <a:spcPct val="0"/>
              </a:spcBef>
              <a:spcAft>
                <a:spcPct val="0"/>
              </a:spcAft>
              <a:defRPr>
                <a:solidFill>
                  <a:schemeClr val="tx1"/>
                </a:solidFill>
                <a:latin typeface="Arial" charset="0"/>
              </a:defRPr>
            </a:lvl9pPr>
          </a:lstStyle>
          <a:p>
            <a:pPr eaLnBrk="1" hangingPunct="1"/>
            <a:fld id="{9A8880F1-2A4F-432A-BC3F-8FD13D8EDE2A}" type="slidenum">
              <a:rPr lang="en-US" smtClean="0"/>
              <a:pPr eaLnBrk="1" hangingPunct="1"/>
              <a:t>3</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1442527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15333" eaLnBrk="0" hangingPunct="0">
              <a:defRPr>
                <a:solidFill>
                  <a:schemeClr val="tx1"/>
                </a:solidFill>
                <a:latin typeface="Arial" charset="0"/>
                <a:ea typeface="ＭＳ Ｐゴシック" charset="0"/>
              </a:defRPr>
            </a:lvl1pPr>
            <a:lvl2pPr marL="719959" indent="-276908" defTabSz="915333" eaLnBrk="0" hangingPunct="0">
              <a:defRPr>
                <a:solidFill>
                  <a:schemeClr val="tx1"/>
                </a:solidFill>
                <a:latin typeface="Arial" charset="0"/>
                <a:ea typeface="ＭＳ Ｐゴシック" charset="0"/>
              </a:defRPr>
            </a:lvl2pPr>
            <a:lvl3pPr marL="1107631" indent="-221526" defTabSz="915333" eaLnBrk="0" hangingPunct="0">
              <a:defRPr>
                <a:solidFill>
                  <a:schemeClr val="tx1"/>
                </a:solidFill>
                <a:latin typeface="Arial" charset="0"/>
                <a:ea typeface="ＭＳ Ｐゴシック" charset="0"/>
              </a:defRPr>
            </a:lvl3pPr>
            <a:lvl4pPr marL="1550683" indent="-221526" defTabSz="915333" eaLnBrk="0" hangingPunct="0">
              <a:defRPr>
                <a:solidFill>
                  <a:schemeClr val="tx1"/>
                </a:solidFill>
                <a:latin typeface="Arial" charset="0"/>
                <a:ea typeface="ＭＳ Ｐゴシック" charset="0"/>
              </a:defRPr>
            </a:lvl4pPr>
            <a:lvl5pPr marL="1993735" indent="-221526" defTabSz="915333" eaLnBrk="0" hangingPunct="0">
              <a:defRPr>
                <a:solidFill>
                  <a:schemeClr val="tx1"/>
                </a:solidFill>
                <a:latin typeface="Arial" charset="0"/>
                <a:ea typeface="ＭＳ Ｐゴシック" charset="0"/>
              </a:defRPr>
            </a:lvl5pPr>
            <a:lvl6pPr marL="2436787" indent="-221526" defTabSz="915333" eaLnBrk="0" fontAlgn="base" hangingPunct="0">
              <a:spcBef>
                <a:spcPct val="0"/>
              </a:spcBef>
              <a:spcAft>
                <a:spcPct val="0"/>
              </a:spcAft>
              <a:defRPr>
                <a:solidFill>
                  <a:schemeClr val="tx1"/>
                </a:solidFill>
                <a:latin typeface="Arial" charset="0"/>
                <a:ea typeface="ＭＳ Ｐゴシック" charset="0"/>
              </a:defRPr>
            </a:lvl6pPr>
            <a:lvl7pPr marL="2879840" indent="-221526" defTabSz="915333" eaLnBrk="0" fontAlgn="base" hangingPunct="0">
              <a:spcBef>
                <a:spcPct val="0"/>
              </a:spcBef>
              <a:spcAft>
                <a:spcPct val="0"/>
              </a:spcAft>
              <a:defRPr>
                <a:solidFill>
                  <a:schemeClr val="tx1"/>
                </a:solidFill>
                <a:latin typeface="Arial" charset="0"/>
                <a:ea typeface="ＭＳ Ｐゴシック" charset="0"/>
              </a:defRPr>
            </a:lvl7pPr>
            <a:lvl8pPr marL="3322892" indent="-221526" defTabSz="915333" eaLnBrk="0" fontAlgn="base" hangingPunct="0">
              <a:spcBef>
                <a:spcPct val="0"/>
              </a:spcBef>
              <a:spcAft>
                <a:spcPct val="0"/>
              </a:spcAft>
              <a:defRPr>
                <a:solidFill>
                  <a:schemeClr val="tx1"/>
                </a:solidFill>
                <a:latin typeface="Arial" charset="0"/>
                <a:ea typeface="ＭＳ Ｐゴシック" charset="0"/>
              </a:defRPr>
            </a:lvl8pPr>
            <a:lvl9pPr marL="3765944" indent="-221526" defTabSz="915333"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ACE5A211-4BCB-D743-B90E-0CF91B780400}" type="slidenum">
              <a:rPr lang="en-US" smtClean="0"/>
              <a:pPr eaLnBrk="1" hangingPunct="1">
                <a:defRPr/>
              </a:pPr>
              <a:t>4</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r>
              <a:rPr lang="en-US">
                <a:cs typeface="+mn-cs"/>
              </a:rPr>
              <a:t>Leuwenhoek</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F7EDC963-701B-F04D-AD37-2E86FA02D225}" type="slidenum">
              <a:rPr lang="en-US"/>
              <a:pPr eaLnBrk="1" hangingPunct="1"/>
              <a:t>5</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CE2B6C8-1F3D-1A47-B746-2DD27D2B4347}" type="slidenum">
              <a:rPr lang="en-US"/>
              <a:pPr eaLnBrk="1" hangingPunct="1"/>
              <a:t>6</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39389B71-EEB3-2146-B507-88A7E546CC50}" type="slidenum">
              <a:rPr lang="en-US"/>
              <a:pPr eaLnBrk="1" hangingPunct="1"/>
              <a:t>7</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
        <p:nvSpPr>
          <p:cNvPr id="26628" name="Slide Number Placeholder 3"/>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F6A64D7-668A-8F41-99C6-C138BAAF2032}" type="slidenum">
              <a:rPr lang="en-US"/>
              <a:pPr eaLnBrk="1" hangingPunct="1"/>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pPr eaLnBrk="1" hangingPunct="1"/>
            <a:endParaRPr lang="en-US"/>
          </a:p>
        </p:txBody>
      </p:sp>
      <p:sp>
        <p:nvSpPr>
          <p:cNvPr id="26628" name="Slide Number Placeholder 3"/>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F6A64D7-668A-8F41-99C6-C138BAAF2032}" type="slidenum">
              <a:rPr lang="en-US"/>
              <a:pPr eaLnBrk="1" hangingPunct="1"/>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78B2BEF-255A-9544-9DCC-78A28E343F71}" type="slidenum">
              <a:rPr lang="en-US"/>
              <a:pPr/>
              <a:t>‹#›</a:t>
            </a:fld>
            <a:endParaRPr lang="en-US"/>
          </a:p>
        </p:txBody>
      </p:sp>
    </p:spTree>
    <p:extLst>
      <p:ext uri="{BB962C8B-B14F-4D97-AF65-F5344CB8AC3E}">
        <p14:creationId xmlns:p14="http://schemas.microsoft.com/office/powerpoint/2010/main" val="2837498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BB6080E-CEA8-7040-BC09-531CBDDD69B0}" type="slidenum">
              <a:rPr lang="en-US"/>
              <a:pPr/>
              <a:t>‹#›</a:t>
            </a:fld>
            <a:endParaRPr lang="en-US"/>
          </a:p>
        </p:txBody>
      </p:sp>
    </p:spTree>
    <p:extLst>
      <p:ext uri="{BB962C8B-B14F-4D97-AF65-F5344CB8AC3E}">
        <p14:creationId xmlns:p14="http://schemas.microsoft.com/office/powerpoint/2010/main" val="2558747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162FFFF-252E-7848-8E2F-4DC63A33E179}" type="slidenum">
              <a:rPr lang="en-US"/>
              <a:pPr/>
              <a:t>‹#›</a:t>
            </a:fld>
            <a:endParaRPr lang="en-US"/>
          </a:p>
        </p:txBody>
      </p:sp>
    </p:spTree>
    <p:extLst>
      <p:ext uri="{BB962C8B-B14F-4D97-AF65-F5344CB8AC3E}">
        <p14:creationId xmlns:p14="http://schemas.microsoft.com/office/powerpoint/2010/main" val="2271409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F81A600-875B-B34B-A648-1E27A0868FDF}" type="slidenum">
              <a:rPr lang="en-US"/>
              <a:pPr/>
              <a:t>‹#›</a:t>
            </a:fld>
            <a:endParaRPr lang="en-US"/>
          </a:p>
        </p:txBody>
      </p:sp>
    </p:spTree>
    <p:extLst>
      <p:ext uri="{BB962C8B-B14F-4D97-AF65-F5344CB8AC3E}">
        <p14:creationId xmlns:p14="http://schemas.microsoft.com/office/powerpoint/2010/main" val="2564441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fld id="{C26B781A-2DDA-EC48-9EE8-48723571842A}" type="slidenum">
              <a:rPr lang="en-US"/>
              <a:pPr/>
              <a:t>‹#›</a:t>
            </a:fld>
            <a:endParaRPr lang="en-US"/>
          </a:p>
        </p:txBody>
      </p:sp>
    </p:spTree>
    <p:extLst>
      <p:ext uri="{BB962C8B-B14F-4D97-AF65-F5344CB8AC3E}">
        <p14:creationId xmlns:p14="http://schemas.microsoft.com/office/powerpoint/2010/main" val="3023359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fld id="{6C9FF420-824B-EA4B-9544-8F3CE882CA8B}" type="slidenum">
              <a:rPr lang="en-US"/>
              <a:pPr/>
              <a:t>‹#›</a:t>
            </a:fld>
            <a:endParaRPr lang="en-US"/>
          </a:p>
        </p:txBody>
      </p:sp>
    </p:spTree>
    <p:extLst>
      <p:ext uri="{BB962C8B-B14F-4D97-AF65-F5344CB8AC3E}">
        <p14:creationId xmlns:p14="http://schemas.microsoft.com/office/powerpoint/2010/main" val="139428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E4A6D33-5427-1C4C-815A-892A09189AB1}" type="slidenum">
              <a:rPr lang="en-US"/>
              <a:pPr/>
              <a:t>‹#›</a:t>
            </a:fld>
            <a:endParaRPr lang="en-US"/>
          </a:p>
        </p:txBody>
      </p:sp>
    </p:spTree>
    <p:extLst>
      <p:ext uri="{BB962C8B-B14F-4D97-AF65-F5344CB8AC3E}">
        <p14:creationId xmlns:p14="http://schemas.microsoft.com/office/powerpoint/2010/main" val="329061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94ED36F-970C-D143-BF61-1D5B454F699F}" type="slidenum">
              <a:rPr lang="en-US"/>
              <a:pPr/>
              <a:t>‹#›</a:t>
            </a:fld>
            <a:endParaRPr lang="en-US"/>
          </a:p>
        </p:txBody>
      </p:sp>
    </p:spTree>
    <p:extLst>
      <p:ext uri="{BB962C8B-B14F-4D97-AF65-F5344CB8AC3E}">
        <p14:creationId xmlns:p14="http://schemas.microsoft.com/office/powerpoint/2010/main" val="179133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57A5630-D850-F740-88B2-2C06CC3945C6}" type="slidenum">
              <a:rPr lang="en-US"/>
              <a:pPr/>
              <a:t>‹#›</a:t>
            </a:fld>
            <a:endParaRPr lang="en-US"/>
          </a:p>
        </p:txBody>
      </p:sp>
    </p:spTree>
    <p:extLst>
      <p:ext uri="{BB962C8B-B14F-4D97-AF65-F5344CB8AC3E}">
        <p14:creationId xmlns:p14="http://schemas.microsoft.com/office/powerpoint/2010/main" val="1568953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2FA84ECC-2F62-AB48-BFC3-3ED9950E514C}" type="slidenum">
              <a:rPr lang="en-US"/>
              <a:pPr/>
              <a:t>‹#›</a:t>
            </a:fld>
            <a:endParaRPr lang="en-US"/>
          </a:p>
        </p:txBody>
      </p:sp>
    </p:spTree>
    <p:extLst>
      <p:ext uri="{BB962C8B-B14F-4D97-AF65-F5344CB8AC3E}">
        <p14:creationId xmlns:p14="http://schemas.microsoft.com/office/powerpoint/2010/main" val="181395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94C319DF-8127-4249-8E09-5194B6A612B3}" type="slidenum">
              <a:rPr lang="en-US"/>
              <a:pPr/>
              <a:t>‹#›</a:t>
            </a:fld>
            <a:endParaRPr lang="en-US"/>
          </a:p>
        </p:txBody>
      </p:sp>
    </p:spTree>
    <p:extLst>
      <p:ext uri="{BB962C8B-B14F-4D97-AF65-F5344CB8AC3E}">
        <p14:creationId xmlns:p14="http://schemas.microsoft.com/office/powerpoint/2010/main" val="18253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D0E35D1-76AB-124A-BCE9-271112C7990E}" type="slidenum">
              <a:rPr lang="en-US"/>
              <a:pPr/>
              <a:t>‹#›</a:t>
            </a:fld>
            <a:endParaRPr lang="en-US"/>
          </a:p>
        </p:txBody>
      </p:sp>
    </p:spTree>
    <p:extLst>
      <p:ext uri="{BB962C8B-B14F-4D97-AF65-F5344CB8AC3E}">
        <p14:creationId xmlns:p14="http://schemas.microsoft.com/office/powerpoint/2010/main" val="3459593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67B3058-CB58-1F4D-9295-7A4B415E7EC0}" type="slidenum">
              <a:rPr lang="en-US"/>
              <a:pPr/>
              <a:t>‹#›</a:t>
            </a:fld>
            <a:endParaRPr lang="en-US"/>
          </a:p>
        </p:txBody>
      </p:sp>
    </p:spTree>
    <p:extLst>
      <p:ext uri="{BB962C8B-B14F-4D97-AF65-F5344CB8AC3E}">
        <p14:creationId xmlns:p14="http://schemas.microsoft.com/office/powerpoint/2010/main" val="1849054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30242D3-BB96-A149-82A0-147CFA7D31D0}" type="slidenum">
              <a:rPr lang="en-US"/>
              <a:pPr/>
              <a:t>‹#›</a:t>
            </a:fld>
            <a:endParaRPr lang="en-US"/>
          </a:p>
        </p:txBody>
      </p:sp>
    </p:spTree>
    <p:extLst>
      <p:ext uri="{BB962C8B-B14F-4D97-AF65-F5344CB8AC3E}">
        <p14:creationId xmlns:p14="http://schemas.microsoft.com/office/powerpoint/2010/main" val="23423136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DB5C72D-B83C-564C-9A75-C1A52F17B59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mailto:info@scienceprofonline.com" TargetMode="External"/><Relationship Id="rId8" Type="http://schemas.openxmlformats.org/officeDocument/2006/relationships/hyperlink" Target="http://www.scienceprofonline.com/virtual-biology-main.html" TargetMode="External"/><Relationship Id="rId9" Type="http://schemas.openxmlformats.org/officeDocument/2006/relationships/hyperlink" Target="http://www.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hyperlink" Target="http://www.scienceprofonline.com/virtual-biology-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4" Type="http://schemas.openxmlformats.org/officeDocument/2006/relationships/hyperlink" Target="http://www.scienceprofonline.com/virtual-biology-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4" Type="http://schemas.openxmlformats.org/officeDocument/2006/relationships/hyperlink" Target="http://www.scienceprofonline.com/virtual-biology-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www.scienceprofonline.com/" TargetMode="External"/><Relationship Id="rId4" Type="http://schemas.openxmlformats.org/officeDocument/2006/relationships/hyperlink" Target="http://youtu.be/jLpBmm5XuSk" TargetMode="External"/><Relationship Id="rId5" Type="http://schemas.openxmlformats.org/officeDocument/2006/relationships/hyperlink" Target="http://youtu.be/i2x3MKSJez4" TargetMode="External"/><Relationship Id="rId6" Type="http://schemas.openxmlformats.org/officeDocument/2006/relationships/hyperlink" Target="http://www.juggernart.com/games/free-online-skill-games/amoeba.html" TargetMode="External"/><Relationship Id="rId7" Type="http://schemas.openxmlformats.org/officeDocument/2006/relationships/hyperlink" Target="http://sciencespot.net/Media/micromaniarvw.pdf" TargetMode="External"/><Relationship Id="rId8" Type="http://schemas.openxmlformats.org/officeDocument/2006/relationships/hyperlink" Target="http://www.youtube.com/watch?v=kB6vgZi99gw" TargetMode="External"/><Relationship Id="rId9" Type="http://schemas.openxmlformats.org/officeDocument/2006/relationships/image" Target="../media/image18.wmf"/><Relationship Id="rId10" Type="http://schemas.openxmlformats.org/officeDocument/2006/relationships/hyperlink" Target="http://www.scienceprofonline.com/virtual-biology-main.html"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scienceprofonline.com/virtual-biology-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1" Type="http://schemas.openxmlformats.org/officeDocument/2006/relationships/image" Target="../media/image6.jpeg"/><Relationship Id="rId12" Type="http://schemas.openxmlformats.org/officeDocument/2006/relationships/image" Target="../media/image7.jpg"/><Relationship Id="rId13" Type="http://schemas.openxmlformats.org/officeDocument/2006/relationships/hyperlink" Target="http://www.radiolab.org/" TargetMode="External"/><Relationship Id="rId14" Type="http://schemas.openxmlformats.org/officeDocument/2006/relationships/hyperlink" Target="http://www.radiolab.org/story/91646-sperm/" TargetMode="External"/><Relationship Id="rId15" Type="http://schemas.openxmlformats.org/officeDocument/2006/relationships/hyperlink" Target="https://www.youtube.com/watch?v=QYHxGBH6o4M" TargetMode="External"/><Relationship Id="rId16" Type="http://schemas.openxmlformats.org/officeDocument/2006/relationships/hyperlink" Target="http://www.scienceprofonline.com/virtual-biology-main.html" TargetMode="External"/><Relationship Id="rId17"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hyperlink" Target="http://www.scienceprofonline.com/microbiology/antonie-van-leeuwenhoek-father-of-microbiology.html" TargetMode="External"/><Relationship Id="rId4" Type="http://schemas.openxmlformats.org/officeDocument/2006/relationships/image" Target="../media/image3.jpeg"/><Relationship Id="rId5" Type="http://schemas.openxmlformats.org/officeDocument/2006/relationships/image" Target="../media/image4.png"/><Relationship Id="rId6" Type="http://schemas.openxmlformats.org/officeDocument/2006/relationships/image" Target="../media/image5.jpeg"/><Relationship Id="rId7" Type="http://schemas.openxmlformats.org/officeDocument/2006/relationships/hyperlink" Target="http://en.wikipedia.org/wiki/File:Jan_Verkolje_-_Antonie_van_Leeuwenhoek.jpg" TargetMode="External"/><Relationship Id="rId8" Type="http://schemas.openxmlformats.org/officeDocument/2006/relationships/hyperlink" Target="http://en.wikipedia.org/wiki/File:Leeuwenhoek_Microscope.png" TargetMode="External"/><Relationship Id="rId9" Type="http://schemas.openxmlformats.org/officeDocument/2006/relationships/hyperlink" Target="http://commons.wikimedia.org/wiki/File:Sperm_Anton_van_Leeuwenhoek_Rabbit_dog.jpg" TargetMode="External"/><Relationship Id="rId10" Type="http://schemas.openxmlformats.org/officeDocument/2006/relationships/hyperlink" Target="http://images.google.com/imgres?imgurl=http://education.jlab.org/qa/atom_model_02.gif&amp;imgrefurl=http://education.jlab.org/qa/atom_model.html&amp;h=294&amp;w=294&amp;sz=15&amp;tbnid=h9aEmwLGmNqaUM:&amp;tbnh=115&amp;tbnw=115&amp;prev=/images?q=atom+and+image&amp;start=1&amp;sa=X&amp;oi=images&amp;ct=image&amp;cd=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http://www.amazon.com/Tree-That-Time-Built-Celebration/dp/1402225172" TargetMode="External"/><Relationship Id="rId5" Type="http://schemas.openxmlformats.org/officeDocument/2006/relationships/image" Target="../media/image8.gif"/><Relationship Id="rId6" Type="http://schemas.openxmlformats.org/officeDocument/2006/relationships/hyperlink" Target="http://www.scienceprofonline.com/virtual-biology-main.html" TargetMode="External"/><Relationship Id="rId7" Type="http://schemas.openxmlformats.org/officeDocument/2006/relationships/hyperlink" Target="http://www.scienceprofonline.com/" TargetMode="External"/><Relationship Id="rId8" Type="http://schemas.openxmlformats.org/officeDocument/2006/relationships/hyperlink" Target="https://www.youtube.com/watch?v=W6AfsCU4m0g" TargetMode="External"/><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www.scienceprofonline.com/microbiology/how-to-use-compound-microscope.html" TargetMode="External"/><Relationship Id="rId4" Type="http://schemas.openxmlformats.org/officeDocument/2006/relationships/hyperlink" Target="http://en.wikipedia.org/wiki/File:US_Navy_030903-N-2143T-001_Aviation_Structural_Mechanic_Airman_John_Watkins_uses_a_magnifying_glass_to_check_for_defects.jpg" TargetMode="External"/><Relationship Id="rId5" Type="http://schemas.openxmlformats.org/officeDocument/2006/relationships/hyperlink" Target="http://en.wikipedia.org/wiki/File:Optical_microscope_nikon_alphaphot_+.jpg" TargetMode="External"/><Relationship Id="rId6" Type="http://schemas.openxmlformats.org/officeDocument/2006/relationships/image" Target="../media/image9.jpeg"/><Relationship Id="rId7" Type="http://schemas.openxmlformats.org/officeDocument/2006/relationships/image" Target="../media/image10.jpeg"/><Relationship Id="rId8" Type="http://schemas.openxmlformats.org/officeDocument/2006/relationships/hyperlink" Target="http://www.scienceprofonline.com/virtual-biology-main.html" TargetMode="External"/><Relationship Id="rId9"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hyperlink" Target="http://en.wikipedia.org/wiki/File:Optical_microscope_nikon_alphaphot_+.jpg" TargetMode="External"/><Relationship Id="rId5" Type="http://schemas.openxmlformats.org/officeDocument/2006/relationships/hyperlink" Target="http://www.scienceprofonline.com/virtual-biology-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hyperlink" Target="http://en.wikipedia.org/wiki/File:Optical_microscope_nikon_alphaphot_+.jpg" TargetMode="External"/><Relationship Id="rId5" Type="http://schemas.openxmlformats.org/officeDocument/2006/relationships/hyperlink" Target="http://www.scienceprofonline.com/virtual-biology-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4" Type="http://schemas.openxmlformats.org/officeDocument/2006/relationships/hyperlink" Target="http://www.scienceprofonline.com/virtual-biology-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hyperlink" Target="http://www.scienceprofonline.com/virtual-biology-main.html" TargetMode="External"/><Relationship Id="rId5"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r>
              <a:rPr lang="en-US" sz="2800" b="1">
                <a:solidFill>
                  <a:schemeClr val="tx2"/>
                </a:solidFill>
                <a:latin typeface="Comic Sans MS" charset="0"/>
              </a:rPr>
              <a:t>About </a:t>
            </a:r>
            <a:r>
              <a:rPr lang="en-US" sz="2800" b="1">
                <a:solidFill>
                  <a:schemeClr val="tx2"/>
                </a:solidFill>
                <a:latin typeface="Comic Sans MS" charset="0"/>
                <a:hlinkClick r:id="rId4"/>
              </a:rPr>
              <a:t>Science Prof Online</a:t>
            </a:r>
            <a:r>
              <a:rPr lang="en-US" sz="2800" b="1">
                <a:solidFill>
                  <a:schemeClr val="tx2"/>
                </a:solidFill>
                <a:latin typeface="Comic Sans MS" charset="0"/>
              </a:rPr>
              <a:t> </a:t>
            </a:r>
          </a:p>
          <a:p>
            <a:pPr algn="ctr"/>
            <a:r>
              <a:rPr lang="en-US" sz="2800" b="1">
                <a:solidFill>
                  <a:schemeClr val="tx2"/>
                </a:solidFill>
                <a:latin typeface="Comic Sans MS"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nSpc>
                <a:spcPct val="80000"/>
              </a:lnSpc>
              <a:spcBef>
                <a:spcPct val="20000"/>
              </a:spcBef>
              <a:spcAft>
                <a:spcPts val="100"/>
              </a:spcAft>
              <a:buFontTx/>
              <a:buChar char="•"/>
            </a:pPr>
            <a:r>
              <a:rPr lang="en-US" sz="1400">
                <a:latin typeface="Comic Sans MS" charset="0"/>
              </a:rPr>
              <a:t> </a:t>
            </a:r>
            <a:r>
              <a:rPr lang="en-US" sz="1200">
                <a:latin typeface="Comic Sans MS"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a:lnSpc>
                <a:spcPct val="80000"/>
              </a:lnSpc>
              <a:spcBef>
                <a:spcPct val="20000"/>
              </a:spcBef>
              <a:spcAft>
                <a:spcPts val="100"/>
              </a:spcAft>
              <a:buFontTx/>
              <a:buChar char="•"/>
            </a:pPr>
            <a:endParaRPr lang="en-US" sz="1200">
              <a:latin typeface="Comic Sans MS" charset="0"/>
            </a:endParaRPr>
          </a:p>
          <a:p>
            <a:pPr>
              <a:lnSpc>
                <a:spcPct val="80000"/>
              </a:lnSpc>
              <a:spcBef>
                <a:spcPct val="20000"/>
              </a:spcBef>
              <a:spcAft>
                <a:spcPts val="100"/>
              </a:spcAft>
              <a:buFontTx/>
              <a:buChar char="•"/>
            </a:pPr>
            <a:r>
              <a:rPr lang="en-US" sz="1200">
                <a:latin typeface="Comic Sans MS"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a:lnSpc>
                <a:spcPct val="80000"/>
              </a:lnSpc>
              <a:spcBef>
                <a:spcPct val="20000"/>
              </a:spcBef>
              <a:spcAft>
                <a:spcPts val="100"/>
              </a:spcAft>
              <a:buFontTx/>
              <a:buChar char="•"/>
            </a:pPr>
            <a:endParaRPr lang="en-US" sz="1200">
              <a:latin typeface="Comic Sans MS" charset="0"/>
            </a:endParaRPr>
          </a:p>
          <a:p>
            <a:pPr>
              <a:lnSpc>
                <a:spcPct val="80000"/>
              </a:lnSpc>
              <a:spcBef>
                <a:spcPct val="20000"/>
              </a:spcBef>
              <a:spcAft>
                <a:spcPts val="100"/>
              </a:spcAft>
              <a:buFontTx/>
              <a:buChar char="•"/>
            </a:pPr>
            <a:r>
              <a:rPr lang="en-US" sz="1200">
                <a:latin typeface="Comic Sans MS" charset="0"/>
              </a:rPr>
              <a:t> Many SPO PowerPoints are available in a variety of formats, such as fully editable PowerPoint files, as well as uneditable versions in smaller file sizes, such as PowerPoint Shows and Portable Document Format (.pdf), for ease of printing.</a:t>
            </a:r>
          </a:p>
          <a:p>
            <a:pPr>
              <a:lnSpc>
                <a:spcPct val="80000"/>
              </a:lnSpc>
              <a:spcBef>
                <a:spcPct val="20000"/>
              </a:spcBef>
              <a:spcAft>
                <a:spcPts val="100"/>
              </a:spcAft>
              <a:buFontTx/>
              <a:buChar char="•"/>
            </a:pPr>
            <a:endParaRPr lang="en-US" sz="1200">
              <a:latin typeface="Comic Sans MS" charset="0"/>
            </a:endParaRPr>
          </a:p>
          <a:p>
            <a:pPr>
              <a:lnSpc>
                <a:spcPct val="80000"/>
              </a:lnSpc>
              <a:spcBef>
                <a:spcPct val="20000"/>
              </a:spcBef>
              <a:spcAft>
                <a:spcPts val="100"/>
              </a:spcAft>
              <a:buFontTx/>
              <a:buChar char="•"/>
            </a:pPr>
            <a:r>
              <a:rPr lang="en-US" sz="1200">
                <a:latin typeface="Comic Sans MS" charset="0"/>
              </a:rPr>
              <a:t> Images used on this resource, and on the SPO website are, wherever possible, credited and linked to their source. Any words underlined and appearing in blue are links that can be clicked on for more information. PowerPoints must be viewed in </a:t>
            </a:r>
            <a:r>
              <a:rPr lang="en-US" sz="1200" i="1">
                <a:latin typeface="Comic Sans MS" charset="0"/>
              </a:rPr>
              <a:t>slide show mode </a:t>
            </a:r>
            <a:r>
              <a:rPr lang="en-US" sz="1200">
                <a:latin typeface="Comic Sans MS" charset="0"/>
              </a:rPr>
              <a:t>to use the hyperlinks directly.</a:t>
            </a:r>
          </a:p>
          <a:p>
            <a:pPr>
              <a:lnSpc>
                <a:spcPct val="80000"/>
              </a:lnSpc>
              <a:spcBef>
                <a:spcPct val="20000"/>
              </a:spcBef>
              <a:spcAft>
                <a:spcPts val="100"/>
              </a:spcAft>
            </a:pPr>
            <a:endParaRPr lang="en-US" sz="1200">
              <a:latin typeface="Comic Sans MS" charset="0"/>
            </a:endParaRPr>
          </a:p>
          <a:p>
            <a:pPr>
              <a:lnSpc>
                <a:spcPct val="80000"/>
              </a:lnSpc>
              <a:spcBef>
                <a:spcPct val="20000"/>
              </a:spcBef>
              <a:spcAft>
                <a:spcPts val="100"/>
              </a:spcAft>
              <a:buFontTx/>
              <a:buChar char="•"/>
            </a:pPr>
            <a:r>
              <a:rPr lang="en-US" sz="1200">
                <a:latin typeface="Comic Sans MS" charset="0"/>
              </a:rPr>
              <a:t> Several helpful links to fun and interactive learning tools are included throughout the PPT and on the Smart Links slide, near the end of each presentation. You must be in </a:t>
            </a:r>
            <a:r>
              <a:rPr lang="en-US" sz="1200" i="1">
                <a:latin typeface="Comic Sans MS" charset="0"/>
              </a:rPr>
              <a:t>slide show mode </a:t>
            </a:r>
            <a:r>
              <a:rPr lang="en-US" sz="1200">
                <a:latin typeface="Comic Sans MS" charset="0"/>
              </a:rPr>
              <a:t>to utilize hyperlinks and animations.</a:t>
            </a:r>
          </a:p>
          <a:p>
            <a:pPr>
              <a:lnSpc>
                <a:spcPct val="80000"/>
              </a:lnSpc>
              <a:spcBef>
                <a:spcPct val="20000"/>
              </a:spcBef>
              <a:spcAft>
                <a:spcPts val="100"/>
              </a:spcAft>
            </a:pPr>
            <a:r>
              <a:rPr lang="en-US" sz="1200">
                <a:latin typeface="Comic Sans MS" charset="0"/>
              </a:rPr>
              <a:t>	</a:t>
            </a:r>
          </a:p>
          <a:p>
            <a:pPr>
              <a:lnSpc>
                <a:spcPct val="80000"/>
              </a:lnSpc>
              <a:spcBef>
                <a:spcPct val="20000"/>
              </a:spcBef>
              <a:spcAft>
                <a:spcPts val="100"/>
              </a:spcAft>
              <a:buFontTx/>
              <a:buChar char="•"/>
            </a:pPr>
            <a:r>
              <a:rPr lang="en-US" sz="1200">
                <a:latin typeface="Comic Sans MS" charset="0"/>
              </a:rPr>
              <a:t>This digital resource is licensed under Creative Commons </a:t>
            </a:r>
            <a:r>
              <a:rPr lang="en-US" sz="1100">
                <a:latin typeface="Comic Sans MS" charset="0"/>
              </a:rPr>
              <a:t>Attribution-ShareAlike 3.0:</a:t>
            </a:r>
          </a:p>
          <a:p>
            <a:pPr>
              <a:lnSpc>
                <a:spcPct val="80000"/>
              </a:lnSpc>
              <a:spcBef>
                <a:spcPct val="20000"/>
              </a:spcBef>
              <a:spcAft>
                <a:spcPts val="100"/>
              </a:spcAft>
            </a:pPr>
            <a:r>
              <a:rPr lang="en-US" sz="1100">
                <a:latin typeface="Comic Sans MS" charset="0"/>
              </a:rPr>
              <a:t>  </a:t>
            </a:r>
            <a:r>
              <a:rPr lang="en-US" sz="1100">
                <a:latin typeface="Comic Sans MS" charset="0"/>
                <a:hlinkClick r:id="rId5"/>
              </a:rPr>
              <a:t>http://creativecommons.org/licenses/by-sa/3.0/</a:t>
            </a:r>
            <a:r>
              <a:rPr lang="en-US" sz="1100">
                <a:latin typeface="Comic Sans MS" charset="0"/>
              </a:rPr>
              <a:t>	                 </a:t>
            </a:r>
            <a:endParaRPr lang="en-US" sz="1200">
              <a:latin typeface="Comic Sans MS" charset="0"/>
            </a:endParaRPr>
          </a:p>
        </p:txBody>
      </p:sp>
      <p:sp>
        <p:nvSpPr>
          <p:cNvPr id="2053" name="Text Box 5"/>
          <p:cNvSpPr txBox="1">
            <a:spLocks noChangeArrowheads="1"/>
          </p:cNvSpPr>
          <p:nvPr/>
        </p:nvSpPr>
        <p:spPr bwMode="auto">
          <a:xfrm>
            <a:off x="107950" y="5510213"/>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80000"/>
              </a:lnSpc>
              <a:spcBef>
                <a:spcPct val="20000"/>
              </a:spcBef>
            </a:pPr>
            <a:r>
              <a:rPr lang="en-US" sz="1200">
                <a:latin typeface="Comic Sans MS" charset="0"/>
                <a:cs typeface="Arial" charset="0"/>
              </a:rPr>
              <a:t>Alicia Cepaitis, MS</a:t>
            </a:r>
          </a:p>
          <a:p>
            <a:pPr eaLnBrk="1" hangingPunct="1">
              <a:lnSpc>
                <a:spcPct val="80000"/>
              </a:lnSpc>
              <a:spcBef>
                <a:spcPct val="20000"/>
              </a:spcBef>
            </a:pPr>
            <a:r>
              <a:rPr lang="en-US" sz="1200">
                <a:latin typeface="Comic Sans MS" charset="0"/>
                <a:cs typeface="Arial" charset="0"/>
              </a:rPr>
              <a:t>Chief Creative Nerd</a:t>
            </a:r>
          </a:p>
          <a:p>
            <a:pPr eaLnBrk="1" hangingPunct="1">
              <a:lnSpc>
                <a:spcPct val="80000"/>
              </a:lnSpc>
              <a:spcBef>
                <a:spcPct val="20000"/>
              </a:spcBef>
            </a:pPr>
            <a:r>
              <a:rPr lang="en-US" sz="1200">
                <a:latin typeface="Comic Sans MS" charset="0"/>
                <a:cs typeface="Arial" charset="0"/>
              </a:rPr>
              <a:t>Science Prof Online</a:t>
            </a:r>
          </a:p>
          <a:p>
            <a:pPr eaLnBrk="1" hangingPunct="1">
              <a:lnSpc>
                <a:spcPct val="80000"/>
              </a:lnSpc>
              <a:spcBef>
                <a:spcPct val="20000"/>
              </a:spcBef>
            </a:pPr>
            <a:r>
              <a:rPr lang="en-US" sz="1200">
                <a:latin typeface="Comic Sans MS" charset="0"/>
                <a:cs typeface="Arial" charset="0"/>
              </a:rPr>
              <a:t>Online Education Resources, LLC</a:t>
            </a:r>
          </a:p>
          <a:p>
            <a:pPr eaLnBrk="1" hangingPunct="1">
              <a:lnSpc>
                <a:spcPct val="80000"/>
              </a:lnSpc>
              <a:spcBef>
                <a:spcPct val="20000"/>
              </a:spcBef>
            </a:pPr>
            <a:r>
              <a:rPr lang="en-US" sz="1200">
                <a:latin typeface="Comic Sans MS" charset="0"/>
                <a:cs typeface="Arial" charset="0"/>
                <a:hlinkClick r:id="rId6"/>
              </a:rPr>
              <a:t>alicia@scienceprofonline.com</a:t>
            </a:r>
            <a:endParaRPr lang="en-US" sz="1200">
              <a:latin typeface="Comic Sans MS" charset="0"/>
              <a:cs typeface="Arial"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US" sz="1000">
                <a:latin typeface="Comic Sans MS"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80000"/>
              </a:lnSpc>
              <a:spcBef>
                <a:spcPct val="20000"/>
              </a:spcBef>
            </a:pPr>
            <a:r>
              <a:rPr lang="en-US" sz="1200">
                <a:latin typeface="Comic Sans MS" charset="0"/>
                <a:cs typeface="Arial" charset="0"/>
              </a:rPr>
              <a:t>Tami Port, MS</a:t>
            </a:r>
          </a:p>
          <a:p>
            <a:pPr eaLnBrk="1" hangingPunct="1">
              <a:lnSpc>
                <a:spcPct val="80000"/>
              </a:lnSpc>
              <a:spcBef>
                <a:spcPct val="20000"/>
              </a:spcBef>
            </a:pPr>
            <a:r>
              <a:rPr lang="en-US" sz="1200">
                <a:latin typeface="Comic Sans MS" charset="0"/>
                <a:cs typeface="Arial" charset="0"/>
              </a:rPr>
              <a:t>Creator of Science Prof Online</a:t>
            </a:r>
          </a:p>
          <a:p>
            <a:pPr eaLnBrk="1" hangingPunct="1">
              <a:lnSpc>
                <a:spcPct val="80000"/>
              </a:lnSpc>
              <a:spcBef>
                <a:spcPct val="20000"/>
              </a:spcBef>
            </a:pPr>
            <a:r>
              <a:rPr lang="en-US" sz="1200">
                <a:latin typeface="Comic Sans MS" charset="0"/>
                <a:cs typeface="Arial" charset="0"/>
              </a:rPr>
              <a:t>Chief Executive Nerd</a:t>
            </a:r>
          </a:p>
          <a:p>
            <a:pPr eaLnBrk="1" hangingPunct="1">
              <a:lnSpc>
                <a:spcPct val="80000"/>
              </a:lnSpc>
              <a:spcBef>
                <a:spcPct val="20000"/>
              </a:spcBef>
            </a:pPr>
            <a:r>
              <a:rPr lang="en-US" sz="1200">
                <a:latin typeface="Comic Sans MS" charset="0"/>
                <a:cs typeface="Arial" charset="0"/>
              </a:rPr>
              <a:t>Science Prof Online</a:t>
            </a:r>
          </a:p>
          <a:p>
            <a:pPr eaLnBrk="1" hangingPunct="1">
              <a:lnSpc>
                <a:spcPct val="80000"/>
              </a:lnSpc>
              <a:spcBef>
                <a:spcPct val="20000"/>
              </a:spcBef>
            </a:pPr>
            <a:r>
              <a:rPr lang="en-US" sz="1200">
                <a:latin typeface="Comic Sans MS" charset="0"/>
                <a:cs typeface="Arial" charset="0"/>
              </a:rPr>
              <a:t>Online Education Resources, LLC</a:t>
            </a:r>
          </a:p>
          <a:p>
            <a:pPr eaLnBrk="1" hangingPunct="1">
              <a:lnSpc>
                <a:spcPct val="80000"/>
              </a:lnSpc>
              <a:spcBef>
                <a:spcPct val="20000"/>
              </a:spcBef>
            </a:pPr>
            <a:r>
              <a:rPr lang="en-US" sz="1200">
                <a:latin typeface="Comic Sans MS" charset="0"/>
                <a:cs typeface="Arial" charset="0"/>
                <a:hlinkClick r:id="rId7"/>
              </a:rPr>
              <a:t>info@scienceprofonline.com</a:t>
            </a:r>
            <a:endParaRPr lang="en-US" sz="1200">
              <a:latin typeface="Comic Sans MS" charset="0"/>
              <a:cs typeface="Arial" charset="0"/>
            </a:endParaRPr>
          </a:p>
        </p:txBody>
      </p:sp>
      <p:sp>
        <p:nvSpPr>
          <p:cNvPr id="9" name="Text Box 5"/>
          <p:cNvSpPr txBox="1">
            <a:spLocks noChangeArrowheads="1"/>
          </p:cNvSpPr>
          <p:nvPr/>
        </p:nvSpPr>
        <p:spPr bwMode="auto">
          <a:xfrm>
            <a:off x="-2988" y="6611779"/>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8"/>
              </a:rPr>
              <a:t>Virtual </a:t>
            </a:r>
            <a:r>
              <a:rPr lang="en-US" altLang="en-US" sz="1000" b="0" dirty="0" smtClean="0">
                <a:latin typeface="Comic Sans MS" pitchFamily="66" charset="0"/>
                <a:hlinkClick r:id="rId8"/>
              </a:rPr>
              <a:t>Biology </a:t>
            </a:r>
            <a:r>
              <a:rPr lang="en-US" altLang="en-US" sz="1000" b="0" dirty="0">
                <a:latin typeface="Comic Sans MS" pitchFamily="66" charset="0"/>
                <a:hlinkClick r:id="rId8"/>
              </a:rPr>
              <a:t>Classroom</a:t>
            </a:r>
            <a:r>
              <a:rPr lang="en-US" altLang="en-US" sz="1000" b="0" dirty="0">
                <a:latin typeface="Comic Sans MS" pitchFamily="66" charset="0"/>
              </a:rPr>
              <a:t> on </a:t>
            </a:r>
            <a:r>
              <a:rPr lang="en-US" altLang="en-US" sz="1000" b="0" dirty="0">
                <a:latin typeface="Comic Sans MS" pitchFamily="66" charset="0"/>
                <a:hlinkClick r:id="rId9"/>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609600" y="381000"/>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3200" b="1">
                <a:solidFill>
                  <a:srgbClr val="339966"/>
                </a:solidFill>
                <a:latin typeface="Comic Sans MS" charset="0"/>
              </a:rPr>
              <a:t>Scanning Power Objective Lens</a:t>
            </a:r>
            <a:endParaRPr lang="en-US" sz="3200" b="1">
              <a:solidFill>
                <a:srgbClr val="339966"/>
              </a:solidFill>
            </a:endParaRPr>
          </a:p>
        </p:txBody>
      </p:sp>
      <p:sp>
        <p:nvSpPr>
          <p:cNvPr id="10243"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a:latin typeface="Comic Sans MS" charset="0"/>
              </a:rPr>
              <a:t>Image: </a:t>
            </a:r>
            <a:r>
              <a:rPr lang="en-US" sz="1000"/>
              <a:t>Microscope objective lenses, T. Port</a:t>
            </a:r>
            <a:endParaRPr lang="en-US" sz="1000">
              <a:latin typeface="Comic Sans MS"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27500" y="1660524"/>
            <a:ext cx="4343400" cy="3978275"/>
          </a:xfrm>
          <a:prstGeom prst="rect">
            <a:avLst/>
          </a:prstGeom>
          <a:noFill/>
          <a:ln>
            <a:noFill/>
          </a:ln>
          <a:effectLst>
            <a:outerShdw blurRad="292100" dist="139700" dir="2700000" algn="tl" rotWithShape="0">
              <a:srgbClr val="333333">
                <a:alpha val="6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ext Box 4"/>
          <p:cNvSpPr txBox="1">
            <a:spLocks noChangeArrowheads="1"/>
          </p:cNvSpPr>
          <p:nvPr/>
        </p:nvSpPr>
        <p:spPr bwMode="auto">
          <a:xfrm>
            <a:off x="381000" y="1724025"/>
            <a:ext cx="3429000" cy="4293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285750" indent="-285750"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buFont typeface="Arial" charset="0"/>
              <a:buChar char="•"/>
            </a:pPr>
            <a:r>
              <a:rPr lang="en-US" dirty="0">
                <a:latin typeface="Comic Sans MS" charset="0"/>
              </a:rPr>
              <a:t>Red band around it</a:t>
            </a:r>
            <a:r>
              <a:rPr lang="en-US" dirty="0" smtClean="0">
                <a:latin typeface="Comic Sans MS" charset="0"/>
              </a:rPr>
              <a:t>.</a:t>
            </a:r>
          </a:p>
          <a:p>
            <a:pPr marL="0" indent="0" eaLnBrk="1" hangingPunct="1">
              <a:spcBef>
                <a:spcPct val="50000"/>
              </a:spcBef>
            </a:pPr>
            <a:endParaRPr lang="en-US" sz="1000" dirty="0">
              <a:latin typeface="Comic Sans MS" charset="0"/>
            </a:endParaRPr>
          </a:p>
          <a:p>
            <a:pPr eaLnBrk="1" hangingPunct="1">
              <a:spcBef>
                <a:spcPct val="50000"/>
              </a:spcBef>
              <a:buFont typeface="Arial" charset="0"/>
              <a:buChar char="•"/>
            </a:pPr>
            <a:r>
              <a:rPr lang="en-US" dirty="0">
                <a:latin typeface="Comic Sans MS" charset="0"/>
              </a:rPr>
              <a:t>Magnifies objects 4x</a:t>
            </a:r>
            <a:r>
              <a:rPr lang="en-US" dirty="0" smtClean="0">
                <a:latin typeface="Comic Sans MS" charset="0"/>
              </a:rPr>
              <a:t>.</a:t>
            </a:r>
          </a:p>
          <a:p>
            <a:pPr marL="0" indent="0" eaLnBrk="1" hangingPunct="1">
              <a:spcBef>
                <a:spcPct val="50000"/>
              </a:spcBef>
            </a:pPr>
            <a:endParaRPr lang="en-US" sz="1000" dirty="0" smtClean="0">
              <a:latin typeface="Comic Sans MS" charset="0"/>
            </a:endParaRPr>
          </a:p>
          <a:p>
            <a:pPr eaLnBrk="1" hangingPunct="1">
              <a:spcBef>
                <a:spcPct val="50000"/>
              </a:spcBef>
              <a:buFont typeface="Arial" charset="0"/>
              <a:buChar char="•"/>
            </a:pPr>
            <a:r>
              <a:rPr lang="en-US" b="1" i="1" dirty="0" smtClean="0">
                <a:solidFill>
                  <a:srgbClr val="FF0000"/>
                </a:solidFill>
                <a:latin typeface="Comic Sans MS" charset="0"/>
              </a:rPr>
              <a:t>Q</a:t>
            </a:r>
            <a:r>
              <a:rPr lang="en-US" b="1" i="1" dirty="0">
                <a:solidFill>
                  <a:srgbClr val="FF0000"/>
                </a:solidFill>
                <a:latin typeface="Comic Sans MS" charset="0"/>
              </a:rPr>
              <a:t>: </a:t>
            </a:r>
            <a:r>
              <a:rPr lang="en-US" i="1" dirty="0">
                <a:latin typeface="Comic Sans MS" charset="0"/>
              </a:rPr>
              <a:t>What is the Total Magnification?  </a:t>
            </a:r>
            <a:r>
              <a:rPr lang="en-US" dirty="0">
                <a:latin typeface="Comic Sans MS" charset="0"/>
              </a:rPr>
              <a:t>____ </a:t>
            </a:r>
            <a:r>
              <a:rPr lang="en-US" dirty="0" smtClean="0">
                <a:latin typeface="Comic Sans MS" charset="0"/>
              </a:rPr>
              <a:t>TM</a:t>
            </a:r>
          </a:p>
          <a:p>
            <a:pPr marL="0" indent="0" eaLnBrk="1" hangingPunct="1">
              <a:spcBef>
                <a:spcPct val="50000"/>
              </a:spcBef>
            </a:pPr>
            <a:endParaRPr lang="en-US" sz="1200" dirty="0">
              <a:latin typeface="Comic Sans MS" charset="0"/>
            </a:endParaRPr>
          </a:p>
          <a:p>
            <a:pPr eaLnBrk="1" hangingPunct="1">
              <a:spcBef>
                <a:spcPct val="50000"/>
              </a:spcBef>
              <a:buFont typeface="Arial" charset="0"/>
              <a:buChar char="•"/>
            </a:pPr>
            <a:r>
              <a:rPr lang="en-US" dirty="0" smtClean="0">
                <a:latin typeface="Comic Sans MS" charset="0"/>
              </a:rPr>
              <a:t>Usually, if you have trouble finding the specimen at this magnification it means that the stage is too low (use coarse focus to adjust), or that the specimen is not centered</a:t>
            </a:r>
            <a:endParaRPr lang="en-US" dirty="0">
              <a:latin typeface="Comic Sans MS" charset="0"/>
            </a:endParaRPr>
          </a:p>
        </p:txBody>
      </p:sp>
      <p:sp>
        <p:nvSpPr>
          <p:cNvPr id="8" name="Text Box 5"/>
          <p:cNvSpPr txBox="1">
            <a:spLocks noChangeArrowheads="1"/>
          </p:cNvSpPr>
          <p:nvPr/>
        </p:nvSpPr>
        <p:spPr bwMode="auto">
          <a:xfrm>
            <a:off x="4482" y="6611779"/>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4"/>
              </a:rPr>
              <a:t>Virtual </a:t>
            </a:r>
            <a:r>
              <a:rPr lang="en-US" altLang="en-US" sz="1000" b="0" dirty="0" smtClean="0">
                <a:latin typeface="Comic Sans MS" pitchFamily="66" charset="0"/>
                <a:hlinkClick r:id="rId4"/>
              </a:rPr>
              <a:t>Biology </a:t>
            </a:r>
            <a:r>
              <a:rPr lang="en-US" altLang="en-US" sz="1000" b="0" dirty="0">
                <a:latin typeface="Comic Sans MS" pitchFamily="66" charset="0"/>
                <a:hlinkClick r:id="rId4"/>
              </a:rPr>
              <a:t>Classroom</a:t>
            </a:r>
            <a:r>
              <a:rPr lang="en-US" altLang="en-US" sz="1000" b="0" dirty="0">
                <a:latin typeface="Comic Sans MS" pitchFamily="66" charset="0"/>
              </a:rPr>
              <a:t> on </a:t>
            </a:r>
            <a:r>
              <a:rPr lang="en-US" altLang="en-US" sz="1000" b="0" dirty="0">
                <a:latin typeface="Comic Sans MS" pitchFamily="66" charset="0"/>
                <a:hlinkClick r:id="rId5"/>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44562"/>
          </a:xfrm>
        </p:spPr>
        <p:txBody>
          <a:bodyPr/>
          <a:lstStyle/>
          <a:p>
            <a:pPr eaLnBrk="1" hangingPunct="1"/>
            <a:r>
              <a:rPr lang="en-US" sz="3200" b="1">
                <a:solidFill>
                  <a:srgbClr val="339966"/>
                </a:solidFill>
                <a:latin typeface="Comic Sans MS" charset="0"/>
              </a:rPr>
              <a:t>Low Power Objective Lens</a:t>
            </a:r>
          </a:p>
        </p:txBody>
      </p:sp>
      <p:sp>
        <p:nvSpPr>
          <p:cNvPr id="11267" name="Text Box 4"/>
          <p:cNvSpPr txBox="1">
            <a:spLocks noChangeArrowheads="1"/>
          </p:cNvSpPr>
          <p:nvPr/>
        </p:nvSpPr>
        <p:spPr bwMode="auto">
          <a:xfrm>
            <a:off x="304800" y="1752600"/>
            <a:ext cx="3505200" cy="4158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285750" indent="-285750"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buFont typeface="Arial" charset="0"/>
              <a:buChar char="•"/>
            </a:pPr>
            <a:r>
              <a:rPr lang="en-US" sz="2000" dirty="0">
                <a:latin typeface="Comic Sans MS" charset="0"/>
              </a:rPr>
              <a:t>Has yellow band around it.</a:t>
            </a:r>
          </a:p>
          <a:p>
            <a:pPr eaLnBrk="1" hangingPunct="1">
              <a:spcBef>
                <a:spcPct val="50000"/>
              </a:spcBef>
              <a:buFont typeface="Arial" charset="0"/>
              <a:buChar char="•"/>
            </a:pPr>
            <a:endParaRPr lang="en-US" sz="1050" dirty="0">
              <a:latin typeface="Comic Sans MS" charset="0"/>
            </a:endParaRPr>
          </a:p>
          <a:p>
            <a:pPr eaLnBrk="1" hangingPunct="1">
              <a:spcBef>
                <a:spcPct val="50000"/>
              </a:spcBef>
              <a:buFont typeface="Arial" charset="0"/>
              <a:buChar char="•"/>
            </a:pPr>
            <a:r>
              <a:rPr lang="en-US" sz="2000" dirty="0">
                <a:latin typeface="Comic Sans MS" charset="0"/>
              </a:rPr>
              <a:t>Magnifies objects 10x.</a:t>
            </a:r>
          </a:p>
          <a:p>
            <a:pPr eaLnBrk="1" hangingPunct="1">
              <a:spcBef>
                <a:spcPct val="50000"/>
              </a:spcBef>
              <a:buFont typeface="Arial" charset="0"/>
              <a:buChar char="•"/>
            </a:pPr>
            <a:endParaRPr lang="en-US" sz="1050" dirty="0">
              <a:latin typeface="Comic Sans MS" charset="0"/>
            </a:endParaRPr>
          </a:p>
          <a:p>
            <a:pPr eaLnBrk="1" hangingPunct="1">
              <a:spcBef>
                <a:spcPct val="50000"/>
              </a:spcBef>
              <a:buFont typeface="Arial" charset="0"/>
              <a:buChar char="•"/>
            </a:pPr>
            <a:r>
              <a:rPr lang="en-US" sz="2000" b="1" i="1" dirty="0">
                <a:solidFill>
                  <a:srgbClr val="FF0000"/>
                </a:solidFill>
                <a:latin typeface="Comic Sans MS" charset="0"/>
              </a:rPr>
              <a:t>Q: </a:t>
            </a:r>
            <a:r>
              <a:rPr lang="en-US" sz="2000" i="1" dirty="0">
                <a:latin typeface="Comic Sans MS" charset="0"/>
              </a:rPr>
              <a:t>What is the Total Magnification?  </a:t>
            </a:r>
            <a:r>
              <a:rPr lang="en-US" sz="2000" dirty="0">
                <a:latin typeface="Comic Sans MS" charset="0"/>
              </a:rPr>
              <a:t>____ </a:t>
            </a:r>
            <a:r>
              <a:rPr lang="en-US" sz="2000" dirty="0" smtClean="0">
                <a:latin typeface="Comic Sans MS" charset="0"/>
              </a:rPr>
              <a:t>TM.</a:t>
            </a:r>
            <a:endParaRPr lang="en-US" sz="2000" dirty="0">
              <a:latin typeface="Comic Sans MS" charset="0"/>
            </a:endParaRPr>
          </a:p>
          <a:p>
            <a:pPr eaLnBrk="1" hangingPunct="1">
              <a:spcBef>
                <a:spcPct val="50000"/>
              </a:spcBef>
              <a:buFont typeface="Arial" charset="0"/>
              <a:buChar char="•"/>
            </a:pPr>
            <a:endParaRPr lang="en-US" sz="1050" dirty="0">
              <a:latin typeface="Comic Sans MS" charset="0"/>
            </a:endParaRPr>
          </a:p>
          <a:p>
            <a:pPr eaLnBrk="1" hangingPunct="1">
              <a:spcBef>
                <a:spcPct val="50000"/>
              </a:spcBef>
              <a:buFont typeface="Arial" charset="0"/>
              <a:buChar char="•"/>
            </a:pPr>
            <a:r>
              <a:rPr lang="en-US" sz="2000" b="1" dirty="0">
                <a:solidFill>
                  <a:srgbClr val="FF0000"/>
                </a:solidFill>
                <a:latin typeface="Comic Sans MS" charset="0"/>
              </a:rPr>
              <a:t>Q: </a:t>
            </a:r>
            <a:r>
              <a:rPr lang="en-US" sz="2000" i="1" dirty="0">
                <a:latin typeface="Comic Sans MS" charset="0"/>
              </a:rPr>
              <a:t>What does the term </a:t>
            </a:r>
            <a:r>
              <a:rPr lang="en-US" sz="2000" b="1" i="1" dirty="0" err="1">
                <a:latin typeface="Comic Sans MS" charset="0"/>
              </a:rPr>
              <a:t>parfocal</a:t>
            </a:r>
            <a:r>
              <a:rPr lang="en-US" sz="2000" i="1" dirty="0">
                <a:latin typeface="Comic Sans MS" charset="0"/>
              </a:rPr>
              <a:t> mean</a:t>
            </a:r>
            <a:r>
              <a:rPr lang="en-US" sz="2000" i="1" dirty="0" smtClean="0">
                <a:latin typeface="Comic Sans MS" charset="0"/>
              </a:rPr>
              <a:t>?</a:t>
            </a:r>
          </a:p>
          <a:p>
            <a:pPr eaLnBrk="1" hangingPunct="1">
              <a:spcBef>
                <a:spcPct val="50000"/>
              </a:spcBef>
              <a:buFont typeface="Arial" charset="0"/>
              <a:buChar char="•"/>
            </a:pPr>
            <a:endParaRPr lang="en-US" i="1" dirty="0">
              <a:latin typeface="Comic Sans MS"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752600"/>
            <a:ext cx="4156075" cy="3810000"/>
          </a:xfrm>
          <a:prstGeom prst="rect">
            <a:avLst/>
          </a:prstGeom>
          <a:noFill/>
          <a:ln>
            <a:noFill/>
          </a:ln>
          <a:effectLst>
            <a:outerShdw blurRad="292100" dist="139700" dir="2700000" algn="tl" rotWithShape="0">
              <a:srgbClr val="333333">
                <a:alpha val="6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a:latin typeface="Comic Sans MS" charset="0"/>
              </a:rPr>
              <a:t>Image: </a:t>
            </a:r>
            <a:r>
              <a:rPr lang="en-US" sz="1000"/>
              <a:t>Microscope objective lenses, T. Port</a:t>
            </a:r>
            <a:endParaRPr lang="en-US" sz="1000">
              <a:latin typeface="Comic Sans MS" charset="0"/>
            </a:endParaRPr>
          </a:p>
        </p:txBody>
      </p:sp>
      <p:sp>
        <p:nvSpPr>
          <p:cNvPr id="7" name="Text Box 5"/>
          <p:cNvSpPr txBox="1">
            <a:spLocks noChangeArrowheads="1"/>
          </p:cNvSpPr>
          <p:nvPr/>
        </p:nvSpPr>
        <p:spPr bwMode="auto">
          <a:xfrm>
            <a:off x="4482" y="6611779"/>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4"/>
              </a:rPr>
              <a:t>Virtual </a:t>
            </a:r>
            <a:r>
              <a:rPr lang="en-US" altLang="en-US" sz="1000" b="0" dirty="0" smtClean="0">
                <a:latin typeface="Comic Sans MS" pitchFamily="66" charset="0"/>
                <a:hlinkClick r:id="rId4"/>
              </a:rPr>
              <a:t>Biology </a:t>
            </a:r>
            <a:r>
              <a:rPr lang="en-US" altLang="en-US" sz="1000" b="0" dirty="0">
                <a:latin typeface="Comic Sans MS" pitchFamily="66" charset="0"/>
                <a:hlinkClick r:id="rId4"/>
              </a:rPr>
              <a:t>Classroom</a:t>
            </a:r>
            <a:r>
              <a:rPr lang="en-US" altLang="en-US" sz="1000" b="0" dirty="0">
                <a:latin typeface="Comic Sans MS" pitchFamily="66" charset="0"/>
              </a:rPr>
              <a:t> on </a:t>
            </a:r>
            <a:r>
              <a:rPr lang="en-US" altLang="en-US" sz="1000" b="0" dirty="0">
                <a:latin typeface="Comic Sans MS" pitchFamily="66" charset="0"/>
                <a:hlinkClick r:id="rId5"/>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68362"/>
          </a:xfrm>
        </p:spPr>
        <p:txBody>
          <a:bodyPr/>
          <a:lstStyle/>
          <a:p>
            <a:pPr eaLnBrk="1" hangingPunct="1"/>
            <a:r>
              <a:rPr lang="en-US" sz="3200" b="1">
                <a:solidFill>
                  <a:srgbClr val="339966"/>
                </a:solidFill>
                <a:latin typeface="Comic Sans MS" charset="0"/>
              </a:rPr>
              <a:t>High Dry Objective Lens</a:t>
            </a:r>
          </a:p>
        </p:txBody>
      </p:sp>
      <p:sp>
        <p:nvSpPr>
          <p:cNvPr id="12291" name="Text Box 4"/>
          <p:cNvSpPr txBox="1">
            <a:spLocks noChangeArrowheads="1"/>
          </p:cNvSpPr>
          <p:nvPr/>
        </p:nvSpPr>
        <p:spPr bwMode="auto">
          <a:xfrm>
            <a:off x="228600" y="1722438"/>
            <a:ext cx="3733800" cy="383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285750" indent="-285750"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buFont typeface="Arial" charset="0"/>
              <a:buChar char="•"/>
            </a:pPr>
            <a:r>
              <a:rPr lang="en-US" dirty="0">
                <a:latin typeface="Comic Sans MS" charset="0"/>
              </a:rPr>
              <a:t>Has blue band around it.</a:t>
            </a:r>
          </a:p>
          <a:p>
            <a:pPr eaLnBrk="1" hangingPunct="1">
              <a:spcBef>
                <a:spcPct val="50000"/>
              </a:spcBef>
              <a:buFont typeface="Arial" charset="0"/>
              <a:buChar char="•"/>
            </a:pPr>
            <a:endParaRPr lang="en-US" dirty="0">
              <a:latin typeface="Comic Sans MS" charset="0"/>
            </a:endParaRPr>
          </a:p>
          <a:p>
            <a:pPr eaLnBrk="1" hangingPunct="1">
              <a:spcBef>
                <a:spcPct val="50000"/>
              </a:spcBef>
              <a:buFont typeface="Arial" charset="0"/>
              <a:buChar char="•"/>
            </a:pPr>
            <a:r>
              <a:rPr lang="en-US" dirty="0">
                <a:latin typeface="Comic Sans MS" charset="0"/>
              </a:rPr>
              <a:t>Magnifies objects 40x.</a:t>
            </a:r>
          </a:p>
          <a:p>
            <a:pPr eaLnBrk="1" hangingPunct="1">
              <a:spcBef>
                <a:spcPct val="50000"/>
              </a:spcBef>
              <a:buFont typeface="Arial" charset="0"/>
              <a:buChar char="•"/>
            </a:pPr>
            <a:endParaRPr lang="en-US" dirty="0">
              <a:latin typeface="Comic Sans MS" charset="0"/>
            </a:endParaRPr>
          </a:p>
          <a:p>
            <a:pPr eaLnBrk="1" hangingPunct="1">
              <a:spcBef>
                <a:spcPct val="50000"/>
              </a:spcBef>
              <a:buFont typeface="Arial" charset="0"/>
              <a:buChar char="•"/>
            </a:pPr>
            <a:r>
              <a:rPr lang="en-US" b="1" i="1" dirty="0">
                <a:solidFill>
                  <a:srgbClr val="FF0000"/>
                </a:solidFill>
                <a:latin typeface="Comic Sans MS" charset="0"/>
              </a:rPr>
              <a:t>Q</a:t>
            </a:r>
            <a:r>
              <a:rPr lang="en-US" b="1" i="1" dirty="0">
                <a:latin typeface="Comic Sans MS" charset="0"/>
              </a:rPr>
              <a:t>: </a:t>
            </a:r>
            <a:r>
              <a:rPr lang="en-US" i="1" dirty="0">
                <a:latin typeface="Comic Sans MS" charset="0"/>
              </a:rPr>
              <a:t>What is the Total Magnification?  </a:t>
            </a:r>
            <a:r>
              <a:rPr lang="en-US" dirty="0">
                <a:latin typeface="Comic Sans MS" charset="0"/>
              </a:rPr>
              <a:t>____ TM</a:t>
            </a:r>
          </a:p>
          <a:p>
            <a:pPr eaLnBrk="1" hangingPunct="1">
              <a:spcBef>
                <a:spcPct val="50000"/>
              </a:spcBef>
              <a:buFont typeface="Arial" charset="0"/>
              <a:buChar char="•"/>
            </a:pPr>
            <a:endParaRPr lang="en-US" dirty="0">
              <a:latin typeface="Comic Sans MS" charset="0"/>
            </a:endParaRPr>
          </a:p>
          <a:p>
            <a:pPr eaLnBrk="1" hangingPunct="1">
              <a:buFont typeface="Arial" charset="0"/>
              <a:buChar char="•"/>
            </a:pPr>
            <a:r>
              <a:rPr lang="en-US" dirty="0">
                <a:latin typeface="Comic Sans MS" charset="0"/>
              </a:rPr>
              <a:t>Switch to this lens after getting your specimen in focus at 100xTM.</a:t>
            </a:r>
          </a:p>
          <a:p>
            <a:pPr eaLnBrk="1" hangingPunct="1">
              <a:buFont typeface="Arial" charset="0"/>
              <a:buChar char="•"/>
            </a:pP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733550"/>
            <a:ext cx="4470400" cy="3733800"/>
          </a:xfrm>
          <a:prstGeom prst="rect">
            <a:avLst/>
          </a:prstGeom>
          <a:noFill/>
          <a:ln>
            <a:noFill/>
          </a:ln>
          <a:effectLst>
            <a:outerShdw blurRad="292100" dist="139700" dir="2700000" algn="tl" rotWithShape="0">
              <a:srgbClr val="333333">
                <a:alpha val="6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a:latin typeface="Comic Sans MS" charset="0"/>
              </a:rPr>
              <a:t>Image: </a:t>
            </a:r>
            <a:r>
              <a:rPr lang="en-US" sz="1000"/>
              <a:t>Microscope objective lenses, T. Port</a:t>
            </a:r>
            <a:endParaRPr lang="en-US" sz="1000">
              <a:latin typeface="Comic Sans MS" charset="0"/>
            </a:endParaRPr>
          </a:p>
        </p:txBody>
      </p:sp>
      <p:sp>
        <p:nvSpPr>
          <p:cNvPr id="8" name="Text Box 5"/>
          <p:cNvSpPr txBox="1">
            <a:spLocks noChangeArrowheads="1"/>
          </p:cNvSpPr>
          <p:nvPr/>
        </p:nvSpPr>
        <p:spPr bwMode="auto">
          <a:xfrm>
            <a:off x="4482" y="6611779"/>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4"/>
              </a:rPr>
              <a:t>Virtual </a:t>
            </a:r>
            <a:r>
              <a:rPr lang="en-US" altLang="en-US" sz="1000" b="0" dirty="0" smtClean="0">
                <a:latin typeface="Comic Sans MS" pitchFamily="66" charset="0"/>
                <a:hlinkClick r:id="rId4"/>
              </a:rPr>
              <a:t>Biology </a:t>
            </a:r>
            <a:r>
              <a:rPr lang="en-US" altLang="en-US" sz="1000" b="0" dirty="0">
                <a:latin typeface="Comic Sans MS" pitchFamily="66" charset="0"/>
                <a:hlinkClick r:id="rId4"/>
              </a:rPr>
              <a:t>Classroom</a:t>
            </a:r>
            <a:r>
              <a:rPr lang="en-US" altLang="en-US" sz="1000" b="0" dirty="0">
                <a:latin typeface="Comic Sans MS" pitchFamily="66" charset="0"/>
              </a:rPr>
              <a:t> on </a:t>
            </a:r>
            <a:r>
              <a:rPr lang="en-US" altLang="en-US" sz="1000" b="0" dirty="0">
                <a:latin typeface="Comic Sans MS" pitchFamily="66" charset="0"/>
                <a:hlinkClick r:id="rId5"/>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76200" y="76200"/>
            <a:ext cx="5486400" cy="6324600"/>
          </a:xfrm>
        </p:spPr>
        <p:txBody>
          <a:bodyPr/>
          <a:lstStyle/>
          <a:p>
            <a:pPr eaLnBrk="1" hangingPunct="1">
              <a:buFontTx/>
              <a:buNone/>
            </a:pPr>
            <a:r>
              <a:rPr lang="en-US" sz="5400" b="1" dirty="0">
                <a:solidFill>
                  <a:srgbClr val="339966"/>
                </a:solidFill>
                <a:latin typeface="Comic Sans MS" charset="0"/>
              </a:rPr>
              <a:t> </a:t>
            </a:r>
            <a:r>
              <a:rPr lang="en-US" sz="4000" b="1" dirty="0">
                <a:solidFill>
                  <a:srgbClr val="339966"/>
                </a:solidFill>
                <a:latin typeface="Comic Sans MS" charset="0"/>
              </a:rPr>
              <a:t>Confused?</a:t>
            </a:r>
          </a:p>
          <a:p>
            <a:pPr eaLnBrk="1" hangingPunct="1">
              <a:buFontTx/>
              <a:buNone/>
            </a:pPr>
            <a:endParaRPr lang="en-US" sz="100" b="1" dirty="0">
              <a:latin typeface="Comic Sans MS" charset="0"/>
            </a:endParaRPr>
          </a:p>
          <a:p>
            <a:pPr eaLnBrk="1" hangingPunct="1">
              <a:buFontTx/>
              <a:buNone/>
            </a:pPr>
            <a:r>
              <a:rPr lang="en-US" sz="2400" dirty="0">
                <a:latin typeface="Comic Sans MS" charset="0"/>
              </a:rPr>
              <a:t>   </a:t>
            </a:r>
            <a:r>
              <a:rPr lang="en-US" sz="1600" dirty="0">
                <a:latin typeface="Comic Sans MS" charset="0"/>
              </a:rPr>
              <a:t>Here are links to fun resources that further explain use of the microscope:</a:t>
            </a:r>
          </a:p>
          <a:p>
            <a:pPr algn="ctr" eaLnBrk="1" hangingPunct="1">
              <a:buFontTx/>
              <a:buNone/>
            </a:pPr>
            <a:endParaRPr lang="en-US" sz="400" dirty="0">
              <a:latin typeface="Comic Sans MS" charset="0"/>
            </a:endParaRPr>
          </a:p>
          <a:p>
            <a:pPr eaLnBrk="1" hangingPunct="1"/>
            <a:r>
              <a:rPr lang="en-US" sz="1600" b="1" dirty="0">
                <a:latin typeface="Comic Sans MS" charset="0"/>
              </a:rPr>
              <a:t>Microscopy Laboratory </a:t>
            </a:r>
            <a:r>
              <a:rPr lang="en-US" sz="1400" dirty="0">
                <a:latin typeface="Comic Sans MS" charset="0"/>
              </a:rPr>
              <a:t>Main Page</a:t>
            </a:r>
            <a:r>
              <a:rPr lang="en-US" sz="1000" dirty="0">
                <a:latin typeface="Comic Sans MS" charset="0"/>
              </a:rPr>
              <a:t> </a:t>
            </a:r>
            <a:r>
              <a:rPr lang="en-US" sz="1100" dirty="0">
                <a:latin typeface="Comic Sans MS" charset="0"/>
              </a:rPr>
              <a:t>on the Virtual Microbiology Classroom of </a:t>
            </a:r>
            <a:r>
              <a:rPr lang="en-US" sz="1200" dirty="0">
                <a:latin typeface="Comic Sans MS" charset="0"/>
                <a:hlinkClick r:id="rId3"/>
              </a:rPr>
              <a:t>Science Prof Online</a:t>
            </a:r>
            <a:r>
              <a:rPr lang="en-US" sz="1100" dirty="0">
                <a:latin typeface="Comic Sans MS" charset="0"/>
              </a:rPr>
              <a:t>.</a:t>
            </a:r>
          </a:p>
          <a:p>
            <a:pPr eaLnBrk="1" hangingPunct="1">
              <a:buFontTx/>
              <a:buNone/>
            </a:pPr>
            <a:endParaRPr lang="en-US" sz="800" dirty="0" smtClean="0">
              <a:latin typeface="Comic Sans MS" charset="0"/>
            </a:endParaRPr>
          </a:p>
          <a:p>
            <a:pPr eaLnBrk="1" hangingPunct="1">
              <a:buFontTx/>
              <a:buNone/>
            </a:pPr>
            <a:endParaRPr lang="en-US" sz="800" dirty="0">
              <a:latin typeface="Comic Sans MS" charset="0"/>
            </a:endParaRPr>
          </a:p>
          <a:p>
            <a:pPr eaLnBrk="1" hangingPunct="1"/>
            <a:r>
              <a:rPr lang="en-US" sz="1600" dirty="0">
                <a:latin typeface="Comic Sans MS" charset="0"/>
                <a:hlinkClick r:id="rId4"/>
              </a:rPr>
              <a:t>Compound Microscope  Parts and Use</a:t>
            </a:r>
            <a:r>
              <a:rPr lang="en-US" sz="1600" dirty="0">
                <a:latin typeface="Comic Sans MS" charset="0"/>
              </a:rPr>
              <a:t> </a:t>
            </a:r>
            <a:r>
              <a:rPr lang="en-US" sz="1100" dirty="0">
                <a:latin typeface="Comic Sans MS" charset="0"/>
              </a:rPr>
              <a:t>video</a:t>
            </a:r>
            <a:r>
              <a:rPr lang="en-US" sz="1600" dirty="0">
                <a:latin typeface="Comic Sans MS" charset="0"/>
              </a:rPr>
              <a:t> </a:t>
            </a:r>
            <a:r>
              <a:rPr lang="en-US" sz="1100" dirty="0">
                <a:latin typeface="Comic Sans MS" charset="0"/>
              </a:rPr>
              <a:t>from Science </a:t>
            </a:r>
            <a:r>
              <a:rPr lang="en-US" sz="1100" dirty="0" err="1">
                <a:latin typeface="Comic Sans MS" charset="0"/>
              </a:rPr>
              <a:t>ProfOnline</a:t>
            </a:r>
            <a:r>
              <a:rPr lang="en-US" sz="1100" dirty="0">
                <a:latin typeface="Comic Sans MS" charset="0"/>
              </a:rPr>
              <a:t>.</a:t>
            </a:r>
          </a:p>
          <a:p>
            <a:pPr eaLnBrk="1" hangingPunct="1"/>
            <a:endParaRPr lang="en-US" sz="800" dirty="0">
              <a:latin typeface="Comic Sans MS" charset="0"/>
            </a:endParaRPr>
          </a:p>
          <a:p>
            <a:pPr eaLnBrk="1" hangingPunct="1"/>
            <a:endParaRPr lang="en-US" sz="800" dirty="0">
              <a:latin typeface="Comic Sans MS" charset="0"/>
              <a:hlinkClick r:id="rId5"/>
            </a:endParaRPr>
          </a:p>
          <a:p>
            <a:pPr eaLnBrk="1" hangingPunct="1"/>
            <a:r>
              <a:rPr lang="en-US" sz="1600" dirty="0">
                <a:latin typeface="Comic Sans MS" charset="0"/>
                <a:hlinkClick r:id="rId5"/>
              </a:rPr>
              <a:t>How to Make a Wet Mount of a Cheek Cell</a:t>
            </a:r>
            <a:r>
              <a:rPr lang="en-US" sz="1600" dirty="0">
                <a:latin typeface="Comic Sans MS" charset="0"/>
              </a:rPr>
              <a:t> </a:t>
            </a:r>
            <a:r>
              <a:rPr lang="en-US" sz="1100" dirty="0">
                <a:latin typeface="Comic Sans MS" charset="0"/>
              </a:rPr>
              <a:t>video from </a:t>
            </a:r>
            <a:r>
              <a:rPr lang="en-US" sz="1100" dirty="0" err="1">
                <a:latin typeface="Comic Sans MS" charset="0"/>
              </a:rPr>
              <a:t>ScienceProfOnline</a:t>
            </a:r>
            <a:r>
              <a:rPr lang="en-US" sz="1100" dirty="0">
                <a:latin typeface="Comic Sans MS" charset="0"/>
              </a:rPr>
              <a:t>.</a:t>
            </a:r>
          </a:p>
          <a:p>
            <a:pPr eaLnBrk="1" hangingPunct="1"/>
            <a:endParaRPr lang="en-US" sz="800" dirty="0" smtClean="0">
              <a:latin typeface="Comic Sans MS" charset="0"/>
            </a:endParaRPr>
          </a:p>
          <a:p>
            <a:pPr eaLnBrk="1" hangingPunct="1"/>
            <a:endParaRPr lang="en-US" sz="800" dirty="0">
              <a:latin typeface="Comic Sans MS" charset="0"/>
            </a:endParaRPr>
          </a:p>
          <a:p>
            <a:pPr eaLnBrk="1" hangingPunct="1"/>
            <a:r>
              <a:rPr lang="en-US" sz="1600" dirty="0">
                <a:latin typeface="Comic Sans MS" charset="0"/>
              </a:rPr>
              <a:t>Play </a:t>
            </a:r>
            <a:r>
              <a:rPr lang="en-US" sz="1600" dirty="0">
                <a:latin typeface="Comic Sans MS" charset="0"/>
                <a:hlinkClick r:id="rId6"/>
              </a:rPr>
              <a:t>Amoeba</a:t>
            </a:r>
            <a:r>
              <a:rPr lang="en-US" sz="1600" dirty="0">
                <a:latin typeface="Comic Sans MS" charset="0"/>
              </a:rPr>
              <a:t>, </a:t>
            </a:r>
            <a:r>
              <a:rPr lang="en-US" sz="1100" dirty="0">
                <a:latin typeface="Comic Sans MS" charset="0"/>
              </a:rPr>
              <a:t>a video game where you are an amoeba that eats and grows.</a:t>
            </a:r>
          </a:p>
          <a:p>
            <a:pPr eaLnBrk="1" hangingPunct="1"/>
            <a:endParaRPr lang="en-US" sz="800" dirty="0" smtClean="0">
              <a:latin typeface="Comic Sans MS" charset="0"/>
            </a:endParaRPr>
          </a:p>
          <a:p>
            <a:pPr eaLnBrk="1" hangingPunct="1"/>
            <a:endParaRPr lang="en-US" sz="800" dirty="0">
              <a:latin typeface="Comic Sans MS" charset="0"/>
            </a:endParaRPr>
          </a:p>
          <a:p>
            <a:pPr eaLnBrk="1" hangingPunct="1"/>
            <a:r>
              <a:rPr lang="en-US" sz="1600" dirty="0">
                <a:latin typeface="Comic Sans MS" charset="0"/>
                <a:hlinkClick r:id="rId7"/>
              </a:rPr>
              <a:t>Microscope Mania </a:t>
            </a:r>
            <a:r>
              <a:rPr lang="en-US" sz="1100" dirty="0">
                <a:latin typeface="Comic Sans MS" charset="0"/>
              </a:rPr>
              <a:t>crossword puzzle.</a:t>
            </a:r>
          </a:p>
          <a:p>
            <a:pPr eaLnBrk="1" hangingPunct="1"/>
            <a:endParaRPr lang="en-US" sz="800" dirty="0" smtClean="0">
              <a:latin typeface="Comic Sans MS" charset="0"/>
            </a:endParaRPr>
          </a:p>
          <a:p>
            <a:pPr eaLnBrk="1" hangingPunct="1"/>
            <a:endParaRPr lang="en-US" sz="800" dirty="0">
              <a:latin typeface="Comic Sans MS" charset="0"/>
            </a:endParaRPr>
          </a:p>
          <a:p>
            <a:pPr eaLnBrk="1" hangingPunct="1"/>
            <a:r>
              <a:rPr lang="en-US" sz="1600" dirty="0">
                <a:latin typeface="Comic Sans MS" charset="0"/>
                <a:hlinkClick r:id="rId8"/>
              </a:rPr>
              <a:t>Microscopic Pond Life</a:t>
            </a:r>
            <a:r>
              <a:rPr lang="en-US" sz="1100" dirty="0">
                <a:latin typeface="Comic Sans MS" charset="0"/>
              </a:rPr>
              <a:t>, an extremely cool collection of videos of a variety of microscopic pond life to the tune of Radiohead</a:t>
            </a:r>
            <a:r>
              <a:rPr lang="ja-JP" altLang="en-US" sz="1100" dirty="0">
                <a:latin typeface="Comic Sans MS" charset="0"/>
              </a:rPr>
              <a:t>’</a:t>
            </a:r>
            <a:r>
              <a:rPr lang="en-US" sz="1100" dirty="0">
                <a:latin typeface="Comic Sans MS" charset="0"/>
              </a:rPr>
              <a:t>s </a:t>
            </a:r>
            <a:r>
              <a:rPr lang="ja-JP" altLang="en-US" sz="1100" dirty="0">
                <a:latin typeface="Comic Sans MS" charset="0"/>
              </a:rPr>
              <a:t>“</a:t>
            </a:r>
            <a:r>
              <a:rPr lang="en-US" sz="1100" dirty="0">
                <a:latin typeface="Comic Sans MS" charset="0"/>
              </a:rPr>
              <a:t>Kid A</a:t>
            </a:r>
            <a:r>
              <a:rPr lang="ja-JP" altLang="en-US" sz="1100" dirty="0">
                <a:latin typeface="Comic Sans MS" charset="0"/>
              </a:rPr>
              <a:t>”</a:t>
            </a:r>
            <a:r>
              <a:rPr lang="en-US" sz="1100" dirty="0">
                <a:latin typeface="Comic Sans MS" charset="0"/>
              </a:rPr>
              <a:t>. </a:t>
            </a:r>
            <a:endParaRPr lang="en-US" sz="400" dirty="0">
              <a:latin typeface="Comic Sans MS" charset="0"/>
            </a:endParaRPr>
          </a:p>
          <a:p>
            <a:pPr eaLnBrk="1" hangingPunct="1"/>
            <a:endParaRPr lang="en-US" sz="1100" dirty="0">
              <a:latin typeface="Comic Sans MS" charset="0"/>
            </a:endParaRPr>
          </a:p>
          <a:p>
            <a:pPr eaLnBrk="1" hangingPunct="1"/>
            <a:endParaRPr lang="en-US" sz="1000" dirty="0">
              <a:latin typeface="Comic Sans MS" charset="0"/>
            </a:endParaRPr>
          </a:p>
        </p:txBody>
      </p:sp>
      <p:pic>
        <p:nvPicPr>
          <p:cNvPr id="16387" name="Picture 8" descr="MC900229685[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096000" y="990600"/>
            <a:ext cx="2435721"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9"/>
          <p:cNvSpPr>
            <a:spLocks noChangeArrowheads="1" noChangeShapeType="1" noTextEdit="1"/>
          </p:cNvSpPr>
          <p:nvPr/>
        </p:nvSpPr>
        <p:spPr bwMode="auto">
          <a:xfrm>
            <a:off x="5943600" y="3810000"/>
            <a:ext cx="2904173" cy="1439137"/>
          </a:xfrm>
          <a:prstGeom prst="rect">
            <a:avLst/>
          </a:prstGeom>
        </p:spPr>
        <p:txBody>
          <a:bodyPr wrap="none" fromWordArt="1">
            <a:prstTxWarp prst="textPlain">
              <a:avLst>
                <a:gd name="adj" fmla="val 52736"/>
              </a:avLst>
            </a:prstTxWarp>
          </a:bodyPr>
          <a:lstStyle/>
          <a:p>
            <a:pPr algn="ctr">
              <a:defRPr/>
            </a:pPr>
            <a:r>
              <a:rPr lang="en-US" b="1" i="1" kern="10" dirty="0">
                <a:ln w="9525">
                  <a:solidFill>
                    <a:srgbClr val="000000"/>
                  </a:solidFill>
                  <a:round/>
                  <a:headEnd/>
                  <a:tailEnd/>
                </a:ln>
                <a:solidFill>
                  <a:srgbClr val="FFFFFF"/>
                </a:solidFill>
                <a:latin typeface="Comic Sans MS"/>
                <a:ea typeface="+mn-ea"/>
              </a:rPr>
              <a:t>Smart</a:t>
            </a:r>
            <a:r>
              <a:rPr lang="en-US" i="1" kern="10" dirty="0">
                <a:ln w="9525">
                  <a:solidFill>
                    <a:srgbClr val="000000"/>
                  </a:solidFill>
                  <a:round/>
                  <a:headEnd/>
                  <a:tailEnd/>
                </a:ln>
                <a:solidFill>
                  <a:srgbClr val="FFFFFF"/>
                </a:solidFill>
                <a:latin typeface="Comic Sans MS"/>
                <a:ea typeface="+mn-ea"/>
              </a:rPr>
              <a:t> Links</a:t>
            </a:r>
          </a:p>
        </p:txBody>
      </p:sp>
      <p:sp>
        <p:nvSpPr>
          <p:cNvPr id="2" name="TextBox 1"/>
          <p:cNvSpPr txBox="1"/>
          <p:nvPr/>
        </p:nvSpPr>
        <p:spPr>
          <a:xfrm>
            <a:off x="76200" y="6613525"/>
            <a:ext cx="3581400" cy="254000"/>
          </a:xfrm>
          <a:prstGeom prst="rect">
            <a:avLst/>
          </a:prstGeom>
          <a:noFill/>
        </p:spPr>
        <p:txBody>
          <a:bodyPr>
            <a:spAutoFit/>
          </a:bodyPr>
          <a:lstStyle/>
          <a:p>
            <a:pPr>
              <a:defRPr/>
            </a:pPr>
            <a:r>
              <a:rPr lang="en-US" sz="1050" dirty="0">
                <a:ea typeface="+mn-ea"/>
              </a:rPr>
              <a:t> (You must be in PPT slideshow view to click on links.)</a:t>
            </a:r>
          </a:p>
        </p:txBody>
      </p:sp>
      <p:sp>
        <p:nvSpPr>
          <p:cNvPr id="8" name="Text Box 5"/>
          <p:cNvSpPr txBox="1">
            <a:spLocks noChangeArrowheads="1"/>
          </p:cNvSpPr>
          <p:nvPr/>
        </p:nvSpPr>
        <p:spPr bwMode="auto">
          <a:xfrm>
            <a:off x="4572000" y="6607297"/>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10"/>
              </a:rPr>
              <a:t>Virtual </a:t>
            </a:r>
            <a:r>
              <a:rPr lang="en-US" altLang="en-US" sz="1000" b="0" dirty="0" smtClean="0">
                <a:latin typeface="Comic Sans MS" pitchFamily="66" charset="0"/>
                <a:hlinkClick r:id="rId10"/>
              </a:rPr>
              <a:t>Biology </a:t>
            </a:r>
            <a:r>
              <a:rPr lang="en-US" altLang="en-US" sz="1000" b="0" dirty="0">
                <a:latin typeface="Comic Sans MS" pitchFamily="66" charset="0"/>
                <a:hlinkClick r:id="rId10"/>
              </a:rPr>
              <a:t>Classroom</a:t>
            </a:r>
            <a:r>
              <a:rPr lang="en-US" altLang="en-US" sz="1000" b="0" dirty="0">
                <a:latin typeface="Comic Sans MS" pitchFamily="66" charset="0"/>
              </a:rPr>
              <a:t> on </a:t>
            </a:r>
            <a:r>
              <a:rPr lang="en-US" altLang="en-US" sz="1000" b="0" dirty="0">
                <a:latin typeface="Comic Sans MS" pitchFamily="66" charset="0"/>
                <a:hlinkClick r:id="rId3"/>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457200" y="1581150"/>
            <a:ext cx="3886200" cy="3619500"/>
          </a:xfrm>
        </p:spPr>
        <p:txBody>
          <a:bodyPr/>
          <a:lstStyle/>
          <a:p>
            <a:pPr eaLnBrk="1" hangingPunct="1">
              <a:defRPr/>
            </a:pPr>
            <a:r>
              <a:rPr lang="en-US" sz="2800" b="1" dirty="0" smtClean="0">
                <a:latin typeface="Comic Sans MS" pitchFamily="66" charset="0"/>
                <a:ea typeface="+mj-ea"/>
              </a:rPr>
              <a:t/>
            </a:r>
            <a:br>
              <a:rPr lang="en-US" sz="2800" b="1" dirty="0" smtClean="0">
                <a:latin typeface="Comic Sans MS" pitchFamily="66" charset="0"/>
                <a:ea typeface="+mj-ea"/>
              </a:rPr>
            </a:br>
            <a:r>
              <a:rPr lang="en-US" sz="3600" b="1" dirty="0" smtClean="0">
                <a:latin typeface="Comic Sans MS" pitchFamily="66" charset="0"/>
                <a:ea typeface="+mj-ea"/>
              </a:rPr>
              <a:t>How to Use a Compound Microscope</a:t>
            </a:r>
            <a:br>
              <a:rPr lang="en-US" sz="3600" b="1" dirty="0" smtClean="0">
                <a:latin typeface="Comic Sans MS" pitchFamily="66" charset="0"/>
                <a:ea typeface="+mj-ea"/>
              </a:rPr>
            </a:br>
            <a:r>
              <a:rPr lang="en-US" sz="3600" b="1" dirty="0" smtClean="0">
                <a:latin typeface="Comic Sans MS" pitchFamily="66" charset="0"/>
                <a:ea typeface="+mj-ea"/>
              </a:rPr>
              <a:t/>
            </a:r>
            <a:br>
              <a:rPr lang="en-US" sz="3600" b="1" dirty="0" smtClean="0">
                <a:latin typeface="Comic Sans MS" pitchFamily="66" charset="0"/>
                <a:ea typeface="+mj-ea"/>
              </a:rPr>
            </a:br>
            <a:r>
              <a:rPr lang="en-US" sz="3200" b="1" dirty="0" smtClean="0">
                <a:solidFill>
                  <a:schemeClr val="tx1">
                    <a:lumMod val="50000"/>
                    <a:lumOff val="50000"/>
                  </a:schemeClr>
                </a:solidFill>
                <a:latin typeface="Comic Sans MS" pitchFamily="66" charset="0"/>
                <a:ea typeface="+mj-ea"/>
              </a:rPr>
              <a:t>Basic Microscopy</a:t>
            </a:r>
            <a:r>
              <a:rPr lang="en-US" sz="2800" dirty="0" smtClean="0">
                <a:ea typeface="+mj-ea"/>
              </a:rPr>
              <a:t/>
            </a:r>
            <a:br>
              <a:rPr lang="en-US" sz="2800" dirty="0" smtClean="0">
                <a:ea typeface="+mj-ea"/>
              </a:rPr>
            </a:br>
            <a:endParaRPr lang="en-US" sz="3600" b="1" dirty="0" smtClean="0">
              <a:ea typeface="+mj-ea"/>
            </a:endParaRPr>
          </a:p>
        </p:txBody>
      </p:sp>
      <p:pic>
        <p:nvPicPr>
          <p:cNvPr id="4099"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5338" y="838200"/>
            <a:ext cx="4262437"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4100"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a:latin typeface="Comic Sans MS" charset="0"/>
              </a:rPr>
              <a:t>Image: The Far Side by Gary Larson</a:t>
            </a:r>
          </a:p>
        </p:txBody>
      </p:sp>
      <p:sp>
        <p:nvSpPr>
          <p:cNvPr id="6" name="Text Box 5"/>
          <p:cNvSpPr txBox="1">
            <a:spLocks noChangeArrowheads="1"/>
          </p:cNvSpPr>
          <p:nvPr/>
        </p:nvSpPr>
        <p:spPr bwMode="auto">
          <a:xfrm>
            <a:off x="-11953" y="6611779"/>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4"/>
              </a:rPr>
              <a:t>Virtual </a:t>
            </a:r>
            <a:r>
              <a:rPr lang="en-US" altLang="en-US" sz="1000" b="0" dirty="0" smtClean="0">
                <a:latin typeface="Comic Sans MS" pitchFamily="66" charset="0"/>
                <a:hlinkClick r:id="rId4"/>
              </a:rPr>
              <a:t>Biology </a:t>
            </a:r>
            <a:r>
              <a:rPr lang="en-US" altLang="en-US" sz="1000" b="0" dirty="0">
                <a:latin typeface="Comic Sans MS" pitchFamily="66" charset="0"/>
                <a:hlinkClick r:id="rId4"/>
              </a:rPr>
              <a:t>Classroom</a:t>
            </a:r>
            <a:r>
              <a:rPr lang="en-US" altLang="en-US" sz="1000" b="0" dirty="0">
                <a:latin typeface="Comic Sans MS" pitchFamily="66" charset="0"/>
              </a:rPr>
              <a:t> on </a:t>
            </a:r>
            <a:r>
              <a:rPr lang="en-US" altLang="en-US" sz="1000" b="0" dirty="0">
                <a:latin typeface="Comic Sans MS" pitchFamily="66" charset="0"/>
                <a:hlinkClick r:id="rId5"/>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31800" y="152400"/>
            <a:ext cx="8382000" cy="1096963"/>
          </a:xfrm>
        </p:spPr>
        <p:txBody>
          <a:bodyPr/>
          <a:lstStyle/>
          <a:p>
            <a:pPr algn="l" eaLnBrk="1" hangingPunct="1"/>
            <a:r>
              <a:rPr lang="en-US" sz="2800" b="1" dirty="0" smtClean="0">
                <a:solidFill>
                  <a:srgbClr val="CC6600"/>
                </a:solidFill>
                <a:latin typeface="Comic Sans MS" pitchFamily="66" charset="0"/>
              </a:rPr>
              <a:t>Spontaneous Generation Debate</a:t>
            </a:r>
            <a:r>
              <a:rPr lang="en-US" sz="2800" b="1" dirty="0" smtClean="0">
                <a:solidFill>
                  <a:srgbClr val="FF3300"/>
                </a:solidFill>
                <a:latin typeface="Comic Sans MS" pitchFamily="66" charset="0"/>
              </a:rPr>
              <a:t/>
            </a:r>
            <a:br>
              <a:rPr lang="en-US" sz="2800" b="1" dirty="0" smtClean="0">
                <a:solidFill>
                  <a:srgbClr val="FF3300"/>
                </a:solidFill>
                <a:latin typeface="Comic Sans MS" pitchFamily="66" charset="0"/>
              </a:rPr>
            </a:br>
            <a:r>
              <a:rPr lang="en-US" sz="2800" b="1" dirty="0" smtClean="0">
                <a:latin typeface="Comic Sans MS" pitchFamily="66" charset="0"/>
              </a:rPr>
              <a:t> </a:t>
            </a:r>
            <a:r>
              <a:rPr lang="en-US" sz="2000" b="1" dirty="0" smtClean="0">
                <a:solidFill>
                  <a:schemeClr val="tx1">
                    <a:lumMod val="50000"/>
                    <a:lumOff val="50000"/>
                  </a:schemeClr>
                </a:solidFill>
                <a:latin typeface="Comic Sans MS" pitchFamily="66" charset="0"/>
                <a:hlinkClick r:id="rId3"/>
              </a:rPr>
              <a:t>Anton van Leeuwenhoek’s</a:t>
            </a:r>
            <a:r>
              <a:rPr lang="en-US" sz="2000" dirty="0" smtClean="0">
                <a:latin typeface="Comic Sans MS" pitchFamily="66" charset="0"/>
              </a:rPr>
              <a:t> “Animalcules”</a:t>
            </a:r>
            <a:r>
              <a:rPr lang="en-US" sz="2400" dirty="0" smtClean="0">
                <a:latin typeface="Times New Roman" pitchFamily="18" charset="0"/>
              </a:rPr>
              <a:t> </a:t>
            </a:r>
            <a:br>
              <a:rPr lang="en-US" sz="2400" dirty="0" smtClean="0">
                <a:latin typeface="Times New Roman" pitchFamily="18" charset="0"/>
              </a:rPr>
            </a:br>
            <a:r>
              <a:rPr lang="en-US" sz="1200" i="1" dirty="0" smtClean="0">
                <a:latin typeface="Comic Sans MS" pitchFamily="66" charset="0"/>
              </a:rPr>
              <a:t>(Pronounced Lay-</a:t>
            </a:r>
            <a:r>
              <a:rPr lang="en-US" sz="1200" i="1" dirty="0" err="1">
                <a:latin typeface="Comic Sans MS" pitchFamily="66" charset="0"/>
              </a:rPr>
              <a:t>v</a:t>
            </a:r>
            <a:r>
              <a:rPr lang="en-US" sz="1200" i="1" dirty="0" err="1" smtClean="0">
                <a:latin typeface="Comic Sans MS" pitchFamily="66" charset="0"/>
              </a:rPr>
              <a:t>en</a:t>
            </a:r>
            <a:r>
              <a:rPr lang="en-US" sz="1200" i="1" dirty="0" smtClean="0">
                <a:latin typeface="Comic Sans MS" pitchFamily="66" charset="0"/>
              </a:rPr>
              <a:t>-hook)</a:t>
            </a:r>
          </a:p>
        </p:txBody>
      </p:sp>
      <p:pic>
        <p:nvPicPr>
          <p:cNvPr id="6148" name="Picture 145" descr="leeuwenhoekPortraitbyVerkolje"/>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6248400" y="244475"/>
            <a:ext cx="2759075" cy="3352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6149" name="Picture 6" descr="Lecuwehhoe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1750" y="-110429675"/>
            <a:ext cx="155257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21" descr="Lecuwehhoe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1750" y="-110429675"/>
            <a:ext cx="155257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148" descr="wertherJoacpoLeeuwenhoekMicroscopeReplicaPubDom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6400" y="2819400"/>
            <a:ext cx="2215629" cy="252253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6152" name="Text Box 149"/>
          <p:cNvSpPr txBox="1">
            <a:spLocks noChangeArrowheads="1"/>
          </p:cNvSpPr>
          <p:nvPr/>
        </p:nvSpPr>
        <p:spPr bwMode="auto">
          <a:xfrm>
            <a:off x="0" y="6308725"/>
            <a:ext cx="46482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000" dirty="0">
                <a:latin typeface="Comic Sans MS" pitchFamily="66" charset="0"/>
              </a:rPr>
              <a:t>Images: </a:t>
            </a:r>
            <a:r>
              <a:rPr lang="en-US" sz="1000" dirty="0">
                <a:latin typeface="Comic Sans MS" pitchFamily="66" charset="0"/>
                <a:hlinkClick r:id="rId7"/>
              </a:rPr>
              <a:t>Leeuwenhoek portrait</a:t>
            </a:r>
            <a:r>
              <a:rPr lang="en-US" sz="1000" dirty="0">
                <a:latin typeface="Comic Sans MS" pitchFamily="66" charset="0"/>
              </a:rPr>
              <a:t> 1680, Jan </a:t>
            </a:r>
            <a:r>
              <a:rPr lang="en-US" sz="1000" dirty="0" err="1">
                <a:latin typeface="Comic Sans MS" pitchFamily="66" charset="0"/>
              </a:rPr>
              <a:t>Verkolje</a:t>
            </a:r>
            <a:r>
              <a:rPr lang="en-US" sz="1000" dirty="0">
                <a:latin typeface="Comic Sans MS" pitchFamily="66" charset="0"/>
              </a:rPr>
              <a:t> (I</a:t>
            </a:r>
            <a:r>
              <a:rPr lang="en-US" sz="1000" dirty="0" smtClean="0">
                <a:latin typeface="Comic Sans MS" pitchFamily="66" charset="0"/>
              </a:rPr>
              <a:t>)</a:t>
            </a:r>
            <a:r>
              <a:rPr lang="en-US" sz="1000" dirty="0">
                <a:latin typeface="Comic Sans MS" pitchFamily="66" charset="0"/>
              </a:rPr>
              <a:t>;</a:t>
            </a:r>
            <a:r>
              <a:rPr lang="en-US" sz="1000" dirty="0" smtClean="0">
                <a:latin typeface="Comic Sans MS" pitchFamily="66" charset="0"/>
                <a:hlinkClick r:id="rId8"/>
              </a:rPr>
              <a:t>Replica </a:t>
            </a:r>
            <a:r>
              <a:rPr lang="en-US" sz="1000" dirty="0">
                <a:latin typeface="Comic Sans MS" pitchFamily="66" charset="0"/>
                <a:hlinkClick r:id="rId8"/>
              </a:rPr>
              <a:t>of Leeuwenhoek microscope</a:t>
            </a:r>
            <a:r>
              <a:rPr lang="en-US" sz="1000" dirty="0">
                <a:latin typeface="Comic Sans MS" pitchFamily="66" charset="0"/>
              </a:rPr>
              <a:t>, Jacopo </a:t>
            </a:r>
            <a:r>
              <a:rPr lang="en-US" sz="1000" dirty="0" err="1">
                <a:latin typeface="Comic Sans MS" pitchFamily="66" charset="0"/>
              </a:rPr>
              <a:t>Werther</a:t>
            </a:r>
            <a:r>
              <a:rPr lang="en-US" sz="1000" dirty="0">
                <a:latin typeface="Comic Sans MS" pitchFamily="66" charset="0"/>
              </a:rPr>
              <a:t>; Man with scope, source </a:t>
            </a:r>
            <a:r>
              <a:rPr lang="en-US" sz="1000" dirty="0" smtClean="0">
                <a:latin typeface="Comic Sans MS" pitchFamily="66" charset="0"/>
              </a:rPr>
              <a:t>unknown; Background image is </a:t>
            </a:r>
            <a:r>
              <a:rPr lang="en-US" sz="1000" dirty="0" smtClean="0">
                <a:latin typeface="Comic Sans MS" pitchFamily="66" charset="0"/>
                <a:hlinkClick r:id="rId9"/>
              </a:rPr>
              <a:t>sperm that van Leeuwenhoek drew</a:t>
            </a:r>
            <a:r>
              <a:rPr lang="en-US" sz="1000" dirty="0" smtClean="0">
                <a:latin typeface="Comic Sans MS" pitchFamily="66" charset="0"/>
              </a:rPr>
              <a:t>.</a:t>
            </a:r>
            <a:endParaRPr lang="en-US" sz="1000" dirty="0">
              <a:latin typeface="Comic Sans MS" pitchFamily="66" charset="0"/>
            </a:endParaRPr>
          </a:p>
        </p:txBody>
      </p:sp>
      <p:pic>
        <p:nvPicPr>
          <p:cNvPr id="6153" name="Picture 151" descr="Everett showing how to use the microscope">
            <a:hlinkClick r:id="rId10"/>
          </p:cNvPr>
          <p:cNvPicPr>
            <a:picLocks noGrp="1" noChangeAspect="1" noChangeArrowheads="1"/>
          </p:cNvPicPr>
          <p:nvPr>
            <p:ph sz="quarter" idx="3"/>
          </p:nvPr>
        </p:nvPicPr>
        <p:blipFill>
          <a:blip r:embed="rId11">
            <a:extLst>
              <a:ext uri="{28A0092B-C50C-407E-A947-70E740481C1C}">
                <a14:useLocalDpi xmlns:a14="http://schemas.microsoft.com/office/drawing/2010/main" val="0"/>
              </a:ext>
            </a:extLst>
          </a:blip>
          <a:srcRect/>
          <a:stretch>
            <a:fillRect/>
          </a:stretch>
        </p:blipFill>
        <p:spPr>
          <a:xfrm>
            <a:off x="6934200" y="4459963"/>
            <a:ext cx="1876425" cy="178843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6154" name="Text Box 154"/>
          <p:cNvSpPr txBox="1">
            <a:spLocks noChangeArrowheads="1"/>
          </p:cNvSpPr>
          <p:nvPr/>
        </p:nvSpPr>
        <p:spPr bwMode="auto">
          <a:xfrm>
            <a:off x="6400800" y="396875"/>
            <a:ext cx="1143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000">
                <a:solidFill>
                  <a:schemeClr val="bg1"/>
                </a:solidFill>
                <a:latin typeface="Comic Sans MS" pitchFamily="66" charset="0"/>
              </a:rPr>
              <a:t>1632 - 1723</a:t>
            </a:r>
          </a:p>
        </p:txBody>
      </p:sp>
      <p:pic>
        <p:nvPicPr>
          <p:cNvPr id="14" name="Picture 13" descr="Sperm_Anton_van_Leeuwenhoek_Rabbit_dog.jpg"/>
          <p:cNvPicPr>
            <a:picLocks noChangeAspect="1"/>
          </p:cNvPicPr>
          <p:nvPr/>
        </p:nvPicPr>
        <p:blipFill>
          <a:blip r:embed="rId12">
            <a:alphaModFix amt="9000"/>
            <a:extLst>
              <a:ext uri="{28A0092B-C50C-407E-A947-70E740481C1C}">
                <a14:useLocalDpi xmlns:a14="http://schemas.microsoft.com/office/drawing/2010/main" val="0"/>
              </a:ext>
            </a:extLst>
          </a:blip>
          <a:stretch>
            <a:fillRect/>
          </a:stretch>
        </p:blipFill>
        <p:spPr>
          <a:xfrm>
            <a:off x="152400" y="1371600"/>
            <a:ext cx="5815013" cy="4876800"/>
          </a:xfrm>
          <a:prstGeom prst="rect">
            <a:avLst/>
          </a:prstGeom>
          <a:ln>
            <a:noFill/>
          </a:ln>
          <a:effectLst>
            <a:softEdge rad="112500"/>
          </a:effectLst>
        </p:spPr>
      </p:pic>
      <p:sp>
        <p:nvSpPr>
          <p:cNvPr id="15" name="Rectangle 3"/>
          <p:cNvSpPr txBox="1">
            <a:spLocks noChangeArrowheads="1"/>
          </p:cNvSpPr>
          <p:nvPr/>
        </p:nvSpPr>
        <p:spPr bwMode="auto">
          <a:xfrm>
            <a:off x="228600" y="1524000"/>
            <a:ext cx="5013324" cy="47244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80000"/>
              </a:lnSpc>
              <a:buNone/>
              <a:defRPr/>
            </a:pPr>
            <a:endParaRPr lang="en-US" sz="600" dirty="0" smtClean="0">
              <a:latin typeface="Arial" charset="0"/>
            </a:endParaRPr>
          </a:p>
          <a:p>
            <a:pPr eaLnBrk="1" hangingPunct="1">
              <a:lnSpc>
                <a:spcPct val="80000"/>
              </a:lnSpc>
              <a:buFont typeface="Wingdings" charset="0"/>
              <a:buChar char="Ø"/>
              <a:defRPr/>
            </a:pPr>
            <a:r>
              <a:rPr lang="en-US" sz="1600" dirty="0" smtClean="0">
                <a:latin typeface="Comic Sans MS" charset="0"/>
              </a:rPr>
              <a:t>As a </a:t>
            </a:r>
            <a:r>
              <a:rPr lang="en-US" sz="1600" i="1" dirty="0" smtClean="0">
                <a:latin typeface="Comic Sans MS" charset="0"/>
              </a:rPr>
              <a:t>draper</a:t>
            </a:r>
            <a:r>
              <a:rPr lang="en-US" sz="1600" dirty="0" smtClean="0">
                <a:latin typeface="Comic Sans MS" charset="0"/>
              </a:rPr>
              <a:t> </a:t>
            </a:r>
            <a:r>
              <a:rPr lang="en-US" sz="1200" dirty="0" smtClean="0">
                <a:latin typeface="Comic Sans MS" charset="0"/>
              </a:rPr>
              <a:t>(merchant who sells cloth and dry goods)</a:t>
            </a:r>
            <a:r>
              <a:rPr lang="en-US" sz="1600" dirty="0" smtClean="0">
                <a:latin typeface="Comic Sans MS" charset="0"/>
              </a:rPr>
              <a:t>, he used lenses to examine cloth.  This probably led to his interest in lens making. </a:t>
            </a:r>
          </a:p>
          <a:p>
            <a:pPr marL="0" indent="0" eaLnBrk="1" hangingPunct="1">
              <a:lnSpc>
                <a:spcPct val="80000"/>
              </a:lnSpc>
              <a:buFontTx/>
              <a:buNone/>
              <a:defRPr/>
            </a:pPr>
            <a:endParaRPr lang="en-US" sz="1600" dirty="0" smtClean="0">
              <a:latin typeface="Comic Sans MS" charset="0"/>
            </a:endParaRPr>
          </a:p>
          <a:p>
            <a:pPr eaLnBrk="1" hangingPunct="1">
              <a:lnSpc>
                <a:spcPct val="80000"/>
              </a:lnSpc>
              <a:buFont typeface="Wingdings" charset="0"/>
              <a:buChar char="Ø"/>
              <a:defRPr/>
            </a:pPr>
            <a:r>
              <a:rPr lang="en-US" sz="1600" dirty="0" smtClean="0">
                <a:latin typeface="Comic Sans MS" charset="0"/>
              </a:rPr>
              <a:t>He assembled hundreds of microscopes, some of which magnified objects 270 times. </a:t>
            </a:r>
          </a:p>
          <a:p>
            <a:pPr marL="0" indent="0" eaLnBrk="1" hangingPunct="1">
              <a:lnSpc>
                <a:spcPct val="80000"/>
              </a:lnSpc>
              <a:buFontTx/>
              <a:buNone/>
              <a:defRPr/>
            </a:pPr>
            <a:endParaRPr lang="en-US" sz="1600" dirty="0" smtClean="0">
              <a:latin typeface="Comic Sans MS" charset="0"/>
            </a:endParaRPr>
          </a:p>
          <a:p>
            <a:pPr eaLnBrk="1" hangingPunct="1">
              <a:lnSpc>
                <a:spcPct val="80000"/>
              </a:lnSpc>
              <a:buFont typeface="Wingdings" charset="0"/>
              <a:buChar char="Ø"/>
              <a:defRPr/>
            </a:pPr>
            <a:r>
              <a:rPr lang="en-US" sz="1600" dirty="0" smtClean="0">
                <a:latin typeface="Comic Sans MS" charset="0"/>
              </a:rPr>
              <a:t>As he looked at things with his microscopes, he discovered </a:t>
            </a:r>
            <a:r>
              <a:rPr lang="ja-JP" altLang="en-US" sz="1600" dirty="0" smtClean="0">
                <a:latin typeface="Comic Sans MS" charset="0"/>
              </a:rPr>
              <a:t>“</a:t>
            </a:r>
            <a:r>
              <a:rPr lang="en-US" sz="1600" dirty="0" smtClean="0">
                <a:latin typeface="Comic Sans MS" charset="0"/>
              </a:rPr>
              <a:t>micro</a:t>
            </a:r>
            <a:r>
              <a:rPr lang="ja-JP" altLang="en-US" sz="1600" dirty="0" smtClean="0">
                <a:latin typeface="Comic Sans MS" charset="0"/>
              </a:rPr>
              <a:t>”</a:t>
            </a:r>
            <a:r>
              <a:rPr lang="en-US" sz="1600" dirty="0" smtClean="0">
                <a:latin typeface="Comic Sans MS" charset="0"/>
              </a:rPr>
              <a:t> organisms - organisms so tiny that they were invisible to the naked eye.</a:t>
            </a:r>
          </a:p>
          <a:p>
            <a:pPr marL="0" indent="0" eaLnBrk="1" hangingPunct="1">
              <a:lnSpc>
                <a:spcPct val="80000"/>
              </a:lnSpc>
              <a:buFontTx/>
              <a:buNone/>
              <a:defRPr/>
            </a:pPr>
            <a:endParaRPr lang="en-US" sz="1600" dirty="0" smtClean="0">
              <a:latin typeface="Comic Sans MS" charset="0"/>
            </a:endParaRPr>
          </a:p>
          <a:p>
            <a:pPr eaLnBrk="1" hangingPunct="1">
              <a:lnSpc>
                <a:spcPct val="80000"/>
              </a:lnSpc>
              <a:buFont typeface="Wingdings" charset="0"/>
              <a:buChar char="Ø"/>
              <a:defRPr/>
            </a:pPr>
            <a:r>
              <a:rPr lang="en-US" sz="1600" dirty="0" smtClean="0">
                <a:latin typeface="Comic Sans MS" charset="0"/>
              </a:rPr>
              <a:t>He called these tiny living organisms </a:t>
            </a:r>
            <a:r>
              <a:rPr lang="ja-JP" altLang="en-US" sz="1600" dirty="0" smtClean="0">
                <a:latin typeface="Comic Sans MS" charset="0"/>
              </a:rPr>
              <a:t>“</a:t>
            </a:r>
            <a:r>
              <a:rPr lang="en-US" sz="1600" dirty="0" smtClean="0">
                <a:latin typeface="Comic Sans MS" charset="0"/>
              </a:rPr>
              <a:t>animalcules</a:t>
            </a:r>
            <a:r>
              <a:rPr lang="ja-JP" altLang="en-US" sz="1600" dirty="0" smtClean="0">
                <a:latin typeface="Comic Sans MS" charset="0"/>
              </a:rPr>
              <a:t>”</a:t>
            </a:r>
            <a:r>
              <a:rPr lang="en-US" sz="1600" dirty="0" smtClean="0">
                <a:latin typeface="Comic Sans MS" charset="0"/>
              </a:rPr>
              <a:t>. He first described bacteria, protozoans and many cells of the human body.</a:t>
            </a:r>
          </a:p>
          <a:p>
            <a:pPr eaLnBrk="1" hangingPunct="1">
              <a:lnSpc>
                <a:spcPct val="80000"/>
              </a:lnSpc>
              <a:buFont typeface="Wingdings" charset="0"/>
              <a:buChar char="Ø"/>
              <a:defRPr/>
            </a:pPr>
            <a:endParaRPr lang="en-US" sz="1600" dirty="0" smtClean="0">
              <a:latin typeface="Comic Sans MS" charset="0"/>
            </a:endParaRPr>
          </a:p>
          <a:p>
            <a:pPr marL="0" indent="0" algn="ctr" eaLnBrk="1" hangingPunct="1">
              <a:lnSpc>
                <a:spcPct val="80000"/>
              </a:lnSpc>
              <a:buFontTx/>
              <a:buNone/>
              <a:defRPr/>
            </a:pPr>
            <a:r>
              <a:rPr lang="en-US" sz="1800" b="1" dirty="0" smtClean="0">
                <a:solidFill>
                  <a:srgbClr val="FF3300"/>
                </a:solidFill>
                <a:latin typeface="Comic Sans MS" charset="0"/>
              </a:rPr>
              <a:t>LISTEN </a:t>
            </a:r>
            <a:r>
              <a:rPr lang="en-US" sz="1800" dirty="0" smtClean="0">
                <a:latin typeface="Comic Sans MS" charset="0"/>
              </a:rPr>
              <a:t>to the </a:t>
            </a:r>
            <a:r>
              <a:rPr lang="en-US" sz="1800" b="1" dirty="0" smtClean="0">
                <a:latin typeface="Comic Sans MS" charset="0"/>
                <a:hlinkClick r:id="rId13"/>
              </a:rPr>
              <a:t>Radiolab</a:t>
            </a:r>
            <a:r>
              <a:rPr lang="en-US" sz="1800" dirty="0" smtClean="0">
                <a:latin typeface="Comic Sans MS" charset="0"/>
              </a:rPr>
              <a:t> episode “</a:t>
            </a:r>
            <a:r>
              <a:rPr lang="en-US" sz="1800" dirty="0" smtClean="0">
                <a:latin typeface="Comic Sans MS" charset="0"/>
                <a:hlinkClick r:id="rId14"/>
              </a:rPr>
              <a:t>Sperm</a:t>
            </a:r>
            <a:r>
              <a:rPr lang="en-US" sz="1800" dirty="0" smtClean="0">
                <a:latin typeface="Comic Sans MS" charset="0"/>
              </a:rPr>
              <a:t>” to learn how Anton let his </a:t>
            </a:r>
            <a:r>
              <a:rPr lang="en-US" sz="1800" dirty="0" smtClean="0">
                <a:latin typeface="Bauhaus 93"/>
                <a:cs typeface="Bauhaus 93"/>
              </a:rPr>
              <a:t>freak flag fly</a:t>
            </a:r>
            <a:r>
              <a:rPr lang="en-US" sz="1800" dirty="0" smtClean="0">
                <a:latin typeface="Comic Sans MS" charset="0"/>
              </a:rPr>
              <a:t>!</a:t>
            </a:r>
          </a:p>
          <a:p>
            <a:pPr marL="0" indent="0" algn="ctr" eaLnBrk="1" hangingPunct="1">
              <a:lnSpc>
                <a:spcPct val="80000"/>
              </a:lnSpc>
              <a:buFontTx/>
              <a:buNone/>
              <a:defRPr/>
            </a:pPr>
            <a:endParaRPr lang="en-US" sz="1800" dirty="0">
              <a:latin typeface="Comic Sans MS" charset="0"/>
            </a:endParaRPr>
          </a:p>
          <a:p>
            <a:pPr marL="0" indent="0" algn="ctr" eaLnBrk="1" hangingPunct="1">
              <a:lnSpc>
                <a:spcPct val="80000"/>
              </a:lnSpc>
              <a:buNone/>
              <a:defRPr/>
            </a:pPr>
            <a:r>
              <a:rPr lang="en-US" sz="2000" b="1" dirty="0">
                <a:latin typeface="ＭＳ ゴシック"/>
                <a:ea typeface="ＭＳ ゴシック"/>
                <a:cs typeface="ＭＳ ゴシック"/>
              </a:rPr>
              <a:t>♬</a:t>
            </a:r>
            <a:r>
              <a:rPr lang="en-US" sz="1400" b="1" dirty="0">
                <a:solidFill>
                  <a:srgbClr val="FF3300"/>
                </a:solidFill>
                <a:latin typeface="Comic Sans MS" charset="0"/>
              </a:rPr>
              <a:t> Sing It </a:t>
            </a:r>
            <a:r>
              <a:rPr lang="en-US" sz="1400" b="1" dirty="0">
                <a:latin typeface="Comic Sans MS" charset="0"/>
                <a:hlinkClick r:id="rId15"/>
              </a:rPr>
              <a:t>SUPER FREAK</a:t>
            </a:r>
            <a:r>
              <a:rPr lang="en-US" sz="1400" dirty="0">
                <a:latin typeface="Comic Sans MS" charset="0"/>
              </a:rPr>
              <a:t>!! </a:t>
            </a:r>
            <a:r>
              <a:rPr lang="en-US" sz="2000" b="1" dirty="0">
                <a:latin typeface="ＭＳ ゴシック"/>
                <a:ea typeface="ＭＳ ゴシック"/>
                <a:cs typeface="ＭＳ ゴシック"/>
              </a:rPr>
              <a:t>♬</a:t>
            </a:r>
            <a:endParaRPr lang="en-US" sz="2000" dirty="0">
              <a:latin typeface="Arial" charset="0"/>
            </a:endParaRPr>
          </a:p>
          <a:p>
            <a:pPr marL="0" indent="0" algn="ctr" eaLnBrk="1" hangingPunct="1">
              <a:lnSpc>
                <a:spcPct val="80000"/>
              </a:lnSpc>
              <a:buFontTx/>
              <a:buNone/>
              <a:defRPr/>
            </a:pPr>
            <a:endParaRPr lang="en-US" sz="1600" dirty="0">
              <a:latin typeface="Arial" charset="0"/>
            </a:endParaRPr>
          </a:p>
        </p:txBody>
      </p:sp>
      <p:sp>
        <p:nvSpPr>
          <p:cNvPr id="16" name="Text Box 5"/>
          <p:cNvSpPr txBox="1">
            <a:spLocks noChangeArrowheads="1"/>
          </p:cNvSpPr>
          <p:nvPr/>
        </p:nvSpPr>
        <p:spPr bwMode="auto">
          <a:xfrm>
            <a:off x="4572000" y="6629400"/>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16"/>
              </a:rPr>
              <a:t>Virtual </a:t>
            </a:r>
            <a:r>
              <a:rPr lang="en-US" altLang="en-US" sz="1000" b="0" dirty="0" smtClean="0">
                <a:latin typeface="Comic Sans MS" pitchFamily="66" charset="0"/>
                <a:hlinkClick r:id="rId16"/>
              </a:rPr>
              <a:t>Biology </a:t>
            </a:r>
            <a:r>
              <a:rPr lang="en-US" altLang="en-US" sz="1000" b="0" dirty="0">
                <a:latin typeface="Comic Sans MS" pitchFamily="66" charset="0"/>
                <a:hlinkClick r:id="rId16"/>
              </a:rPr>
              <a:t>Classroom</a:t>
            </a:r>
            <a:r>
              <a:rPr lang="en-US" altLang="en-US" sz="1000" b="0" dirty="0">
                <a:latin typeface="Comic Sans MS" pitchFamily="66" charset="0"/>
              </a:rPr>
              <a:t> on </a:t>
            </a:r>
            <a:r>
              <a:rPr lang="en-US" altLang="en-US" sz="1000" b="0" dirty="0">
                <a:latin typeface="Comic Sans MS" pitchFamily="66" charset="0"/>
                <a:hlinkClick r:id="rId17"/>
              </a:rPr>
              <a:t>ScienceProfOnline.com</a:t>
            </a:r>
            <a:endParaRPr lang="en-US" altLang="en-US" sz="1000" b="0" dirty="0">
              <a:latin typeface="Comic Sans MS" pitchFamily="66" charset="0"/>
            </a:endParaRPr>
          </a:p>
        </p:txBody>
      </p:sp>
    </p:spTree>
    <p:extLst>
      <p:ext uri="{BB962C8B-B14F-4D97-AF65-F5344CB8AC3E}">
        <p14:creationId xmlns:p14="http://schemas.microsoft.com/office/powerpoint/2010/main" val="3704250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31800" y="152400"/>
            <a:ext cx="8382000" cy="1096963"/>
          </a:xfrm>
        </p:spPr>
        <p:txBody>
          <a:bodyPr/>
          <a:lstStyle/>
          <a:p>
            <a:pPr eaLnBrk="1" hangingPunct="1">
              <a:defRPr/>
            </a:pPr>
            <a:r>
              <a:rPr lang="en-US" sz="3200" b="1" dirty="0" smtClean="0">
                <a:solidFill>
                  <a:schemeClr val="accent1">
                    <a:lumMod val="75000"/>
                  </a:schemeClr>
                </a:solidFill>
                <a:latin typeface="Comic Sans MS" charset="0"/>
                <a:cs typeface="+mj-cs"/>
              </a:rPr>
              <a:t>Anton </a:t>
            </a:r>
            <a:r>
              <a:rPr lang="en-US" sz="3200" b="1" dirty="0">
                <a:solidFill>
                  <a:schemeClr val="accent1">
                    <a:lumMod val="75000"/>
                  </a:schemeClr>
                </a:solidFill>
                <a:latin typeface="Comic Sans MS" charset="0"/>
                <a:cs typeface="+mj-cs"/>
              </a:rPr>
              <a:t>van </a:t>
            </a:r>
            <a:r>
              <a:rPr lang="en-US" sz="3200" b="1" dirty="0" smtClean="0">
                <a:solidFill>
                  <a:schemeClr val="accent1">
                    <a:lumMod val="75000"/>
                  </a:schemeClr>
                </a:solidFill>
                <a:latin typeface="Comic Sans MS" charset="0"/>
                <a:cs typeface="+mj-cs"/>
              </a:rPr>
              <a:t>Leeuwenhoek: </a:t>
            </a:r>
            <a:r>
              <a:rPr lang="ja-JP" altLang="en-US" sz="3200" b="1" dirty="0">
                <a:solidFill>
                  <a:schemeClr val="accent1">
                    <a:lumMod val="75000"/>
                  </a:schemeClr>
                </a:solidFill>
                <a:latin typeface="Comic Sans MS" charset="0"/>
                <a:cs typeface="+mj-cs"/>
              </a:rPr>
              <a:t>“</a:t>
            </a:r>
            <a:r>
              <a:rPr lang="en-US" sz="3200" b="1" dirty="0">
                <a:solidFill>
                  <a:schemeClr val="accent1">
                    <a:lumMod val="75000"/>
                  </a:schemeClr>
                </a:solidFill>
                <a:latin typeface="Comic Sans MS" charset="0"/>
                <a:cs typeface="+mj-cs"/>
              </a:rPr>
              <a:t>Animalcules</a:t>
            </a:r>
            <a:r>
              <a:rPr lang="ja-JP" altLang="en-US" sz="2800" b="1" dirty="0">
                <a:solidFill>
                  <a:schemeClr val="accent1">
                    <a:lumMod val="75000"/>
                  </a:schemeClr>
                </a:solidFill>
                <a:latin typeface="Comic Sans MS" charset="0"/>
                <a:cs typeface="+mj-cs"/>
              </a:rPr>
              <a:t>”</a:t>
            </a:r>
            <a:r>
              <a:rPr lang="en-US" sz="3200" b="1" dirty="0">
                <a:solidFill>
                  <a:schemeClr val="accent1">
                    <a:lumMod val="75000"/>
                  </a:schemeClr>
                </a:solidFill>
                <a:latin typeface="Times New Roman" charset="0"/>
                <a:cs typeface="+mj-cs"/>
              </a:rPr>
              <a:t> </a:t>
            </a:r>
            <a:r>
              <a:rPr lang="en-US" sz="3200" b="1" dirty="0" smtClean="0">
                <a:solidFill>
                  <a:srgbClr val="FF6600"/>
                </a:solidFill>
                <a:latin typeface="Times New Roman" charset="0"/>
                <a:cs typeface="+mj-cs"/>
              </a:rPr>
              <a:t/>
            </a:r>
            <a:br>
              <a:rPr lang="en-US" sz="3200" b="1" dirty="0" smtClean="0">
                <a:solidFill>
                  <a:srgbClr val="FF6600"/>
                </a:solidFill>
                <a:latin typeface="Times New Roman" charset="0"/>
                <a:cs typeface="+mj-cs"/>
              </a:rPr>
            </a:br>
            <a:r>
              <a:rPr lang="en-US" sz="1200" i="1" dirty="0" smtClean="0">
                <a:latin typeface="Comic Sans MS" charset="0"/>
                <a:cs typeface="+mj-cs"/>
              </a:rPr>
              <a:t>(</a:t>
            </a:r>
            <a:r>
              <a:rPr lang="en-US" sz="1200" i="1" dirty="0">
                <a:latin typeface="Comic Sans MS" charset="0"/>
                <a:cs typeface="+mj-cs"/>
              </a:rPr>
              <a:t>Pronounced Lay-when-hook)</a:t>
            </a:r>
          </a:p>
        </p:txBody>
      </p:sp>
      <p:pic>
        <p:nvPicPr>
          <p:cNvPr id="25604" name="Picture 6" descr="Lecuwehho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1750" y="-110429675"/>
            <a:ext cx="155257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21" descr="Lecuwehho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1750" y="-110429675"/>
            <a:ext cx="155257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52400" y="1371600"/>
            <a:ext cx="5105400" cy="5232202"/>
          </a:xfrm>
          <a:prstGeom prst="rect">
            <a:avLst/>
          </a:prstGeom>
          <a:noFill/>
        </p:spPr>
        <p:txBody>
          <a:bodyPr wrap="square" rtlCol="0">
            <a:spAutoFit/>
          </a:bodyPr>
          <a:lstStyle/>
          <a:p>
            <a:pPr algn="ctr"/>
            <a:r>
              <a:rPr lang="en-US" sz="1100" dirty="0">
                <a:latin typeface="Comic Sans MS"/>
                <a:cs typeface="Comic Sans MS"/>
              </a:rPr>
              <a:t>Below is a poem about Van Leeuwenhoek by Maxine </a:t>
            </a:r>
            <a:r>
              <a:rPr lang="en-US" sz="1100" dirty="0" err="1">
                <a:latin typeface="Comic Sans MS"/>
                <a:cs typeface="Comic Sans MS"/>
              </a:rPr>
              <a:t>Kumin</a:t>
            </a:r>
            <a:r>
              <a:rPr lang="en-US" sz="1100" dirty="0">
                <a:latin typeface="Comic Sans MS"/>
                <a:cs typeface="Comic Sans MS"/>
              </a:rPr>
              <a:t>, from the fantastic book of science-related poetry </a:t>
            </a:r>
            <a:r>
              <a:rPr lang="en-US" sz="1100" dirty="0">
                <a:latin typeface="Comic Sans MS"/>
                <a:cs typeface="Comic Sans MS"/>
                <a:hlinkClick r:id="rId4"/>
              </a:rPr>
              <a:t>The Tree That Time Built</a:t>
            </a:r>
            <a:r>
              <a:rPr lang="en-US" sz="1100" dirty="0">
                <a:latin typeface="Comic Sans MS"/>
                <a:cs typeface="Comic Sans MS"/>
              </a:rPr>
              <a:t>.</a:t>
            </a:r>
          </a:p>
          <a:p>
            <a:pPr algn="ctr"/>
            <a:endParaRPr lang="en-US" sz="1100" dirty="0">
              <a:latin typeface="Comic Sans MS"/>
              <a:cs typeface="Comic Sans MS"/>
            </a:endParaRPr>
          </a:p>
          <a:p>
            <a:pPr algn="ctr"/>
            <a:r>
              <a:rPr lang="en-US" sz="1200" b="1" dirty="0">
                <a:latin typeface="Comic Sans MS"/>
                <a:cs typeface="Comic Sans MS"/>
              </a:rPr>
              <a:t>The Microscope</a:t>
            </a:r>
          </a:p>
          <a:p>
            <a:pPr algn="ctr"/>
            <a:r>
              <a:rPr lang="en-US" sz="1100" dirty="0">
                <a:latin typeface="Comic Sans MS"/>
                <a:cs typeface="Comic Sans MS"/>
              </a:rPr>
              <a:t>Anton Leeuwenhoek was </a:t>
            </a:r>
            <a:r>
              <a:rPr lang="en-US" sz="1100" dirty="0" smtClean="0">
                <a:latin typeface="Comic Sans MS"/>
                <a:cs typeface="Comic Sans MS"/>
              </a:rPr>
              <a:t>Dutch. He </a:t>
            </a:r>
            <a:r>
              <a:rPr lang="en-US" sz="1100" dirty="0">
                <a:latin typeface="Comic Sans MS"/>
                <a:cs typeface="Comic Sans MS"/>
              </a:rPr>
              <a:t>sold pincushions, cloth, and such.</a:t>
            </a:r>
          </a:p>
          <a:p>
            <a:pPr algn="ctr"/>
            <a:r>
              <a:rPr lang="en-US" sz="1100" dirty="0">
                <a:latin typeface="Comic Sans MS"/>
                <a:cs typeface="Comic Sans MS"/>
              </a:rPr>
              <a:t>The waiting townsfolk fumed and </a:t>
            </a:r>
            <a:r>
              <a:rPr lang="en-US" sz="1100" dirty="0" smtClean="0">
                <a:latin typeface="Comic Sans MS"/>
                <a:cs typeface="Comic Sans MS"/>
              </a:rPr>
              <a:t>fussed, as </a:t>
            </a:r>
            <a:r>
              <a:rPr lang="en-US" sz="1100" dirty="0">
                <a:latin typeface="Comic Sans MS"/>
                <a:cs typeface="Comic Sans MS"/>
              </a:rPr>
              <a:t>Anton’s dry goods gathered dust.</a:t>
            </a:r>
          </a:p>
          <a:p>
            <a:pPr algn="ctr"/>
            <a:endParaRPr lang="en-US" sz="900" dirty="0">
              <a:latin typeface="Comic Sans MS"/>
              <a:cs typeface="Comic Sans MS"/>
            </a:endParaRPr>
          </a:p>
          <a:p>
            <a:pPr algn="ctr"/>
            <a:r>
              <a:rPr lang="en-US" sz="1100" dirty="0">
                <a:latin typeface="Comic Sans MS"/>
                <a:cs typeface="Comic Sans MS"/>
              </a:rPr>
              <a:t>He worked, instead of tending store,</a:t>
            </a:r>
          </a:p>
          <a:p>
            <a:pPr algn="ctr"/>
            <a:r>
              <a:rPr lang="en-US" sz="1100" dirty="0">
                <a:latin typeface="Comic Sans MS"/>
                <a:cs typeface="Comic Sans MS"/>
              </a:rPr>
              <a:t>At grinding special lenses for</a:t>
            </a:r>
          </a:p>
          <a:p>
            <a:pPr algn="ctr"/>
            <a:r>
              <a:rPr lang="en-US" sz="1100" dirty="0">
                <a:latin typeface="Comic Sans MS"/>
                <a:cs typeface="Comic Sans MS"/>
              </a:rPr>
              <a:t>A microscope. Some of the things</a:t>
            </a:r>
          </a:p>
          <a:p>
            <a:pPr algn="ctr"/>
            <a:r>
              <a:rPr lang="en-US" sz="1100" dirty="0">
                <a:latin typeface="Comic Sans MS"/>
                <a:cs typeface="Comic Sans MS"/>
              </a:rPr>
              <a:t>He looked at were: mosquitoes’ wings,</a:t>
            </a:r>
          </a:p>
          <a:p>
            <a:pPr algn="ctr"/>
            <a:r>
              <a:rPr lang="en-US" sz="1100" dirty="0">
                <a:latin typeface="Comic Sans MS"/>
                <a:cs typeface="Comic Sans MS"/>
              </a:rPr>
              <a:t>the hairs of sheep, the legs of lice,</a:t>
            </a:r>
          </a:p>
          <a:p>
            <a:pPr algn="ctr"/>
            <a:r>
              <a:rPr lang="en-US" sz="1100" dirty="0">
                <a:latin typeface="Comic Sans MS"/>
                <a:cs typeface="Comic Sans MS"/>
              </a:rPr>
              <a:t>the skin of people, dogs, and mice;</a:t>
            </a:r>
          </a:p>
          <a:p>
            <a:pPr algn="ctr"/>
            <a:r>
              <a:rPr lang="en-US" sz="1100" dirty="0">
                <a:latin typeface="Comic Sans MS"/>
                <a:cs typeface="Comic Sans MS"/>
              </a:rPr>
              <a:t>ox eyes, spiders’ spinning gear,</a:t>
            </a:r>
          </a:p>
          <a:p>
            <a:pPr algn="ctr"/>
            <a:r>
              <a:rPr lang="en-US" sz="1100" dirty="0">
                <a:latin typeface="Comic Sans MS"/>
                <a:cs typeface="Comic Sans MS"/>
              </a:rPr>
              <a:t>fishes’ scales, a little smear</a:t>
            </a:r>
          </a:p>
          <a:p>
            <a:pPr algn="ctr"/>
            <a:r>
              <a:rPr lang="en-US" sz="1100" dirty="0">
                <a:latin typeface="Comic Sans MS"/>
                <a:cs typeface="Comic Sans MS"/>
              </a:rPr>
              <a:t>of his own blood, and best of all,</a:t>
            </a:r>
          </a:p>
          <a:p>
            <a:pPr algn="ctr"/>
            <a:r>
              <a:rPr lang="en-US" sz="1100" dirty="0">
                <a:latin typeface="Comic Sans MS"/>
                <a:cs typeface="Comic Sans MS"/>
              </a:rPr>
              <a:t>the unknown, busy, very small</a:t>
            </a:r>
          </a:p>
          <a:p>
            <a:pPr algn="ctr"/>
            <a:r>
              <a:rPr lang="en-US" sz="1100" dirty="0">
                <a:latin typeface="Comic Sans MS"/>
                <a:cs typeface="Comic Sans MS"/>
              </a:rPr>
              <a:t>bugs that swim and bump and hop</a:t>
            </a:r>
          </a:p>
          <a:p>
            <a:pPr algn="ctr"/>
            <a:r>
              <a:rPr lang="en-US" sz="1100" dirty="0">
                <a:latin typeface="Comic Sans MS"/>
                <a:cs typeface="Comic Sans MS"/>
              </a:rPr>
              <a:t>inside a simple water drop.</a:t>
            </a:r>
          </a:p>
          <a:p>
            <a:pPr algn="ctr"/>
            <a:endParaRPr lang="en-US" sz="1000" dirty="0">
              <a:latin typeface="Comic Sans MS"/>
              <a:cs typeface="Comic Sans MS"/>
            </a:endParaRPr>
          </a:p>
          <a:p>
            <a:pPr algn="ctr"/>
            <a:r>
              <a:rPr lang="en-US" sz="1100" dirty="0">
                <a:latin typeface="Comic Sans MS"/>
                <a:cs typeface="Comic Sans MS"/>
              </a:rPr>
              <a:t>Impossible! Most Dutchmen said.</a:t>
            </a:r>
          </a:p>
          <a:p>
            <a:pPr algn="ctr"/>
            <a:r>
              <a:rPr lang="en-US" sz="1100" dirty="0">
                <a:latin typeface="Comic Sans MS"/>
                <a:cs typeface="Comic Sans MS"/>
              </a:rPr>
              <a:t>This Anton’s crazy in the head!</a:t>
            </a:r>
          </a:p>
          <a:p>
            <a:pPr algn="ctr"/>
            <a:r>
              <a:rPr lang="en-US" sz="1100" dirty="0">
                <a:latin typeface="Comic Sans MS"/>
                <a:cs typeface="Comic Sans MS"/>
              </a:rPr>
              <a:t>We ought to ship him off to Spain!</a:t>
            </a:r>
          </a:p>
          <a:p>
            <a:pPr algn="ctr"/>
            <a:r>
              <a:rPr lang="en-US" sz="1100" dirty="0">
                <a:latin typeface="Comic Sans MS"/>
                <a:cs typeface="Comic Sans MS"/>
              </a:rPr>
              <a:t>He says he’s seen a housefly’s brain!</a:t>
            </a:r>
          </a:p>
          <a:p>
            <a:pPr algn="ctr"/>
            <a:r>
              <a:rPr lang="en-US" sz="1100" dirty="0">
                <a:latin typeface="Comic Sans MS"/>
                <a:cs typeface="Comic Sans MS"/>
              </a:rPr>
              <a:t>He says the water that we drink</a:t>
            </a:r>
          </a:p>
          <a:p>
            <a:pPr algn="ctr"/>
            <a:r>
              <a:rPr lang="en-US" sz="1100" dirty="0">
                <a:latin typeface="Comic Sans MS"/>
                <a:cs typeface="Comic Sans MS"/>
              </a:rPr>
              <a:t>Is full of bugs! He’s mad, we think!</a:t>
            </a:r>
          </a:p>
          <a:p>
            <a:pPr algn="ctr"/>
            <a:endParaRPr lang="en-US" sz="1000" dirty="0">
              <a:latin typeface="Comic Sans MS"/>
              <a:cs typeface="Comic Sans MS"/>
            </a:endParaRPr>
          </a:p>
          <a:p>
            <a:pPr algn="ctr"/>
            <a:r>
              <a:rPr lang="en-US" sz="1100" dirty="0">
                <a:latin typeface="Comic Sans MS"/>
                <a:cs typeface="Comic Sans MS"/>
              </a:rPr>
              <a:t>They called him </a:t>
            </a:r>
            <a:r>
              <a:rPr lang="en-US" sz="1100" dirty="0" err="1">
                <a:latin typeface="Comic Sans MS"/>
                <a:cs typeface="Comic Sans MS"/>
              </a:rPr>
              <a:t>dumkopf</a:t>
            </a:r>
            <a:r>
              <a:rPr lang="en-US" sz="1100" dirty="0">
                <a:latin typeface="Comic Sans MS"/>
                <a:cs typeface="Comic Sans MS"/>
              </a:rPr>
              <a:t>, which means dope.</a:t>
            </a:r>
          </a:p>
          <a:p>
            <a:pPr algn="ctr"/>
            <a:endParaRPr lang="en-US" sz="1000" dirty="0">
              <a:latin typeface="Comic Sans MS"/>
              <a:cs typeface="Comic Sans MS"/>
            </a:endParaRPr>
          </a:p>
          <a:p>
            <a:pPr algn="ctr"/>
            <a:r>
              <a:rPr lang="en-US" sz="1100" dirty="0">
                <a:latin typeface="Comic Sans MS"/>
                <a:cs typeface="Comic Sans MS"/>
              </a:rPr>
              <a:t>That’s how we got the microscope.</a:t>
            </a:r>
          </a:p>
        </p:txBody>
      </p:sp>
      <p:pic>
        <p:nvPicPr>
          <p:cNvPr id="6" name="Picture 5" descr="tree_that_time_built.gif">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38800" y="2133600"/>
            <a:ext cx="2971800" cy="4191000"/>
          </a:xfrm>
          <a:prstGeom prst="rect">
            <a:avLst/>
          </a:prstGeom>
        </p:spPr>
      </p:pic>
      <p:sp>
        <p:nvSpPr>
          <p:cNvPr id="8" name="Text Box 5"/>
          <p:cNvSpPr txBox="1">
            <a:spLocks noChangeArrowheads="1"/>
          </p:cNvSpPr>
          <p:nvPr/>
        </p:nvSpPr>
        <p:spPr bwMode="auto">
          <a:xfrm>
            <a:off x="4572000" y="6629400"/>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6"/>
              </a:rPr>
              <a:t>Virtual </a:t>
            </a:r>
            <a:r>
              <a:rPr lang="en-US" altLang="en-US" sz="1000" b="0" dirty="0" smtClean="0">
                <a:latin typeface="Comic Sans MS" pitchFamily="66" charset="0"/>
                <a:hlinkClick r:id="rId6"/>
              </a:rPr>
              <a:t>Biology </a:t>
            </a:r>
            <a:r>
              <a:rPr lang="en-US" altLang="en-US" sz="1000" b="0" dirty="0">
                <a:latin typeface="Comic Sans MS" pitchFamily="66" charset="0"/>
                <a:hlinkClick r:id="rId6"/>
              </a:rPr>
              <a:t>Classroom</a:t>
            </a:r>
            <a:r>
              <a:rPr lang="en-US" altLang="en-US" sz="1000" b="0" dirty="0">
                <a:latin typeface="Comic Sans MS" pitchFamily="66" charset="0"/>
              </a:rPr>
              <a:t> on </a:t>
            </a:r>
            <a:r>
              <a:rPr lang="en-US" altLang="en-US" sz="1000" b="0" dirty="0">
                <a:latin typeface="Comic Sans MS" pitchFamily="66" charset="0"/>
                <a:hlinkClick r:id="rId7"/>
              </a:rPr>
              <a:t>ScienceProfOnline.com</a:t>
            </a:r>
            <a:endParaRPr lang="en-US" altLang="en-US" sz="1000" b="0" dirty="0">
              <a:latin typeface="Comic Sans MS" pitchFamily="66" charset="0"/>
            </a:endParaRPr>
          </a:p>
        </p:txBody>
      </p:sp>
      <p:sp>
        <p:nvSpPr>
          <p:cNvPr id="3" name="TextBox 2"/>
          <p:cNvSpPr txBox="1"/>
          <p:nvPr/>
        </p:nvSpPr>
        <p:spPr>
          <a:xfrm>
            <a:off x="5943600" y="1143000"/>
            <a:ext cx="2743200" cy="738664"/>
          </a:xfrm>
          <a:prstGeom prst="rect">
            <a:avLst/>
          </a:prstGeom>
          <a:noFill/>
        </p:spPr>
        <p:txBody>
          <a:bodyPr wrap="square" rtlCol="0">
            <a:spAutoFit/>
          </a:bodyPr>
          <a:lstStyle/>
          <a:p>
            <a:pPr algn="ctr"/>
            <a:r>
              <a:rPr lang="en-US" sz="1400" b="1" dirty="0" smtClean="0">
                <a:solidFill>
                  <a:srgbClr val="FF0000"/>
                </a:solidFill>
                <a:latin typeface="Comic Sans MS"/>
                <a:cs typeface="Comic Sans MS"/>
              </a:rPr>
              <a:t>WATCH THIS: </a:t>
            </a:r>
          </a:p>
          <a:p>
            <a:pPr algn="ctr"/>
            <a:r>
              <a:rPr lang="en-US" sz="1400" dirty="0" smtClean="0">
                <a:latin typeface="Comic Sans MS"/>
                <a:cs typeface="Comic Sans MS"/>
                <a:hlinkClick r:id="rId8"/>
              </a:rPr>
              <a:t>“Pond Life Under the Microscope”</a:t>
            </a:r>
            <a:endParaRPr lang="en-US" sz="1400" dirty="0">
              <a:latin typeface="Comic Sans MS"/>
              <a:cs typeface="Comic Sans MS"/>
            </a:endParaRPr>
          </a:p>
        </p:txBody>
      </p:sp>
    </p:spTree>
    <p:extLst>
      <p:ext uri="{BB962C8B-B14F-4D97-AF65-F5344CB8AC3E}">
        <p14:creationId xmlns:p14="http://schemas.microsoft.com/office/powerpoint/2010/main" val="3257522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6700" y="249238"/>
            <a:ext cx="8229600" cy="609600"/>
          </a:xfrm>
        </p:spPr>
        <p:txBody>
          <a:bodyPr/>
          <a:lstStyle/>
          <a:p>
            <a:pPr algn="l" eaLnBrk="1" hangingPunct="1"/>
            <a:r>
              <a:rPr lang="en-US" sz="3200" b="1">
                <a:solidFill>
                  <a:srgbClr val="339966"/>
                </a:solidFill>
                <a:latin typeface="Comic Sans MS" charset="0"/>
              </a:rPr>
              <a:t>Compound Light Microscope</a:t>
            </a:r>
          </a:p>
        </p:txBody>
      </p:sp>
      <p:sp>
        <p:nvSpPr>
          <p:cNvPr id="30723" name="Rectangle 3"/>
          <p:cNvSpPr>
            <a:spLocks noGrp="1" noChangeArrowheads="1"/>
          </p:cNvSpPr>
          <p:nvPr>
            <p:ph type="body" sz="half" idx="1"/>
          </p:nvPr>
        </p:nvSpPr>
        <p:spPr>
          <a:xfrm>
            <a:off x="187325" y="1054100"/>
            <a:ext cx="5867400" cy="5638800"/>
          </a:xfrm>
        </p:spPr>
        <p:txBody>
          <a:bodyPr/>
          <a:lstStyle/>
          <a:p>
            <a:pPr marL="0" indent="0" eaLnBrk="1" hangingPunct="1">
              <a:lnSpc>
                <a:spcPct val="80000"/>
              </a:lnSpc>
              <a:buFontTx/>
              <a:buNone/>
            </a:pPr>
            <a:r>
              <a:rPr lang="en-US" sz="2000" b="1">
                <a:latin typeface="Comic Sans MS" charset="0"/>
              </a:rPr>
              <a:t>The </a:t>
            </a:r>
            <a:r>
              <a:rPr lang="ja-JP" altLang="en-US" sz="2000" b="1">
                <a:latin typeface="Comic Sans MS" charset="0"/>
              </a:rPr>
              <a:t>“</a:t>
            </a:r>
            <a:r>
              <a:rPr lang="en-US" sz="2000" b="1">
                <a:latin typeface="Comic Sans MS" charset="0"/>
              </a:rPr>
              <a:t>Compound</a:t>
            </a:r>
            <a:r>
              <a:rPr lang="ja-JP" altLang="en-US" sz="2000" b="1">
                <a:latin typeface="Comic Sans MS" charset="0"/>
              </a:rPr>
              <a:t>”</a:t>
            </a:r>
            <a:r>
              <a:rPr lang="en-US" sz="2000" b="1">
                <a:latin typeface="Comic Sans MS" charset="0"/>
              </a:rPr>
              <a:t> Part</a:t>
            </a:r>
          </a:p>
          <a:p>
            <a:pPr marL="0" indent="0" eaLnBrk="1" hangingPunct="1">
              <a:lnSpc>
                <a:spcPct val="80000"/>
              </a:lnSpc>
              <a:buFontTx/>
              <a:buNone/>
            </a:pPr>
            <a:endParaRPr lang="en-US" sz="600" b="1">
              <a:latin typeface="Comic Sans MS" charset="0"/>
            </a:endParaRPr>
          </a:p>
          <a:p>
            <a:pPr marL="0" indent="0" eaLnBrk="1" hangingPunct="1">
              <a:lnSpc>
                <a:spcPct val="80000"/>
              </a:lnSpc>
            </a:pPr>
            <a:r>
              <a:rPr lang="en-US" sz="1600" b="1">
                <a:latin typeface="Comic Sans MS" charset="0"/>
              </a:rPr>
              <a:t>Simple microscopes</a:t>
            </a:r>
            <a:r>
              <a:rPr lang="en-US" sz="1600">
                <a:latin typeface="Comic Sans MS" charset="0"/>
              </a:rPr>
              <a:t> have single magnifying</a:t>
            </a:r>
            <a:r>
              <a:rPr lang="en-US" sz="1800">
                <a:latin typeface="Comic Sans MS" charset="0"/>
              </a:rPr>
              <a:t> </a:t>
            </a:r>
            <a:r>
              <a:rPr lang="en-US" sz="1600">
                <a:latin typeface="Comic Sans MS" charset="0"/>
              </a:rPr>
              <a:t>lens </a:t>
            </a:r>
            <a:r>
              <a:rPr lang="en-US" sz="1200">
                <a:latin typeface="Comic Sans MS" charset="0"/>
              </a:rPr>
              <a:t>(like a magnifying glass).</a:t>
            </a:r>
          </a:p>
          <a:p>
            <a:pPr marL="0" indent="0" eaLnBrk="1" hangingPunct="1">
              <a:lnSpc>
                <a:spcPct val="80000"/>
              </a:lnSpc>
            </a:pPr>
            <a:endParaRPr lang="en-US" sz="1600">
              <a:latin typeface="Comic Sans MS" charset="0"/>
            </a:endParaRPr>
          </a:p>
          <a:p>
            <a:pPr marL="0" indent="0" eaLnBrk="1" hangingPunct="1">
              <a:lnSpc>
                <a:spcPct val="80000"/>
              </a:lnSpc>
            </a:pPr>
            <a:r>
              <a:rPr lang="en-US" sz="1600" b="1">
                <a:latin typeface="Comic Sans MS" charset="0"/>
                <a:hlinkClick r:id="rId3"/>
              </a:rPr>
              <a:t>Compound microscopes</a:t>
            </a:r>
            <a:r>
              <a:rPr lang="en-US" sz="1600">
                <a:latin typeface="Comic Sans MS" charset="0"/>
              </a:rPr>
              <a:t> have </a:t>
            </a:r>
            <a:r>
              <a:rPr lang="en-US" sz="1600" i="1">
                <a:latin typeface="Comic Sans MS" charset="0"/>
              </a:rPr>
              <a:t>two sets of lenses </a:t>
            </a:r>
            <a:r>
              <a:rPr lang="en-US" sz="1600">
                <a:latin typeface="Comic Sans MS" charset="0"/>
              </a:rPr>
              <a:t>for magnification.</a:t>
            </a:r>
          </a:p>
          <a:p>
            <a:pPr marL="0" indent="0" eaLnBrk="1" hangingPunct="1">
              <a:lnSpc>
                <a:spcPct val="80000"/>
              </a:lnSpc>
            </a:pPr>
            <a:endParaRPr lang="en-US" sz="1600">
              <a:latin typeface="Comic Sans MS" charset="0"/>
            </a:endParaRPr>
          </a:p>
          <a:p>
            <a:pPr marL="0" indent="0" eaLnBrk="1" hangingPunct="1">
              <a:lnSpc>
                <a:spcPct val="80000"/>
              </a:lnSpc>
            </a:pPr>
            <a:r>
              <a:rPr lang="en-US" sz="1600">
                <a:latin typeface="Comic Sans MS" charset="0"/>
              </a:rPr>
              <a:t>Lens closer to the eye = </a:t>
            </a:r>
            <a:r>
              <a:rPr lang="en-US" sz="1600" b="1">
                <a:latin typeface="Comic Sans MS" charset="0"/>
              </a:rPr>
              <a:t>ocular lens </a:t>
            </a:r>
            <a:r>
              <a:rPr lang="en-US" sz="1200">
                <a:latin typeface="Comic Sans MS" charset="0"/>
              </a:rPr>
              <a:t>(magnifying power of 10x).</a:t>
            </a:r>
          </a:p>
          <a:p>
            <a:pPr marL="0" indent="0" eaLnBrk="1" hangingPunct="1">
              <a:lnSpc>
                <a:spcPct val="80000"/>
              </a:lnSpc>
            </a:pPr>
            <a:endParaRPr lang="en-US" sz="1200">
              <a:latin typeface="Comic Sans MS" charset="0"/>
            </a:endParaRPr>
          </a:p>
          <a:p>
            <a:pPr marL="0" indent="0" eaLnBrk="1" hangingPunct="1">
              <a:lnSpc>
                <a:spcPct val="80000"/>
              </a:lnSpc>
            </a:pPr>
            <a:r>
              <a:rPr lang="en-US" sz="1600">
                <a:latin typeface="Comic Sans MS" charset="0"/>
              </a:rPr>
              <a:t>Lenses closer to the object being viewed = </a:t>
            </a:r>
            <a:r>
              <a:rPr lang="en-US" sz="1600" b="1">
                <a:latin typeface="Comic Sans MS" charset="0"/>
              </a:rPr>
              <a:t>objective lens</a:t>
            </a:r>
            <a:r>
              <a:rPr lang="en-US" sz="1600">
                <a:latin typeface="Comic Sans MS" charset="0"/>
              </a:rPr>
              <a:t>. </a:t>
            </a:r>
            <a:r>
              <a:rPr lang="en-US" sz="1200">
                <a:latin typeface="Comic Sans MS" charset="0"/>
              </a:rPr>
              <a:t>(Most light microscopes used in biology have three or four objective lenses).</a:t>
            </a:r>
          </a:p>
          <a:p>
            <a:pPr marL="0" indent="0" eaLnBrk="1" hangingPunct="1">
              <a:lnSpc>
                <a:spcPct val="80000"/>
              </a:lnSpc>
              <a:buFontTx/>
              <a:buNone/>
            </a:pPr>
            <a:endParaRPr lang="en-US" sz="1600" i="1">
              <a:latin typeface="Arial" charset="0"/>
            </a:endParaRPr>
          </a:p>
          <a:p>
            <a:pPr marL="0" indent="0" eaLnBrk="1" hangingPunct="1">
              <a:lnSpc>
                <a:spcPct val="80000"/>
              </a:lnSpc>
              <a:buFontTx/>
              <a:buNone/>
            </a:pPr>
            <a:endParaRPr lang="en-US" sz="1600" b="1" i="1">
              <a:solidFill>
                <a:srgbClr val="9900FF"/>
              </a:solidFill>
              <a:latin typeface="Arial" charset="0"/>
            </a:endParaRPr>
          </a:p>
          <a:p>
            <a:pPr marL="0" indent="0" eaLnBrk="1" hangingPunct="1">
              <a:lnSpc>
                <a:spcPct val="80000"/>
              </a:lnSpc>
              <a:buFontTx/>
              <a:buNone/>
            </a:pPr>
            <a:r>
              <a:rPr lang="en-US" sz="2000" b="1">
                <a:latin typeface="Comic Sans MS" charset="0"/>
              </a:rPr>
              <a:t>The </a:t>
            </a:r>
            <a:r>
              <a:rPr lang="ja-JP" altLang="en-US" sz="2000" b="1">
                <a:latin typeface="Comic Sans MS" charset="0"/>
              </a:rPr>
              <a:t>“</a:t>
            </a:r>
            <a:r>
              <a:rPr lang="en-US" sz="2000" b="1">
                <a:latin typeface="Comic Sans MS" charset="0"/>
              </a:rPr>
              <a:t>Light</a:t>
            </a:r>
            <a:r>
              <a:rPr lang="ja-JP" altLang="en-US" sz="2000" b="1">
                <a:latin typeface="Comic Sans MS" charset="0"/>
              </a:rPr>
              <a:t>”</a:t>
            </a:r>
            <a:r>
              <a:rPr lang="en-US" sz="2000" b="1">
                <a:latin typeface="Comic Sans MS" charset="0"/>
              </a:rPr>
              <a:t> Part</a:t>
            </a:r>
          </a:p>
          <a:p>
            <a:pPr marL="0" indent="0" eaLnBrk="1" hangingPunct="1">
              <a:lnSpc>
                <a:spcPct val="80000"/>
              </a:lnSpc>
            </a:pPr>
            <a:endParaRPr lang="en-US" sz="600">
              <a:latin typeface="Comic Sans MS" charset="0"/>
            </a:endParaRPr>
          </a:p>
          <a:p>
            <a:pPr marL="0" indent="0" eaLnBrk="1" hangingPunct="1">
              <a:lnSpc>
                <a:spcPct val="80000"/>
              </a:lnSpc>
            </a:pPr>
            <a:r>
              <a:rPr lang="en-US" sz="1800" b="1">
                <a:latin typeface="Comic Sans MS" charset="0"/>
              </a:rPr>
              <a:t>Bri</a:t>
            </a:r>
            <a:r>
              <a:rPr lang="en-US" sz="1600" b="1">
                <a:latin typeface="Comic Sans MS" charset="0"/>
              </a:rPr>
              <a:t>ght-field light </a:t>
            </a:r>
            <a:r>
              <a:rPr lang="en-US" sz="1600">
                <a:latin typeface="Comic Sans MS" charset="0"/>
              </a:rPr>
              <a:t>microscopes produce a dark image against brighter, backlit background. </a:t>
            </a:r>
          </a:p>
          <a:p>
            <a:pPr marL="0" indent="0" eaLnBrk="1" hangingPunct="1">
              <a:lnSpc>
                <a:spcPct val="80000"/>
              </a:lnSpc>
            </a:pPr>
            <a:endParaRPr lang="en-US" sz="1600">
              <a:latin typeface="Comic Sans MS" charset="0"/>
            </a:endParaRPr>
          </a:p>
          <a:p>
            <a:pPr marL="0" indent="0" eaLnBrk="1" hangingPunct="1">
              <a:lnSpc>
                <a:spcPct val="80000"/>
              </a:lnSpc>
            </a:pPr>
            <a:r>
              <a:rPr lang="en-US" sz="1600">
                <a:latin typeface="Comic Sans MS" charset="0"/>
              </a:rPr>
              <a:t>Provide a 2-D image.</a:t>
            </a:r>
          </a:p>
          <a:p>
            <a:pPr marL="0" indent="0" eaLnBrk="1" hangingPunct="1">
              <a:lnSpc>
                <a:spcPct val="80000"/>
              </a:lnSpc>
            </a:pPr>
            <a:endParaRPr lang="en-US" sz="1600">
              <a:latin typeface="Comic Sans MS" charset="0"/>
            </a:endParaRPr>
          </a:p>
          <a:p>
            <a:pPr marL="0" indent="0" eaLnBrk="1" hangingPunct="1">
              <a:lnSpc>
                <a:spcPct val="80000"/>
              </a:lnSpc>
            </a:pPr>
            <a:r>
              <a:rPr lang="en-US" sz="1600">
                <a:latin typeface="Comic Sans MS" charset="0"/>
              </a:rPr>
              <a:t>Commonly used to view stained cells.</a:t>
            </a:r>
          </a:p>
          <a:p>
            <a:pPr marL="0" indent="0" eaLnBrk="1" hangingPunct="1">
              <a:lnSpc>
                <a:spcPct val="80000"/>
              </a:lnSpc>
              <a:buFontTx/>
              <a:buNone/>
            </a:pPr>
            <a:endParaRPr lang="en-US" sz="1800">
              <a:latin typeface="Arial" charset="0"/>
            </a:endParaRPr>
          </a:p>
          <a:p>
            <a:pPr lvl="1" eaLnBrk="1" hangingPunct="1">
              <a:lnSpc>
                <a:spcPct val="80000"/>
              </a:lnSpc>
              <a:buFontTx/>
              <a:buNone/>
            </a:pPr>
            <a:endParaRPr lang="en-US" sz="1800" i="1">
              <a:latin typeface="Comic Sans MS" charset="0"/>
              <a:cs typeface="Arial" charset="0"/>
            </a:endParaRPr>
          </a:p>
        </p:txBody>
      </p:sp>
      <p:sp>
        <p:nvSpPr>
          <p:cNvPr id="6148" name="Text Box 6"/>
          <p:cNvSpPr txBox="1">
            <a:spLocks noChangeArrowheads="1"/>
          </p:cNvSpPr>
          <p:nvPr/>
        </p:nvSpPr>
        <p:spPr bwMode="auto">
          <a:xfrm>
            <a:off x="5791200" y="6457950"/>
            <a:ext cx="3352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a:latin typeface="Comic Sans MS" charset="0"/>
              </a:rPr>
              <a:t>Image: </a:t>
            </a:r>
            <a:r>
              <a:rPr lang="en-US" sz="1000">
                <a:latin typeface="Comic Sans MS" charset="0"/>
                <a:hlinkClick r:id="rId4"/>
              </a:rPr>
              <a:t>Magnifying lamp </a:t>
            </a:r>
            <a:r>
              <a:rPr lang="en-US" sz="1000">
                <a:latin typeface="Comic Sans MS" charset="0"/>
              </a:rPr>
              <a:t>use to look for part defects, US Navy; </a:t>
            </a:r>
            <a:r>
              <a:rPr lang="en-US" sz="1000">
                <a:hlinkClick r:id="rId5"/>
              </a:rPr>
              <a:t>Compound light microscope</a:t>
            </a:r>
            <a:r>
              <a:rPr lang="en-US" sz="1000"/>
              <a:t>, Moisey</a:t>
            </a:r>
            <a:endParaRPr lang="en-US" sz="1000">
              <a:latin typeface="Comic Sans MS" charset="0"/>
            </a:endParaRPr>
          </a:p>
        </p:txBody>
      </p:sp>
      <p:pic>
        <p:nvPicPr>
          <p:cNvPr id="2" name="Picture 1"/>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rot="21271773">
            <a:off x="6524043" y="343414"/>
            <a:ext cx="1852207" cy="2590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3" name="Content Placeholder 2"/>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bwMode="auto">
          <a:xfrm rot="852254">
            <a:off x="6378922" y="2873543"/>
            <a:ext cx="2057495" cy="30019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8" name="Text Box 5"/>
          <p:cNvSpPr txBox="1">
            <a:spLocks noChangeArrowheads="1"/>
          </p:cNvSpPr>
          <p:nvPr/>
        </p:nvSpPr>
        <p:spPr bwMode="auto">
          <a:xfrm>
            <a:off x="0" y="6611779"/>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8"/>
              </a:rPr>
              <a:t>Virtual </a:t>
            </a:r>
            <a:r>
              <a:rPr lang="en-US" altLang="en-US" sz="1000" b="0" dirty="0" smtClean="0">
                <a:latin typeface="Comic Sans MS" pitchFamily="66" charset="0"/>
                <a:hlinkClick r:id="rId8"/>
              </a:rPr>
              <a:t>Biology </a:t>
            </a:r>
            <a:r>
              <a:rPr lang="en-US" altLang="en-US" sz="1000" b="0" dirty="0">
                <a:latin typeface="Comic Sans MS" pitchFamily="66" charset="0"/>
                <a:hlinkClick r:id="rId8"/>
              </a:rPr>
              <a:t>Classroom</a:t>
            </a:r>
            <a:r>
              <a:rPr lang="en-US" altLang="en-US" sz="1000" b="0" dirty="0">
                <a:latin typeface="Comic Sans MS" pitchFamily="66" charset="0"/>
              </a:rPr>
              <a:t> on </a:t>
            </a:r>
            <a:r>
              <a:rPr lang="en-US" altLang="en-US" sz="1000" b="0" dirty="0">
                <a:latin typeface="Comic Sans MS" pitchFamily="66" charset="0"/>
                <a:hlinkClick r:id="rId9"/>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152400"/>
            <a:ext cx="8229600" cy="609600"/>
          </a:xfrm>
        </p:spPr>
        <p:txBody>
          <a:bodyPr/>
          <a:lstStyle/>
          <a:p>
            <a:pPr eaLnBrk="1" hangingPunct="1"/>
            <a:r>
              <a:rPr lang="en-US" sz="4000" b="1" dirty="0">
                <a:solidFill>
                  <a:srgbClr val="339966"/>
                </a:solidFill>
                <a:latin typeface="Comic Sans MS" charset="0"/>
              </a:rPr>
              <a:t>Your Microscope</a:t>
            </a:r>
          </a:p>
        </p:txBody>
      </p:sp>
      <p:sp>
        <p:nvSpPr>
          <p:cNvPr id="30723" name="Rectangle 3"/>
          <p:cNvSpPr>
            <a:spLocks noGrp="1" noChangeArrowheads="1"/>
          </p:cNvSpPr>
          <p:nvPr>
            <p:ph type="body" sz="half" idx="1"/>
          </p:nvPr>
        </p:nvSpPr>
        <p:spPr>
          <a:xfrm>
            <a:off x="171450" y="974725"/>
            <a:ext cx="6640513" cy="5426075"/>
          </a:xfrm>
        </p:spPr>
        <p:txBody>
          <a:bodyPr/>
          <a:lstStyle/>
          <a:p>
            <a:pPr eaLnBrk="1" hangingPunct="1">
              <a:lnSpc>
                <a:spcPct val="80000"/>
              </a:lnSpc>
              <a:buFontTx/>
              <a:buNone/>
              <a:defRPr/>
            </a:pPr>
            <a:r>
              <a:rPr lang="en-US" sz="2000" b="1" dirty="0" smtClean="0">
                <a:latin typeface="Comic Sans MS" pitchFamily="66" charset="0"/>
                <a:ea typeface="+mn-ea"/>
              </a:rPr>
              <a:t>Take Care of Your Scope:</a:t>
            </a:r>
            <a:r>
              <a:rPr lang="en-US" sz="1800" b="1" dirty="0" smtClean="0">
                <a:latin typeface="Comic Sans MS" pitchFamily="66" charset="0"/>
                <a:ea typeface="+mn-ea"/>
              </a:rPr>
              <a:t> </a:t>
            </a:r>
          </a:p>
          <a:p>
            <a:pPr eaLnBrk="1" hangingPunct="1">
              <a:lnSpc>
                <a:spcPct val="80000"/>
              </a:lnSpc>
              <a:buFontTx/>
              <a:buNone/>
              <a:defRPr/>
            </a:pPr>
            <a:endParaRPr lang="en-US" sz="700" b="1" dirty="0" smtClean="0">
              <a:latin typeface="Comic Sans MS" pitchFamily="66" charset="0"/>
              <a:ea typeface="+mn-ea"/>
            </a:endParaRPr>
          </a:p>
          <a:p>
            <a:pPr lvl="1" eaLnBrk="1" hangingPunct="1">
              <a:lnSpc>
                <a:spcPct val="80000"/>
              </a:lnSpc>
              <a:buFont typeface="Arial" pitchFamily="34" charset="0"/>
              <a:buChar char="•"/>
              <a:defRPr/>
            </a:pPr>
            <a:r>
              <a:rPr lang="en-US" sz="1600" dirty="0" smtClean="0">
                <a:latin typeface="Comic Sans MS" pitchFamily="66" charset="0"/>
              </a:rPr>
              <a:t>It is </a:t>
            </a:r>
            <a:r>
              <a:rPr lang="en-US" sz="1600" b="1" dirty="0" smtClean="0">
                <a:latin typeface="Comic Sans MS" pitchFamily="66" charset="0"/>
              </a:rPr>
              <a:t>your responsibility</a:t>
            </a:r>
            <a:r>
              <a:rPr lang="en-US" sz="1600" dirty="0" smtClean="0">
                <a:latin typeface="Comic Sans MS" pitchFamily="66" charset="0"/>
              </a:rPr>
              <a:t> to take care of your scope and learn to use it properly.</a:t>
            </a:r>
          </a:p>
          <a:p>
            <a:pPr lvl="1" eaLnBrk="1" hangingPunct="1">
              <a:lnSpc>
                <a:spcPct val="80000"/>
              </a:lnSpc>
              <a:buFont typeface="Arial" pitchFamily="34" charset="0"/>
              <a:buChar char="•"/>
              <a:defRPr/>
            </a:pPr>
            <a:r>
              <a:rPr lang="en-US" sz="1600" dirty="0" smtClean="0">
                <a:latin typeface="Comic Sans MS" pitchFamily="66" charset="0"/>
              </a:rPr>
              <a:t>I randomly check scopes to see if they are put away correctly. If yours is not, I may subtract points from your lab grade. </a:t>
            </a:r>
            <a:endParaRPr lang="en-US" sz="1600" i="1" dirty="0" smtClean="0">
              <a:latin typeface="Comic Sans MS" pitchFamily="66" charset="0"/>
              <a:ea typeface="+mn-ea"/>
            </a:endParaRPr>
          </a:p>
          <a:p>
            <a:pPr eaLnBrk="1" hangingPunct="1">
              <a:lnSpc>
                <a:spcPct val="80000"/>
              </a:lnSpc>
              <a:buFontTx/>
              <a:buNone/>
              <a:defRPr/>
            </a:pPr>
            <a:endParaRPr lang="en-US" sz="1600" i="1" dirty="0" smtClean="0">
              <a:latin typeface="Comic Sans MS" pitchFamily="66" charset="0"/>
              <a:ea typeface="+mn-ea"/>
            </a:endParaRPr>
          </a:p>
          <a:p>
            <a:pPr eaLnBrk="1" hangingPunct="1">
              <a:lnSpc>
                <a:spcPct val="80000"/>
              </a:lnSpc>
              <a:buFontTx/>
              <a:buNone/>
              <a:defRPr/>
            </a:pPr>
            <a:r>
              <a:rPr lang="en-US" sz="1800" b="1" dirty="0" smtClean="0">
                <a:latin typeface="Comic Sans MS" pitchFamily="66" charset="0"/>
                <a:ea typeface="+mn-ea"/>
              </a:rPr>
              <a:t>Getting Scope Out:</a:t>
            </a:r>
          </a:p>
          <a:p>
            <a:pPr eaLnBrk="1" hangingPunct="1">
              <a:lnSpc>
                <a:spcPct val="80000"/>
              </a:lnSpc>
              <a:buFontTx/>
              <a:buNone/>
              <a:defRPr/>
            </a:pPr>
            <a:r>
              <a:rPr lang="en-US" sz="1600" dirty="0" smtClean="0">
                <a:latin typeface="Comic Sans MS" pitchFamily="66" charset="0"/>
              </a:rPr>
              <a:t>	</a:t>
            </a:r>
            <a:endParaRPr lang="en-US" sz="600" dirty="0" smtClean="0">
              <a:latin typeface="Comic Sans MS" pitchFamily="66" charset="0"/>
            </a:endParaRPr>
          </a:p>
          <a:p>
            <a:pPr lvl="1" eaLnBrk="1" hangingPunct="1">
              <a:lnSpc>
                <a:spcPct val="80000"/>
              </a:lnSpc>
              <a:buFontTx/>
              <a:buChar char="•"/>
              <a:defRPr/>
            </a:pPr>
            <a:r>
              <a:rPr lang="en-US" sz="1600" dirty="0" smtClean="0">
                <a:latin typeface="Comic Sans MS" pitchFamily="66" charset="0"/>
              </a:rPr>
              <a:t>When transporting your scope, always hold it with one hand under the </a:t>
            </a:r>
            <a:r>
              <a:rPr lang="en-US" sz="1600" b="1" dirty="0" smtClean="0">
                <a:latin typeface="Comic Sans MS" pitchFamily="66" charset="0"/>
              </a:rPr>
              <a:t>base</a:t>
            </a:r>
            <a:r>
              <a:rPr lang="en-US" sz="1600" dirty="0" smtClean="0">
                <a:latin typeface="Comic Sans MS" pitchFamily="66" charset="0"/>
              </a:rPr>
              <a:t>, and one hand around the </a:t>
            </a:r>
            <a:r>
              <a:rPr lang="en-US" sz="1600" b="1" dirty="0" smtClean="0">
                <a:latin typeface="Comic Sans MS" pitchFamily="66" charset="0"/>
              </a:rPr>
              <a:t>arm</a:t>
            </a:r>
            <a:r>
              <a:rPr lang="en-US" sz="1600" dirty="0" smtClean="0">
                <a:latin typeface="Comic Sans MS" pitchFamily="66" charset="0"/>
              </a:rPr>
              <a:t>.</a:t>
            </a:r>
          </a:p>
          <a:p>
            <a:pPr marL="0" indent="0" eaLnBrk="1" hangingPunct="1">
              <a:lnSpc>
                <a:spcPct val="80000"/>
              </a:lnSpc>
              <a:buNone/>
              <a:defRPr/>
            </a:pPr>
            <a:endParaRPr lang="en-US" sz="1800" dirty="0" smtClean="0">
              <a:latin typeface="Comic Sans MS" pitchFamily="66" charset="0"/>
              <a:ea typeface="+mn-ea"/>
            </a:endParaRPr>
          </a:p>
          <a:p>
            <a:pPr marL="0" indent="0" eaLnBrk="1" hangingPunct="1">
              <a:lnSpc>
                <a:spcPct val="80000"/>
              </a:lnSpc>
              <a:buFontTx/>
              <a:buNone/>
              <a:defRPr/>
            </a:pPr>
            <a:r>
              <a:rPr lang="en-US" sz="1800" b="1" dirty="0" smtClean="0">
                <a:latin typeface="Comic Sans MS" pitchFamily="66" charset="0"/>
                <a:ea typeface="+mn-ea"/>
              </a:rPr>
              <a:t>Putting Scope Away:</a:t>
            </a:r>
          </a:p>
          <a:p>
            <a:pPr marL="0" indent="0" eaLnBrk="1" hangingPunct="1">
              <a:lnSpc>
                <a:spcPct val="80000"/>
              </a:lnSpc>
              <a:buFontTx/>
              <a:buNone/>
              <a:defRPr/>
            </a:pPr>
            <a:endParaRPr lang="en-US" sz="700" b="1" dirty="0" smtClean="0">
              <a:latin typeface="Comic Sans MS" pitchFamily="66" charset="0"/>
              <a:ea typeface="+mn-ea"/>
            </a:endParaRPr>
          </a:p>
          <a:p>
            <a:pPr lvl="1" eaLnBrk="1" hangingPunct="1">
              <a:lnSpc>
                <a:spcPct val="80000"/>
              </a:lnSpc>
              <a:buFont typeface="Arial" pitchFamily="34" charset="0"/>
              <a:buChar char="•"/>
              <a:defRPr/>
            </a:pPr>
            <a:r>
              <a:rPr lang="en-US" sz="1600" dirty="0" smtClean="0">
                <a:latin typeface="Comic Sans MS" pitchFamily="66" charset="0"/>
                <a:cs typeface="Arial" charset="0"/>
              </a:rPr>
              <a:t>Clean stage if it is messy, and use lens paper to clean lenses.</a:t>
            </a:r>
          </a:p>
          <a:p>
            <a:pPr lvl="1" eaLnBrk="1" hangingPunct="1">
              <a:lnSpc>
                <a:spcPct val="80000"/>
              </a:lnSpc>
              <a:buFont typeface="Arial" pitchFamily="34" charset="0"/>
              <a:buChar char="•"/>
              <a:defRPr/>
            </a:pPr>
            <a:r>
              <a:rPr lang="en-US" sz="1600" b="1" dirty="0" smtClean="0">
                <a:latin typeface="Comic Sans MS" pitchFamily="66" charset="0"/>
                <a:cs typeface="Arial" charset="0"/>
              </a:rPr>
              <a:t>Shortest objective lens </a:t>
            </a:r>
            <a:r>
              <a:rPr lang="en-US" sz="1200" dirty="0" smtClean="0">
                <a:latin typeface="Comic Sans MS" pitchFamily="66" charset="0"/>
                <a:cs typeface="Arial" charset="0"/>
              </a:rPr>
              <a:t>(the one with the red band) </a:t>
            </a:r>
            <a:r>
              <a:rPr lang="en-US" sz="1600" dirty="0" smtClean="0">
                <a:latin typeface="Comic Sans MS" pitchFamily="66" charset="0"/>
                <a:cs typeface="Arial" charset="0"/>
              </a:rPr>
              <a:t>should be pointing down toward stage.</a:t>
            </a:r>
          </a:p>
          <a:p>
            <a:pPr lvl="1" eaLnBrk="1" hangingPunct="1">
              <a:lnSpc>
                <a:spcPct val="80000"/>
              </a:lnSpc>
              <a:buFont typeface="Arial" pitchFamily="34" charset="0"/>
              <a:buChar char="•"/>
              <a:defRPr/>
            </a:pPr>
            <a:r>
              <a:rPr lang="en-US" sz="1600" dirty="0" smtClean="0">
                <a:latin typeface="Comic Sans MS" pitchFamily="66" charset="0"/>
                <a:cs typeface="Arial" charset="0"/>
              </a:rPr>
              <a:t>Use course focus to position stage </a:t>
            </a:r>
            <a:r>
              <a:rPr lang="en-US" sz="1600" b="1" dirty="0" smtClean="0">
                <a:latin typeface="Comic Sans MS" pitchFamily="66" charset="0"/>
                <a:cs typeface="Arial" charset="0"/>
              </a:rPr>
              <a:t>as low as it can go</a:t>
            </a:r>
            <a:r>
              <a:rPr lang="en-US" sz="1600" i="1" dirty="0" smtClean="0">
                <a:latin typeface="Comic Sans MS" pitchFamily="66" charset="0"/>
                <a:cs typeface="Arial" charset="0"/>
              </a:rPr>
              <a:t>.</a:t>
            </a:r>
          </a:p>
          <a:p>
            <a:pPr marL="457200" lvl="1" indent="0" eaLnBrk="1" hangingPunct="1">
              <a:lnSpc>
                <a:spcPct val="80000"/>
              </a:lnSpc>
              <a:buNone/>
              <a:defRPr/>
            </a:pPr>
            <a:endParaRPr lang="en-US" sz="1400" dirty="0" smtClean="0"/>
          </a:p>
          <a:p>
            <a:pPr marL="457200" lvl="1" indent="0" eaLnBrk="1" hangingPunct="1">
              <a:lnSpc>
                <a:spcPct val="80000"/>
              </a:lnSpc>
              <a:buNone/>
              <a:defRPr/>
            </a:pPr>
            <a:endParaRPr lang="en-US" sz="1400" dirty="0"/>
          </a:p>
          <a:p>
            <a:pPr marL="457200" lvl="1" indent="0" eaLnBrk="1" hangingPunct="1">
              <a:lnSpc>
                <a:spcPct val="80000"/>
              </a:lnSpc>
              <a:buNone/>
              <a:defRPr/>
            </a:pPr>
            <a:endParaRPr lang="en-US" sz="1400" dirty="0" smtClean="0"/>
          </a:p>
          <a:p>
            <a:pPr lvl="1" algn="ctr" eaLnBrk="1" hangingPunct="1">
              <a:lnSpc>
                <a:spcPct val="80000"/>
              </a:lnSpc>
              <a:buFontTx/>
              <a:buNone/>
              <a:defRPr/>
            </a:pPr>
            <a:r>
              <a:rPr lang="en-US" sz="1600" b="1" dirty="0" smtClean="0">
                <a:solidFill>
                  <a:srgbClr val="339966"/>
                </a:solidFill>
                <a:latin typeface="Comic Sans MS" pitchFamily="66" charset="0"/>
                <a:cs typeface="Arial" charset="0"/>
              </a:rPr>
              <a:t>** Now everyone get out their scope **</a:t>
            </a:r>
            <a:endParaRPr lang="en-US" sz="1600" b="1" i="1" dirty="0" smtClean="0">
              <a:solidFill>
                <a:srgbClr val="339966"/>
              </a:solidFill>
              <a:cs typeface="Arial" charset="0"/>
            </a:endParaRPr>
          </a:p>
          <a:p>
            <a:pPr lvl="1" eaLnBrk="1" hangingPunct="1">
              <a:lnSpc>
                <a:spcPct val="80000"/>
              </a:lnSpc>
              <a:buFontTx/>
              <a:buNone/>
              <a:defRPr/>
            </a:pPr>
            <a:endParaRPr lang="en-US" sz="1400" i="1" dirty="0" smtClean="0">
              <a:cs typeface="Arial" charset="0"/>
            </a:endParaRPr>
          </a:p>
        </p:txBody>
      </p:sp>
      <p:sp>
        <p:nvSpPr>
          <p:cNvPr id="7172" name="Text Box 6"/>
          <p:cNvSpPr txBox="1">
            <a:spLocks noChangeArrowheads="1"/>
          </p:cNvSpPr>
          <p:nvPr/>
        </p:nvSpPr>
        <p:spPr bwMode="auto">
          <a:xfrm>
            <a:off x="7620000" y="5646738"/>
            <a:ext cx="762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en-US" sz="1400" b="1"/>
              <a:t>BASE</a:t>
            </a:r>
          </a:p>
        </p:txBody>
      </p:sp>
      <p:sp>
        <p:nvSpPr>
          <p:cNvPr id="7173" name="Text Box 7"/>
          <p:cNvSpPr txBox="1">
            <a:spLocks noChangeArrowheads="1"/>
          </p:cNvSpPr>
          <p:nvPr/>
        </p:nvSpPr>
        <p:spPr bwMode="auto">
          <a:xfrm>
            <a:off x="6811963" y="143986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r>
              <a:rPr lang="en-US" sz="1400" b="1"/>
              <a:t>ARM</a:t>
            </a:r>
          </a:p>
        </p:txBody>
      </p:sp>
      <p:pic>
        <p:nvPicPr>
          <p:cNvPr id="717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937375" y="1981200"/>
            <a:ext cx="1981200" cy="3001963"/>
          </a:xfrm>
        </p:spPr>
      </p:pic>
      <p:sp>
        <p:nvSpPr>
          <p:cNvPr id="7175" name="Line 9"/>
          <p:cNvSpPr>
            <a:spLocks noChangeShapeType="1"/>
          </p:cNvSpPr>
          <p:nvPr/>
        </p:nvSpPr>
        <p:spPr bwMode="auto">
          <a:xfrm>
            <a:off x="7053263" y="1752600"/>
            <a:ext cx="381000" cy="1143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7176" name="Line 8"/>
          <p:cNvSpPr>
            <a:spLocks noChangeShapeType="1"/>
          </p:cNvSpPr>
          <p:nvPr/>
        </p:nvSpPr>
        <p:spPr bwMode="auto">
          <a:xfrm flipV="1">
            <a:off x="8001000" y="4876800"/>
            <a:ext cx="0" cy="762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7177"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a:latin typeface="Comic Sans MS" charset="0"/>
              </a:rPr>
              <a:t>Image: </a:t>
            </a:r>
            <a:r>
              <a:rPr lang="en-US" sz="1000">
                <a:hlinkClick r:id="rId4"/>
              </a:rPr>
              <a:t>Compound light microscope</a:t>
            </a:r>
            <a:r>
              <a:rPr lang="en-US" sz="1000"/>
              <a:t>, Moisey</a:t>
            </a:r>
            <a:endParaRPr lang="en-US" sz="1000">
              <a:latin typeface="Comic Sans MS" charset="0"/>
            </a:endParaRPr>
          </a:p>
        </p:txBody>
      </p:sp>
      <p:sp>
        <p:nvSpPr>
          <p:cNvPr id="12" name="Text Box 5"/>
          <p:cNvSpPr txBox="1">
            <a:spLocks noChangeArrowheads="1"/>
          </p:cNvSpPr>
          <p:nvPr/>
        </p:nvSpPr>
        <p:spPr bwMode="auto">
          <a:xfrm>
            <a:off x="0" y="6607297"/>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5"/>
              </a:rPr>
              <a:t>Virtual </a:t>
            </a:r>
            <a:r>
              <a:rPr lang="en-US" altLang="en-US" sz="1000" b="0" dirty="0" smtClean="0">
                <a:latin typeface="Comic Sans MS" pitchFamily="66" charset="0"/>
                <a:hlinkClick r:id="rId5"/>
              </a:rPr>
              <a:t>Biology </a:t>
            </a:r>
            <a:r>
              <a:rPr lang="en-US" altLang="en-US" sz="1000" b="0" dirty="0">
                <a:latin typeface="Comic Sans MS" pitchFamily="66" charset="0"/>
                <a:hlinkClick r:id="rId5"/>
              </a:rPr>
              <a:t>Classroom</a:t>
            </a:r>
            <a:r>
              <a:rPr lang="en-US" altLang="en-US" sz="1000" b="0" dirty="0">
                <a:latin typeface="Comic Sans MS" pitchFamily="66" charset="0"/>
              </a:rPr>
              <a:t> on </a:t>
            </a:r>
            <a:r>
              <a:rPr lang="en-US" altLang="en-US" sz="1000" b="0" dirty="0">
                <a:latin typeface="Comic Sans MS" pitchFamily="66" charset="0"/>
                <a:hlinkClick r:id="rId6"/>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990600"/>
          </a:xfrm>
        </p:spPr>
        <p:txBody>
          <a:bodyPr/>
          <a:lstStyle/>
          <a:p>
            <a:pPr eaLnBrk="1" hangingPunct="1"/>
            <a:r>
              <a:rPr lang="en-US" sz="3600" b="1">
                <a:solidFill>
                  <a:srgbClr val="339966"/>
                </a:solidFill>
                <a:latin typeface="Comic Sans MS" charset="0"/>
              </a:rPr>
              <a:t>Parts of a Compound Light Microscope</a:t>
            </a:r>
          </a:p>
        </p:txBody>
      </p:sp>
      <p:pic>
        <p:nvPicPr>
          <p:cNvPr id="8195"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359025" y="1447800"/>
            <a:ext cx="4343400" cy="4926013"/>
          </a:xfrm>
        </p:spPr>
      </p:pic>
      <p:sp>
        <p:nvSpPr>
          <p:cNvPr id="8196"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a:latin typeface="Comic Sans MS" charset="0"/>
              </a:rPr>
              <a:t>Image: </a:t>
            </a:r>
            <a:r>
              <a:rPr lang="en-US" sz="1000">
                <a:hlinkClick r:id="rId4"/>
              </a:rPr>
              <a:t>Compound light microscope</a:t>
            </a:r>
            <a:r>
              <a:rPr lang="en-US" sz="1000"/>
              <a:t>, Moisey</a:t>
            </a:r>
            <a:endParaRPr lang="en-US" sz="1000">
              <a:latin typeface="Comic Sans MS" charset="0"/>
            </a:endParaRPr>
          </a:p>
        </p:txBody>
      </p:sp>
      <p:cxnSp>
        <p:nvCxnSpPr>
          <p:cNvPr id="6" name="Straight Arrow Connector 5"/>
          <p:cNvCxnSpPr/>
          <p:nvPr/>
        </p:nvCxnSpPr>
        <p:spPr>
          <a:xfrm flipH="1">
            <a:off x="6337300" y="1752600"/>
            <a:ext cx="124618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5397500" y="2895600"/>
            <a:ext cx="218598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6216650" y="3311525"/>
            <a:ext cx="200818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180013" y="4754563"/>
            <a:ext cx="2474912"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5842000" y="3743325"/>
            <a:ext cx="17018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5213350" y="4114800"/>
            <a:ext cx="2249488"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827213" y="3184525"/>
            <a:ext cx="1017587" cy="914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600200" y="4473575"/>
            <a:ext cx="8382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5842000" y="5715000"/>
            <a:ext cx="17018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1498600" y="1828800"/>
            <a:ext cx="1676400" cy="11699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724" name="Left Brace 30723"/>
          <p:cNvSpPr/>
          <p:nvPr/>
        </p:nvSpPr>
        <p:spPr>
          <a:xfrm rot="10800000">
            <a:off x="5670550" y="2947988"/>
            <a:ext cx="546100" cy="642937"/>
          </a:xfrm>
          <a:prstGeom prst="leftBrace">
            <a:avLst>
              <a:gd name="adj1" fmla="val 3339"/>
              <a:gd name="adj2" fmla="val 3938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9" name="Text Box 5"/>
          <p:cNvSpPr txBox="1">
            <a:spLocks noChangeArrowheads="1"/>
          </p:cNvSpPr>
          <p:nvPr/>
        </p:nvSpPr>
        <p:spPr bwMode="auto">
          <a:xfrm>
            <a:off x="13447" y="6611779"/>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5"/>
              </a:rPr>
              <a:t>Virtual </a:t>
            </a:r>
            <a:r>
              <a:rPr lang="en-US" altLang="en-US" sz="1000" b="0" dirty="0" smtClean="0">
                <a:latin typeface="Comic Sans MS" pitchFamily="66" charset="0"/>
                <a:hlinkClick r:id="rId5"/>
              </a:rPr>
              <a:t>Biology </a:t>
            </a:r>
            <a:r>
              <a:rPr lang="en-US" altLang="en-US" sz="1000" b="0" dirty="0">
                <a:latin typeface="Comic Sans MS" pitchFamily="66" charset="0"/>
                <a:hlinkClick r:id="rId5"/>
              </a:rPr>
              <a:t>Classroom</a:t>
            </a:r>
            <a:r>
              <a:rPr lang="en-US" altLang="en-US" sz="1000" b="0" dirty="0">
                <a:latin typeface="Comic Sans MS" pitchFamily="66" charset="0"/>
              </a:rPr>
              <a:t> on </a:t>
            </a:r>
            <a:r>
              <a:rPr lang="en-US" altLang="en-US" sz="1000" b="0" dirty="0">
                <a:latin typeface="Comic Sans MS" pitchFamily="66" charset="0"/>
                <a:hlinkClick r:id="rId6"/>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304800" y="1447800"/>
            <a:ext cx="3200400" cy="4525963"/>
          </a:xfrm>
        </p:spPr>
        <p:txBody>
          <a:bodyPr/>
          <a:lstStyle/>
          <a:p>
            <a:pPr eaLnBrk="1" hangingPunct="1">
              <a:buFont typeface="Wingdings" pitchFamily="2" charset="2"/>
              <a:buChar char="v"/>
              <a:defRPr/>
            </a:pPr>
            <a:r>
              <a:rPr lang="en-US" sz="2000" dirty="0" smtClean="0">
                <a:latin typeface="Comic Sans MS" pitchFamily="66" charset="0"/>
                <a:ea typeface="+mn-ea"/>
              </a:rPr>
              <a:t>Ocular lens magnifies the specimen 10x. </a:t>
            </a:r>
          </a:p>
          <a:p>
            <a:pPr eaLnBrk="1" hangingPunct="1">
              <a:buFont typeface="Wingdings" pitchFamily="2" charset="2"/>
              <a:buChar char="v"/>
              <a:defRPr/>
            </a:pPr>
            <a:endParaRPr lang="en-US" sz="2000" dirty="0" smtClean="0">
              <a:latin typeface="Comic Sans MS" pitchFamily="66" charset="0"/>
              <a:ea typeface="+mn-ea"/>
            </a:endParaRPr>
          </a:p>
          <a:p>
            <a:pPr eaLnBrk="1" hangingPunct="1">
              <a:buFont typeface="Wingdings" pitchFamily="2" charset="2"/>
              <a:buChar char="v"/>
              <a:defRPr/>
            </a:pPr>
            <a:r>
              <a:rPr lang="en-US" sz="2000" dirty="0" smtClean="0">
                <a:latin typeface="Comic Sans MS" pitchFamily="66" charset="0"/>
                <a:ea typeface="+mn-ea"/>
              </a:rPr>
              <a:t>You will always be looking through the ocular and objective lens simultaneously, so multiply ocular magnification x objective power to calculate the Total Magnification (</a:t>
            </a:r>
            <a:r>
              <a:rPr lang="en-US" sz="2000" dirty="0" err="1" smtClean="0">
                <a:latin typeface="Comic Sans MS" pitchFamily="66" charset="0"/>
                <a:ea typeface="+mn-ea"/>
              </a:rPr>
              <a:t>xTM</a:t>
            </a:r>
            <a:r>
              <a:rPr lang="en-US" sz="2000" dirty="0" smtClean="0">
                <a:latin typeface="Comic Sans MS" pitchFamily="66" charset="0"/>
                <a:ea typeface="+mn-ea"/>
              </a:rPr>
              <a:t>)</a:t>
            </a:r>
            <a:r>
              <a:rPr lang="en-US" sz="1400" dirty="0" smtClean="0">
                <a:latin typeface="Comic Sans MS" pitchFamily="66" charset="0"/>
                <a:ea typeface="+mn-ea"/>
              </a:rPr>
              <a:t>.</a:t>
            </a:r>
          </a:p>
          <a:p>
            <a:pPr eaLnBrk="1" hangingPunct="1">
              <a:buFont typeface="Wingdings" pitchFamily="2" charset="2"/>
              <a:buChar char="v"/>
              <a:defRPr/>
            </a:pPr>
            <a:endParaRPr lang="en-US" sz="1400" dirty="0" smtClean="0">
              <a:latin typeface="Comic Sans MS" pitchFamily="66" charset="0"/>
              <a:ea typeface="+mn-ea"/>
            </a:endParaRPr>
          </a:p>
        </p:txBody>
      </p:sp>
      <p:sp>
        <p:nvSpPr>
          <p:cNvPr id="9219" name="Rectangle 4"/>
          <p:cNvSpPr>
            <a:spLocks noChangeArrowheads="1"/>
          </p:cNvSpPr>
          <p:nvPr/>
        </p:nvSpPr>
        <p:spPr bwMode="auto">
          <a:xfrm>
            <a:off x="609600" y="381000"/>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b="1" dirty="0">
                <a:solidFill>
                  <a:srgbClr val="339966"/>
                </a:solidFill>
                <a:latin typeface="Comic Sans MS" charset="0"/>
              </a:rPr>
              <a:t>Magnification &amp; The </a:t>
            </a:r>
            <a:r>
              <a:rPr lang="en-US" sz="3200" b="1" dirty="0" smtClean="0">
                <a:solidFill>
                  <a:srgbClr val="339966"/>
                </a:solidFill>
                <a:latin typeface="Comic Sans MS" charset="0"/>
              </a:rPr>
              <a:t>Ocular </a:t>
            </a:r>
            <a:r>
              <a:rPr lang="en-US" sz="3200" b="1" dirty="0">
                <a:solidFill>
                  <a:srgbClr val="339966"/>
                </a:solidFill>
                <a:latin typeface="Comic Sans MS" charset="0"/>
              </a:rPr>
              <a:t>Lenses</a:t>
            </a:r>
            <a:endParaRPr lang="en-US" sz="3200" b="1" dirty="0">
              <a:solidFill>
                <a:srgbClr val="339966"/>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161473" y="1447800"/>
            <a:ext cx="3940492" cy="43783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9221"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a:latin typeface="Comic Sans MS" charset="0"/>
              </a:rPr>
              <a:t>Image: </a:t>
            </a:r>
            <a:r>
              <a:rPr lang="en-US" sz="1000"/>
              <a:t>Microscope objective lenses, T. Port</a:t>
            </a:r>
            <a:endParaRPr lang="en-US" sz="1000">
              <a:latin typeface="Comic Sans MS" charset="0"/>
            </a:endParaRPr>
          </a:p>
        </p:txBody>
      </p:sp>
      <p:sp>
        <p:nvSpPr>
          <p:cNvPr id="9" name="Text Box 5"/>
          <p:cNvSpPr txBox="1">
            <a:spLocks noChangeArrowheads="1"/>
          </p:cNvSpPr>
          <p:nvPr/>
        </p:nvSpPr>
        <p:spPr bwMode="auto">
          <a:xfrm>
            <a:off x="0" y="6611779"/>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4"/>
              </a:rPr>
              <a:t>Virtual </a:t>
            </a:r>
            <a:r>
              <a:rPr lang="en-US" altLang="en-US" sz="1000" b="0" dirty="0" smtClean="0">
                <a:latin typeface="Comic Sans MS" pitchFamily="66" charset="0"/>
                <a:hlinkClick r:id="rId4"/>
              </a:rPr>
              <a:t>Biology </a:t>
            </a:r>
            <a:r>
              <a:rPr lang="en-US" altLang="en-US" sz="1000" b="0" dirty="0">
                <a:latin typeface="Comic Sans MS" pitchFamily="66" charset="0"/>
                <a:hlinkClick r:id="rId4"/>
              </a:rPr>
              <a:t>Classroom</a:t>
            </a:r>
            <a:r>
              <a:rPr lang="en-US" altLang="en-US" sz="1000" b="0" dirty="0">
                <a:latin typeface="Comic Sans MS" pitchFamily="66" charset="0"/>
              </a:rPr>
              <a:t> on </a:t>
            </a:r>
            <a:r>
              <a:rPr lang="en-US" altLang="en-US" sz="1000" b="0" dirty="0">
                <a:latin typeface="Comic Sans MS" pitchFamily="66" charset="0"/>
                <a:hlinkClick r:id="rId5"/>
              </a:rPr>
              <a:t>ScienceProfOnline.com</a:t>
            </a:r>
            <a:endParaRPr lang="en-US" altLang="en-US" sz="1000" b="0" dirty="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304800" y="1447800"/>
            <a:ext cx="3200400" cy="4525963"/>
          </a:xfrm>
        </p:spPr>
        <p:txBody>
          <a:bodyPr/>
          <a:lstStyle/>
          <a:p>
            <a:pPr eaLnBrk="1" hangingPunct="1">
              <a:buFont typeface="Wingdings" pitchFamily="2" charset="2"/>
              <a:buChar char="v"/>
              <a:defRPr/>
            </a:pPr>
            <a:r>
              <a:rPr lang="en-US" sz="1400" dirty="0" smtClean="0">
                <a:latin typeface="Comic Sans MS" pitchFamily="66" charset="0"/>
                <a:ea typeface="+mn-ea"/>
              </a:rPr>
              <a:t>Ocular lens magnifies the specimen 10x. </a:t>
            </a:r>
          </a:p>
          <a:p>
            <a:pPr eaLnBrk="1" hangingPunct="1">
              <a:buFont typeface="Wingdings" pitchFamily="2" charset="2"/>
              <a:buChar char="v"/>
              <a:defRPr/>
            </a:pPr>
            <a:endParaRPr lang="en-US" sz="1400" dirty="0" smtClean="0">
              <a:latin typeface="Comic Sans MS" pitchFamily="66" charset="0"/>
              <a:ea typeface="+mn-ea"/>
            </a:endParaRPr>
          </a:p>
          <a:p>
            <a:pPr eaLnBrk="1" hangingPunct="1">
              <a:buFont typeface="Wingdings" pitchFamily="2" charset="2"/>
              <a:buChar char="v"/>
              <a:defRPr/>
            </a:pPr>
            <a:r>
              <a:rPr lang="en-US" sz="1400" dirty="0" smtClean="0">
                <a:latin typeface="Comic Sans MS" pitchFamily="66" charset="0"/>
                <a:ea typeface="+mn-ea"/>
              </a:rPr>
              <a:t>You will always be looking through the ocular and objective lens simultaneously, so multiply ocular magnification x objective power to calculate the Total Magnification (</a:t>
            </a:r>
            <a:r>
              <a:rPr lang="en-US" sz="1400" dirty="0" err="1" smtClean="0">
                <a:latin typeface="Comic Sans MS" pitchFamily="66" charset="0"/>
                <a:ea typeface="+mn-ea"/>
              </a:rPr>
              <a:t>xTM</a:t>
            </a:r>
            <a:r>
              <a:rPr lang="en-US" sz="1400" dirty="0" smtClean="0">
                <a:latin typeface="Comic Sans MS" pitchFamily="66" charset="0"/>
                <a:ea typeface="+mn-ea"/>
              </a:rPr>
              <a:t>).</a:t>
            </a:r>
          </a:p>
          <a:p>
            <a:pPr eaLnBrk="1" hangingPunct="1">
              <a:buFont typeface="Wingdings" pitchFamily="2" charset="2"/>
              <a:buChar char="v"/>
              <a:defRPr/>
            </a:pPr>
            <a:endParaRPr lang="en-US" sz="1400" dirty="0" smtClean="0">
              <a:latin typeface="Comic Sans MS" pitchFamily="66" charset="0"/>
              <a:ea typeface="+mn-ea"/>
            </a:endParaRPr>
          </a:p>
          <a:p>
            <a:pPr eaLnBrk="1" hangingPunct="1">
              <a:buFont typeface="Wingdings" pitchFamily="2" charset="2"/>
              <a:buChar char="v"/>
              <a:defRPr/>
            </a:pPr>
            <a:r>
              <a:rPr lang="en-US" sz="1400" dirty="0" smtClean="0">
                <a:latin typeface="Comic Sans MS" pitchFamily="66" charset="0"/>
                <a:ea typeface="+mn-ea"/>
              </a:rPr>
              <a:t>Rotary nosepiece of your microscope has four objective lenses attached.</a:t>
            </a:r>
          </a:p>
          <a:p>
            <a:pPr marL="0" indent="0" eaLnBrk="1" hangingPunct="1">
              <a:buFontTx/>
              <a:buNone/>
              <a:defRPr/>
            </a:pPr>
            <a:endParaRPr lang="en-US" sz="1400" dirty="0" smtClean="0">
              <a:latin typeface="Comic Sans MS" pitchFamily="66" charset="0"/>
              <a:ea typeface="+mn-ea"/>
            </a:endParaRPr>
          </a:p>
          <a:p>
            <a:pPr eaLnBrk="1" hangingPunct="1">
              <a:buFont typeface="Wingdings" pitchFamily="2" charset="2"/>
              <a:buChar char="v"/>
              <a:defRPr/>
            </a:pPr>
            <a:r>
              <a:rPr lang="en-US" sz="1400" dirty="0" smtClean="0">
                <a:latin typeface="Comic Sans MS" pitchFamily="66" charset="0"/>
                <a:ea typeface="+mn-ea"/>
              </a:rPr>
              <a:t>Shortest lens </a:t>
            </a:r>
            <a:r>
              <a:rPr lang="en-US" sz="1050" dirty="0" smtClean="0">
                <a:latin typeface="Comic Sans MS" pitchFamily="66" charset="0"/>
                <a:ea typeface="+mn-ea"/>
              </a:rPr>
              <a:t>(red band) </a:t>
            </a:r>
            <a:r>
              <a:rPr lang="en-US" sz="1400" dirty="0" smtClean="0">
                <a:latin typeface="Comic Sans MS" pitchFamily="66" charset="0"/>
                <a:ea typeface="+mn-ea"/>
              </a:rPr>
              <a:t>should have been pointing down when your scopes were last put away.</a:t>
            </a:r>
          </a:p>
        </p:txBody>
      </p:sp>
      <p:sp>
        <p:nvSpPr>
          <p:cNvPr id="9219" name="Rectangle 4"/>
          <p:cNvSpPr>
            <a:spLocks noChangeArrowheads="1"/>
          </p:cNvSpPr>
          <p:nvPr/>
        </p:nvSpPr>
        <p:spPr bwMode="auto">
          <a:xfrm>
            <a:off x="609600" y="381000"/>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3200" b="1">
                <a:solidFill>
                  <a:srgbClr val="339966"/>
                </a:solidFill>
                <a:latin typeface="Comic Sans MS" charset="0"/>
              </a:rPr>
              <a:t>Magnification &amp; The Objective Lenses</a:t>
            </a:r>
            <a:endParaRPr lang="en-US" sz="3200" b="1">
              <a:solidFill>
                <a:srgbClr val="339966"/>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67138" y="1447800"/>
            <a:ext cx="4729162" cy="4378325"/>
          </a:xfrm>
          <a:prstGeom prst="rect">
            <a:avLst/>
          </a:prstGeom>
          <a:noFill/>
          <a:ln>
            <a:noFill/>
          </a:ln>
          <a:effectLst>
            <a:outerShdw blurRad="292100" dist="139700" dir="2700000" algn="tl" rotWithShape="0">
              <a:srgbClr val="333333">
                <a:alpha val="6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6"/>
          <p:cNvSpPr txBox="1">
            <a:spLocks noChangeArrowheads="1"/>
          </p:cNvSpPr>
          <p:nvPr/>
        </p:nvSpPr>
        <p:spPr bwMode="auto">
          <a:xfrm>
            <a:off x="5511800" y="6613525"/>
            <a:ext cx="3657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spcBef>
                <a:spcPct val="50000"/>
              </a:spcBef>
            </a:pPr>
            <a:r>
              <a:rPr lang="en-US" sz="1000">
                <a:latin typeface="Comic Sans MS" charset="0"/>
              </a:rPr>
              <a:t>Image: </a:t>
            </a:r>
            <a:r>
              <a:rPr lang="en-US" sz="1000"/>
              <a:t>Microscope objective lenses, T. Port</a:t>
            </a:r>
            <a:endParaRPr lang="en-US" sz="1000">
              <a:latin typeface="Comic Sans MS" charset="0"/>
            </a:endParaRPr>
          </a:p>
        </p:txBody>
      </p:sp>
      <p:sp>
        <p:nvSpPr>
          <p:cNvPr id="9" name="Text Box 5"/>
          <p:cNvSpPr txBox="1">
            <a:spLocks noChangeArrowheads="1"/>
          </p:cNvSpPr>
          <p:nvPr/>
        </p:nvSpPr>
        <p:spPr bwMode="auto">
          <a:xfrm>
            <a:off x="4482" y="6611779"/>
            <a:ext cx="45720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spcBef>
                <a:spcPct val="50000"/>
              </a:spcBef>
            </a:pPr>
            <a:r>
              <a:rPr lang="en-US" altLang="en-US" sz="1000" b="0" dirty="0">
                <a:latin typeface="Comic Sans MS" pitchFamily="66" charset="0"/>
              </a:rPr>
              <a:t>From the  </a:t>
            </a:r>
            <a:r>
              <a:rPr lang="en-US" altLang="en-US" sz="1000" b="0" dirty="0">
                <a:latin typeface="Comic Sans MS" pitchFamily="66" charset="0"/>
                <a:hlinkClick r:id="rId4"/>
              </a:rPr>
              <a:t>Virtual </a:t>
            </a:r>
            <a:r>
              <a:rPr lang="en-US" altLang="en-US" sz="1000" b="0" dirty="0" smtClean="0">
                <a:latin typeface="Comic Sans MS" pitchFamily="66" charset="0"/>
                <a:hlinkClick r:id="rId4"/>
              </a:rPr>
              <a:t>Biology </a:t>
            </a:r>
            <a:r>
              <a:rPr lang="en-US" altLang="en-US" sz="1000" b="0" dirty="0">
                <a:latin typeface="Comic Sans MS" pitchFamily="66" charset="0"/>
                <a:hlinkClick r:id="rId4"/>
              </a:rPr>
              <a:t>Classroom</a:t>
            </a:r>
            <a:r>
              <a:rPr lang="en-US" altLang="en-US" sz="1000" b="0" dirty="0">
                <a:latin typeface="Comic Sans MS" pitchFamily="66" charset="0"/>
              </a:rPr>
              <a:t> on </a:t>
            </a:r>
            <a:r>
              <a:rPr lang="en-US" altLang="en-US" sz="1000" b="0" dirty="0">
                <a:latin typeface="Comic Sans MS" pitchFamily="66" charset="0"/>
                <a:hlinkClick r:id="rId5"/>
              </a:rPr>
              <a:t>ScienceProfOnline.com</a:t>
            </a:r>
            <a:endParaRPr lang="en-US" altLang="en-US" sz="1000" b="0" dirty="0">
              <a:latin typeface="Comic Sans MS" pitchFamily="66" charset="0"/>
            </a:endParaRPr>
          </a:p>
        </p:txBody>
      </p:sp>
    </p:spTree>
    <p:extLst>
      <p:ext uri="{BB962C8B-B14F-4D97-AF65-F5344CB8AC3E}">
        <p14:creationId xmlns:p14="http://schemas.microsoft.com/office/powerpoint/2010/main" val="42924862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Lab1 Microscope and Simple Stain">
  <a:themeElements>
    <a:clrScheme name="Lab1 Microscope and Simple Sta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b1 Microscope and Simple Sta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b1 Microscope and Simple Stai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b1 Microscope and Simple Stai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b1 Microscope and Simple Stai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b1 Microscope and Simple Stai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b1 Microscope and Simple Stai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b1 Microscope and Simple Stai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b1 Microscope and Simple Stai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b1 Microscope and Simple Stai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b1 Microscope and Simple Stai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b1 Microscope and Simple Stai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b1 Microscope and Simple Stai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b1 Microscope and Simple Stai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Lab1 Microscope and Simple Stain</Template>
  <TotalTime>6595</TotalTime>
  <Words>1524</Words>
  <Application>Microsoft Macintosh PowerPoint</Application>
  <PresentationFormat>On-screen Show (4:3)</PresentationFormat>
  <Paragraphs>211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Lab1 Microscope and Simple Stain</vt:lpstr>
      <vt:lpstr>PowerPoint Presentation</vt:lpstr>
      <vt:lpstr> How to Use a Compound Microscope  Basic Microscopy </vt:lpstr>
      <vt:lpstr>Spontaneous Generation Debate  Anton van Leeuwenhoek’s “Animalcules”  (Pronounced Lay-ven-hook)</vt:lpstr>
      <vt:lpstr>Anton van Leeuwenhoek: “Animalcules”  (Pronounced Lay-when-hook)</vt:lpstr>
      <vt:lpstr>Compound Light Microscope</vt:lpstr>
      <vt:lpstr>Your Microscope</vt:lpstr>
      <vt:lpstr>Parts of a Compound Light Microscope</vt:lpstr>
      <vt:lpstr>PowerPoint Presentation</vt:lpstr>
      <vt:lpstr>PowerPoint Presentation</vt:lpstr>
      <vt:lpstr>PowerPoint Presentation</vt:lpstr>
      <vt:lpstr>Low Power Objective Lens</vt:lpstr>
      <vt:lpstr>High Dry Objective Lens</vt:lpstr>
      <vt:lpstr>PowerPoint Presentation</vt:lpstr>
    </vt:vector>
  </TitlesOfParts>
  <Manager/>
  <Company>Online Education Resources,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a Comound Light Microscope PowerPoint Lecture</dc:title>
  <dc:subject/>
  <dc:creator>Tami Port</dc:creator>
  <cp:keywords>how to use microscope, basic microscopy, use of microscope powerpoint, microscope lab exercise, how to use microscope lab exercise, microscopy lab exercise, how to use compound light microscope ppt</cp:keywords>
  <dc:description/>
  <cp:lastModifiedBy>Voicemail</cp:lastModifiedBy>
  <cp:revision>97</cp:revision>
  <dcterms:created xsi:type="dcterms:W3CDTF">2009-01-06T21:45:18Z</dcterms:created>
  <dcterms:modified xsi:type="dcterms:W3CDTF">2015-04-01T19:43:38Z</dcterms:modified>
  <cp:category>Microscope Use PowerPoint</cp:category>
</cp:coreProperties>
</file>