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1.xml" ContentType="application/vnd.openxmlformats-officedocument.presentationml.tags+xml"/>
  <Override PartName="/ppt/notesSlides/notesSlide28.xml" ContentType="application/vnd.openxmlformats-officedocument.presentationml.notesSlide+xml"/>
  <Override PartName="/ppt/tags/tag2.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3.xml" ContentType="application/vnd.openxmlformats-officedocument.presentationml.tags+xml"/>
  <Override PartName="/ppt/notesSlides/notesSlide31.xml" ContentType="application/vnd.openxmlformats-officedocument.presentationml.notesSlide+xml"/>
  <Override PartName="/ppt/tags/tag4.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handoutMasterIdLst>
    <p:handoutMasterId r:id="rId42"/>
  </p:handoutMasterIdLst>
  <p:sldIdLst>
    <p:sldId id="346" r:id="rId2"/>
    <p:sldId id="257" r:id="rId3"/>
    <p:sldId id="260" r:id="rId4"/>
    <p:sldId id="279" r:id="rId5"/>
    <p:sldId id="280" r:id="rId6"/>
    <p:sldId id="334" r:id="rId7"/>
    <p:sldId id="265" r:id="rId8"/>
    <p:sldId id="284" r:id="rId9"/>
    <p:sldId id="359" r:id="rId10"/>
    <p:sldId id="291" r:id="rId11"/>
    <p:sldId id="292" r:id="rId12"/>
    <p:sldId id="293" r:id="rId13"/>
    <p:sldId id="295" r:id="rId14"/>
    <p:sldId id="320" r:id="rId15"/>
    <p:sldId id="323" r:id="rId16"/>
    <p:sldId id="347" r:id="rId17"/>
    <p:sldId id="348" r:id="rId18"/>
    <p:sldId id="349" r:id="rId19"/>
    <p:sldId id="350" r:id="rId20"/>
    <p:sldId id="352" r:id="rId21"/>
    <p:sldId id="353" r:id="rId22"/>
    <p:sldId id="354" r:id="rId23"/>
    <p:sldId id="355" r:id="rId24"/>
    <p:sldId id="356" r:id="rId25"/>
    <p:sldId id="377" r:id="rId26"/>
    <p:sldId id="365" r:id="rId27"/>
    <p:sldId id="366" r:id="rId28"/>
    <p:sldId id="367" r:id="rId29"/>
    <p:sldId id="368" r:id="rId30"/>
    <p:sldId id="369" r:id="rId31"/>
    <p:sldId id="370" r:id="rId32"/>
    <p:sldId id="371" r:id="rId33"/>
    <p:sldId id="372" r:id="rId34"/>
    <p:sldId id="364" r:id="rId35"/>
    <p:sldId id="373" r:id="rId36"/>
    <p:sldId id="374" r:id="rId37"/>
    <p:sldId id="375" r:id="rId38"/>
    <p:sldId id="376" r:id="rId39"/>
    <p:sldId id="344" r:id="rId40"/>
  </p:sldIdLst>
  <p:sldSz cx="9144000" cy="6858000" type="screen4x3"/>
  <p:notesSz cx="6858000" cy="9077325"/>
  <p:defaultTextStyle>
    <a:defPPr>
      <a:defRPr lang="en-US"/>
    </a:defPPr>
    <a:lvl1pPr algn="l" rtl="0" fontAlgn="base">
      <a:spcBef>
        <a:spcPct val="0"/>
      </a:spcBef>
      <a:spcAft>
        <a:spcPct val="0"/>
      </a:spcAft>
      <a:defRPr sz="2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59">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FF3300"/>
    <a:srgbClr val="5F5F5F"/>
    <a:srgbClr val="990000"/>
    <a:srgbClr val="6666FF"/>
    <a:srgbClr val="00FF00"/>
    <a:srgbClr val="969696"/>
    <a:srgbClr val="33CC33"/>
    <a:srgbClr val="99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97" autoAdjust="0"/>
    <p:restoredTop sz="89048" autoAdjust="0"/>
  </p:normalViewPr>
  <p:slideViewPr>
    <p:cSldViewPr>
      <p:cViewPr varScale="1">
        <p:scale>
          <a:sx n="92" d="100"/>
          <a:sy n="92" d="100"/>
        </p:scale>
        <p:origin x="-1040" y="-112"/>
      </p:cViewPr>
      <p:guideLst>
        <p:guide orient="horz" pos="2160"/>
        <p:guide pos="2880"/>
      </p:guideLst>
    </p:cSldViewPr>
  </p:slideViewPr>
  <p:notesTextViewPr>
    <p:cViewPr>
      <p:scale>
        <a:sx n="100" d="100"/>
        <a:sy n="100" d="100"/>
      </p:scale>
      <p:origin x="0" y="0"/>
    </p:cViewPr>
  </p:notesTextViewPr>
  <p:notesViewPr>
    <p:cSldViewPr>
      <p:cViewPr varScale="1">
        <p:scale>
          <a:sx n="60" d="100"/>
          <a:sy n="60" d="100"/>
        </p:scale>
        <p:origin x="-1842" y="-84"/>
      </p:cViewPr>
      <p:guideLst>
        <p:guide orient="horz" pos="2859"/>
        <p:guide pos="2160"/>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notesMaster" Target="notesMasters/notesMaster1.xml"/><Relationship Id="rId42" Type="http://schemas.openxmlformats.org/officeDocument/2006/relationships/handoutMaster" Target="handoutMasters/handoutMaster1.xml"/><Relationship Id="rId43" Type="http://schemas.openxmlformats.org/officeDocument/2006/relationships/printerSettings" Target="printerSettings/printerSettings1.bin"/><Relationship Id="rId44" Type="http://schemas.openxmlformats.org/officeDocument/2006/relationships/presProps" Target="presProps.xml"/><Relationship Id="rId4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6674" name="Rectangle 2"/>
          <p:cNvSpPr>
            <a:spLocks noGrp="1" noChangeArrowheads="1"/>
          </p:cNvSpPr>
          <p:nvPr>
            <p:ph type="hdr" sz="quarter"/>
          </p:nvPr>
        </p:nvSpPr>
        <p:spPr bwMode="auto">
          <a:xfrm>
            <a:off x="0" y="0"/>
            <a:ext cx="297180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156675" name="Rectangle 3"/>
          <p:cNvSpPr>
            <a:spLocks noGrp="1" noChangeArrowheads="1"/>
          </p:cNvSpPr>
          <p:nvPr>
            <p:ph type="dt" sz="quarter" idx="1"/>
          </p:nvPr>
        </p:nvSpPr>
        <p:spPr bwMode="auto">
          <a:xfrm>
            <a:off x="3884613" y="0"/>
            <a:ext cx="297180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156676" name="Rectangle 4"/>
          <p:cNvSpPr>
            <a:spLocks noGrp="1" noChangeArrowheads="1"/>
          </p:cNvSpPr>
          <p:nvPr>
            <p:ph type="ftr" sz="quarter" idx="2"/>
          </p:nvPr>
        </p:nvSpPr>
        <p:spPr bwMode="auto">
          <a:xfrm>
            <a:off x="0" y="8621713"/>
            <a:ext cx="297180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156677" name="Rectangle 5"/>
          <p:cNvSpPr>
            <a:spLocks noGrp="1" noChangeArrowheads="1"/>
          </p:cNvSpPr>
          <p:nvPr>
            <p:ph type="sldNum" sz="quarter" idx="3"/>
          </p:nvPr>
        </p:nvSpPr>
        <p:spPr bwMode="auto">
          <a:xfrm>
            <a:off x="3884613" y="8621713"/>
            <a:ext cx="297180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2BAFA546-2D39-4D11-8F50-96AB08E6C711}" type="slidenum">
              <a:rPr lang="en-US"/>
              <a:pPr/>
              <a:t>‹#›</a:t>
            </a:fld>
            <a:endParaRPr lang="en-US"/>
          </a:p>
        </p:txBody>
      </p:sp>
    </p:spTree>
    <p:extLst>
      <p:ext uri="{BB962C8B-B14F-4D97-AF65-F5344CB8AC3E}">
        <p14:creationId xmlns:p14="http://schemas.microsoft.com/office/powerpoint/2010/main" val="2831809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4099" name="Rectangle 3"/>
          <p:cNvSpPr>
            <a:spLocks noGrp="1" noChangeArrowheads="1"/>
          </p:cNvSpPr>
          <p:nvPr>
            <p:ph type="dt" idx="1"/>
          </p:nvPr>
        </p:nvSpPr>
        <p:spPr bwMode="auto">
          <a:xfrm>
            <a:off x="3884613" y="0"/>
            <a:ext cx="297180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33796" name="Rectangle 4"/>
          <p:cNvSpPr>
            <a:spLocks noGrp="1" noRot="1" noChangeAspect="1" noChangeArrowheads="1" noTextEdit="1"/>
          </p:cNvSpPr>
          <p:nvPr>
            <p:ph type="sldImg" idx="2"/>
          </p:nvPr>
        </p:nvSpPr>
        <p:spPr bwMode="auto">
          <a:xfrm>
            <a:off x="1160463" y="681038"/>
            <a:ext cx="4538662" cy="34036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685800" y="4311650"/>
            <a:ext cx="5486400" cy="408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21713"/>
            <a:ext cx="297180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4103" name="Rectangle 7"/>
          <p:cNvSpPr>
            <a:spLocks noGrp="1" noChangeArrowheads="1"/>
          </p:cNvSpPr>
          <p:nvPr>
            <p:ph type="sldNum" sz="quarter" idx="5"/>
          </p:nvPr>
        </p:nvSpPr>
        <p:spPr bwMode="auto">
          <a:xfrm>
            <a:off x="3884613" y="8621713"/>
            <a:ext cx="297180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AF60628B-36D4-4213-BD73-24EE2CAAF3E7}" type="slidenum">
              <a:rPr lang="en-US"/>
              <a:pPr/>
              <a:t>‹#›</a:t>
            </a:fld>
            <a:endParaRPr lang="en-US"/>
          </a:p>
        </p:txBody>
      </p:sp>
    </p:spTree>
    <p:extLst>
      <p:ext uri="{BB962C8B-B14F-4D97-AF65-F5344CB8AC3E}">
        <p14:creationId xmlns:p14="http://schemas.microsoft.com/office/powerpoint/2010/main" val="3271581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6474D33A-7DD2-4C43-A194-99242E4BF2AD}" type="slidenum">
              <a:rPr lang="en-US" sz="1200">
                <a:cs typeface="Arial" panose="020B0604020202020204" pitchFamily="34" charset="0"/>
              </a:rPr>
              <a:pPr eaLnBrk="1" hangingPunct="1"/>
              <a:t>1</a:t>
            </a:fld>
            <a:endParaRPr lang="en-US" sz="1200">
              <a:cs typeface="Arial" panose="020B0604020202020204" pitchFamily="34"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r>
              <a:rPr lang="en-US" smtClean="0">
                <a:latin typeface="Arial" panose="020B0604020202020204" pitchFamily="34" charset="0"/>
              </a:rPr>
              <a:t>Welcome to Science Prof Online PowerPoint Resources!</a:t>
            </a:r>
          </a:p>
          <a:p>
            <a:pPr eaLnBrk="1" hangingPunct="1"/>
            <a:r>
              <a:rPr lang="en-US" smtClean="0">
                <a:latin typeface="Arial" panose="020B0604020202020204" pitchFamily="34" charset="0"/>
              </a:rPr>
              <a:t>This PowerPoint Presentation comes from the Virtual Cell Biology Classroom of Science Prof Online, and, as such, is licensed under Creative Commons Attribution-ShareAlike 3.0.; meaning you can download, share and alter any of this presentation, but you can’t sell it or repackage and sell any part of it. Please credit Science Prof Online as the source of this presentation.  Please abide by credited image copyrights.  Thank you for using this resource.</a:t>
            </a:r>
          </a:p>
        </p:txBody>
      </p:sp>
    </p:spTree>
    <p:extLst>
      <p:ext uri="{BB962C8B-B14F-4D97-AF65-F5344CB8AC3E}">
        <p14:creationId xmlns:p14="http://schemas.microsoft.com/office/powerpoint/2010/main" val="17062932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0FAD076E-B1E9-4F52-B39D-324AA45CB661}" type="slidenum">
              <a:rPr lang="en-US" sz="1200"/>
              <a:pPr eaLnBrk="1" hangingPunct="1"/>
              <a:t>10</a:t>
            </a:fld>
            <a:endParaRPr lang="en-US" sz="120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26712729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6B9936C1-D901-486D-95F2-A3226FC8E110}" type="slidenum">
              <a:rPr lang="en-US" sz="1200"/>
              <a:pPr eaLnBrk="1" hangingPunct="1"/>
              <a:t>11</a:t>
            </a:fld>
            <a:endParaRPr lang="en-US" sz="120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p:spPr>
        <p:txBody>
          <a:bodyPr/>
          <a:lstStyle/>
          <a:p>
            <a:pPr eaLnBrk="1" hangingPunct="1"/>
            <a:endParaRPr lang="en-US" dirty="0" smtClean="0">
              <a:latin typeface="Arial" panose="020B0604020202020204" pitchFamily="34" charset="0"/>
            </a:endParaRPr>
          </a:p>
        </p:txBody>
      </p:sp>
    </p:spTree>
    <p:extLst>
      <p:ext uri="{BB962C8B-B14F-4D97-AF65-F5344CB8AC3E}">
        <p14:creationId xmlns:p14="http://schemas.microsoft.com/office/powerpoint/2010/main" val="1199451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B6F3711A-25D4-4C6C-B10C-378B138D3929}" type="slidenum">
              <a:rPr lang="en-US" sz="1200"/>
              <a:pPr eaLnBrk="1" hangingPunct="1"/>
              <a:t>12</a:t>
            </a:fld>
            <a:endParaRPr lang="en-US" sz="120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pPr eaLnBrk="1" hangingPunct="1"/>
            <a:endParaRPr lang="en-US" dirty="0" smtClean="0">
              <a:latin typeface="Arial" panose="020B0604020202020204" pitchFamily="34" charset="0"/>
            </a:endParaRPr>
          </a:p>
        </p:txBody>
      </p:sp>
    </p:spTree>
    <p:extLst>
      <p:ext uri="{BB962C8B-B14F-4D97-AF65-F5344CB8AC3E}">
        <p14:creationId xmlns:p14="http://schemas.microsoft.com/office/powerpoint/2010/main" val="9024381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29128847-E960-411F-A93A-9832DCA614D3}" type="slidenum">
              <a:rPr lang="en-US" sz="1200"/>
              <a:pPr eaLnBrk="1" hangingPunct="1"/>
              <a:t>13</a:t>
            </a:fld>
            <a:endParaRPr lang="en-US" sz="120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endParaRPr lang="en-US" dirty="0" smtClean="0">
              <a:latin typeface="Arial" panose="020B0604020202020204" pitchFamily="34" charset="0"/>
            </a:endParaRPr>
          </a:p>
        </p:txBody>
      </p:sp>
    </p:spTree>
    <p:extLst>
      <p:ext uri="{BB962C8B-B14F-4D97-AF65-F5344CB8AC3E}">
        <p14:creationId xmlns:p14="http://schemas.microsoft.com/office/powerpoint/2010/main" val="18794251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AA9F7A13-8DB6-4FBF-B42A-9DF3BBC0F4AA}" type="slidenum">
              <a:rPr lang="en-US" sz="1200"/>
              <a:pPr eaLnBrk="1" hangingPunct="1"/>
              <a:t>14</a:t>
            </a:fld>
            <a:endParaRPr lang="en-US" sz="120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pPr eaLnBrk="1" hangingPunct="1"/>
            <a:endParaRPr lang="en-US" dirty="0" smtClean="0">
              <a:latin typeface="Arial" panose="020B0604020202020204" pitchFamily="34" charset="0"/>
            </a:endParaRPr>
          </a:p>
        </p:txBody>
      </p:sp>
    </p:spTree>
    <p:extLst>
      <p:ext uri="{BB962C8B-B14F-4D97-AF65-F5344CB8AC3E}">
        <p14:creationId xmlns:p14="http://schemas.microsoft.com/office/powerpoint/2010/main" val="10984238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BAF47277-C98F-4F0C-BB7A-4C87D3761862}" type="slidenum">
              <a:rPr lang="en-US" sz="1200"/>
              <a:pPr eaLnBrk="1" hangingPunct="1"/>
              <a:t>15</a:t>
            </a:fld>
            <a:endParaRPr lang="en-US" sz="120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34742391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25037409-5770-4929-8C0D-6B6E7ECAD1C0}" type="slidenum">
              <a:rPr lang="en-US" b="0"/>
              <a:pPr eaLnBrk="1" hangingPunct="1"/>
              <a:t>16</a:t>
            </a:fld>
            <a:endParaRPr lang="en-US" b="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endParaRPr lang="en-US" dirty="0" smtClean="0">
              <a:latin typeface="Arial" panose="020B0604020202020204" pitchFamily="34" charset="0"/>
            </a:endParaRPr>
          </a:p>
        </p:txBody>
      </p:sp>
    </p:spTree>
    <p:extLst>
      <p:ext uri="{BB962C8B-B14F-4D97-AF65-F5344CB8AC3E}">
        <p14:creationId xmlns:p14="http://schemas.microsoft.com/office/powerpoint/2010/main" val="3877337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B255447E-0B45-4666-A2CD-9D1D077D91C5}" type="slidenum">
              <a:rPr lang="en-US" b="0"/>
              <a:pPr eaLnBrk="1" hangingPunct="1"/>
              <a:t>17</a:t>
            </a:fld>
            <a:endParaRPr lang="en-US" b="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pPr eaLnBrk="1" hangingPunct="1"/>
            <a:endParaRPr lang="en-US" dirty="0" smtClean="0">
              <a:latin typeface="Arial" panose="020B0604020202020204" pitchFamily="34" charset="0"/>
            </a:endParaRPr>
          </a:p>
        </p:txBody>
      </p:sp>
    </p:spTree>
    <p:extLst>
      <p:ext uri="{BB962C8B-B14F-4D97-AF65-F5344CB8AC3E}">
        <p14:creationId xmlns:p14="http://schemas.microsoft.com/office/powerpoint/2010/main" val="10158847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D0600093-D6AE-4A50-83B1-01323D37501D}" type="slidenum">
              <a:rPr lang="en-US" b="0"/>
              <a:pPr eaLnBrk="1" hangingPunct="1"/>
              <a:t>18</a:t>
            </a:fld>
            <a:endParaRPr lang="en-US" b="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endParaRPr lang="en-US" dirty="0" smtClean="0">
              <a:latin typeface="Arial" panose="020B0604020202020204" pitchFamily="34" charset="0"/>
            </a:endParaRPr>
          </a:p>
        </p:txBody>
      </p:sp>
    </p:spTree>
    <p:extLst>
      <p:ext uri="{BB962C8B-B14F-4D97-AF65-F5344CB8AC3E}">
        <p14:creationId xmlns:p14="http://schemas.microsoft.com/office/powerpoint/2010/main" val="26296507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FD1C8750-4066-49E5-A295-59E81A3D5795}" type="slidenum">
              <a:rPr lang="en-US" b="0"/>
              <a:pPr eaLnBrk="1" hangingPunct="1"/>
              <a:t>19</a:t>
            </a:fld>
            <a:endParaRPr lang="en-US" b="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xfrm>
            <a:off x="914400" y="4311650"/>
            <a:ext cx="5029200" cy="4084638"/>
          </a:xfrm>
          <a:noFill/>
        </p:spPr>
        <p:txBody>
          <a:bodyPr/>
          <a:lstStyle/>
          <a:p>
            <a:pPr eaLnBrk="1" hangingPunct="1"/>
            <a:endParaRPr lang="en-US" dirty="0" smtClean="0">
              <a:latin typeface="Arial" panose="020B0604020202020204" pitchFamily="34" charset="0"/>
            </a:endParaRPr>
          </a:p>
        </p:txBody>
      </p:sp>
    </p:spTree>
    <p:extLst>
      <p:ext uri="{BB962C8B-B14F-4D97-AF65-F5344CB8AC3E}">
        <p14:creationId xmlns:p14="http://schemas.microsoft.com/office/powerpoint/2010/main" val="2034901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57A2FF83-2CE6-49D6-B84E-6A22DA16EBCE}" type="slidenum">
              <a:rPr lang="en-US" sz="1200"/>
              <a:pPr eaLnBrk="1" hangingPunct="1"/>
              <a:t>2</a:t>
            </a:fld>
            <a:endParaRPr lang="en-US" sz="120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25301891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177388C3-C9CC-4D33-953D-630176F24F5B}" type="slidenum">
              <a:rPr lang="en-US" b="0"/>
              <a:pPr eaLnBrk="1" hangingPunct="1"/>
              <a:t>20</a:t>
            </a:fld>
            <a:endParaRPr lang="en-US" b="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10385621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6BF145DB-21B5-47B8-9018-BD8F3BD1DD31}" type="slidenum">
              <a:rPr lang="en-US" b="0"/>
              <a:pPr eaLnBrk="1" hangingPunct="1"/>
              <a:t>21</a:t>
            </a:fld>
            <a:endParaRPr lang="en-US" b="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xfrm>
            <a:off x="914400" y="4311650"/>
            <a:ext cx="5029200" cy="4084638"/>
          </a:xfrm>
          <a:noFill/>
        </p:spPr>
        <p:txBody>
          <a:bodyPr/>
          <a:lstStyle/>
          <a:p>
            <a:pPr eaLnBrk="1" hangingPunct="1"/>
            <a:endParaRPr lang="en-US" dirty="0" smtClean="0">
              <a:latin typeface="Arial" panose="020B0604020202020204" pitchFamily="34" charset="0"/>
            </a:endParaRPr>
          </a:p>
        </p:txBody>
      </p:sp>
    </p:spTree>
    <p:extLst>
      <p:ext uri="{BB962C8B-B14F-4D97-AF65-F5344CB8AC3E}">
        <p14:creationId xmlns:p14="http://schemas.microsoft.com/office/powerpoint/2010/main" val="29768389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7F8C3FE6-ED39-4F93-80EE-B68CF0FDBF3C}" type="slidenum">
              <a:rPr lang="en-US" b="0"/>
              <a:pPr eaLnBrk="1" hangingPunct="1"/>
              <a:t>22</a:t>
            </a:fld>
            <a:endParaRPr lang="en-US" b="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xfrm>
            <a:off x="914400" y="4311650"/>
            <a:ext cx="5029200" cy="4084638"/>
          </a:xfrm>
          <a:noFill/>
        </p:spPr>
        <p:txBody>
          <a:bodyPr/>
          <a:lstStyle/>
          <a:p>
            <a:pPr eaLnBrk="1" hangingPunct="1"/>
            <a:endParaRPr lang="en-US" dirty="0" smtClean="0">
              <a:latin typeface="Arial" panose="020B0604020202020204" pitchFamily="34" charset="0"/>
            </a:endParaRPr>
          </a:p>
        </p:txBody>
      </p:sp>
    </p:spTree>
    <p:extLst>
      <p:ext uri="{BB962C8B-B14F-4D97-AF65-F5344CB8AC3E}">
        <p14:creationId xmlns:p14="http://schemas.microsoft.com/office/powerpoint/2010/main" val="30725613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709054F7-4969-4963-8D65-B814D47EB0C6}" type="slidenum">
              <a:rPr lang="en-US" b="0"/>
              <a:pPr eaLnBrk="1" hangingPunct="1"/>
              <a:t>23</a:t>
            </a:fld>
            <a:endParaRPr lang="en-US" b="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xfrm>
            <a:off x="914400" y="4311650"/>
            <a:ext cx="5029200" cy="4084638"/>
          </a:xfrm>
          <a:noFill/>
        </p:spPr>
        <p:txBody>
          <a:bodyPr/>
          <a:lstStyle/>
          <a:p>
            <a:pPr eaLnBrk="1" hangingPunct="1"/>
            <a:endParaRPr lang="en-US" dirty="0" smtClean="0">
              <a:latin typeface="Arial" panose="020B0604020202020204" pitchFamily="34" charset="0"/>
            </a:endParaRPr>
          </a:p>
        </p:txBody>
      </p:sp>
    </p:spTree>
    <p:extLst>
      <p:ext uri="{BB962C8B-B14F-4D97-AF65-F5344CB8AC3E}">
        <p14:creationId xmlns:p14="http://schemas.microsoft.com/office/powerpoint/2010/main" val="17139134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7BB60648-55B1-4A03-AF1A-093AADFFD1C6}" type="slidenum">
              <a:rPr lang="en-US" b="0"/>
              <a:pPr eaLnBrk="1" hangingPunct="1"/>
              <a:t>24</a:t>
            </a:fld>
            <a:endParaRPr lang="en-US" b="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pPr eaLnBrk="1" hangingPunct="1"/>
            <a:endParaRPr lang="en-US" dirty="0" smtClean="0">
              <a:latin typeface="Arial" panose="020B0604020202020204" pitchFamily="34" charset="0"/>
            </a:endParaRPr>
          </a:p>
        </p:txBody>
      </p:sp>
    </p:spTree>
    <p:extLst>
      <p:ext uri="{BB962C8B-B14F-4D97-AF65-F5344CB8AC3E}">
        <p14:creationId xmlns:p14="http://schemas.microsoft.com/office/powerpoint/2010/main" val="18184295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7B3DAFEE-4BDF-4E72-B550-54728C3CF2D9}" type="slidenum">
              <a:rPr lang="en-US" b="0"/>
              <a:pPr eaLnBrk="1" hangingPunct="1"/>
              <a:t>25</a:t>
            </a:fld>
            <a:endParaRPr lang="en-US" b="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xfrm>
            <a:off x="914400" y="4311650"/>
            <a:ext cx="5029200" cy="4084638"/>
          </a:xfrm>
          <a:noFill/>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12286952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40F570DD-67D3-4D59-99ED-0AB3969827F1}" type="slidenum">
              <a:rPr lang="en-US" b="0"/>
              <a:pPr eaLnBrk="1" hangingPunct="1"/>
              <a:t>26</a:t>
            </a:fld>
            <a:endParaRPr lang="en-US" b="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35599401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2AD38571-912A-490D-9F7F-DA5FEBBDEAC3}" type="slidenum">
              <a:rPr lang="en-US" b="0"/>
              <a:pPr eaLnBrk="1" hangingPunct="1"/>
              <a:t>27</a:t>
            </a:fld>
            <a:endParaRPr lang="en-US" b="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xfrm>
            <a:off x="914400" y="4311650"/>
            <a:ext cx="5029200" cy="4084638"/>
          </a:xfrm>
          <a:noFill/>
        </p:spPr>
        <p:txBody>
          <a:bodyPr/>
          <a:lstStyle/>
          <a:p>
            <a:pPr eaLnBrk="1" hangingPunct="1"/>
            <a:endParaRPr lang="en-US" dirty="0" smtClean="0">
              <a:latin typeface="Arial" panose="020B0604020202020204" pitchFamily="34" charset="0"/>
            </a:endParaRPr>
          </a:p>
        </p:txBody>
      </p:sp>
    </p:spTree>
    <p:extLst>
      <p:ext uri="{BB962C8B-B14F-4D97-AF65-F5344CB8AC3E}">
        <p14:creationId xmlns:p14="http://schemas.microsoft.com/office/powerpoint/2010/main" val="38233309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CFB9BE6A-203C-4E85-AD80-20A4EC9CFC36}" type="slidenum">
              <a:rPr lang="en-US" b="0"/>
              <a:pPr eaLnBrk="1" hangingPunct="1"/>
              <a:t>28</a:t>
            </a:fld>
            <a:endParaRPr lang="en-US" b="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29849078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4D9B58CC-CC24-4337-9B2C-81695AFA8071}" type="slidenum">
              <a:rPr lang="en-US" b="0"/>
              <a:pPr eaLnBrk="1" hangingPunct="1"/>
              <a:t>29</a:t>
            </a:fld>
            <a:endParaRPr lang="en-US" b="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eaLnBrk="1" hangingPunct="1"/>
            <a:endParaRPr lang="en-US" dirty="0" smtClean="0">
              <a:latin typeface="Arial" panose="020B0604020202020204" pitchFamily="34" charset="0"/>
            </a:endParaRPr>
          </a:p>
        </p:txBody>
      </p:sp>
    </p:spTree>
    <p:extLst>
      <p:ext uri="{BB962C8B-B14F-4D97-AF65-F5344CB8AC3E}">
        <p14:creationId xmlns:p14="http://schemas.microsoft.com/office/powerpoint/2010/main" val="10507298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30404DFB-BA16-4925-86B4-C5965A721CD9}" type="slidenum">
              <a:rPr lang="en-US" sz="1200"/>
              <a:pPr eaLnBrk="1" hangingPunct="1"/>
              <a:t>3</a:t>
            </a:fld>
            <a:endParaRPr lang="en-US" sz="120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endParaRPr lang="en-US" dirty="0" smtClean="0">
              <a:latin typeface="Arial" panose="020B0604020202020204" pitchFamily="34" charset="0"/>
            </a:endParaRPr>
          </a:p>
        </p:txBody>
      </p:sp>
    </p:spTree>
    <p:extLst>
      <p:ext uri="{BB962C8B-B14F-4D97-AF65-F5344CB8AC3E}">
        <p14:creationId xmlns:p14="http://schemas.microsoft.com/office/powerpoint/2010/main" val="29100121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47ACAD9D-EE5A-4C2E-B25B-0D6B4CC14B2F}" type="slidenum">
              <a:rPr lang="en-US" b="0"/>
              <a:pPr eaLnBrk="1" hangingPunct="1"/>
              <a:t>30</a:t>
            </a:fld>
            <a:endParaRPr lang="en-US" b="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xfrm>
            <a:off x="914400" y="4311650"/>
            <a:ext cx="5029200" cy="4084638"/>
          </a:xfrm>
          <a:noFill/>
        </p:spPr>
        <p:txBody>
          <a:bodyPr/>
          <a:lstStyle/>
          <a:p>
            <a:pPr eaLnBrk="1" hangingPunct="1"/>
            <a:endParaRPr lang="en-US" dirty="0" smtClean="0">
              <a:latin typeface="Arial" panose="020B0604020202020204" pitchFamily="34" charset="0"/>
            </a:endParaRPr>
          </a:p>
        </p:txBody>
      </p:sp>
    </p:spTree>
    <p:extLst>
      <p:ext uri="{BB962C8B-B14F-4D97-AF65-F5344CB8AC3E}">
        <p14:creationId xmlns:p14="http://schemas.microsoft.com/office/powerpoint/2010/main" val="24022278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4D9B58CC-CC24-4337-9B2C-81695AFA8071}" type="slidenum">
              <a:rPr lang="en-US" b="0"/>
              <a:pPr eaLnBrk="1" hangingPunct="1"/>
              <a:t>31</a:t>
            </a:fld>
            <a:endParaRPr lang="en-US" b="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eaLnBrk="1" hangingPunct="1"/>
            <a:endParaRPr lang="en-US" dirty="0" smtClean="0">
              <a:latin typeface="Arial" panose="020B0604020202020204" pitchFamily="34" charset="0"/>
            </a:endParaRPr>
          </a:p>
        </p:txBody>
      </p:sp>
    </p:spTree>
    <p:extLst>
      <p:ext uri="{BB962C8B-B14F-4D97-AF65-F5344CB8AC3E}">
        <p14:creationId xmlns:p14="http://schemas.microsoft.com/office/powerpoint/2010/main" val="10507298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4D9B58CC-CC24-4337-9B2C-81695AFA8071}" type="slidenum">
              <a:rPr lang="en-US" b="0"/>
              <a:pPr eaLnBrk="1" hangingPunct="1"/>
              <a:t>32</a:t>
            </a:fld>
            <a:endParaRPr lang="en-US" b="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eaLnBrk="1" hangingPunct="1"/>
            <a:endParaRPr lang="en-US" dirty="0" smtClean="0">
              <a:latin typeface="Arial" panose="020B0604020202020204" pitchFamily="34" charset="0"/>
            </a:endParaRPr>
          </a:p>
        </p:txBody>
      </p:sp>
    </p:spTree>
    <p:extLst>
      <p:ext uri="{BB962C8B-B14F-4D97-AF65-F5344CB8AC3E}">
        <p14:creationId xmlns:p14="http://schemas.microsoft.com/office/powerpoint/2010/main" val="10507298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166A2C2E-FCBD-4261-B262-F61BE627CFE2}" type="slidenum">
              <a:rPr lang="en-US" b="0"/>
              <a:pPr eaLnBrk="1" hangingPunct="1"/>
              <a:t>33</a:t>
            </a:fld>
            <a:endParaRPr lang="en-US" b="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37734903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DFACB495-7B80-4229-9481-79C3DD179281}" type="slidenum">
              <a:rPr lang="en-US" b="0"/>
              <a:pPr eaLnBrk="1" hangingPunct="1"/>
              <a:t>34</a:t>
            </a:fld>
            <a:endParaRPr lang="en-US" b="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15665089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C3ADBC14-22AB-4CF4-9D24-FE0D3A557FAF}" type="slidenum">
              <a:rPr lang="en-US" b="0"/>
              <a:pPr eaLnBrk="1" hangingPunct="1"/>
              <a:t>35</a:t>
            </a:fld>
            <a:endParaRPr lang="en-US" b="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12296160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8998F352-F8F1-43C4-86BD-7253E7775160}" type="slidenum">
              <a:rPr lang="en-US" b="0"/>
              <a:pPr eaLnBrk="1" hangingPunct="1"/>
              <a:t>36</a:t>
            </a:fld>
            <a:endParaRPr lang="en-US" b="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2082707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AB423DBB-EC13-48F7-9009-E3897DC76351}" type="slidenum">
              <a:rPr lang="en-US" b="0"/>
              <a:pPr eaLnBrk="1" hangingPunct="1"/>
              <a:t>37</a:t>
            </a:fld>
            <a:endParaRPr lang="en-US" b="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2946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D65316A0-550C-4429-8BA9-2FC7ABF8EF92}" type="slidenum">
              <a:rPr lang="en-US" b="0"/>
              <a:pPr eaLnBrk="1" hangingPunct="1"/>
              <a:t>38</a:t>
            </a:fld>
            <a:endParaRPr lang="en-US" b="0"/>
          </a:p>
        </p:txBody>
      </p:sp>
      <p:sp>
        <p:nvSpPr>
          <p:cNvPr id="54275" name="Rectangle 2"/>
          <p:cNvSpPr>
            <a:spLocks noGrp="1" noRot="1" noChangeAspect="1" noChangeArrowheads="1" noTextEdit="1"/>
          </p:cNvSpPr>
          <p:nvPr>
            <p:ph type="sldImg"/>
          </p:nvPr>
        </p:nvSpPr>
        <p:spPr>
          <a:xfrm>
            <a:off x="1162050" y="681038"/>
            <a:ext cx="4538663" cy="3403600"/>
          </a:xfrm>
          <a:ln/>
        </p:spPr>
      </p:sp>
      <p:sp>
        <p:nvSpPr>
          <p:cNvPr id="54276" name="Rectangle 3"/>
          <p:cNvSpPr>
            <a:spLocks noGrp="1" noChangeArrowheads="1"/>
          </p:cNvSpPr>
          <p:nvPr>
            <p:ph type="body" idx="1"/>
          </p:nvPr>
        </p:nvSpPr>
        <p:spPr>
          <a:noFill/>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287531681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C9680BBE-052D-4D8B-BD45-C5B23E0D4945}" type="slidenum">
              <a:rPr lang="en-US" sz="1200"/>
              <a:pPr eaLnBrk="1" hangingPunct="1"/>
              <a:t>39</a:t>
            </a:fld>
            <a:endParaRPr lang="en-US" sz="1200"/>
          </a:p>
        </p:txBody>
      </p:sp>
      <p:sp>
        <p:nvSpPr>
          <p:cNvPr id="65539" name="Rectangle 2"/>
          <p:cNvSpPr>
            <a:spLocks noGrp="1" noRot="1" noChangeAspect="1" noChangeArrowheads="1" noTextEdit="1"/>
          </p:cNvSpPr>
          <p:nvPr>
            <p:ph type="sldImg"/>
          </p:nvPr>
        </p:nvSpPr>
        <p:spPr>
          <a:xfrm>
            <a:off x="1158875" y="681038"/>
            <a:ext cx="4540250" cy="3405187"/>
          </a:xfrm>
          <a:ln/>
        </p:spPr>
      </p:sp>
      <p:sp>
        <p:nvSpPr>
          <p:cNvPr id="65540" name="Rectangle 3"/>
          <p:cNvSpPr>
            <a:spLocks noGrp="1" noChangeArrowheads="1"/>
          </p:cNvSpPr>
          <p:nvPr>
            <p:ph type="body" idx="1"/>
          </p:nvPr>
        </p:nvSpPr>
        <p:spPr>
          <a:noFill/>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8946000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78C648C2-C7A5-4FEE-A61D-3ED97B4E0031}" type="slidenum">
              <a:rPr lang="en-US" sz="1200"/>
              <a:pPr eaLnBrk="1" hangingPunct="1"/>
              <a:t>4</a:t>
            </a:fld>
            <a:endParaRPr lang="en-US" sz="120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r>
              <a:rPr lang="en-US" smtClean="0">
                <a:latin typeface="Arial" panose="020B0604020202020204" pitchFamily="34" charset="0"/>
              </a:rPr>
              <a:t>Interphase</a:t>
            </a:r>
          </a:p>
          <a:p>
            <a:pPr eaLnBrk="1" hangingPunct="1"/>
            <a:endParaRPr lang="en-US" smtClean="0">
              <a:latin typeface="Arial" panose="020B0604020202020204" pitchFamily="34" charset="0"/>
            </a:endParaRPr>
          </a:p>
          <a:p>
            <a:pPr eaLnBrk="1" hangingPunct="1"/>
            <a:r>
              <a:rPr lang="en-US" smtClean="0">
                <a:latin typeface="Arial" panose="020B0604020202020204" pitchFamily="34" charset="0"/>
              </a:rPr>
              <a:t>Cell Division</a:t>
            </a:r>
          </a:p>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3862834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E5F0A19F-B10D-4365-98AC-F973C18188CC}" type="slidenum">
              <a:rPr lang="en-US" sz="1200"/>
              <a:pPr eaLnBrk="1" hangingPunct="1"/>
              <a:t>5</a:t>
            </a:fld>
            <a:endParaRPr lang="en-US" sz="120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pPr eaLnBrk="1" hangingPunct="1"/>
            <a:r>
              <a:rPr lang="en-US" smtClean="0">
                <a:latin typeface="Arial" panose="020B0604020202020204" pitchFamily="34" charset="0"/>
              </a:rPr>
              <a:t>G1 </a:t>
            </a:r>
          </a:p>
          <a:p>
            <a:pPr eaLnBrk="1" hangingPunct="1"/>
            <a:endParaRPr lang="en-US" smtClean="0">
              <a:latin typeface="Arial" panose="020B0604020202020204" pitchFamily="34" charset="0"/>
            </a:endParaRPr>
          </a:p>
          <a:p>
            <a:pPr eaLnBrk="1" hangingPunct="1"/>
            <a:r>
              <a:rPr lang="en-US" smtClean="0">
                <a:latin typeface="Arial" panose="020B0604020202020204" pitchFamily="34" charset="0"/>
              </a:rPr>
              <a:t>S </a:t>
            </a:r>
          </a:p>
          <a:p>
            <a:pPr eaLnBrk="1" hangingPunct="1"/>
            <a:endParaRPr lang="en-US" smtClean="0">
              <a:latin typeface="Arial" panose="020B0604020202020204" pitchFamily="34" charset="0"/>
            </a:endParaRPr>
          </a:p>
          <a:p>
            <a:pPr eaLnBrk="1" hangingPunct="1"/>
            <a:r>
              <a:rPr lang="en-US" smtClean="0">
                <a:latin typeface="Arial" panose="020B0604020202020204" pitchFamily="34" charset="0"/>
              </a:rPr>
              <a:t>G2</a:t>
            </a:r>
          </a:p>
        </p:txBody>
      </p:sp>
    </p:spTree>
    <p:extLst>
      <p:ext uri="{BB962C8B-B14F-4D97-AF65-F5344CB8AC3E}">
        <p14:creationId xmlns:p14="http://schemas.microsoft.com/office/powerpoint/2010/main" val="29983309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F8830AC4-224B-40A6-B4ED-CF1FC29B62CD}" type="slidenum">
              <a:rPr lang="en-US" sz="1200"/>
              <a:pPr eaLnBrk="1" hangingPunct="1"/>
              <a:t>6</a:t>
            </a:fld>
            <a:endParaRPr lang="en-US" sz="120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endParaRPr lang="en-US" dirty="0" smtClean="0">
              <a:latin typeface="Arial" panose="020B0604020202020204" pitchFamily="34" charset="0"/>
            </a:endParaRPr>
          </a:p>
        </p:txBody>
      </p:sp>
    </p:spTree>
    <p:extLst>
      <p:ext uri="{BB962C8B-B14F-4D97-AF65-F5344CB8AC3E}">
        <p14:creationId xmlns:p14="http://schemas.microsoft.com/office/powerpoint/2010/main" val="22146388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33D64BC1-AF9D-4A10-953F-CFA520A0201E}" type="slidenum">
              <a:rPr lang="en-US" sz="1200"/>
              <a:pPr eaLnBrk="1" hangingPunct="1"/>
              <a:t>7</a:t>
            </a:fld>
            <a:endParaRPr lang="en-US" sz="120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pPr eaLnBrk="1" hangingPunct="1"/>
            <a:endParaRPr lang="en-US" dirty="0" smtClean="0">
              <a:latin typeface="Arial" panose="020B0604020202020204" pitchFamily="34" charset="0"/>
            </a:endParaRPr>
          </a:p>
        </p:txBody>
      </p:sp>
    </p:spTree>
    <p:extLst>
      <p:ext uri="{BB962C8B-B14F-4D97-AF65-F5344CB8AC3E}">
        <p14:creationId xmlns:p14="http://schemas.microsoft.com/office/powerpoint/2010/main" val="1360916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7F2DC495-C34E-4433-96E5-0B991B3E9E0F}" type="slidenum">
              <a:rPr lang="en-US" sz="1200"/>
              <a:pPr eaLnBrk="1" hangingPunct="1"/>
              <a:t>8</a:t>
            </a:fld>
            <a:endParaRPr lang="en-US" sz="120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eaLnBrk="1" hangingPunct="1"/>
            <a:r>
              <a:rPr lang="en-US" smtClean="0">
                <a:latin typeface="Arial" panose="020B0604020202020204" pitchFamily="34" charset="0"/>
              </a:rPr>
              <a:t>I Peed on the MAT.</a:t>
            </a:r>
          </a:p>
        </p:txBody>
      </p:sp>
    </p:spTree>
    <p:extLst>
      <p:ext uri="{BB962C8B-B14F-4D97-AF65-F5344CB8AC3E}">
        <p14:creationId xmlns:p14="http://schemas.microsoft.com/office/powerpoint/2010/main" val="36723710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09631560-8CD7-40D1-A475-A7BB93AB6808}" type="slidenum">
              <a:rPr lang="en-US" sz="1200"/>
              <a:pPr eaLnBrk="1" hangingPunct="1"/>
              <a:t>9</a:t>
            </a:fld>
            <a:endParaRPr lang="en-US" sz="120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endParaRPr lang="en-US" dirty="0" smtClean="0">
              <a:latin typeface="Arial" panose="020B0604020202020204" pitchFamily="34" charset="0"/>
            </a:endParaRPr>
          </a:p>
        </p:txBody>
      </p:sp>
    </p:spTree>
    <p:extLst>
      <p:ext uri="{BB962C8B-B14F-4D97-AF65-F5344CB8AC3E}">
        <p14:creationId xmlns:p14="http://schemas.microsoft.com/office/powerpoint/2010/main" val="1235989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F7293D5-1A1A-456F-B9E1-FE8066CAC387}" type="slidenum">
              <a:rPr lang="en-US"/>
              <a:pPr/>
              <a:t>‹#›</a:t>
            </a:fld>
            <a:endParaRPr lang="en-US"/>
          </a:p>
        </p:txBody>
      </p:sp>
    </p:spTree>
    <p:extLst>
      <p:ext uri="{BB962C8B-B14F-4D97-AF65-F5344CB8AC3E}">
        <p14:creationId xmlns:p14="http://schemas.microsoft.com/office/powerpoint/2010/main" val="7098476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50D304C-EA13-4723-9F45-58399CC099AE}" type="slidenum">
              <a:rPr lang="en-US"/>
              <a:pPr/>
              <a:t>‹#›</a:t>
            </a:fld>
            <a:endParaRPr lang="en-US"/>
          </a:p>
        </p:txBody>
      </p:sp>
    </p:spTree>
    <p:extLst>
      <p:ext uri="{BB962C8B-B14F-4D97-AF65-F5344CB8AC3E}">
        <p14:creationId xmlns:p14="http://schemas.microsoft.com/office/powerpoint/2010/main" val="746559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E4FFB6C-AC61-40B9-A91A-74AA4F3E98A1}" type="slidenum">
              <a:rPr lang="en-US"/>
              <a:pPr/>
              <a:t>‹#›</a:t>
            </a:fld>
            <a:endParaRPr lang="en-US"/>
          </a:p>
        </p:txBody>
      </p:sp>
    </p:spTree>
    <p:extLst>
      <p:ext uri="{BB962C8B-B14F-4D97-AF65-F5344CB8AC3E}">
        <p14:creationId xmlns:p14="http://schemas.microsoft.com/office/powerpoint/2010/main" val="396822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fld id="{B30C3428-055A-46D7-A4F4-9E11F8272B94}" type="slidenum">
              <a:rPr lang="en-US"/>
              <a:pPr/>
              <a:t>‹#›</a:t>
            </a:fld>
            <a:endParaRPr lang="en-US"/>
          </a:p>
        </p:txBody>
      </p:sp>
    </p:spTree>
    <p:extLst>
      <p:ext uri="{BB962C8B-B14F-4D97-AF65-F5344CB8AC3E}">
        <p14:creationId xmlns:p14="http://schemas.microsoft.com/office/powerpoint/2010/main" val="11273046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fld id="{C069B0D7-F833-49AD-8E64-E664EDC3921E}" type="slidenum">
              <a:rPr lang="en-US"/>
              <a:pPr/>
              <a:t>‹#›</a:t>
            </a:fld>
            <a:endParaRPr lang="en-US"/>
          </a:p>
        </p:txBody>
      </p:sp>
    </p:spTree>
    <p:extLst>
      <p:ext uri="{BB962C8B-B14F-4D97-AF65-F5344CB8AC3E}">
        <p14:creationId xmlns:p14="http://schemas.microsoft.com/office/powerpoint/2010/main" val="27515603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CB819494-8045-4DF6-A0B6-943EE3A10EA1}" type="slidenum">
              <a:rPr lang="en-US"/>
              <a:pPr/>
              <a:t>‹#›</a:t>
            </a:fld>
            <a:endParaRPr lang="en-US"/>
          </a:p>
        </p:txBody>
      </p:sp>
    </p:spTree>
    <p:extLst>
      <p:ext uri="{BB962C8B-B14F-4D97-AF65-F5344CB8AC3E}">
        <p14:creationId xmlns:p14="http://schemas.microsoft.com/office/powerpoint/2010/main" val="31148435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CE8B287-9F78-41B2-9730-9697B282B6F2}" type="slidenum">
              <a:rPr lang="en-US"/>
              <a:pPr/>
              <a:t>‹#›</a:t>
            </a:fld>
            <a:endParaRPr lang="en-US"/>
          </a:p>
        </p:txBody>
      </p:sp>
    </p:spTree>
    <p:extLst>
      <p:ext uri="{BB962C8B-B14F-4D97-AF65-F5344CB8AC3E}">
        <p14:creationId xmlns:p14="http://schemas.microsoft.com/office/powerpoint/2010/main" val="23290591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fld id="{9EAACF44-6909-4CFF-BC90-C6DBFD65E4DD}" type="slidenum">
              <a:rPr lang="en-US"/>
              <a:pPr/>
              <a:t>‹#›</a:t>
            </a:fld>
            <a:endParaRPr lang="en-US"/>
          </a:p>
        </p:txBody>
      </p:sp>
    </p:spTree>
    <p:extLst>
      <p:ext uri="{BB962C8B-B14F-4D97-AF65-F5344CB8AC3E}">
        <p14:creationId xmlns:p14="http://schemas.microsoft.com/office/powerpoint/2010/main" val="2351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B3056C7-69E2-40B7-A282-994706159721}" type="slidenum">
              <a:rPr lang="en-US"/>
              <a:pPr/>
              <a:t>‹#›</a:t>
            </a:fld>
            <a:endParaRPr lang="en-US"/>
          </a:p>
        </p:txBody>
      </p:sp>
    </p:spTree>
    <p:extLst>
      <p:ext uri="{BB962C8B-B14F-4D97-AF65-F5344CB8AC3E}">
        <p14:creationId xmlns:p14="http://schemas.microsoft.com/office/powerpoint/2010/main" val="3544595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EC4FA80-3ADB-4FBE-9E90-5DBEEA3830A5}" type="slidenum">
              <a:rPr lang="en-US"/>
              <a:pPr/>
              <a:t>‹#›</a:t>
            </a:fld>
            <a:endParaRPr lang="en-US"/>
          </a:p>
        </p:txBody>
      </p:sp>
    </p:spTree>
    <p:extLst>
      <p:ext uri="{BB962C8B-B14F-4D97-AF65-F5344CB8AC3E}">
        <p14:creationId xmlns:p14="http://schemas.microsoft.com/office/powerpoint/2010/main" val="3820303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9D4C339B-1C4D-440B-86C8-9D884A6989A9}" type="slidenum">
              <a:rPr lang="en-US"/>
              <a:pPr/>
              <a:t>‹#›</a:t>
            </a:fld>
            <a:endParaRPr lang="en-US"/>
          </a:p>
        </p:txBody>
      </p:sp>
    </p:spTree>
    <p:extLst>
      <p:ext uri="{BB962C8B-B14F-4D97-AF65-F5344CB8AC3E}">
        <p14:creationId xmlns:p14="http://schemas.microsoft.com/office/powerpoint/2010/main" val="3515424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170C9D19-B0BC-49F7-BCBA-F6D13A3AD0C6}" type="slidenum">
              <a:rPr lang="en-US"/>
              <a:pPr/>
              <a:t>‹#›</a:t>
            </a:fld>
            <a:endParaRPr lang="en-US"/>
          </a:p>
        </p:txBody>
      </p:sp>
    </p:spTree>
    <p:extLst>
      <p:ext uri="{BB962C8B-B14F-4D97-AF65-F5344CB8AC3E}">
        <p14:creationId xmlns:p14="http://schemas.microsoft.com/office/powerpoint/2010/main" val="3313759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B2AC3C51-59E6-46EA-BCAA-1D262368E19A}" type="slidenum">
              <a:rPr lang="en-US"/>
              <a:pPr/>
              <a:t>‹#›</a:t>
            </a:fld>
            <a:endParaRPr lang="en-US"/>
          </a:p>
        </p:txBody>
      </p:sp>
    </p:spTree>
    <p:extLst>
      <p:ext uri="{BB962C8B-B14F-4D97-AF65-F5344CB8AC3E}">
        <p14:creationId xmlns:p14="http://schemas.microsoft.com/office/powerpoint/2010/main" val="38189346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18E59C78-A97C-4AF1-8208-8AE69D57FB62}" type="slidenum">
              <a:rPr lang="en-US"/>
              <a:pPr/>
              <a:t>‹#›</a:t>
            </a:fld>
            <a:endParaRPr lang="en-US"/>
          </a:p>
        </p:txBody>
      </p:sp>
    </p:spTree>
    <p:extLst>
      <p:ext uri="{BB962C8B-B14F-4D97-AF65-F5344CB8AC3E}">
        <p14:creationId xmlns:p14="http://schemas.microsoft.com/office/powerpoint/2010/main" val="20381877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7A539882-62D3-481C-B4DD-E56F67FDDAD2}" type="slidenum">
              <a:rPr lang="en-US"/>
              <a:pPr/>
              <a:t>‹#›</a:t>
            </a:fld>
            <a:endParaRPr lang="en-US"/>
          </a:p>
        </p:txBody>
      </p:sp>
    </p:spTree>
    <p:extLst>
      <p:ext uri="{BB962C8B-B14F-4D97-AF65-F5344CB8AC3E}">
        <p14:creationId xmlns:p14="http://schemas.microsoft.com/office/powerpoint/2010/main" val="2905689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34CFB612-ADF5-4C48-9076-91508AC22700}" type="slidenum">
              <a:rPr lang="en-US"/>
              <a:pPr/>
              <a:t>‹#›</a:t>
            </a:fld>
            <a:endParaRPr lang="en-US"/>
          </a:p>
        </p:txBody>
      </p:sp>
    </p:spTree>
    <p:extLst>
      <p:ext uri="{BB962C8B-B14F-4D97-AF65-F5344CB8AC3E}">
        <p14:creationId xmlns:p14="http://schemas.microsoft.com/office/powerpoint/2010/main" val="361650677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D8590F88-E7FC-4236-9440-A0E0B8DD37BB}"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hyperlink" Target="http://www.scienceprofonline.org/" TargetMode="External"/><Relationship Id="rId5" Type="http://schemas.openxmlformats.org/officeDocument/2006/relationships/hyperlink" Target="http://creativecommons.org/licenses/by-sa/3.0/" TargetMode="External"/><Relationship Id="rId6" Type="http://schemas.openxmlformats.org/officeDocument/2006/relationships/hyperlink" Target="mailto:alicia@scienceprofonline.com" TargetMode="External"/><Relationship Id="rId7" Type="http://schemas.openxmlformats.org/officeDocument/2006/relationships/hyperlink" Target="http://www.scienceprofonline.com/virtual-cell-main.html" TargetMode="External"/><Relationship Id="rId8" Type="http://schemas.openxmlformats.org/officeDocument/2006/relationships/hyperlink" Target="http://www.scienceprofonline.com/" TargetMode="External"/><Relationship Id="rId9" Type="http://schemas.openxmlformats.org/officeDocument/2006/relationships/hyperlink" Target="mailto:info@scienceprofonline.com" TargetMode="External"/><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5" Type="http://schemas.openxmlformats.org/officeDocument/2006/relationships/hyperlink" Target="http://en.wikipedia.org/wiki/File:Metaphase.jpg" TargetMode="External"/><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hyperlink" Target="http://www.scienceprofonline.org/genetics/genetics-terminology-chromosomes-sister-chromatids.html" TargetMode="External"/><Relationship Id="rId4" Type="http://schemas.openxmlformats.org/officeDocument/2006/relationships/image" Target="../media/image16.jpeg"/><Relationship Id="rId5" Type="http://schemas.openxmlformats.org/officeDocument/2006/relationships/image" Target="../media/image17.jpeg"/><Relationship Id="rId6" Type="http://schemas.openxmlformats.org/officeDocument/2006/relationships/hyperlink" Target="http://en.wikipedia.org/wiki/File:Anaphase.jpg" TargetMode="External"/><Relationship Id="rId7" Type="http://schemas.openxmlformats.org/officeDocument/2006/relationships/hyperlink" Target="http://www.scienceprofonline.org/virtual-cell-main.html" TargetMode="External"/><Relationship Id="rId8" Type="http://schemas.openxmlformats.org/officeDocument/2006/relationships/hyperlink" Target="http://www.scienceprofonline.com/" TargetMode="External"/><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jpeg"/><Relationship Id="rId5" Type="http://schemas.openxmlformats.org/officeDocument/2006/relationships/hyperlink" Target="http://en.wikipedia.org/wiki/File:Telophase.jpg" TargetMode="External"/><Relationship Id="rId6" Type="http://schemas.openxmlformats.org/officeDocument/2006/relationships/hyperlink" Target="http://www.scienceprofonline.org/virtual-cell-main.html" TargetMode="External"/><Relationship Id="rId7" Type="http://schemas.openxmlformats.org/officeDocument/2006/relationships/hyperlink" Target="http://www.scienceprofonline.com/" TargetMode="External"/><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hyperlink" Target="http://www.scienceprofonline.com/cell-biology/plant-cell-parts-functions-diagrams.html" TargetMode="External"/><Relationship Id="rId5" Type="http://schemas.openxmlformats.org/officeDocument/2006/relationships/hyperlink" Target="http://www.scienceprofonline.com/cell-biology/animal-cell-parts-functions-diagrams.html" TargetMode="External"/><Relationship Id="rId6" Type="http://schemas.openxmlformats.org/officeDocument/2006/relationships/image" Target="../media/image21.jpeg"/><Relationship Id="rId7" Type="http://schemas.openxmlformats.org/officeDocument/2006/relationships/hyperlink" Target="http://www.scienceprofonline.org/virtual-cell-main.html" TargetMode="External"/><Relationship Id="rId8" Type="http://schemas.openxmlformats.org/officeDocument/2006/relationships/hyperlink" Target="http://www.scienceprofonline.com/" TargetMode="External"/><Relationship Id="rId9" Type="http://schemas.openxmlformats.org/officeDocument/2006/relationships/hyperlink" Target="http://en.wikipedia.org/wiki/File:Telophase.jpg" TargetMode="External"/><Relationship Id="rId10" Type="http://schemas.openxmlformats.org/officeDocument/2006/relationships/hyperlink" Target="http://en.wikipedia.org/wiki/File:Unk.cilliate.jpg" TargetMode="External"/><Relationship Id="rId11" Type="http://schemas.openxmlformats.org/officeDocument/2006/relationships/image" Target="../media/image19.jpeg"/><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hyperlink" Target="http://www.scienceprofonline.com/genetics/cell-division-what-is-mitosis.htmll" TargetMode="External"/><Relationship Id="rId5" Type="http://schemas.openxmlformats.org/officeDocument/2006/relationships/hyperlink" Target="http://highered.mcgraw-hill.com/sites/0072495855/student_view0/chapter2/animation__mitosis_and_cytokinesis.html" TargetMode="External"/><Relationship Id="rId6" Type="http://schemas.openxmlformats.org/officeDocument/2006/relationships/hyperlink" Target="cellsalive.com%5Cmitosis.htm" TargetMode="External"/><Relationship Id="rId1" Type="http://schemas.openxmlformats.org/officeDocument/2006/relationships/slideLayout" Target="../slideLayouts/slideLayout1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hyperlink" Target="http://en.wikipedia.org/wiki/File:Human_anatomy.jpg" TargetMode="External"/><Relationship Id="rId4" Type="http://schemas.openxmlformats.org/officeDocument/2006/relationships/hyperlink" Target="http://en.wikipedia.org/wiki/File:Sperm-egg.jpg" TargetMode="External"/><Relationship Id="rId5" Type="http://schemas.openxmlformats.org/officeDocument/2006/relationships/image" Target="../media/image23.jpeg"/><Relationship Id="rId6" Type="http://schemas.openxmlformats.org/officeDocument/2006/relationships/image" Target="../media/image24.jpeg"/><Relationship Id="rId7" Type="http://schemas.openxmlformats.org/officeDocument/2006/relationships/hyperlink" Target="http://www.scienceprofonline.com/virtual-cell-main.html" TargetMode="External"/><Relationship Id="rId8" Type="http://schemas.openxmlformats.org/officeDocument/2006/relationships/hyperlink" Target="http://www.scienceprofonline.com/" TargetMode="External"/><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hyperlink" Target="http://en.wikipedia.org/wiki/File:Meiosis_Overview.svg" TargetMode="External"/><Relationship Id="rId4" Type="http://schemas.openxmlformats.org/officeDocument/2006/relationships/image" Target="../media/image25.jpeg"/><Relationship Id="rId5" Type="http://schemas.openxmlformats.org/officeDocument/2006/relationships/hyperlink" Target="http://www.scienceprofonline.com/virtual-cell-main.html" TargetMode="External"/><Relationship Id="rId6" Type="http://schemas.openxmlformats.org/officeDocument/2006/relationships/hyperlink" Target="http://www.scienceprofonline.com/" TargetMode="External"/><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hyperlink" Target="http://www.scienceprofonline.com/virtual-cell-main.html" TargetMode="External"/><Relationship Id="rId5" Type="http://schemas.openxmlformats.org/officeDocument/2006/relationships/hyperlink" Target="http://www.scienceprofonline.com/" TargetMode="External"/><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hyperlink" Target="http://www.scienceprofonline.org/genetics/genetics-terminology-difference-duplicated-homologous-chromosomes.html" TargetMode="External"/><Relationship Id="rId4" Type="http://schemas.openxmlformats.org/officeDocument/2006/relationships/image" Target="../media/image27.png"/><Relationship Id="rId5" Type="http://schemas.openxmlformats.org/officeDocument/2006/relationships/hyperlink" Target="http://www.scienceprofonline.com/virtual-cell-main.html" TargetMode="External"/><Relationship Id="rId6" Type="http://schemas.openxmlformats.org/officeDocument/2006/relationships/hyperlink" Target="http://www.scienceprofonline.com/" TargetMode="External"/><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hyperlink" Target="http://www.scienceprofonline.org/virtual-cell-main.html" TargetMode="External"/><Relationship Id="rId4" Type="http://schemas.openxmlformats.org/officeDocument/2006/relationships/hyperlink" Target="http://www.scienceprofonline.com/" TargetMode="External"/><Relationship Id="rId5" Type="http://schemas.openxmlformats.org/officeDocument/2006/relationships/hyperlink" Target="http://en.wikipedia.org/wiki/File:Three_cell_growth_types.png" TargetMode="External"/><Relationship Id="rId6"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hyperlink" Target="http://www.scienceprofonline.org/genetics/genetics-terminology-difference-duplicated-homologous-chromosomes.html" TargetMode="External"/><Relationship Id="rId4" Type="http://schemas.openxmlformats.org/officeDocument/2006/relationships/image" Target="../media/image28.png"/><Relationship Id="rId5" Type="http://schemas.openxmlformats.org/officeDocument/2006/relationships/image" Target="../media/image29.png"/><Relationship Id="rId6" Type="http://schemas.openxmlformats.org/officeDocument/2006/relationships/image" Target="../media/image30.png"/><Relationship Id="rId7" Type="http://schemas.openxmlformats.org/officeDocument/2006/relationships/hyperlink" Target="http://en.wikipedia.org/wiki/File:NHGRI_human_male_karyotype.png" TargetMode="External"/><Relationship Id="rId8" Type="http://schemas.openxmlformats.org/officeDocument/2006/relationships/hyperlink" Target="http://www.scienceprofonline.com/virtual-cell-main.html" TargetMode="External"/><Relationship Id="rId9"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hyperlink" Target="http://en.wikipedia.org/wiki/File:Patrick_star.jpg" TargetMode="External"/><Relationship Id="rId4" Type="http://schemas.openxmlformats.org/officeDocument/2006/relationships/hyperlink" Target="http://www.nick.com/" TargetMode="External"/><Relationship Id="rId5" Type="http://schemas.openxmlformats.org/officeDocument/2006/relationships/hyperlink" Target="http://en.wikipedia.org/wiki/File:Hydra_oligactis.jpg" TargetMode="External"/><Relationship Id="rId6" Type="http://schemas.openxmlformats.org/officeDocument/2006/relationships/image" Target="../media/image31.jpeg"/><Relationship Id="rId7" Type="http://schemas.openxmlformats.org/officeDocument/2006/relationships/image" Target="../media/image32.jpeg"/><Relationship Id="rId8" Type="http://schemas.openxmlformats.org/officeDocument/2006/relationships/image" Target="../media/image33.jpeg"/><Relationship Id="rId9" Type="http://schemas.openxmlformats.org/officeDocument/2006/relationships/hyperlink" Target="http://www.scienceprofonline.com/virtual-cell-main.html" TargetMode="External"/><Relationship Id="rId10"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4" Type="http://schemas.openxmlformats.org/officeDocument/2006/relationships/image" Target="../media/image35.jpeg"/><Relationship Id="rId5" Type="http://schemas.openxmlformats.org/officeDocument/2006/relationships/image" Target="../media/image36.jpeg"/><Relationship Id="rId6" Type="http://schemas.openxmlformats.org/officeDocument/2006/relationships/hyperlink" Target="http://www.fox.com/familyguy/" TargetMode="External"/><Relationship Id="rId7" Type="http://schemas.openxmlformats.org/officeDocument/2006/relationships/hyperlink" Target="http://www.scienceprofonline.com/virtual-cell-main.html" TargetMode="External"/><Relationship Id="rId8"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hyperlink" Target="http://en.wikipedia.org/wiki/File:Human_anatomy.jpg" TargetMode="External"/><Relationship Id="rId4" Type="http://schemas.openxmlformats.org/officeDocument/2006/relationships/hyperlink" Target="http://en.wikipedia.org/wiki/File:Sperm-egg.jpg" TargetMode="External"/><Relationship Id="rId5" Type="http://schemas.openxmlformats.org/officeDocument/2006/relationships/image" Target="../media/image37.jpeg"/><Relationship Id="rId6" Type="http://schemas.openxmlformats.org/officeDocument/2006/relationships/hyperlink" Target="http://www.scienceprofonline.com/virtual-cell-main.html" TargetMode="External"/><Relationship Id="rId7" Type="http://schemas.openxmlformats.org/officeDocument/2006/relationships/hyperlink" Target="http://www.scienceprofonline.com/" TargetMode="External"/><Relationship Id="rId1" Type="http://schemas.openxmlformats.org/officeDocument/2006/relationships/slideLayout" Target="../slideLayouts/slideLayout15.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hyperlink" Target="http://www.scienceprofonline.org/genetics/cell-division-what-is-meiosis.html" TargetMode="External"/><Relationship Id="rId4" Type="http://schemas.openxmlformats.org/officeDocument/2006/relationships/hyperlink" Target="http://en.wikipedia.org/wiki/File:Meiosis_Overview.svg" TargetMode="External"/><Relationship Id="rId5" Type="http://schemas.openxmlformats.org/officeDocument/2006/relationships/image" Target="../media/image25.jpeg"/><Relationship Id="rId6" Type="http://schemas.openxmlformats.org/officeDocument/2006/relationships/hyperlink" Target="http://www.scienceprofonline.com/virtual-cell-main.html" TargetMode="External"/><Relationship Id="rId7" Type="http://schemas.openxmlformats.org/officeDocument/2006/relationships/hyperlink" Target="http://www.scienceprofonline.com/" TargetMode="External"/><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38.jpeg"/><Relationship Id="rId4" Type="http://schemas.openxmlformats.org/officeDocument/2006/relationships/hyperlink" Target="http://en.wikipedia.org/wiki/File:Meiosis_diagram.jpg" TargetMode="External"/><Relationship Id="rId5" Type="http://schemas.openxmlformats.org/officeDocument/2006/relationships/hyperlink" Target="http://www.scienceprofonline.com/virtual-cell-main.html" TargetMode="External"/><Relationship Id="rId6" Type="http://schemas.openxmlformats.org/officeDocument/2006/relationships/hyperlink" Target="http://www.scienceprofonline.com/" TargetMode="External"/><Relationship Id="rId7" Type="http://schemas.openxmlformats.org/officeDocument/2006/relationships/hyperlink" Target="http://highered.mcgraw-hill.com/sites/0072495855/student_view0/chapter3/animation__how_meiosis_works.html" TargetMode="External"/><Relationship Id="rId8" Type="http://schemas.openxmlformats.org/officeDocument/2006/relationships/hyperlink" Target="http://cellsalive.com/meiosis.htm" TargetMode="External"/><Relationship Id="rId1" Type="http://schemas.openxmlformats.org/officeDocument/2006/relationships/slideLayout" Target="../slideLayouts/slideLayout7.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hyperlink" Target="http://www.doctortee.com/dsu/tiftickjian/genetics/meiosis.html" TargetMode="External"/><Relationship Id="rId4" Type="http://schemas.openxmlformats.org/officeDocument/2006/relationships/image" Target="../media/image39.jpeg"/><Relationship Id="rId5" Type="http://schemas.openxmlformats.org/officeDocument/2006/relationships/hyperlink" Target="http://www.scienceprofonline.com/virtual-cell-main.html" TargetMode="External"/><Relationship Id="rId6" Type="http://schemas.openxmlformats.org/officeDocument/2006/relationships/hyperlink" Target="http://www.scienceprofonline.com/" TargetMode="External"/><Relationship Id="rId1" Type="http://schemas.openxmlformats.org/officeDocument/2006/relationships/slideLayout" Target="../slideLayouts/slideLayout16.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hyperlink" Target="http://www.scienceprofonline.com/virtual-cell-main.html" TargetMode="External"/><Relationship Id="rId4" Type="http://schemas.openxmlformats.org/officeDocument/2006/relationships/hyperlink" Target="http://www.scienceprofonline.com/" TargetMode="External"/><Relationship Id="rId5" Type="http://schemas.openxmlformats.org/officeDocument/2006/relationships/image" Target="../media/image40.jpg"/><Relationship Id="rId6" Type="http://schemas.openxmlformats.org/officeDocument/2006/relationships/image" Target="../media/image41.jpeg"/><Relationship Id="rId7" Type="http://schemas.openxmlformats.org/officeDocument/2006/relationships/image" Target="../media/image42.jpeg"/><Relationship Id="rId8" Type="http://schemas.openxmlformats.org/officeDocument/2006/relationships/hyperlink" Target="http://en.wikipedia.org/wiki/File:Meiosis_diagram.jpg" TargetMode="External"/><Relationship Id="rId1" Type="http://schemas.openxmlformats.org/officeDocument/2006/relationships/slideLayout" Target="../slideLayouts/slideLayout15.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4" Type="http://schemas.openxmlformats.org/officeDocument/2006/relationships/hyperlink" Target="http://www.scienceprofonline.com/virtual-cell-main.html" TargetMode="External"/><Relationship Id="rId5" Type="http://schemas.openxmlformats.org/officeDocument/2006/relationships/hyperlink" Target="http://www.scienceprofonline.com/" TargetMode="External"/><Relationship Id="rId1" Type="http://schemas.openxmlformats.org/officeDocument/2006/relationships/tags" Target="../tags/tag1.xml"/><Relationship Id="rId2"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1" Type="http://schemas.openxmlformats.org/officeDocument/2006/relationships/hyperlink" Target="http://www.scienceprofonline.com/" TargetMode="External"/><Relationship Id="rId12" Type="http://schemas.openxmlformats.org/officeDocument/2006/relationships/image" Target="../media/image45.jpeg"/><Relationship Id="rId1" Type="http://schemas.openxmlformats.org/officeDocument/2006/relationships/tags" Target="../tags/tag2.xml"/><Relationship Id="rId2" Type="http://schemas.openxmlformats.org/officeDocument/2006/relationships/slideLayout" Target="../slideLayouts/slideLayout12.xml"/><Relationship Id="rId3" Type="http://schemas.openxmlformats.org/officeDocument/2006/relationships/notesSlide" Target="../notesSlides/notesSlide29.xml"/><Relationship Id="rId4" Type="http://schemas.openxmlformats.org/officeDocument/2006/relationships/hyperlink" Target="http://www.scienceprofonline.org/genetics/genetics-terminology-difference-duplicated-homologous-chromosomes.html" TargetMode="External"/><Relationship Id="rId5" Type="http://schemas.openxmlformats.org/officeDocument/2006/relationships/image" Target="../media/image43.jpeg"/><Relationship Id="rId6" Type="http://schemas.openxmlformats.org/officeDocument/2006/relationships/image" Target="../media/image44.jpeg"/><Relationship Id="rId7" Type="http://schemas.openxmlformats.org/officeDocument/2006/relationships/hyperlink" Target="http://en.wikipedia.org/wiki/File:Meiosis_diagram.jpg" TargetMode="External"/><Relationship Id="rId8" Type="http://schemas.openxmlformats.org/officeDocument/2006/relationships/hyperlink" Target="http://en.wikipedia.org/wiki/File:Morgan_crossover_1.jpg" TargetMode="External"/><Relationship Id="rId9" Type="http://schemas.openxmlformats.org/officeDocument/2006/relationships/hyperlink" Target="http://en.wikipedia.org/wiki/File:Chromosomal_Recombination.svg" TargetMode="External"/><Relationship Id="rId10" Type="http://schemas.openxmlformats.org/officeDocument/2006/relationships/hyperlink" Target="http://www.scienceprofonline.com/virtual-cell-main.html"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www.scienceprofonline.com/genetics/cell-division-what-is-mitosis.html" TargetMode="External"/><Relationship Id="rId4" Type="http://schemas.openxmlformats.org/officeDocument/2006/relationships/hyperlink" Target="http://en.wikipedia.org/wiki/File:Cell_Cycle_2-2.svg" TargetMode="External"/><Relationship Id="rId5" Type="http://schemas.openxmlformats.org/officeDocument/2006/relationships/hyperlink" Target="http://www.scienceprofonline.org/virtual-cell-main.html" TargetMode="External"/><Relationship Id="rId6" Type="http://schemas.openxmlformats.org/officeDocument/2006/relationships/hyperlink" Target="http://www.scienceprofonline.com/" TargetMode="External"/><Relationship Id="rId7" Type="http://schemas.openxmlformats.org/officeDocument/2006/relationships/image" Target="../media/image3.jpeg"/><Relationship Id="rId8" Type="http://schemas.openxmlformats.org/officeDocument/2006/relationships/hyperlink" Target="http://www.scienceprofonline.com/cell-biology/prokaryotic-cell-parts-functions-diagrams.html" TargetMode="External"/><Relationship Id="rId9" Type="http://schemas.openxmlformats.org/officeDocument/2006/relationships/hyperlink" Target="http://www.scienceprofonline.com/cell-biology/eukaryotic-cell-parts-functions-diagrams.html" TargetMode="External"/><Relationship Id="rId10" Type="http://schemas.openxmlformats.org/officeDocument/2006/relationships/hyperlink" Target="http://www.scienceprofonline.com/chemistry/nucleotides-nucleic-acids-atp-rna-dna.html" TargetMode="External"/><Relationship Id="rId11" Type="http://schemas.openxmlformats.org/officeDocument/2006/relationships/hyperlink" Target="http://www.scienceprofonline.org/genetics/nucleic-acid-function-DNA-replication-transcription-translation.html" TargetMode="External"/><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46.png"/><Relationship Id="rId4" Type="http://schemas.openxmlformats.org/officeDocument/2006/relationships/hyperlink" Target="http://www.sumanasinc.com/webcontent/animations/content/independentassortment.html" TargetMode="External"/><Relationship Id="rId5" Type="http://schemas.openxmlformats.org/officeDocument/2006/relationships/hyperlink" Target="http://highered.mcgraw-hill.com/sites/0072495855/student_view0/chapter28/animation__random_orientation_of_chromosomes_during_meiosis.html" TargetMode="External"/><Relationship Id="rId1" Type="http://schemas.openxmlformats.org/officeDocument/2006/relationships/slideLayout" Target="../slideLayouts/slideLayout6.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4" Type="http://schemas.openxmlformats.org/officeDocument/2006/relationships/hyperlink" Target="http://www.scienceprofonline.com/virtual-cell-main.html" TargetMode="External"/><Relationship Id="rId5" Type="http://schemas.openxmlformats.org/officeDocument/2006/relationships/hyperlink" Target="http://www.scienceprofonline.com/" TargetMode="External"/><Relationship Id="rId6" Type="http://schemas.openxmlformats.org/officeDocument/2006/relationships/image" Target="../media/image47.jpg"/><Relationship Id="rId1" Type="http://schemas.openxmlformats.org/officeDocument/2006/relationships/tags" Target="../tags/tag3.xml"/><Relationship Id="rId2"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4" Type="http://schemas.openxmlformats.org/officeDocument/2006/relationships/hyperlink" Target="https://commons.wikimedia.org/wiki/File:Gray5.svg" TargetMode="External"/><Relationship Id="rId5" Type="http://schemas.openxmlformats.org/officeDocument/2006/relationships/hyperlink" Target="http://www.scienceprofonline.com/virtual-cell-main.html" TargetMode="External"/><Relationship Id="rId6" Type="http://schemas.openxmlformats.org/officeDocument/2006/relationships/hyperlink" Target="http://www.scienceprofonline.com/" TargetMode="External"/><Relationship Id="rId7" Type="http://schemas.openxmlformats.org/officeDocument/2006/relationships/image" Target="../media/image48.png"/><Relationship Id="rId1" Type="http://schemas.openxmlformats.org/officeDocument/2006/relationships/tags" Target="../tags/tag4.xml"/><Relationship Id="rId2"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hyperlink" Target="http://highered.mcgraw-hill.com/sites/0072495855/student_view0/chapter28/animation__unique_features_of_meiosis.html" TargetMode="External"/><Relationship Id="rId4" Type="http://schemas.openxmlformats.org/officeDocument/2006/relationships/image" Target="../media/image49.jpeg"/><Relationship Id="rId5" Type="http://schemas.openxmlformats.org/officeDocument/2006/relationships/hyperlink" Target="http://www.scienceprofonline.com/virtual-cell-main.html" TargetMode="External"/><Relationship Id="rId6" Type="http://schemas.openxmlformats.org/officeDocument/2006/relationships/hyperlink" Target="http://www.scienceprofonline.com/" TargetMode="External"/><Relationship Id="rId7" Type="http://schemas.openxmlformats.org/officeDocument/2006/relationships/hyperlink" Target="http://highered.mheducation.com/sites/0072495855/student_view0/chapter2/animation__comparison_of_meiosis_and_mitosis__quiz_1_.html" TargetMode="External"/><Relationship Id="rId8" Type="http://schemas.openxmlformats.org/officeDocument/2006/relationships/hyperlink" Target="http://highered.mcgraw-hill.com/sites/0072495855/student_view0/chapter28/animation__comparison_of_meiosis_and_mitosis__quiz_2_.html" TargetMode="External"/><Relationship Id="rId1" Type="http://schemas.openxmlformats.org/officeDocument/2006/relationships/slideLayout" Target="../slideLayouts/slideLayout16.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hyperlink" Target="http://commons.wikimedia.org/wiki/File:Mitosis_diagram.jpg" TargetMode="External"/><Relationship Id="rId5" Type="http://schemas.openxmlformats.org/officeDocument/2006/relationships/hyperlink" Target="http://en.wikipedia.org/wiki/File:Meiosis_diagram.jpg" TargetMode="External"/><Relationship Id="rId6" Type="http://schemas.openxmlformats.org/officeDocument/2006/relationships/image" Target="../media/image38.jpeg"/><Relationship Id="rId7" Type="http://schemas.openxmlformats.org/officeDocument/2006/relationships/hyperlink" Target="http://www.scienceprofonline.com/virtual-cell-main.html" TargetMode="External"/><Relationship Id="rId8" Type="http://schemas.openxmlformats.org/officeDocument/2006/relationships/hyperlink" Target="http://www.scienceprofonline.com/" TargetMode="External"/><Relationship Id="rId1" Type="http://schemas.openxmlformats.org/officeDocument/2006/relationships/slideLayout" Target="../slideLayouts/slideLayout14.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3" Type="http://schemas.openxmlformats.org/officeDocument/2006/relationships/hyperlink" Target="http://www.scienceprofonline.com/virtual-cell-main.html" TargetMode="External"/><Relationship Id="rId4" Type="http://schemas.openxmlformats.org/officeDocument/2006/relationships/hyperlink" Target="http://www.scienceprofonline.com/" TargetMode="External"/><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hyperlink" Target="http://www.scienceprofonline.org/genetics/genetics-terminology-difference-duplicated-homologous-chromosomes.html" TargetMode="External"/><Relationship Id="rId5" Type="http://schemas.openxmlformats.org/officeDocument/2006/relationships/hyperlink" Target="http://www.scienceprofonline.com/virtual-cell-main.html" TargetMode="External"/><Relationship Id="rId6" Type="http://schemas.openxmlformats.org/officeDocument/2006/relationships/hyperlink" Target="http://www.scienceprofonline.com/" TargetMode="External"/><Relationship Id="rId1" Type="http://schemas.openxmlformats.org/officeDocument/2006/relationships/slideLayout" Target="../slideLayouts/slideLayout4.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3" Type="http://schemas.openxmlformats.org/officeDocument/2006/relationships/hyperlink" Target="http://scienceprofonline.homestead.com/genetics/classroom-demonstration-meiosis-with-photos.html" TargetMode="External"/><Relationship Id="rId4" Type="http://schemas.openxmlformats.org/officeDocument/2006/relationships/image" Target="../media/image50.jpeg"/><Relationship Id="rId5" Type="http://schemas.openxmlformats.org/officeDocument/2006/relationships/hyperlink" Target="http://www.scienceprofonline.com/" TargetMode="External"/><Relationship Id="rId6" Type="http://schemas.openxmlformats.org/officeDocument/2006/relationships/hyperlink" Target="http://www.scienceprofonline.com/virtual-cell-main.html" TargetMode="External"/><Relationship Id="rId1" Type="http://schemas.openxmlformats.org/officeDocument/2006/relationships/slideLayout" Target="../slideLayouts/slideLayout15.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1" Type="http://schemas.openxmlformats.org/officeDocument/2006/relationships/hyperlink" Target="http://www.youtube.com/watch?v=ydrtF45-y-g&amp;ob=av2e" TargetMode="External"/><Relationship Id="rId12" Type="http://schemas.openxmlformats.org/officeDocument/2006/relationships/image" Target="../media/image51.wmf"/><Relationship Id="rId13" Type="http://schemas.openxmlformats.org/officeDocument/2006/relationships/hyperlink" Target="http://www.scienceprofonline.com/virtual-cell-main.html" TargetMode="External"/><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hyperlink" Target="http://www.scienceprofonline.com/vcbc/cell-cycle-meiosis-main.html" TargetMode="External"/><Relationship Id="rId4" Type="http://schemas.openxmlformats.org/officeDocument/2006/relationships/hyperlink" Target="http://www.scienceprofonline.com/" TargetMode="External"/><Relationship Id="rId5" Type="http://schemas.openxmlformats.org/officeDocument/2006/relationships/hyperlink" Target="https://www.youtube.com/watch?v=qCLmR9-YY7o" TargetMode="External"/><Relationship Id="rId6" Type="http://schemas.openxmlformats.org/officeDocument/2006/relationships/hyperlink" Target="http://www.sumanasinc.com/webcontent/animations/content/meiosis.htmlhttp:/www.sumanasinc.com/webcontent/animations/content/mitosis.html" TargetMode="External"/><Relationship Id="rId7" Type="http://schemas.openxmlformats.org/officeDocument/2006/relationships/hyperlink" Target="http://www.cellsalive.com/meiosis.htm" TargetMode="External"/><Relationship Id="rId8" Type="http://schemas.openxmlformats.org/officeDocument/2006/relationships/hyperlink" Target="http://www.youtube.com/watch?v=64TDUvWF1xQ" TargetMode="External"/><Relationship Id="rId9" Type="http://schemas.openxmlformats.org/officeDocument/2006/relationships/hyperlink" Target="http://highered.mcgraw-hill.com/sites/0072495855/student_view0/chapter28/animation__how_meiosis_works.html" TargetMode="External"/><Relationship Id="rId10" Type="http://schemas.openxmlformats.org/officeDocument/2006/relationships/hyperlink" Target="http://www.sumanasinc.com/webcontent/animations/content/independentassortment.html"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www.scienceprofonline.com/virtual-cell-main.html" TargetMode="External"/><Relationship Id="rId4" Type="http://schemas.openxmlformats.org/officeDocument/2006/relationships/hyperlink" Target="http://www.scienceprofonline.org/virtual-cell-main.html" TargetMode="External"/><Relationship Id="rId5" Type="http://schemas.openxmlformats.org/officeDocument/2006/relationships/hyperlink" Target="http://www.scienceprofonline.com/" TargetMode="External"/><Relationship Id="rId6" Type="http://schemas.openxmlformats.org/officeDocument/2006/relationships/image" Target="../media/image52.jpeg"/><Relationship Id="rId7" Type="http://schemas.openxmlformats.org/officeDocument/2006/relationships/hyperlink" Target="http://www.youtube.com/watch?v=2IlHgbOWj4o" TargetMode="External"/><Relationship Id="rId8" Type="http://schemas.openxmlformats.org/officeDocument/2006/relationships/hyperlink" Target="http://en.wikipedia.org/wiki/File:Endomembrane_system_diagram_en.svg" TargetMode="External"/><Relationship Id="rId9" Type="http://schemas.openxmlformats.org/officeDocument/2006/relationships/image" Target="../media/image53.jpeg"/><Relationship Id="rId1" Type="http://schemas.openxmlformats.org/officeDocument/2006/relationships/slideLayout" Target="../slideLayouts/slideLayout1.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3" Type="http://schemas.openxmlformats.org/officeDocument/2006/relationships/hyperlink" Target="http://www.scienceprofonline.com/chemistry/nucleotides-nucleic-acids-atp-rna-dna.html" TargetMode="External"/><Relationship Id="rId4" Type="http://schemas.openxmlformats.org/officeDocument/2006/relationships/hyperlink" Target="http://en.wikipedia.org/wiki/File:Cell_Cycle_2-2.svg" TargetMode="External"/><Relationship Id="rId5" Type="http://schemas.openxmlformats.org/officeDocument/2006/relationships/hyperlink" Target="http://www.scienceprofonline.org/virtual-cell-main.html" TargetMode="External"/><Relationship Id="rId6" Type="http://schemas.openxmlformats.org/officeDocument/2006/relationships/hyperlink" Target="http://www.scienceprofonline.com/" TargetMode="External"/><Relationship Id="rId7" Type="http://schemas.openxmlformats.org/officeDocument/2006/relationships/image" Target="../media/image4.jpe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hyperlink" Target="http://www.scienceprofonline.com/chemistry/nucleotides-nucleic-acids-atp-rna-dna.html" TargetMode="External"/><Relationship Id="rId4" Type="http://schemas.openxmlformats.org/officeDocument/2006/relationships/hyperlink" Target="http://www.scienceprofonline.org/chemistry/what-are-proteins-amino-acids-peptide-bonds.html" TargetMode="External"/><Relationship Id="rId5" Type="http://schemas.openxmlformats.org/officeDocument/2006/relationships/hyperlink" Target="http://www.scienceprofonline.com/genetics/cell-division-what-is-mitosis.htmll" TargetMode="External"/><Relationship Id="rId6" Type="http://schemas.openxmlformats.org/officeDocument/2006/relationships/hyperlink" Target="http://en.wikipedia.org/wiki/File:Cell_Cycle_2-2.svg" TargetMode="External"/><Relationship Id="rId7" Type="http://schemas.openxmlformats.org/officeDocument/2006/relationships/hyperlink" Target="http://www.scienceprofonline.org/virtual-cell-main.html" TargetMode="External"/><Relationship Id="rId8" Type="http://schemas.openxmlformats.org/officeDocument/2006/relationships/hyperlink" Target="http://www.scienceprofonline.com/" TargetMode="External"/><Relationship Id="rId9" Type="http://schemas.openxmlformats.org/officeDocument/2006/relationships/image" Target="../media/image5.jpeg"/><Relationship Id="rId10" Type="http://schemas.openxmlformats.org/officeDocument/2006/relationships/image" Target="../media/image6.jpe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hyperlink" Target="http://www.scienceprofonline.com/cell-biology/eukaryotic-cell-parts-functions-diagrams.html" TargetMode="External"/><Relationship Id="rId4" Type="http://schemas.openxmlformats.org/officeDocument/2006/relationships/image" Target="../media/image7.jpeg"/><Relationship Id="rId5" Type="http://schemas.openxmlformats.org/officeDocument/2006/relationships/hyperlink" Target="http://www.scienceprofonline.org/virtual-cell-main.html" TargetMode="External"/><Relationship Id="rId6" Type="http://schemas.openxmlformats.org/officeDocument/2006/relationships/hyperlink" Target="http://www.scienceprofonline.com/" TargetMode="External"/><Relationship Id="rId7" Type="http://schemas.openxmlformats.org/officeDocument/2006/relationships/hyperlink" Target="http://en.wikipedia.org/wiki/File:Cell_Cycle_2-2.svg" TargetMode="External"/><Relationship Id="rId8" Type="http://schemas.openxmlformats.org/officeDocument/2006/relationships/hyperlink" Target="http://en.wikipedia.org/wiki/File:Major_events_in_mitosis.svg" TargetMode="External"/><Relationship Id="rId9" Type="http://schemas.openxmlformats.org/officeDocument/2006/relationships/image" Target="../media/image8.jpe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hyperlink" Target="http://www.scienceprofonline.com/chemistry/nucleotides-nucleic-acids-atp-rna-dna.html" TargetMode="External"/><Relationship Id="rId4" Type="http://schemas.openxmlformats.org/officeDocument/2006/relationships/hyperlink" Target="http://www.scienceprofonline.org/genetics/nucleic-acid-function-DNA-replication-transcription-translation.html" TargetMode="External"/><Relationship Id="rId5" Type="http://schemas.openxmlformats.org/officeDocument/2006/relationships/hyperlink" Target="http://www.scienceprofonline.org/virtual-cell-main.html" TargetMode="External"/><Relationship Id="rId6" Type="http://schemas.openxmlformats.org/officeDocument/2006/relationships/hyperlink" Target="http://www.scienceprofonline.com/" TargetMode="External"/><Relationship Id="rId7" Type="http://schemas.openxmlformats.org/officeDocument/2006/relationships/image" Target="../media/image9.pn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hyperlink" Target="http://www.scienceprofonline.org/virtual-cell-main.html" TargetMode="External"/><Relationship Id="rId5" Type="http://schemas.openxmlformats.org/officeDocument/2006/relationships/hyperlink" Target="http://www.scienceprofonline.com/" TargetMode="External"/><Relationship Id="rId6" Type="http://schemas.openxmlformats.org/officeDocument/2006/relationships/hyperlink" Target="http://commons.wikimedia.org/wiki/File:Mitosis_diagram.jpg" TargetMode="External"/><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hyperlink" Target="http://en.wikipedia.org/wiki/File:Prophase.jpg" TargetMode="External"/><Relationship Id="rId5" Type="http://schemas.openxmlformats.org/officeDocument/2006/relationships/hyperlink" Target="http://en.wikipedia.org/wiki/File:Mitosis-fluorescent.jpg" TargetMode="External"/><Relationship Id="rId6" Type="http://schemas.openxmlformats.org/officeDocument/2006/relationships/hyperlink" Target="http://www.scienceprofonline.org/virtual-cell-main.html" TargetMode="External"/><Relationship Id="rId7" Type="http://schemas.openxmlformats.org/officeDocument/2006/relationships/hyperlink" Target="http://www.scienceprofonline.com/" TargetMode="External"/><Relationship Id="rId8" Type="http://schemas.openxmlformats.org/officeDocument/2006/relationships/image" Target="../media/image12.jpeg"/><Relationship Id="rId9" Type="http://schemas.openxmlformats.org/officeDocument/2006/relationships/image" Target="../media/image13.jpeg"/><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descr="ScienceProfOnline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175" y="152400"/>
            <a:ext cx="230505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ChangeArrowheads="1"/>
          </p:cNvSpPr>
          <p:nvPr/>
        </p:nvSpPr>
        <p:spPr bwMode="auto">
          <a:xfrm>
            <a:off x="2743200" y="228600"/>
            <a:ext cx="6234113" cy="1295400"/>
          </a:xfrm>
          <a:prstGeom prst="rect">
            <a:avLst/>
          </a:prstGeom>
          <a:noFill/>
          <a:ln w="76200" cmpd="tri">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en-US" sz="2800" b="1">
                <a:solidFill>
                  <a:schemeClr val="tx2"/>
                </a:solidFill>
                <a:latin typeface="Comic Sans MS" panose="030F0702030302020204" pitchFamily="66" charset="0"/>
              </a:rPr>
              <a:t>About </a:t>
            </a:r>
            <a:r>
              <a:rPr lang="en-US" sz="2800" b="1">
                <a:solidFill>
                  <a:schemeClr val="tx2"/>
                </a:solidFill>
                <a:latin typeface="Comic Sans MS" panose="030F0702030302020204" pitchFamily="66" charset="0"/>
                <a:hlinkClick r:id="rId4"/>
              </a:rPr>
              <a:t>Science Prof Online</a:t>
            </a:r>
            <a:r>
              <a:rPr lang="en-US" sz="2800" b="1">
                <a:solidFill>
                  <a:schemeClr val="tx2"/>
                </a:solidFill>
                <a:latin typeface="Comic Sans MS" panose="030F0702030302020204" pitchFamily="66" charset="0"/>
              </a:rPr>
              <a:t> </a:t>
            </a:r>
          </a:p>
          <a:p>
            <a:pPr algn="ctr" eaLnBrk="1" hangingPunct="1"/>
            <a:r>
              <a:rPr lang="en-US" sz="2800" b="1">
                <a:solidFill>
                  <a:schemeClr val="tx2"/>
                </a:solidFill>
                <a:latin typeface="Comic Sans MS" panose="030F0702030302020204" pitchFamily="66" charset="0"/>
              </a:rPr>
              <a:t>PowerPoint Resources</a:t>
            </a:r>
          </a:p>
        </p:txBody>
      </p:sp>
      <p:sp>
        <p:nvSpPr>
          <p:cNvPr id="2052" name="Rectangle 3"/>
          <p:cNvSpPr>
            <a:spLocks noChangeArrowheads="1"/>
          </p:cNvSpPr>
          <p:nvPr/>
        </p:nvSpPr>
        <p:spPr bwMode="auto">
          <a:xfrm>
            <a:off x="107950" y="1744663"/>
            <a:ext cx="9036050" cy="3698875"/>
          </a:xfrm>
          <a:prstGeom prst="rect">
            <a:avLst/>
          </a:prstGeom>
          <a:noFill/>
          <a:ln w="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lnSpc>
                <a:spcPct val="80000"/>
              </a:lnSpc>
              <a:spcBef>
                <a:spcPct val="20000"/>
              </a:spcBef>
              <a:buFontTx/>
              <a:buChar char="•"/>
            </a:pPr>
            <a:r>
              <a:rPr lang="en-US" sz="1400">
                <a:latin typeface="Comic Sans MS" panose="030F0702030302020204" pitchFamily="66" charset="0"/>
              </a:rPr>
              <a:t> </a:t>
            </a:r>
            <a:r>
              <a:rPr lang="en-US" sz="1200">
                <a:latin typeface="Comic Sans MS" panose="030F0702030302020204" pitchFamily="66" charset="0"/>
              </a:rPr>
              <a:t>Science Prof Online (SPO) is a free science education website that provides fully-developed Virtual Science Classrooms,  science-related PowerPoints, articles and images. The site is designed to be a helpful resource for students, educators, and anyone interested in learning about science. </a:t>
            </a:r>
          </a:p>
          <a:p>
            <a:pPr eaLnBrk="1" hangingPunct="1">
              <a:lnSpc>
                <a:spcPct val="80000"/>
              </a:lnSpc>
              <a:spcBef>
                <a:spcPct val="20000"/>
              </a:spcBef>
              <a:buFontTx/>
              <a:buChar char="•"/>
            </a:pPr>
            <a:endParaRPr lang="en-US" sz="1200">
              <a:latin typeface="Comic Sans MS" panose="030F0702030302020204" pitchFamily="66" charset="0"/>
            </a:endParaRPr>
          </a:p>
          <a:p>
            <a:pPr eaLnBrk="1" hangingPunct="1">
              <a:lnSpc>
                <a:spcPct val="80000"/>
              </a:lnSpc>
              <a:spcBef>
                <a:spcPct val="20000"/>
              </a:spcBef>
              <a:buFontTx/>
              <a:buChar char="•"/>
            </a:pPr>
            <a:r>
              <a:rPr lang="en-US" sz="1200">
                <a:latin typeface="Comic Sans MS" panose="030F0702030302020204" pitchFamily="66" charset="0"/>
              </a:rPr>
              <a:t> The SPO Virtual Classrooms offer many educational resources, including practice test questions, review questions, lecture PowerPoints, video tutorials, sample assignments and course syllabi. New materials are continually being developed, so check back frequently, or follow us on Facebook (Science Prof Online) or Twitter (ScienceProfSPO) for updates.</a:t>
            </a:r>
          </a:p>
          <a:p>
            <a:pPr eaLnBrk="1" hangingPunct="1">
              <a:lnSpc>
                <a:spcPct val="80000"/>
              </a:lnSpc>
              <a:spcBef>
                <a:spcPct val="20000"/>
              </a:spcBef>
              <a:buFontTx/>
              <a:buChar char="•"/>
            </a:pPr>
            <a:endParaRPr lang="en-US" sz="1200">
              <a:latin typeface="Comic Sans MS" panose="030F0702030302020204" pitchFamily="66" charset="0"/>
            </a:endParaRPr>
          </a:p>
          <a:p>
            <a:pPr eaLnBrk="1" hangingPunct="1">
              <a:lnSpc>
                <a:spcPct val="80000"/>
              </a:lnSpc>
              <a:spcBef>
                <a:spcPct val="20000"/>
              </a:spcBef>
              <a:buFontTx/>
              <a:buChar char="•"/>
            </a:pPr>
            <a:r>
              <a:rPr lang="en-US" sz="1200">
                <a:latin typeface="Comic Sans MS" panose="030F0702030302020204" pitchFamily="66" charset="0"/>
              </a:rPr>
              <a:t> Many SPO PowerPoints are available in a variety of formats, such as fully editable PowerPoint files, as well as uneditable versions in smaller file sizes, such as PowerPoint Shows and Portable Document Format (.pdf), for ease of printing.</a:t>
            </a:r>
          </a:p>
          <a:p>
            <a:pPr eaLnBrk="1" hangingPunct="1">
              <a:lnSpc>
                <a:spcPct val="80000"/>
              </a:lnSpc>
              <a:spcBef>
                <a:spcPct val="20000"/>
              </a:spcBef>
              <a:buFontTx/>
              <a:buChar char="•"/>
            </a:pPr>
            <a:endParaRPr lang="en-US" sz="1200">
              <a:latin typeface="Comic Sans MS" panose="030F0702030302020204" pitchFamily="66" charset="0"/>
            </a:endParaRPr>
          </a:p>
          <a:p>
            <a:pPr eaLnBrk="1" hangingPunct="1">
              <a:lnSpc>
                <a:spcPct val="80000"/>
              </a:lnSpc>
              <a:spcBef>
                <a:spcPct val="20000"/>
              </a:spcBef>
              <a:buFontTx/>
              <a:buChar char="•"/>
            </a:pPr>
            <a:r>
              <a:rPr lang="en-US" sz="1200">
                <a:latin typeface="Comic Sans MS" panose="030F0702030302020204" pitchFamily="66" charset="0"/>
              </a:rPr>
              <a:t> Images used on this resource, and on the SPO website are, wherever possible, credited and linked to their source. Any words underlined and appearing in blue are links that can be clicked on for more information. PowerPoints must be viewed in </a:t>
            </a:r>
            <a:r>
              <a:rPr lang="en-US" sz="1200" i="1">
                <a:latin typeface="Comic Sans MS" panose="030F0702030302020204" pitchFamily="66" charset="0"/>
              </a:rPr>
              <a:t>slide show mode </a:t>
            </a:r>
            <a:r>
              <a:rPr lang="en-US" sz="1200">
                <a:latin typeface="Comic Sans MS" panose="030F0702030302020204" pitchFamily="66" charset="0"/>
              </a:rPr>
              <a:t>to use the hyperlinks directly.</a:t>
            </a:r>
          </a:p>
          <a:p>
            <a:pPr eaLnBrk="1" hangingPunct="1">
              <a:lnSpc>
                <a:spcPct val="80000"/>
              </a:lnSpc>
              <a:spcBef>
                <a:spcPct val="20000"/>
              </a:spcBef>
            </a:pPr>
            <a:endParaRPr lang="en-US" sz="1200">
              <a:latin typeface="Comic Sans MS" panose="030F0702030302020204" pitchFamily="66" charset="0"/>
            </a:endParaRPr>
          </a:p>
          <a:p>
            <a:pPr eaLnBrk="1" hangingPunct="1">
              <a:lnSpc>
                <a:spcPct val="80000"/>
              </a:lnSpc>
              <a:spcBef>
                <a:spcPct val="20000"/>
              </a:spcBef>
              <a:buFontTx/>
              <a:buChar char="•"/>
            </a:pPr>
            <a:r>
              <a:rPr lang="en-US" sz="1200">
                <a:latin typeface="Comic Sans MS" panose="030F0702030302020204" pitchFamily="66" charset="0"/>
              </a:rPr>
              <a:t> Several helpful links to fun and interactive learning tools are included throughout the PPT and on the Smart Links slide, near the end of each presentation. You must be in </a:t>
            </a:r>
            <a:r>
              <a:rPr lang="en-US" sz="1200" i="1">
                <a:latin typeface="Comic Sans MS" panose="030F0702030302020204" pitchFamily="66" charset="0"/>
              </a:rPr>
              <a:t>slide show mode </a:t>
            </a:r>
            <a:r>
              <a:rPr lang="en-US" sz="1200">
                <a:latin typeface="Comic Sans MS" panose="030F0702030302020204" pitchFamily="66" charset="0"/>
              </a:rPr>
              <a:t>to utilize hyperlinks and animations.</a:t>
            </a:r>
          </a:p>
          <a:p>
            <a:pPr eaLnBrk="1" hangingPunct="1">
              <a:lnSpc>
                <a:spcPct val="80000"/>
              </a:lnSpc>
              <a:spcBef>
                <a:spcPct val="20000"/>
              </a:spcBef>
            </a:pPr>
            <a:r>
              <a:rPr lang="en-US" sz="1200">
                <a:latin typeface="Comic Sans MS" panose="030F0702030302020204" pitchFamily="66" charset="0"/>
              </a:rPr>
              <a:t>	</a:t>
            </a:r>
          </a:p>
          <a:p>
            <a:pPr eaLnBrk="1" hangingPunct="1">
              <a:lnSpc>
                <a:spcPct val="80000"/>
              </a:lnSpc>
              <a:spcBef>
                <a:spcPct val="20000"/>
              </a:spcBef>
              <a:buFontTx/>
              <a:buChar char="•"/>
            </a:pPr>
            <a:r>
              <a:rPr lang="en-US" sz="1200">
                <a:latin typeface="Comic Sans MS" panose="030F0702030302020204" pitchFamily="66" charset="0"/>
              </a:rPr>
              <a:t>This digital resource is licensed under Creative Commons </a:t>
            </a:r>
            <a:r>
              <a:rPr lang="en-US" sz="1100">
                <a:latin typeface="Comic Sans MS" panose="030F0702030302020204" pitchFamily="66" charset="0"/>
              </a:rPr>
              <a:t>Attribution-ShareAlike 3.0:</a:t>
            </a:r>
          </a:p>
          <a:p>
            <a:pPr eaLnBrk="1" hangingPunct="1">
              <a:lnSpc>
                <a:spcPct val="80000"/>
              </a:lnSpc>
              <a:spcBef>
                <a:spcPct val="20000"/>
              </a:spcBef>
            </a:pPr>
            <a:r>
              <a:rPr lang="en-US" sz="1100">
                <a:latin typeface="Comic Sans MS" panose="030F0702030302020204" pitchFamily="66" charset="0"/>
              </a:rPr>
              <a:t>  </a:t>
            </a:r>
            <a:r>
              <a:rPr lang="en-US" sz="1100">
                <a:latin typeface="Comic Sans MS" panose="030F0702030302020204" pitchFamily="66" charset="0"/>
                <a:hlinkClick r:id="rId5"/>
              </a:rPr>
              <a:t>http://creativecommons.org/licenses/by-sa/3.0/</a:t>
            </a:r>
            <a:r>
              <a:rPr lang="en-US" sz="1100">
                <a:latin typeface="Comic Sans MS" panose="030F0702030302020204" pitchFamily="66" charset="0"/>
              </a:rPr>
              <a:t>	                 </a:t>
            </a:r>
            <a:endParaRPr lang="en-US" sz="1200">
              <a:latin typeface="Comic Sans MS" panose="030F0702030302020204" pitchFamily="66" charset="0"/>
            </a:endParaRPr>
          </a:p>
        </p:txBody>
      </p:sp>
      <p:sp>
        <p:nvSpPr>
          <p:cNvPr id="2053" name="Text Box 5"/>
          <p:cNvSpPr txBox="1">
            <a:spLocks noChangeArrowheads="1"/>
          </p:cNvSpPr>
          <p:nvPr/>
        </p:nvSpPr>
        <p:spPr bwMode="auto">
          <a:xfrm>
            <a:off x="107950" y="5334000"/>
            <a:ext cx="2667000"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lnSpc>
                <a:spcPct val="80000"/>
              </a:lnSpc>
              <a:spcBef>
                <a:spcPct val="20000"/>
              </a:spcBef>
            </a:pPr>
            <a:r>
              <a:rPr lang="en-US" sz="1200">
                <a:latin typeface="Comic Sans MS" panose="030F0702030302020204" pitchFamily="66" charset="0"/>
                <a:cs typeface="Arial" panose="020B0604020202020204" pitchFamily="34" charset="0"/>
              </a:rPr>
              <a:t>Alicia Cepaitis, MS</a:t>
            </a:r>
          </a:p>
          <a:p>
            <a:pPr eaLnBrk="1" hangingPunct="1">
              <a:lnSpc>
                <a:spcPct val="80000"/>
              </a:lnSpc>
              <a:spcBef>
                <a:spcPct val="20000"/>
              </a:spcBef>
            </a:pPr>
            <a:r>
              <a:rPr lang="en-US" sz="1200">
                <a:latin typeface="Comic Sans MS" panose="030F0702030302020204" pitchFamily="66" charset="0"/>
                <a:cs typeface="Arial" panose="020B0604020202020204" pitchFamily="34" charset="0"/>
              </a:rPr>
              <a:t>Chief Creative Nerd</a:t>
            </a:r>
          </a:p>
          <a:p>
            <a:pPr eaLnBrk="1" hangingPunct="1">
              <a:lnSpc>
                <a:spcPct val="80000"/>
              </a:lnSpc>
              <a:spcBef>
                <a:spcPct val="20000"/>
              </a:spcBef>
            </a:pPr>
            <a:r>
              <a:rPr lang="en-US" sz="1200">
                <a:latin typeface="Comic Sans MS" panose="030F0702030302020204" pitchFamily="66" charset="0"/>
                <a:cs typeface="Arial" panose="020B0604020202020204" pitchFamily="34" charset="0"/>
              </a:rPr>
              <a:t>Science Prof Online</a:t>
            </a:r>
          </a:p>
          <a:p>
            <a:pPr eaLnBrk="1" hangingPunct="1">
              <a:lnSpc>
                <a:spcPct val="80000"/>
              </a:lnSpc>
              <a:spcBef>
                <a:spcPct val="20000"/>
              </a:spcBef>
            </a:pPr>
            <a:r>
              <a:rPr lang="en-US" sz="1200">
                <a:latin typeface="Comic Sans MS" panose="030F0702030302020204" pitchFamily="66" charset="0"/>
                <a:cs typeface="Arial" panose="020B0604020202020204" pitchFamily="34" charset="0"/>
              </a:rPr>
              <a:t>Online Education Resources, LLC</a:t>
            </a:r>
          </a:p>
          <a:p>
            <a:pPr eaLnBrk="1" hangingPunct="1">
              <a:lnSpc>
                <a:spcPct val="80000"/>
              </a:lnSpc>
              <a:spcBef>
                <a:spcPct val="20000"/>
              </a:spcBef>
            </a:pPr>
            <a:r>
              <a:rPr lang="en-US" sz="1200">
                <a:latin typeface="Comic Sans MS" panose="030F0702030302020204" pitchFamily="66" charset="0"/>
                <a:cs typeface="Arial" panose="020B0604020202020204" pitchFamily="34" charset="0"/>
                <a:hlinkClick r:id="rId6"/>
              </a:rPr>
              <a:t>alicia@scienceprofonline.com</a:t>
            </a:r>
            <a:endParaRPr lang="en-US" sz="1200">
              <a:latin typeface="Comic Sans MS" panose="030F0702030302020204" pitchFamily="66" charset="0"/>
              <a:cs typeface="Arial" panose="020B0604020202020204" pitchFamily="34" charset="0"/>
            </a:endParaRPr>
          </a:p>
        </p:txBody>
      </p:sp>
      <p:sp>
        <p:nvSpPr>
          <p:cNvPr id="2054" name="Rectangle 6"/>
          <p:cNvSpPr>
            <a:spLocks noChangeArrowheads="1"/>
          </p:cNvSpPr>
          <p:nvPr/>
        </p:nvSpPr>
        <p:spPr bwMode="auto">
          <a:xfrm>
            <a:off x="0" y="6613525"/>
            <a:ext cx="4149725"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sz="1000">
                <a:latin typeface="Comic Sans MS" panose="030F0702030302020204" pitchFamily="66" charset="0"/>
              </a:rPr>
              <a:t>From the </a:t>
            </a:r>
            <a:r>
              <a:rPr lang="en-US" sz="1000">
                <a:latin typeface="Comic Sans MS" panose="030F0702030302020204" pitchFamily="66" charset="0"/>
                <a:hlinkClick r:id="rId7"/>
              </a:rPr>
              <a:t>Virtual Cell Biology Classroom</a:t>
            </a:r>
            <a:r>
              <a:rPr lang="en-US" sz="1000">
                <a:latin typeface="Comic Sans MS" panose="030F0702030302020204" pitchFamily="66" charset="0"/>
              </a:rPr>
              <a:t> on </a:t>
            </a:r>
            <a:r>
              <a:rPr lang="en-US" sz="1000">
                <a:latin typeface="Comic Sans MS" panose="030F0702030302020204" pitchFamily="66" charset="0"/>
                <a:hlinkClick r:id="rId8"/>
              </a:rPr>
              <a:t>ScienceProfOnline.com</a:t>
            </a:r>
            <a:endParaRPr lang="en-US" sz="1000">
              <a:latin typeface="Comic Sans MS" panose="030F0702030302020204" pitchFamily="66" charset="0"/>
            </a:endParaRPr>
          </a:p>
        </p:txBody>
      </p:sp>
      <p:sp>
        <p:nvSpPr>
          <p:cNvPr id="2055" name="Text Box 14"/>
          <p:cNvSpPr txBox="1">
            <a:spLocks noChangeArrowheads="1"/>
          </p:cNvSpPr>
          <p:nvPr/>
        </p:nvSpPr>
        <p:spPr bwMode="auto">
          <a:xfrm>
            <a:off x="6097588" y="6615113"/>
            <a:ext cx="304641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sz="1000">
                <a:latin typeface="Comic Sans MS" panose="030F0702030302020204" pitchFamily="66" charset="0"/>
                <a:cs typeface="Arial" panose="020B0604020202020204" pitchFamily="34" charset="0"/>
              </a:rPr>
              <a:t>Image: Compound microscope objectives, T. Port</a:t>
            </a:r>
          </a:p>
        </p:txBody>
      </p:sp>
      <p:sp>
        <p:nvSpPr>
          <p:cNvPr id="2056" name="Text Box 8"/>
          <p:cNvSpPr txBox="1">
            <a:spLocks noChangeArrowheads="1"/>
          </p:cNvSpPr>
          <p:nvPr/>
        </p:nvSpPr>
        <p:spPr bwMode="auto">
          <a:xfrm>
            <a:off x="5930900" y="5326063"/>
            <a:ext cx="2667000" cy="116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lnSpc>
                <a:spcPct val="80000"/>
              </a:lnSpc>
              <a:spcBef>
                <a:spcPct val="20000"/>
              </a:spcBef>
            </a:pPr>
            <a:r>
              <a:rPr lang="en-US" sz="1200">
                <a:latin typeface="Comic Sans MS" panose="030F0702030302020204" pitchFamily="66" charset="0"/>
                <a:cs typeface="Arial" panose="020B0604020202020204" pitchFamily="34" charset="0"/>
              </a:rPr>
              <a:t>Tami Port, MS</a:t>
            </a:r>
          </a:p>
          <a:p>
            <a:pPr eaLnBrk="1" hangingPunct="1">
              <a:lnSpc>
                <a:spcPct val="80000"/>
              </a:lnSpc>
              <a:spcBef>
                <a:spcPct val="20000"/>
              </a:spcBef>
            </a:pPr>
            <a:r>
              <a:rPr lang="en-US" sz="1200">
                <a:latin typeface="Comic Sans MS" panose="030F0702030302020204" pitchFamily="66" charset="0"/>
                <a:cs typeface="Arial" panose="020B0604020202020204" pitchFamily="34" charset="0"/>
              </a:rPr>
              <a:t>Creator of Science Prof Online</a:t>
            </a:r>
          </a:p>
          <a:p>
            <a:pPr eaLnBrk="1" hangingPunct="1">
              <a:lnSpc>
                <a:spcPct val="80000"/>
              </a:lnSpc>
              <a:spcBef>
                <a:spcPct val="20000"/>
              </a:spcBef>
            </a:pPr>
            <a:r>
              <a:rPr lang="en-US" sz="1200">
                <a:latin typeface="Comic Sans MS" panose="030F0702030302020204" pitchFamily="66" charset="0"/>
                <a:cs typeface="Arial" panose="020B0604020202020204" pitchFamily="34" charset="0"/>
              </a:rPr>
              <a:t>Chief Executive Nerd</a:t>
            </a:r>
          </a:p>
          <a:p>
            <a:pPr eaLnBrk="1" hangingPunct="1">
              <a:lnSpc>
                <a:spcPct val="80000"/>
              </a:lnSpc>
              <a:spcBef>
                <a:spcPct val="20000"/>
              </a:spcBef>
            </a:pPr>
            <a:r>
              <a:rPr lang="en-US" sz="1200">
                <a:latin typeface="Comic Sans MS" panose="030F0702030302020204" pitchFamily="66" charset="0"/>
                <a:cs typeface="Arial" panose="020B0604020202020204" pitchFamily="34" charset="0"/>
              </a:rPr>
              <a:t>Science Prof Online</a:t>
            </a:r>
          </a:p>
          <a:p>
            <a:pPr eaLnBrk="1" hangingPunct="1">
              <a:lnSpc>
                <a:spcPct val="80000"/>
              </a:lnSpc>
              <a:spcBef>
                <a:spcPct val="20000"/>
              </a:spcBef>
            </a:pPr>
            <a:r>
              <a:rPr lang="en-US" sz="1200">
                <a:latin typeface="Comic Sans MS" panose="030F0702030302020204" pitchFamily="66" charset="0"/>
                <a:cs typeface="Arial" panose="020B0604020202020204" pitchFamily="34" charset="0"/>
              </a:rPr>
              <a:t>Online Education Resources, LLC</a:t>
            </a:r>
          </a:p>
          <a:p>
            <a:pPr eaLnBrk="1" hangingPunct="1">
              <a:lnSpc>
                <a:spcPct val="80000"/>
              </a:lnSpc>
              <a:spcBef>
                <a:spcPct val="20000"/>
              </a:spcBef>
            </a:pPr>
            <a:r>
              <a:rPr lang="en-US" sz="1200">
                <a:latin typeface="Comic Sans MS" panose="030F0702030302020204" pitchFamily="66" charset="0"/>
                <a:cs typeface="Arial" panose="020B0604020202020204" pitchFamily="34" charset="0"/>
                <a:hlinkClick r:id="rId9"/>
              </a:rPr>
              <a:t>info@scienceprofonline.com</a:t>
            </a:r>
            <a:endParaRPr lang="en-US" sz="1200">
              <a:latin typeface="Comic Sans MS" panose="030F0702030302020204" pitchFamily="66" charset="0"/>
              <a:cs typeface="Arial" panose="020B0604020202020204"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4" name="Group 2"/>
          <p:cNvGrpSpPr>
            <a:grpSpLocks/>
          </p:cNvGrpSpPr>
          <p:nvPr/>
        </p:nvGrpSpPr>
        <p:grpSpPr bwMode="auto">
          <a:xfrm>
            <a:off x="304800" y="1066800"/>
            <a:ext cx="8229600" cy="5562600"/>
            <a:chOff x="192" y="124"/>
            <a:chExt cx="5376" cy="4052"/>
          </a:xfrm>
        </p:grpSpPr>
        <p:grpSp>
          <p:nvGrpSpPr>
            <p:cNvPr id="18439" name="Group 3"/>
            <p:cNvGrpSpPr>
              <a:grpSpLocks/>
            </p:cNvGrpSpPr>
            <p:nvPr/>
          </p:nvGrpSpPr>
          <p:grpSpPr bwMode="auto">
            <a:xfrm>
              <a:off x="384" y="768"/>
              <a:ext cx="2016" cy="1872"/>
              <a:chOff x="1584" y="672"/>
              <a:chExt cx="2016" cy="1872"/>
            </a:xfrm>
          </p:grpSpPr>
          <p:grpSp>
            <p:nvGrpSpPr>
              <p:cNvPr id="18510" name="Group 4"/>
              <p:cNvGrpSpPr>
                <a:grpSpLocks/>
              </p:cNvGrpSpPr>
              <p:nvPr/>
            </p:nvGrpSpPr>
            <p:grpSpPr bwMode="auto">
              <a:xfrm>
                <a:off x="2400" y="2112"/>
                <a:ext cx="240" cy="96"/>
                <a:chOff x="1488" y="3744"/>
                <a:chExt cx="240" cy="96"/>
              </a:xfrm>
            </p:grpSpPr>
            <p:sp>
              <p:nvSpPr>
                <p:cNvPr id="18525" name="Oval 5"/>
                <p:cNvSpPr>
                  <a:spLocks noChangeArrowheads="1"/>
                </p:cNvSpPr>
                <p:nvPr/>
              </p:nvSpPr>
              <p:spPr bwMode="auto">
                <a:xfrm>
                  <a:off x="1488" y="3744"/>
                  <a:ext cx="96" cy="96"/>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p>
              </p:txBody>
            </p:sp>
            <p:sp>
              <p:nvSpPr>
                <p:cNvPr id="18526" name="Oval 6"/>
                <p:cNvSpPr>
                  <a:spLocks noChangeArrowheads="1"/>
                </p:cNvSpPr>
                <p:nvPr/>
              </p:nvSpPr>
              <p:spPr bwMode="auto">
                <a:xfrm>
                  <a:off x="1632" y="3744"/>
                  <a:ext cx="96" cy="96"/>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p>
              </p:txBody>
            </p:sp>
          </p:grpSp>
          <p:sp>
            <p:nvSpPr>
              <p:cNvPr id="18511" name="Oval 7"/>
              <p:cNvSpPr>
                <a:spLocks noChangeArrowheads="1"/>
              </p:cNvSpPr>
              <p:nvPr/>
            </p:nvSpPr>
            <p:spPr bwMode="auto">
              <a:xfrm>
                <a:off x="1584" y="672"/>
                <a:ext cx="2016" cy="1872"/>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p>
            </p:txBody>
          </p:sp>
          <p:grpSp>
            <p:nvGrpSpPr>
              <p:cNvPr id="18512" name="Group 8"/>
              <p:cNvGrpSpPr>
                <a:grpSpLocks/>
              </p:cNvGrpSpPr>
              <p:nvPr/>
            </p:nvGrpSpPr>
            <p:grpSpPr bwMode="auto">
              <a:xfrm>
                <a:off x="2016" y="912"/>
                <a:ext cx="768" cy="624"/>
                <a:chOff x="2016" y="912"/>
                <a:chExt cx="768" cy="624"/>
              </a:xfrm>
            </p:grpSpPr>
            <p:sp>
              <p:nvSpPr>
                <p:cNvPr id="18516" name="Freeform 9"/>
                <p:cNvSpPr>
                  <a:spLocks/>
                </p:cNvSpPr>
                <p:nvPr/>
              </p:nvSpPr>
              <p:spPr bwMode="auto">
                <a:xfrm>
                  <a:off x="2414" y="1152"/>
                  <a:ext cx="196" cy="98"/>
                </a:xfrm>
                <a:custGeom>
                  <a:avLst/>
                  <a:gdLst>
                    <a:gd name="T0" fmla="*/ 196 w 196"/>
                    <a:gd name="T1" fmla="*/ 0 h 98"/>
                    <a:gd name="T2" fmla="*/ 37 w 196"/>
                    <a:gd name="T3" fmla="*/ 49 h 98"/>
                    <a:gd name="T4" fmla="*/ 0 w 196"/>
                    <a:gd name="T5" fmla="*/ 98 h 98"/>
                    <a:gd name="T6" fmla="*/ 0 60000 65536"/>
                    <a:gd name="T7" fmla="*/ 0 60000 65536"/>
                    <a:gd name="T8" fmla="*/ 0 60000 65536"/>
                  </a:gdLst>
                  <a:ahLst/>
                  <a:cxnLst>
                    <a:cxn ang="T6">
                      <a:pos x="T0" y="T1"/>
                    </a:cxn>
                    <a:cxn ang="T7">
                      <a:pos x="T2" y="T3"/>
                    </a:cxn>
                    <a:cxn ang="T8">
                      <a:pos x="T4" y="T5"/>
                    </a:cxn>
                  </a:cxnLst>
                  <a:rect l="0" t="0" r="r" b="b"/>
                  <a:pathLst>
                    <a:path w="196" h="98">
                      <a:moveTo>
                        <a:pt x="196" y="0"/>
                      </a:moveTo>
                      <a:cubicBezTo>
                        <a:pt x="134" y="10"/>
                        <a:pt x="89" y="15"/>
                        <a:pt x="37" y="49"/>
                      </a:cubicBezTo>
                      <a:cubicBezTo>
                        <a:pt x="22" y="95"/>
                        <a:pt x="37" y="80"/>
                        <a:pt x="0" y="98"/>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8517" name="Group 10"/>
                <p:cNvGrpSpPr>
                  <a:grpSpLocks/>
                </p:cNvGrpSpPr>
                <p:nvPr/>
              </p:nvGrpSpPr>
              <p:grpSpPr bwMode="auto">
                <a:xfrm>
                  <a:off x="2016" y="912"/>
                  <a:ext cx="768" cy="624"/>
                  <a:chOff x="2016" y="912"/>
                  <a:chExt cx="768" cy="624"/>
                </a:xfrm>
              </p:grpSpPr>
              <p:sp>
                <p:nvSpPr>
                  <p:cNvPr id="18518" name="Oval 11"/>
                  <p:cNvSpPr>
                    <a:spLocks noChangeArrowheads="1"/>
                  </p:cNvSpPr>
                  <p:nvPr/>
                </p:nvSpPr>
                <p:spPr bwMode="auto">
                  <a:xfrm>
                    <a:off x="2016" y="912"/>
                    <a:ext cx="768" cy="624"/>
                  </a:xfrm>
                  <a:prstGeom prst="ellipse">
                    <a:avLst/>
                  </a:prstGeom>
                  <a:noFill/>
                  <a:ln w="2857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p>
                </p:txBody>
              </p:sp>
              <p:sp>
                <p:nvSpPr>
                  <p:cNvPr id="18519" name="Oval 12"/>
                  <p:cNvSpPr>
                    <a:spLocks noChangeArrowheads="1"/>
                  </p:cNvSpPr>
                  <p:nvPr/>
                </p:nvSpPr>
                <p:spPr bwMode="auto">
                  <a:xfrm>
                    <a:off x="2496" y="1200"/>
                    <a:ext cx="192" cy="19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p>
                </p:txBody>
              </p:sp>
              <p:sp>
                <p:nvSpPr>
                  <p:cNvPr id="18520" name="Freeform 13"/>
                  <p:cNvSpPr>
                    <a:spLocks/>
                  </p:cNvSpPr>
                  <p:nvPr/>
                </p:nvSpPr>
                <p:spPr bwMode="auto">
                  <a:xfrm>
                    <a:off x="2230" y="984"/>
                    <a:ext cx="209" cy="82"/>
                  </a:xfrm>
                  <a:custGeom>
                    <a:avLst/>
                    <a:gdLst>
                      <a:gd name="T0" fmla="*/ 209 w 209"/>
                      <a:gd name="T1" fmla="*/ 21 h 82"/>
                      <a:gd name="T2" fmla="*/ 99 w 209"/>
                      <a:gd name="T3" fmla="*/ 21 h 82"/>
                      <a:gd name="T4" fmla="*/ 0 w 209"/>
                      <a:gd name="T5" fmla="*/ 82 h 82"/>
                      <a:gd name="T6" fmla="*/ 0 60000 65536"/>
                      <a:gd name="T7" fmla="*/ 0 60000 65536"/>
                      <a:gd name="T8" fmla="*/ 0 60000 65536"/>
                    </a:gdLst>
                    <a:ahLst/>
                    <a:cxnLst>
                      <a:cxn ang="T6">
                        <a:pos x="T0" y="T1"/>
                      </a:cxn>
                      <a:cxn ang="T7">
                        <a:pos x="T2" y="T3"/>
                      </a:cxn>
                      <a:cxn ang="T8">
                        <a:pos x="T4" y="T5"/>
                      </a:cxn>
                    </a:cxnLst>
                    <a:rect l="0" t="0" r="r" b="b"/>
                    <a:pathLst>
                      <a:path w="209" h="82">
                        <a:moveTo>
                          <a:pt x="209" y="21"/>
                        </a:moveTo>
                        <a:cubicBezTo>
                          <a:pt x="157" y="8"/>
                          <a:pt x="155" y="0"/>
                          <a:pt x="99" y="21"/>
                        </a:cubicBezTo>
                        <a:cubicBezTo>
                          <a:pt x="56" y="37"/>
                          <a:pt x="47" y="82"/>
                          <a:pt x="0" y="82"/>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21" name="Freeform 14"/>
                  <p:cNvSpPr>
                    <a:spLocks/>
                  </p:cNvSpPr>
                  <p:nvPr/>
                </p:nvSpPr>
                <p:spPr bwMode="auto">
                  <a:xfrm>
                    <a:off x="2255" y="1029"/>
                    <a:ext cx="196" cy="93"/>
                  </a:xfrm>
                  <a:custGeom>
                    <a:avLst/>
                    <a:gdLst>
                      <a:gd name="T0" fmla="*/ 196 w 196"/>
                      <a:gd name="T1" fmla="*/ 37 h 93"/>
                      <a:gd name="T2" fmla="*/ 49 w 196"/>
                      <a:gd name="T3" fmla="*/ 49 h 93"/>
                      <a:gd name="T4" fmla="*/ 0 w 196"/>
                      <a:gd name="T5" fmla="*/ 86 h 93"/>
                      <a:gd name="T6" fmla="*/ 0 60000 65536"/>
                      <a:gd name="T7" fmla="*/ 0 60000 65536"/>
                      <a:gd name="T8" fmla="*/ 0 60000 65536"/>
                    </a:gdLst>
                    <a:ahLst/>
                    <a:cxnLst>
                      <a:cxn ang="T6">
                        <a:pos x="T0" y="T1"/>
                      </a:cxn>
                      <a:cxn ang="T7">
                        <a:pos x="T2" y="T3"/>
                      </a:cxn>
                      <a:cxn ang="T8">
                        <a:pos x="T4" y="T5"/>
                      </a:cxn>
                    </a:cxnLst>
                    <a:rect l="0" t="0" r="r" b="b"/>
                    <a:pathLst>
                      <a:path w="196" h="93">
                        <a:moveTo>
                          <a:pt x="196" y="37"/>
                        </a:moveTo>
                        <a:cubicBezTo>
                          <a:pt x="109" y="8"/>
                          <a:pt x="125" y="0"/>
                          <a:pt x="49" y="49"/>
                        </a:cubicBezTo>
                        <a:cubicBezTo>
                          <a:pt x="20" y="93"/>
                          <a:pt x="39" y="86"/>
                          <a:pt x="0" y="86"/>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22" name="Freeform 15"/>
                  <p:cNvSpPr>
                    <a:spLocks/>
                  </p:cNvSpPr>
                  <p:nvPr/>
                </p:nvSpPr>
                <p:spPr bwMode="auto">
                  <a:xfrm>
                    <a:off x="2169" y="1201"/>
                    <a:ext cx="160" cy="245"/>
                  </a:xfrm>
                  <a:custGeom>
                    <a:avLst/>
                    <a:gdLst>
                      <a:gd name="T0" fmla="*/ 0 w 160"/>
                      <a:gd name="T1" fmla="*/ 0 h 245"/>
                      <a:gd name="T2" fmla="*/ 74 w 160"/>
                      <a:gd name="T3" fmla="*/ 98 h 245"/>
                      <a:gd name="T4" fmla="*/ 160 w 160"/>
                      <a:gd name="T5" fmla="*/ 245 h 245"/>
                      <a:gd name="T6" fmla="*/ 0 60000 65536"/>
                      <a:gd name="T7" fmla="*/ 0 60000 65536"/>
                      <a:gd name="T8" fmla="*/ 0 60000 65536"/>
                    </a:gdLst>
                    <a:ahLst/>
                    <a:cxnLst>
                      <a:cxn ang="T6">
                        <a:pos x="T0" y="T1"/>
                      </a:cxn>
                      <a:cxn ang="T7">
                        <a:pos x="T2" y="T3"/>
                      </a:cxn>
                      <a:cxn ang="T8">
                        <a:pos x="T4" y="T5"/>
                      </a:cxn>
                    </a:cxnLst>
                    <a:rect l="0" t="0" r="r" b="b"/>
                    <a:pathLst>
                      <a:path w="160" h="245">
                        <a:moveTo>
                          <a:pt x="0" y="0"/>
                        </a:moveTo>
                        <a:cubicBezTo>
                          <a:pt x="16" y="49"/>
                          <a:pt x="30" y="70"/>
                          <a:pt x="74" y="98"/>
                        </a:cubicBezTo>
                        <a:cubicBezTo>
                          <a:pt x="110" y="154"/>
                          <a:pt x="109" y="196"/>
                          <a:pt x="160" y="245"/>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23" name="Freeform 16"/>
                  <p:cNvSpPr>
                    <a:spLocks/>
                  </p:cNvSpPr>
                  <p:nvPr/>
                </p:nvSpPr>
                <p:spPr bwMode="auto">
                  <a:xfrm>
                    <a:off x="2243" y="1226"/>
                    <a:ext cx="135" cy="196"/>
                  </a:xfrm>
                  <a:custGeom>
                    <a:avLst/>
                    <a:gdLst>
                      <a:gd name="T0" fmla="*/ 0 w 135"/>
                      <a:gd name="T1" fmla="*/ 0 h 196"/>
                      <a:gd name="T2" fmla="*/ 98 w 135"/>
                      <a:gd name="T3" fmla="*/ 134 h 196"/>
                      <a:gd name="T4" fmla="*/ 135 w 135"/>
                      <a:gd name="T5" fmla="*/ 196 h 196"/>
                      <a:gd name="T6" fmla="*/ 0 60000 65536"/>
                      <a:gd name="T7" fmla="*/ 0 60000 65536"/>
                      <a:gd name="T8" fmla="*/ 0 60000 65536"/>
                    </a:gdLst>
                    <a:ahLst/>
                    <a:cxnLst>
                      <a:cxn ang="T6">
                        <a:pos x="T0" y="T1"/>
                      </a:cxn>
                      <a:cxn ang="T7">
                        <a:pos x="T2" y="T3"/>
                      </a:cxn>
                      <a:cxn ang="T8">
                        <a:pos x="T4" y="T5"/>
                      </a:cxn>
                    </a:cxnLst>
                    <a:rect l="0" t="0" r="r" b="b"/>
                    <a:pathLst>
                      <a:path w="135" h="196">
                        <a:moveTo>
                          <a:pt x="0" y="0"/>
                        </a:moveTo>
                        <a:cubicBezTo>
                          <a:pt x="61" y="41"/>
                          <a:pt x="59" y="78"/>
                          <a:pt x="98" y="134"/>
                        </a:cubicBezTo>
                        <a:cubicBezTo>
                          <a:pt x="114" y="182"/>
                          <a:pt x="101" y="162"/>
                          <a:pt x="135" y="196"/>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24" name="Freeform 17"/>
                  <p:cNvSpPr>
                    <a:spLocks/>
                  </p:cNvSpPr>
                  <p:nvPr/>
                </p:nvSpPr>
                <p:spPr bwMode="auto">
                  <a:xfrm>
                    <a:off x="2402" y="1115"/>
                    <a:ext cx="196" cy="98"/>
                  </a:xfrm>
                  <a:custGeom>
                    <a:avLst/>
                    <a:gdLst>
                      <a:gd name="T0" fmla="*/ 196 w 196"/>
                      <a:gd name="T1" fmla="*/ 0 h 98"/>
                      <a:gd name="T2" fmla="*/ 49 w 196"/>
                      <a:gd name="T3" fmla="*/ 49 h 98"/>
                      <a:gd name="T4" fmla="*/ 0 w 196"/>
                      <a:gd name="T5" fmla="*/ 98 h 98"/>
                      <a:gd name="T6" fmla="*/ 0 60000 65536"/>
                      <a:gd name="T7" fmla="*/ 0 60000 65536"/>
                      <a:gd name="T8" fmla="*/ 0 60000 65536"/>
                    </a:gdLst>
                    <a:ahLst/>
                    <a:cxnLst>
                      <a:cxn ang="T6">
                        <a:pos x="T0" y="T1"/>
                      </a:cxn>
                      <a:cxn ang="T7">
                        <a:pos x="T2" y="T3"/>
                      </a:cxn>
                      <a:cxn ang="T8">
                        <a:pos x="T4" y="T5"/>
                      </a:cxn>
                    </a:cxnLst>
                    <a:rect l="0" t="0" r="r" b="b"/>
                    <a:pathLst>
                      <a:path w="196" h="98">
                        <a:moveTo>
                          <a:pt x="196" y="0"/>
                        </a:moveTo>
                        <a:cubicBezTo>
                          <a:pt x="140" y="11"/>
                          <a:pt x="97" y="18"/>
                          <a:pt x="49" y="49"/>
                        </a:cubicBezTo>
                        <a:cubicBezTo>
                          <a:pt x="20" y="94"/>
                          <a:pt x="38" y="80"/>
                          <a:pt x="0" y="98"/>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18513" name="Group 18"/>
              <p:cNvGrpSpPr>
                <a:grpSpLocks/>
              </p:cNvGrpSpPr>
              <p:nvPr/>
            </p:nvGrpSpPr>
            <p:grpSpPr bwMode="auto">
              <a:xfrm rot="-2901988">
                <a:off x="2880" y="2016"/>
                <a:ext cx="240" cy="96"/>
                <a:chOff x="1488" y="3744"/>
                <a:chExt cx="240" cy="96"/>
              </a:xfrm>
            </p:grpSpPr>
            <p:sp>
              <p:nvSpPr>
                <p:cNvPr id="18514" name="Oval 19"/>
                <p:cNvSpPr>
                  <a:spLocks noChangeArrowheads="1"/>
                </p:cNvSpPr>
                <p:nvPr/>
              </p:nvSpPr>
              <p:spPr bwMode="auto">
                <a:xfrm>
                  <a:off x="1488" y="3744"/>
                  <a:ext cx="96" cy="96"/>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p>
              </p:txBody>
            </p:sp>
            <p:sp>
              <p:nvSpPr>
                <p:cNvPr id="18515" name="Oval 20"/>
                <p:cNvSpPr>
                  <a:spLocks noChangeArrowheads="1"/>
                </p:cNvSpPr>
                <p:nvPr/>
              </p:nvSpPr>
              <p:spPr bwMode="auto">
                <a:xfrm>
                  <a:off x="1632" y="3744"/>
                  <a:ext cx="96" cy="96"/>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p>
              </p:txBody>
            </p:sp>
          </p:grpSp>
        </p:grpSp>
        <p:sp>
          <p:nvSpPr>
            <p:cNvPr id="18440" name="Freeform 21"/>
            <p:cNvSpPr>
              <a:spLocks/>
            </p:cNvSpPr>
            <p:nvPr/>
          </p:nvSpPr>
          <p:spPr bwMode="auto">
            <a:xfrm>
              <a:off x="4370" y="1259"/>
              <a:ext cx="196" cy="98"/>
            </a:xfrm>
            <a:custGeom>
              <a:avLst/>
              <a:gdLst>
                <a:gd name="T0" fmla="*/ 196 w 196"/>
                <a:gd name="T1" fmla="*/ 0 h 98"/>
                <a:gd name="T2" fmla="*/ 49 w 196"/>
                <a:gd name="T3" fmla="*/ 49 h 98"/>
                <a:gd name="T4" fmla="*/ 0 w 196"/>
                <a:gd name="T5" fmla="*/ 98 h 98"/>
                <a:gd name="T6" fmla="*/ 0 60000 65536"/>
                <a:gd name="T7" fmla="*/ 0 60000 65536"/>
                <a:gd name="T8" fmla="*/ 0 60000 65536"/>
              </a:gdLst>
              <a:ahLst/>
              <a:cxnLst>
                <a:cxn ang="T6">
                  <a:pos x="T0" y="T1"/>
                </a:cxn>
                <a:cxn ang="T7">
                  <a:pos x="T2" y="T3"/>
                </a:cxn>
                <a:cxn ang="T8">
                  <a:pos x="T4" y="T5"/>
                </a:cxn>
              </a:cxnLst>
              <a:rect l="0" t="0" r="r" b="b"/>
              <a:pathLst>
                <a:path w="196" h="98">
                  <a:moveTo>
                    <a:pt x="196" y="0"/>
                  </a:moveTo>
                  <a:cubicBezTo>
                    <a:pt x="140" y="11"/>
                    <a:pt x="97" y="18"/>
                    <a:pt x="49" y="49"/>
                  </a:cubicBezTo>
                  <a:cubicBezTo>
                    <a:pt x="20" y="94"/>
                    <a:pt x="38" y="80"/>
                    <a:pt x="0" y="98"/>
                  </a:cubicBez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1" name="Freeform 22"/>
            <p:cNvSpPr>
              <a:spLocks/>
            </p:cNvSpPr>
            <p:nvPr/>
          </p:nvSpPr>
          <p:spPr bwMode="auto">
            <a:xfrm>
              <a:off x="4382" y="1296"/>
              <a:ext cx="196" cy="98"/>
            </a:xfrm>
            <a:custGeom>
              <a:avLst/>
              <a:gdLst>
                <a:gd name="T0" fmla="*/ 196 w 196"/>
                <a:gd name="T1" fmla="*/ 0 h 98"/>
                <a:gd name="T2" fmla="*/ 37 w 196"/>
                <a:gd name="T3" fmla="*/ 49 h 98"/>
                <a:gd name="T4" fmla="*/ 0 w 196"/>
                <a:gd name="T5" fmla="*/ 98 h 98"/>
                <a:gd name="T6" fmla="*/ 0 60000 65536"/>
                <a:gd name="T7" fmla="*/ 0 60000 65536"/>
                <a:gd name="T8" fmla="*/ 0 60000 65536"/>
              </a:gdLst>
              <a:ahLst/>
              <a:cxnLst>
                <a:cxn ang="T6">
                  <a:pos x="T0" y="T1"/>
                </a:cxn>
                <a:cxn ang="T7">
                  <a:pos x="T2" y="T3"/>
                </a:cxn>
                <a:cxn ang="T8">
                  <a:pos x="T4" y="T5"/>
                </a:cxn>
              </a:cxnLst>
              <a:rect l="0" t="0" r="r" b="b"/>
              <a:pathLst>
                <a:path w="196" h="98">
                  <a:moveTo>
                    <a:pt x="196" y="0"/>
                  </a:moveTo>
                  <a:cubicBezTo>
                    <a:pt x="134" y="10"/>
                    <a:pt x="89" y="15"/>
                    <a:pt x="37" y="49"/>
                  </a:cubicBezTo>
                  <a:cubicBezTo>
                    <a:pt x="22" y="95"/>
                    <a:pt x="37" y="80"/>
                    <a:pt x="0" y="98"/>
                  </a:cubicBez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8442" name="Group 23"/>
            <p:cNvGrpSpPr>
              <a:grpSpLocks/>
            </p:cNvGrpSpPr>
            <p:nvPr/>
          </p:nvGrpSpPr>
          <p:grpSpPr bwMode="auto">
            <a:xfrm rot="4442596">
              <a:off x="4008" y="2184"/>
              <a:ext cx="240" cy="96"/>
              <a:chOff x="1488" y="3744"/>
              <a:chExt cx="240" cy="96"/>
            </a:xfrm>
          </p:grpSpPr>
          <p:sp>
            <p:nvSpPr>
              <p:cNvPr id="18508" name="Oval 24"/>
              <p:cNvSpPr>
                <a:spLocks noChangeArrowheads="1"/>
              </p:cNvSpPr>
              <p:nvPr/>
            </p:nvSpPr>
            <p:spPr bwMode="auto">
              <a:xfrm>
                <a:off x="1488" y="3744"/>
                <a:ext cx="96" cy="96"/>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p>
            </p:txBody>
          </p:sp>
          <p:sp>
            <p:nvSpPr>
              <p:cNvPr id="18509" name="Oval 25"/>
              <p:cNvSpPr>
                <a:spLocks noChangeArrowheads="1"/>
              </p:cNvSpPr>
              <p:nvPr/>
            </p:nvSpPr>
            <p:spPr bwMode="auto">
              <a:xfrm>
                <a:off x="1632" y="3744"/>
                <a:ext cx="96" cy="96"/>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p>
            </p:txBody>
          </p:sp>
        </p:grpSp>
        <p:sp>
          <p:nvSpPr>
            <p:cNvPr id="18443" name="Oval 26"/>
            <p:cNvSpPr>
              <a:spLocks noChangeArrowheads="1"/>
            </p:cNvSpPr>
            <p:nvPr/>
          </p:nvSpPr>
          <p:spPr bwMode="auto">
            <a:xfrm>
              <a:off x="3552" y="816"/>
              <a:ext cx="2016" cy="1872"/>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p>
          </p:txBody>
        </p:sp>
        <p:sp>
          <p:nvSpPr>
            <p:cNvPr id="18444" name="Oval 27"/>
            <p:cNvSpPr>
              <a:spLocks noChangeArrowheads="1"/>
            </p:cNvSpPr>
            <p:nvPr/>
          </p:nvSpPr>
          <p:spPr bwMode="auto">
            <a:xfrm>
              <a:off x="3984" y="1056"/>
              <a:ext cx="768" cy="624"/>
            </a:xfrm>
            <a:prstGeom prst="ellipse">
              <a:avLst/>
            </a:prstGeom>
            <a:noFill/>
            <a:ln w="2857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p>
          </p:txBody>
        </p:sp>
        <p:sp>
          <p:nvSpPr>
            <p:cNvPr id="18445" name="Oval 28"/>
            <p:cNvSpPr>
              <a:spLocks noChangeArrowheads="1"/>
            </p:cNvSpPr>
            <p:nvPr/>
          </p:nvSpPr>
          <p:spPr bwMode="auto">
            <a:xfrm>
              <a:off x="4464" y="1344"/>
              <a:ext cx="192" cy="19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p>
          </p:txBody>
        </p:sp>
        <p:sp>
          <p:nvSpPr>
            <p:cNvPr id="18446" name="Freeform 29"/>
            <p:cNvSpPr>
              <a:spLocks/>
            </p:cNvSpPr>
            <p:nvPr/>
          </p:nvSpPr>
          <p:spPr bwMode="auto">
            <a:xfrm>
              <a:off x="4198" y="1128"/>
              <a:ext cx="209" cy="82"/>
            </a:xfrm>
            <a:custGeom>
              <a:avLst/>
              <a:gdLst>
                <a:gd name="T0" fmla="*/ 209 w 209"/>
                <a:gd name="T1" fmla="*/ 21 h 82"/>
                <a:gd name="T2" fmla="*/ 99 w 209"/>
                <a:gd name="T3" fmla="*/ 21 h 82"/>
                <a:gd name="T4" fmla="*/ 0 w 209"/>
                <a:gd name="T5" fmla="*/ 82 h 82"/>
                <a:gd name="T6" fmla="*/ 0 60000 65536"/>
                <a:gd name="T7" fmla="*/ 0 60000 65536"/>
                <a:gd name="T8" fmla="*/ 0 60000 65536"/>
              </a:gdLst>
              <a:ahLst/>
              <a:cxnLst>
                <a:cxn ang="T6">
                  <a:pos x="T0" y="T1"/>
                </a:cxn>
                <a:cxn ang="T7">
                  <a:pos x="T2" y="T3"/>
                </a:cxn>
                <a:cxn ang="T8">
                  <a:pos x="T4" y="T5"/>
                </a:cxn>
              </a:cxnLst>
              <a:rect l="0" t="0" r="r" b="b"/>
              <a:pathLst>
                <a:path w="209" h="82">
                  <a:moveTo>
                    <a:pt x="209" y="21"/>
                  </a:moveTo>
                  <a:cubicBezTo>
                    <a:pt x="157" y="8"/>
                    <a:pt x="155" y="0"/>
                    <a:pt x="99" y="21"/>
                  </a:cubicBezTo>
                  <a:cubicBezTo>
                    <a:pt x="56" y="37"/>
                    <a:pt x="47" y="82"/>
                    <a:pt x="0" y="82"/>
                  </a:cubicBez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7" name="Freeform 30"/>
            <p:cNvSpPr>
              <a:spLocks/>
            </p:cNvSpPr>
            <p:nvPr/>
          </p:nvSpPr>
          <p:spPr bwMode="auto">
            <a:xfrm>
              <a:off x="4223" y="1173"/>
              <a:ext cx="196" cy="93"/>
            </a:xfrm>
            <a:custGeom>
              <a:avLst/>
              <a:gdLst>
                <a:gd name="T0" fmla="*/ 196 w 196"/>
                <a:gd name="T1" fmla="*/ 37 h 93"/>
                <a:gd name="T2" fmla="*/ 49 w 196"/>
                <a:gd name="T3" fmla="*/ 49 h 93"/>
                <a:gd name="T4" fmla="*/ 0 w 196"/>
                <a:gd name="T5" fmla="*/ 86 h 93"/>
                <a:gd name="T6" fmla="*/ 0 60000 65536"/>
                <a:gd name="T7" fmla="*/ 0 60000 65536"/>
                <a:gd name="T8" fmla="*/ 0 60000 65536"/>
              </a:gdLst>
              <a:ahLst/>
              <a:cxnLst>
                <a:cxn ang="T6">
                  <a:pos x="T0" y="T1"/>
                </a:cxn>
                <a:cxn ang="T7">
                  <a:pos x="T2" y="T3"/>
                </a:cxn>
                <a:cxn ang="T8">
                  <a:pos x="T4" y="T5"/>
                </a:cxn>
              </a:cxnLst>
              <a:rect l="0" t="0" r="r" b="b"/>
              <a:pathLst>
                <a:path w="196" h="93">
                  <a:moveTo>
                    <a:pt x="196" y="37"/>
                  </a:moveTo>
                  <a:cubicBezTo>
                    <a:pt x="109" y="8"/>
                    <a:pt x="125" y="0"/>
                    <a:pt x="49" y="49"/>
                  </a:cubicBezTo>
                  <a:cubicBezTo>
                    <a:pt x="20" y="93"/>
                    <a:pt x="39" y="86"/>
                    <a:pt x="0" y="86"/>
                  </a:cubicBez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8" name="Freeform 31"/>
            <p:cNvSpPr>
              <a:spLocks/>
            </p:cNvSpPr>
            <p:nvPr/>
          </p:nvSpPr>
          <p:spPr bwMode="auto">
            <a:xfrm>
              <a:off x="4137" y="1345"/>
              <a:ext cx="160" cy="245"/>
            </a:xfrm>
            <a:custGeom>
              <a:avLst/>
              <a:gdLst>
                <a:gd name="T0" fmla="*/ 0 w 160"/>
                <a:gd name="T1" fmla="*/ 0 h 245"/>
                <a:gd name="T2" fmla="*/ 74 w 160"/>
                <a:gd name="T3" fmla="*/ 98 h 245"/>
                <a:gd name="T4" fmla="*/ 160 w 160"/>
                <a:gd name="T5" fmla="*/ 245 h 245"/>
                <a:gd name="T6" fmla="*/ 0 60000 65536"/>
                <a:gd name="T7" fmla="*/ 0 60000 65536"/>
                <a:gd name="T8" fmla="*/ 0 60000 65536"/>
              </a:gdLst>
              <a:ahLst/>
              <a:cxnLst>
                <a:cxn ang="T6">
                  <a:pos x="T0" y="T1"/>
                </a:cxn>
                <a:cxn ang="T7">
                  <a:pos x="T2" y="T3"/>
                </a:cxn>
                <a:cxn ang="T8">
                  <a:pos x="T4" y="T5"/>
                </a:cxn>
              </a:cxnLst>
              <a:rect l="0" t="0" r="r" b="b"/>
              <a:pathLst>
                <a:path w="160" h="245">
                  <a:moveTo>
                    <a:pt x="0" y="0"/>
                  </a:moveTo>
                  <a:cubicBezTo>
                    <a:pt x="16" y="49"/>
                    <a:pt x="30" y="70"/>
                    <a:pt x="74" y="98"/>
                  </a:cubicBezTo>
                  <a:cubicBezTo>
                    <a:pt x="110" y="154"/>
                    <a:pt x="109" y="196"/>
                    <a:pt x="160" y="245"/>
                  </a:cubicBez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9" name="Freeform 32"/>
            <p:cNvSpPr>
              <a:spLocks/>
            </p:cNvSpPr>
            <p:nvPr/>
          </p:nvSpPr>
          <p:spPr bwMode="auto">
            <a:xfrm>
              <a:off x="4211" y="1370"/>
              <a:ext cx="135" cy="196"/>
            </a:xfrm>
            <a:custGeom>
              <a:avLst/>
              <a:gdLst>
                <a:gd name="T0" fmla="*/ 0 w 135"/>
                <a:gd name="T1" fmla="*/ 0 h 196"/>
                <a:gd name="T2" fmla="*/ 98 w 135"/>
                <a:gd name="T3" fmla="*/ 134 h 196"/>
                <a:gd name="T4" fmla="*/ 135 w 135"/>
                <a:gd name="T5" fmla="*/ 196 h 196"/>
                <a:gd name="T6" fmla="*/ 0 60000 65536"/>
                <a:gd name="T7" fmla="*/ 0 60000 65536"/>
                <a:gd name="T8" fmla="*/ 0 60000 65536"/>
              </a:gdLst>
              <a:ahLst/>
              <a:cxnLst>
                <a:cxn ang="T6">
                  <a:pos x="T0" y="T1"/>
                </a:cxn>
                <a:cxn ang="T7">
                  <a:pos x="T2" y="T3"/>
                </a:cxn>
                <a:cxn ang="T8">
                  <a:pos x="T4" y="T5"/>
                </a:cxn>
              </a:cxnLst>
              <a:rect l="0" t="0" r="r" b="b"/>
              <a:pathLst>
                <a:path w="135" h="196">
                  <a:moveTo>
                    <a:pt x="0" y="0"/>
                  </a:moveTo>
                  <a:cubicBezTo>
                    <a:pt x="61" y="41"/>
                    <a:pt x="59" y="78"/>
                    <a:pt x="98" y="134"/>
                  </a:cubicBezTo>
                  <a:cubicBezTo>
                    <a:pt x="114" y="182"/>
                    <a:pt x="101" y="162"/>
                    <a:pt x="135" y="196"/>
                  </a:cubicBez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8450" name="Group 33"/>
            <p:cNvGrpSpPr>
              <a:grpSpLocks/>
            </p:cNvGrpSpPr>
            <p:nvPr/>
          </p:nvGrpSpPr>
          <p:grpSpPr bwMode="auto">
            <a:xfrm rot="-5933062">
              <a:off x="5112" y="1944"/>
              <a:ext cx="240" cy="96"/>
              <a:chOff x="1488" y="3744"/>
              <a:chExt cx="240" cy="96"/>
            </a:xfrm>
          </p:grpSpPr>
          <p:sp>
            <p:nvSpPr>
              <p:cNvPr id="18506" name="Oval 34"/>
              <p:cNvSpPr>
                <a:spLocks noChangeArrowheads="1"/>
              </p:cNvSpPr>
              <p:nvPr/>
            </p:nvSpPr>
            <p:spPr bwMode="auto">
              <a:xfrm>
                <a:off x="1488" y="3744"/>
                <a:ext cx="96" cy="96"/>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p>
            </p:txBody>
          </p:sp>
          <p:sp>
            <p:nvSpPr>
              <p:cNvPr id="18507" name="Oval 35"/>
              <p:cNvSpPr>
                <a:spLocks noChangeArrowheads="1"/>
              </p:cNvSpPr>
              <p:nvPr/>
            </p:nvSpPr>
            <p:spPr bwMode="auto">
              <a:xfrm>
                <a:off x="1632" y="3744"/>
                <a:ext cx="96" cy="96"/>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p>
            </p:txBody>
          </p:sp>
        </p:grpSp>
        <p:sp>
          <p:nvSpPr>
            <p:cNvPr id="18451" name="Line 36"/>
            <p:cNvSpPr>
              <a:spLocks noChangeShapeType="1"/>
            </p:cNvSpPr>
            <p:nvPr/>
          </p:nvSpPr>
          <p:spPr bwMode="auto">
            <a:xfrm flipV="1">
              <a:off x="4128" y="1920"/>
              <a:ext cx="816"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52" name="Line 37"/>
            <p:cNvSpPr>
              <a:spLocks noChangeShapeType="1"/>
            </p:cNvSpPr>
            <p:nvPr/>
          </p:nvSpPr>
          <p:spPr bwMode="auto">
            <a:xfrm flipH="1">
              <a:off x="4368" y="1920"/>
              <a:ext cx="816"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53" name="Line 38"/>
            <p:cNvSpPr>
              <a:spLocks noChangeShapeType="1"/>
            </p:cNvSpPr>
            <p:nvPr/>
          </p:nvSpPr>
          <p:spPr bwMode="auto">
            <a:xfrm flipV="1">
              <a:off x="4176" y="2016"/>
              <a:ext cx="768"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54" name="Line 39"/>
            <p:cNvSpPr>
              <a:spLocks noChangeShapeType="1"/>
            </p:cNvSpPr>
            <p:nvPr/>
          </p:nvSpPr>
          <p:spPr bwMode="auto">
            <a:xfrm flipH="1">
              <a:off x="4272" y="2016"/>
              <a:ext cx="912"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55" name="Text Box 40"/>
            <p:cNvSpPr txBox="1">
              <a:spLocks noChangeArrowheads="1"/>
            </p:cNvSpPr>
            <p:nvPr/>
          </p:nvSpPr>
          <p:spPr bwMode="auto">
            <a:xfrm>
              <a:off x="240" y="192"/>
              <a:ext cx="100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sz="2800" b="1">
                  <a:latin typeface="Arial Narrow" panose="020B0606020202030204" pitchFamily="34" charset="0"/>
                </a:rPr>
                <a:t>chromatin</a:t>
              </a:r>
            </a:p>
          </p:txBody>
        </p:sp>
        <p:sp>
          <p:nvSpPr>
            <p:cNvPr id="18456" name="Text Box 41"/>
            <p:cNvSpPr txBox="1">
              <a:spLocks noChangeArrowheads="1"/>
            </p:cNvSpPr>
            <p:nvPr/>
          </p:nvSpPr>
          <p:spPr bwMode="auto">
            <a:xfrm>
              <a:off x="2256" y="672"/>
              <a:ext cx="97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sz="2800" b="1">
                  <a:latin typeface="Arial Narrow" panose="020B0606020202030204" pitchFamily="34" charset="0"/>
                </a:rPr>
                <a:t>nucleolus</a:t>
              </a:r>
            </a:p>
          </p:txBody>
        </p:sp>
        <p:sp>
          <p:nvSpPr>
            <p:cNvPr id="18457" name="Text Box 42"/>
            <p:cNvSpPr txBox="1">
              <a:spLocks noChangeArrowheads="1"/>
            </p:cNvSpPr>
            <p:nvPr/>
          </p:nvSpPr>
          <p:spPr bwMode="auto">
            <a:xfrm>
              <a:off x="1632" y="288"/>
              <a:ext cx="809"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sz="2800" b="1">
                  <a:latin typeface="Arial Narrow" panose="020B0606020202030204" pitchFamily="34" charset="0"/>
                </a:rPr>
                <a:t>nucleus</a:t>
              </a:r>
            </a:p>
          </p:txBody>
        </p:sp>
        <p:sp>
          <p:nvSpPr>
            <p:cNvPr id="18458" name="Text Box 43"/>
            <p:cNvSpPr txBox="1">
              <a:spLocks noChangeArrowheads="1"/>
            </p:cNvSpPr>
            <p:nvPr/>
          </p:nvSpPr>
          <p:spPr bwMode="auto">
            <a:xfrm>
              <a:off x="192" y="2736"/>
              <a:ext cx="98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sz="2800" b="1">
                  <a:latin typeface="Arial Narrow" panose="020B0606020202030204" pitchFamily="34" charset="0"/>
                </a:rPr>
                <a:t>centrioles</a:t>
              </a:r>
            </a:p>
          </p:txBody>
        </p:sp>
        <p:sp>
          <p:nvSpPr>
            <p:cNvPr id="18459" name="Line 44"/>
            <p:cNvSpPr>
              <a:spLocks noChangeShapeType="1"/>
            </p:cNvSpPr>
            <p:nvPr/>
          </p:nvSpPr>
          <p:spPr bwMode="auto">
            <a:xfrm flipV="1">
              <a:off x="960" y="2400"/>
              <a:ext cx="288" cy="432"/>
            </a:xfrm>
            <a:prstGeom prst="line">
              <a:avLst/>
            </a:prstGeom>
            <a:noFill/>
            <a:ln w="381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60" name="Line 45"/>
            <p:cNvSpPr>
              <a:spLocks noChangeShapeType="1"/>
            </p:cNvSpPr>
            <p:nvPr/>
          </p:nvSpPr>
          <p:spPr bwMode="auto">
            <a:xfrm>
              <a:off x="816" y="480"/>
              <a:ext cx="144" cy="768"/>
            </a:xfrm>
            <a:prstGeom prst="line">
              <a:avLst/>
            </a:prstGeom>
            <a:noFill/>
            <a:ln w="381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61" name="Line 46"/>
            <p:cNvSpPr>
              <a:spLocks noChangeShapeType="1"/>
            </p:cNvSpPr>
            <p:nvPr/>
          </p:nvSpPr>
          <p:spPr bwMode="auto">
            <a:xfrm flipH="1">
              <a:off x="1488" y="576"/>
              <a:ext cx="288" cy="432"/>
            </a:xfrm>
            <a:prstGeom prst="line">
              <a:avLst/>
            </a:prstGeom>
            <a:noFill/>
            <a:ln w="381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62" name="Line 47"/>
            <p:cNvSpPr>
              <a:spLocks noChangeShapeType="1"/>
            </p:cNvSpPr>
            <p:nvPr/>
          </p:nvSpPr>
          <p:spPr bwMode="auto">
            <a:xfrm flipH="1">
              <a:off x="1488" y="912"/>
              <a:ext cx="816" cy="384"/>
            </a:xfrm>
            <a:prstGeom prst="line">
              <a:avLst/>
            </a:prstGeom>
            <a:noFill/>
            <a:ln w="381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63" name="Text Box 48"/>
            <p:cNvSpPr txBox="1">
              <a:spLocks noChangeArrowheads="1"/>
            </p:cNvSpPr>
            <p:nvPr/>
          </p:nvSpPr>
          <p:spPr bwMode="auto">
            <a:xfrm>
              <a:off x="3264" y="124"/>
              <a:ext cx="1369" cy="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sz="2800" b="1">
                  <a:latin typeface="Arial Narrow" panose="020B0606020202030204" pitchFamily="34" charset="0"/>
                </a:rPr>
                <a:t>condensing</a:t>
              </a:r>
            </a:p>
            <a:p>
              <a:pPr eaLnBrk="1" hangingPunct="1"/>
              <a:r>
                <a:rPr lang="en-US" sz="2800" b="1">
                  <a:latin typeface="Arial Narrow" panose="020B0606020202030204" pitchFamily="34" charset="0"/>
                </a:rPr>
                <a:t>chromosomes</a:t>
              </a:r>
            </a:p>
          </p:txBody>
        </p:sp>
        <p:sp>
          <p:nvSpPr>
            <p:cNvPr id="18464" name="Line 49"/>
            <p:cNvSpPr>
              <a:spLocks noChangeShapeType="1"/>
            </p:cNvSpPr>
            <p:nvPr/>
          </p:nvSpPr>
          <p:spPr bwMode="auto">
            <a:xfrm>
              <a:off x="3936" y="672"/>
              <a:ext cx="240" cy="672"/>
            </a:xfrm>
            <a:prstGeom prst="line">
              <a:avLst/>
            </a:prstGeom>
            <a:noFill/>
            <a:ln w="381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65" name="AutoShape 50"/>
            <p:cNvSpPr>
              <a:spLocks noChangeArrowheads="1"/>
            </p:cNvSpPr>
            <p:nvPr/>
          </p:nvSpPr>
          <p:spPr bwMode="auto">
            <a:xfrm>
              <a:off x="2592" y="1584"/>
              <a:ext cx="768" cy="288"/>
            </a:xfrm>
            <a:prstGeom prst="rightArrow">
              <a:avLst>
                <a:gd name="adj1" fmla="val 50000"/>
                <a:gd name="adj2" fmla="val 66667"/>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p>
          </p:txBody>
        </p:sp>
        <p:grpSp>
          <p:nvGrpSpPr>
            <p:cNvPr id="18466" name="Group 51"/>
            <p:cNvGrpSpPr>
              <a:grpSpLocks/>
            </p:cNvGrpSpPr>
            <p:nvPr/>
          </p:nvGrpSpPr>
          <p:grpSpPr bwMode="auto">
            <a:xfrm rot="5229676">
              <a:off x="2040" y="3192"/>
              <a:ext cx="240" cy="96"/>
              <a:chOff x="1488" y="3744"/>
              <a:chExt cx="240" cy="96"/>
            </a:xfrm>
          </p:grpSpPr>
          <p:sp>
            <p:nvSpPr>
              <p:cNvPr id="18504" name="Oval 52"/>
              <p:cNvSpPr>
                <a:spLocks noChangeArrowheads="1"/>
              </p:cNvSpPr>
              <p:nvPr/>
            </p:nvSpPr>
            <p:spPr bwMode="auto">
              <a:xfrm>
                <a:off x="1488" y="3744"/>
                <a:ext cx="96" cy="96"/>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p>
            </p:txBody>
          </p:sp>
          <p:sp>
            <p:nvSpPr>
              <p:cNvPr id="18505" name="Oval 53"/>
              <p:cNvSpPr>
                <a:spLocks noChangeArrowheads="1"/>
              </p:cNvSpPr>
              <p:nvPr/>
            </p:nvSpPr>
            <p:spPr bwMode="auto">
              <a:xfrm>
                <a:off x="1632" y="3744"/>
                <a:ext cx="96" cy="96"/>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p>
            </p:txBody>
          </p:sp>
        </p:grpSp>
        <p:sp>
          <p:nvSpPr>
            <p:cNvPr id="18467" name="Oval 54"/>
            <p:cNvSpPr>
              <a:spLocks noChangeArrowheads="1"/>
            </p:cNvSpPr>
            <p:nvPr/>
          </p:nvSpPr>
          <p:spPr bwMode="auto">
            <a:xfrm>
              <a:off x="1968" y="2304"/>
              <a:ext cx="2016" cy="1872"/>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p>
          </p:txBody>
        </p:sp>
        <p:grpSp>
          <p:nvGrpSpPr>
            <p:cNvPr id="18468" name="Group 55"/>
            <p:cNvGrpSpPr>
              <a:grpSpLocks/>
            </p:cNvGrpSpPr>
            <p:nvPr/>
          </p:nvGrpSpPr>
          <p:grpSpPr bwMode="auto">
            <a:xfrm rot="-5552105">
              <a:off x="3624" y="3192"/>
              <a:ext cx="240" cy="96"/>
              <a:chOff x="1488" y="3744"/>
              <a:chExt cx="240" cy="96"/>
            </a:xfrm>
          </p:grpSpPr>
          <p:sp>
            <p:nvSpPr>
              <p:cNvPr id="18502" name="Oval 56"/>
              <p:cNvSpPr>
                <a:spLocks noChangeArrowheads="1"/>
              </p:cNvSpPr>
              <p:nvPr/>
            </p:nvSpPr>
            <p:spPr bwMode="auto">
              <a:xfrm>
                <a:off x="1488" y="3744"/>
                <a:ext cx="96" cy="96"/>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p>
            </p:txBody>
          </p:sp>
          <p:sp>
            <p:nvSpPr>
              <p:cNvPr id="18503" name="Oval 57"/>
              <p:cNvSpPr>
                <a:spLocks noChangeArrowheads="1"/>
              </p:cNvSpPr>
              <p:nvPr/>
            </p:nvSpPr>
            <p:spPr bwMode="auto">
              <a:xfrm>
                <a:off x="1632" y="3744"/>
                <a:ext cx="96" cy="96"/>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p>
            </p:txBody>
          </p:sp>
        </p:grpSp>
        <p:grpSp>
          <p:nvGrpSpPr>
            <p:cNvPr id="18469" name="Group 58"/>
            <p:cNvGrpSpPr>
              <a:grpSpLocks/>
            </p:cNvGrpSpPr>
            <p:nvPr/>
          </p:nvGrpSpPr>
          <p:grpSpPr bwMode="auto">
            <a:xfrm>
              <a:off x="3120" y="3408"/>
              <a:ext cx="240" cy="528"/>
              <a:chOff x="2976" y="3408"/>
              <a:chExt cx="240" cy="528"/>
            </a:xfrm>
          </p:grpSpPr>
          <p:grpSp>
            <p:nvGrpSpPr>
              <p:cNvPr id="18496" name="Group 59"/>
              <p:cNvGrpSpPr>
                <a:grpSpLocks/>
              </p:cNvGrpSpPr>
              <p:nvPr/>
            </p:nvGrpSpPr>
            <p:grpSpPr bwMode="auto">
              <a:xfrm rot="-3621185">
                <a:off x="2832" y="3600"/>
                <a:ext cx="528" cy="144"/>
                <a:chOff x="720" y="3072"/>
                <a:chExt cx="528" cy="144"/>
              </a:xfrm>
            </p:grpSpPr>
            <p:sp>
              <p:nvSpPr>
                <p:cNvPr id="18499" name="Oval 60"/>
                <p:cNvSpPr>
                  <a:spLocks noChangeArrowheads="1"/>
                </p:cNvSpPr>
                <p:nvPr/>
              </p:nvSpPr>
              <p:spPr bwMode="auto">
                <a:xfrm>
                  <a:off x="720" y="3072"/>
                  <a:ext cx="528" cy="4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p>
              </p:txBody>
            </p:sp>
            <p:sp>
              <p:nvSpPr>
                <p:cNvPr id="18500" name="Oval 61"/>
                <p:cNvSpPr>
                  <a:spLocks noChangeArrowheads="1"/>
                </p:cNvSpPr>
                <p:nvPr/>
              </p:nvSpPr>
              <p:spPr bwMode="auto">
                <a:xfrm>
                  <a:off x="720" y="3168"/>
                  <a:ext cx="528" cy="4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p>
              </p:txBody>
            </p:sp>
            <p:sp>
              <p:nvSpPr>
                <p:cNvPr id="18501" name="Oval 62"/>
                <p:cNvSpPr>
                  <a:spLocks noChangeArrowheads="1"/>
                </p:cNvSpPr>
                <p:nvPr/>
              </p:nvSpPr>
              <p:spPr bwMode="auto">
                <a:xfrm>
                  <a:off x="960" y="3120"/>
                  <a:ext cx="48" cy="4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p>
              </p:txBody>
            </p:sp>
          </p:grpSp>
          <p:sp>
            <p:nvSpPr>
              <p:cNvPr id="18497" name="Oval 63"/>
              <p:cNvSpPr>
                <a:spLocks noChangeArrowheads="1"/>
              </p:cNvSpPr>
              <p:nvPr/>
            </p:nvSpPr>
            <p:spPr bwMode="auto">
              <a:xfrm>
                <a:off x="3168" y="3696"/>
                <a:ext cx="48" cy="48"/>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p>
            </p:txBody>
          </p:sp>
          <p:sp>
            <p:nvSpPr>
              <p:cNvPr id="18498" name="Oval 64"/>
              <p:cNvSpPr>
                <a:spLocks noChangeArrowheads="1"/>
              </p:cNvSpPr>
              <p:nvPr/>
            </p:nvSpPr>
            <p:spPr bwMode="auto">
              <a:xfrm>
                <a:off x="2976" y="3600"/>
                <a:ext cx="48" cy="48"/>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p>
            </p:txBody>
          </p:sp>
        </p:grpSp>
        <p:grpSp>
          <p:nvGrpSpPr>
            <p:cNvPr id="18470" name="Group 65"/>
            <p:cNvGrpSpPr>
              <a:grpSpLocks/>
            </p:cNvGrpSpPr>
            <p:nvPr/>
          </p:nvGrpSpPr>
          <p:grpSpPr bwMode="auto">
            <a:xfrm>
              <a:off x="2592" y="2400"/>
              <a:ext cx="240" cy="528"/>
              <a:chOff x="2592" y="2592"/>
              <a:chExt cx="240" cy="528"/>
            </a:xfrm>
          </p:grpSpPr>
          <p:grpSp>
            <p:nvGrpSpPr>
              <p:cNvPr id="18490" name="Group 66"/>
              <p:cNvGrpSpPr>
                <a:grpSpLocks/>
              </p:cNvGrpSpPr>
              <p:nvPr/>
            </p:nvGrpSpPr>
            <p:grpSpPr bwMode="auto">
              <a:xfrm rot="-3621185">
                <a:off x="2448" y="2784"/>
                <a:ext cx="528" cy="144"/>
                <a:chOff x="720" y="3072"/>
                <a:chExt cx="528" cy="144"/>
              </a:xfrm>
            </p:grpSpPr>
            <p:sp>
              <p:nvSpPr>
                <p:cNvPr id="18493" name="Oval 67"/>
                <p:cNvSpPr>
                  <a:spLocks noChangeArrowheads="1"/>
                </p:cNvSpPr>
                <p:nvPr/>
              </p:nvSpPr>
              <p:spPr bwMode="auto">
                <a:xfrm>
                  <a:off x="720" y="3072"/>
                  <a:ext cx="528" cy="4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p>
              </p:txBody>
            </p:sp>
            <p:sp>
              <p:nvSpPr>
                <p:cNvPr id="18494" name="Oval 68"/>
                <p:cNvSpPr>
                  <a:spLocks noChangeArrowheads="1"/>
                </p:cNvSpPr>
                <p:nvPr/>
              </p:nvSpPr>
              <p:spPr bwMode="auto">
                <a:xfrm>
                  <a:off x="720" y="3168"/>
                  <a:ext cx="528" cy="4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p>
              </p:txBody>
            </p:sp>
            <p:sp>
              <p:nvSpPr>
                <p:cNvPr id="18495" name="Oval 69"/>
                <p:cNvSpPr>
                  <a:spLocks noChangeArrowheads="1"/>
                </p:cNvSpPr>
                <p:nvPr/>
              </p:nvSpPr>
              <p:spPr bwMode="auto">
                <a:xfrm>
                  <a:off x="960" y="3120"/>
                  <a:ext cx="48" cy="4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p>
              </p:txBody>
            </p:sp>
          </p:grpSp>
          <p:sp>
            <p:nvSpPr>
              <p:cNvPr id="18491" name="Oval 70"/>
              <p:cNvSpPr>
                <a:spLocks noChangeArrowheads="1"/>
              </p:cNvSpPr>
              <p:nvPr/>
            </p:nvSpPr>
            <p:spPr bwMode="auto">
              <a:xfrm>
                <a:off x="2784" y="2880"/>
                <a:ext cx="48" cy="48"/>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p>
            </p:txBody>
          </p:sp>
          <p:sp>
            <p:nvSpPr>
              <p:cNvPr id="18492" name="Oval 71"/>
              <p:cNvSpPr>
                <a:spLocks noChangeArrowheads="1"/>
              </p:cNvSpPr>
              <p:nvPr/>
            </p:nvSpPr>
            <p:spPr bwMode="auto">
              <a:xfrm>
                <a:off x="2592" y="2784"/>
                <a:ext cx="48" cy="48"/>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p>
            </p:txBody>
          </p:sp>
        </p:grpSp>
        <p:grpSp>
          <p:nvGrpSpPr>
            <p:cNvPr id="18471" name="Group 72"/>
            <p:cNvGrpSpPr>
              <a:grpSpLocks/>
            </p:cNvGrpSpPr>
            <p:nvPr/>
          </p:nvGrpSpPr>
          <p:grpSpPr bwMode="auto">
            <a:xfrm>
              <a:off x="2688" y="2976"/>
              <a:ext cx="240" cy="528"/>
              <a:chOff x="2976" y="2832"/>
              <a:chExt cx="240" cy="528"/>
            </a:xfrm>
          </p:grpSpPr>
          <p:grpSp>
            <p:nvGrpSpPr>
              <p:cNvPr id="18484" name="Group 73"/>
              <p:cNvGrpSpPr>
                <a:grpSpLocks/>
              </p:cNvGrpSpPr>
              <p:nvPr/>
            </p:nvGrpSpPr>
            <p:grpSpPr bwMode="auto">
              <a:xfrm rot="-3621185">
                <a:off x="2832" y="3024"/>
                <a:ext cx="528" cy="144"/>
                <a:chOff x="720" y="3072"/>
                <a:chExt cx="528" cy="144"/>
              </a:xfrm>
            </p:grpSpPr>
            <p:sp>
              <p:nvSpPr>
                <p:cNvPr id="18487" name="Oval 74"/>
                <p:cNvSpPr>
                  <a:spLocks noChangeArrowheads="1"/>
                </p:cNvSpPr>
                <p:nvPr/>
              </p:nvSpPr>
              <p:spPr bwMode="auto">
                <a:xfrm>
                  <a:off x="720" y="3072"/>
                  <a:ext cx="528" cy="4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p>
              </p:txBody>
            </p:sp>
            <p:sp>
              <p:nvSpPr>
                <p:cNvPr id="18488" name="Oval 75"/>
                <p:cNvSpPr>
                  <a:spLocks noChangeArrowheads="1"/>
                </p:cNvSpPr>
                <p:nvPr/>
              </p:nvSpPr>
              <p:spPr bwMode="auto">
                <a:xfrm>
                  <a:off x="720" y="3168"/>
                  <a:ext cx="528" cy="4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p>
              </p:txBody>
            </p:sp>
            <p:sp>
              <p:nvSpPr>
                <p:cNvPr id="18489" name="Oval 76"/>
                <p:cNvSpPr>
                  <a:spLocks noChangeArrowheads="1"/>
                </p:cNvSpPr>
                <p:nvPr/>
              </p:nvSpPr>
              <p:spPr bwMode="auto">
                <a:xfrm>
                  <a:off x="960" y="3120"/>
                  <a:ext cx="48" cy="4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p>
              </p:txBody>
            </p:sp>
          </p:grpSp>
          <p:sp>
            <p:nvSpPr>
              <p:cNvPr id="18485" name="Oval 77"/>
              <p:cNvSpPr>
                <a:spLocks noChangeArrowheads="1"/>
              </p:cNvSpPr>
              <p:nvPr/>
            </p:nvSpPr>
            <p:spPr bwMode="auto">
              <a:xfrm>
                <a:off x="3168" y="3120"/>
                <a:ext cx="48" cy="48"/>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p>
            </p:txBody>
          </p:sp>
          <p:sp>
            <p:nvSpPr>
              <p:cNvPr id="18486" name="Oval 78"/>
              <p:cNvSpPr>
                <a:spLocks noChangeArrowheads="1"/>
              </p:cNvSpPr>
              <p:nvPr/>
            </p:nvSpPr>
            <p:spPr bwMode="auto">
              <a:xfrm>
                <a:off x="2976" y="3024"/>
                <a:ext cx="48" cy="48"/>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p>
            </p:txBody>
          </p:sp>
        </p:grpSp>
        <p:sp>
          <p:nvSpPr>
            <p:cNvPr id="18472" name="Arc 79"/>
            <p:cNvSpPr>
              <a:spLocks/>
            </p:cNvSpPr>
            <p:nvPr/>
          </p:nvSpPr>
          <p:spPr bwMode="auto">
            <a:xfrm flipH="1">
              <a:off x="2160" y="2592"/>
              <a:ext cx="432" cy="52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73" name="Arc 80"/>
            <p:cNvSpPr>
              <a:spLocks/>
            </p:cNvSpPr>
            <p:nvPr/>
          </p:nvSpPr>
          <p:spPr bwMode="auto">
            <a:xfrm>
              <a:off x="2832" y="2688"/>
              <a:ext cx="864" cy="43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74" name="Line 81"/>
            <p:cNvSpPr>
              <a:spLocks noChangeShapeType="1"/>
            </p:cNvSpPr>
            <p:nvPr/>
          </p:nvSpPr>
          <p:spPr bwMode="auto">
            <a:xfrm flipH="1">
              <a:off x="2160" y="3168"/>
              <a:ext cx="52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75" name="Line 82"/>
            <p:cNvSpPr>
              <a:spLocks noChangeShapeType="1"/>
            </p:cNvSpPr>
            <p:nvPr/>
          </p:nvSpPr>
          <p:spPr bwMode="auto">
            <a:xfrm flipV="1">
              <a:off x="2928" y="3216"/>
              <a:ext cx="720"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76" name="Arc 83"/>
            <p:cNvSpPr>
              <a:spLocks/>
            </p:cNvSpPr>
            <p:nvPr/>
          </p:nvSpPr>
          <p:spPr bwMode="auto">
            <a:xfrm flipH="1" flipV="1">
              <a:off x="2208" y="3408"/>
              <a:ext cx="912" cy="24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77" name="Arc 84"/>
            <p:cNvSpPr>
              <a:spLocks/>
            </p:cNvSpPr>
            <p:nvPr/>
          </p:nvSpPr>
          <p:spPr bwMode="auto">
            <a:xfrm flipV="1">
              <a:off x="3360" y="3408"/>
              <a:ext cx="432" cy="33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78" name="Freeform 85"/>
            <p:cNvSpPr>
              <a:spLocks/>
            </p:cNvSpPr>
            <p:nvPr/>
          </p:nvSpPr>
          <p:spPr bwMode="auto">
            <a:xfrm>
              <a:off x="2868" y="2885"/>
              <a:ext cx="809" cy="252"/>
            </a:xfrm>
            <a:custGeom>
              <a:avLst/>
              <a:gdLst>
                <a:gd name="T0" fmla="*/ 809 w 809"/>
                <a:gd name="T1" fmla="*/ 252 h 252"/>
                <a:gd name="T2" fmla="*/ 723 w 809"/>
                <a:gd name="T3" fmla="*/ 105 h 252"/>
                <a:gd name="T4" fmla="*/ 600 w 809"/>
                <a:gd name="T5" fmla="*/ 56 h 252"/>
                <a:gd name="T6" fmla="*/ 0 w 809"/>
                <a:gd name="T7" fmla="*/ 20 h 25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9" h="252">
                  <a:moveTo>
                    <a:pt x="809" y="252"/>
                  </a:moveTo>
                  <a:cubicBezTo>
                    <a:pt x="776" y="204"/>
                    <a:pt x="757" y="156"/>
                    <a:pt x="723" y="105"/>
                  </a:cubicBezTo>
                  <a:cubicBezTo>
                    <a:pt x="702" y="73"/>
                    <a:pt x="632" y="65"/>
                    <a:pt x="600" y="56"/>
                  </a:cubicBezTo>
                  <a:cubicBezTo>
                    <a:pt x="409" y="0"/>
                    <a:pt x="194" y="20"/>
                    <a:pt x="0" y="2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79" name="Freeform 86"/>
            <p:cNvSpPr>
              <a:spLocks/>
            </p:cNvSpPr>
            <p:nvPr/>
          </p:nvSpPr>
          <p:spPr bwMode="auto">
            <a:xfrm>
              <a:off x="2243" y="2978"/>
              <a:ext cx="821" cy="159"/>
            </a:xfrm>
            <a:custGeom>
              <a:avLst/>
              <a:gdLst>
                <a:gd name="T0" fmla="*/ 0 w 821"/>
                <a:gd name="T1" fmla="*/ 159 h 159"/>
                <a:gd name="T2" fmla="*/ 294 w 821"/>
                <a:gd name="T3" fmla="*/ 12 h 159"/>
                <a:gd name="T4" fmla="*/ 563 w 821"/>
                <a:gd name="T5" fmla="*/ 0 h 159"/>
                <a:gd name="T6" fmla="*/ 821 w 821"/>
                <a:gd name="T7" fmla="*/ 12 h 15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21" h="159">
                  <a:moveTo>
                    <a:pt x="0" y="159"/>
                  </a:moveTo>
                  <a:cubicBezTo>
                    <a:pt x="100" y="126"/>
                    <a:pt x="181" y="17"/>
                    <a:pt x="294" y="12"/>
                  </a:cubicBezTo>
                  <a:cubicBezTo>
                    <a:pt x="384" y="8"/>
                    <a:pt x="473" y="4"/>
                    <a:pt x="563" y="0"/>
                  </a:cubicBezTo>
                  <a:cubicBezTo>
                    <a:pt x="813" y="12"/>
                    <a:pt x="727" y="12"/>
                    <a:pt x="821" y="12"/>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80" name="Freeform 87"/>
            <p:cNvSpPr>
              <a:spLocks/>
            </p:cNvSpPr>
            <p:nvPr/>
          </p:nvSpPr>
          <p:spPr bwMode="auto">
            <a:xfrm>
              <a:off x="2255" y="3382"/>
              <a:ext cx="760" cy="176"/>
            </a:xfrm>
            <a:custGeom>
              <a:avLst/>
              <a:gdLst>
                <a:gd name="T0" fmla="*/ 0 w 760"/>
                <a:gd name="T1" fmla="*/ 0 h 176"/>
                <a:gd name="T2" fmla="*/ 159 w 760"/>
                <a:gd name="T3" fmla="*/ 86 h 176"/>
                <a:gd name="T4" fmla="*/ 404 w 760"/>
                <a:gd name="T5" fmla="*/ 160 h 176"/>
                <a:gd name="T6" fmla="*/ 760 w 760"/>
                <a:gd name="T7" fmla="*/ 123 h 1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60" h="176">
                  <a:moveTo>
                    <a:pt x="0" y="0"/>
                  </a:moveTo>
                  <a:cubicBezTo>
                    <a:pt x="58" y="20"/>
                    <a:pt x="104" y="61"/>
                    <a:pt x="159" y="86"/>
                  </a:cubicBezTo>
                  <a:cubicBezTo>
                    <a:pt x="238" y="121"/>
                    <a:pt x="319" y="148"/>
                    <a:pt x="404" y="160"/>
                  </a:cubicBezTo>
                  <a:cubicBezTo>
                    <a:pt x="523" y="155"/>
                    <a:pt x="650" y="176"/>
                    <a:pt x="760" y="12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81" name="Freeform 88"/>
            <p:cNvSpPr>
              <a:spLocks/>
            </p:cNvSpPr>
            <p:nvPr/>
          </p:nvSpPr>
          <p:spPr bwMode="auto">
            <a:xfrm>
              <a:off x="3064" y="3052"/>
              <a:ext cx="600" cy="122"/>
            </a:xfrm>
            <a:custGeom>
              <a:avLst/>
              <a:gdLst>
                <a:gd name="T0" fmla="*/ 600 w 600"/>
                <a:gd name="T1" fmla="*/ 122 h 122"/>
                <a:gd name="T2" fmla="*/ 576 w 600"/>
                <a:gd name="T3" fmla="*/ 85 h 122"/>
                <a:gd name="T4" fmla="*/ 539 w 600"/>
                <a:gd name="T5" fmla="*/ 73 h 122"/>
                <a:gd name="T6" fmla="*/ 306 w 600"/>
                <a:gd name="T7" fmla="*/ 0 h 122"/>
                <a:gd name="T8" fmla="*/ 0 w 600"/>
                <a:gd name="T9" fmla="*/ 12 h 1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0" h="122">
                  <a:moveTo>
                    <a:pt x="600" y="122"/>
                  </a:moveTo>
                  <a:cubicBezTo>
                    <a:pt x="592" y="110"/>
                    <a:pt x="587" y="94"/>
                    <a:pt x="576" y="85"/>
                  </a:cubicBezTo>
                  <a:cubicBezTo>
                    <a:pt x="566" y="77"/>
                    <a:pt x="551" y="79"/>
                    <a:pt x="539" y="73"/>
                  </a:cubicBezTo>
                  <a:cubicBezTo>
                    <a:pt x="454" y="32"/>
                    <a:pt x="400" y="13"/>
                    <a:pt x="306" y="0"/>
                  </a:cubicBezTo>
                  <a:cubicBezTo>
                    <a:pt x="65" y="14"/>
                    <a:pt x="167" y="12"/>
                    <a:pt x="0" y="12"/>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82" name="Freeform 89"/>
            <p:cNvSpPr>
              <a:spLocks/>
            </p:cNvSpPr>
            <p:nvPr/>
          </p:nvSpPr>
          <p:spPr bwMode="auto">
            <a:xfrm>
              <a:off x="2929" y="3358"/>
              <a:ext cx="760" cy="49"/>
            </a:xfrm>
            <a:custGeom>
              <a:avLst/>
              <a:gdLst>
                <a:gd name="T0" fmla="*/ 760 w 760"/>
                <a:gd name="T1" fmla="*/ 0 h 49"/>
                <a:gd name="T2" fmla="*/ 0 w 760"/>
                <a:gd name="T3" fmla="*/ 49 h 49"/>
                <a:gd name="T4" fmla="*/ 0 60000 65536"/>
                <a:gd name="T5" fmla="*/ 0 60000 65536"/>
              </a:gdLst>
              <a:ahLst/>
              <a:cxnLst>
                <a:cxn ang="T4">
                  <a:pos x="T0" y="T1"/>
                </a:cxn>
                <a:cxn ang="T5">
                  <a:pos x="T2" y="T3"/>
                </a:cxn>
              </a:cxnLst>
              <a:rect l="0" t="0" r="r" b="b"/>
              <a:pathLst>
                <a:path w="760" h="49">
                  <a:moveTo>
                    <a:pt x="760" y="0"/>
                  </a:moveTo>
                  <a:cubicBezTo>
                    <a:pt x="506" y="19"/>
                    <a:pt x="255" y="49"/>
                    <a:pt x="0" y="49"/>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83" name="AutoShape 90"/>
            <p:cNvSpPr>
              <a:spLocks noChangeArrowheads="1"/>
            </p:cNvSpPr>
            <p:nvPr/>
          </p:nvSpPr>
          <p:spPr bwMode="auto">
            <a:xfrm rot="-10783599">
              <a:off x="4224" y="2880"/>
              <a:ext cx="624" cy="576"/>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5898240 60000 65536"/>
                <a:gd name="T10" fmla="*/ 5898240 60000 65536"/>
                <a:gd name="T11" fmla="*/ 0 60000 65536"/>
                <a:gd name="T12" fmla="*/ 12427 w 21600"/>
                <a:gd name="T13" fmla="*/ 2925 h 21600"/>
                <a:gd name="T14" fmla="*/ 18242 w 21600"/>
                <a:gd name="T15" fmla="*/ 9263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8437" name="Text Box 93"/>
          <p:cNvSpPr txBox="1">
            <a:spLocks noChangeArrowheads="1"/>
          </p:cNvSpPr>
          <p:nvPr/>
        </p:nvSpPr>
        <p:spPr bwMode="auto">
          <a:xfrm>
            <a:off x="6684056" y="228600"/>
            <a:ext cx="242728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50000"/>
              </a:spcBef>
            </a:pPr>
            <a:r>
              <a:rPr lang="en-US" sz="3600" b="1" dirty="0">
                <a:latin typeface="Comic Sans MS" panose="030F0702030302020204" pitchFamily="66" charset="0"/>
              </a:rPr>
              <a:t>Prophase</a:t>
            </a: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Group 2"/>
          <p:cNvGrpSpPr>
            <a:grpSpLocks/>
          </p:cNvGrpSpPr>
          <p:nvPr/>
        </p:nvGrpSpPr>
        <p:grpSpPr bwMode="auto">
          <a:xfrm>
            <a:off x="522288" y="381000"/>
            <a:ext cx="6945313" cy="6096000"/>
            <a:chOff x="521" y="192"/>
            <a:chExt cx="4375" cy="3840"/>
          </a:xfrm>
        </p:grpSpPr>
        <p:sp>
          <p:nvSpPr>
            <p:cNvPr id="19464" name="Text Box 3"/>
            <p:cNvSpPr txBox="1">
              <a:spLocks noChangeArrowheads="1"/>
            </p:cNvSpPr>
            <p:nvPr/>
          </p:nvSpPr>
          <p:spPr bwMode="auto">
            <a:xfrm>
              <a:off x="2128" y="192"/>
              <a:ext cx="116"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sz="4000" b="1">
                <a:solidFill>
                  <a:schemeClr val="hlink"/>
                </a:solidFill>
                <a:latin typeface="Arial Narrow" panose="020B0606020202030204" pitchFamily="34" charset="0"/>
              </a:endParaRPr>
            </a:p>
          </p:txBody>
        </p:sp>
        <p:sp>
          <p:nvSpPr>
            <p:cNvPr id="19465" name="Text Box 4"/>
            <p:cNvSpPr txBox="1">
              <a:spLocks noChangeArrowheads="1"/>
            </p:cNvSpPr>
            <p:nvPr/>
          </p:nvSpPr>
          <p:spPr bwMode="auto">
            <a:xfrm>
              <a:off x="521" y="1015"/>
              <a:ext cx="2791" cy="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buFontTx/>
                <a:buChar char="•"/>
              </a:pPr>
              <a:r>
                <a:rPr lang="en-US" sz="2800" dirty="0">
                  <a:latin typeface="Comic Sans MS" panose="030F0702030302020204" pitchFamily="66" charset="0"/>
                </a:rPr>
                <a:t> </a:t>
              </a:r>
              <a:r>
                <a:rPr lang="en-US" dirty="0">
                  <a:latin typeface="Comic Sans MS" panose="030F0702030302020204" pitchFamily="66" charset="0"/>
                </a:rPr>
                <a:t>chromosomes align along</a:t>
              </a:r>
            </a:p>
            <a:p>
              <a:pPr eaLnBrk="1" hangingPunct="1"/>
              <a:r>
                <a:rPr lang="en-US" dirty="0">
                  <a:latin typeface="Comic Sans MS" panose="030F0702030302020204" pitchFamily="66" charset="0"/>
                </a:rPr>
                <a:t>  equator of the cell, with one</a:t>
              </a:r>
            </a:p>
            <a:p>
              <a:pPr eaLnBrk="1" hangingPunct="1"/>
              <a:r>
                <a:rPr lang="en-US" dirty="0">
                  <a:latin typeface="Comic Sans MS" panose="030F0702030302020204" pitchFamily="66" charset="0"/>
                </a:rPr>
                <a:t>  kinetochore facing each pole</a:t>
              </a:r>
            </a:p>
          </p:txBody>
        </p:sp>
        <p:sp>
          <p:nvSpPr>
            <p:cNvPr id="19466" name="Arc 5"/>
            <p:cNvSpPr>
              <a:spLocks/>
            </p:cNvSpPr>
            <p:nvPr/>
          </p:nvSpPr>
          <p:spPr bwMode="auto">
            <a:xfrm>
              <a:off x="1536" y="2400"/>
              <a:ext cx="96" cy="67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67" name="Oval 6"/>
            <p:cNvSpPr>
              <a:spLocks noChangeArrowheads="1"/>
            </p:cNvSpPr>
            <p:nvPr/>
          </p:nvSpPr>
          <p:spPr bwMode="auto">
            <a:xfrm>
              <a:off x="576" y="2160"/>
              <a:ext cx="2016" cy="1872"/>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p>
          </p:txBody>
        </p:sp>
        <p:sp>
          <p:nvSpPr>
            <p:cNvPr id="19468" name="Oval 7"/>
            <p:cNvSpPr>
              <a:spLocks noChangeArrowheads="1"/>
            </p:cNvSpPr>
            <p:nvPr/>
          </p:nvSpPr>
          <p:spPr bwMode="auto">
            <a:xfrm>
              <a:off x="1488" y="2304"/>
              <a:ext cx="96" cy="96"/>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p>
          </p:txBody>
        </p:sp>
        <p:sp>
          <p:nvSpPr>
            <p:cNvPr id="19469" name="Oval 8"/>
            <p:cNvSpPr>
              <a:spLocks noChangeArrowheads="1"/>
            </p:cNvSpPr>
            <p:nvPr/>
          </p:nvSpPr>
          <p:spPr bwMode="auto">
            <a:xfrm>
              <a:off x="1632" y="2304"/>
              <a:ext cx="96" cy="96"/>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p>
          </p:txBody>
        </p:sp>
        <p:sp>
          <p:nvSpPr>
            <p:cNvPr id="19470" name="Oval 9"/>
            <p:cNvSpPr>
              <a:spLocks noChangeArrowheads="1"/>
            </p:cNvSpPr>
            <p:nvPr/>
          </p:nvSpPr>
          <p:spPr bwMode="auto">
            <a:xfrm>
              <a:off x="1488" y="3744"/>
              <a:ext cx="96" cy="96"/>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p>
          </p:txBody>
        </p:sp>
        <p:sp>
          <p:nvSpPr>
            <p:cNvPr id="19471" name="Oval 10"/>
            <p:cNvSpPr>
              <a:spLocks noChangeArrowheads="1"/>
            </p:cNvSpPr>
            <p:nvPr/>
          </p:nvSpPr>
          <p:spPr bwMode="auto">
            <a:xfrm>
              <a:off x="1632" y="3744"/>
              <a:ext cx="96" cy="96"/>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p>
          </p:txBody>
        </p:sp>
        <p:sp>
          <p:nvSpPr>
            <p:cNvPr id="19472" name="Oval 11"/>
            <p:cNvSpPr>
              <a:spLocks noChangeArrowheads="1"/>
            </p:cNvSpPr>
            <p:nvPr/>
          </p:nvSpPr>
          <p:spPr bwMode="auto">
            <a:xfrm>
              <a:off x="720" y="3072"/>
              <a:ext cx="528" cy="4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p>
          </p:txBody>
        </p:sp>
        <p:sp>
          <p:nvSpPr>
            <p:cNvPr id="19473" name="Oval 12"/>
            <p:cNvSpPr>
              <a:spLocks noChangeArrowheads="1"/>
            </p:cNvSpPr>
            <p:nvPr/>
          </p:nvSpPr>
          <p:spPr bwMode="auto">
            <a:xfrm>
              <a:off x="720" y="3168"/>
              <a:ext cx="528" cy="4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p>
          </p:txBody>
        </p:sp>
        <p:sp>
          <p:nvSpPr>
            <p:cNvPr id="19474" name="Oval 13"/>
            <p:cNvSpPr>
              <a:spLocks noChangeArrowheads="1"/>
            </p:cNvSpPr>
            <p:nvPr/>
          </p:nvSpPr>
          <p:spPr bwMode="auto">
            <a:xfrm>
              <a:off x="1344" y="3072"/>
              <a:ext cx="528" cy="4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p>
          </p:txBody>
        </p:sp>
        <p:sp>
          <p:nvSpPr>
            <p:cNvPr id="19475" name="Oval 14"/>
            <p:cNvSpPr>
              <a:spLocks noChangeArrowheads="1"/>
            </p:cNvSpPr>
            <p:nvPr/>
          </p:nvSpPr>
          <p:spPr bwMode="auto">
            <a:xfrm>
              <a:off x="1344" y="3168"/>
              <a:ext cx="528" cy="4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p>
          </p:txBody>
        </p:sp>
        <p:sp>
          <p:nvSpPr>
            <p:cNvPr id="19476" name="Oval 15"/>
            <p:cNvSpPr>
              <a:spLocks noChangeArrowheads="1"/>
            </p:cNvSpPr>
            <p:nvPr/>
          </p:nvSpPr>
          <p:spPr bwMode="auto">
            <a:xfrm>
              <a:off x="1968" y="3168"/>
              <a:ext cx="528" cy="4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p>
          </p:txBody>
        </p:sp>
        <p:sp>
          <p:nvSpPr>
            <p:cNvPr id="19477" name="Oval 16"/>
            <p:cNvSpPr>
              <a:spLocks noChangeArrowheads="1"/>
            </p:cNvSpPr>
            <p:nvPr/>
          </p:nvSpPr>
          <p:spPr bwMode="auto">
            <a:xfrm>
              <a:off x="1968" y="3072"/>
              <a:ext cx="528" cy="4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p>
          </p:txBody>
        </p:sp>
        <p:sp>
          <p:nvSpPr>
            <p:cNvPr id="19478" name="Oval 17"/>
            <p:cNvSpPr>
              <a:spLocks noChangeArrowheads="1"/>
            </p:cNvSpPr>
            <p:nvPr/>
          </p:nvSpPr>
          <p:spPr bwMode="auto">
            <a:xfrm>
              <a:off x="960" y="3120"/>
              <a:ext cx="48" cy="4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p>
          </p:txBody>
        </p:sp>
        <p:sp>
          <p:nvSpPr>
            <p:cNvPr id="19479" name="Oval 18"/>
            <p:cNvSpPr>
              <a:spLocks noChangeArrowheads="1"/>
            </p:cNvSpPr>
            <p:nvPr/>
          </p:nvSpPr>
          <p:spPr bwMode="auto">
            <a:xfrm>
              <a:off x="1584" y="3120"/>
              <a:ext cx="48" cy="4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p>
          </p:txBody>
        </p:sp>
        <p:sp>
          <p:nvSpPr>
            <p:cNvPr id="19480" name="Oval 19"/>
            <p:cNvSpPr>
              <a:spLocks noChangeArrowheads="1"/>
            </p:cNvSpPr>
            <p:nvPr/>
          </p:nvSpPr>
          <p:spPr bwMode="auto">
            <a:xfrm>
              <a:off x="2208" y="3120"/>
              <a:ext cx="48" cy="4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p>
          </p:txBody>
        </p:sp>
        <p:sp>
          <p:nvSpPr>
            <p:cNvPr id="19481" name="Arc 20"/>
            <p:cNvSpPr>
              <a:spLocks/>
            </p:cNvSpPr>
            <p:nvPr/>
          </p:nvSpPr>
          <p:spPr bwMode="auto">
            <a:xfrm flipH="1">
              <a:off x="960" y="2400"/>
              <a:ext cx="528" cy="67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82" name="Arc 21"/>
            <p:cNvSpPr>
              <a:spLocks/>
            </p:cNvSpPr>
            <p:nvPr/>
          </p:nvSpPr>
          <p:spPr bwMode="auto">
            <a:xfrm>
              <a:off x="1728" y="2400"/>
              <a:ext cx="480" cy="67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83" name="Arc 22"/>
            <p:cNvSpPr>
              <a:spLocks/>
            </p:cNvSpPr>
            <p:nvPr/>
          </p:nvSpPr>
          <p:spPr bwMode="auto">
            <a:xfrm flipH="1" flipV="1">
              <a:off x="960" y="3216"/>
              <a:ext cx="528" cy="57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84" name="Arc 23"/>
            <p:cNvSpPr>
              <a:spLocks/>
            </p:cNvSpPr>
            <p:nvPr/>
          </p:nvSpPr>
          <p:spPr bwMode="auto">
            <a:xfrm flipV="1">
              <a:off x="1728" y="3216"/>
              <a:ext cx="480" cy="57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85" name="Arc 24"/>
            <p:cNvSpPr>
              <a:spLocks/>
            </p:cNvSpPr>
            <p:nvPr/>
          </p:nvSpPr>
          <p:spPr bwMode="auto">
            <a:xfrm flipV="1">
              <a:off x="1584" y="3216"/>
              <a:ext cx="48" cy="52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86" name="Line 25"/>
            <p:cNvSpPr>
              <a:spLocks noChangeShapeType="1"/>
            </p:cNvSpPr>
            <p:nvPr/>
          </p:nvSpPr>
          <p:spPr bwMode="auto">
            <a:xfrm>
              <a:off x="1296" y="2880"/>
              <a:ext cx="0" cy="62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87" name="Line 26"/>
            <p:cNvSpPr>
              <a:spLocks noChangeShapeType="1"/>
            </p:cNvSpPr>
            <p:nvPr/>
          </p:nvSpPr>
          <p:spPr bwMode="auto">
            <a:xfrm>
              <a:off x="1920" y="2880"/>
              <a:ext cx="0" cy="62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88" name="Text Box 27"/>
            <p:cNvSpPr txBox="1">
              <a:spLocks noChangeArrowheads="1"/>
            </p:cNvSpPr>
            <p:nvPr/>
          </p:nvSpPr>
          <p:spPr bwMode="auto">
            <a:xfrm>
              <a:off x="2832" y="2160"/>
              <a:ext cx="1162"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sz="3200" b="1">
                  <a:latin typeface="Arial Narrow" panose="020B0606020202030204" pitchFamily="34" charset="0"/>
                </a:rPr>
                <a:t>centrioles</a:t>
              </a:r>
            </a:p>
          </p:txBody>
        </p:sp>
        <p:sp>
          <p:nvSpPr>
            <p:cNvPr id="19489" name="Text Box 28"/>
            <p:cNvSpPr txBox="1">
              <a:spLocks noChangeArrowheads="1"/>
            </p:cNvSpPr>
            <p:nvPr/>
          </p:nvSpPr>
          <p:spPr bwMode="auto">
            <a:xfrm>
              <a:off x="3416" y="3139"/>
              <a:ext cx="1480"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sz="3200" b="1">
                  <a:latin typeface="Arial Narrow" panose="020B0606020202030204" pitchFamily="34" charset="0"/>
                </a:rPr>
                <a:t>spindle fibers</a:t>
              </a:r>
            </a:p>
          </p:txBody>
        </p:sp>
        <p:sp>
          <p:nvSpPr>
            <p:cNvPr id="19490" name="Arc 29"/>
            <p:cNvSpPr>
              <a:spLocks/>
            </p:cNvSpPr>
            <p:nvPr/>
          </p:nvSpPr>
          <p:spPr bwMode="auto">
            <a:xfrm flipH="1">
              <a:off x="1104" y="2400"/>
              <a:ext cx="432" cy="67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91" name="Arc 30"/>
            <p:cNvSpPr>
              <a:spLocks/>
            </p:cNvSpPr>
            <p:nvPr/>
          </p:nvSpPr>
          <p:spPr bwMode="auto">
            <a:xfrm flipH="1">
              <a:off x="1440" y="2400"/>
              <a:ext cx="48" cy="67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92" name="Arc 31"/>
            <p:cNvSpPr>
              <a:spLocks/>
            </p:cNvSpPr>
            <p:nvPr/>
          </p:nvSpPr>
          <p:spPr bwMode="auto">
            <a:xfrm>
              <a:off x="1632" y="2400"/>
              <a:ext cx="144" cy="67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93" name="Arc 32"/>
            <p:cNvSpPr>
              <a:spLocks/>
            </p:cNvSpPr>
            <p:nvPr/>
          </p:nvSpPr>
          <p:spPr bwMode="auto">
            <a:xfrm>
              <a:off x="1680" y="2400"/>
              <a:ext cx="672" cy="67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94" name="Arc 33"/>
            <p:cNvSpPr>
              <a:spLocks/>
            </p:cNvSpPr>
            <p:nvPr/>
          </p:nvSpPr>
          <p:spPr bwMode="auto">
            <a:xfrm flipH="1" flipV="1">
              <a:off x="1056" y="3216"/>
              <a:ext cx="480" cy="52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95" name="Arc 34"/>
            <p:cNvSpPr>
              <a:spLocks/>
            </p:cNvSpPr>
            <p:nvPr/>
          </p:nvSpPr>
          <p:spPr bwMode="auto">
            <a:xfrm flipV="1">
              <a:off x="1680" y="3216"/>
              <a:ext cx="384" cy="57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96" name="Arc 35"/>
            <p:cNvSpPr>
              <a:spLocks/>
            </p:cNvSpPr>
            <p:nvPr/>
          </p:nvSpPr>
          <p:spPr bwMode="auto">
            <a:xfrm flipH="1" flipV="1">
              <a:off x="1440" y="3216"/>
              <a:ext cx="96" cy="52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97" name="Arc 36"/>
            <p:cNvSpPr>
              <a:spLocks/>
            </p:cNvSpPr>
            <p:nvPr/>
          </p:nvSpPr>
          <p:spPr bwMode="auto">
            <a:xfrm flipV="1">
              <a:off x="1632" y="3216"/>
              <a:ext cx="192" cy="52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98" name="Line 37"/>
            <p:cNvSpPr>
              <a:spLocks noChangeShapeType="1"/>
            </p:cNvSpPr>
            <p:nvPr/>
          </p:nvSpPr>
          <p:spPr bwMode="auto">
            <a:xfrm flipH="1">
              <a:off x="1776" y="2352"/>
              <a:ext cx="1056" cy="0"/>
            </a:xfrm>
            <a:prstGeom prst="line">
              <a:avLst/>
            </a:prstGeom>
            <a:noFill/>
            <a:ln w="381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99" name="Line 38"/>
            <p:cNvSpPr>
              <a:spLocks noChangeShapeType="1"/>
            </p:cNvSpPr>
            <p:nvPr/>
          </p:nvSpPr>
          <p:spPr bwMode="auto">
            <a:xfrm>
              <a:off x="2256" y="3360"/>
              <a:ext cx="1152" cy="0"/>
            </a:xfrm>
            <a:prstGeom prst="line">
              <a:avLst/>
            </a:prstGeom>
            <a:noFill/>
            <a:ln w="38100">
              <a:solidFill>
                <a:schemeClr val="tx1"/>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500" name="Text Box 39"/>
            <p:cNvSpPr txBox="1">
              <a:spLocks noChangeArrowheads="1"/>
            </p:cNvSpPr>
            <p:nvPr/>
          </p:nvSpPr>
          <p:spPr bwMode="auto">
            <a:xfrm>
              <a:off x="3264" y="2611"/>
              <a:ext cx="1552"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sz="3200" b="1">
                  <a:latin typeface="Arial Narrow" panose="020B0606020202030204" pitchFamily="34" charset="0"/>
                </a:rPr>
                <a:t>chromosomes</a:t>
              </a:r>
            </a:p>
          </p:txBody>
        </p:sp>
        <p:sp>
          <p:nvSpPr>
            <p:cNvPr id="19501" name="Line 40"/>
            <p:cNvSpPr>
              <a:spLocks noChangeShapeType="1"/>
            </p:cNvSpPr>
            <p:nvPr/>
          </p:nvSpPr>
          <p:spPr bwMode="auto">
            <a:xfrm flipH="1">
              <a:off x="2544" y="2832"/>
              <a:ext cx="768" cy="240"/>
            </a:xfrm>
            <a:prstGeom prst="line">
              <a:avLst/>
            </a:prstGeom>
            <a:noFill/>
            <a:ln w="381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19459" name="Picture 43" descr="metaphase in onion-UCDav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152400"/>
            <a:ext cx="1874838"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Text Box 44"/>
          <p:cNvSpPr txBox="1">
            <a:spLocks noChangeArrowheads="1"/>
          </p:cNvSpPr>
          <p:nvPr/>
        </p:nvSpPr>
        <p:spPr bwMode="auto">
          <a:xfrm>
            <a:off x="2286001" y="436266"/>
            <a:ext cx="4190999"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spcBef>
                <a:spcPct val="50000"/>
              </a:spcBef>
            </a:pPr>
            <a:r>
              <a:rPr lang="en-US" sz="4400" b="1" dirty="0" smtClean="0">
                <a:latin typeface="Comic Sans MS" panose="030F0702030302020204" pitchFamily="66" charset="0"/>
              </a:rPr>
              <a:t>2. Metaphase</a:t>
            </a:r>
            <a:endParaRPr lang="en-US" sz="4400" b="1" dirty="0">
              <a:latin typeface="Comic Sans MS" panose="030F0702030302020204" pitchFamily="66" charset="0"/>
            </a:endParaRPr>
          </a:p>
        </p:txBody>
      </p:sp>
      <p:pic>
        <p:nvPicPr>
          <p:cNvPr id="19461" name="Picture 45" descr="Metaphase-draw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52400"/>
            <a:ext cx="160020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Rectangle 46"/>
          <p:cNvSpPr>
            <a:spLocks noChangeArrowheads="1"/>
          </p:cNvSpPr>
          <p:nvPr/>
        </p:nvSpPr>
        <p:spPr bwMode="auto">
          <a:xfrm>
            <a:off x="4876800" y="6492875"/>
            <a:ext cx="42672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r" eaLnBrk="1" hangingPunct="1"/>
            <a:r>
              <a:rPr lang="en-US" sz="1000">
                <a:latin typeface="Comic Sans MS" panose="030F0702030302020204" pitchFamily="66" charset="0"/>
              </a:rPr>
              <a:t>Images: </a:t>
            </a:r>
            <a:r>
              <a:rPr lang="en-US" sz="1000">
                <a:latin typeface="Comic Sans MS" panose="030F0702030302020204" pitchFamily="66" charset="0"/>
                <a:hlinkClick r:id="rId5"/>
              </a:rPr>
              <a:t>Metaphase drawing</a:t>
            </a:r>
            <a:r>
              <a:rPr lang="en-US" sz="1000">
                <a:latin typeface="Comic Sans MS" panose="030F0702030302020204" pitchFamily="66" charset="0"/>
              </a:rPr>
              <a:t>, Henry Gray's Anatomy of the Human Body; Metaphase Onion Cell Drawing &amp; Photo, Source Unknown</a:t>
            </a:r>
          </a:p>
        </p:txBody>
      </p:sp>
      <p:sp>
        <p:nvSpPr>
          <p:cNvPr id="19463" name="TextBox 4"/>
          <p:cNvSpPr txBox="1">
            <a:spLocks noChangeArrowheads="1"/>
          </p:cNvSpPr>
          <p:nvPr/>
        </p:nvSpPr>
        <p:spPr bwMode="auto">
          <a:xfrm>
            <a:off x="3733800" y="5715000"/>
            <a:ext cx="32004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sz="1200"/>
              <a:t>Kinetocores not pictured in this illustration.</a:t>
            </a: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2137229" y="459759"/>
            <a:ext cx="35814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en-US" sz="4400" b="1" dirty="0" smtClean="0">
                <a:latin typeface="Comic Sans MS" panose="030F0702030302020204" pitchFamily="66" charset="0"/>
              </a:rPr>
              <a:t>3. Anaphase</a:t>
            </a:r>
            <a:endParaRPr lang="en-US" sz="4400" b="1" dirty="0">
              <a:latin typeface="Comic Sans MS" panose="030F0702030302020204" pitchFamily="66" charset="0"/>
            </a:endParaRPr>
          </a:p>
        </p:txBody>
      </p:sp>
      <p:sp>
        <p:nvSpPr>
          <p:cNvPr id="20483" name="Text Box 4"/>
          <p:cNvSpPr txBox="1">
            <a:spLocks noChangeArrowheads="1"/>
          </p:cNvSpPr>
          <p:nvPr/>
        </p:nvSpPr>
        <p:spPr bwMode="auto">
          <a:xfrm>
            <a:off x="762000" y="1981200"/>
            <a:ext cx="4495800" cy="3970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buFontTx/>
              <a:buChar char="•"/>
            </a:pPr>
            <a:r>
              <a:rPr lang="en-US">
                <a:latin typeface="Comic Sans MS" panose="030F0702030302020204" pitchFamily="66" charset="0"/>
              </a:rPr>
              <a:t> </a:t>
            </a:r>
            <a:r>
              <a:rPr lang="en-US">
                <a:latin typeface="Comic Sans MS" panose="030F0702030302020204" pitchFamily="66" charset="0"/>
                <a:hlinkClick r:id="rId3"/>
              </a:rPr>
              <a:t>sister chromatids</a:t>
            </a:r>
            <a:r>
              <a:rPr lang="en-US">
                <a:latin typeface="Comic Sans MS" panose="030F0702030302020204" pitchFamily="66" charset="0"/>
              </a:rPr>
              <a:t> separate</a:t>
            </a:r>
          </a:p>
          <a:p>
            <a:pPr eaLnBrk="1" hangingPunct="1"/>
            <a:endParaRPr lang="en-US" sz="2800">
              <a:latin typeface="Comic Sans MS" panose="030F0702030302020204" pitchFamily="66" charset="0"/>
            </a:endParaRPr>
          </a:p>
          <a:p>
            <a:pPr eaLnBrk="1" hangingPunct="1">
              <a:buFontTx/>
              <a:buChar char="•"/>
            </a:pPr>
            <a:r>
              <a:rPr lang="en-US">
                <a:latin typeface="Comic Sans MS" panose="030F0702030302020204" pitchFamily="66" charset="0"/>
              </a:rPr>
              <a:t> spindle fibers attached to</a:t>
            </a:r>
          </a:p>
          <a:p>
            <a:pPr eaLnBrk="1" hangingPunct="1"/>
            <a:r>
              <a:rPr lang="en-US">
                <a:latin typeface="Comic Sans MS" panose="030F0702030302020204" pitchFamily="66" charset="0"/>
              </a:rPr>
              <a:t>  kinetochores </a:t>
            </a:r>
            <a:r>
              <a:rPr lang="en-US" b="1">
                <a:latin typeface="Comic Sans MS" panose="030F0702030302020204" pitchFamily="66" charset="0"/>
              </a:rPr>
              <a:t>shorten</a:t>
            </a:r>
            <a:r>
              <a:rPr lang="en-US">
                <a:latin typeface="Comic Sans MS" panose="030F0702030302020204" pitchFamily="66" charset="0"/>
              </a:rPr>
              <a:t> and  </a:t>
            </a:r>
          </a:p>
          <a:p>
            <a:pPr eaLnBrk="1" hangingPunct="1"/>
            <a:r>
              <a:rPr lang="en-US" b="1">
                <a:latin typeface="Comic Sans MS" panose="030F0702030302020204" pitchFamily="66" charset="0"/>
              </a:rPr>
              <a:t> pull </a:t>
            </a:r>
            <a:r>
              <a:rPr lang="en-US">
                <a:latin typeface="Comic Sans MS" panose="030F0702030302020204" pitchFamily="66" charset="0"/>
              </a:rPr>
              <a:t>chromatids towards the </a:t>
            </a:r>
          </a:p>
          <a:p>
            <a:pPr eaLnBrk="1" hangingPunct="1"/>
            <a:r>
              <a:rPr lang="en-US">
                <a:latin typeface="Comic Sans MS" panose="030F0702030302020204" pitchFamily="66" charset="0"/>
              </a:rPr>
              <a:t>  poles.</a:t>
            </a:r>
          </a:p>
          <a:p>
            <a:pPr eaLnBrk="1" hangingPunct="1">
              <a:buFontTx/>
              <a:buChar char="•"/>
            </a:pPr>
            <a:endParaRPr lang="en-US" sz="2800">
              <a:latin typeface="Comic Sans MS" panose="030F0702030302020204" pitchFamily="66" charset="0"/>
            </a:endParaRPr>
          </a:p>
          <a:p>
            <a:pPr eaLnBrk="1" hangingPunct="1">
              <a:buFontTx/>
              <a:buChar char="•"/>
            </a:pPr>
            <a:r>
              <a:rPr lang="en-US">
                <a:latin typeface="Comic Sans MS" panose="030F0702030302020204" pitchFamily="66" charset="0"/>
              </a:rPr>
              <a:t> free spindle fibers </a:t>
            </a:r>
            <a:r>
              <a:rPr lang="en-US" b="1">
                <a:latin typeface="Comic Sans MS" panose="030F0702030302020204" pitchFamily="66" charset="0"/>
              </a:rPr>
              <a:t>lengthen</a:t>
            </a:r>
          </a:p>
          <a:p>
            <a:pPr eaLnBrk="1" hangingPunct="1"/>
            <a:r>
              <a:rPr lang="en-US" b="1">
                <a:latin typeface="Comic Sans MS" panose="030F0702030302020204" pitchFamily="66" charset="0"/>
              </a:rPr>
              <a:t> </a:t>
            </a:r>
            <a:r>
              <a:rPr lang="en-US">
                <a:latin typeface="Comic Sans MS" panose="030F0702030302020204" pitchFamily="66" charset="0"/>
              </a:rPr>
              <a:t> and </a:t>
            </a:r>
            <a:r>
              <a:rPr lang="en-US" b="1">
                <a:latin typeface="Comic Sans MS" panose="030F0702030302020204" pitchFamily="66" charset="0"/>
              </a:rPr>
              <a:t>push </a:t>
            </a:r>
            <a:r>
              <a:rPr lang="en-US">
                <a:latin typeface="Comic Sans MS" panose="030F0702030302020204" pitchFamily="66" charset="0"/>
              </a:rPr>
              <a:t>poles of cell apart</a:t>
            </a:r>
          </a:p>
          <a:p>
            <a:pPr eaLnBrk="1" hangingPunct="1"/>
            <a:endParaRPr lang="en-US" sz="2800">
              <a:latin typeface="Comic Sans MS" panose="030F0702030302020204" pitchFamily="66" charset="0"/>
            </a:endParaRPr>
          </a:p>
        </p:txBody>
      </p:sp>
      <p:pic>
        <p:nvPicPr>
          <p:cNvPr id="20484" name="Picture 10" descr="anaphase in onion-UCDavi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609600"/>
            <a:ext cx="2443163"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11" descr="Anaphase diagra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52400"/>
            <a:ext cx="1524000" cy="151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Text Box 12"/>
          <p:cNvSpPr txBox="1">
            <a:spLocks noChangeArrowheads="1"/>
          </p:cNvSpPr>
          <p:nvPr/>
        </p:nvSpPr>
        <p:spPr bwMode="auto">
          <a:xfrm>
            <a:off x="0" y="6492875"/>
            <a:ext cx="41148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50000"/>
              </a:spcBef>
            </a:pPr>
            <a:r>
              <a:rPr lang="en-US" sz="1000">
                <a:latin typeface="Comic Sans MS" panose="030F0702030302020204" pitchFamily="66" charset="0"/>
              </a:rPr>
              <a:t>Images: </a:t>
            </a:r>
            <a:r>
              <a:rPr lang="en-US" sz="1000">
                <a:latin typeface="Comic Sans MS" panose="030F0702030302020204" pitchFamily="66" charset="0"/>
                <a:hlinkClick r:id="rId6"/>
              </a:rPr>
              <a:t>Anaphase drawing</a:t>
            </a:r>
            <a:r>
              <a:rPr lang="en-US" sz="1000">
                <a:latin typeface="Comic Sans MS" panose="030F0702030302020204" pitchFamily="66" charset="0"/>
              </a:rPr>
              <a:t>, Henry Gray's Anatomy of the Human Body; Anaphase Onion Cell Drawing &amp; Photo, Source Unknown</a:t>
            </a:r>
          </a:p>
        </p:txBody>
      </p:sp>
      <p:sp>
        <p:nvSpPr>
          <p:cNvPr id="20487" name="Text Box 13"/>
          <p:cNvSpPr txBox="1">
            <a:spLocks noChangeArrowheads="1"/>
          </p:cNvSpPr>
          <p:nvPr/>
        </p:nvSpPr>
        <p:spPr bwMode="auto">
          <a:xfrm>
            <a:off x="3810000" y="6613525"/>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r" eaLnBrk="1" hangingPunct="1">
              <a:spcBef>
                <a:spcPct val="50000"/>
              </a:spcBef>
            </a:pPr>
            <a:r>
              <a:rPr lang="en-US" sz="1000">
                <a:latin typeface="Comic Sans MS" panose="030F0702030302020204" pitchFamily="66" charset="0"/>
              </a:rPr>
              <a:t>From the </a:t>
            </a:r>
            <a:r>
              <a:rPr lang="en-US" sz="1000">
                <a:latin typeface="Comic Sans MS" panose="030F0702030302020204" pitchFamily="66" charset="0"/>
                <a:hlinkClick r:id="rId7"/>
              </a:rPr>
              <a:t>Virtual Cell Biology Classroom</a:t>
            </a:r>
            <a:r>
              <a:rPr lang="en-US" sz="1000">
                <a:latin typeface="Comic Sans MS" panose="030F0702030302020204" pitchFamily="66" charset="0"/>
              </a:rPr>
              <a:t> on </a:t>
            </a:r>
            <a:r>
              <a:rPr lang="en-US" sz="1000">
                <a:latin typeface="Comic Sans MS" panose="030F0702030302020204" pitchFamily="66" charset="0"/>
                <a:hlinkClick r:id="rId8"/>
              </a:rPr>
              <a:t>ScienceProfOnline.com</a:t>
            </a:r>
            <a:endParaRPr lang="en-US" sz="1000">
              <a:latin typeface="Comic Sans MS" panose="030F0702030302020204" pitchFamily="66" charset="0"/>
            </a:endParaRP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2590800" y="437059"/>
            <a:ext cx="370967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sz="4400" b="1" dirty="0" smtClean="0">
                <a:latin typeface="Comic Sans MS" panose="030F0702030302020204" pitchFamily="66" charset="0"/>
              </a:rPr>
              <a:t>4. </a:t>
            </a:r>
            <a:r>
              <a:rPr lang="en-US" sz="4400" b="1" dirty="0" err="1" smtClean="0">
                <a:latin typeface="Comic Sans MS" panose="030F0702030302020204" pitchFamily="66" charset="0"/>
              </a:rPr>
              <a:t>Telophase</a:t>
            </a:r>
            <a:endParaRPr lang="en-US" sz="4400" b="1" dirty="0">
              <a:latin typeface="Comic Sans MS" panose="030F0702030302020204" pitchFamily="66" charset="0"/>
            </a:endParaRPr>
          </a:p>
        </p:txBody>
      </p:sp>
      <p:pic>
        <p:nvPicPr>
          <p:cNvPr id="21507" name="Picture 13" descr="telophase in onion-UCDav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533400"/>
            <a:ext cx="2170113"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Text Box 14"/>
          <p:cNvSpPr txBox="1">
            <a:spLocks noChangeArrowheads="1"/>
          </p:cNvSpPr>
          <p:nvPr/>
        </p:nvSpPr>
        <p:spPr bwMode="auto">
          <a:xfrm>
            <a:off x="990600" y="1828800"/>
            <a:ext cx="4724400" cy="354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50000"/>
              </a:spcBef>
              <a:buFontTx/>
              <a:buChar char="•"/>
            </a:pPr>
            <a:r>
              <a:rPr lang="en-US" sz="2000">
                <a:latin typeface="Comic Sans MS" panose="030F0702030302020204" pitchFamily="66" charset="0"/>
              </a:rPr>
              <a:t> spindle fibers disintegrate</a:t>
            </a:r>
          </a:p>
          <a:p>
            <a:pPr eaLnBrk="1" hangingPunct="1">
              <a:spcBef>
                <a:spcPct val="50000"/>
              </a:spcBef>
            </a:pPr>
            <a:endParaRPr lang="en-US" sz="1200">
              <a:latin typeface="Comic Sans MS" panose="030F0702030302020204" pitchFamily="66" charset="0"/>
            </a:endParaRPr>
          </a:p>
          <a:p>
            <a:pPr eaLnBrk="1" hangingPunct="1">
              <a:spcBef>
                <a:spcPct val="50000"/>
              </a:spcBef>
              <a:buFontTx/>
              <a:buChar char="•"/>
            </a:pPr>
            <a:r>
              <a:rPr lang="en-US" sz="2000">
                <a:latin typeface="Comic Sans MS" panose="030F0702030302020204" pitchFamily="66" charset="0"/>
              </a:rPr>
              <a:t> nuclear envelopes form around both        groups of chromosomes</a:t>
            </a:r>
          </a:p>
          <a:p>
            <a:pPr eaLnBrk="1" hangingPunct="1">
              <a:spcBef>
                <a:spcPct val="50000"/>
              </a:spcBef>
              <a:buFontTx/>
              <a:buChar char="•"/>
            </a:pPr>
            <a:endParaRPr lang="en-US" sz="1200">
              <a:latin typeface="Comic Sans MS" panose="030F0702030302020204" pitchFamily="66" charset="0"/>
            </a:endParaRPr>
          </a:p>
          <a:p>
            <a:pPr eaLnBrk="1" hangingPunct="1">
              <a:spcBef>
                <a:spcPct val="50000"/>
              </a:spcBef>
              <a:buFontTx/>
              <a:buChar char="•"/>
            </a:pPr>
            <a:r>
              <a:rPr lang="en-US" sz="2000">
                <a:latin typeface="Comic Sans MS" panose="030F0702030302020204" pitchFamily="66" charset="0"/>
              </a:rPr>
              <a:t>chromosomes revert to their extended state</a:t>
            </a:r>
          </a:p>
          <a:p>
            <a:pPr eaLnBrk="1" hangingPunct="1">
              <a:spcBef>
                <a:spcPct val="50000"/>
              </a:spcBef>
            </a:pPr>
            <a:endParaRPr lang="en-US" sz="1200">
              <a:latin typeface="Comic Sans MS" panose="030F0702030302020204" pitchFamily="66" charset="0"/>
            </a:endParaRPr>
          </a:p>
          <a:p>
            <a:pPr eaLnBrk="1" hangingPunct="1">
              <a:spcBef>
                <a:spcPct val="50000"/>
              </a:spcBef>
              <a:buFontTx/>
              <a:buChar char="•"/>
            </a:pPr>
            <a:r>
              <a:rPr lang="en-US" sz="2000">
                <a:latin typeface="Comic Sans MS" panose="030F0702030302020204" pitchFamily="66" charset="0"/>
              </a:rPr>
              <a:t> cytokinesis occurs, enclosing each daughter nucleus into a separate cell</a:t>
            </a:r>
          </a:p>
        </p:txBody>
      </p:sp>
      <p:pic>
        <p:nvPicPr>
          <p:cNvPr id="21509" name="Picture 15" descr="Telophase diagra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52400"/>
            <a:ext cx="1600200" cy="155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0" name="Text Box 16"/>
          <p:cNvSpPr txBox="1">
            <a:spLocks noChangeArrowheads="1"/>
          </p:cNvSpPr>
          <p:nvPr/>
        </p:nvSpPr>
        <p:spPr bwMode="auto">
          <a:xfrm>
            <a:off x="0" y="6492875"/>
            <a:ext cx="4262438"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50000"/>
              </a:spcBef>
            </a:pPr>
            <a:r>
              <a:rPr lang="en-US" sz="1000">
                <a:latin typeface="Comic Sans MS" panose="030F0702030302020204" pitchFamily="66" charset="0"/>
              </a:rPr>
              <a:t>Images: </a:t>
            </a:r>
            <a:r>
              <a:rPr lang="en-US" sz="1000">
                <a:latin typeface="Comic Sans MS" panose="030F0702030302020204" pitchFamily="66" charset="0"/>
                <a:hlinkClick r:id="rId5"/>
              </a:rPr>
              <a:t>Telophase drawing</a:t>
            </a:r>
            <a:r>
              <a:rPr lang="en-US" sz="1000">
                <a:latin typeface="Comic Sans MS" panose="030F0702030302020204" pitchFamily="66" charset="0"/>
              </a:rPr>
              <a:t>, Henry Gray's Anatomy of the Human Body; Telophase Onion Cell Drawing &amp; Photo, Source Unknown</a:t>
            </a:r>
          </a:p>
        </p:txBody>
      </p:sp>
      <p:sp>
        <p:nvSpPr>
          <p:cNvPr id="21511" name="Text Box 17"/>
          <p:cNvSpPr txBox="1">
            <a:spLocks noChangeArrowheads="1"/>
          </p:cNvSpPr>
          <p:nvPr/>
        </p:nvSpPr>
        <p:spPr bwMode="auto">
          <a:xfrm>
            <a:off x="3810000" y="6613525"/>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r" eaLnBrk="1" hangingPunct="1">
              <a:spcBef>
                <a:spcPct val="50000"/>
              </a:spcBef>
            </a:pPr>
            <a:r>
              <a:rPr lang="en-US" sz="1000">
                <a:latin typeface="Comic Sans MS" panose="030F0702030302020204" pitchFamily="66" charset="0"/>
              </a:rPr>
              <a:t>From the </a:t>
            </a:r>
            <a:r>
              <a:rPr lang="en-US" sz="1000">
                <a:latin typeface="Comic Sans MS" panose="030F0702030302020204" pitchFamily="66" charset="0"/>
                <a:hlinkClick r:id="rId6"/>
              </a:rPr>
              <a:t>Virtual Cell Biology Classroom</a:t>
            </a:r>
            <a:r>
              <a:rPr lang="en-US" sz="1000">
                <a:latin typeface="Comic Sans MS" panose="030F0702030302020204" pitchFamily="66" charset="0"/>
              </a:rPr>
              <a:t> on </a:t>
            </a:r>
            <a:r>
              <a:rPr lang="en-US" sz="1000">
                <a:latin typeface="Comic Sans MS" panose="030F0702030302020204" pitchFamily="66" charset="0"/>
                <a:hlinkClick r:id="rId7"/>
              </a:rPr>
              <a:t>ScienceProfOnline.com</a:t>
            </a:r>
            <a:endParaRPr lang="en-US" sz="1000">
              <a:latin typeface="Comic Sans MS" panose="030F0702030302020204" pitchFamily="66" charset="0"/>
            </a:endParaRP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371600" y="228600"/>
            <a:ext cx="7772400" cy="944563"/>
          </a:xfrm>
        </p:spPr>
        <p:txBody>
          <a:bodyPr/>
          <a:lstStyle/>
          <a:p>
            <a:pPr eaLnBrk="1" hangingPunct="1"/>
            <a:r>
              <a:rPr lang="en-US" sz="4000" b="1" dirty="0" smtClean="0">
                <a:solidFill>
                  <a:schemeClr val="tx1">
                    <a:lumMod val="65000"/>
                    <a:lumOff val="35000"/>
                  </a:schemeClr>
                </a:solidFill>
                <a:latin typeface="Comic Sans MS" panose="030F0702030302020204" pitchFamily="66" charset="0"/>
              </a:rPr>
              <a:t>Cytokinesis</a:t>
            </a:r>
            <a:r>
              <a:rPr lang="en-US" dirty="0" smtClean="0">
                <a:latin typeface="Comic Sans MS" panose="030F0702030302020204" pitchFamily="66" charset="0"/>
              </a:rPr>
              <a:t> </a:t>
            </a:r>
            <a:r>
              <a:rPr lang="en-US" sz="3200" dirty="0" smtClean="0">
                <a:latin typeface="Comic Sans MS" panose="030F0702030302020204" pitchFamily="66" charset="0"/>
              </a:rPr>
              <a:t>– Plant vs. Animal Cell</a:t>
            </a:r>
          </a:p>
        </p:txBody>
      </p:sp>
      <p:pic>
        <p:nvPicPr>
          <p:cNvPr id="24579" name="Picture 6" descr="plant-cell cytokisesis-UCDavis"/>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1164431" y="1516063"/>
            <a:ext cx="2950369" cy="2209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4580" name="Rectangle 4"/>
          <p:cNvSpPr>
            <a:spLocks noGrp="1" noChangeArrowheads="1"/>
          </p:cNvSpPr>
          <p:nvPr>
            <p:ph type="body" sz="half" idx="3"/>
          </p:nvPr>
        </p:nvSpPr>
        <p:spPr>
          <a:xfrm>
            <a:off x="4648200" y="1676400"/>
            <a:ext cx="3881438" cy="4525963"/>
          </a:xfrm>
        </p:spPr>
        <p:txBody>
          <a:bodyPr/>
          <a:lstStyle/>
          <a:p>
            <a:pPr eaLnBrk="1" hangingPunct="1"/>
            <a:r>
              <a:rPr lang="en-US" sz="2000" b="1" dirty="0" smtClean="0">
                <a:latin typeface="Comic Sans MS" panose="030F0702030302020204" pitchFamily="66" charset="0"/>
                <a:hlinkClick r:id="rId4"/>
              </a:rPr>
              <a:t>Plant cells</a:t>
            </a:r>
            <a:r>
              <a:rPr lang="en-US" sz="2000" dirty="0" smtClean="0">
                <a:latin typeface="Comic Sans MS" panose="030F0702030302020204" pitchFamily="66" charset="0"/>
              </a:rPr>
              <a:t> undergo cytokinesis by forming a cell plate between the two daughter nuclei.</a:t>
            </a:r>
          </a:p>
          <a:p>
            <a:pPr eaLnBrk="1" hangingPunct="1">
              <a:buFontTx/>
              <a:buNone/>
            </a:pPr>
            <a:endParaRPr lang="en-US" sz="1200" dirty="0" smtClean="0">
              <a:latin typeface="Comic Sans MS" panose="030F0702030302020204" pitchFamily="66" charset="0"/>
            </a:endParaRPr>
          </a:p>
          <a:p>
            <a:pPr eaLnBrk="1" hangingPunct="1">
              <a:buFontTx/>
              <a:buNone/>
            </a:pPr>
            <a:endParaRPr lang="en-US" sz="1200" dirty="0" smtClean="0">
              <a:latin typeface="Comic Sans MS" panose="030F0702030302020204" pitchFamily="66" charset="0"/>
            </a:endParaRPr>
          </a:p>
          <a:p>
            <a:pPr eaLnBrk="1" hangingPunct="1">
              <a:buFontTx/>
              <a:buNone/>
            </a:pPr>
            <a:endParaRPr lang="en-US" sz="1200" dirty="0" smtClean="0">
              <a:latin typeface="Comic Sans MS" panose="030F0702030302020204" pitchFamily="66" charset="0"/>
            </a:endParaRPr>
          </a:p>
          <a:p>
            <a:pPr eaLnBrk="1" hangingPunct="1">
              <a:buFontTx/>
              <a:buNone/>
            </a:pPr>
            <a:endParaRPr lang="en-US" sz="1200" dirty="0" smtClean="0">
              <a:latin typeface="Comic Sans MS" panose="030F0702030302020204" pitchFamily="66" charset="0"/>
            </a:endParaRPr>
          </a:p>
          <a:p>
            <a:pPr eaLnBrk="1" hangingPunct="1">
              <a:buFontTx/>
              <a:buNone/>
            </a:pPr>
            <a:endParaRPr lang="en-US" sz="1200" dirty="0" smtClean="0">
              <a:latin typeface="Comic Sans MS" panose="030F0702030302020204" pitchFamily="66" charset="0"/>
            </a:endParaRPr>
          </a:p>
          <a:p>
            <a:pPr eaLnBrk="1" hangingPunct="1"/>
            <a:r>
              <a:rPr lang="en-US" sz="2000" b="1" dirty="0" smtClean="0">
                <a:latin typeface="Comic Sans MS" panose="030F0702030302020204" pitchFamily="66" charset="0"/>
                <a:hlinkClick r:id="rId5"/>
              </a:rPr>
              <a:t>Animal cells</a:t>
            </a:r>
            <a:r>
              <a:rPr lang="en-US" sz="2000" dirty="0" smtClean="0">
                <a:latin typeface="Comic Sans MS" panose="030F0702030302020204" pitchFamily="66" charset="0"/>
              </a:rPr>
              <a:t> undergo cytokinesis through the formation of a cleavage furrow. A ring of microtubules contract, pinching the cell in half.</a:t>
            </a:r>
          </a:p>
        </p:txBody>
      </p:sp>
      <p:pic>
        <p:nvPicPr>
          <p:cNvPr id="24581" name="Picture 7" descr="Cilliate-cell-division"/>
          <p:cNvPicPr>
            <a:picLocks noGrp="1" noChangeAspect="1" noChangeArrowheads="1"/>
          </p:cNvPicPr>
          <p:nvPr>
            <p:ph sz="quarter" idx="2"/>
          </p:nvPr>
        </p:nvPicPr>
        <p:blipFill>
          <a:blip r:embed="rId6">
            <a:extLst>
              <a:ext uri="{28A0092B-C50C-407E-A947-70E740481C1C}">
                <a14:useLocalDpi xmlns:a14="http://schemas.microsoft.com/office/drawing/2010/main" val="0"/>
              </a:ext>
            </a:extLst>
          </a:blip>
          <a:srcRect/>
          <a:stretch>
            <a:fillRect/>
          </a:stretch>
        </p:blipFill>
        <p:spPr>
          <a:xfrm>
            <a:off x="1164430" y="3939381"/>
            <a:ext cx="3026569" cy="21875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4582" name="Text Box 9"/>
          <p:cNvSpPr txBox="1">
            <a:spLocks noChangeArrowheads="1"/>
          </p:cNvSpPr>
          <p:nvPr/>
        </p:nvSpPr>
        <p:spPr bwMode="auto">
          <a:xfrm>
            <a:off x="3810000" y="6613525"/>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r" eaLnBrk="1" hangingPunct="1">
              <a:spcBef>
                <a:spcPct val="50000"/>
              </a:spcBef>
            </a:pPr>
            <a:r>
              <a:rPr lang="en-US" sz="1000">
                <a:latin typeface="Comic Sans MS" panose="030F0702030302020204" pitchFamily="66" charset="0"/>
              </a:rPr>
              <a:t>From the </a:t>
            </a:r>
            <a:r>
              <a:rPr lang="en-US" sz="1000">
                <a:latin typeface="Comic Sans MS" panose="030F0702030302020204" pitchFamily="66" charset="0"/>
                <a:hlinkClick r:id="rId7"/>
              </a:rPr>
              <a:t>Virtual Cell Biology Classroom</a:t>
            </a:r>
            <a:r>
              <a:rPr lang="en-US" sz="1000">
                <a:latin typeface="Comic Sans MS" panose="030F0702030302020204" pitchFamily="66" charset="0"/>
              </a:rPr>
              <a:t> on </a:t>
            </a:r>
            <a:r>
              <a:rPr lang="en-US" sz="1000">
                <a:latin typeface="Comic Sans MS" panose="030F0702030302020204" pitchFamily="66" charset="0"/>
                <a:hlinkClick r:id="rId8"/>
              </a:rPr>
              <a:t>ScienceProfOnline.com</a:t>
            </a:r>
            <a:endParaRPr lang="en-US" sz="1000">
              <a:latin typeface="Comic Sans MS" panose="030F0702030302020204" pitchFamily="66" charset="0"/>
            </a:endParaRPr>
          </a:p>
        </p:txBody>
      </p:sp>
      <p:sp>
        <p:nvSpPr>
          <p:cNvPr id="24583" name="Text Box 10"/>
          <p:cNvSpPr txBox="1">
            <a:spLocks noChangeArrowheads="1"/>
          </p:cNvSpPr>
          <p:nvPr/>
        </p:nvSpPr>
        <p:spPr bwMode="auto">
          <a:xfrm>
            <a:off x="0" y="6492875"/>
            <a:ext cx="48006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50000"/>
              </a:spcBef>
            </a:pPr>
            <a:r>
              <a:rPr lang="en-US" sz="1000">
                <a:latin typeface="Comic Sans MS" panose="030F0702030302020204" pitchFamily="66" charset="0"/>
              </a:rPr>
              <a:t>Images: </a:t>
            </a:r>
            <a:r>
              <a:rPr lang="en-US" sz="1000">
                <a:latin typeface="Comic Sans MS" panose="030F0702030302020204" pitchFamily="66" charset="0"/>
                <a:hlinkClick r:id="rId9"/>
              </a:rPr>
              <a:t>Telophase drawing</a:t>
            </a:r>
            <a:r>
              <a:rPr lang="en-US" sz="1000">
                <a:latin typeface="Comic Sans MS" panose="030F0702030302020204" pitchFamily="66" charset="0"/>
              </a:rPr>
              <a:t>, Henry Gray's Anatomy of the Human Body; </a:t>
            </a:r>
            <a:r>
              <a:rPr lang="en-US" sz="1000">
                <a:latin typeface="Comic Sans MS" panose="030F0702030302020204" pitchFamily="66" charset="0"/>
                <a:hlinkClick r:id="rId10"/>
              </a:rPr>
              <a:t>Ciliate dividing</a:t>
            </a:r>
            <a:r>
              <a:rPr lang="en-US" sz="1000">
                <a:latin typeface="Comic Sans MS" panose="030F0702030302020204" pitchFamily="66" charset="0"/>
              </a:rPr>
              <a:t>, TheAlphaWolf; Telophase Onion Cell Photo, Source Unknown</a:t>
            </a:r>
          </a:p>
        </p:txBody>
      </p:sp>
      <p:pic>
        <p:nvPicPr>
          <p:cNvPr id="24584" name="Picture 11" descr="Telophase diagram"/>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2400" y="152400"/>
            <a:ext cx="1295400"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7" descr="stagesofmiotsis in onion-UCDavis"/>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876300" y="852802"/>
            <a:ext cx="7315200" cy="374922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6627" name="Text Box 9"/>
          <p:cNvSpPr txBox="1">
            <a:spLocks noChangeArrowheads="1"/>
          </p:cNvSpPr>
          <p:nvPr/>
        </p:nvSpPr>
        <p:spPr bwMode="auto">
          <a:xfrm>
            <a:off x="2438400" y="211452"/>
            <a:ext cx="4191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50000"/>
              </a:spcBef>
            </a:pPr>
            <a:r>
              <a:rPr lang="en-US" sz="3600" dirty="0">
                <a:latin typeface="Comic Sans MS" panose="030F0702030302020204" pitchFamily="66" charset="0"/>
              </a:rPr>
              <a:t>Stages of </a:t>
            </a:r>
            <a:r>
              <a:rPr lang="en-US" sz="3600" dirty="0">
                <a:latin typeface="Comic Sans MS" panose="030F0702030302020204" pitchFamily="66" charset="0"/>
                <a:hlinkClick r:id="rId4"/>
              </a:rPr>
              <a:t>Mitosis</a:t>
            </a:r>
            <a:endParaRPr lang="en-US" sz="3600" dirty="0">
              <a:latin typeface="Comic Sans MS" panose="030F0702030302020204" pitchFamily="66" charset="0"/>
            </a:endParaRPr>
          </a:p>
        </p:txBody>
      </p:sp>
      <p:sp>
        <p:nvSpPr>
          <p:cNvPr id="26628" name="Text Box 10"/>
          <p:cNvSpPr txBox="1">
            <a:spLocks noChangeArrowheads="1"/>
          </p:cNvSpPr>
          <p:nvPr/>
        </p:nvSpPr>
        <p:spPr bwMode="auto">
          <a:xfrm>
            <a:off x="0" y="6629400"/>
            <a:ext cx="35814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50000"/>
              </a:spcBef>
            </a:pPr>
            <a:r>
              <a:rPr lang="en-US" sz="1000">
                <a:latin typeface="Comic Sans MS" panose="030F0702030302020204" pitchFamily="66" charset="0"/>
              </a:rPr>
              <a:t>Image: Onion Cell Drawing &amp; Photo, Source Unknown</a:t>
            </a:r>
          </a:p>
        </p:txBody>
      </p:sp>
      <p:sp>
        <p:nvSpPr>
          <p:cNvPr id="2" name="TextBox 1"/>
          <p:cNvSpPr txBox="1"/>
          <p:nvPr/>
        </p:nvSpPr>
        <p:spPr>
          <a:xfrm>
            <a:off x="876300" y="4753429"/>
            <a:ext cx="7124700" cy="1554272"/>
          </a:xfrm>
          <a:prstGeom prst="rect">
            <a:avLst/>
          </a:prstGeom>
          <a:noFill/>
          <a:ln w="38100">
            <a:solidFill>
              <a:schemeClr val="bg1">
                <a:lumMod val="50000"/>
              </a:schemeClr>
            </a:solidFill>
          </a:ln>
        </p:spPr>
        <p:txBody>
          <a:bodyPr wrap="square" rtlCol="0">
            <a:spAutoFit/>
          </a:bodyPr>
          <a:lstStyle/>
          <a:p>
            <a:pPr algn="ctr"/>
            <a:r>
              <a:rPr lang="en-US" b="1" dirty="0" smtClean="0">
                <a:solidFill>
                  <a:srgbClr val="FF0000"/>
                </a:solidFill>
                <a:latin typeface="Comic Sans MS" panose="030F0702030302020204" pitchFamily="66" charset="0"/>
              </a:rPr>
              <a:t>REVIEW!</a:t>
            </a:r>
          </a:p>
          <a:p>
            <a:pPr algn="ctr"/>
            <a:endParaRPr lang="en-US" sz="900" b="1" dirty="0" smtClean="0">
              <a:solidFill>
                <a:srgbClr val="FF0000"/>
              </a:solidFill>
              <a:latin typeface="Comic Sans MS" panose="030F0702030302020204" pitchFamily="66" charset="0"/>
            </a:endParaRPr>
          </a:p>
          <a:p>
            <a:pPr algn="ctr"/>
            <a:r>
              <a:rPr lang="en-US" b="1" dirty="0" smtClean="0">
                <a:latin typeface="Comic Sans MS" panose="030F0702030302020204" pitchFamily="66" charset="0"/>
              </a:rPr>
              <a:t>Mitosis Animations</a:t>
            </a:r>
          </a:p>
          <a:p>
            <a:pPr marL="457200" indent="-457200" algn="ctr">
              <a:buAutoNum type="arabicPeriod"/>
            </a:pPr>
            <a:r>
              <a:rPr lang="en-US" sz="1800" dirty="0" smtClean="0">
                <a:latin typeface="Comic Sans MS" panose="030F0702030302020204" pitchFamily="66" charset="0"/>
                <a:hlinkClick r:id="rId5"/>
              </a:rPr>
              <a:t>Mitosis &amp; Cytokinesis</a:t>
            </a:r>
            <a:r>
              <a:rPr lang="en-US" sz="1800" dirty="0" smtClean="0">
                <a:latin typeface="Comic Sans MS" panose="030F0702030302020204" pitchFamily="66" charset="0"/>
              </a:rPr>
              <a:t> </a:t>
            </a:r>
            <a:r>
              <a:rPr lang="en-US" sz="1200" dirty="0" smtClean="0">
                <a:latin typeface="Comic Sans MS" panose="030F0702030302020204" pitchFamily="66" charset="0"/>
              </a:rPr>
              <a:t>from McGraw-Hill</a:t>
            </a:r>
          </a:p>
          <a:p>
            <a:pPr marL="457200" indent="-457200" algn="ctr">
              <a:buAutoNum type="arabicPeriod"/>
            </a:pPr>
            <a:r>
              <a:rPr lang="en-US" sz="1800" dirty="0" smtClean="0">
                <a:latin typeface="Comic Sans MS" panose="030F0702030302020204" pitchFamily="66" charset="0"/>
                <a:hlinkClick r:id="rId6" action="ppaction://hlinkfile"/>
              </a:rPr>
              <a:t>Mitosis Interactive Animation </a:t>
            </a:r>
            <a:r>
              <a:rPr lang="en-US" sz="1200" dirty="0" smtClean="0">
                <a:latin typeface="Comic Sans MS" panose="030F0702030302020204" pitchFamily="66" charset="0"/>
              </a:rPr>
              <a:t>from Cells Alive </a:t>
            </a:r>
            <a:endParaRPr lang="en-US" sz="2000" dirty="0">
              <a:latin typeface="Comic Sans MS" panose="030F0702030302020204" pitchFamily="66" charset="0"/>
            </a:endParaRP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304800" y="2514600"/>
            <a:ext cx="8534400" cy="2800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sz="2800" b="0" dirty="0">
              <a:latin typeface="Comic Sans MS" panose="030F0702030302020204" pitchFamily="66" charset="0"/>
            </a:endParaRPr>
          </a:p>
          <a:p>
            <a:pPr eaLnBrk="1" hangingPunct="1"/>
            <a:endParaRPr lang="en-US" sz="2800" b="0" dirty="0">
              <a:latin typeface="Comic Sans MS" panose="030F0702030302020204" pitchFamily="66" charset="0"/>
            </a:endParaRPr>
          </a:p>
          <a:p>
            <a:pPr eaLnBrk="1" hangingPunct="1"/>
            <a:r>
              <a:rPr lang="en-US" sz="2800" b="0" dirty="0">
                <a:latin typeface="Comic Sans MS" panose="030F0702030302020204" pitchFamily="66" charset="0"/>
              </a:rPr>
              <a:t>1. </a:t>
            </a:r>
            <a:r>
              <a:rPr lang="en-US" sz="2800" dirty="0">
                <a:latin typeface="Comic Sans MS" panose="030F0702030302020204" pitchFamily="66" charset="0"/>
              </a:rPr>
              <a:t>s</a:t>
            </a:r>
            <a:r>
              <a:rPr lang="en-US" sz="2800" dirty="0" smtClean="0">
                <a:latin typeface="Comic Sans MS" panose="030F0702030302020204" pitchFamily="66" charset="0"/>
              </a:rPr>
              <a:t>omatic </a:t>
            </a:r>
            <a:r>
              <a:rPr lang="en-US" sz="2800" dirty="0">
                <a:latin typeface="Comic Sans MS" panose="030F0702030302020204" pitchFamily="66" charset="0"/>
              </a:rPr>
              <a:t>c</a:t>
            </a:r>
            <a:r>
              <a:rPr lang="en-US" sz="2800" dirty="0" smtClean="0">
                <a:latin typeface="Comic Sans MS" panose="030F0702030302020204" pitchFamily="66" charset="0"/>
              </a:rPr>
              <a:t>ells</a:t>
            </a:r>
            <a:endParaRPr lang="en-US" sz="2800" dirty="0">
              <a:latin typeface="Comic Sans MS" panose="030F0702030302020204" pitchFamily="66" charset="0"/>
            </a:endParaRPr>
          </a:p>
          <a:p>
            <a:pPr eaLnBrk="1" hangingPunct="1"/>
            <a:endParaRPr lang="en-US" sz="2800" b="0" dirty="0">
              <a:latin typeface="Comic Sans MS" panose="030F0702030302020204" pitchFamily="66" charset="0"/>
            </a:endParaRPr>
          </a:p>
          <a:p>
            <a:pPr eaLnBrk="1" hangingPunct="1"/>
            <a:r>
              <a:rPr lang="en-US" sz="2800" b="0" dirty="0">
                <a:latin typeface="Comic Sans MS" panose="030F0702030302020204" pitchFamily="66" charset="0"/>
              </a:rPr>
              <a:t>2. </a:t>
            </a:r>
            <a:r>
              <a:rPr lang="en-US" sz="2800" dirty="0">
                <a:latin typeface="Comic Sans MS" panose="030F0702030302020204" pitchFamily="66" charset="0"/>
              </a:rPr>
              <a:t>s</a:t>
            </a:r>
            <a:r>
              <a:rPr lang="en-US" sz="2800" dirty="0" smtClean="0">
                <a:latin typeface="Comic Sans MS" panose="030F0702030302020204" pitchFamily="66" charset="0"/>
              </a:rPr>
              <a:t>ex </a:t>
            </a:r>
            <a:r>
              <a:rPr lang="en-US" sz="2800" dirty="0">
                <a:latin typeface="Comic Sans MS" panose="030F0702030302020204" pitchFamily="66" charset="0"/>
              </a:rPr>
              <a:t>c</a:t>
            </a:r>
            <a:r>
              <a:rPr lang="en-US" sz="2800" dirty="0" smtClean="0">
                <a:latin typeface="Comic Sans MS" panose="030F0702030302020204" pitchFamily="66" charset="0"/>
              </a:rPr>
              <a:t>ells</a:t>
            </a:r>
            <a:endParaRPr lang="en-US" sz="2000" dirty="0">
              <a:latin typeface="Comic Sans MS" panose="030F0702030302020204" pitchFamily="66" charset="0"/>
            </a:endParaRPr>
          </a:p>
          <a:p>
            <a:pPr eaLnBrk="1" hangingPunct="1"/>
            <a:r>
              <a:rPr lang="en-US" b="0" dirty="0">
                <a:latin typeface="Comic Sans MS" panose="030F0702030302020204" pitchFamily="66" charset="0"/>
              </a:rPr>
              <a:t>     (a.k.a. gametes)</a:t>
            </a:r>
          </a:p>
          <a:p>
            <a:pPr lvl="1" eaLnBrk="1" hangingPunct="1"/>
            <a:endParaRPr lang="en-US" dirty="0">
              <a:latin typeface="Comic Sans MS" panose="030F0702030302020204" pitchFamily="66" charset="0"/>
            </a:endParaRPr>
          </a:p>
        </p:txBody>
      </p:sp>
      <p:sp>
        <p:nvSpPr>
          <p:cNvPr id="4099" name="Text Box 3"/>
          <p:cNvSpPr txBox="1">
            <a:spLocks noChangeArrowheads="1"/>
          </p:cNvSpPr>
          <p:nvPr/>
        </p:nvSpPr>
        <p:spPr bwMode="auto">
          <a:xfrm>
            <a:off x="304800" y="1287463"/>
            <a:ext cx="82486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sz="2800">
                <a:solidFill>
                  <a:srgbClr val="FF0000"/>
                </a:solidFill>
                <a:latin typeface="Comic Sans MS" panose="030F0702030302020204" pitchFamily="66" charset="0"/>
              </a:rPr>
              <a:t>SEX</a:t>
            </a:r>
            <a:r>
              <a:rPr lang="en-US" sz="2000">
                <a:latin typeface="Comic Sans MS" panose="030F0702030302020204" pitchFamily="66" charset="0"/>
              </a:rPr>
              <a:t>ually reproducing eukaryotes,</a:t>
            </a:r>
            <a:r>
              <a:rPr lang="en-US" sz="2000">
                <a:solidFill>
                  <a:srgbClr val="FF0000"/>
                </a:solidFill>
                <a:latin typeface="Comic Sans MS" panose="030F0702030302020204" pitchFamily="66" charset="0"/>
              </a:rPr>
              <a:t> </a:t>
            </a:r>
            <a:r>
              <a:rPr lang="en-US" sz="2000">
                <a:latin typeface="Comic Sans MS" panose="030F0702030302020204" pitchFamily="66" charset="0"/>
              </a:rPr>
              <a:t>have 2 types of body cells…</a:t>
            </a:r>
            <a:r>
              <a:rPr lang="en-US" sz="2800">
                <a:solidFill>
                  <a:srgbClr val="FF0000"/>
                </a:solidFill>
                <a:latin typeface="Comic Sans MS" panose="030F0702030302020204" pitchFamily="66" charset="0"/>
              </a:rPr>
              <a:t> </a:t>
            </a:r>
          </a:p>
        </p:txBody>
      </p:sp>
      <p:sp>
        <p:nvSpPr>
          <p:cNvPr id="4100" name="Text Box 5"/>
          <p:cNvSpPr txBox="1">
            <a:spLocks noChangeArrowheads="1"/>
          </p:cNvSpPr>
          <p:nvPr/>
        </p:nvSpPr>
        <p:spPr bwMode="auto">
          <a:xfrm>
            <a:off x="0" y="6492875"/>
            <a:ext cx="36576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sz="1000" b="0">
                <a:latin typeface="Comic Sans MS" panose="030F0702030302020204" pitchFamily="66" charset="0"/>
              </a:rPr>
              <a:t>Image: </a:t>
            </a:r>
            <a:r>
              <a:rPr lang="en-US" sz="1000" b="0">
                <a:latin typeface="Comic Sans MS" panose="030F0702030302020204" pitchFamily="66" charset="0"/>
                <a:hlinkClick r:id="rId3"/>
              </a:rPr>
              <a:t>Superficial human anatomy</a:t>
            </a:r>
            <a:r>
              <a:rPr lang="en-US" sz="1000" b="0">
                <a:latin typeface="Comic Sans MS" panose="030F0702030302020204" pitchFamily="66" charset="0"/>
              </a:rPr>
              <a:t>, Mikael Häggström&amp;  Rainer Zenz; </a:t>
            </a:r>
            <a:r>
              <a:rPr lang="en-US" sz="1000" b="0">
                <a:latin typeface="Comic Sans MS" panose="030F0702030302020204" pitchFamily="66" charset="0"/>
                <a:hlinkClick r:id="rId4"/>
              </a:rPr>
              <a:t>Sperm &amp; egg</a:t>
            </a:r>
            <a:r>
              <a:rPr lang="en-US" sz="1000" b="0">
                <a:latin typeface="Comic Sans MS" panose="030F0702030302020204" pitchFamily="66" charset="0"/>
              </a:rPr>
              <a:t>, Wikipedia</a:t>
            </a:r>
          </a:p>
        </p:txBody>
      </p:sp>
      <p:sp>
        <p:nvSpPr>
          <p:cNvPr id="4101" name="AutoShape 6"/>
          <p:cNvSpPr>
            <a:spLocks noChangeArrowheads="1"/>
          </p:cNvSpPr>
          <p:nvPr/>
        </p:nvSpPr>
        <p:spPr bwMode="auto">
          <a:xfrm rot="-10236550">
            <a:off x="266700" y="2149475"/>
            <a:ext cx="990600" cy="668338"/>
          </a:xfrm>
          <a:prstGeom prst="cloudCallout">
            <a:avLst>
              <a:gd name="adj1" fmla="val 13343"/>
              <a:gd name="adj2" fmla="val 95417"/>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endParaRPr lang="en-US" sz="2000" b="0"/>
          </a:p>
        </p:txBody>
      </p:sp>
      <p:sp>
        <p:nvSpPr>
          <p:cNvPr id="4102" name="Text Box 7"/>
          <p:cNvSpPr txBox="1">
            <a:spLocks noChangeArrowheads="1"/>
          </p:cNvSpPr>
          <p:nvPr/>
        </p:nvSpPr>
        <p:spPr bwMode="auto">
          <a:xfrm>
            <a:off x="495300" y="2225675"/>
            <a:ext cx="6096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spcBef>
                <a:spcPct val="50000"/>
              </a:spcBef>
            </a:pPr>
            <a:r>
              <a:rPr lang="en-US" sz="1000">
                <a:latin typeface="Comic Sans MS" panose="030F0702030302020204" pitchFamily="66" charset="0"/>
              </a:rPr>
              <a:t>Made you look!</a:t>
            </a:r>
          </a:p>
        </p:txBody>
      </p:sp>
      <p:pic>
        <p:nvPicPr>
          <p:cNvPr id="4103" name="Picture 8" descr="Human_anatom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1814513"/>
            <a:ext cx="4800600" cy="439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4" name="AutoShape 9"/>
          <p:cNvSpPr>
            <a:spLocks noChangeArrowheads="1"/>
          </p:cNvSpPr>
          <p:nvPr/>
        </p:nvSpPr>
        <p:spPr bwMode="auto">
          <a:xfrm>
            <a:off x="4419600" y="3886200"/>
            <a:ext cx="381000" cy="381000"/>
          </a:xfrm>
          <a:prstGeom prst="smileyFace">
            <a:avLst>
              <a:gd name="adj" fmla="val 4653"/>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p>
        </p:txBody>
      </p:sp>
      <p:sp>
        <p:nvSpPr>
          <p:cNvPr id="4105" name="AutoShape 10"/>
          <p:cNvSpPr>
            <a:spLocks noChangeArrowheads="1"/>
          </p:cNvSpPr>
          <p:nvPr/>
        </p:nvSpPr>
        <p:spPr bwMode="auto">
          <a:xfrm>
            <a:off x="7086600" y="3886200"/>
            <a:ext cx="381000" cy="381000"/>
          </a:xfrm>
          <a:prstGeom prst="smileyFace">
            <a:avLst>
              <a:gd name="adj" fmla="val 4653"/>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p>
        </p:txBody>
      </p:sp>
      <p:pic>
        <p:nvPicPr>
          <p:cNvPr id="222219" name="Picture 11" descr="Sperm-eg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184571" y="187438"/>
            <a:ext cx="1532113" cy="103901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4107" name="Rectangle 12"/>
          <p:cNvSpPr>
            <a:spLocks noChangeArrowheads="1"/>
          </p:cNvSpPr>
          <p:nvPr/>
        </p:nvSpPr>
        <p:spPr bwMode="auto">
          <a:xfrm>
            <a:off x="304800" y="228600"/>
            <a:ext cx="8229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CA" sz="3600">
                <a:solidFill>
                  <a:srgbClr val="339933"/>
                </a:solidFill>
                <a:latin typeface="Comic Sans MS" panose="030F0702030302020204" pitchFamily="66" charset="0"/>
              </a:rPr>
              <a:t>Genetics Terminology</a:t>
            </a:r>
            <a:endParaRPr lang="en-US" sz="3600">
              <a:solidFill>
                <a:srgbClr val="339933"/>
              </a:solidFill>
              <a:latin typeface="Comic Sans MS" panose="030F0702030302020204" pitchFamily="66" charset="0"/>
            </a:endParaRPr>
          </a:p>
        </p:txBody>
      </p:sp>
      <p:sp>
        <p:nvSpPr>
          <p:cNvPr id="4108" name="Text Box 5"/>
          <p:cNvSpPr txBox="1">
            <a:spLocks noChangeArrowheads="1"/>
          </p:cNvSpPr>
          <p:nvPr/>
        </p:nvSpPr>
        <p:spPr bwMode="auto">
          <a:xfrm>
            <a:off x="4495800" y="6611938"/>
            <a:ext cx="4648200"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spcBef>
                <a:spcPct val="50000"/>
              </a:spcBef>
            </a:pPr>
            <a:r>
              <a:rPr lang="en-US" sz="1000">
                <a:latin typeface="Comic Sans MS" panose="030F0702030302020204" pitchFamily="66" charset="0"/>
              </a:rPr>
              <a:t>From the </a:t>
            </a:r>
            <a:r>
              <a:rPr lang="en-US" sz="1000">
                <a:latin typeface="Comic Sans MS" panose="030F0702030302020204" pitchFamily="66" charset="0"/>
                <a:hlinkClick r:id="rId7"/>
              </a:rPr>
              <a:t>Virtual Cell Biology Classroom</a:t>
            </a:r>
            <a:r>
              <a:rPr lang="en-US" sz="1000">
                <a:latin typeface="Comic Sans MS" panose="030F0702030302020204" pitchFamily="66" charset="0"/>
              </a:rPr>
              <a:t> on </a:t>
            </a:r>
            <a:r>
              <a:rPr lang="en-US" sz="1000">
                <a:latin typeface="Comic Sans MS" panose="030F0702030302020204" pitchFamily="66" charset="0"/>
                <a:hlinkClick r:id="rId8"/>
              </a:rPr>
              <a:t>ScienceProfOnline.com</a:t>
            </a:r>
            <a:endParaRPr lang="en-US" sz="1000">
              <a:latin typeface="Comic Sans MS" panose="030F0702030302020204" pitchFamily="66" charset="0"/>
            </a:endParaRPr>
          </a:p>
        </p:txBody>
      </p:sp>
    </p:spTree>
    <p:extLst>
      <p:ext uri="{BB962C8B-B14F-4D97-AF65-F5344CB8AC3E}">
        <p14:creationId xmlns:p14="http://schemas.microsoft.com/office/powerpoint/2010/main" val="381210791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304800" y="1477516"/>
            <a:ext cx="8534400" cy="2369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endParaRPr lang="en-US" sz="2000" b="0" dirty="0">
              <a:latin typeface="Comic Sans MS" panose="030F0702030302020204" pitchFamily="66" charset="0"/>
            </a:endParaRPr>
          </a:p>
          <a:p>
            <a:pPr lvl="1" eaLnBrk="1" hangingPunct="1"/>
            <a:r>
              <a:rPr lang="en-US" sz="2000" b="0" dirty="0">
                <a:latin typeface="Comic Sans MS" panose="030F0702030302020204" pitchFamily="66" charset="0"/>
              </a:rPr>
              <a:t>- A single germ cell divides into four unique daughter cells.</a:t>
            </a:r>
          </a:p>
          <a:p>
            <a:pPr lvl="1" eaLnBrk="1" hangingPunct="1"/>
            <a:endParaRPr lang="en-US" sz="2000" b="0" dirty="0">
              <a:latin typeface="Comic Sans MS" panose="030F0702030302020204" pitchFamily="66" charset="0"/>
            </a:endParaRPr>
          </a:p>
          <a:p>
            <a:pPr lvl="1" eaLnBrk="1" hangingPunct="1">
              <a:buFontTx/>
              <a:buChar char="-"/>
            </a:pPr>
            <a:r>
              <a:rPr lang="en-US" sz="2000" b="0" dirty="0">
                <a:latin typeface="Comic Sans MS" panose="030F0702030302020204" pitchFamily="66" charset="0"/>
              </a:rPr>
              <a:t> Daughter cells have half the # of chromosomes as parent cell, so they considered </a:t>
            </a:r>
            <a:r>
              <a:rPr lang="en-US" sz="2000" dirty="0">
                <a:latin typeface="Comic Sans MS" panose="030F0702030302020204" pitchFamily="66" charset="0"/>
              </a:rPr>
              <a:t>haploid</a:t>
            </a:r>
            <a:r>
              <a:rPr lang="en-US" sz="2000" b="0" dirty="0">
                <a:latin typeface="Comic Sans MS" panose="030F0702030302020204" pitchFamily="66" charset="0"/>
              </a:rPr>
              <a:t>.</a:t>
            </a:r>
          </a:p>
          <a:p>
            <a:pPr lvl="1" eaLnBrk="1" hangingPunct="1">
              <a:buFontTx/>
              <a:buChar char="-"/>
            </a:pPr>
            <a:endParaRPr lang="en-US" b="0" dirty="0">
              <a:latin typeface="Comic Sans MS" panose="030F0702030302020204" pitchFamily="66" charset="0"/>
            </a:endParaRPr>
          </a:p>
          <a:p>
            <a:pPr lvl="1" eaLnBrk="1" hangingPunct="1"/>
            <a:endParaRPr lang="en-US" dirty="0">
              <a:latin typeface="Comic Sans MS" panose="030F0702030302020204" pitchFamily="66" charset="0"/>
            </a:endParaRPr>
          </a:p>
        </p:txBody>
      </p:sp>
      <p:sp>
        <p:nvSpPr>
          <p:cNvPr id="6147" name="Text Box 5"/>
          <p:cNvSpPr txBox="1">
            <a:spLocks noChangeArrowheads="1"/>
          </p:cNvSpPr>
          <p:nvPr/>
        </p:nvSpPr>
        <p:spPr bwMode="auto">
          <a:xfrm>
            <a:off x="0" y="6492875"/>
            <a:ext cx="20574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sz="1000" b="0">
                <a:latin typeface="Comic Sans MS" panose="030F0702030302020204" pitchFamily="66" charset="0"/>
              </a:rPr>
              <a:t>Image: </a:t>
            </a:r>
            <a:r>
              <a:rPr lang="en-US" sz="1000" b="0">
                <a:latin typeface="Comic Sans MS" panose="030F0702030302020204" pitchFamily="66" charset="0"/>
                <a:hlinkClick r:id="rId3"/>
              </a:rPr>
              <a:t>Overview of Meiosis</a:t>
            </a:r>
            <a:r>
              <a:rPr lang="en-US" sz="1000" b="0">
                <a:latin typeface="Comic Sans MS" panose="030F0702030302020204" pitchFamily="66" charset="0"/>
              </a:rPr>
              <a:t>, National Institutes of Health</a:t>
            </a:r>
          </a:p>
        </p:txBody>
      </p:sp>
      <p:pic>
        <p:nvPicPr>
          <p:cNvPr id="6148" name="Picture 6" descr="Meiosis_Overvie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429001"/>
            <a:ext cx="8077200" cy="2872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Text Box 3"/>
          <p:cNvSpPr txBox="1">
            <a:spLocks noChangeArrowheads="1"/>
          </p:cNvSpPr>
          <p:nvPr/>
        </p:nvSpPr>
        <p:spPr bwMode="auto">
          <a:xfrm>
            <a:off x="266700" y="228600"/>
            <a:ext cx="86106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US" sz="2800" dirty="0">
                <a:solidFill>
                  <a:srgbClr val="6699FF"/>
                </a:solidFill>
                <a:latin typeface="Comic Sans MS" panose="030F0702030302020204" pitchFamily="66" charset="0"/>
              </a:rPr>
              <a:t>What is cell division of gametes called?</a:t>
            </a:r>
            <a:endParaRPr lang="en-US" sz="4000" dirty="0">
              <a:latin typeface="Comic Sans MS" panose="030F0702030302020204" pitchFamily="66" charset="0"/>
            </a:endParaRPr>
          </a:p>
          <a:p>
            <a:pPr algn="ctr" eaLnBrk="1" hangingPunct="1"/>
            <a:endParaRPr lang="en-CA" sz="1100" dirty="0">
              <a:solidFill>
                <a:srgbClr val="FF3300"/>
              </a:solidFill>
              <a:latin typeface="Comic Sans MS" panose="030F0702030302020204" pitchFamily="66" charset="0"/>
            </a:endParaRPr>
          </a:p>
          <a:p>
            <a:pPr algn="ctr" eaLnBrk="1" hangingPunct="1"/>
            <a:r>
              <a:rPr lang="en-CA" sz="4400" dirty="0">
                <a:latin typeface="Comic Sans MS" panose="030F0702030302020204" pitchFamily="66" charset="0"/>
              </a:rPr>
              <a:t>M</a:t>
            </a:r>
            <a:r>
              <a:rPr lang="en-CA" sz="4400" dirty="0" smtClean="0">
                <a:latin typeface="Comic Sans MS" panose="030F0702030302020204" pitchFamily="66" charset="0"/>
              </a:rPr>
              <a:t>eiosis</a:t>
            </a:r>
            <a:endParaRPr lang="en-US" sz="4400" dirty="0">
              <a:latin typeface="Comic Sans MS" panose="030F0702030302020204" pitchFamily="66" charset="0"/>
            </a:endParaRPr>
          </a:p>
        </p:txBody>
      </p:sp>
      <p:sp>
        <p:nvSpPr>
          <p:cNvPr id="6150" name="Text Box 5"/>
          <p:cNvSpPr txBox="1">
            <a:spLocks noChangeArrowheads="1"/>
          </p:cNvSpPr>
          <p:nvPr/>
        </p:nvSpPr>
        <p:spPr bwMode="auto">
          <a:xfrm>
            <a:off x="4495800" y="6613525"/>
            <a:ext cx="46482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spcBef>
                <a:spcPct val="50000"/>
              </a:spcBef>
            </a:pPr>
            <a:r>
              <a:rPr lang="en-US" sz="1000">
                <a:latin typeface="Comic Sans MS" panose="030F0702030302020204" pitchFamily="66" charset="0"/>
              </a:rPr>
              <a:t>From the </a:t>
            </a:r>
            <a:r>
              <a:rPr lang="en-US" sz="1000">
                <a:latin typeface="Comic Sans MS" panose="030F0702030302020204" pitchFamily="66" charset="0"/>
                <a:hlinkClick r:id="rId5"/>
              </a:rPr>
              <a:t>Virtual Cell Biology Classroom</a:t>
            </a:r>
            <a:r>
              <a:rPr lang="en-US" sz="1000">
                <a:latin typeface="Comic Sans MS" panose="030F0702030302020204" pitchFamily="66" charset="0"/>
              </a:rPr>
              <a:t> on </a:t>
            </a:r>
            <a:r>
              <a:rPr lang="en-US" sz="1000">
                <a:latin typeface="Comic Sans MS" panose="030F0702030302020204" pitchFamily="66" charset="0"/>
                <a:hlinkClick r:id="rId6"/>
              </a:rPr>
              <a:t>ScienceProfOnline.com</a:t>
            </a:r>
            <a:endParaRPr lang="en-US" sz="1000">
              <a:latin typeface="Comic Sans MS" panose="030F0702030302020204" pitchFamily="66" charset="0"/>
            </a:endParaRPr>
          </a:p>
        </p:txBody>
      </p:sp>
    </p:spTree>
    <p:extLst>
      <p:ext uri="{BB962C8B-B14F-4D97-AF65-F5344CB8AC3E}">
        <p14:creationId xmlns:p14="http://schemas.microsoft.com/office/powerpoint/2010/main" val="246569920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542925" y="4784774"/>
            <a:ext cx="6124575" cy="1538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sz="2000" dirty="0" smtClean="0">
                <a:latin typeface="Comic Sans MS" panose="030F0702030302020204" pitchFamily="66" charset="0"/>
              </a:rPr>
              <a:t>Diploid</a:t>
            </a:r>
            <a:r>
              <a:rPr lang="en-US" sz="2000" b="0" dirty="0" smtClean="0">
                <a:latin typeface="Comic Sans MS" panose="030F0702030302020204" pitchFamily="66" charset="0"/>
              </a:rPr>
              <a:t> </a:t>
            </a:r>
            <a:r>
              <a:rPr lang="en-US" sz="2000" b="0" dirty="0">
                <a:latin typeface="Comic Sans MS" panose="030F0702030302020204" pitchFamily="66" charset="0"/>
              </a:rPr>
              <a:t>organisms receive one of each type of chromosome from </a:t>
            </a:r>
            <a:r>
              <a:rPr lang="en-US" sz="2000" b="0" u="sng" dirty="0">
                <a:latin typeface="Comic Sans MS" panose="030F0702030302020204" pitchFamily="66" charset="0"/>
              </a:rPr>
              <a:t>female</a:t>
            </a:r>
            <a:r>
              <a:rPr lang="en-US" sz="2000" b="0" dirty="0">
                <a:latin typeface="Comic Sans MS" panose="030F0702030302020204" pitchFamily="66" charset="0"/>
              </a:rPr>
              <a:t> parent </a:t>
            </a:r>
            <a:r>
              <a:rPr lang="en-US" sz="1200" b="0" dirty="0">
                <a:latin typeface="Comic Sans MS" panose="030F0702030302020204" pitchFamily="66" charset="0"/>
              </a:rPr>
              <a:t>(maternal chromosomes)</a:t>
            </a:r>
            <a:r>
              <a:rPr lang="en-US" sz="2000" b="0" dirty="0">
                <a:latin typeface="Comic Sans MS" panose="030F0702030302020204" pitchFamily="66" charset="0"/>
              </a:rPr>
              <a:t> and one of each type of chromosome from </a:t>
            </a:r>
            <a:r>
              <a:rPr lang="en-US" sz="2000" b="0" u="sng" dirty="0">
                <a:latin typeface="Comic Sans MS" panose="030F0702030302020204" pitchFamily="66" charset="0"/>
              </a:rPr>
              <a:t>male</a:t>
            </a:r>
            <a:r>
              <a:rPr lang="en-US" sz="2000" b="0" dirty="0">
                <a:latin typeface="Comic Sans MS" panose="030F0702030302020204" pitchFamily="66" charset="0"/>
              </a:rPr>
              <a:t> parent </a:t>
            </a:r>
            <a:r>
              <a:rPr lang="en-US" sz="1200" b="0" dirty="0">
                <a:latin typeface="Comic Sans MS" panose="030F0702030302020204" pitchFamily="66" charset="0"/>
              </a:rPr>
              <a:t>(paternal chromosomes)</a:t>
            </a:r>
          </a:p>
          <a:p>
            <a:pPr eaLnBrk="1" hangingPunct="1"/>
            <a:endParaRPr lang="en-US" sz="1400" b="0" dirty="0">
              <a:latin typeface="Comic Sans MS" panose="030F0702030302020204" pitchFamily="66" charset="0"/>
            </a:endParaRPr>
          </a:p>
        </p:txBody>
      </p:sp>
      <p:pic>
        <p:nvPicPr>
          <p:cNvPr id="7171" name="Picture 4" descr="chrom1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2133600"/>
            <a:ext cx="2571750"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Oval 5"/>
          <p:cNvSpPr>
            <a:spLocks noChangeArrowheads="1"/>
          </p:cNvSpPr>
          <p:nvPr/>
        </p:nvSpPr>
        <p:spPr bwMode="auto">
          <a:xfrm>
            <a:off x="6934200" y="457200"/>
            <a:ext cx="381000" cy="4572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p>
        </p:txBody>
      </p:sp>
      <p:sp>
        <p:nvSpPr>
          <p:cNvPr id="7173" name="Oval 6"/>
          <p:cNvSpPr>
            <a:spLocks noChangeArrowheads="1"/>
          </p:cNvSpPr>
          <p:nvPr/>
        </p:nvSpPr>
        <p:spPr bwMode="auto">
          <a:xfrm>
            <a:off x="7772400" y="4191000"/>
            <a:ext cx="381000" cy="4572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p>
        </p:txBody>
      </p:sp>
      <p:sp>
        <p:nvSpPr>
          <p:cNvPr id="7174" name="Line 7"/>
          <p:cNvSpPr>
            <a:spLocks noChangeShapeType="1"/>
          </p:cNvSpPr>
          <p:nvPr/>
        </p:nvSpPr>
        <p:spPr bwMode="auto">
          <a:xfrm flipH="1">
            <a:off x="6858000" y="914400"/>
            <a:ext cx="22860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5" name="Line 8"/>
          <p:cNvSpPr>
            <a:spLocks noChangeShapeType="1"/>
          </p:cNvSpPr>
          <p:nvPr/>
        </p:nvSpPr>
        <p:spPr bwMode="auto">
          <a:xfrm>
            <a:off x="6858000" y="1676400"/>
            <a:ext cx="457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6" name="Line 9"/>
          <p:cNvSpPr>
            <a:spLocks noChangeShapeType="1"/>
          </p:cNvSpPr>
          <p:nvPr/>
        </p:nvSpPr>
        <p:spPr bwMode="auto">
          <a:xfrm flipH="1" flipV="1">
            <a:off x="7086600" y="914400"/>
            <a:ext cx="22860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7" name="Line 10"/>
          <p:cNvSpPr>
            <a:spLocks noChangeShapeType="1"/>
          </p:cNvSpPr>
          <p:nvPr/>
        </p:nvSpPr>
        <p:spPr bwMode="auto">
          <a:xfrm flipV="1">
            <a:off x="7162800" y="990600"/>
            <a:ext cx="30480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8" name="Line 11"/>
          <p:cNvSpPr>
            <a:spLocks noChangeShapeType="1"/>
          </p:cNvSpPr>
          <p:nvPr/>
        </p:nvSpPr>
        <p:spPr bwMode="auto">
          <a:xfrm flipH="1" flipV="1">
            <a:off x="6629400" y="1066800"/>
            <a:ext cx="3810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9" name="Line 12"/>
          <p:cNvSpPr>
            <a:spLocks noChangeShapeType="1"/>
          </p:cNvSpPr>
          <p:nvPr/>
        </p:nvSpPr>
        <p:spPr bwMode="auto">
          <a:xfrm>
            <a:off x="7162800" y="1676400"/>
            <a:ext cx="7620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80" name="Line 13"/>
          <p:cNvSpPr>
            <a:spLocks noChangeShapeType="1"/>
          </p:cNvSpPr>
          <p:nvPr/>
        </p:nvSpPr>
        <p:spPr bwMode="auto">
          <a:xfrm flipH="1">
            <a:off x="6934200" y="1676400"/>
            <a:ext cx="7620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81" name="Line 14"/>
          <p:cNvSpPr>
            <a:spLocks noChangeShapeType="1"/>
          </p:cNvSpPr>
          <p:nvPr/>
        </p:nvSpPr>
        <p:spPr bwMode="auto">
          <a:xfrm flipV="1">
            <a:off x="7239000" y="1905000"/>
            <a:ext cx="15240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82" name="Line 15"/>
          <p:cNvSpPr>
            <a:spLocks noChangeShapeType="1"/>
          </p:cNvSpPr>
          <p:nvPr/>
        </p:nvSpPr>
        <p:spPr bwMode="auto">
          <a:xfrm flipH="1" flipV="1">
            <a:off x="6781800" y="1905000"/>
            <a:ext cx="15240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83" name="Freeform 16"/>
          <p:cNvSpPr>
            <a:spLocks/>
          </p:cNvSpPr>
          <p:nvPr/>
        </p:nvSpPr>
        <p:spPr bwMode="auto">
          <a:xfrm>
            <a:off x="6813550" y="374650"/>
            <a:ext cx="560388" cy="450850"/>
          </a:xfrm>
          <a:custGeom>
            <a:avLst/>
            <a:gdLst>
              <a:gd name="T0" fmla="*/ 2147483647 w 353"/>
              <a:gd name="T1" fmla="*/ 2147483647 h 284"/>
              <a:gd name="T2" fmla="*/ 2147483647 w 353"/>
              <a:gd name="T3" fmla="*/ 2147483647 h 284"/>
              <a:gd name="T4" fmla="*/ 2147483647 w 353"/>
              <a:gd name="T5" fmla="*/ 2147483647 h 284"/>
              <a:gd name="T6" fmla="*/ 2147483647 w 353"/>
              <a:gd name="T7" fmla="*/ 2147483647 h 284"/>
              <a:gd name="T8" fmla="*/ 2147483647 w 353"/>
              <a:gd name="T9" fmla="*/ 2147483647 h 284"/>
              <a:gd name="T10" fmla="*/ 2147483647 w 353"/>
              <a:gd name="T11" fmla="*/ 2147483647 h 284"/>
              <a:gd name="T12" fmla="*/ 2147483647 w 353"/>
              <a:gd name="T13" fmla="*/ 2147483647 h 284"/>
              <a:gd name="T14" fmla="*/ 2147483647 w 353"/>
              <a:gd name="T15" fmla="*/ 2147483647 h 284"/>
              <a:gd name="T16" fmla="*/ 2147483647 w 353"/>
              <a:gd name="T17" fmla="*/ 2147483647 h 284"/>
              <a:gd name="T18" fmla="*/ 2147483647 w 353"/>
              <a:gd name="T19" fmla="*/ 2147483647 h 284"/>
              <a:gd name="T20" fmla="*/ 2147483647 w 353"/>
              <a:gd name="T21" fmla="*/ 2147483647 h 284"/>
              <a:gd name="T22" fmla="*/ 2147483647 w 353"/>
              <a:gd name="T23" fmla="*/ 2147483647 h 284"/>
              <a:gd name="T24" fmla="*/ 2147483647 w 353"/>
              <a:gd name="T25" fmla="*/ 2147483647 h 284"/>
              <a:gd name="T26" fmla="*/ 2147483647 w 353"/>
              <a:gd name="T27" fmla="*/ 2147483647 h 284"/>
              <a:gd name="T28" fmla="*/ 2147483647 w 353"/>
              <a:gd name="T29" fmla="*/ 2147483647 h 284"/>
              <a:gd name="T30" fmla="*/ 2147483647 w 353"/>
              <a:gd name="T31" fmla="*/ 2147483647 h 284"/>
              <a:gd name="T32" fmla="*/ 2147483647 w 353"/>
              <a:gd name="T33" fmla="*/ 2147483647 h 284"/>
              <a:gd name="T34" fmla="*/ 2147483647 w 353"/>
              <a:gd name="T35" fmla="*/ 2147483647 h 284"/>
              <a:gd name="T36" fmla="*/ 2147483647 w 353"/>
              <a:gd name="T37" fmla="*/ 2147483647 h 284"/>
              <a:gd name="T38" fmla="*/ 2147483647 w 353"/>
              <a:gd name="T39" fmla="*/ 2147483647 h 284"/>
              <a:gd name="T40" fmla="*/ 2147483647 w 353"/>
              <a:gd name="T41" fmla="*/ 2147483647 h 284"/>
              <a:gd name="T42" fmla="*/ 2147483647 w 353"/>
              <a:gd name="T43" fmla="*/ 2147483647 h 284"/>
              <a:gd name="T44" fmla="*/ 2147483647 w 353"/>
              <a:gd name="T45" fmla="*/ 2147483647 h 284"/>
              <a:gd name="T46" fmla="*/ 2147483647 w 353"/>
              <a:gd name="T47" fmla="*/ 2147483647 h 284"/>
              <a:gd name="T48" fmla="*/ 2147483647 w 353"/>
              <a:gd name="T49" fmla="*/ 2147483647 h 284"/>
              <a:gd name="T50" fmla="*/ 2147483647 w 353"/>
              <a:gd name="T51" fmla="*/ 2147483647 h 284"/>
              <a:gd name="T52" fmla="*/ 2147483647 w 353"/>
              <a:gd name="T53" fmla="*/ 2147483647 h 284"/>
              <a:gd name="T54" fmla="*/ 2147483647 w 353"/>
              <a:gd name="T55" fmla="*/ 2147483647 h 284"/>
              <a:gd name="T56" fmla="*/ 2147483647 w 353"/>
              <a:gd name="T57" fmla="*/ 2147483647 h 284"/>
              <a:gd name="T58" fmla="*/ 2147483647 w 353"/>
              <a:gd name="T59" fmla="*/ 2147483647 h 284"/>
              <a:gd name="T60" fmla="*/ 2147483647 w 353"/>
              <a:gd name="T61" fmla="*/ 2147483647 h 284"/>
              <a:gd name="T62" fmla="*/ 2147483647 w 353"/>
              <a:gd name="T63" fmla="*/ 2147483647 h 284"/>
              <a:gd name="T64" fmla="*/ 2147483647 w 353"/>
              <a:gd name="T65" fmla="*/ 2147483647 h 284"/>
              <a:gd name="T66" fmla="*/ 2147483647 w 353"/>
              <a:gd name="T67" fmla="*/ 2147483647 h 284"/>
              <a:gd name="T68" fmla="*/ 2147483647 w 353"/>
              <a:gd name="T69" fmla="*/ 2147483647 h 284"/>
              <a:gd name="T70" fmla="*/ 2147483647 w 353"/>
              <a:gd name="T71" fmla="*/ 2147483647 h 284"/>
              <a:gd name="T72" fmla="*/ 2147483647 w 353"/>
              <a:gd name="T73" fmla="*/ 2147483647 h 284"/>
              <a:gd name="T74" fmla="*/ 2147483647 w 353"/>
              <a:gd name="T75" fmla="*/ 2147483647 h 284"/>
              <a:gd name="T76" fmla="*/ 2147483647 w 353"/>
              <a:gd name="T77" fmla="*/ 2147483647 h 284"/>
              <a:gd name="T78" fmla="*/ 2147483647 w 353"/>
              <a:gd name="T79" fmla="*/ 2147483647 h 284"/>
              <a:gd name="T80" fmla="*/ 2147483647 w 353"/>
              <a:gd name="T81" fmla="*/ 2147483647 h 284"/>
              <a:gd name="T82" fmla="*/ 2147483647 w 353"/>
              <a:gd name="T83" fmla="*/ 2147483647 h 284"/>
              <a:gd name="T84" fmla="*/ 2147483647 w 353"/>
              <a:gd name="T85" fmla="*/ 2147483647 h 284"/>
              <a:gd name="T86" fmla="*/ 2147483647 w 353"/>
              <a:gd name="T87" fmla="*/ 2147483647 h 284"/>
              <a:gd name="T88" fmla="*/ 2147483647 w 353"/>
              <a:gd name="T89" fmla="*/ 2147483647 h 284"/>
              <a:gd name="T90" fmla="*/ 0 w 353"/>
              <a:gd name="T91" fmla="*/ 2147483647 h 284"/>
              <a:gd name="T92" fmla="*/ 2147483647 w 353"/>
              <a:gd name="T93" fmla="*/ 2147483647 h 284"/>
              <a:gd name="T94" fmla="*/ 2147483647 w 353"/>
              <a:gd name="T95" fmla="*/ 2147483647 h 284"/>
              <a:gd name="T96" fmla="*/ 2147483647 w 353"/>
              <a:gd name="T97" fmla="*/ 2147483647 h 284"/>
              <a:gd name="T98" fmla="*/ 2147483647 w 353"/>
              <a:gd name="T99" fmla="*/ 2147483647 h 284"/>
              <a:gd name="T100" fmla="*/ 2147483647 w 353"/>
              <a:gd name="T101" fmla="*/ 2147483647 h 284"/>
              <a:gd name="T102" fmla="*/ 2147483647 w 353"/>
              <a:gd name="T103" fmla="*/ 2147483647 h 284"/>
              <a:gd name="T104" fmla="*/ 2147483647 w 353"/>
              <a:gd name="T105" fmla="*/ 2147483647 h 284"/>
              <a:gd name="T106" fmla="*/ 2147483647 w 353"/>
              <a:gd name="T107" fmla="*/ 2147483647 h 284"/>
              <a:gd name="T108" fmla="*/ 2147483647 w 353"/>
              <a:gd name="T109" fmla="*/ 2147483647 h 28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53" h="284">
                <a:moveTo>
                  <a:pt x="74" y="210"/>
                </a:moveTo>
                <a:cubicBezTo>
                  <a:pt x="50" y="136"/>
                  <a:pt x="53" y="173"/>
                  <a:pt x="65" y="98"/>
                </a:cubicBezTo>
                <a:cubicBezTo>
                  <a:pt x="74" y="104"/>
                  <a:pt x="92" y="106"/>
                  <a:pt x="93" y="117"/>
                </a:cubicBezTo>
                <a:cubicBezTo>
                  <a:pt x="95" y="137"/>
                  <a:pt x="90" y="161"/>
                  <a:pt x="74" y="173"/>
                </a:cubicBezTo>
                <a:cubicBezTo>
                  <a:pt x="65" y="180"/>
                  <a:pt x="62" y="154"/>
                  <a:pt x="56" y="145"/>
                </a:cubicBezTo>
                <a:cubicBezTo>
                  <a:pt x="59" y="129"/>
                  <a:pt x="50" y="103"/>
                  <a:pt x="65" y="98"/>
                </a:cubicBezTo>
                <a:cubicBezTo>
                  <a:pt x="94" y="87"/>
                  <a:pt x="129" y="96"/>
                  <a:pt x="158" y="108"/>
                </a:cubicBezTo>
                <a:cubicBezTo>
                  <a:pt x="168" y="112"/>
                  <a:pt x="139" y="120"/>
                  <a:pt x="130" y="126"/>
                </a:cubicBezTo>
                <a:cubicBezTo>
                  <a:pt x="115" y="81"/>
                  <a:pt x="132" y="49"/>
                  <a:pt x="177" y="33"/>
                </a:cubicBezTo>
                <a:cubicBezTo>
                  <a:pt x="183" y="46"/>
                  <a:pt x="193" y="57"/>
                  <a:pt x="195" y="71"/>
                </a:cubicBezTo>
                <a:cubicBezTo>
                  <a:pt x="196" y="80"/>
                  <a:pt x="195" y="96"/>
                  <a:pt x="186" y="98"/>
                </a:cubicBezTo>
                <a:cubicBezTo>
                  <a:pt x="175" y="101"/>
                  <a:pt x="167" y="86"/>
                  <a:pt x="158" y="80"/>
                </a:cubicBezTo>
                <a:cubicBezTo>
                  <a:pt x="132" y="0"/>
                  <a:pt x="165" y="25"/>
                  <a:pt x="242" y="33"/>
                </a:cubicBezTo>
                <a:cubicBezTo>
                  <a:pt x="239" y="52"/>
                  <a:pt x="245" y="76"/>
                  <a:pt x="232" y="89"/>
                </a:cubicBezTo>
                <a:cubicBezTo>
                  <a:pt x="200" y="121"/>
                  <a:pt x="188" y="58"/>
                  <a:pt x="186" y="52"/>
                </a:cubicBezTo>
                <a:cubicBezTo>
                  <a:pt x="219" y="29"/>
                  <a:pt x="231" y="21"/>
                  <a:pt x="270" y="33"/>
                </a:cubicBezTo>
                <a:cubicBezTo>
                  <a:pt x="267" y="64"/>
                  <a:pt x="269" y="96"/>
                  <a:pt x="260" y="126"/>
                </a:cubicBezTo>
                <a:cubicBezTo>
                  <a:pt x="257" y="135"/>
                  <a:pt x="251" y="108"/>
                  <a:pt x="251" y="98"/>
                </a:cubicBezTo>
                <a:cubicBezTo>
                  <a:pt x="251" y="89"/>
                  <a:pt x="253" y="78"/>
                  <a:pt x="260" y="71"/>
                </a:cubicBezTo>
                <a:cubicBezTo>
                  <a:pt x="267" y="64"/>
                  <a:pt x="279" y="64"/>
                  <a:pt x="288" y="61"/>
                </a:cubicBezTo>
                <a:cubicBezTo>
                  <a:pt x="294" y="73"/>
                  <a:pt x="306" y="84"/>
                  <a:pt x="307" y="98"/>
                </a:cubicBezTo>
                <a:cubicBezTo>
                  <a:pt x="317" y="199"/>
                  <a:pt x="295" y="150"/>
                  <a:pt x="279" y="126"/>
                </a:cubicBezTo>
                <a:cubicBezTo>
                  <a:pt x="282" y="117"/>
                  <a:pt x="279" y="102"/>
                  <a:pt x="288" y="98"/>
                </a:cubicBezTo>
                <a:cubicBezTo>
                  <a:pt x="297" y="94"/>
                  <a:pt x="315" y="98"/>
                  <a:pt x="316" y="108"/>
                </a:cubicBezTo>
                <a:cubicBezTo>
                  <a:pt x="322" y="157"/>
                  <a:pt x="310" y="207"/>
                  <a:pt x="307" y="256"/>
                </a:cubicBezTo>
                <a:cubicBezTo>
                  <a:pt x="307" y="256"/>
                  <a:pt x="244" y="228"/>
                  <a:pt x="288" y="210"/>
                </a:cubicBezTo>
                <a:cubicBezTo>
                  <a:pt x="300" y="205"/>
                  <a:pt x="313" y="216"/>
                  <a:pt x="325" y="219"/>
                </a:cubicBezTo>
                <a:cubicBezTo>
                  <a:pt x="340" y="262"/>
                  <a:pt x="342" y="270"/>
                  <a:pt x="297" y="284"/>
                </a:cubicBezTo>
                <a:cubicBezTo>
                  <a:pt x="291" y="275"/>
                  <a:pt x="272" y="264"/>
                  <a:pt x="279" y="256"/>
                </a:cubicBezTo>
                <a:cubicBezTo>
                  <a:pt x="297" y="235"/>
                  <a:pt x="353" y="219"/>
                  <a:pt x="353" y="219"/>
                </a:cubicBezTo>
                <a:cubicBezTo>
                  <a:pt x="344" y="207"/>
                  <a:pt x="333" y="195"/>
                  <a:pt x="325" y="182"/>
                </a:cubicBezTo>
                <a:cubicBezTo>
                  <a:pt x="320" y="173"/>
                  <a:pt x="316" y="154"/>
                  <a:pt x="316" y="154"/>
                </a:cubicBezTo>
                <a:cubicBezTo>
                  <a:pt x="307" y="151"/>
                  <a:pt x="295" y="152"/>
                  <a:pt x="288" y="145"/>
                </a:cubicBezTo>
                <a:cubicBezTo>
                  <a:pt x="214" y="71"/>
                  <a:pt x="244" y="87"/>
                  <a:pt x="279" y="98"/>
                </a:cubicBezTo>
                <a:cubicBezTo>
                  <a:pt x="276" y="107"/>
                  <a:pt x="280" y="124"/>
                  <a:pt x="270" y="126"/>
                </a:cubicBezTo>
                <a:cubicBezTo>
                  <a:pt x="221" y="136"/>
                  <a:pt x="238" y="99"/>
                  <a:pt x="223" y="80"/>
                </a:cubicBezTo>
                <a:cubicBezTo>
                  <a:pt x="216" y="71"/>
                  <a:pt x="204" y="67"/>
                  <a:pt x="195" y="61"/>
                </a:cubicBezTo>
                <a:cubicBezTo>
                  <a:pt x="198" y="52"/>
                  <a:pt x="215" y="31"/>
                  <a:pt x="205" y="33"/>
                </a:cubicBezTo>
                <a:cubicBezTo>
                  <a:pt x="183" y="38"/>
                  <a:pt x="149" y="71"/>
                  <a:pt x="149" y="71"/>
                </a:cubicBezTo>
                <a:cubicBezTo>
                  <a:pt x="99" y="57"/>
                  <a:pt x="96" y="35"/>
                  <a:pt x="65" y="80"/>
                </a:cubicBezTo>
                <a:cubicBezTo>
                  <a:pt x="68" y="95"/>
                  <a:pt x="63" y="115"/>
                  <a:pt x="74" y="126"/>
                </a:cubicBezTo>
                <a:cubicBezTo>
                  <a:pt x="81" y="133"/>
                  <a:pt x="94" y="98"/>
                  <a:pt x="84" y="98"/>
                </a:cubicBezTo>
                <a:cubicBezTo>
                  <a:pt x="73" y="98"/>
                  <a:pt x="71" y="117"/>
                  <a:pt x="65" y="126"/>
                </a:cubicBezTo>
                <a:cubicBezTo>
                  <a:pt x="59" y="145"/>
                  <a:pt x="47" y="182"/>
                  <a:pt x="47" y="182"/>
                </a:cubicBezTo>
                <a:cubicBezTo>
                  <a:pt x="41" y="204"/>
                  <a:pt x="43" y="230"/>
                  <a:pt x="28" y="247"/>
                </a:cubicBezTo>
                <a:cubicBezTo>
                  <a:pt x="22" y="255"/>
                  <a:pt x="0" y="248"/>
                  <a:pt x="0" y="238"/>
                </a:cubicBezTo>
                <a:cubicBezTo>
                  <a:pt x="0" y="225"/>
                  <a:pt x="19" y="219"/>
                  <a:pt x="28" y="210"/>
                </a:cubicBezTo>
                <a:cubicBezTo>
                  <a:pt x="78" y="226"/>
                  <a:pt x="47" y="206"/>
                  <a:pt x="47" y="266"/>
                </a:cubicBezTo>
                <a:cubicBezTo>
                  <a:pt x="47" y="276"/>
                  <a:pt x="49" y="245"/>
                  <a:pt x="56" y="238"/>
                </a:cubicBezTo>
                <a:cubicBezTo>
                  <a:pt x="63" y="231"/>
                  <a:pt x="84" y="219"/>
                  <a:pt x="84" y="229"/>
                </a:cubicBezTo>
                <a:cubicBezTo>
                  <a:pt x="84" y="240"/>
                  <a:pt x="65" y="241"/>
                  <a:pt x="56" y="247"/>
                </a:cubicBezTo>
                <a:cubicBezTo>
                  <a:pt x="65" y="210"/>
                  <a:pt x="82" y="181"/>
                  <a:pt x="93" y="145"/>
                </a:cubicBezTo>
                <a:cubicBezTo>
                  <a:pt x="87" y="136"/>
                  <a:pt x="82" y="125"/>
                  <a:pt x="74" y="117"/>
                </a:cubicBezTo>
                <a:cubicBezTo>
                  <a:pt x="66" y="109"/>
                  <a:pt x="53" y="89"/>
                  <a:pt x="47" y="98"/>
                </a:cubicBezTo>
                <a:cubicBezTo>
                  <a:pt x="9" y="157"/>
                  <a:pt x="78" y="145"/>
                  <a:pt x="93" y="145"/>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84" name="Line 17"/>
          <p:cNvSpPr>
            <a:spLocks noChangeShapeType="1"/>
          </p:cNvSpPr>
          <p:nvPr/>
        </p:nvSpPr>
        <p:spPr bwMode="auto">
          <a:xfrm>
            <a:off x="7924800" y="46482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85" name="Line 18"/>
          <p:cNvSpPr>
            <a:spLocks noChangeShapeType="1"/>
          </p:cNvSpPr>
          <p:nvPr/>
        </p:nvSpPr>
        <p:spPr bwMode="auto">
          <a:xfrm>
            <a:off x="7924800" y="5334000"/>
            <a:ext cx="22860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86" name="Line 19"/>
          <p:cNvSpPr>
            <a:spLocks noChangeShapeType="1"/>
          </p:cNvSpPr>
          <p:nvPr/>
        </p:nvSpPr>
        <p:spPr bwMode="auto">
          <a:xfrm flipH="1">
            <a:off x="7620000" y="5334000"/>
            <a:ext cx="30480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87" name="Line 20"/>
          <p:cNvSpPr>
            <a:spLocks noChangeShapeType="1"/>
          </p:cNvSpPr>
          <p:nvPr/>
        </p:nvSpPr>
        <p:spPr bwMode="auto">
          <a:xfrm flipV="1">
            <a:off x="8153400" y="5638800"/>
            <a:ext cx="1524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88" name="Line 21"/>
          <p:cNvSpPr>
            <a:spLocks noChangeShapeType="1"/>
          </p:cNvSpPr>
          <p:nvPr/>
        </p:nvSpPr>
        <p:spPr bwMode="auto">
          <a:xfrm flipH="1" flipV="1">
            <a:off x="7467600" y="5638800"/>
            <a:ext cx="1524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89" name="Line 22"/>
          <p:cNvSpPr>
            <a:spLocks noChangeShapeType="1"/>
          </p:cNvSpPr>
          <p:nvPr/>
        </p:nvSpPr>
        <p:spPr bwMode="auto">
          <a:xfrm flipV="1">
            <a:off x="7924800" y="4800600"/>
            <a:ext cx="45720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90" name="Line 23"/>
          <p:cNvSpPr>
            <a:spLocks noChangeShapeType="1"/>
          </p:cNvSpPr>
          <p:nvPr/>
        </p:nvSpPr>
        <p:spPr bwMode="auto">
          <a:xfrm flipH="1" flipV="1">
            <a:off x="7543800" y="4572000"/>
            <a:ext cx="38100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91" name="Line 24"/>
          <p:cNvSpPr>
            <a:spLocks noChangeShapeType="1"/>
          </p:cNvSpPr>
          <p:nvPr/>
        </p:nvSpPr>
        <p:spPr bwMode="auto">
          <a:xfrm>
            <a:off x="7848600" y="41148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92" name="Line 25"/>
          <p:cNvSpPr>
            <a:spLocks noChangeShapeType="1"/>
          </p:cNvSpPr>
          <p:nvPr/>
        </p:nvSpPr>
        <p:spPr bwMode="auto">
          <a:xfrm>
            <a:off x="7924800" y="4114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93" name="Line 26"/>
          <p:cNvSpPr>
            <a:spLocks noChangeShapeType="1"/>
          </p:cNvSpPr>
          <p:nvPr/>
        </p:nvSpPr>
        <p:spPr bwMode="auto">
          <a:xfrm>
            <a:off x="8001000" y="4114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94" name="Line 27"/>
          <p:cNvSpPr>
            <a:spLocks noChangeShapeType="1"/>
          </p:cNvSpPr>
          <p:nvPr/>
        </p:nvSpPr>
        <p:spPr bwMode="auto">
          <a:xfrm>
            <a:off x="8077200" y="41148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95" name="Line 28"/>
          <p:cNvSpPr>
            <a:spLocks noChangeShapeType="1"/>
          </p:cNvSpPr>
          <p:nvPr/>
        </p:nvSpPr>
        <p:spPr bwMode="auto">
          <a:xfrm flipH="1" flipV="1">
            <a:off x="7391400" y="2057400"/>
            <a:ext cx="3810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96" name="Line 29"/>
          <p:cNvSpPr>
            <a:spLocks noChangeShapeType="1"/>
          </p:cNvSpPr>
          <p:nvPr/>
        </p:nvSpPr>
        <p:spPr bwMode="auto">
          <a:xfrm flipV="1">
            <a:off x="7086600" y="1981200"/>
            <a:ext cx="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97" name="Line 30"/>
          <p:cNvSpPr>
            <a:spLocks noChangeShapeType="1"/>
          </p:cNvSpPr>
          <p:nvPr/>
        </p:nvSpPr>
        <p:spPr bwMode="auto">
          <a:xfrm flipV="1">
            <a:off x="6553200" y="2057400"/>
            <a:ext cx="2286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98" name="Line 31"/>
          <p:cNvSpPr>
            <a:spLocks noChangeShapeType="1"/>
          </p:cNvSpPr>
          <p:nvPr/>
        </p:nvSpPr>
        <p:spPr bwMode="auto">
          <a:xfrm>
            <a:off x="6324600" y="3505200"/>
            <a:ext cx="1066800" cy="914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99" name="Line 32"/>
          <p:cNvSpPr>
            <a:spLocks noChangeShapeType="1"/>
          </p:cNvSpPr>
          <p:nvPr/>
        </p:nvSpPr>
        <p:spPr bwMode="auto">
          <a:xfrm>
            <a:off x="6858000" y="3581400"/>
            <a:ext cx="6096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00" name="Line 33"/>
          <p:cNvSpPr>
            <a:spLocks noChangeShapeType="1"/>
          </p:cNvSpPr>
          <p:nvPr/>
        </p:nvSpPr>
        <p:spPr bwMode="auto">
          <a:xfrm>
            <a:off x="7467600" y="3581400"/>
            <a:ext cx="3048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01" name="Text Box 34"/>
          <p:cNvSpPr txBox="1">
            <a:spLocks noChangeArrowheads="1"/>
          </p:cNvSpPr>
          <p:nvPr/>
        </p:nvSpPr>
        <p:spPr bwMode="auto">
          <a:xfrm>
            <a:off x="304800" y="1093787"/>
            <a:ext cx="584676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sz="2400" b="0">
                <a:latin typeface="Comic Sans MS" panose="030F0702030302020204" pitchFamily="66" charset="0"/>
              </a:rPr>
              <a:t>Refers to the </a:t>
            </a:r>
            <a:r>
              <a:rPr lang="en-US" sz="2400" b="0" u="sng">
                <a:latin typeface="Comic Sans MS" panose="030F0702030302020204" pitchFamily="66" charset="0"/>
              </a:rPr>
              <a:t>number</a:t>
            </a:r>
            <a:r>
              <a:rPr lang="en-US" sz="2400" b="0">
                <a:latin typeface="Comic Sans MS" panose="030F0702030302020204" pitchFamily="66" charset="0"/>
              </a:rPr>
              <a:t> </a:t>
            </a:r>
            <a:r>
              <a:rPr lang="en-US" sz="2400" b="0" u="sng">
                <a:latin typeface="Comic Sans MS" panose="030F0702030302020204" pitchFamily="66" charset="0"/>
              </a:rPr>
              <a:t>of</a:t>
            </a:r>
            <a:r>
              <a:rPr lang="en-US" sz="2400" b="0">
                <a:latin typeface="Comic Sans MS" panose="030F0702030302020204" pitchFamily="66" charset="0"/>
              </a:rPr>
              <a:t> </a:t>
            </a:r>
            <a:r>
              <a:rPr lang="en-US" sz="2400" b="0" u="sng">
                <a:latin typeface="Comic Sans MS" panose="030F0702030302020204" pitchFamily="66" charset="0"/>
              </a:rPr>
              <a:t>sets </a:t>
            </a:r>
            <a:r>
              <a:rPr lang="en-US" sz="2400" b="0">
                <a:latin typeface="Comic Sans MS" panose="030F0702030302020204" pitchFamily="66" charset="0"/>
              </a:rPr>
              <a:t> of chromosomes in cells.</a:t>
            </a:r>
          </a:p>
        </p:txBody>
      </p:sp>
      <p:sp>
        <p:nvSpPr>
          <p:cNvPr id="7202" name="Text Box 35"/>
          <p:cNvSpPr txBox="1">
            <a:spLocks noChangeArrowheads="1"/>
          </p:cNvSpPr>
          <p:nvPr/>
        </p:nvSpPr>
        <p:spPr bwMode="auto">
          <a:xfrm>
            <a:off x="452437" y="2054077"/>
            <a:ext cx="5414963"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sz="1400" b="0" dirty="0"/>
              <a:t>●</a:t>
            </a:r>
            <a:r>
              <a:rPr lang="en-US" sz="3200" b="0" dirty="0">
                <a:latin typeface="Arial Narrow" panose="020B0606020202030204" pitchFamily="34" charset="0"/>
              </a:rPr>
              <a:t> </a:t>
            </a:r>
            <a:r>
              <a:rPr lang="en-US" sz="1600" dirty="0">
                <a:solidFill>
                  <a:srgbClr val="CC0099"/>
                </a:solidFill>
                <a:latin typeface="Comic Sans MS" panose="030F0702030302020204" pitchFamily="66" charset="0"/>
              </a:rPr>
              <a:t>Haploid</a:t>
            </a:r>
            <a:r>
              <a:rPr lang="en-US" sz="1600" b="0" dirty="0">
                <a:latin typeface="Comic Sans MS" panose="030F0702030302020204" pitchFamily="66" charset="0"/>
              </a:rPr>
              <a:t> – one copy of each chromosome</a:t>
            </a:r>
          </a:p>
          <a:p>
            <a:pPr eaLnBrk="1" hangingPunct="1"/>
            <a:r>
              <a:rPr lang="en-US" sz="1600" b="0" dirty="0">
                <a:latin typeface="Comic Sans MS" panose="030F0702030302020204" pitchFamily="66" charset="0"/>
              </a:rPr>
              <a:t>                – designated as “</a:t>
            </a:r>
            <a:r>
              <a:rPr lang="en-US" sz="1600" b="0" u="sng" dirty="0">
                <a:latin typeface="Comic Sans MS" panose="030F0702030302020204" pitchFamily="66" charset="0"/>
              </a:rPr>
              <a:t>n</a:t>
            </a:r>
            <a:r>
              <a:rPr lang="en-US" sz="1600" b="0" dirty="0" smtClean="0">
                <a:latin typeface="Comic Sans MS" panose="030F0702030302020204" pitchFamily="66" charset="0"/>
              </a:rPr>
              <a:t>”, the number of 	  	   chromosomes in one “set”</a:t>
            </a:r>
          </a:p>
          <a:p>
            <a:pPr eaLnBrk="1" hangingPunct="1"/>
            <a:r>
              <a:rPr lang="en-US" sz="1600" b="0" dirty="0">
                <a:latin typeface="Comic Sans MS" panose="030F0702030302020204" pitchFamily="66" charset="0"/>
              </a:rPr>
              <a:t>	</a:t>
            </a:r>
            <a:r>
              <a:rPr lang="en-US" sz="1600" b="0" dirty="0" smtClean="0">
                <a:latin typeface="Comic Sans MS" panose="030F0702030302020204" pitchFamily="66" charset="0"/>
              </a:rPr>
              <a:t> - gametes</a:t>
            </a:r>
          </a:p>
          <a:p>
            <a:pPr eaLnBrk="1" hangingPunct="1"/>
            <a:endParaRPr lang="en-US" sz="1600" b="0" dirty="0">
              <a:latin typeface="Comic Sans MS" panose="030F0702030302020204" pitchFamily="66" charset="0"/>
            </a:endParaRPr>
          </a:p>
          <a:p>
            <a:pPr eaLnBrk="1" hangingPunct="1"/>
            <a:r>
              <a:rPr lang="en-US" sz="1200" b="0" dirty="0">
                <a:latin typeface="Comic Sans MS" panose="030F0702030302020204" pitchFamily="66" charset="0"/>
                <a:cs typeface="Arial" panose="020B0604020202020204" pitchFamily="34" charset="0"/>
              </a:rPr>
              <a:t>●</a:t>
            </a:r>
            <a:r>
              <a:rPr lang="en-US" sz="1600" b="0" dirty="0">
                <a:latin typeface="Comic Sans MS" panose="030F0702030302020204" pitchFamily="66" charset="0"/>
              </a:rPr>
              <a:t> </a:t>
            </a:r>
            <a:r>
              <a:rPr lang="en-US" sz="1600" dirty="0">
                <a:solidFill>
                  <a:srgbClr val="CC0099"/>
                </a:solidFill>
                <a:latin typeface="Comic Sans MS" panose="030F0702030302020204" pitchFamily="66" charset="0"/>
              </a:rPr>
              <a:t>Diploid</a:t>
            </a:r>
            <a:r>
              <a:rPr lang="en-US" sz="1600" b="0" dirty="0">
                <a:latin typeface="Comic Sans MS" panose="030F0702030302020204" pitchFamily="66" charset="0"/>
              </a:rPr>
              <a:t> </a:t>
            </a:r>
            <a:r>
              <a:rPr lang="en-US" sz="1600" b="0" dirty="0" smtClean="0">
                <a:latin typeface="Comic Sans MS" panose="030F0702030302020204" pitchFamily="66" charset="0"/>
              </a:rPr>
              <a:t>  – two sets of chromosomes</a:t>
            </a:r>
          </a:p>
          <a:p>
            <a:pPr eaLnBrk="1" hangingPunct="1"/>
            <a:r>
              <a:rPr lang="en-US" sz="1600" b="0" dirty="0">
                <a:latin typeface="Comic Sans MS" panose="030F0702030302020204" pitchFamily="66" charset="0"/>
              </a:rPr>
              <a:t>	</a:t>
            </a:r>
            <a:r>
              <a:rPr lang="en-US" sz="1600" b="0" dirty="0" smtClean="0">
                <a:latin typeface="Comic Sans MS" panose="030F0702030302020204" pitchFamily="66" charset="0"/>
              </a:rPr>
              <a:t> - two </a:t>
            </a:r>
            <a:r>
              <a:rPr lang="en-US" sz="1600" b="0" dirty="0">
                <a:latin typeface="Comic Sans MS" panose="030F0702030302020204" pitchFamily="66" charset="0"/>
              </a:rPr>
              <a:t>of each chromosome</a:t>
            </a:r>
          </a:p>
          <a:p>
            <a:pPr eaLnBrk="1" hangingPunct="1"/>
            <a:r>
              <a:rPr lang="en-US" sz="1600" b="0" dirty="0">
                <a:latin typeface="Comic Sans MS" panose="030F0702030302020204" pitchFamily="66" charset="0"/>
              </a:rPr>
              <a:t>             </a:t>
            </a:r>
            <a:r>
              <a:rPr lang="en-US" sz="1600" b="0" dirty="0" smtClean="0">
                <a:latin typeface="Comic Sans MS" panose="030F0702030302020204" pitchFamily="66" charset="0"/>
              </a:rPr>
              <a:t>   </a:t>
            </a:r>
            <a:r>
              <a:rPr lang="en-US" sz="1600" b="0" dirty="0">
                <a:latin typeface="Comic Sans MS" panose="030F0702030302020204" pitchFamily="66" charset="0"/>
              </a:rPr>
              <a:t>– designated as “</a:t>
            </a:r>
            <a:r>
              <a:rPr lang="en-US" sz="1600" b="0" u="sng" dirty="0">
                <a:latin typeface="Comic Sans MS" panose="030F0702030302020204" pitchFamily="66" charset="0"/>
              </a:rPr>
              <a:t>2n</a:t>
            </a:r>
            <a:r>
              <a:rPr lang="en-US" sz="1600" b="0" dirty="0">
                <a:latin typeface="Comic Sans MS" panose="030F0702030302020204" pitchFamily="66" charset="0"/>
              </a:rPr>
              <a:t>” </a:t>
            </a:r>
            <a:endParaRPr lang="en-US" sz="1600" b="0" dirty="0" smtClean="0">
              <a:latin typeface="Comic Sans MS" panose="030F0702030302020204" pitchFamily="66" charset="0"/>
            </a:endParaRPr>
          </a:p>
          <a:p>
            <a:pPr eaLnBrk="1" hangingPunct="1"/>
            <a:r>
              <a:rPr lang="en-US" sz="1600" b="0" dirty="0">
                <a:latin typeface="Comic Sans MS" panose="030F0702030302020204" pitchFamily="66" charset="0"/>
              </a:rPr>
              <a:t>	 </a:t>
            </a:r>
            <a:r>
              <a:rPr lang="en-US" sz="1600" b="0" dirty="0" smtClean="0">
                <a:latin typeface="Comic Sans MS" panose="030F0702030302020204" pitchFamily="66" charset="0"/>
              </a:rPr>
              <a:t>- somatic cells</a:t>
            </a:r>
            <a:endParaRPr lang="en-US" sz="3200" b="0" dirty="0">
              <a:latin typeface="Comic Sans MS" panose="030F0702030302020204" pitchFamily="66" charset="0"/>
            </a:endParaRPr>
          </a:p>
        </p:txBody>
      </p:sp>
      <p:sp>
        <p:nvSpPr>
          <p:cNvPr id="7203" name="Rectangle 36"/>
          <p:cNvSpPr>
            <a:spLocks noChangeArrowheads="1"/>
          </p:cNvSpPr>
          <p:nvPr/>
        </p:nvSpPr>
        <p:spPr bwMode="auto">
          <a:xfrm>
            <a:off x="304800" y="228600"/>
            <a:ext cx="8229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CA" sz="2800">
                <a:latin typeface="Comic Sans MS" panose="030F0702030302020204" pitchFamily="66" charset="0"/>
              </a:rPr>
              <a:t>Genetics Terminology: </a:t>
            </a:r>
            <a:r>
              <a:rPr lang="en-US" sz="3200">
                <a:solidFill>
                  <a:srgbClr val="CC0099"/>
                </a:solidFill>
                <a:latin typeface="Comic Sans MS" panose="030F0702030302020204" pitchFamily="66" charset="0"/>
              </a:rPr>
              <a:t>Ploidy</a:t>
            </a:r>
          </a:p>
        </p:txBody>
      </p:sp>
      <p:sp>
        <p:nvSpPr>
          <p:cNvPr id="7204" name="Text Box 5"/>
          <p:cNvSpPr txBox="1">
            <a:spLocks noChangeArrowheads="1"/>
          </p:cNvSpPr>
          <p:nvPr/>
        </p:nvSpPr>
        <p:spPr bwMode="auto">
          <a:xfrm>
            <a:off x="4495800" y="6613525"/>
            <a:ext cx="46482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spcBef>
                <a:spcPct val="50000"/>
              </a:spcBef>
            </a:pPr>
            <a:r>
              <a:rPr lang="en-US" sz="1000">
                <a:latin typeface="Comic Sans MS" panose="030F0702030302020204" pitchFamily="66" charset="0"/>
              </a:rPr>
              <a:t>From the </a:t>
            </a:r>
            <a:r>
              <a:rPr lang="en-US" sz="1000">
                <a:latin typeface="Comic Sans MS" panose="030F0702030302020204" pitchFamily="66" charset="0"/>
                <a:hlinkClick r:id="rId4"/>
              </a:rPr>
              <a:t>Virtual Cell Biology Classroom</a:t>
            </a:r>
            <a:r>
              <a:rPr lang="en-US" sz="1000">
                <a:latin typeface="Comic Sans MS" panose="030F0702030302020204" pitchFamily="66" charset="0"/>
              </a:rPr>
              <a:t> on </a:t>
            </a:r>
            <a:r>
              <a:rPr lang="en-US" sz="1000">
                <a:latin typeface="Comic Sans MS" panose="030F0702030302020204" pitchFamily="66" charset="0"/>
                <a:hlinkClick r:id="rId5"/>
              </a:rPr>
              <a:t>ScienceProfOnline.com</a:t>
            </a:r>
            <a:endParaRPr lang="en-US" sz="1000">
              <a:latin typeface="Comic Sans MS" panose="030F0702030302020204" pitchFamily="66" charset="0"/>
            </a:endParaRPr>
          </a:p>
        </p:txBody>
      </p:sp>
    </p:spTree>
    <p:extLst>
      <p:ext uri="{BB962C8B-B14F-4D97-AF65-F5344CB8AC3E}">
        <p14:creationId xmlns:p14="http://schemas.microsoft.com/office/powerpoint/2010/main" val="356633144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09600" y="228600"/>
            <a:ext cx="7772400" cy="1143000"/>
          </a:xfrm>
        </p:spPr>
        <p:txBody>
          <a:bodyPr/>
          <a:lstStyle/>
          <a:p>
            <a:pPr eaLnBrk="1" hangingPunct="1"/>
            <a:r>
              <a:rPr lang="en-CA" sz="2800" b="1" smtClean="0">
                <a:solidFill>
                  <a:schemeClr val="tx1"/>
                </a:solidFill>
                <a:latin typeface="Comic Sans MS" panose="030F0702030302020204" pitchFamily="66" charset="0"/>
              </a:rPr>
              <a:t>Genetics Terminology: </a:t>
            </a:r>
            <a:r>
              <a:rPr lang="en-CA" sz="3200" b="1" smtClean="0">
                <a:solidFill>
                  <a:srgbClr val="FF3300"/>
                </a:solidFill>
                <a:latin typeface="Comic Sans MS" panose="030F0702030302020204" pitchFamily="66" charset="0"/>
              </a:rPr>
              <a:t>Homologues</a:t>
            </a:r>
            <a:endParaRPr lang="en-US" sz="3200" b="1" smtClean="0">
              <a:solidFill>
                <a:srgbClr val="FF3300"/>
              </a:solidFill>
              <a:latin typeface="Comic Sans MS" panose="030F0702030302020204" pitchFamily="66" charset="0"/>
            </a:endParaRPr>
          </a:p>
        </p:txBody>
      </p:sp>
      <p:sp>
        <p:nvSpPr>
          <p:cNvPr id="8195" name="Rectangle 3"/>
          <p:cNvSpPr>
            <a:spLocks noGrp="1" noChangeArrowheads="1"/>
          </p:cNvSpPr>
          <p:nvPr>
            <p:ph type="body" idx="1"/>
          </p:nvPr>
        </p:nvSpPr>
        <p:spPr>
          <a:xfrm>
            <a:off x="838200" y="1371600"/>
            <a:ext cx="7772400" cy="1295400"/>
          </a:xfrm>
        </p:spPr>
        <p:txBody>
          <a:bodyPr/>
          <a:lstStyle/>
          <a:p>
            <a:pPr eaLnBrk="1" hangingPunct="1">
              <a:buFontTx/>
              <a:buNone/>
            </a:pPr>
            <a:r>
              <a:rPr lang="en-CA" sz="2400" dirty="0" smtClean="0">
                <a:latin typeface="Comic Sans MS" panose="030F0702030302020204" pitchFamily="66" charset="0"/>
              </a:rPr>
              <a:t>Chromosomes exist in </a:t>
            </a:r>
            <a:r>
              <a:rPr lang="en-CA" sz="2400" dirty="0" smtClean="0">
                <a:latin typeface="Comic Sans MS" panose="030F0702030302020204" pitchFamily="66" charset="0"/>
                <a:hlinkClick r:id="rId3"/>
              </a:rPr>
              <a:t>homologous</a:t>
            </a:r>
            <a:r>
              <a:rPr lang="en-CA" sz="2400" dirty="0" smtClean="0">
                <a:latin typeface="Comic Sans MS" panose="030F0702030302020204" pitchFamily="66" charset="0"/>
              </a:rPr>
              <a:t> pairs in diploid </a:t>
            </a:r>
            <a:r>
              <a:rPr lang="en-CA" sz="2000" dirty="0" smtClean="0">
                <a:latin typeface="Comic Sans MS" panose="030F0702030302020204" pitchFamily="66" charset="0"/>
              </a:rPr>
              <a:t>(2n)</a:t>
            </a:r>
            <a:r>
              <a:rPr lang="en-CA" sz="2400" dirty="0" smtClean="0">
                <a:latin typeface="Comic Sans MS" panose="030F0702030302020204" pitchFamily="66" charset="0"/>
              </a:rPr>
              <a:t> cells.</a:t>
            </a:r>
            <a:endParaRPr lang="en-US" sz="2400" dirty="0" smtClean="0">
              <a:latin typeface="Comic Sans MS" panose="030F0702030302020204" pitchFamily="66" charset="0"/>
            </a:endParaRPr>
          </a:p>
        </p:txBody>
      </p:sp>
      <p:pic>
        <p:nvPicPr>
          <p:cNvPr id="8196" name="Picture 4" descr="homolo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2362200"/>
            <a:ext cx="8001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Text Box 5"/>
          <p:cNvSpPr txBox="1">
            <a:spLocks noChangeArrowheads="1"/>
          </p:cNvSpPr>
          <p:nvPr/>
        </p:nvSpPr>
        <p:spPr bwMode="auto">
          <a:xfrm>
            <a:off x="746125" y="4459288"/>
            <a:ext cx="7254875"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CA" sz="2000" b="0" dirty="0">
                <a:latin typeface="Comic Sans MS" panose="030F0702030302020204" pitchFamily="66" charset="0"/>
              </a:rPr>
              <a:t>Exception: </a:t>
            </a:r>
            <a:r>
              <a:rPr lang="en-CA" sz="2000" dirty="0">
                <a:latin typeface="Comic Sans MS" panose="030F0702030302020204" pitchFamily="66" charset="0"/>
              </a:rPr>
              <a:t>Sex chromosomes</a:t>
            </a:r>
            <a:r>
              <a:rPr lang="en-CA" sz="2000" b="0" dirty="0">
                <a:latin typeface="Comic Sans MS" panose="030F0702030302020204" pitchFamily="66" charset="0"/>
              </a:rPr>
              <a:t> (X, Y).</a:t>
            </a:r>
          </a:p>
          <a:p>
            <a:endParaRPr lang="en-CA" sz="2000" b="0" dirty="0">
              <a:latin typeface="Comic Sans MS" panose="030F0702030302020204" pitchFamily="66" charset="0"/>
            </a:endParaRPr>
          </a:p>
          <a:p>
            <a:r>
              <a:rPr lang="en-CA" sz="2000" b="0" dirty="0">
                <a:latin typeface="Comic Sans MS" panose="030F0702030302020204" pitchFamily="66" charset="0"/>
              </a:rPr>
              <a:t>Other chromosomes, known as </a:t>
            </a:r>
            <a:r>
              <a:rPr lang="en-CA" sz="2000" dirty="0" smtClean="0">
                <a:latin typeface="Comic Sans MS" panose="030F0702030302020204" pitchFamily="66" charset="0"/>
              </a:rPr>
              <a:t>autosomes</a:t>
            </a:r>
            <a:r>
              <a:rPr lang="en-CA" sz="2000" b="0" dirty="0" smtClean="0">
                <a:latin typeface="Comic Sans MS" panose="030F0702030302020204" pitchFamily="66" charset="0"/>
              </a:rPr>
              <a:t>, </a:t>
            </a:r>
            <a:r>
              <a:rPr lang="en-CA" sz="2000" b="0" dirty="0">
                <a:latin typeface="Comic Sans MS" panose="030F0702030302020204" pitchFamily="66" charset="0"/>
              </a:rPr>
              <a:t>they have homologues.</a:t>
            </a:r>
            <a:endParaRPr lang="en-US" sz="2000" b="0" dirty="0">
              <a:latin typeface="Comic Sans MS" panose="030F0702030302020204" pitchFamily="66" charset="0"/>
            </a:endParaRPr>
          </a:p>
        </p:txBody>
      </p:sp>
      <p:sp>
        <p:nvSpPr>
          <p:cNvPr id="8198" name="Text Box 5"/>
          <p:cNvSpPr txBox="1">
            <a:spLocks noChangeArrowheads="1"/>
          </p:cNvSpPr>
          <p:nvPr/>
        </p:nvSpPr>
        <p:spPr bwMode="auto">
          <a:xfrm>
            <a:off x="4495800" y="6613525"/>
            <a:ext cx="46482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spcBef>
                <a:spcPct val="50000"/>
              </a:spcBef>
            </a:pPr>
            <a:r>
              <a:rPr lang="en-US" sz="1000">
                <a:latin typeface="Comic Sans MS" panose="030F0702030302020204" pitchFamily="66" charset="0"/>
              </a:rPr>
              <a:t>From the </a:t>
            </a:r>
            <a:r>
              <a:rPr lang="en-US" sz="1000">
                <a:latin typeface="Comic Sans MS" panose="030F0702030302020204" pitchFamily="66" charset="0"/>
                <a:hlinkClick r:id="rId5"/>
              </a:rPr>
              <a:t>Virtual Cell Biology Classroom</a:t>
            </a:r>
            <a:r>
              <a:rPr lang="en-US" sz="1000">
                <a:latin typeface="Comic Sans MS" panose="030F0702030302020204" pitchFamily="66" charset="0"/>
              </a:rPr>
              <a:t> on </a:t>
            </a:r>
            <a:r>
              <a:rPr lang="en-US" sz="1000">
                <a:latin typeface="Comic Sans MS" panose="030F0702030302020204" pitchFamily="66" charset="0"/>
                <a:hlinkClick r:id="rId6"/>
              </a:rPr>
              <a:t>ScienceProfOnline.com</a:t>
            </a:r>
            <a:endParaRPr lang="en-US" sz="1000">
              <a:latin typeface="Comic Sans MS" panose="030F0702030302020204" pitchFamily="66" charset="0"/>
            </a:endParaRPr>
          </a:p>
        </p:txBody>
      </p:sp>
    </p:spTree>
    <p:extLst>
      <p:ext uri="{BB962C8B-B14F-4D97-AF65-F5344CB8AC3E}">
        <p14:creationId xmlns:p14="http://schemas.microsoft.com/office/powerpoint/2010/main" val="191366459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791200" y="1212169"/>
            <a:ext cx="2971800" cy="4114800"/>
          </a:xfrm>
          <a:noFill/>
        </p:spPr>
        <p:txBody>
          <a:bodyPr/>
          <a:lstStyle/>
          <a:p>
            <a:pPr eaLnBrk="1" hangingPunct="1"/>
            <a:r>
              <a:rPr lang="en-US" sz="5400" b="1" dirty="0" smtClean="0">
                <a:solidFill>
                  <a:srgbClr val="FF0000"/>
                </a:solidFill>
                <a:latin typeface="Comic Sans MS" panose="030F0702030302020204" pitchFamily="66" charset="0"/>
              </a:rPr>
              <a:t>Cell Division</a:t>
            </a:r>
            <a:r>
              <a:rPr lang="en-US" sz="4800" b="1" dirty="0">
                <a:solidFill>
                  <a:srgbClr val="333333"/>
                </a:solidFill>
                <a:latin typeface="Comic Sans MS" panose="030F0702030302020204" pitchFamily="66" charset="0"/>
              </a:rPr>
              <a:t/>
            </a:r>
            <a:br>
              <a:rPr lang="en-US" sz="4800" b="1" dirty="0">
                <a:solidFill>
                  <a:srgbClr val="333333"/>
                </a:solidFill>
                <a:latin typeface="Comic Sans MS" panose="030F0702030302020204" pitchFamily="66" charset="0"/>
              </a:rPr>
            </a:br>
            <a:r>
              <a:rPr lang="en-US" sz="2800" b="1" dirty="0" smtClean="0">
                <a:latin typeface="Comic Sans MS" panose="030F0702030302020204" pitchFamily="66" charset="0"/>
              </a:rPr>
              <a:t> </a:t>
            </a:r>
            <a:r>
              <a:rPr lang="en-US" sz="4800" b="1" dirty="0" smtClean="0">
                <a:latin typeface="Comic Sans MS" panose="030F0702030302020204" pitchFamily="66" charset="0"/>
              </a:rPr>
              <a:t/>
            </a:r>
            <a:br>
              <a:rPr lang="en-US" sz="4800" b="1" dirty="0" smtClean="0">
                <a:latin typeface="Comic Sans MS" panose="030F0702030302020204" pitchFamily="66" charset="0"/>
              </a:rPr>
            </a:br>
            <a:r>
              <a:rPr lang="en-US" sz="3600" dirty="0" smtClean="0">
                <a:latin typeface="Comic Sans MS" panose="030F0702030302020204" pitchFamily="66" charset="0"/>
              </a:rPr>
              <a:t>Mitosis &amp; Meiosis</a:t>
            </a:r>
            <a:endParaRPr lang="en-US" sz="3200" dirty="0" smtClean="0">
              <a:latin typeface="Comic Sans MS" panose="030F0702030302020204" pitchFamily="66" charset="0"/>
            </a:endParaRPr>
          </a:p>
        </p:txBody>
      </p:sp>
      <p:sp>
        <p:nvSpPr>
          <p:cNvPr id="3076" name="Text Box 7"/>
          <p:cNvSpPr txBox="1">
            <a:spLocks noChangeArrowheads="1"/>
          </p:cNvSpPr>
          <p:nvPr/>
        </p:nvSpPr>
        <p:spPr bwMode="auto">
          <a:xfrm>
            <a:off x="3810000" y="6613525"/>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r" eaLnBrk="1" hangingPunct="1">
              <a:spcBef>
                <a:spcPct val="50000"/>
              </a:spcBef>
            </a:pPr>
            <a:r>
              <a:rPr lang="en-US" sz="1000">
                <a:latin typeface="Comic Sans MS" panose="030F0702030302020204" pitchFamily="66" charset="0"/>
              </a:rPr>
              <a:t>From the  </a:t>
            </a:r>
            <a:r>
              <a:rPr lang="en-US" sz="1000">
                <a:latin typeface="Comic Sans MS" panose="030F0702030302020204" pitchFamily="66" charset="0"/>
                <a:hlinkClick r:id="rId3"/>
              </a:rPr>
              <a:t>Virtual Cell Biology Classroom</a:t>
            </a:r>
            <a:r>
              <a:rPr lang="en-US" sz="1000">
                <a:latin typeface="Comic Sans MS" panose="030F0702030302020204" pitchFamily="66" charset="0"/>
              </a:rPr>
              <a:t> on </a:t>
            </a:r>
            <a:r>
              <a:rPr lang="en-US" sz="1000">
                <a:latin typeface="Comic Sans MS" panose="030F0702030302020204" pitchFamily="66" charset="0"/>
                <a:hlinkClick r:id="rId4"/>
              </a:rPr>
              <a:t>ScienceProfOnline.com</a:t>
            </a:r>
            <a:endParaRPr lang="en-US" sz="1000">
              <a:latin typeface="Comic Sans MS" panose="030F0702030302020204" pitchFamily="66" charset="0"/>
            </a:endParaRPr>
          </a:p>
        </p:txBody>
      </p:sp>
      <p:sp>
        <p:nvSpPr>
          <p:cNvPr id="3077" name="Text Box 8"/>
          <p:cNvSpPr txBox="1">
            <a:spLocks noChangeArrowheads="1"/>
          </p:cNvSpPr>
          <p:nvPr/>
        </p:nvSpPr>
        <p:spPr bwMode="auto">
          <a:xfrm>
            <a:off x="0" y="6629400"/>
            <a:ext cx="24384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50000"/>
              </a:spcBef>
            </a:pPr>
            <a:r>
              <a:rPr lang="en-US" sz="1000" dirty="0">
                <a:latin typeface="Comic Sans MS" panose="030F0702030302020204" pitchFamily="66" charset="0"/>
              </a:rPr>
              <a:t>Image: </a:t>
            </a:r>
            <a:r>
              <a:rPr lang="en-US" sz="1000" dirty="0" smtClean="0">
                <a:latin typeface="Comic Sans MS" panose="030F0702030302020204" pitchFamily="66" charset="0"/>
                <a:hlinkClick r:id="rId5"/>
              </a:rPr>
              <a:t>Cell Division</a:t>
            </a:r>
            <a:r>
              <a:rPr lang="en-US" sz="1000" dirty="0" smtClean="0">
                <a:latin typeface="Comic Sans MS" panose="030F0702030302020204" pitchFamily="66" charset="0"/>
              </a:rPr>
              <a:t>, Wikipedia</a:t>
            </a:r>
            <a:endParaRPr lang="en-US" sz="1000" dirty="0">
              <a:latin typeface="Comic Sans MS" panose="030F0702030302020204" pitchFamily="66" charset="0"/>
            </a:endParaRPr>
          </a:p>
        </p:txBody>
      </p:sp>
      <p:pic>
        <p:nvPicPr>
          <p:cNvPr id="8" name="Picture 7"/>
          <p:cNvPicPr>
            <a:picLocks noChangeAspect="1"/>
          </p:cNvPicPr>
          <p:nvPr/>
        </p:nvPicPr>
        <p:blipFill rotWithShape="1">
          <a:blip r:embed="rId6">
            <a:extLst>
              <a:ext uri="{28A0092B-C50C-407E-A947-70E740481C1C}">
                <a14:useLocalDpi xmlns:a14="http://schemas.microsoft.com/office/drawing/2010/main" val="0"/>
              </a:ext>
            </a:extLst>
          </a:blip>
          <a:srcRect l="42702" r="15"/>
          <a:stretch/>
        </p:blipFill>
        <p:spPr>
          <a:xfrm>
            <a:off x="342900" y="443139"/>
            <a:ext cx="5143500" cy="5652861"/>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274638"/>
            <a:ext cx="8229600" cy="792162"/>
          </a:xfrm>
        </p:spPr>
        <p:txBody>
          <a:bodyPr/>
          <a:lstStyle/>
          <a:p>
            <a:pPr algn="l" eaLnBrk="1" hangingPunct="1"/>
            <a:r>
              <a:rPr lang="en-US" sz="4000" b="1" smtClean="0">
                <a:solidFill>
                  <a:srgbClr val="33CCCC"/>
                </a:solidFill>
                <a:latin typeface="Comic Sans MS" panose="030F0702030302020204" pitchFamily="66" charset="0"/>
              </a:rPr>
              <a:t>Karyotype</a:t>
            </a:r>
          </a:p>
        </p:txBody>
      </p:sp>
      <p:sp>
        <p:nvSpPr>
          <p:cNvPr id="10243" name="Rectangle 3"/>
          <p:cNvSpPr>
            <a:spLocks noGrp="1" noChangeArrowheads="1"/>
          </p:cNvSpPr>
          <p:nvPr>
            <p:ph type="body" sz="half" idx="1"/>
          </p:nvPr>
        </p:nvSpPr>
        <p:spPr>
          <a:xfrm>
            <a:off x="482600" y="1508125"/>
            <a:ext cx="3352800" cy="4283075"/>
          </a:xfrm>
        </p:spPr>
        <p:txBody>
          <a:bodyPr/>
          <a:lstStyle/>
          <a:p>
            <a:pPr eaLnBrk="1" hangingPunct="1">
              <a:spcBef>
                <a:spcPct val="50000"/>
              </a:spcBef>
            </a:pPr>
            <a:r>
              <a:rPr lang="en-US" sz="2000" dirty="0" smtClean="0">
                <a:solidFill>
                  <a:srgbClr val="FF0000"/>
                </a:solidFill>
                <a:latin typeface="Comic Sans MS" panose="030F0702030302020204" pitchFamily="66" charset="0"/>
              </a:rPr>
              <a:t>Q</a:t>
            </a:r>
            <a:r>
              <a:rPr lang="en-US" sz="2000" dirty="0">
                <a:latin typeface="Comic Sans MS" panose="030F0702030302020204" pitchFamily="66" charset="0"/>
              </a:rPr>
              <a:t>: Which, of the </a:t>
            </a:r>
            <a:r>
              <a:rPr lang="en-US" sz="2000" dirty="0" smtClean="0">
                <a:latin typeface="Comic Sans MS" panose="030F0702030302020204" pitchFamily="66" charset="0"/>
              </a:rPr>
              <a:t>top two </a:t>
            </a:r>
            <a:r>
              <a:rPr lang="en-US" sz="2000" dirty="0">
                <a:latin typeface="Comic Sans MS" panose="030F0702030302020204" pitchFamily="66" charset="0"/>
              </a:rPr>
              <a:t>karyotypes </a:t>
            </a:r>
            <a:r>
              <a:rPr lang="en-US" sz="2000" dirty="0" smtClean="0">
                <a:latin typeface="Comic Sans MS" panose="030F0702030302020204" pitchFamily="66" charset="0"/>
              </a:rPr>
              <a:t>is </a:t>
            </a:r>
            <a:r>
              <a:rPr lang="en-US" sz="2000" dirty="0">
                <a:latin typeface="Comic Sans MS" panose="030F0702030302020204" pitchFamily="66" charset="0"/>
              </a:rPr>
              <a:t>replicated?</a:t>
            </a:r>
          </a:p>
          <a:p>
            <a:pPr eaLnBrk="1" hangingPunct="1">
              <a:spcBef>
                <a:spcPct val="50000"/>
              </a:spcBef>
            </a:pPr>
            <a:endParaRPr lang="en-US" sz="1600" i="1" dirty="0">
              <a:latin typeface="Comic Sans MS" panose="030F0702030302020204" pitchFamily="66" charset="0"/>
            </a:endParaRPr>
          </a:p>
          <a:p>
            <a:pPr eaLnBrk="1" hangingPunct="1">
              <a:spcBef>
                <a:spcPct val="50000"/>
              </a:spcBef>
            </a:pPr>
            <a:r>
              <a:rPr lang="en-US" sz="2000" dirty="0">
                <a:solidFill>
                  <a:srgbClr val="FF0000"/>
                </a:solidFill>
                <a:latin typeface="Comic Sans MS" panose="030F0702030302020204" pitchFamily="66" charset="0"/>
              </a:rPr>
              <a:t>Q</a:t>
            </a:r>
            <a:r>
              <a:rPr lang="en-US" sz="2000" dirty="0">
                <a:latin typeface="Comic Sans MS" panose="030F0702030302020204" pitchFamily="66" charset="0"/>
              </a:rPr>
              <a:t>: How many </a:t>
            </a:r>
            <a:r>
              <a:rPr lang="en-US" sz="2000" dirty="0">
                <a:latin typeface="Comic Sans MS" panose="030F0702030302020204" pitchFamily="66" charset="0"/>
                <a:hlinkClick r:id="rId3"/>
              </a:rPr>
              <a:t>homologous pair</a:t>
            </a:r>
            <a:r>
              <a:rPr lang="en-US" sz="2000" dirty="0">
                <a:latin typeface="Comic Sans MS" panose="030F0702030302020204" pitchFamily="66" charset="0"/>
              </a:rPr>
              <a:t> in each karyotype</a:t>
            </a:r>
            <a:r>
              <a:rPr lang="en-US" sz="2000" dirty="0" smtClean="0">
                <a:latin typeface="Comic Sans MS" panose="030F0702030302020204" pitchFamily="66" charset="0"/>
              </a:rPr>
              <a:t>?</a:t>
            </a:r>
          </a:p>
          <a:p>
            <a:pPr eaLnBrk="1" hangingPunct="1">
              <a:spcBef>
                <a:spcPct val="50000"/>
              </a:spcBef>
            </a:pPr>
            <a:endParaRPr lang="en-US" sz="2000" dirty="0">
              <a:latin typeface="Comic Sans MS" panose="030F0702030302020204" pitchFamily="66" charset="0"/>
            </a:endParaRPr>
          </a:p>
          <a:p>
            <a:pPr eaLnBrk="1" hangingPunct="1"/>
            <a:r>
              <a:rPr lang="en-US" sz="2000" b="1" dirty="0" smtClean="0">
                <a:solidFill>
                  <a:srgbClr val="FF0000"/>
                </a:solidFill>
                <a:latin typeface="Comic Sans MS" panose="030F0702030302020204" pitchFamily="66" charset="0"/>
              </a:rPr>
              <a:t>Q</a:t>
            </a:r>
            <a:r>
              <a:rPr lang="en-US" sz="2000" dirty="0" smtClean="0">
                <a:latin typeface="Comic Sans MS" panose="030F0702030302020204" pitchFamily="66" charset="0"/>
              </a:rPr>
              <a:t>: How is the bottom karyotype different from the top two?</a:t>
            </a:r>
          </a:p>
        </p:txBody>
      </p:sp>
      <p:pic>
        <p:nvPicPr>
          <p:cNvPr id="10244" name="Picture 4" descr="NHGRI_human_male_karyotype"/>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4800600" y="228600"/>
            <a:ext cx="3962400" cy="1844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45" name="Picture 5" descr="karyotype_hap"/>
          <p:cNvPicPr>
            <a:picLocks noGrp="1"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5105400" y="4800600"/>
            <a:ext cx="3695700" cy="1700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46" name="Picture 6" descr="Ch1C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76800" y="2286000"/>
            <a:ext cx="3924300"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7" name="Text Box 7"/>
          <p:cNvSpPr txBox="1">
            <a:spLocks noChangeArrowheads="1"/>
          </p:cNvSpPr>
          <p:nvPr/>
        </p:nvSpPr>
        <p:spPr bwMode="auto">
          <a:xfrm>
            <a:off x="4648200" y="6613525"/>
            <a:ext cx="4495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spcBef>
                <a:spcPct val="50000"/>
              </a:spcBef>
            </a:pPr>
            <a:r>
              <a:rPr lang="en-US" sz="1000" b="0">
                <a:latin typeface="Comic Sans MS" panose="030F0702030302020204" pitchFamily="66" charset="0"/>
              </a:rPr>
              <a:t>Image: </a:t>
            </a:r>
            <a:r>
              <a:rPr lang="en-US" sz="1000" b="0">
                <a:latin typeface="Comic Sans MS" panose="030F0702030302020204" pitchFamily="66" charset="0"/>
                <a:hlinkClick r:id="rId7"/>
              </a:rPr>
              <a:t>Karyotype</a:t>
            </a:r>
            <a:r>
              <a:rPr lang="en-US" sz="1000" b="0">
                <a:latin typeface="Comic Sans MS" panose="030F0702030302020204" pitchFamily="66" charset="0"/>
              </a:rPr>
              <a:t>, National Human Genome Research Institute</a:t>
            </a:r>
          </a:p>
        </p:txBody>
      </p:sp>
      <p:sp>
        <p:nvSpPr>
          <p:cNvPr id="10248" name="Text Box 5"/>
          <p:cNvSpPr txBox="1">
            <a:spLocks noChangeArrowheads="1"/>
          </p:cNvSpPr>
          <p:nvPr/>
        </p:nvSpPr>
        <p:spPr bwMode="auto">
          <a:xfrm>
            <a:off x="0" y="6611938"/>
            <a:ext cx="4648200"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sz="1000">
                <a:latin typeface="Comic Sans MS" panose="030F0702030302020204" pitchFamily="66" charset="0"/>
              </a:rPr>
              <a:t>From the </a:t>
            </a:r>
            <a:r>
              <a:rPr lang="en-US" sz="1000">
                <a:latin typeface="Comic Sans MS" panose="030F0702030302020204" pitchFamily="66" charset="0"/>
                <a:hlinkClick r:id="rId8"/>
              </a:rPr>
              <a:t>Virtual Cell Biology Classroom</a:t>
            </a:r>
            <a:r>
              <a:rPr lang="en-US" sz="1000">
                <a:latin typeface="Comic Sans MS" panose="030F0702030302020204" pitchFamily="66" charset="0"/>
              </a:rPr>
              <a:t> on </a:t>
            </a:r>
            <a:r>
              <a:rPr lang="en-US" sz="1000">
                <a:latin typeface="Comic Sans MS" panose="030F0702030302020204" pitchFamily="66" charset="0"/>
                <a:hlinkClick r:id="rId9"/>
              </a:rPr>
              <a:t>ScienceProfOnline.com</a:t>
            </a:r>
            <a:endParaRPr lang="en-US" sz="1000">
              <a:latin typeface="Comic Sans MS" panose="030F0702030302020204" pitchFamily="66" charset="0"/>
            </a:endParaRPr>
          </a:p>
        </p:txBody>
      </p:sp>
    </p:spTree>
    <p:extLst>
      <p:ext uri="{BB962C8B-B14F-4D97-AF65-F5344CB8AC3E}">
        <p14:creationId xmlns:p14="http://schemas.microsoft.com/office/powerpoint/2010/main" val="391582367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lgn="l" eaLnBrk="1" hangingPunct="1"/>
            <a:r>
              <a:rPr lang="en-CA" sz="3600" b="1" dirty="0" smtClean="0">
                <a:solidFill>
                  <a:schemeClr val="tx1"/>
                </a:solidFill>
                <a:latin typeface="Comic Sans MS" panose="030F0702030302020204" pitchFamily="66" charset="0"/>
              </a:rPr>
              <a:t>Asexual Reproduction</a:t>
            </a:r>
            <a:endParaRPr lang="en-US" sz="3600" b="1" dirty="0" smtClean="0">
              <a:solidFill>
                <a:schemeClr val="tx1"/>
              </a:solidFill>
              <a:latin typeface="Comic Sans MS" panose="030F0702030302020204" pitchFamily="66" charset="0"/>
            </a:endParaRPr>
          </a:p>
        </p:txBody>
      </p:sp>
      <p:sp>
        <p:nvSpPr>
          <p:cNvPr id="11267" name="Rectangle 3"/>
          <p:cNvSpPr>
            <a:spLocks noGrp="1" noChangeArrowheads="1"/>
          </p:cNvSpPr>
          <p:nvPr>
            <p:ph type="body" sz="half" idx="1"/>
          </p:nvPr>
        </p:nvSpPr>
        <p:spPr/>
        <p:txBody>
          <a:bodyPr/>
          <a:lstStyle/>
          <a:p>
            <a:pPr lvl="1" eaLnBrk="1" hangingPunct="1"/>
            <a:r>
              <a:rPr lang="en-CA" sz="2000" dirty="0" smtClean="0">
                <a:latin typeface="Comic Sans MS" panose="030F0702030302020204" pitchFamily="66" charset="0"/>
              </a:rPr>
              <a:t>Many single-celled organisms reproduce by splitting, budding.</a:t>
            </a:r>
          </a:p>
          <a:p>
            <a:pPr lvl="1" eaLnBrk="1" hangingPunct="1"/>
            <a:endParaRPr lang="en-CA" sz="2000" dirty="0" smtClean="0">
              <a:latin typeface="Comic Sans MS" panose="030F0702030302020204" pitchFamily="66" charset="0"/>
            </a:endParaRPr>
          </a:p>
          <a:p>
            <a:pPr lvl="1" eaLnBrk="1" hangingPunct="1"/>
            <a:r>
              <a:rPr lang="en-CA" sz="2000" dirty="0" smtClean="0">
                <a:latin typeface="Comic Sans MS" panose="030F0702030302020204" pitchFamily="66" charset="0"/>
              </a:rPr>
              <a:t>Some multicellular organisms can reproduce asexually, produce </a:t>
            </a:r>
            <a:r>
              <a:rPr lang="en-CA" sz="2000" b="1" dirty="0" smtClean="0">
                <a:latin typeface="Comic Sans MS" panose="030F0702030302020204" pitchFamily="66" charset="0"/>
              </a:rPr>
              <a:t>clones</a:t>
            </a:r>
            <a:r>
              <a:rPr lang="en-CA" sz="2000" dirty="0" smtClean="0">
                <a:latin typeface="Comic Sans MS" panose="030F0702030302020204" pitchFamily="66" charset="0"/>
              </a:rPr>
              <a:t> </a:t>
            </a:r>
            <a:r>
              <a:rPr lang="en-CA" sz="1600" dirty="0" smtClean="0">
                <a:latin typeface="Comic Sans MS" panose="030F0702030302020204" pitchFamily="66" charset="0"/>
              </a:rPr>
              <a:t>(</a:t>
            </a:r>
            <a:r>
              <a:rPr lang="en-CA" sz="1600" i="1" dirty="0" smtClean="0">
                <a:latin typeface="Comic Sans MS" panose="030F0702030302020204" pitchFamily="66" charset="0"/>
              </a:rPr>
              <a:t>offspring genetically identical to parent</a:t>
            </a:r>
            <a:r>
              <a:rPr lang="en-CA" sz="1600" dirty="0" smtClean="0">
                <a:latin typeface="Comic Sans MS" panose="030F0702030302020204" pitchFamily="66" charset="0"/>
              </a:rPr>
              <a:t>).</a:t>
            </a:r>
          </a:p>
          <a:p>
            <a:pPr lvl="1" eaLnBrk="1" hangingPunct="1"/>
            <a:endParaRPr lang="en-CA" sz="2000" dirty="0" smtClean="0">
              <a:latin typeface="Comic Sans MS" panose="030F0702030302020204" pitchFamily="66" charset="0"/>
            </a:endParaRPr>
          </a:p>
          <a:p>
            <a:pPr lvl="1" eaLnBrk="1" hangingPunct="1"/>
            <a:r>
              <a:rPr lang="en-CA" sz="2000" b="1" dirty="0" smtClean="0">
                <a:solidFill>
                  <a:srgbClr val="FF0000"/>
                </a:solidFill>
                <a:latin typeface="Comic Sans MS" panose="030F0702030302020204" pitchFamily="66" charset="0"/>
              </a:rPr>
              <a:t>Q</a:t>
            </a:r>
            <a:r>
              <a:rPr lang="en-CA" sz="2000" dirty="0" smtClean="0">
                <a:latin typeface="Comic Sans MS" panose="030F0702030302020204" pitchFamily="66" charset="0"/>
              </a:rPr>
              <a:t>: What type of cell division is asexual reproduction?</a:t>
            </a:r>
            <a:endParaRPr lang="en-US" sz="2000" dirty="0" smtClean="0">
              <a:latin typeface="Comic Sans MS" panose="030F0702030302020204" pitchFamily="66" charset="0"/>
            </a:endParaRPr>
          </a:p>
        </p:txBody>
      </p:sp>
      <p:sp>
        <p:nvSpPr>
          <p:cNvPr id="11268" name="Text Box 15"/>
          <p:cNvSpPr txBox="1">
            <a:spLocks noChangeArrowheads="1"/>
          </p:cNvSpPr>
          <p:nvPr/>
        </p:nvSpPr>
        <p:spPr bwMode="auto">
          <a:xfrm>
            <a:off x="6781800" y="6461125"/>
            <a:ext cx="2362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spcBef>
                <a:spcPct val="50000"/>
              </a:spcBef>
            </a:pPr>
            <a:r>
              <a:rPr lang="en-US" sz="1000" b="0">
                <a:latin typeface="Comic Sans MS" panose="030F0702030302020204" pitchFamily="66" charset="0"/>
              </a:rPr>
              <a:t>Image: </a:t>
            </a:r>
            <a:r>
              <a:rPr lang="en-US" sz="1000" b="0">
                <a:latin typeface="Comic Sans MS" panose="030F0702030302020204" pitchFamily="66" charset="0"/>
                <a:hlinkClick r:id="rId3"/>
              </a:rPr>
              <a:t>Paatrick Star</a:t>
            </a:r>
            <a:r>
              <a:rPr lang="en-US" sz="1000" b="0">
                <a:latin typeface="Comic Sans MS" panose="030F0702030302020204" pitchFamily="66" charset="0"/>
              </a:rPr>
              <a:t>, </a:t>
            </a:r>
            <a:r>
              <a:rPr lang="en-US" sz="1000" b="0">
                <a:latin typeface="Comic Sans MS" panose="030F0702030302020204" pitchFamily="66" charset="0"/>
                <a:hlinkClick r:id="rId4"/>
              </a:rPr>
              <a:t>Nickelodeon</a:t>
            </a:r>
            <a:r>
              <a:rPr lang="en-US" sz="1000" b="0">
                <a:latin typeface="Comic Sans MS" panose="030F0702030302020204" pitchFamily="66" charset="0"/>
              </a:rPr>
              <a:t>; </a:t>
            </a:r>
            <a:r>
              <a:rPr lang="en-US" sz="1000" b="0">
                <a:latin typeface="Comic Sans MS" panose="030F0702030302020204" pitchFamily="66" charset="0"/>
                <a:hlinkClick r:id="rId5"/>
              </a:rPr>
              <a:t>Hydra budding</a:t>
            </a:r>
            <a:r>
              <a:rPr lang="en-US" sz="1000" b="0">
                <a:latin typeface="Comic Sans MS" panose="030F0702030302020204" pitchFamily="66" charset="0"/>
              </a:rPr>
              <a:t>, Lifetrance; </a:t>
            </a:r>
          </a:p>
        </p:txBody>
      </p:sp>
      <p:pic>
        <p:nvPicPr>
          <p:cNvPr id="11269" name="Picture 16" descr="Hydra_oligacti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3000" y="3505200"/>
            <a:ext cx="3600450"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18" descr="Planarian"/>
          <p:cNvPicPr>
            <a:picLocks noGrp="1" noChangeAspect="1" noChangeArrowheads="1"/>
          </p:cNvPicPr>
          <p:nvPr>
            <p:ph sz="quarter" idx="3"/>
          </p:nvPr>
        </p:nvPicPr>
        <p:blipFill>
          <a:blip r:embed="rId7">
            <a:extLst>
              <a:ext uri="{28A0092B-C50C-407E-A947-70E740481C1C}">
                <a14:useLocalDpi xmlns:a14="http://schemas.microsoft.com/office/drawing/2010/main" val="0"/>
              </a:ext>
            </a:extLst>
          </a:blip>
          <a:srcRect/>
          <a:stretch>
            <a:fillRect/>
          </a:stretch>
        </p:blipFill>
        <p:spPr>
          <a:xfrm>
            <a:off x="4876800" y="1676400"/>
            <a:ext cx="1519238" cy="1295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271" name="Picture 20" descr="Patrick_star"/>
          <p:cNvPicPr>
            <a:picLocks noGrp="1" noChangeAspect="1" noChangeArrowheads="1"/>
          </p:cNvPicPr>
          <p:nvPr>
            <p:ph sz="quarter" idx="2"/>
          </p:nvPr>
        </p:nvPicPr>
        <p:blipFill>
          <a:blip r:embed="rId8">
            <a:extLst>
              <a:ext uri="{28A0092B-C50C-407E-A947-70E740481C1C}">
                <a14:useLocalDpi xmlns:a14="http://schemas.microsoft.com/office/drawing/2010/main" val="0"/>
              </a:ext>
            </a:extLst>
          </a:blip>
          <a:srcRect/>
          <a:stretch>
            <a:fillRect/>
          </a:stretch>
        </p:blipFill>
        <p:spPr>
          <a:xfrm>
            <a:off x="6705600" y="1295400"/>
            <a:ext cx="1800225" cy="2057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272" name="Text Box 5"/>
          <p:cNvSpPr txBox="1">
            <a:spLocks noChangeArrowheads="1"/>
          </p:cNvSpPr>
          <p:nvPr/>
        </p:nvSpPr>
        <p:spPr bwMode="auto">
          <a:xfrm>
            <a:off x="0" y="6618288"/>
            <a:ext cx="4648200"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sz="1000">
                <a:latin typeface="Comic Sans MS" panose="030F0702030302020204" pitchFamily="66" charset="0"/>
              </a:rPr>
              <a:t>From the </a:t>
            </a:r>
            <a:r>
              <a:rPr lang="en-US" sz="1000">
                <a:latin typeface="Comic Sans MS" panose="030F0702030302020204" pitchFamily="66" charset="0"/>
                <a:hlinkClick r:id="rId9"/>
              </a:rPr>
              <a:t>Virtual Cell Biology Classroom</a:t>
            </a:r>
            <a:r>
              <a:rPr lang="en-US" sz="1000">
                <a:latin typeface="Comic Sans MS" panose="030F0702030302020204" pitchFamily="66" charset="0"/>
              </a:rPr>
              <a:t> on </a:t>
            </a:r>
            <a:r>
              <a:rPr lang="en-US" sz="1000">
                <a:latin typeface="Comic Sans MS" panose="030F0702030302020204" pitchFamily="66" charset="0"/>
                <a:hlinkClick r:id="rId10"/>
              </a:rPr>
              <a:t>ScienceProfOnline.com</a:t>
            </a:r>
            <a:endParaRPr lang="en-US" sz="1000">
              <a:latin typeface="Comic Sans MS" panose="030F0702030302020204" pitchFamily="66" charset="0"/>
            </a:endParaRPr>
          </a:p>
        </p:txBody>
      </p:sp>
    </p:spTree>
    <p:extLst>
      <p:ext uri="{BB962C8B-B14F-4D97-AF65-F5344CB8AC3E}">
        <p14:creationId xmlns:p14="http://schemas.microsoft.com/office/powerpoint/2010/main" val="97712967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28600" y="228600"/>
            <a:ext cx="8229600" cy="1143000"/>
          </a:xfrm>
        </p:spPr>
        <p:txBody>
          <a:bodyPr/>
          <a:lstStyle/>
          <a:p>
            <a:pPr algn="l" eaLnBrk="1" hangingPunct="1"/>
            <a:r>
              <a:rPr lang="en-CA" sz="3600" b="1" dirty="0" smtClean="0">
                <a:solidFill>
                  <a:srgbClr val="0033CC"/>
                </a:solidFill>
                <a:latin typeface="Comic Sans MS" panose="030F0702030302020204" pitchFamily="66" charset="0"/>
              </a:rPr>
              <a:t>Sexual Reproduction</a:t>
            </a:r>
            <a:endParaRPr lang="en-US" sz="3600" b="1" dirty="0" smtClean="0">
              <a:solidFill>
                <a:srgbClr val="0033CC"/>
              </a:solidFill>
              <a:latin typeface="Comic Sans MS" panose="030F0702030302020204" pitchFamily="66" charset="0"/>
            </a:endParaRPr>
          </a:p>
        </p:txBody>
      </p:sp>
      <p:sp>
        <p:nvSpPr>
          <p:cNvPr id="12291" name="Rectangle 3"/>
          <p:cNvSpPr>
            <a:spLocks noGrp="1" noChangeArrowheads="1"/>
          </p:cNvSpPr>
          <p:nvPr>
            <p:ph type="body" sz="half" idx="1"/>
          </p:nvPr>
        </p:nvSpPr>
        <p:spPr>
          <a:xfrm>
            <a:off x="457200" y="1600200"/>
            <a:ext cx="4267200" cy="4876800"/>
          </a:xfrm>
        </p:spPr>
        <p:txBody>
          <a:bodyPr/>
          <a:lstStyle/>
          <a:p>
            <a:pPr eaLnBrk="1" hangingPunct="1"/>
            <a:r>
              <a:rPr lang="en-CA" sz="2000" dirty="0" smtClean="0">
                <a:latin typeface="Comic Sans MS" panose="030F0702030302020204" pitchFamily="66" charset="0"/>
              </a:rPr>
              <a:t>Fusion of two </a:t>
            </a:r>
            <a:r>
              <a:rPr lang="en-CA" sz="2000" b="1" dirty="0" smtClean="0">
                <a:latin typeface="Comic Sans MS" panose="030F0702030302020204" pitchFamily="66" charset="0"/>
              </a:rPr>
              <a:t>gametes</a:t>
            </a:r>
            <a:r>
              <a:rPr lang="en-CA" sz="2000" dirty="0" smtClean="0">
                <a:latin typeface="Comic Sans MS" panose="030F0702030302020204" pitchFamily="66" charset="0"/>
              </a:rPr>
              <a:t> to produce a single zygote.</a:t>
            </a:r>
          </a:p>
          <a:p>
            <a:pPr eaLnBrk="1" hangingPunct="1"/>
            <a:endParaRPr lang="en-CA" sz="2000" dirty="0" smtClean="0">
              <a:latin typeface="Comic Sans MS" panose="030F0702030302020204" pitchFamily="66" charset="0"/>
            </a:endParaRPr>
          </a:p>
          <a:p>
            <a:pPr eaLnBrk="1" hangingPunct="1"/>
            <a:r>
              <a:rPr lang="en-CA" sz="2000" dirty="0" smtClean="0">
                <a:latin typeface="Comic Sans MS" panose="030F0702030302020204" pitchFamily="66" charset="0"/>
              </a:rPr>
              <a:t>Introduces greater genetic variation, allows genetic recombination. </a:t>
            </a:r>
          </a:p>
          <a:p>
            <a:pPr eaLnBrk="1" hangingPunct="1"/>
            <a:endParaRPr lang="en-CA" sz="2000" dirty="0" smtClean="0">
              <a:latin typeface="Comic Sans MS" panose="030F0702030302020204" pitchFamily="66" charset="0"/>
            </a:endParaRPr>
          </a:p>
          <a:p>
            <a:pPr eaLnBrk="1" hangingPunct="1"/>
            <a:r>
              <a:rPr lang="en-CA" sz="2000" dirty="0" smtClean="0">
                <a:latin typeface="Comic Sans MS" panose="030F0702030302020204" pitchFamily="66" charset="0"/>
              </a:rPr>
              <a:t>With exception of self-fertilizing organisms, zygote has gametes from two different parents.</a:t>
            </a:r>
          </a:p>
          <a:p>
            <a:pPr eaLnBrk="1" hangingPunct="1"/>
            <a:endParaRPr lang="en-US" sz="2000" dirty="0" smtClean="0">
              <a:latin typeface="Comic Sans MS" panose="030F0702030302020204" pitchFamily="66" charset="0"/>
            </a:endParaRPr>
          </a:p>
        </p:txBody>
      </p:sp>
      <p:pic>
        <p:nvPicPr>
          <p:cNvPr id="12292" name="Picture 5" descr="fGuyPeterLoisTub_v2f_72"/>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5791200" y="304800"/>
            <a:ext cx="2971800" cy="22256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2293" name="Picture 8" descr="pdSUFGY0001"/>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6705600" y="4343400"/>
            <a:ext cx="1425575" cy="1371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294" name="Line 10"/>
          <p:cNvSpPr>
            <a:spLocks noChangeShapeType="1"/>
          </p:cNvSpPr>
          <p:nvPr/>
        </p:nvSpPr>
        <p:spPr bwMode="auto">
          <a:xfrm>
            <a:off x="6629400" y="2209800"/>
            <a:ext cx="45720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95" name="Line 11"/>
          <p:cNvSpPr>
            <a:spLocks noChangeShapeType="1"/>
          </p:cNvSpPr>
          <p:nvPr/>
        </p:nvSpPr>
        <p:spPr bwMode="auto">
          <a:xfrm flipH="1">
            <a:off x="7620000" y="2209800"/>
            <a:ext cx="38100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96" name="Text Box 12"/>
          <p:cNvSpPr txBox="1">
            <a:spLocks noChangeArrowheads="1"/>
          </p:cNvSpPr>
          <p:nvPr/>
        </p:nvSpPr>
        <p:spPr bwMode="auto">
          <a:xfrm>
            <a:off x="6172200" y="5715000"/>
            <a:ext cx="2971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sz="1600" b="0">
                <a:latin typeface="Comic Sans MS" panose="030F0702030302020204" pitchFamily="66" charset="0"/>
              </a:rPr>
              <a:t>Peter + Lois = Stewie</a:t>
            </a:r>
          </a:p>
        </p:txBody>
      </p:sp>
      <p:pic>
        <p:nvPicPr>
          <p:cNvPr id="12297" name="Picture 14" descr="zygot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34200" y="3124200"/>
            <a:ext cx="804863"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8" name="Line 15"/>
          <p:cNvSpPr>
            <a:spLocks noChangeShapeType="1"/>
          </p:cNvSpPr>
          <p:nvPr/>
        </p:nvSpPr>
        <p:spPr bwMode="auto">
          <a:xfrm>
            <a:off x="7391400" y="4038600"/>
            <a:ext cx="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99" name="Text Box 16"/>
          <p:cNvSpPr txBox="1">
            <a:spLocks noChangeArrowheads="1"/>
          </p:cNvSpPr>
          <p:nvPr/>
        </p:nvSpPr>
        <p:spPr bwMode="auto">
          <a:xfrm>
            <a:off x="0" y="6613525"/>
            <a:ext cx="29718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sz="1000" b="0">
                <a:latin typeface="Comic Sans MS" panose="030F0702030302020204" pitchFamily="66" charset="0"/>
              </a:rPr>
              <a:t>Images: Peter, Lois &amp; Stewie, </a:t>
            </a:r>
            <a:r>
              <a:rPr lang="en-US" sz="1000" b="0">
                <a:latin typeface="Comic Sans MS" panose="030F0702030302020204" pitchFamily="66" charset="0"/>
                <a:hlinkClick r:id="rId6"/>
              </a:rPr>
              <a:t>The Family Guy</a:t>
            </a:r>
            <a:endParaRPr lang="en-US" sz="1000" b="0">
              <a:latin typeface="Comic Sans MS" panose="030F0702030302020204" pitchFamily="66" charset="0"/>
            </a:endParaRPr>
          </a:p>
        </p:txBody>
      </p:sp>
      <p:sp>
        <p:nvSpPr>
          <p:cNvPr id="12300" name="Text Box 5"/>
          <p:cNvSpPr txBox="1">
            <a:spLocks noChangeArrowheads="1"/>
          </p:cNvSpPr>
          <p:nvPr/>
        </p:nvSpPr>
        <p:spPr bwMode="auto">
          <a:xfrm>
            <a:off x="4495800" y="6613525"/>
            <a:ext cx="46482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spcBef>
                <a:spcPct val="50000"/>
              </a:spcBef>
            </a:pPr>
            <a:r>
              <a:rPr lang="en-US" sz="1000">
                <a:latin typeface="Comic Sans MS" panose="030F0702030302020204" pitchFamily="66" charset="0"/>
              </a:rPr>
              <a:t>From the </a:t>
            </a:r>
            <a:r>
              <a:rPr lang="en-US" sz="1000">
                <a:latin typeface="Comic Sans MS" panose="030F0702030302020204" pitchFamily="66" charset="0"/>
                <a:hlinkClick r:id="rId7"/>
              </a:rPr>
              <a:t>Virtual Cell Biology Classroom</a:t>
            </a:r>
            <a:r>
              <a:rPr lang="en-US" sz="1000">
                <a:latin typeface="Comic Sans MS" panose="030F0702030302020204" pitchFamily="66" charset="0"/>
              </a:rPr>
              <a:t> on </a:t>
            </a:r>
            <a:r>
              <a:rPr lang="en-US" sz="1000">
                <a:latin typeface="Comic Sans MS" panose="030F0702030302020204" pitchFamily="66" charset="0"/>
                <a:hlinkClick r:id="rId8"/>
              </a:rPr>
              <a:t>ScienceProfOnline.com</a:t>
            </a:r>
            <a:endParaRPr lang="en-US" sz="1000">
              <a:latin typeface="Comic Sans MS" panose="030F0702030302020204" pitchFamily="66" charset="0"/>
            </a:endParaRPr>
          </a:p>
        </p:txBody>
      </p:sp>
    </p:spTree>
    <p:extLst>
      <p:ext uri="{BB962C8B-B14F-4D97-AF65-F5344CB8AC3E}">
        <p14:creationId xmlns:p14="http://schemas.microsoft.com/office/powerpoint/2010/main" val="172286394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274638"/>
            <a:ext cx="8229600" cy="715962"/>
          </a:xfrm>
        </p:spPr>
        <p:txBody>
          <a:bodyPr/>
          <a:lstStyle/>
          <a:p>
            <a:pPr algn="l" eaLnBrk="1" hangingPunct="1"/>
            <a:r>
              <a:rPr lang="en-CA" sz="2800" b="1" smtClean="0">
                <a:solidFill>
                  <a:srgbClr val="0033CC"/>
                </a:solidFill>
                <a:latin typeface="Comic Sans MS" panose="030F0702030302020204" pitchFamily="66" charset="0"/>
              </a:rPr>
              <a:t>Sexual reproduction in humans …</a:t>
            </a:r>
            <a:endParaRPr lang="en-US" sz="2800" b="1" smtClean="0">
              <a:solidFill>
                <a:srgbClr val="0033CC"/>
              </a:solidFill>
              <a:latin typeface="Comic Sans MS" panose="030F0702030302020204" pitchFamily="66" charset="0"/>
            </a:endParaRPr>
          </a:p>
        </p:txBody>
      </p:sp>
      <p:sp>
        <p:nvSpPr>
          <p:cNvPr id="13315" name="Rectangle 3"/>
          <p:cNvSpPr>
            <a:spLocks noGrp="1" noChangeArrowheads="1"/>
          </p:cNvSpPr>
          <p:nvPr>
            <p:ph type="body" sz="half" idx="1"/>
          </p:nvPr>
        </p:nvSpPr>
        <p:spPr>
          <a:xfrm>
            <a:off x="304800" y="1219200"/>
            <a:ext cx="8534400" cy="4906963"/>
          </a:xfrm>
        </p:spPr>
        <p:txBody>
          <a:bodyPr/>
          <a:lstStyle/>
          <a:p>
            <a:pPr eaLnBrk="1" hangingPunct="1">
              <a:lnSpc>
                <a:spcPct val="80000"/>
              </a:lnSpc>
            </a:pPr>
            <a:r>
              <a:rPr lang="en-CA" sz="1600" dirty="0" smtClean="0">
                <a:latin typeface="Comic Sans MS" panose="030F0702030302020204" pitchFamily="66" charset="0"/>
              </a:rPr>
              <a:t>At fertilization, 23 chromosomes </a:t>
            </a:r>
          </a:p>
          <a:p>
            <a:pPr eaLnBrk="1" hangingPunct="1">
              <a:lnSpc>
                <a:spcPct val="80000"/>
              </a:lnSpc>
              <a:buFontTx/>
              <a:buNone/>
            </a:pPr>
            <a:r>
              <a:rPr lang="en-CA" sz="1600" dirty="0" smtClean="0">
                <a:latin typeface="Comic Sans MS" panose="030F0702030302020204" pitchFamily="66" charset="0"/>
              </a:rPr>
              <a:t>	are donated by each parent. </a:t>
            </a:r>
          </a:p>
          <a:p>
            <a:pPr eaLnBrk="1" hangingPunct="1">
              <a:lnSpc>
                <a:spcPct val="80000"/>
              </a:lnSpc>
              <a:buFontTx/>
              <a:buNone/>
            </a:pPr>
            <a:r>
              <a:rPr lang="en-CA" sz="1600" dirty="0" smtClean="0">
                <a:latin typeface="Comic Sans MS" panose="030F0702030302020204" pitchFamily="66" charset="0"/>
              </a:rPr>
              <a:t>	</a:t>
            </a:r>
            <a:r>
              <a:rPr lang="en-CA" sz="1200" i="1" dirty="0" smtClean="0">
                <a:latin typeface="Comic Sans MS" panose="030F0702030302020204" pitchFamily="66" charset="0"/>
              </a:rPr>
              <a:t>(total = 46 or 23 pairs).</a:t>
            </a:r>
          </a:p>
          <a:p>
            <a:pPr eaLnBrk="1" hangingPunct="1">
              <a:lnSpc>
                <a:spcPct val="80000"/>
              </a:lnSpc>
            </a:pPr>
            <a:endParaRPr lang="en-CA" sz="1600" dirty="0" smtClean="0">
              <a:latin typeface="Comic Sans MS" panose="030F0702030302020204" pitchFamily="66" charset="0"/>
            </a:endParaRPr>
          </a:p>
          <a:p>
            <a:pPr eaLnBrk="1" hangingPunct="1">
              <a:lnSpc>
                <a:spcPct val="80000"/>
              </a:lnSpc>
            </a:pPr>
            <a:endParaRPr lang="en-CA" sz="1600" dirty="0" smtClean="0">
              <a:latin typeface="Comic Sans MS" panose="030F0702030302020204" pitchFamily="66" charset="0"/>
            </a:endParaRPr>
          </a:p>
          <a:p>
            <a:pPr eaLnBrk="1" hangingPunct="1">
              <a:lnSpc>
                <a:spcPct val="80000"/>
              </a:lnSpc>
            </a:pPr>
            <a:r>
              <a:rPr lang="en-CA" sz="1600" b="1" dirty="0" smtClean="0">
                <a:latin typeface="Comic Sans MS" panose="030F0702030302020204" pitchFamily="66" charset="0"/>
              </a:rPr>
              <a:t>Gametes</a:t>
            </a:r>
            <a:r>
              <a:rPr lang="en-CA" sz="1600" dirty="0" smtClean="0">
                <a:latin typeface="Comic Sans MS" panose="030F0702030302020204" pitchFamily="66" charset="0"/>
              </a:rPr>
              <a:t> (sperm/ova):</a:t>
            </a:r>
          </a:p>
          <a:p>
            <a:pPr lvl="1" eaLnBrk="1" hangingPunct="1">
              <a:lnSpc>
                <a:spcPct val="80000"/>
              </a:lnSpc>
            </a:pPr>
            <a:r>
              <a:rPr lang="en-CA" sz="1400" dirty="0" smtClean="0">
                <a:latin typeface="Comic Sans MS" panose="030F0702030302020204" pitchFamily="66" charset="0"/>
              </a:rPr>
              <a:t>Contain 22 autosomes and 1 sex </a:t>
            </a:r>
          </a:p>
          <a:p>
            <a:pPr lvl="1" eaLnBrk="1" hangingPunct="1">
              <a:lnSpc>
                <a:spcPct val="80000"/>
              </a:lnSpc>
              <a:buFontTx/>
              <a:buNone/>
            </a:pPr>
            <a:r>
              <a:rPr lang="en-CA" sz="1400" dirty="0" smtClean="0">
                <a:latin typeface="Comic Sans MS" panose="030F0702030302020204" pitchFamily="66" charset="0"/>
              </a:rPr>
              <a:t>	chromosome.</a:t>
            </a:r>
          </a:p>
          <a:p>
            <a:pPr lvl="1" eaLnBrk="1" hangingPunct="1">
              <a:lnSpc>
                <a:spcPct val="80000"/>
              </a:lnSpc>
            </a:pPr>
            <a:r>
              <a:rPr lang="en-CA" sz="1400" dirty="0" smtClean="0">
                <a:latin typeface="Comic Sans MS" panose="030F0702030302020204" pitchFamily="66" charset="0"/>
              </a:rPr>
              <a:t>Are haploid (haploid number</a:t>
            </a:r>
            <a:r>
              <a:rPr lang="en-CA" sz="1400" i="1" dirty="0" smtClean="0">
                <a:latin typeface="Comic Sans MS" panose="030F0702030302020204" pitchFamily="66" charset="0"/>
              </a:rPr>
              <a:t> </a:t>
            </a:r>
          </a:p>
          <a:p>
            <a:pPr lvl="1" eaLnBrk="1" hangingPunct="1">
              <a:lnSpc>
                <a:spcPct val="80000"/>
              </a:lnSpc>
              <a:buFontTx/>
              <a:buNone/>
            </a:pPr>
            <a:r>
              <a:rPr lang="en-CA" sz="1400" i="1" dirty="0" smtClean="0">
                <a:latin typeface="Comic Sans MS" panose="030F0702030302020204" pitchFamily="66" charset="0"/>
              </a:rPr>
              <a:t>	“n” = 23 in humans</a:t>
            </a:r>
            <a:r>
              <a:rPr lang="en-CA" sz="1400" dirty="0" smtClean="0">
                <a:latin typeface="Comic Sans MS" panose="030F0702030302020204" pitchFamily="66" charset="0"/>
              </a:rPr>
              <a:t>).</a:t>
            </a:r>
          </a:p>
          <a:p>
            <a:pPr lvl="1" eaLnBrk="1" hangingPunct="1">
              <a:lnSpc>
                <a:spcPct val="80000"/>
              </a:lnSpc>
            </a:pPr>
            <a:endParaRPr lang="en-CA" sz="1400" dirty="0" smtClean="0">
              <a:latin typeface="Comic Sans MS" panose="030F0702030302020204" pitchFamily="66" charset="0"/>
            </a:endParaRPr>
          </a:p>
          <a:p>
            <a:pPr lvl="1" eaLnBrk="1" hangingPunct="1">
              <a:lnSpc>
                <a:spcPct val="80000"/>
              </a:lnSpc>
            </a:pPr>
            <a:endParaRPr lang="en-CA" sz="1400" dirty="0" smtClean="0">
              <a:latin typeface="Comic Sans MS" panose="030F0702030302020204" pitchFamily="66" charset="0"/>
            </a:endParaRPr>
          </a:p>
          <a:p>
            <a:pPr eaLnBrk="1" hangingPunct="1">
              <a:lnSpc>
                <a:spcPct val="80000"/>
              </a:lnSpc>
            </a:pPr>
            <a:r>
              <a:rPr lang="en-CA" sz="1600" dirty="0" smtClean="0">
                <a:latin typeface="Comic Sans MS" panose="030F0702030302020204" pitchFamily="66" charset="0"/>
              </a:rPr>
              <a:t>Fertilization results in diploid zygote.</a:t>
            </a:r>
          </a:p>
          <a:p>
            <a:pPr lvl="1" eaLnBrk="1" hangingPunct="1">
              <a:lnSpc>
                <a:spcPct val="80000"/>
              </a:lnSpc>
            </a:pPr>
            <a:r>
              <a:rPr lang="en-CA" sz="1400" dirty="0" smtClean="0">
                <a:latin typeface="Comic Sans MS" panose="030F0702030302020204" pitchFamily="66" charset="0"/>
              </a:rPr>
              <a:t>Diploid cell; </a:t>
            </a:r>
            <a:r>
              <a:rPr lang="en-CA" sz="1400" i="1" dirty="0" smtClean="0">
                <a:latin typeface="Comic Sans MS" panose="030F0702030302020204" pitchFamily="66" charset="0"/>
              </a:rPr>
              <a:t>2n = 46</a:t>
            </a:r>
            <a:r>
              <a:rPr lang="en-CA" sz="1400" dirty="0" smtClean="0">
                <a:latin typeface="Comic Sans MS" panose="030F0702030302020204" pitchFamily="66" charset="0"/>
              </a:rPr>
              <a:t>.  (</a:t>
            </a:r>
            <a:r>
              <a:rPr lang="en-CA" sz="1400" i="1" dirty="0" smtClean="0">
                <a:latin typeface="Comic Sans MS" panose="030F0702030302020204" pitchFamily="66" charset="0"/>
              </a:rPr>
              <a:t>n = 23 in humans</a:t>
            </a:r>
            <a:r>
              <a:rPr lang="en-CA" sz="1400" dirty="0" smtClean="0">
                <a:latin typeface="Comic Sans MS" panose="030F0702030302020204" pitchFamily="66" charset="0"/>
              </a:rPr>
              <a:t>)</a:t>
            </a:r>
          </a:p>
          <a:p>
            <a:pPr lvl="1" eaLnBrk="1" hangingPunct="1">
              <a:lnSpc>
                <a:spcPct val="80000"/>
              </a:lnSpc>
              <a:buFontTx/>
              <a:buNone/>
            </a:pPr>
            <a:endParaRPr lang="en-CA" sz="1400" dirty="0" smtClean="0">
              <a:latin typeface="Comic Sans MS" panose="030F0702030302020204" pitchFamily="66" charset="0"/>
            </a:endParaRPr>
          </a:p>
          <a:p>
            <a:pPr lvl="1" eaLnBrk="1" hangingPunct="1">
              <a:lnSpc>
                <a:spcPct val="80000"/>
              </a:lnSpc>
              <a:buFontTx/>
              <a:buNone/>
            </a:pPr>
            <a:endParaRPr lang="en-CA" sz="1400" dirty="0" smtClean="0">
              <a:latin typeface="Comic Sans MS" panose="030F0702030302020204" pitchFamily="66" charset="0"/>
            </a:endParaRPr>
          </a:p>
          <a:p>
            <a:pPr eaLnBrk="1" hangingPunct="1">
              <a:lnSpc>
                <a:spcPct val="80000"/>
              </a:lnSpc>
            </a:pPr>
            <a:r>
              <a:rPr lang="en-CA" sz="1600" b="1" dirty="0" smtClean="0">
                <a:solidFill>
                  <a:srgbClr val="FF0000"/>
                </a:solidFill>
                <a:latin typeface="Comic Sans MS" panose="030F0702030302020204" pitchFamily="66" charset="0"/>
              </a:rPr>
              <a:t>Q</a:t>
            </a:r>
            <a:r>
              <a:rPr lang="en-CA" sz="1600" dirty="0" smtClean="0">
                <a:latin typeface="Comic Sans MS" panose="030F0702030302020204" pitchFamily="66" charset="0"/>
              </a:rPr>
              <a:t>: Most cells in the body are produced through what type of cell division?</a:t>
            </a:r>
            <a:endParaRPr lang="en-CA" sz="1600" b="1" dirty="0" smtClean="0">
              <a:latin typeface="Comic Sans MS" panose="030F0702030302020204" pitchFamily="66" charset="0"/>
            </a:endParaRPr>
          </a:p>
          <a:p>
            <a:pPr eaLnBrk="1" hangingPunct="1">
              <a:lnSpc>
                <a:spcPct val="80000"/>
              </a:lnSpc>
            </a:pPr>
            <a:endParaRPr lang="en-CA" sz="1600" b="1" dirty="0" smtClean="0">
              <a:latin typeface="Comic Sans MS" panose="030F0702030302020204" pitchFamily="66" charset="0"/>
            </a:endParaRPr>
          </a:p>
          <a:p>
            <a:pPr eaLnBrk="1" hangingPunct="1">
              <a:lnSpc>
                <a:spcPct val="80000"/>
              </a:lnSpc>
            </a:pPr>
            <a:endParaRPr lang="en-CA" sz="1600" b="1" dirty="0" smtClean="0">
              <a:latin typeface="Comic Sans MS" panose="030F0702030302020204" pitchFamily="66" charset="0"/>
            </a:endParaRPr>
          </a:p>
          <a:p>
            <a:pPr eaLnBrk="1" hangingPunct="1">
              <a:lnSpc>
                <a:spcPct val="80000"/>
              </a:lnSpc>
            </a:pPr>
            <a:r>
              <a:rPr lang="en-CA" sz="1600" dirty="0" smtClean="0">
                <a:latin typeface="Comic Sans MS" panose="030F0702030302020204" pitchFamily="66" charset="0"/>
              </a:rPr>
              <a:t>Only gametes are produced through </a:t>
            </a:r>
            <a:r>
              <a:rPr lang="en-CA" sz="1600" b="1" dirty="0" smtClean="0">
                <a:latin typeface="Comic Sans MS" panose="030F0702030302020204" pitchFamily="66" charset="0"/>
              </a:rPr>
              <a:t>meiosis</a:t>
            </a:r>
            <a:r>
              <a:rPr lang="en-CA" sz="1600" dirty="0" smtClean="0">
                <a:latin typeface="Comic Sans MS" panose="030F0702030302020204" pitchFamily="66" charset="0"/>
              </a:rPr>
              <a:t>.</a:t>
            </a:r>
            <a:endParaRPr lang="en-US" sz="1600" b="1" u="sng" dirty="0" smtClean="0">
              <a:latin typeface="Comic Sans MS" panose="030F0702030302020204" pitchFamily="66" charset="0"/>
            </a:endParaRPr>
          </a:p>
        </p:txBody>
      </p:sp>
      <p:sp>
        <p:nvSpPr>
          <p:cNvPr id="13316" name="Text Box 6"/>
          <p:cNvSpPr txBox="1">
            <a:spLocks noChangeArrowheads="1"/>
          </p:cNvSpPr>
          <p:nvPr/>
        </p:nvSpPr>
        <p:spPr bwMode="auto">
          <a:xfrm>
            <a:off x="0" y="6492875"/>
            <a:ext cx="32004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sz="1000" b="0">
                <a:latin typeface="Comic Sans MS" panose="030F0702030302020204" pitchFamily="66" charset="0"/>
              </a:rPr>
              <a:t>Image: </a:t>
            </a:r>
            <a:r>
              <a:rPr lang="en-US" sz="1000" b="0">
                <a:latin typeface="Comic Sans MS" panose="030F0702030302020204" pitchFamily="66" charset="0"/>
                <a:hlinkClick r:id="rId3"/>
              </a:rPr>
              <a:t>Superficial human anatomy</a:t>
            </a:r>
            <a:r>
              <a:rPr lang="en-US" sz="1000" b="0">
                <a:latin typeface="Comic Sans MS" panose="030F0702030302020204" pitchFamily="66" charset="0"/>
              </a:rPr>
              <a:t>, Mikael Häggström&amp;  Rainer Zenz; </a:t>
            </a:r>
            <a:r>
              <a:rPr lang="en-US" sz="1000" b="0">
                <a:latin typeface="Comic Sans MS" panose="030F0702030302020204" pitchFamily="66" charset="0"/>
                <a:hlinkClick r:id="rId4"/>
              </a:rPr>
              <a:t>Sperm &amp; egg</a:t>
            </a:r>
            <a:r>
              <a:rPr lang="en-US" sz="1000" b="0">
                <a:latin typeface="Comic Sans MS" panose="030F0702030302020204" pitchFamily="66" charset="0"/>
              </a:rPr>
              <a:t>, Wikipedia</a:t>
            </a:r>
          </a:p>
        </p:txBody>
      </p:sp>
      <p:pic>
        <p:nvPicPr>
          <p:cNvPr id="30727" name="Picture 7" descr="Sperm-eg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572000" y="1219200"/>
            <a:ext cx="4114800" cy="29718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13318" name="Text Box 5"/>
          <p:cNvSpPr txBox="1">
            <a:spLocks noChangeArrowheads="1"/>
          </p:cNvSpPr>
          <p:nvPr/>
        </p:nvSpPr>
        <p:spPr bwMode="auto">
          <a:xfrm>
            <a:off x="4495800" y="6613525"/>
            <a:ext cx="46482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spcBef>
                <a:spcPct val="50000"/>
              </a:spcBef>
            </a:pPr>
            <a:r>
              <a:rPr lang="en-US" sz="1000">
                <a:latin typeface="Comic Sans MS" panose="030F0702030302020204" pitchFamily="66" charset="0"/>
              </a:rPr>
              <a:t>From the </a:t>
            </a:r>
            <a:r>
              <a:rPr lang="en-US" sz="1000">
                <a:latin typeface="Comic Sans MS" panose="030F0702030302020204" pitchFamily="66" charset="0"/>
                <a:hlinkClick r:id="rId6"/>
              </a:rPr>
              <a:t>Virtual Cell Biology Classroom</a:t>
            </a:r>
            <a:r>
              <a:rPr lang="en-US" sz="1000">
                <a:latin typeface="Comic Sans MS" panose="030F0702030302020204" pitchFamily="66" charset="0"/>
              </a:rPr>
              <a:t> on </a:t>
            </a:r>
            <a:r>
              <a:rPr lang="en-US" sz="1000">
                <a:latin typeface="Comic Sans MS" panose="030F0702030302020204" pitchFamily="66" charset="0"/>
                <a:hlinkClick r:id="rId7"/>
              </a:rPr>
              <a:t>ScienceProfOnline.com</a:t>
            </a:r>
            <a:endParaRPr lang="en-US" sz="1000">
              <a:latin typeface="Comic Sans MS" panose="030F0702030302020204" pitchFamily="66" charset="0"/>
            </a:endParaRPr>
          </a:p>
        </p:txBody>
      </p:sp>
    </p:spTree>
    <p:extLst>
      <p:ext uri="{BB962C8B-B14F-4D97-AF65-F5344CB8AC3E}">
        <p14:creationId xmlns:p14="http://schemas.microsoft.com/office/powerpoint/2010/main" val="170901602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81000" y="304800"/>
            <a:ext cx="8229600" cy="762000"/>
          </a:xfrm>
        </p:spPr>
        <p:txBody>
          <a:bodyPr/>
          <a:lstStyle/>
          <a:p>
            <a:pPr eaLnBrk="1" hangingPunct="1"/>
            <a:r>
              <a:rPr lang="en-US" sz="4000" b="1" smtClean="0">
                <a:solidFill>
                  <a:srgbClr val="0033CC"/>
                </a:solidFill>
                <a:latin typeface="Comic Sans MS" panose="030F0702030302020204" pitchFamily="66" charset="0"/>
              </a:rPr>
              <a:t>Meiosis</a:t>
            </a:r>
            <a:r>
              <a:rPr lang="en-US" sz="3200" smtClean="0">
                <a:solidFill>
                  <a:srgbClr val="0033CC"/>
                </a:solidFill>
                <a:latin typeface="Comic Sans MS" panose="030F0702030302020204" pitchFamily="66" charset="0"/>
              </a:rPr>
              <a:t> - </a:t>
            </a:r>
            <a:r>
              <a:rPr lang="en-US" sz="2800" smtClean="0">
                <a:solidFill>
                  <a:srgbClr val="0033CC"/>
                </a:solidFill>
                <a:latin typeface="Comic Sans MS" panose="030F0702030302020204" pitchFamily="66" charset="0"/>
              </a:rPr>
              <a:t>Sex Cell </a:t>
            </a:r>
            <a:r>
              <a:rPr lang="en-US" sz="2400" smtClean="0">
                <a:solidFill>
                  <a:srgbClr val="0033CC"/>
                </a:solidFill>
                <a:latin typeface="Comic Sans MS" panose="030F0702030302020204" pitchFamily="66" charset="0"/>
              </a:rPr>
              <a:t>(Gamete)</a:t>
            </a:r>
            <a:r>
              <a:rPr lang="en-US" sz="2800" smtClean="0">
                <a:solidFill>
                  <a:srgbClr val="0033CC"/>
                </a:solidFill>
                <a:latin typeface="Comic Sans MS" panose="030F0702030302020204" pitchFamily="66" charset="0"/>
              </a:rPr>
              <a:t> Formation</a:t>
            </a:r>
          </a:p>
        </p:txBody>
      </p:sp>
      <p:sp>
        <p:nvSpPr>
          <p:cNvPr id="14339" name="Rectangle 3"/>
          <p:cNvSpPr>
            <a:spLocks noGrp="1" noChangeArrowheads="1"/>
          </p:cNvSpPr>
          <p:nvPr>
            <p:ph type="body" idx="1"/>
          </p:nvPr>
        </p:nvSpPr>
        <p:spPr>
          <a:xfrm>
            <a:off x="457200" y="1600200"/>
            <a:ext cx="5638800" cy="4495800"/>
          </a:xfrm>
        </p:spPr>
        <p:txBody>
          <a:bodyPr/>
          <a:lstStyle/>
          <a:p>
            <a:pPr eaLnBrk="1" hangingPunct="1">
              <a:buFontTx/>
              <a:buNone/>
            </a:pPr>
            <a:r>
              <a:rPr lang="en-US" sz="2400" dirty="0" smtClean="0">
                <a:latin typeface="Comic Sans MS" panose="030F0702030302020204" pitchFamily="66" charset="0"/>
              </a:rPr>
              <a:t>In </a:t>
            </a:r>
            <a:r>
              <a:rPr lang="en-US" sz="2400" dirty="0" smtClean="0">
                <a:latin typeface="Comic Sans MS" panose="030F0702030302020204" pitchFamily="66" charset="0"/>
                <a:hlinkClick r:id="rId3"/>
              </a:rPr>
              <a:t>meiosis</a:t>
            </a:r>
            <a:r>
              <a:rPr lang="en-US" sz="2400" dirty="0" smtClean="0">
                <a:latin typeface="Comic Sans MS" panose="030F0702030302020204" pitchFamily="66" charset="0"/>
              </a:rPr>
              <a:t>, there </a:t>
            </a:r>
          </a:p>
          <a:p>
            <a:pPr eaLnBrk="1" hangingPunct="1">
              <a:buFontTx/>
              <a:buNone/>
            </a:pPr>
            <a:r>
              <a:rPr lang="en-US" sz="2400" dirty="0" smtClean="0">
                <a:latin typeface="Comic Sans MS" panose="030F0702030302020204" pitchFamily="66" charset="0"/>
              </a:rPr>
              <a:t>are </a:t>
            </a:r>
            <a:r>
              <a:rPr lang="en-US" sz="2800" b="1" dirty="0">
                <a:latin typeface="Comic Sans MS" panose="030F0702030302020204" pitchFamily="66" charset="0"/>
              </a:rPr>
              <a:t>2</a:t>
            </a:r>
            <a:r>
              <a:rPr lang="en-US" sz="2400" dirty="0" smtClean="0">
                <a:latin typeface="Comic Sans MS" panose="030F0702030302020204" pitchFamily="66" charset="0"/>
              </a:rPr>
              <a:t> divisions </a:t>
            </a:r>
          </a:p>
          <a:p>
            <a:pPr eaLnBrk="1" hangingPunct="1">
              <a:buFontTx/>
              <a:buNone/>
            </a:pPr>
            <a:r>
              <a:rPr lang="en-US" sz="2400" dirty="0" smtClean="0">
                <a:latin typeface="Comic Sans MS" panose="030F0702030302020204" pitchFamily="66" charset="0"/>
              </a:rPr>
              <a:t>of the nucleus:</a:t>
            </a:r>
          </a:p>
          <a:p>
            <a:pPr eaLnBrk="1" hangingPunct="1">
              <a:buFontTx/>
              <a:buNone/>
            </a:pPr>
            <a:endParaRPr lang="en-US" sz="2400" b="1" dirty="0" smtClean="0">
              <a:latin typeface="Comic Sans MS" panose="030F0702030302020204" pitchFamily="66" charset="0"/>
            </a:endParaRPr>
          </a:p>
          <a:p>
            <a:pPr eaLnBrk="1" hangingPunct="1">
              <a:buFontTx/>
              <a:buNone/>
            </a:pPr>
            <a:r>
              <a:rPr lang="en-US" sz="3600" b="1" dirty="0" smtClean="0">
                <a:latin typeface="Comic Sans MS" panose="030F0702030302020204" pitchFamily="66" charset="0"/>
              </a:rPr>
              <a:t>meiosis I </a:t>
            </a:r>
          </a:p>
          <a:p>
            <a:pPr eaLnBrk="1" hangingPunct="1">
              <a:buFontTx/>
              <a:buNone/>
            </a:pPr>
            <a:r>
              <a:rPr lang="en-US" sz="2800" dirty="0" smtClean="0">
                <a:latin typeface="Comic Sans MS" panose="030F0702030302020204" pitchFamily="66" charset="0"/>
              </a:rPr>
              <a:t>&amp; </a:t>
            </a:r>
          </a:p>
          <a:p>
            <a:pPr eaLnBrk="1" hangingPunct="1">
              <a:buFontTx/>
              <a:buNone/>
            </a:pPr>
            <a:r>
              <a:rPr lang="en-US" sz="3600" b="1" dirty="0" smtClean="0">
                <a:latin typeface="Comic Sans MS" panose="030F0702030302020204" pitchFamily="66" charset="0"/>
              </a:rPr>
              <a:t>meiosis II</a:t>
            </a:r>
          </a:p>
          <a:p>
            <a:pPr algn="ctr" eaLnBrk="1" hangingPunct="1"/>
            <a:endParaRPr lang="en-US" sz="2400" b="1" dirty="0" smtClean="0">
              <a:latin typeface="Comic Sans MS" panose="030F0702030302020204" pitchFamily="66" charset="0"/>
            </a:endParaRPr>
          </a:p>
        </p:txBody>
      </p:sp>
      <p:sp>
        <p:nvSpPr>
          <p:cNvPr id="14340" name="Text Box 7"/>
          <p:cNvSpPr txBox="1">
            <a:spLocks noChangeArrowheads="1"/>
          </p:cNvSpPr>
          <p:nvPr/>
        </p:nvSpPr>
        <p:spPr bwMode="auto">
          <a:xfrm>
            <a:off x="0" y="6492875"/>
            <a:ext cx="20574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sz="1000" b="0">
                <a:latin typeface="Comic Sans MS" panose="030F0702030302020204" pitchFamily="66" charset="0"/>
              </a:rPr>
              <a:t>Image: </a:t>
            </a:r>
            <a:r>
              <a:rPr lang="en-US" sz="1000" b="0">
                <a:latin typeface="Comic Sans MS" panose="030F0702030302020204" pitchFamily="66" charset="0"/>
                <a:hlinkClick r:id="rId4"/>
              </a:rPr>
              <a:t>Overview of Meiosis</a:t>
            </a:r>
            <a:r>
              <a:rPr lang="en-US" sz="1000" b="0">
                <a:latin typeface="Comic Sans MS" panose="030F0702030302020204" pitchFamily="66" charset="0"/>
              </a:rPr>
              <a:t>, National Institutes of Health</a:t>
            </a:r>
          </a:p>
        </p:txBody>
      </p:sp>
      <p:pic>
        <p:nvPicPr>
          <p:cNvPr id="14341" name="Picture 8" descr="Meiosis_Overvie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5200" y="1524000"/>
            <a:ext cx="48768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Text Box 5"/>
          <p:cNvSpPr txBox="1">
            <a:spLocks noChangeArrowheads="1"/>
          </p:cNvSpPr>
          <p:nvPr/>
        </p:nvSpPr>
        <p:spPr bwMode="auto">
          <a:xfrm>
            <a:off x="4518025" y="6646863"/>
            <a:ext cx="4648200"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spcBef>
                <a:spcPct val="50000"/>
              </a:spcBef>
            </a:pPr>
            <a:r>
              <a:rPr lang="en-US" sz="1000">
                <a:latin typeface="Comic Sans MS" panose="030F0702030302020204" pitchFamily="66" charset="0"/>
              </a:rPr>
              <a:t>From the </a:t>
            </a:r>
            <a:r>
              <a:rPr lang="en-US" sz="1000">
                <a:latin typeface="Comic Sans MS" panose="030F0702030302020204" pitchFamily="66" charset="0"/>
                <a:hlinkClick r:id="rId6"/>
              </a:rPr>
              <a:t>Virtual Cell Biology Classroom</a:t>
            </a:r>
            <a:r>
              <a:rPr lang="en-US" sz="1000">
                <a:latin typeface="Comic Sans MS" panose="030F0702030302020204" pitchFamily="66" charset="0"/>
              </a:rPr>
              <a:t> on </a:t>
            </a:r>
            <a:r>
              <a:rPr lang="en-US" sz="1000">
                <a:latin typeface="Comic Sans MS" panose="030F0702030302020204" pitchFamily="66" charset="0"/>
                <a:hlinkClick r:id="rId7"/>
              </a:rPr>
              <a:t>ScienceProfOnline.com</a:t>
            </a:r>
            <a:endParaRPr lang="en-US" sz="1000">
              <a:latin typeface="Comic Sans MS" panose="030F0702030302020204" pitchFamily="66" charset="0"/>
            </a:endParaRPr>
          </a:p>
        </p:txBody>
      </p:sp>
    </p:spTree>
    <p:extLst>
      <p:ext uri="{BB962C8B-B14F-4D97-AF65-F5344CB8AC3E}">
        <p14:creationId xmlns:p14="http://schemas.microsoft.com/office/powerpoint/2010/main" val="369721565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descr="Meiosis_diagr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0"/>
            <a:ext cx="8686800" cy="4932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ext Box 4"/>
          <p:cNvSpPr txBox="1">
            <a:spLocks noChangeArrowheads="1"/>
          </p:cNvSpPr>
          <p:nvPr/>
        </p:nvSpPr>
        <p:spPr bwMode="auto">
          <a:xfrm>
            <a:off x="6553200" y="6613525"/>
            <a:ext cx="2590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spcBef>
                <a:spcPct val="50000"/>
              </a:spcBef>
            </a:pPr>
            <a:r>
              <a:rPr lang="en-US" sz="1000" b="0">
                <a:latin typeface="Comic Sans MS" panose="030F0702030302020204" pitchFamily="66" charset="0"/>
              </a:rPr>
              <a:t>Image: </a:t>
            </a:r>
            <a:r>
              <a:rPr lang="en-US" sz="1000" b="0">
                <a:latin typeface="Comic Sans MS" panose="030F0702030302020204" pitchFamily="66" charset="0"/>
                <a:hlinkClick r:id="rId4"/>
              </a:rPr>
              <a:t>Meiosis diagram</a:t>
            </a:r>
            <a:r>
              <a:rPr lang="en-US" sz="1000" b="0">
                <a:latin typeface="Comic Sans MS" panose="030F0702030302020204" pitchFamily="66" charset="0"/>
              </a:rPr>
              <a:t>, Marek Kultys</a:t>
            </a:r>
          </a:p>
        </p:txBody>
      </p:sp>
      <p:sp>
        <p:nvSpPr>
          <p:cNvPr id="15364" name="Text Box 5"/>
          <p:cNvSpPr txBox="1">
            <a:spLocks noChangeArrowheads="1"/>
          </p:cNvSpPr>
          <p:nvPr/>
        </p:nvSpPr>
        <p:spPr bwMode="auto">
          <a:xfrm>
            <a:off x="7938" y="6599238"/>
            <a:ext cx="4648200"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sz="1000" b="0">
                <a:latin typeface="Comic Sans MS" panose="030F0702030302020204" pitchFamily="66" charset="0"/>
              </a:rPr>
              <a:t>From the </a:t>
            </a:r>
            <a:r>
              <a:rPr lang="en-US" sz="1000" b="0">
                <a:latin typeface="Comic Sans MS" panose="030F0702030302020204" pitchFamily="66" charset="0"/>
                <a:hlinkClick r:id="rId5"/>
              </a:rPr>
              <a:t>Virtual Cell Biology Classroom</a:t>
            </a:r>
            <a:r>
              <a:rPr lang="en-US" sz="1000" b="0">
                <a:latin typeface="Comic Sans MS" panose="030F0702030302020204" pitchFamily="66" charset="0"/>
              </a:rPr>
              <a:t> on </a:t>
            </a:r>
            <a:r>
              <a:rPr lang="en-US" sz="1000" b="0">
                <a:latin typeface="Comic Sans MS" panose="030F0702030302020204" pitchFamily="66" charset="0"/>
                <a:hlinkClick r:id="rId6"/>
              </a:rPr>
              <a:t>ScienceProfOnline.com</a:t>
            </a:r>
            <a:endParaRPr lang="en-US" sz="1000" b="0">
              <a:latin typeface="Comic Sans MS" panose="030F0702030302020204" pitchFamily="66" charset="0"/>
            </a:endParaRPr>
          </a:p>
        </p:txBody>
      </p:sp>
      <p:sp>
        <p:nvSpPr>
          <p:cNvPr id="6" name="TextBox 5"/>
          <p:cNvSpPr txBox="1"/>
          <p:nvPr/>
        </p:nvSpPr>
        <p:spPr>
          <a:xfrm>
            <a:off x="1360488" y="4993708"/>
            <a:ext cx="6564312" cy="1538883"/>
          </a:xfrm>
          <a:prstGeom prst="rect">
            <a:avLst/>
          </a:prstGeom>
          <a:noFill/>
          <a:ln w="38100">
            <a:solidFill>
              <a:schemeClr val="bg1">
                <a:lumMod val="50000"/>
              </a:schemeClr>
            </a:solidFill>
          </a:ln>
        </p:spPr>
        <p:txBody>
          <a:bodyPr wrap="square" rtlCol="0">
            <a:spAutoFit/>
          </a:bodyPr>
          <a:lstStyle/>
          <a:p>
            <a:pPr algn="ctr"/>
            <a:r>
              <a:rPr lang="en-US" sz="2000" b="1" dirty="0" smtClean="0">
                <a:solidFill>
                  <a:srgbClr val="FF0000"/>
                </a:solidFill>
                <a:latin typeface="Comic Sans MS" panose="030F0702030302020204" pitchFamily="66" charset="0"/>
              </a:rPr>
              <a:t>REVIEW!</a:t>
            </a:r>
          </a:p>
          <a:p>
            <a:pPr algn="ctr"/>
            <a:endParaRPr lang="en-US" sz="800" b="1" dirty="0" smtClean="0">
              <a:solidFill>
                <a:srgbClr val="FF0000"/>
              </a:solidFill>
              <a:latin typeface="Comic Sans MS" panose="030F0702030302020204" pitchFamily="66" charset="0"/>
            </a:endParaRPr>
          </a:p>
          <a:p>
            <a:pPr algn="ctr"/>
            <a:r>
              <a:rPr lang="en-US" sz="2000" b="1" dirty="0" smtClean="0">
                <a:latin typeface="Comic Sans MS" panose="030F0702030302020204" pitchFamily="66" charset="0"/>
              </a:rPr>
              <a:t>Meiosis Animations</a:t>
            </a:r>
          </a:p>
          <a:p>
            <a:pPr marL="457200" indent="-457200" algn="ctr">
              <a:buAutoNum type="arabicPeriod"/>
            </a:pPr>
            <a:r>
              <a:rPr lang="en-US" sz="1800" b="0" dirty="0" smtClean="0">
                <a:latin typeface="Comic Sans MS" panose="030F0702030302020204" pitchFamily="66" charset="0"/>
                <a:hlinkClick r:id="rId7"/>
              </a:rPr>
              <a:t>How Meiosis Works</a:t>
            </a:r>
            <a:r>
              <a:rPr lang="en-US" sz="1800" b="0" dirty="0" smtClean="0">
                <a:latin typeface="Comic Sans MS" panose="030F0702030302020204" pitchFamily="66" charset="0"/>
              </a:rPr>
              <a:t> </a:t>
            </a:r>
            <a:r>
              <a:rPr lang="en-US" sz="1100" b="0" dirty="0" smtClean="0">
                <a:latin typeface="Comic Sans MS" panose="030F0702030302020204" pitchFamily="66" charset="0"/>
              </a:rPr>
              <a:t>from McGraw-Hill</a:t>
            </a:r>
          </a:p>
          <a:p>
            <a:pPr marL="457200" indent="-457200" algn="ctr">
              <a:buAutoNum type="arabicPeriod"/>
            </a:pPr>
            <a:r>
              <a:rPr lang="en-US" sz="1800" b="0" dirty="0" smtClean="0">
                <a:latin typeface="Comic Sans MS" panose="030F0702030302020204" pitchFamily="66" charset="0"/>
                <a:hlinkClick r:id="rId8"/>
              </a:rPr>
              <a:t>Meiosis Interactive Animation</a:t>
            </a:r>
            <a:r>
              <a:rPr lang="en-US" sz="1800" b="0" dirty="0" smtClean="0">
                <a:latin typeface="Comic Sans MS" panose="030F0702030302020204" pitchFamily="66" charset="0"/>
              </a:rPr>
              <a:t> </a:t>
            </a:r>
            <a:r>
              <a:rPr lang="en-US" sz="1100" b="0" dirty="0" smtClean="0">
                <a:latin typeface="Comic Sans MS" panose="030F0702030302020204" pitchFamily="66" charset="0"/>
              </a:rPr>
              <a:t>from Cells Alive </a:t>
            </a:r>
            <a:endParaRPr lang="en-US" sz="1100" b="0" dirty="0" smtClean="0">
              <a:latin typeface="Comic Sans MS" panose="030F0702030302020204" pitchFamily="66" charset="0"/>
            </a:endParaRPr>
          </a:p>
          <a:p>
            <a:pPr algn="ctr"/>
            <a:endParaRPr lang="en-US" sz="900" b="0" dirty="0">
              <a:latin typeface="Comic Sans MS" panose="030F0702030302020204" pitchFamily="66" charset="0"/>
            </a:endParaRPr>
          </a:p>
        </p:txBody>
      </p:sp>
    </p:spTree>
    <p:extLst>
      <p:ext uri="{BB962C8B-B14F-4D97-AF65-F5344CB8AC3E}">
        <p14:creationId xmlns:p14="http://schemas.microsoft.com/office/powerpoint/2010/main" val="340197368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sz="3600" b="1" smtClean="0">
                <a:solidFill>
                  <a:srgbClr val="0033CC"/>
                </a:solidFill>
                <a:latin typeface="Comic Sans MS" panose="030F0702030302020204" pitchFamily="66" charset="0"/>
              </a:rPr>
              <a:t>Meiosis &amp; Sexual Reproduction </a:t>
            </a:r>
            <a:br>
              <a:rPr lang="en-US" sz="3600" b="1" smtClean="0">
                <a:solidFill>
                  <a:srgbClr val="0033CC"/>
                </a:solidFill>
                <a:latin typeface="Comic Sans MS" panose="030F0702030302020204" pitchFamily="66" charset="0"/>
              </a:rPr>
            </a:br>
            <a:r>
              <a:rPr lang="en-US" sz="2800" b="1" smtClean="0">
                <a:solidFill>
                  <a:schemeClr val="tx1"/>
                </a:solidFill>
                <a:latin typeface="Comic Sans MS" panose="030F0702030302020204" pitchFamily="66" charset="0"/>
              </a:rPr>
              <a:t>Life Cycle</a:t>
            </a:r>
          </a:p>
        </p:txBody>
      </p:sp>
      <p:sp>
        <p:nvSpPr>
          <p:cNvPr id="17411" name="Text Box 5"/>
          <p:cNvSpPr txBox="1">
            <a:spLocks noChangeArrowheads="1"/>
          </p:cNvSpPr>
          <p:nvPr/>
        </p:nvSpPr>
        <p:spPr bwMode="auto">
          <a:xfrm>
            <a:off x="5791200" y="6613525"/>
            <a:ext cx="33528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spcBef>
                <a:spcPct val="50000"/>
              </a:spcBef>
            </a:pPr>
            <a:r>
              <a:rPr lang="en-US" sz="1000" b="0">
                <a:latin typeface="Comic Sans MS" panose="030F0702030302020204" pitchFamily="66" charset="0"/>
              </a:rPr>
              <a:t>Image: </a:t>
            </a:r>
            <a:r>
              <a:rPr lang="en-US" sz="1000" b="0">
                <a:latin typeface="Comic Sans MS" panose="030F0702030302020204" pitchFamily="66" charset="0"/>
                <a:hlinkClick r:id="rId3"/>
              </a:rPr>
              <a:t>Animal Life Cycle</a:t>
            </a:r>
            <a:r>
              <a:rPr lang="en-US" sz="1000" b="0">
                <a:latin typeface="Comic Sans MS" panose="030F0702030302020204" pitchFamily="66" charset="0"/>
              </a:rPr>
              <a:t>, Dr. T’s Bio 328 Genetics</a:t>
            </a:r>
          </a:p>
        </p:txBody>
      </p:sp>
      <p:pic>
        <p:nvPicPr>
          <p:cNvPr id="17412" name="Picture 11" descr="animal-life-cycle"/>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1447800" y="1752600"/>
            <a:ext cx="6553200" cy="457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413" name="Rectangle 13"/>
          <p:cNvSpPr>
            <a:spLocks noChangeArrowheads="1"/>
          </p:cNvSpPr>
          <p:nvPr/>
        </p:nvSpPr>
        <p:spPr bwMode="auto">
          <a:xfrm>
            <a:off x="2209800" y="2286000"/>
            <a:ext cx="762000" cy="3810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p>
        </p:txBody>
      </p:sp>
      <p:sp>
        <p:nvSpPr>
          <p:cNvPr id="17414" name="Text Box 14"/>
          <p:cNvSpPr txBox="1">
            <a:spLocks noChangeArrowheads="1"/>
          </p:cNvSpPr>
          <p:nvPr/>
        </p:nvSpPr>
        <p:spPr bwMode="auto">
          <a:xfrm>
            <a:off x="2286000" y="2286000"/>
            <a:ext cx="1143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sz="1400">
                <a:solidFill>
                  <a:srgbClr val="333333"/>
                </a:solidFill>
              </a:rPr>
              <a:t>Mitosis </a:t>
            </a:r>
            <a:r>
              <a:rPr lang="en-US" sz="2800" baseline="-25000">
                <a:solidFill>
                  <a:srgbClr val="333333"/>
                </a:solidFill>
              </a:rPr>
              <a:t>*</a:t>
            </a:r>
          </a:p>
        </p:txBody>
      </p:sp>
      <p:sp>
        <p:nvSpPr>
          <p:cNvPr id="17415" name="Rectangle 16"/>
          <p:cNvSpPr>
            <a:spLocks noChangeArrowheads="1"/>
          </p:cNvSpPr>
          <p:nvPr/>
        </p:nvSpPr>
        <p:spPr bwMode="auto">
          <a:xfrm>
            <a:off x="5562600" y="2362200"/>
            <a:ext cx="228600" cy="3048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endParaRPr lang="en-US">
              <a:solidFill>
                <a:schemeClr val="bg1"/>
              </a:solidFill>
            </a:endParaRPr>
          </a:p>
        </p:txBody>
      </p:sp>
      <p:sp>
        <p:nvSpPr>
          <p:cNvPr id="17416" name="Rectangle 17"/>
          <p:cNvSpPr>
            <a:spLocks noChangeArrowheads="1"/>
          </p:cNvSpPr>
          <p:nvPr/>
        </p:nvSpPr>
        <p:spPr bwMode="auto">
          <a:xfrm>
            <a:off x="5562600" y="2362200"/>
            <a:ext cx="273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solidFill>
                  <a:srgbClr val="333333"/>
                </a:solidFill>
              </a:rPr>
              <a:t>*</a:t>
            </a:r>
          </a:p>
        </p:txBody>
      </p:sp>
      <p:sp>
        <p:nvSpPr>
          <p:cNvPr id="17417" name="Rectangle 19"/>
          <p:cNvSpPr>
            <a:spLocks noChangeArrowheads="1"/>
          </p:cNvSpPr>
          <p:nvPr/>
        </p:nvSpPr>
        <p:spPr bwMode="auto">
          <a:xfrm>
            <a:off x="6400800" y="2133600"/>
            <a:ext cx="228600" cy="3048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endParaRPr lang="en-US">
              <a:solidFill>
                <a:schemeClr val="bg1"/>
              </a:solidFill>
            </a:endParaRPr>
          </a:p>
        </p:txBody>
      </p:sp>
      <p:sp>
        <p:nvSpPr>
          <p:cNvPr id="17418" name="Rectangle 20"/>
          <p:cNvSpPr>
            <a:spLocks noChangeArrowheads="1"/>
          </p:cNvSpPr>
          <p:nvPr/>
        </p:nvSpPr>
        <p:spPr bwMode="auto">
          <a:xfrm>
            <a:off x="6400800" y="2133600"/>
            <a:ext cx="273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solidFill>
                  <a:srgbClr val="333333"/>
                </a:solidFill>
              </a:rPr>
              <a:t>*</a:t>
            </a:r>
          </a:p>
        </p:txBody>
      </p:sp>
      <p:sp>
        <p:nvSpPr>
          <p:cNvPr id="17419" name="Text Box 5"/>
          <p:cNvSpPr txBox="1">
            <a:spLocks noChangeArrowheads="1"/>
          </p:cNvSpPr>
          <p:nvPr/>
        </p:nvSpPr>
        <p:spPr bwMode="auto">
          <a:xfrm>
            <a:off x="0" y="6613525"/>
            <a:ext cx="46482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sz="1000" b="0" dirty="0">
                <a:latin typeface="Comic Sans MS" panose="030F0702030302020204" pitchFamily="66" charset="0"/>
              </a:rPr>
              <a:t>From the </a:t>
            </a:r>
            <a:r>
              <a:rPr lang="en-US" sz="1000" b="0" dirty="0">
                <a:latin typeface="Comic Sans MS" panose="030F0702030302020204" pitchFamily="66" charset="0"/>
                <a:hlinkClick r:id="rId5"/>
              </a:rPr>
              <a:t>Virtual Cell Biology Classroom</a:t>
            </a:r>
            <a:r>
              <a:rPr lang="en-US" sz="1000" b="0" dirty="0">
                <a:latin typeface="Comic Sans MS" panose="030F0702030302020204" pitchFamily="66" charset="0"/>
              </a:rPr>
              <a:t> on </a:t>
            </a:r>
            <a:r>
              <a:rPr lang="en-US" sz="1000" b="0" dirty="0">
                <a:latin typeface="Comic Sans MS" panose="030F0702030302020204" pitchFamily="66" charset="0"/>
                <a:hlinkClick r:id="rId6"/>
              </a:rPr>
              <a:t>ScienceProfOnline.com</a:t>
            </a:r>
            <a:endParaRPr lang="en-US" sz="1000" b="0" dirty="0">
              <a:latin typeface="Comic Sans MS" panose="030F0702030302020204" pitchFamily="66" charset="0"/>
            </a:endParaRPr>
          </a:p>
        </p:txBody>
      </p:sp>
    </p:spTree>
    <p:extLst>
      <p:ext uri="{BB962C8B-B14F-4D97-AF65-F5344CB8AC3E}">
        <p14:creationId xmlns:p14="http://schemas.microsoft.com/office/powerpoint/2010/main" val="29658506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01625" y="76200"/>
            <a:ext cx="8693150" cy="741363"/>
          </a:xfrm>
        </p:spPr>
        <p:txBody>
          <a:bodyPr/>
          <a:lstStyle/>
          <a:p>
            <a:pPr eaLnBrk="1" hangingPunct="1"/>
            <a:r>
              <a:rPr lang="en-US" sz="3200" b="1" smtClean="0">
                <a:solidFill>
                  <a:srgbClr val="0033CC"/>
                </a:solidFill>
                <a:latin typeface="Comic Sans MS" panose="030F0702030302020204" pitchFamily="66" charset="0"/>
                <a:cs typeface="Times New Roman" panose="02020603050405020304" pitchFamily="18" charset="0"/>
              </a:rPr>
              <a:t>Genetic Variation in Diploid Organisms</a:t>
            </a:r>
          </a:p>
        </p:txBody>
      </p:sp>
      <p:sp>
        <p:nvSpPr>
          <p:cNvPr id="21507" name="Rectangle 3"/>
          <p:cNvSpPr>
            <a:spLocks noGrp="1" noChangeArrowheads="1"/>
          </p:cNvSpPr>
          <p:nvPr>
            <p:ph type="body" sz="half" idx="1"/>
          </p:nvPr>
        </p:nvSpPr>
        <p:spPr>
          <a:xfrm>
            <a:off x="179388" y="3159125"/>
            <a:ext cx="5154612" cy="2479675"/>
          </a:xfrm>
        </p:spPr>
        <p:txBody>
          <a:bodyPr/>
          <a:lstStyle/>
          <a:p>
            <a:pPr marL="285750" indent="-285750">
              <a:buFont typeface="Arial" pitchFamily="34" charset="0"/>
              <a:buChar char="•"/>
              <a:defRPr/>
            </a:pPr>
            <a:r>
              <a:rPr lang="en-US" sz="1600" dirty="0" smtClean="0">
                <a:latin typeface="Comic Sans MS" pitchFamily="66" charset="0"/>
                <a:cs typeface="Times New Roman" pitchFamily="18" charset="0"/>
              </a:rPr>
              <a:t>Fusion of sperm and egg results in unique offspring</a:t>
            </a:r>
            <a:r>
              <a:rPr lang="en-CA" sz="1600" dirty="0" smtClean="0">
                <a:latin typeface="Comic Sans MS" pitchFamily="66" charset="0"/>
                <a:cs typeface="Times New Roman" pitchFamily="18" charset="0"/>
              </a:rPr>
              <a:t>.</a:t>
            </a:r>
            <a:r>
              <a:rPr lang="en-US" sz="1600" dirty="0" smtClean="0">
                <a:latin typeface="Comic Sans MS" pitchFamily="66" charset="0"/>
                <a:cs typeface="Times New Roman" pitchFamily="18" charset="0"/>
              </a:rPr>
              <a:t> </a:t>
            </a:r>
          </a:p>
          <a:p>
            <a:pPr marL="0" indent="0">
              <a:buFontTx/>
              <a:buNone/>
              <a:defRPr/>
            </a:pPr>
            <a:endParaRPr lang="en-US" sz="1400" dirty="0" smtClean="0">
              <a:latin typeface="Comic Sans MS" pitchFamily="66" charset="0"/>
              <a:cs typeface="Times New Roman" pitchFamily="18" charset="0"/>
            </a:endParaRPr>
          </a:p>
          <a:p>
            <a:pPr marL="285750" indent="-285750">
              <a:buFont typeface="Arial" pitchFamily="34" charset="0"/>
              <a:buChar char="•"/>
              <a:defRPr/>
            </a:pPr>
            <a:r>
              <a:rPr lang="en-US" sz="1600" dirty="0" smtClean="0">
                <a:latin typeface="Comic Sans MS" pitchFamily="66" charset="0"/>
                <a:cs typeface="Times New Roman" pitchFamily="18" charset="0"/>
              </a:rPr>
              <a:t>But not only because the young are a product of two individuals with different genetic makeup</a:t>
            </a:r>
            <a:r>
              <a:rPr lang="en-US" sz="1400" dirty="0" smtClean="0">
                <a:latin typeface="Comic Sans MS" pitchFamily="66" charset="0"/>
                <a:cs typeface="Times New Roman" pitchFamily="18" charset="0"/>
              </a:rPr>
              <a:t>. </a:t>
            </a:r>
          </a:p>
          <a:p>
            <a:pPr marL="285750" indent="-285750">
              <a:buFont typeface="Arial" pitchFamily="34" charset="0"/>
              <a:buChar char="•"/>
              <a:defRPr/>
            </a:pPr>
            <a:endParaRPr lang="en-US" sz="1200" dirty="0" smtClean="0">
              <a:latin typeface="Comic Sans MS" pitchFamily="66" charset="0"/>
              <a:cs typeface="Times New Roman" pitchFamily="18" charset="0"/>
            </a:endParaRPr>
          </a:p>
          <a:p>
            <a:pPr eaLnBrk="1" hangingPunct="1">
              <a:lnSpc>
                <a:spcPct val="90000"/>
              </a:lnSpc>
              <a:defRPr/>
            </a:pPr>
            <a:r>
              <a:rPr lang="en-US" sz="1600" dirty="0" smtClean="0">
                <a:latin typeface="Comic Sans MS" pitchFamily="66" charset="0"/>
                <a:cs typeface="Times New Roman" pitchFamily="18" charset="0"/>
              </a:rPr>
              <a:t>Meiosis “shuffles” the genes so that the an individual’s gametes are genetically different from one another.</a:t>
            </a:r>
          </a:p>
          <a:p>
            <a:pPr eaLnBrk="1" hangingPunct="1">
              <a:lnSpc>
                <a:spcPct val="90000"/>
              </a:lnSpc>
              <a:defRPr/>
            </a:pPr>
            <a:endParaRPr lang="en-US" sz="1600" dirty="0" smtClean="0">
              <a:latin typeface="Comic Sans MS" pitchFamily="66" charset="0"/>
              <a:cs typeface="Times New Roman" pitchFamily="18" charset="0"/>
            </a:endParaRPr>
          </a:p>
        </p:txBody>
      </p:sp>
      <p:sp>
        <p:nvSpPr>
          <p:cNvPr id="18436" name="Text Box 5"/>
          <p:cNvSpPr txBox="1">
            <a:spLocks noChangeArrowheads="1"/>
          </p:cNvSpPr>
          <p:nvPr/>
        </p:nvSpPr>
        <p:spPr bwMode="auto">
          <a:xfrm>
            <a:off x="0" y="6613525"/>
            <a:ext cx="46482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sz="1000" b="0">
                <a:latin typeface="Comic Sans MS" panose="030F0702030302020204" pitchFamily="66" charset="0"/>
              </a:rPr>
              <a:t>From the </a:t>
            </a:r>
            <a:r>
              <a:rPr lang="en-US" sz="1000" b="0">
                <a:latin typeface="Comic Sans MS" panose="030F0702030302020204" pitchFamily="66" charset="0"/>
                <a:hlinkClick r:id="rId3"/>
              </a:rPr>
              <a:t>Virtual Cell Biology Classroom</a:t>
            </a:r>
            <a:r>
              <a:rPr lang="en-US" sz="1000" b="0">
                <a:latin typeface="Comic Sans MS" panose="030F0702030302020204" pitchFamily="66" charset="0"/>
              </a:rPr>
              <a:t> on </a:t>
            </a:r>
            <a:r>
              <a:rPr lang="en-US" sz="1000" b="0">
                <a:latin typeface="Comic Sans MS" panose="030F0702030302020204" pitchFamily="66" charset="0"/>
                <a:hlinkClick r:id="rId4"/>
              </a:rPr>
              <a:t>ScienceProfOnline.com</a:t>
            </a:r>
            <a:endParaRPr lang="en-US" sz="1000" b="0">
              <a:latin typeface="Comic Sans MS" panose="030F0702030302020204" pitchFamily="66" charset="0"/>
            </a:endParaRPr>
          </a:p>
        </p:txBody>
      </p:sp>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32261" y="990600"/>
            <a:ext cx="5243925" cy="175107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8438" name="Picture 1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562725" y="4038600"/>
            <a:ext cx="2398713" cy="240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p:cNvPicPr>
            <a:picLocks noChangeAspect="1"/>
          </p:cNvPicPr>
          <p:nvPr/>
        </p:nvPicPr>
        <p:blipFill>
          <a:blip r:embed="rId7"/>
          <a:stretch>
            <a:fillRect/>
          </a:stretch>
        </p:blipFill>
        <p:spPr>
          <a:xfrm>
            <a:off x="5521325" y="3151188"/>
            <a:ext cx="1654175" cy="14668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8440" name="Text Box 4"/>
          <p:cNvSpPr txBox="1">
            <a:spLocks noChangeArrowheads="1"/>
          </p:cNvSpPr>
          <p:nvPr/>
        </p:nvSpPr>
        <p:spPr bwMode="auto">
          <a:xfrm>
            <a:off x="6553200" y="6613525"/>
            <a:ext cx="2590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spcBef>
                <a:spcPct val="50000"/>
              </a:spcBef>
            </a:pPr>
            <a:r>
              <a:rPr lang="en-US" sz="1000" b="0">
                <a:latin typeface="Comic Sans MS" panose="030F0702030302020204" pitchFamily="66" charset="0"/>
              </a:rPr>
              <a:t>Image: </a:t>
            </a:r>
            <a:r>
              <a:rPr lang="en-US" sz="1000" b="0">
                <a:latin typeface="Comic Sans MS" panose="030F0702030302020204" pitchFamily="66" charset="0"/>
                <a:hlinkClick r:id="rId8"/>
              </a:rPr>
              <a:t>Meiosis diagram</a:t>
            </a:r>
            <a:r>
              <a:rPr lang="en-US" sz="1000" b="0">
                <a:latin typeface="Comic Sans MS" panose="030F0702030302020204" pitchFamily="66" charset="0"/>
              </a:rPr>
              <a:t>, Marek Kultys</a:t>
            </a:r>
          </a:p>
        </p:txBody>
      </p:sp>
      <p:cxnSp>
        <p:nvCxnSpPr>
          <p:cNvPr id="18441" name="Straight Arrow Connector 17"/>
          <p:cNvCxnSpPr>
            <a:cxnSpLocks noChangeShapeType="1"/>
          </p:cNvCxnSpPr>
          <p:nvPr/>
        </p:nvCxnSpPr>
        <p:spPr bwMode="auto">
          <a:xfrm flipH="1" flipV="1">
            <a:off x="6562725" y="4759325"/>
            <a:ext cx="193675" cy="147638"/>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442" name="TextBox 27"/>
          <p:cNvSpPr txBox="1">
            <a:spLocks noChangeArrowheads="1"/>
          </p:cNvSpPr>
          <p:nvPr/>
        </p:nvSpPr>
        <p:spPr bwMode="auto">
          <a:xfrm>
            <a:off x="1090613" y="5743575"/>
            <a:ext cx="5257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US" sz="2000" b="0" i="1">
                <a:latin typeface="Comic Sans MS" panose="030F0702030302020204" pitchFamily="66" charset="0"/>
                <a:cs typeface="Times New Roman" panose="02020603050405020304" pitchFamily="18" charset="0"/>
              </a:rPr>
              <a:t>How is this shuffling accomplished?</a:t>
            </a:r>
            <a:endParaRPr lang="en-US" sz="2000" b="0" i="1">
              <a:latin typeface="Comic Sans MS" panose="030F0702030302020204" pitchFamily="66" charset="0"/>
            </a:endParaRPr>
          </a:p>
        </p:txBody>
      </p:sp>
    </p:spTree>
    <p:extLst>
      <p:ext uri="{BB962C8B-B14F-4D97-AF65-F5344CB8AC3E}">
        <p14:creationId xmlns:p14="http://schemas.microsoft.com/office/powerpoint/2010/main" val="3012411814"/>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381000"/>
            <a:ext cx="8229600" cy="792163"/>
          </a:xfrm>
        </p:spPr>
        <p:txBody>
          <a:bodyPr/>
          <a:lstStyle/>
          <a:p>
            <a:pPr eaLnBrk="1" hangingPunct="1"/>
            <a:r>
              <a:rPr lang="en-US" sz="3600" b="1" smtClean="0">
                <a:solidFill>
                  <a:srgbClr val="0033CC"/>
                </a:solidFill>
                <a:latin typeface="Comic Sans MS" panose="030F0702030302020204" pitchFamily="66" charset="0"/>
              </a:rPr>
              <a:t>Genetic shuffling of Meiosis I</a:t>
            </a:r>
          </a:p>
        </p:txBody>
      </p:sp>
      <p:sp>
        <p:nvSpPr>
          <p:cNvPr id="19459" name="Rectangle 3"/>
          <p:cNvSpPr>
            <a:spLocks noGrp="1" noChangeArrowheads="1"/>
          </p:cNvSpPr>
          <p:nvPr>
            <p:ph type="body" sz="half" idx="1"/>
          </p:nvPr>
        </p:nvSpPr>
        <p:spPr>
          <a:xfrm>
            <a:off x="457200" y="1524000"/>
            <a:ext cx="8305800" cy="4754563"/>
          </a:xfrm>
        </p:spPr>
        <p:txBody>
          <a:bodyPr/>
          <a:lstStyle/>
          <a:p>
            <a:pPr algn="ctr" eaLnBrk="1" hangingPunct="1">
              <a:lnSpc>
                <a:spcPct val="80000"/>
              </a:lnSpc>
              <a:buFontTx/>
              <a:buNone/>
            </a:pPr>
            <a:r>
              <a:rPr lang="en-US" sz="2200" dirty="0" smtClean="0">
                <a:latin typeface="Comic Sans MS" panose="030F0702030302020204" pitchFamily="66" charset="0"/>
              </a:rPr>
              <a:t>   In addition to a new combination of chromosomes resulting from </a:t>
            </a:r>
            <a:r>
              <a:rPr lang="en-US" sz="2200" b="1" dirty="0" smtClean="0">
                <a:latin typeface="Comic Sans MS" panose="030F0702030302020204" pitchFamily="66" charset="0"/>
              </a:rPr>
              <a:t>fertilization</a:t>
            </a:r>
            <a:r>
              <a:rPr lang="en-US" sz="2200" dirty="0" smtClean="0">
                <a:latin typeface="Comic Sans MS" panose="030F0702030302020204" pitchFamily="66" charset="0"/>
              </a:rPr>
              <a:t>, there are also events in Meiosis I that shuffle the genes.</a:t>
            </a:r>
          </a:p>
          <a:p>
            <a:pPr eaLnBrk="1" hangingPunct="1">
              <a:lnSpc>
                <a:spcPct val="80000"/>
              </a:lnSpc>
            </a:pPr>
            <a:endParaRPr lang="en-US" sz="2200" dirty="0" smtClean="0">
              <a:latin typeface="Comic Sans MS" panose="030F0702030302020204" pitchFamily="66" charset="0"/>
            </a:endParaRPr>
          </a:p>
          <a:p>
            <a:pPr eaLnBrk="1" hangingPunct="1">
              <a:lnSpc>
                <a:spcPct val="80000"/>
              </a:lnSpc>
            </a:pPr>
            <a:endParaRPr lang="en-US" sz="2400" dirty="0" smtClean="0">
              <a:latin typeface="Comic Sans MS" panose="030F0702030302020204" pitchFamily="66" charset="0"/>
            </a:endParaRPr>
          </a:p>
          <a:p>
            <a:pPr eaLnBrk="1" hangingPunct="1">
              <a:lnSpc>
                <a:spcPct val="80000"/>
              </a:lnSpc>
              <a:buFontTx/>
              <a:buNone/>
            </a:pPr>
            <a:r>
              <a:rPr lang="en-US" sz="2800" dirty="0" smtClean="0">
                <a:latin typeface="Comic Sans MS" panose="030F0702030302020204" pitchFamily="66" charset="0"/>
              </a:rPr>
              <a:t>    1. </a:t>
            </a:r>
            <a:r>
              <a:rPr lang="en-US" b="1" dirty="0" smtClean="0">
                <a:latin typeface="Comic Sans MS" panose="030F0702030302020204" pitchFamily="66" charset="0"/>
              </a:rPr>
              <a:t>Crossing over</a:t>
            </a:r>
            <a:r>
              <a:rPr lang="en-US" sz="2800" dirty="0" smtClean="0">
                <a:latin typeface="Comic Sans MS" panose="030F0702030302020204" pitchFamily="66" charset="0"/>
              </a:rPr>
              <a:t> </a:t>
            </a:r>
            <a:r>
              <a:rPr lang="en-US" sz="2000" dirty="0" smtClean="0">
                <a:latin typeface="Comic Sans MS" panose="030F0702030302020204" pitchFamily="66" charset="0"/>
              </a:rPr>
              <a:t>in Prophase I.</a:t>
            </a:r>
          </a:p>
          <a:p>
            <a:pPr eaLnBrk="1" hangingPunct="1">
              <a:lnSpc>
                <a:spcPct val="80000"/>
              </a:lnSpc>
              <a:buFontTx/>
              <a:buAutoNum type="arabicPeriod"/>
            </a:pPr>
            <a:endParaRPr lang="en-US" sz="2000" dirty="0" smtClean="0">
              <a:latin typeface="Comic Sans MS" panose="030F0702030302020204" pitchFamily="66" charset="0"/>
            </a:endParaRPr>
          </a:p>
          <a:p>
            <a:pPr marL="0" indent="0" eaLnBrk="1" hangingPunct="1">
              <a:lnSpc>
                <a:spcPct val="80000"/>
              </a:lnSpc>
              <a:buNone/>
            </a:pPr>
            <a:endParaRPr lang="en-US" sz="2800" dirty="0" smtClean="0">
              <a:latin typeface="Comic Sans MS" panose="030F0702030302020204" pitchFamily="66" charset="0"/>
            </a:endParaRPr>
          </a:p>
          <a:p>
            <a:pPr marL="762000" lvl="1" indent="-304800" eaLnBrk="1" hangingPunct="1">
              <a:lnSpc>
                <a:spcPct val="80000"/>
              </a:lnSpc>
              <a:buFontTx/>
              <a:buNone/>
            </a:pPr>
            <a:endParaRPr lang="en-US" sz="2400" dirty="0" smtClean="0">
              <a:latin typeface="Comic Sans MS" panose="030F0702030302020204" pitchFamily="66" charset="0"/>
            </a:endParaRPr>
          </a:p>
          <a:p>
            <a:pPr eaLnBrk="1" hangingPunct="1">
              <a:lnSpc>
                <a:spcPct val="80000"/>
              </a:lnSpc>
              <a:buFontTx/>
              <a:buNone/>
            </a:pPr>
            <a:r>
              <a:rPr lang="en-US" sz="2800" dirty="0" smtClean="0">
                <a:latin typeface="Comic Sans MS" panose="030F0702030302020204" pitchFamily="66" charset="0"/>
              </a:rPr>
              <a:t>    2. </a:t>
            </a:r>
            <a:r>
              <a:rPr lang="en-US" b="1" dirty="0" smtClean="0">
                <a:latin typeface="Comic Sans MS" panose="030F0702030302020204" pitchFamily="66" charset="0"/>
              </a:rPr>
              <a:t>Independent assortment</a:t>
            </a:r>
            <a:r>
              <a:rPr lang="en-US" sz="2800" dirty="0" smtClean="0">
                <a:latin typeface="Comic Sans MS" panose="030F0702030302020204" pitchFamily="66" charset="0"/>
              </a:rPr>
              <a:t> </a:t>
            </a:r>
            <a:r>
              <a:rPr lang="en-US" sz="2000" dirty="0" smtClean="0">
                <a:latin typeface="Comic Sans MS" panose="030F0702030302020204" pitchFamily="66" charset="0"/>
              </a:rPr>
              <a:t>in Metaphase I.</a:t>
            </a:r>
          </a:p>
        </p:txBody>
      </p:sp>
      <p:sp>
        <p:nvSpPr>
          <p:cNvPr id="19460" name="Text Box 5"/>
          <p:cNvSpPr txBox="1">
            <a:spLocks noChangeArrowheads="1"/>
          </p:cNvSpPr>
          <p:nvPr/>
        </p:nvSpPr>
        <p:spPr bwMode="auto">
          <a:xfrm>
            <a:off x="4495800" y="6613525"/>
            <a:ext cx="46482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spcBef>
                <a:spcPct val="50000"/>
              </a:spcBef>
            </a:pPr>
            <a:r>
              <a:rPr lang="en-US" sz="1000" b="0">
                <a:latin typeface="Comic Sans MS" panose="030F0702030302020204" pitchFamily="66" charset="0"/>
              </a:rPr>
              <a:t>From the </a:t>
            </a:r>
            <a:r>
              <a:rPr lang="en-US" sz="1000" b="0">
                <a:latin typeface="Comic Sans MS" panose="030F0702030302020204" pitchFamily="66" charset="0"/>
                <a:hlinkClick r:id="rId4"/>
              </a:rPr>
              <a:t>Virtual Cell Biology Classroom</a:t>
            </a:r>
            <a:r>
              <a:rPr lang="en-US" sz="1000" b="0">
                <a:latin typeface="Comic Sans MS" panose="030F0702030302020204" pitchFamily="66" charset="0"/>
              </a:rPr>
              <a:t> on </a:t>
            </a:r>
            <a:r>
              <a:rPr lang="en-US" sz="1000" b="0">
                <a:latin typeface="Comic Sans MS" panose="030F0702030302020204" pitchFamily="66" charset="0"/>
                <a:hlinkClick r:id="rId5"/>
              </a:rPr>
              <a:t>ScienceProfOnline.com</a:t>
            </a:r>
            <a:endParaRPr lang="en-US" sz="1000" b="0">
              <a:latin typeface="Comic Sans MS" panose="030F0702030302020204" pitchFamily="66" charset="0"/>
            </a:endParaRPr>
          </a:p>
        </p:txBody>
      </p:sp>
    </p:spTree>
    <p:custDataLst>
      <p:tags r:id="rId1"/>
    </p:custDataLst>
    <p:extLst>
      <p:ext uri="{BB962C8B-B14F-4D97-AF65-F5344CB8AC3E}">
        <p14:creationId xmlns:p14="http://schemas.microsoft.com/office/powerpoint/2010/main" val="1010456015"/>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28600" y="282575"/>
            <a:ext cx="4800600" cy="1143000"/>
          </a:xfrm>
        </p:spPr>
        <p:txBody>
          <a:bodyPr/>
          <a:lstStyle/>
          <a:p>
            <a:pPr algn="l" eaLnBrk="1" hangingPunct="1"/>
            <a:r>
              <a:rPr lang="en-US" b="1" dirty="0" smtClean="0">
                <a:solidFill>
                  <a:srgbClr val="0033CC"/>
                </a:solidFill>
                <a:latin typeface="Comic Sans MS" panose="030F0702030302020204" pitchFamily="66" charset="0"/>
              </a:rPr>
              <a:t>Crossing Over</a:t>
            </a:r>
            <a:endParaRPr lang="en-US" b="1" dirty="0" smtClean="0">
              <a:latin typeface="Comic Sans MS" panose="030F0702030302020204" pitchFamily="66" charset="0"/>
            </a:endParaRPr>
          </a:p>
        </p:txBody>
      </p:sp>
      <p:sp>
        <p:nvSpPr>
          <p:cNvPr id="23555" name="Rectangle 3"/>
          <p:cNvSpPr>
            <a:spLocks noGrp="1" noChangeArrowheads="1"/>
          </p:cNvSpPr>
          <p:nvPr>
            <p:ph type="body" sz="half" idx="1"/>
          </p:nvPr>
        </p:nvSpPr>
        <p:spPr>
          <a:xfrm>
            <a:off x="228600" y="1809750"/>
            <a:ext cx="3810000" cy="4648200"/>
          </a:xfrm>
        </p:spPr>
        <p:txBody>
          <a:bodyPr/>
          <a:lstStyle/>
          <a:p>
            <a:pPr eaLnBrk="1" hangingPunct="1">
              <a:lnSpc>
                <a:spcPct val="90000"/>
              </a:lnSpc>
              <a:defRPr/>
            </a:pPr>
            <a:r>
              <a:rPr lang="en-US" sz="1800" dirty="0" smtClean="0">
                <a:latin typeface="Comic Sans MS" pitchFamily="66" charset="0"/>
                <a:hlinkClick r:id="rId4"/>
              </a:rPr>
              <a:t>Homologues</a:t>
            </a:r>
            <a:r>
              <a:rPr lang="en-US" sz="1800" dirty="0" smtClean="0">
                <a:latin typeface="Comic Sans MS" pitchFamily="66" charset="0"/>
              </a:rPr>
              <a:t> break at identical locations, then rejoin opposite partners.  </a:t>
            </a:r>
          </a:p>
          <a:p>
            <a:pPr eaLnBrk="1" hangingPunct="1">
              <a:lnSpc>
                <a:spcPct val="90000"/>
              </a:lnSpc>
              <a:defRPr/>
            </a:pPr>
            <a:endParaRPr lang="en-US" sz="2000" dirty="0" smtClean="0">
              <a:latin typeface="Comic Sans MS" pitchFamily="66" charset="0"/>
            </a:endParaRPr>
          </a:p>
          <a:p>
            <a:pPr eaLnBrk="1" hangingPunct="1">
              <a:lnSpc>
                <a:spcPct val="90000"/>
              </a:lnSpc>
              <a:defRPr/>
            </a:pPr>
            <a:r>
              <a:rPr lang="en-US" sz="1800" dirty="0" smtClean="0">
                <a:latin typeface="Comic Sans MS" pitchFamily="66" charset="0"/>
              </a:rPr>
              <a:t>This creates new combinations of the alleles on each chromosome.  </a:t>
            </a:r>
          </a:p>
          <a:p>
            <a:pPr eaLnBrk="1" hangingPunct="1">
              <a:lnSpc>
                <a:spcPct val="90000"/>
              </a:lnSpc>
              <a:defRPr/>
            </a:pPr>
            <a:endParaRPr lang="en-US" sz="2000" dirty="0" smtClean="0">
              <a:latin typeface="Comic Sans MS" pitchFamily="66" charset="0"/>
            </a:endParaRPr>
          </a:p>
          <a:p>
            <a:pPr eaLnBrk="1" hangingPunct="1">
              <a:lnSpc>
                <a:spcPct val="90000"/>
              </a:lnSpc>
              <a:defRPr/>
            </a:pPr>
            <a:r>
              <a:rPr lang="en-US" sz="1800" dirty="0" smtClean="0">
                <a:latin typeface="Comic Sans MS" pitchFamily="66" charset="0"/>
              </a:rPr>
              <a:t>Occurs randomly several times on every chromosome.  </a:t>
            </a:r>
          </a:p>
          <a:p>
            <a:pPr marL="0" indent="0" eaLnBrk="1" hangingPunct="1">
              <a:lnSpc>
                <a:spcPct val="90000"/>
              </a:lnSpc>
              <a:buFontTx/>
              <a:buNone/>
              <a:defRPr/>
            </a:pPr>
            <a:endParaRPr lang="en-US" sz="2000" dirty="0" smtClean="0">
              <a:latin typeface="Comic Sans MS" pitchFamily="66" charset="0"/>
            </a:endParaRPr>
          </a:p>
          <a:p>
            <a:pPr eaLnBrk="1" hangingPunct="1">
              <a:lnSpc>
                <a:spcPct val="90000"/>
              </a:lnSpc>
              <a:defRPr/>
            </a:pPr>
            <a:r>
              <a:rPr lang="en-US" sz="1800" dirty="0" smtClean="0">
                <a:latin typeface="Comic Sans MS" pitchFamily="66" charset="0"/>
              </a:rPr>
              <a:t>Results in mixing of the genes you inherited from your parents.</a:t>
            </a:r>
          </a:p>
          <a:p>
            <a:pPr eaLnBrk="1" hangingPunct="1">
              <a:lnSpc>
                <a:spcPct val="90000"/>
              </a:lnSpc>
              <a:defRPr/>
            </a:pPr>
            <a:endParaRPr lang="en-US" sz="1800" dirty="0" smtClean="0">
              <a:latin typeface="Comic Sans MS" pitchFamily="66" charset="0"/>
            </a:endParaRPr>
          </a:p>
        </p:txBody>
      </p:sp>
      <p:pic>
        <p:nvPicPr>
          <p:cNvPr id="20484" name="Picture 7" descr="Crossover_"/>
          <p:cNvPicPr>
            <a:picLocks noGrp="1" noChangeAspect="1" noChangeArrowheads="1"/>
          </p:cNvPicPr>
          <p:nvPr>
            <p:ph sz="quarter" idx="2"/>
          </p:nvPr>
        </p:nvPicPr>
        <p:blipFill>
          <a:blip r:embed="rId5">
            <a:extLst>
              <a:ext uri="{28A0092B-C50C-407E-A947-70E740481C1C}">
                <a14:useLocalDpi xmlns:a14="http://schemas.microsoft.com/office/drawing/2010/main" val="0"/>
              </a:ext>
            </a:extLst>
          </a:blip>
          <a:srcRect/>
          <a:stretch>
            <a:fillRect/>
          </a:stretch>
        </p:blipFill>
        <p:spPr>
          <a:xfrm>
            <a:off x="4365625" y="2819400"/>
            <a:ext cx="4679950" cy="1676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485" name="Picture 8" descr="Chromosomal_Recombination"/>
          <p:cNvPicPr>
            <a:picLocks noGrp="1" noChangeAspect="1" noChangeArrowheads="1"/>
          </p:cNvPicPr>
          <p:nvPr>
            <p:ph sz="quarter" idx="3"/>
          </p:nvPr>
        </p:nvPicPr>
        <p:blipFill>
          <a:blip r:embed="rId6">
            <a:extLst>
              <a:ext uri="{28A0092B-C50C-407E-A947-70E740481C1C}">
                <a14:useLocalDpi xmlns:a14="http://schemas.microsoft.com/office/drawing/2010/main" val="0"/>
              </a:ext>
            </a:extLst>
          </a:blip>
          <a:srcRect/>
          <a:stretch>
            <a:fillRect/>
          </a:stretch>
        </p:blipFill>
        <p:spPr>
          <a:xfrm>
            <a:off x="5029200" y="4724400"/>
            <a:ext cx="3276600" cy="1390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486" name="Text Box 10"/>
          <p:cNvSpPr txBox="1">
            <a:spLocks noChangeArrowheads="1"/>
          </p:cNvSpPr>
          <p:nvPr/>
        </p:nvSpPr>
        <p:spPr bwMode="auto">
          <a:xfrm>
            <a:off x="5181600" y="6461125"/>
            <a:ext cx="39624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spcBef>
                <a:spcPct val="50000"/>
              </a:spcBef>
            </a:pPr>
            <a:r>
              <a:rPr lang="en-US" sz="1000" b="0">
                <a:latin typeface="Comic Sans MS" panose="030F0702030302020204" pitchFamily="66" charset="0"/>
              </a:rPr>
              <a:t>Image: </a:t>
            </a:r>
            <a:r>
              <a:rPr lang="en-US" sz="1000" b="0">
                <a:latin typeface="Comic Sans MS" panose="030F0702030302020204" pitchFamily="66" charset="0"/>
                <a:hlinkClick r:id="rId7"/>
              </a:rPr>
              <a:t>Meiosis diagram</a:t>
            </a:r>
            <a:r>
              <a:rPr lang="en-US" sz="1000" b="0">
                <a:latin typeface="Comic Sans MS" panose="030F0702030302020204" pitchFamily="66" charset="0"/>
              </a:rPr>
              <a:t>, Marek Kultys ; </a:t>
            </a:r>
            <a:r>
              <a:rPr lang="en-US" sz="1000" b="0">
                <a:latin typeface="Comic Sans MS" panose="030F0702030302020204" pitchFamily="66" charset="0"/>
                <a:hlinkClick r:id="rId8"/>
              </a:rPr>
              <a:t>Crossing over</a:t>
            </a:r>
            <a:r>
              <a:rPr lang="en-US" sz="1000" b="0">
                <a:latin typeface="Comic Sans MS" panose="030F0702030302020204" pitchFamily="66" charset="0"/>
              </a:rPr>
              <a:t>, Thomas Hunt Morgan, </a:t>
            </a:r>
            <a:r>
              <a:rPr lang="en-US" sz="1000" b="0">
                <a:latin typeface="Comic Sans MS" panose="030F0702030302020204" pitchFamily="66" charset="0"/>
                <a:hlinkClick r:id="rId9"/>
              </a:rPr>
              <a:t>Molecular crossing over</a:t>
            </a:r>
            <a:r>
              <a:rPr lang="en-US" sz="1000" b="0">
                <a:latin typeface="Comic Sans MS" panose="030F0702030302020204" pitchFamily="66" charset="0"/>
              </a:rPr>
              <a:t>, David Hall</a:t>
            </a:r>
          </a:p>
        </p:txBody>
      </p:sp>
      <p:sp>
        <p:nvSpPr>
          <p:cNvPr id="20487" name="Text Box 5"/>
          <p:cNvSpPr txBox="1">
            <a:spLocks noChangeArrowheads="1"/>
          </p:cNvSpPr>
          <p:nvPr/>
        </p:nvSpPr>
        <p:spPr bwMode="auto">
          <a:xfrm>
            <a:off x="0" y="6613525"/>
            <a:ext cx="46482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sz="1000" b="0">
                <a:latin typeface="Comic Sans MS" panose="030F0702030302020204" pitchFamily="66" charset="0"/>
              </a:rPr>
              <a:t>From the </a:t>
            </a:r>
            <a:r>
              <a:rPr lang="en-US" sz="1000" b="0">
                <a:latin typeface="Comic Sans MS" panose="030F0702030302020204" pitchFamily="66" charset="0"/>
                <a:hlinkClick r:id="rId10"/>
              </a:rPr>
              <a:t>Virtual Cell Biology Classroom</a:t>
            </a:r>
            <a:r>
              <a:rPr lang="en-US" sz="1000" b="0">
                <a:latin typeface="Comic Sans MS" panose="030F0702030302020204" pitchFamily="66" charset="0"/>
              </a:rPr>
              <a:t> on </a:t>
            </a:r>
            <a:r>
              <a:rPr lang="en-US" sz="1000" b="0">
                <a:latin typeface="Comic Sans MS" panose="030F0702030302020204" pitchFamily="66" charset="0"/>
                <a:hlinkClick r:id="rId11"/>
              </a:rPr>
              <a:t>ScienceProfOnline.com</a:t>
            </a:r>
            <a:endParaRPr lang="en-US" sz="1000" b="0">
              <a:latin typeface="Comic Sans MS" panose="030F0702030302020204" pitchFamily="66" charset="0"/>
            </a:endParaRPr>
          </a:p>
        </p:txBody>
      </p:sp>
      <p:pic>
        <p:nvPicPr>
          <p:cNvPr id="20488" name="Picture 9" descr="ProphaseI_diagram"/>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181600" y="287338"/>
            <a:ext cx="2971800" cy="2362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extLst>
      <p:ext uri="{BB962C8B-B14F-4D97-AF65-F5344CB8AC3E}">
        <p14:creationId xmlns:p14="http://schemas.microsoft.com/office/powerpoint/2010/main" val="104240829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457200" y="236538"/>
            <a:ext cx="483711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sz="3600" b="1" dirty="0">
                <a:solidFill>
                  <a:srgbClr val="FF3300"/>
                </a:solidFill>
                <a:latin typeface="Comic Sans MS" panose="030F0702030302020204" pitchFamily="66" charset="0"/>
              </a:rPr>
              <a:t>Eukaryotic</a:t>
            </a:r>
            <a:r>
              <a:rPr lang="en-US" sz="3600" b="1" dirty="0">
                <a:solidFill>
                  <a:srgbClr val="FF0000"/>
                </a:solidFill>
                <a:latin typeface="Comic Sans MS" panose="030F0702030302020204" pitchFamily="66" charset="0"/>
              </a:rPr>
              <a:t> Cell Cycle</a:t>
            </a:r>
          </a:p>
        </p:txBody>
      </p:sp>
      <p:sp>
        <p:nvSpPr>
          <p:cNvPr id="7171" name="Text Box 5"/>
          <p:cNvSpPr txBox="1">
            <a:spLocks noChangeArrowheads="1"/>
          </p:cNvSpPr>
          <p:nvPr/>
        </p:nvSpPr>
        <p:spPr bwMode="auto">
          <a:xfrm>
            <a:off x="381000" y="1758950"/>
            <a:ext cx="45720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sz="1800" dirty="0">
                <a:latin typeface="Comic Sans MS" panose="030F0702030302020204" pitchFamily="66" charset="0"/>
              </a:rPr>
              <a:t>– Cell </a:t>
            </a:r>
            <a:r>
              <a:rPr lang="en-US" sz="1800" dirty="0" smtClean="0">
                <a:latin typeface="Comic Sans MS" panose="030F0702030302020204" pitchFamily="66" charset="0"/>
              </a:rPr>
              <a:t>grows.</a:t>
            </a:r>
            <a:endParaRPr lang="en-US" sz="1800" dirty="0">
              <a:latin typeface="Comic Sans MS" panose="030F0702030302020204" pitchFamily="66" charset="0"/>
            </a:endParaRPr>
          </a:p>
          <a:p>
            <a:pPr eaLnBrk="1" hangingPunct="1"/>
            <a:endParaRPr lang="en-US" sz="2000" dirty="0">
              <a:latin typeface="Comic Sans MS" panose="030F0702030302020204" pitchFamily="66" charset="0"/>
            </a:endParaRPr>
          </a:p>
          <a:p>
            <a:pPr eaLnBrk="1" hangingPunct="1"/>
            <a:r>
              <a:rPr lang="en-US" sz="1800" dirty="0">
                <a:latin typeface="Comic Sans MS" panose="030F0702030302020204" pitchFamily="66" charset="0"/>
              </a:rPr>
              <a:t>– DNA is </a:t>
            </a:r>
            <a:r>
              <a:rPr lang="en-US" sz="1800" dirty="0" smtClean="0">
                <a:latin typeface="Comic Sans MS" panose="030F0702030302020204" pitchFamily="66" charset="0"/>
              </a:rPr>
              <a:t>replicated.</a:t>
            </a:r>
            <a:endParaRPr lang="en-US" sz="1800" dirty="0">
              <a:latin typeface="Comic Sans MS" panose="030F0702030302020204" pitchFamily="66" charset="0"/>
            </a:endParaRPr>
          </a:p>
          <a:p>
            <a:pPr eaLnBrk="1" hangingPunct="1"/>
            <a:endParaRPr lang="en-US" sz="1800" dirty="0">
              <a:latin typeface="Comic Sans MS" panose="030F0702030302020204" pitchFamily="66" charset="0"/>
            </a:endParaRPr>
          </a:p>
          <a:p>
            <a:pPr eaLnBrk="1" hangingPunct="1">
              <a:buFontTx/>
              <a:buChar char="-"/>
            </a:pPr>
            <a:r>
              <a:rPr lang="en-US" sz="1800" dirty="0">
                <a:latin typeface="Comic Sans MS" panose="030F0702030302020204" pitchFamily="66" charset="0"/>
              </a:rPr>
              <a:t> </a:t>
            </a:r>
            <a:r>
              <a:rPr lang="en-US" sz="1800" dirty="0">
                <a:latin typeface="Comic Sans MS" panose="030F0702030302020204" pitchFamily="66" charset="0"/>
                <a:hlinkClick r:id="rId3"/>
              </a:rPr>
              <a:t>Mitotic cell division</a:t>
            </a:r>
            <a:r>
              <a:rPr lang="en-US" sz="1800" dirty="0">
                <a:latin typeface="Comic Sans MS" panose="030F0702030302020204" pitchFamily="66" charset="0"/>
              </a:rPr>
              <a:t> produces daughter cell identical to the parent</a:t>
            </a:r>
            <a:r>
              <a:rPr lang="en-US" sz="2000" dirty="0">
                <a:latin typeface="Comic Sans MS" panose="030F0702030302020204" pitchFamily="66" charset="0"/>
              </a:rPr>
              <a:t>.</a:t>
            </a:r>
          </a:p>
        </p:txBody>
      </p:sp>
      <p:sp>
        <p:nvSpPr>
          <p:cNvPr id="7172" name="Text Box 11"/>
          <p:cNvSpPr txBox="1">
            <a:spLocks noChangeArrowheads="1"/>
          </p:cNvSpPr>
          <p:nvPr/>
        </p:nvSpPr>
        <p:spPr bwMode="auto">
          <a:xfrm>
            <a:off x="0" y="6629400"/>
            <a:ext cx="27432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50000"/>
              </a:spcBef>
            </a:pPr>
            <a:r>
              <a:rPr lang="en-US" sz="1000">
                <a:latin typeface="Comic Sans MS" panose="030F0702030302020204" pitchFamily="66" charset="0"/>
              </a:rPr>
              <a:t>Image: </a:t>
            </a:r>
            <a:r>
              <a:rPr lang="en-US" sz="1000">
                <a:latin typeface="Comic Sans MS" panose="030F0702030302020204" pitchFamily="66" charset="0"/>
                <a:hlinkClick r:id="rId4"/>
              </a:rPr>
              <a:t>Cell cycle </a:t>
            </a:r>
            <a:r>
              <a:rPr lang="en-US" sz="1000">
                <a:latin typeface="Comic Sans MS" panose="030F0702030302020204" pitchFamily="66" charset="0"/>
              </a:rPr>
              <a:t>by Richard Wheeler</a:t>
            </a:r>
          </a:p>
        </p:txBody>
      </p:sp>
      <p:sp>
        <p:nvSpPr>
          <p:cNvPr id="7173" name="Text Box 12"/>
          <p:cNvSpPr txBox="1">
            <a:spLocks noChangeArrowheads="1"/>
          </p:cNvSpPr>
          <p:nvPr/>
        </p:nvSpPr>
        <p:spPr bwMode="auto">
          <a:xfrm>
            <a:off x="3810000" y="6613525"/>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r" eaLnBrk="1" hangingPunct="1">
              <a:spcBef>
                <a:spcPct val="50000"/>
              </a:spcBef>
            </a:pPr>
            <a:r>
              <a:rPr lang="en-US" sz="1000">
                <a:latin typeface="Comic Sans MS" panose="030F0702030302020204" pitchFamily="66" charset="0"/>
              </a:rPr>
              <a:t>From the  </a:t>
            </a:r>
            <a:r>
              <a:rPr lang="en-US" sz="1000">
                <a:latin typeface="Comic Sans MS" panose="030F0702030302020204" pitchFamily="66" charset="0"/>
                <a:hlinkClick r:id="rId5"/>
              </a:rPr>
              <a:t>Virtual Cell Biology Classroom</a:t>
            </a:r>
            <a:r>
              <a:rPr lang="en-US" sz="1000">
                <a:latin typeface="Comic Sans MS" panose="030F0702030302020204" pitchFamily="66" charset="0"/>
              </a:rPr>
              <a:t> on </a:t>
            </a:r>
            <a:r>
              <a:rPr lang="en-US" sz="1000">
                <a:latin typeface="Comic Sans MS" panose="030F0702030302020204" pitchFamily="66" charset="0"/>
                <a:hlinkClick r:id="rId6"/>
              </a:rPr>
              <a:t>ScienceProfOnline.com</a:t>
            </a:r>
            <a:endParaRPr lang="en-US" sz="1000">
              <a:latin typeface="Comic Sans MS" panose="030F0702030302020204" pitchFamily="66" charset="0"/>
            </a:endParaRPr>
          </a:p>
        </p:txBody>
      </p:sp>
      <p:pic>
        <p:nvPicPr>
          <p:cNvPr id="7174" name="Picture 13" descr="Cell_Cycle-RichardWheel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57800" y="685800"/>
            <a:ext cx="3648075" cy="357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5" name="Text Box 14"/>
          <p:cNvSpPr txBox="1">
            <a:spLocks noChangeArrowheads="1"/>
          </p:cNvSpPr>
          <p:nvPr/>
        </p:nvSpPr>
        <p:spPr bwMode="auto">
          <a:xfrm>
            <a:off x="304800" y="4038600"/>
            <a:ext cx="7940675"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b="1" dirty="0">
                <a:solidFill>
                  <a:schemeClr val="tx1">
                    <a:lumMod val="50000"/>
                    <a:lumOff val="50000"/>
                  </a:schemeClr>
                </a:solidFill>
                <a:latin typeface="Comic Sans MS" panose="030F0702030302020204" pitchFamily="66" charset="0"/>
              </a:rPr>
              <a:t>Different from </a:t>
            </a:r>
            <a:r>
              <a:rPr lang="en-US" b="1" dirty="0">
                <a:solidFill>
                  <a:schemeClr val="tx1">
                    <a:lumMod val="50000"/>
                    <a:lumOff val="50000"/>
                  </a:schemeClr>
                </a:solidFill>
                <a:latin typeface="Comic Sans MS" panose="030F0702030302020204" pitchFamily="66" charset="0"/>
                <a:hlinkClick r:id="rId8"/>
              </a:rPr>
              <a:t>prokaryotic</a:t>
            </a:r>
            <a:r>
              <a:rPr lang="en-US" b="1" dirty="0">
                <a:solidFill>
                  <a:schemeClr val="tx1">
                    <a:lumMod val="50000"/>
                    <a:lumOff val="50000"/>
                  </a:schemeClr>
                </a:solidFill>
                <a:latin typeface="Comic Sans MS" panose="030F0702030302020204" pitchFamily="66" charset="0"/>
              </a:rPr>
              <a:t> </a:t>
            </a:r>
          </a:p>
          <a:p>
            <a:pPr eaLnBrk="1" hangingPunct="1"/>
            <a:r>
              <a:rPr lang="en-US" b="1" dirty="0">
                <a:solidFill>
                  <a:schemeClr val="tx1">
                    <a:lumMod val="50000"/>
                    <a:lumOff val="50000"/>
                  </a:schemeClr>
                </a:solidFill>
                <a:latin typeface="Comic Sans MS" panose="030F0702030302020204" pitchFamily="66" charset="0"/>
              </a:rPr>
              <a:t>cell cycle, in that…</a:t>
            </a:r>
          </a:p>
        </p:txBody>
      </p:sp>
      <p:sp>
        <p:nvSpPr>
          <p:cNvPr id="7176" name="Text Box 15"/>
          <p:cNvSpPr txBox="1">
            <a:spLocks noChangeArrowheads="1"/>
          </p:cNvSpPr>
          <p:nvPr/>
        </p:nvSpPr>
        <p:spPr bwMode="auto">
          <a:xfrm>
            <a:off x="457200" y="5029200"/>
            <a:ext cx="8305800"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sz="1800" dirty="0">
                <a:latin typeface="Comic Sans MS" panose="030F0702030302020204" pitchFamily="66" charset="0"/>
              </a:rPr>
              <a:t>– </a:t>
            </a:r>
            <a:r>
              <a:rPr lang="en-US" sz="1800" dirty="0">
                <a:latin typeface="Comic Sans MS" panose="030F0702030302020204" pitchFamily="66" charset="0"/>
                <a:hlinkClick r:id="rId9"/>
              </a:rPr>
              <a:t>Eukaryotic cells</a:t>
            </a:r>
            <a:r>
              <a:rPr lang="en-US" sz="1800" dirty="0">
                <a:latin typeface="Comic Sans MS" panose="030F0702030302020204" pitchFamily="66" charset="0"/>
              </a:rPr>
              <a:t> have more </a:t>
            </a:r>
            <a:r>
              <a:rPr lang="en-US" sz="1800" dirty="0">
                <a:latin typeface="Comic Sans MS" panose="030F0702030302020204" pitchFamily="66" charset="0"/>
                <a:hlinkClick r:id="rId10"/>
              </a:rPr>
              <a:t>DNA</a:t>
            </a:r>
            <a:r>
              <a:rPr lang="en-US" sz="1800" dirty="0">
                <a:latin typeface="Comic Sans MS" panose="030F0702030302020204" pitchFamily="66" charset="0"/>
              </a:rPr>
              <a:t> on many linear chromosomes. </a:t>
            </a:r>
          </a:p>
          <a:p>
            <a:pPr eaLnBrk="1" hangingPunct="1"/>
            <a:r>
              <a:rPr lang="en-US" sz="1400" dirty="0">
                <a:latin typeface="Comic Sans MS" panose="030F0702030302020204" pitchFamily="66" charset="0"/>
              </a:rPr>
              <a:t>(</a:t>
            </a:r>
            <a:r>
              <a:rPr lang="en-US" sz="1400" b="1" dirty="0">
                <a:solidFill>
                  <a:srgbClr val="FF0000"/>
                </a:solidFill>
                <a:latin typeface="Comic Sans MS" panose="030F0702030302020204" pitchFamily="66" charset="0"/>
              </a:rPr>
              <a:t>Q</a:t>
            </a:r>
            <a:r>
              <a:rPr lang="en-US" sz="1400" b="1" dirty="0">
                <a:latin typeface="Comic Sans MS" panose="030F0702030302020204" pitchFamily="66" charset="0"/>
              </a:rPr>
              <a:t>:</a:t>
            </a:r>
            <a:r>
              <a:rPr lang="en-US" sz="1400" dirty="0">
                <a:latin typeface="Comic Sans MS" panose="030F0702030302020204" pitchFamily="66" charset="0"/>
              </a:rPr>
              <a:t> </a:t>
            </a:r>
            <a:r>
              <a:rPr lang="en-US" sz="1200" dirty="0">
                <a:latin typeface="Comic Sans MS" panose="030F0702030302020204" pitchFamily="66" charset="0"/>
              </a:rPr>
              <a:t>How many do humans have?</a:t>
            </a:r>
            <a:r>
              <a:rPr lang="en-US" sz="1400" dirty="0">
                <a:latin typeface="Comic Sans MS" panose="030F0702030302020204" pitchFamily="66" charset="0"/>
              </a:rPr>
              <a:t>).</a:t>
            </a:r>
          </a:p>
          <a:p>
            <a:pPr eaLnBrk="1" hangingPunct="1"/>
            <a:endParaRPr lang="en-US" sz="1600" dirty="0">
              <a:latin typeface="Comic Sans MS" panose="030F0702030302020204" pitchFamily="66" charset="0"/>
            </a:endParaRPr>
          </a:p>
          <a:p>
            <a:pPr eaLnBrk="1" hangingPunct="1"/>
            <a:r>
              <a:rPr lang="en-US" sz="1800" dirty="0">
                <a:latin typeface="Comic Sans MS" panose="030F0702030302020204" pitchFamily="66" charset="0"/>
              </a:rPr>
              <a:t>– The timing of </a:t>
            </a:r>
            <a:r>
              <a:rPr lang="en-US" sz="1800" dirty="0">
                <a:latin typeface="Comic Sans MS" panose="030F0702030302020204" pitchFamily="66" charset="0"/>
                <a:hlinkClick r:id="rId11"/>
              </a:rPr>
              <a:t>replication</a:t>
            </a:r>
            <a:r>
              <a:rPr lang="en-US" sz="1800" dirty="0">
                <a:latin typeface="Comic Sans MS" panose="030F0702030302020204" pitchFamily="66" charset="0"/>
              </a:rPr>
              <a:t> and cell division is highly regulated. </a:t>
            </a:r>
          </a:p>
        </p:txBody>
      </p:sp>
      <p:sp>
        <p:nvSpPr>
          <p:cNvPr id="7177" name="Text Box 16"/>
          <p:cNvSpPr txBox="1">
            <a:spLocks noChangeArrowheads="1"/>
          </p:cNvSpPr>
          <p:nvPr/>
        </p:nvSpPr>
        <p:spPr bwMode="auto">
          <a:xfrm>
            <a:off x="381000" y="1066800"/>
            <a:ext cx="7940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b="1" dirty="0">
                <a:solidFill>
                  <a:schemeClr val="tx1">
                    <a:lumMod val="50000"/>
                    <a:lumOff val="50000"/>
                  </a:schemeClr>
                </a:solidFill>
                <a:latin typeface="Comic Sans MS" panose="030F0702030302020204" pitchFamily="66" charset="0"/>
              </a:rPr>
              <a:t>Like prokaryotic cell cycle, in that…</a:t>
            </a: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85800" y="152399"/>
            <a:ext cx="7772400" cy="685800"/>
          </a:xfrm>
        </p:spPr>
        <p:txBody>
          <a:bodyPr/>
          <a:lstStyle/>
          <a:p>
            <a:pPr eaLnBrk="1" hangingPunct="1"/>
            <a:r>
              <a:rPr lang="en-CA" sz="4000" b="1" dirty="0" smtClean="0">
                <a:solidFill>
                  <a:srgbClr val="0033CC"/>
                </a:solidFill>
                <a:latin typeface="Comic Sans MS" panose="030F0702030302020204" pitchFamily="66" charset="0"/>
              </a:rPr>
              <a:t>Independent</a:t>
            </a:r>
            <a:r>
              <a:rPr lang="en-CA" sz="4000" dirty="0" smtClean="0">
                <a:solidFill>
                  <a:srgbClr val="0033CC"/>
                </a:solidFill>
                <a:latin typeface="Comic Sans MS" panose="030F0702030302020204" pitchFamily="66" charset="0"/>
              </a:rPr>
              <a:t> </a:t>
            </a:r>
            <a:r>
              <a:rPr lang="en-CA" sz="4000" b="1" dirty="0" smtClean="0">
                <a:solidFill>
                  <a:srgbClr val="0033CC"/>
                </a:solidFill>
                <a:latin typeface="Comic Sans MS" panose="030F0702030302020204" pitchFamily="66" charset="0"/>
              </a:rPr>
              <a:t>Assortment</a:t>
            </a:r>
            <a:endParaRPr lang="en-US" sz="4000" b="1" dirty="0" smtClean="0">
              <a:solidFill>
                <a:srgbClr val="0033CC"/>
              </a:solidFill>
              <a:latin typeface="Comic Sans MS" panose="030F0702030302020204" pitchFamily="66" charset="0"/>
            </a:endParaRPr>
          </a:p>
        </p:txBody>
      </p:sp>
      <p:pic>
        <p:nvPicPr>
          <p:cNvPr id="21507" name="Picture 3" descr="13-09-IndependAssortment-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907257"/>
            <a:ext cx="8229600" cy="4121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457200" y="5098259"/>
            <a:ext cx="8229600" cy="1569660"/>
          </a:xfrm>
          <a:prstGeom prst="rect">
            <a:avLst/>
          </a:prstGeom>
          <a:noFill/>
          <a:ln w="38100">
            <a:solidFill>
              <a:schemeClr val="bg1">
                <a:lumMod val="50000"/>
              </a:schemeClr>
            </a:solidFill>
          </a:ln>
        </p:spPr>
        <p:txBody>
          <a:bodyPr wrap="square" rtlCol="0">
            <a:spAutoFit/>
          </a:bodyPr>
          <a:lstStyle/>
          <a:p>
            <a:pPr algn="ctr"/>
            <a:endParaRPr lang="en-US" sz="300" b="1" dirty="0" smtClean="0">
              <a:solidFill>
                <a:srgbClr val="FF0000"/>
              </a:solidFill>
              <a:latin typeface="Comic Sans MS" panose="030F0702030302020204" pitchFamily="66" charset="0"/>
            </a:endParaRPr>
          </a:p>
          <a:p>
            <a:pPr algn="ctr"/>
            <a:r>
              <a:rPr lang="en-US" sz="2000" b="1" dirty="0" smtClean="0">
                <a:solidFill>
                  <a:srgbClr val="FF0000"/>
                </a:solidFill>
                <a:latin typeface="Comic Sans MS" panose="030F0702030302020204" pitchFamily="66" charset="0"/>
              </a:rPr>
              <a:t>REVIEW!</a:t>
            </a:r>
          </a:p>
          <a:p>
            <a:pPr algn="ctr"/>
            <a:endParaRPr lang="en-US" sz="800" b="1" dirty="0" smtClean="0">
              <a:solidFill>
                <a:srgbClr val="FF0000"/>
              </a:solidFill>
              <a:latin typeface="Comic Sans MS" panose="030F0702030302020204" pitchFamily="66" charset="0"/>
            </a:endParaRPr>
          </a:p>
          <a:p>
            <a:pPr algn="ctr"/>
            <a:r>
              <a:rPr lang="en-US" dirty="0" smtClean="0">
                <a:latin typeface="Comic Sans MS" panose="030F0702030302020204" pitchFamily="66" charset="0"/>
              </a:rPr>
              <a:t>Independent Assortment</a:t>
            </a:r>
            <a:r>
              <a:rPr lang="en-US" b="1" dirty="0" smtClean="0">
                <a:latin typeface="Comic Sans MS" panose="030F0702030302020204" pitchFamily="66" charset="0"/>
              </a:rPr>
              <a:t> Animations</a:t>
            </a:r>
          </a:p>
          <a:p>
            <a:pPr marL="457200" indent="-457200" algn="ctr">
              <a:buAutoNum type="arabicPeriod"/>
            </a:pPr>
            <a:r>
              <a:rPr lang="en-US" sz="1600" b="0" dirty="0" smtClean="0">
                <a:latin typeface="Comic Sans MS" panose="030F0702030302020204" pitchFamily="66" charset="0"/>
                <a:hlinkClick r:id="rId4"/>
              </a:rPr>
              <a:t>Independent Assortment</a:t>
            </a:r>
            <a:r>
              <a:rPr lang="en-US" sz="1100" b="0" dirty="0" smtClean="0">
                <a:latin typeface="Comic Sans MS" panose="030F0702030302020204" pitchFamily="66" charset="0"/>
              </a:rPr>
              <a:t> from </a:t>
            </a:r>
            <a:r>
              <a:rPr lang="en-US" sz="1100" b="0" dirty="0" err="1" smtClean="0">
                <a:latin typeface="Comic Sans MS" panose="030F0702030302020204" pitchFamily="66" charset="0"/>
              </a:rPr>
              <a:t>Sinauer</a:t>
            </a:r>
            <a:r>
              <a:rPr lang="en-US" sz="1100" b="0" dirty="0" smtClean="0">
                <a:latin typeface="Comic Sans MS" panose="030F0702030302020204" pitchFamily="66" charset="0"/>
              </a:rPr>
              <a:t> Associates</a:t>
            </a:r>
          </a:p>
          <a:p>
            <a:pPr marL="457200" indent="-457200" algn="ctr">
              <a:buAutoNum type="arabicPeriod"/>
            </a:pPr>
            <a:r>
              <a:rPr lang="en-US" sz="1600" b="0" dirty="0" smtClean="0">
                <a:latin typeface="Comic Sans MS" panose="030F0702030302020204" pitchFamily="66" charset="0"/>
                <a:hlinkClick r:id="rId5"/>
              </a:rPr>
              <a:t>Random Orientation of Chromosomes During Meiosis </a:t>
            </a:r>
            <a:r>
              <a:rPr lang="en-US" sz="1100" b="0" dirty="0" smtClean="0">
                <a:latin typeface="Comic Sans MS" panose="030F0702030302020204" pitchFamily="66" charset="0"/>
              </a:rPr>
              <a:t>from McGraw-Hill</a:t>
            </a:r>
          </a:p>
          <a:p>
            <a:pPr algn="ctr"/>
            <a:endParaRPr lang="en-US" sz="1400" b="0" dirty="0">
              <a:latin typeface="Comic Sans MS" panose="030F0702030302020204" pitchFamily="66" charset="0"/>
            </a:endParaRPr>
          </a:p>
        </p:txBody>
      </p:sp>
    </p:spTree>
    <p:extLst>
      <p:ext uri="{BB962C8B-B14F-4D97-AF65-F5344CB8AC3E}">
        <p14:creationId xmlns:p14="http://schemas.microsoft.com/office/powerpoint/2010/main" val="777229075"/>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114800" y="457200"/>
            <a:ext cx="4800600" cy="1143000"/>
          </a:xfrm>
        </p:spPr>
        <p:txBody>
          <a:bodyPr/>
          <a:lstStyle/>
          <a:p>
            <a:pPr eaLnBrk="1" hangingPunct="1"/>
            <a:r>
              <a:rPr lang="en-US" sz="4000" b="1" dirty="0" smtClean="0">
                <a:latin typeface="Comic Sans MS" panose="030F0702030302020204" pitchFamily="66" charset="0"/>
              </a:rPr>
              <a:t>Spermatogenesis</a:t>
            </a:r>
          </a:p>
        </p:txBody>
      </p:sp>
      <p:sp>
        <p:nvSpPr>
          <p:cNvPr id="20486" name="Text Box 10"/>
          <p:cNvSpPr txBox="1">
            <a:spLocks noChangeArrowheads="1"/>
          </p:cNvSpPr>
          <p:nvPr/>
        </p:nvSpPr>
        <p:spPr bwMode="auto">
          <a:xfrm>
            <a:off x="6019800" y="6613525"/>
            <a:ext cx="3124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spcBef>
                <a:spcPct val="50000"/>
              </a:spcBef>
            </a:pPr>
            <a:r>
              <a:rPr lang="en-US" sz="1000" b="0" dirty="0">
                <a:latin typeface="Comic Sans MS" panose="030F0702030302020204" pitchFamily="66" charset="0"/>
              </a:rPr>
              <a:t>Image: </a:t>
            </a:r>
            <a:r>
              <a:rPr lang="en-US" sz="1000" b="0" dirty="0" smtClean="0">
                <a:latin typeface="Comic Sans MS" panose="030F0702030302020204" pitchFamily="66" charset="0"/>
              </a:rPr>
              <a:t>Spermatogenesis, Wiki</a:t>
            </a:r>
            <a:endParaRPr lang="en-US" sz="1000" b="0" dirty="0">
              <a:latin typeface="Comic Sans MS" panose="030F0702030302020204" pitchFamily="66" charset="0"/>
            </a:endParaRPr>
          </a:p>
        </p:txBody>
      </p:sp>
      <p:sp>
        <p:nvSpPr>
          <p:cNvPr id="20487" name="Text Box 5"/>
          <p:cNvSpPr txBox="1">
            <a:spLocks noChangeArrowheads="1"/>
          </p:cNvSpPr>
          <p:nvPr/>
        </p:nvSpPr>
        <p:spPr bwMode="auto">
          <a:xfrm>
            <a:off x="0" y="6613525"/>
            <a:ext cx="46482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sz="1000" b="0">
                <a:latin typeface="Comic Sans MS" panose="030F0702030302020204" pitchFamily="66" charset="0"/>
              </a:rPr>
              <a:t>From the </a:t>
            </a:r>
            <a:r>
              <a:rPr lang="en-US" sz="1000" b="0">
                <a:latin typeface="Comic Sans MS" panose="030F0702030302020204" pitchFamily="66" charset="0"/>
                <a:hlinkClick r:id="rId4"/>
              </a:rPr>
              <a:t>Virtual Cell Biology Classroom</a:t>
            </a:r>
            <a:r>
              <a:rPr lang="en-US" sz="1000" b="0">
                <a:latin typeface="Comic Sans MS" panose="030F0702030302020204" pitchFamily="66" charset="0"/>
              </a:rPr>
              <a:t> on </a:t>
            </a:r>
            <a:r>
              <a:rPr lang="en-US" sz="1000" b="0">
                <a:latin typeface="Comic Sans MS" panose="030F0702030302020204" pitchFamily="66" charset="0"/>
                <a:hlinkClick r:id="rId5"/>
              </a:rPr>
              <a:t>ScienceProfOnline.com</a:t>
            </a:r>
            <a:endParaRPr lang="en-US" sz="1000" b="0">
              <a:latin typeface="Comic Sans MS" panose="030F0702030302020204" pitchFamily="66" charset="0"/>
            </a:endParaRPr>
          </a:p>
        </p:txBody>
      </p:sp>
      <p:pic>
        <p:nvPicPr>
          <p:cNvPr id="4" name="Picture 3" descr="spermatogenesis.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4400" y="2057400"/>
            <a:ext cx="7626282" cy="3962400"/>
          </a:xfrm>
          <a:prstGeom prst="rect">
            <a:avLst/>
          </a:prstGeom>
        </p:spPr>
      </p:pic>
      <p:sp>
        <p:nvSpPr>
          <p:cNvPr id="14" name="TextBox 13"/>
          <p:cNvSpPr txBox="1"/>
          <p:nvPr/>
        </p:nvSpPr>
        <p:spPr>
          <a:xfrm>
            <a:off x="457200" y="457200"/>
            <a:ext cx="3505200" cy="2308324"/>
          </a:xfrm>
          <a:prstGeom prst="rect">
            <a:avLst/>
          </a:prstGeom>
          <a:noFill/>
        </p:spPr>
        <p:txBody>
          <a:bodyPr wrap="square" rtlCol="0">
            <a:spAutoFit/>
          </a:bodyPr>
          <a:lstStyle/>
          <a:p>
            <a:pPr algn="ctr"/>
            <a:r>
              <a:rPr lang="en-US" sz="2400" b="0" dirty="0">
                <a:latin typeface="Comic Sans MS"/>
                <a:cs typeface="Comic Sans MS"/>
              </a:rPr>
              <a:t>M</a:t>
            </a:r>
            <a:r>
              <a:rPr lang="en-US" sz="2400" b="0" dirty="0" smtClean="0">
                <a:latin typeface="Comic Sans MS"/>
                <a:cs typeface="Comic Sans MS"/>
              </a:rPr>
              <a:t>ales produce sperm throughout life, after the onset of puberty, about 1,500 sperm per second.</a:t>
            </a:r>
          </a:p>
          <a:p>
            <a:pPr algn="ctr"/>
            <a:endParaRPr lang="en-US" sz="2400" b="0" dirty="0">
              <a:latin typeface="Comic Sans MS"/>
              <a:cs typeface="Comic Sans MS"/>
            </a:endParaRPr>
          </a:p>
        </p:txBody>
      </p:sp>
    </p:spTree>
    <p:custDataLst>
      <p:tags r:id="rId1"/>
    </p:custDataLst>
    <p:extLst>
      <p:ext uri="{BB962C8B-B14F-4D97-AF65-F5344CB8AC3E}">
        <p14:creationId xmlns:p14="http://schemas.microsoft.com/office/powerpoint/2010/main" val="1359635173"/>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28600" y="282575"/>
            <a:ext cx="4800600" cy="1143000"/>
          </a:xfrm>
        </p:spPr>
        <p:txBody>
          <a:bodyPr/>
          <a:lstStyle/>
          <a:p>
            <a:pPr algn="l" eaLnBrk="1" hangingPunct="1"/>
            <a:r>
              <a:rPr lang="en-US" b="1" dirty="0" smtClean="0">
                <a:latin typeface="Comic Sans MS" panose="030F0702030302020204" pitchFamily="66" charset="0"/>
              </a:rPr>
              <a:t>Oogenesis</a:t>
            </a:r>
          </a:p>
        </p:txBody>
      </p:sp>
      <p:sp>
        <p:nvSpPr>
          <p:cNvPr id="20486" name="Text Box 10"/>
          <p:cNvSpPr txBox="1">
            <a:spLocks noChangeArrowheads="1"/>
          </p:cNvSpPr>
          <p:nvPr/>
        </p:nvSpPr>
        <p:spPr bwMode="auto">
          <a:xfrm>
            <a:off x="6019800" y="6613525"/>
            <a:ext cx="3124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spcBef>
                <a:spcPct val="50000"/>
              </a:spcBef>
            </a:pPr>
            <a:r>
              <a:rPr lang="en-US" sz="1000" b="0" dirty="0">
                <a:latin typeface="Comic Sans MS" panose="030F0702030302020204" pitchFamily="66" charset="0"/>
              </a:rPr>
              <a:t>Image: </a:t>
            </a:r>
            <a:r>
              <a:rPr lang="en-US" sz="1000" b="0" dirty="0" smtClean="0">
                <a:latin typeface="Comic Sans MS" panose="030F0702030302020204" pitchFamily="66" charset="0"/>
                <a:hlinkClick r:id="rId4"/>
              </a:rPr>
              <a:t>Oogenesis</a:t>
            </a:r>
            <a:r>
              <a:rPr lang="en-US" sz="1000" b="0" dirty="0" smtClean="0">
                <a:latin typeface="Comic Sans MS" panose="030F0702030302020204" pitchFamily="66" charset="0"/>
              </a:rPr>
              <a:t>, Wiki</a:t>
            </a:r>
            <a:endParaRPr lang="en-US" sz="1000" b="0" dirty="0">
              <a:latin typeface="Comic Sans MS" panose="030F0702030302020204" pitchFamily="66" charset="0"/>
            </a:endParaRPr>
          </a:p>
        </p:txBody>
      </p:sp>
      <p:sp>
        <p:nvSpPr>
          <p:cNvPr id="20487" name="Text Box 5"/>
          <p:cNvSpPr txBox="1">
            <a:spLocks noChangeArrowheads="1"/>
          </p:cNvSpPr>
          <p:nvPr/>
        </p:nvSpPr>
        <p:spPr bwMode="auto">
          <a:xfrm>
            <a:off x="0" y="6613525"/>
            <a:ext cx="46482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sz="1000" b="0">
                <a:latin typeface="Comic Sans MS" panose="030F0702030302020204" pitchFamily="66" charset="0"/>
              </a:rPr>
              <a:t>From the </a:t>
            </a:r>
            <a:r>
              <a:rPr lang="en-US" sz="1000" b="0">
                <a:latin typeface="Comic Sans MS" panose="030F0702030302020204" pitchFamily="66" charset="0"/>
                <a:hlinkClick r:id="rId5"/>
              </a:rPr>
              <a:t>Virtual Cell Biology Classroom</a:t>
            </a:r>
            <a:r>
              <a:rPr lang="en-US" sz="1000" b="0">
                <a:latin typeface="Comic Sans MS" panose="030F0702030302020204" pitchFamily="66" charset="0"/>
              </a:rPr>
              <a:t> on </a:t>
            </a:r>
            <a:r>
              <a:rPr lang="en-US" sz="1000" b="0">
                <a:latin typeface="Comic Sans MS" panose="030F0702030302020204" pitchFamily="66" charset="0"/>
                <a:hlinkClick r:id="rId6"/>
              </a:rPr>
              <a:t>ScienceProfOnline.com</a:t>
            </a:r>
            <a:endParaRPr lang="en-US" sz="1000" b="0">
              <a:latin typeface="Comic Sans MS" panose="030F0702030302020204" pitchFamily="66" charset="0"/>
            </a:endParaRPr>
          </a:p>
        </p:txBody>
      </p:sp>
      <p:pic>
        <p:nvPicPr>
          <p:cNvPr id="2" name="Picture 1" descr="oogenesis.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33800" y="457200"/>
            <a:ext cx="4909820" cy="5731307"/>
          </a:xfrm>
          <a:prstGeom prst="rect">
            <a:avLst/>
          </a:prstGeom>
        </p:spPr>
      </p:pic>
      <p:sp>
        <p:nvSpPr>
          <p:cNvPr id="3" name="TextBox 2"/>
          <p:cNvSpPr txBox="1"/>
          <p:nvPr/>
        </p:nvSpPr>
        <p:spPr>
          <a:xfrm>
            <a:off x="533400" y="1676400"/>
            <a:ext cx="3048000" cy="4401205"/>
          </a:xfrm>
          <a:prstGeom prst="rect">
            <a:avLst/>
          </a:prstGeom>
          <a:noFill/>
        </p:spPr>
        <p:txBody>
          <a:bodyPr wrap="square" rtlCol="0">
            <a:spAutoFit/>
          </a:bodyPr>
          <a:lstStyle/>
          <a:p>
            <a:r>
              <a:rPr lang="en-US" sz="2000" b="0" dirty="0" smtClean="0">
                <a:latin typeface="Comic Sans MS"/>
                <a:cs typeface="Comic Sans MS"/>
              </a:rPr>
              <a:t>Oogenesis in females is probably </a:t>
            </a:r>
            <a:r>
              <a:rPr lang="en-US" sz="2000" b="0" dirty="0">
                <a:latin typeface="Comic Sans MS"/>
                <a:cs typeface="Comic Sans MS"/>
              </a:rPr>
              <a:t>complete either before or shortly after birth</a:t>
            </a:r>
            <a:r>
              <a:rPr lang="en-US" sz="2000" b="0" dirty="0" smtClean="0">
                <a:latin typeface="Comic Sans MS"/>
                <a:cs typeface="Comic Sans MS"/>
              </a:rPr>
              <a:t>.</a:t>
            </a:r>
          </a:p>
          <a:p>
            <a:endParaRPr lang="en-US" sz="2000" b="0" dirty="0">
              <a:latin typeface="Comic Sans MS"/>
              <a:cs typeface="Comic Sans MS"/>
            </a:endParaRPr>
          </a:p>
          <a:p>
            <a:r>
              <a:rPr lang="en-US" sz="2000" b="0" dirty="0" smtClean="0">
                <a:latin typeface="Comic Sans MS"/>
                <a:cs typeface="Comic Sans MS"/>
              </a:rPr>
              <a:t>During oogenesis, three </a:t>
            </a:r>
            <a:r>
              <a:rPr lang="en-US" sz="2000" b="0" dirty="0" smtClean="0">
                <a:solidFill>
                  <a:schemeClr val="tx1">
                    <a:lumMod val="65000"/>
                    <a:lumOff val="35000"/>
                  </a:schemeClr>
                </a:solidFill>
                <a:latin typeface="Comic Sans MS"/>
                <a:cs typeface="Comic Sans MS"/>
              </a:rPr>
              <a:t>polar bodies </a:t>
            </a:r>
            <a:r>
              <a:rPr lang="en-US" sz="2000" b="0" dirty="0" smtClean="0">
                <a:latin typeface="Comic Sans MS"/>
                <a:cs typeface="Comic Sans MS"/>
              </a:rPr>
              <a:t>develop as the mature ovum is generated. </a:t>
            </a:r>
          </a:p>
          <a:p>
            <a:endParaRPr lang="en-US" sz="2000" b="0" dirty="0">
              <a:latin typeface="Comic Sans MS"/>
              <a:cs typeface="Comic Sans MS"/>
            </a:endParaRPr>
          </a:p>
          <a:p>
            <a:r>
              <a:rPr lang="en-US" sz="2000" b="0" dirty="0" smtClean="0">
                <a:latin typeface="Comic Sans MS"/>
                <a:cs typeface="Comic Sans MS"/>
              </a:rPr>
              <a:t>Polar bodies contain </a:t>
            </a:r>
            <a:r>
              <a:rPr lang="en-US" sz="2000" b="0" dirty="0">
                <a:latin typeface="Comic Sans MS"/>
                <a:cs typeface="Comic Sans MS"/>
              </a:rPr>
              <a:t>little cytoplasm and </a:t>
            </a:r>
            <a:r>
              <a:rPr lang="en-US" sz="2000" b="0" dirty="0" smtClean="0">
                <a:latin typeface="Comic Sans MS"/>
                <a:cs typeface="Comic Sans MS"/>
              </a:rPr>
              <a:t>eventually degenerate.</a:t>
            </a:r>
          </a:p>
          <a:p>
            <a:endParaRPr lang="en-US" sz="2000" b="0" dirty="0">
              <a:latin typeface="Comic Sans MS"/>
              <a:cs typeface="Comic Sans MS"/>
            </a:endParaRPr>
          </a:p>
        </p:txBody>
      </p:sp>
    </p:spTree>
    <p:custDataLst>
      <p:tags r:id="rId1"/>
    </p:custDataLst>
    <p:extLst>
      <p:ext uri="{BB962C8B-B14F-4D97-AF65-F5344CB8AC3E}">
        <p14:creationId xmlns:p14="http://schemas.microsoft.com/office/powerpoint/2010/main" val="3917518678"/>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04800" y="93663"/>
            <a:ext cx="8458200" cy="868362"/>
          </a:xfrm>
        </p:spPr>
        <p:txBody>
          <a:bodyPr/>
          <a:lstStyle/>
          <a:p>
            <a:pPr algn="l" eaLnBrk="1" hangingPunct="1"/>
            <a:r>
              <a:rPr lang="en-US" b="1" dirty="0" smtClean="0">
                <a:solidFill>
                  <a:srgbClr val="FF3300"/>
                </a:solidFill>
                <a:latin typeface="Comic Sans MS" panose="030F0702030302020204" pitchFamily="66" charset="0"/>
              </a:rPr>
              <a:t> Mitosis</a:t>
            </a:r>
            <a:r>
              <a:rPr lang="en-US" dirty="0" smtClean="0">
                <a:solidFill>
                  <a:srgbClr val="FF3300"/>
                </a:solidFill>
                <a:latin typeface="Comic Sans MS" panose="030F0702030302020204" pitchFamily="66" charset="0"/>
              </a:rPr>
              <a:t> </a:t>
            </a:r>
            <a:r>
              <a:rPr lang="en-US" dirty="0" smtClean="0">
                <a:latin typeface="Comic Sans MS" panose="030F0702030302020204" pitchFamily="66" charset="0"/>
              </a:rPr>
              <a:t>      </a:t>
            </a:r>
            <a:r>
              <a:rPr lang="en-US" sz="3600" dirty="0" smtClean="0">
                <a:solidFill>
                  <a:schemeClr val="tx1"/>
                </a:solidFill>
                <a:latin typeface="Comic Sans MS" panose="030F0702030302020204" pitchFamily="66" charset="0"/>
              </a:rPr>
              <a:t>vs.</a:t>
            </a:r>
            <a:r>
              <a:rPr lang="en-US" dirty="0" smtClean="0">
                <a:latin typeface="Comic Sans MS" panose="030F0702030302020204" pitchFamily="66" charset="0"/>
              </a:rPr>
              <a:t>         </a:t>
            </a:r>
            <a:r>
              <a:rPr lang="en-US" b="1" dirty="0" smtClean="0">
                <a:solidFill>
                  <a:srgbClr val="0033CC"/>
                </a:solidFill>
                <a:latin typeface="Comic Sans MS" panose="030F0702030302020204" pitchFamily="66" charset="0"/>
              </a:rPr>
              <a:t>Meiosis</a:t>
            </a:r>
          </a:p>
        </p:txBody>
      </p:sp>
      <p:sp>
        <p:nvSpPr>
          <p:cNvPr id="22531" name="Rectangle 4"/>
          <p:cNvSpPr>
            <a:spLocks noGrp="1" noChangeArrowheads="1"/>
          </p:cNvSpPr>
          <p:nvPr>
            <p:ph sz="half" idx="1"/>
          </p:nvPr>
        </p:nvSpPr>
        <p:spPr>
          <a:xfrm>
            <a:off x="285750" y="1090613"/>
            <a:ext cx="2343150" cy="3862388"/>
          </a:xfrm>
        </p:spPr>
        <p:txBody>
          <a:bodyPr/>
          <a:lstStyle/>
          <a:p>
            <a:pPr eaLnBrk="1" hangingPunct="1"/>
            <a:r>
              <a:rPr lang="en-US" sz="1800" dirty="0" smtClean="0">
                <a:latin typeface="Comic Sans MS" panose="030F0702030302020204" pitchFamily="66" charset="0"/>
              </a:rPr>
              <a:t>2n</a:t>
            </a:r>
          </a:p>
          <a:p>
            <a:pPr eaLnBrk="1" hangingPunct="1"/>
            <a:endParaRPr lang="en-US" sz="800" dirty="0" smtClean="0">
              <a:latin typeface="Comic Sans MS" panose="030F0702030302020204" pitchFamily="66" charset="0"/>
            </a:endParaRPr>
          </a:p>
          <a:p>
            <a:pPr eaLnBrk="1" hangingPunct="1"/>
            <a:r>
              <a:rPr lang="en-US" sz="1800" dirty="0" smtClean="0">
                <a:latin typeface="Comic Sans MS" panose="030F0702030302020204" pitchFamily="66" charset="0"/>
              </a:rPr>
              <a:t>Clone</a:t>
            </a:r>
          </a:p>
          <a:p>
            <a:pPr eaLnBrk="1" hangingPunct="1"/>
            <a:endParaRPr lang="en-US" sz="800" dirty="0" smtClean="0">
              <a:latin typeface="Comic Sans MS" panose="030F0702030302020204" pitchFamily="66" charset="0"/>
            </a:endParaRPr>
          </a:p>
          <a:p>
            <a:pPr eaLnBrk="1" hangingPunct="1"/>
            <a:r>
              <a:rPr lang="en-US" sz="1800" dirty="0" smtClean="0">
                <a:latin typeface="Comic Sans MS" panose="030F0702030302020204" pitchFamily="66" charset="0"/>
              </a:rPr>
              <a:t>Same genetic information in parent cell and daughter cell.</a:t>
            </a:r>
          </a:p>
          <a:p>
            <a:pPr eaLnBrk="1" hangingPunct="1">
              <a:buFontTx/>
              <a:buNone/>
            </a:pPr>
            <a:endParaRPr lang="en-US" sz="800" dirty="0" smtClean="0">
              <a:latin typeface="Comic Sans MS" panose="030F0702030302020204" pitchFamily="66" charset="0"/>
            </a:endParaRPr>
          </a:p>
          <a:p>
            <a:pPr eaLnBrk="1" hangingPunct="1"/>
            <a:r>
              <a:rPr lang="en-US" sz="1800" dirty="0" smtClean="0">
                <a:latin typeface="Comic Sans MS" panose="030F0702030302020204" pitchFamily="66" charset="0"/>
              </a:rPr>
              <a:t>Give me another one just like the other one!</a:t>
            </a:r>
          </a:p>
        </p:txBody>
      </p:sp>
      <p:sp>
        <p:nvSpPr>
          <p:cNvPr id="22532" name="Rectangle 5"/>
          <p:cNvSpPr>
            <a:spLocks noGrp="1" noChangeArrowheads="1"/>
          </p:cNvSpPr>
          <p:nvPr>
            <p:ph sz="quarter" idx="2"/>
          </p:nvPr>
        </p:nvSpPr>
        <p:spPr>
          <a:xfrm>
            <a:off x="4953000" y="962025"/>
            <a:ext cx="4076700" cy="4228306"/>
          </a:xfrm>
        </p:spPr>
        <p:txBody>
          <a:bodyPr/>
          <a:lstStyle/>
          <a:p>
            <a:pPr eaLnBrk="1" hangingPunct="1"/>
            <a:r>
              <a:rPr lang="en-US" sz="1800" dirty="0" smtClean="0">
                <a:latin typeface="Comic Sans MS" panose="030F0702030302020204" pitchFamily="66" charset="0"/>
              </a:rPr>
              <a:t>1n</a:t>
            </a:r>
          </a:p>
          <a:p>
            <a:pPr eaLnBrk="1" hangingPunct="1"/>
            <a:endParaRPr lang="en-US" sz="800" dirty="0" smtClean="0">
              <a:latin typeface="Comic Sans MS" panose="030F0702030302020204" pitchFamily="66" charset="0"/>
            </a:endParaRPr>
          </a:p>
          <a:p>
            <a:pPr eaLnBrk="1" hangingPunct="1"/>
            <a:r>
              <a:rPr lang="en-US" sz="1800" dirty="0" smtClean="0">
                <a:latin typeface="Comic Sans MS" panose="030F0702030302020204" pitchFamily="66" charset="0"/>
              </a:rPr>
              <a:t>Daughter cells different from parent cell and from each other.</a:t>
            </a:r>
          </a:p>
          <a:p>
            <a:pPr eaLnBrk="1" hangingPunct="1"/>
            <a:endParaRPr lang="en-US" sz="800" dirty="0" smtClean="0">
              <a:latin typeface="Comic Sans MS" panose="030F0702030302020204" pitchFamily="66" charset="0"/>
            </a:endParaRPr>
          </a:p>
          <a:p>
            <a:pPr eaLnBrk="1" hangingPunct="1"/>
            <a:r>
              <a:rPr lang="en-US" sz="1800" dirty="0" smtClean="0">
                <a:latin typeface="Comic Sans MS" panose="030F0702030302020204" pitchFamily="66" charset="0"/>
              </a:rPr>
              <a:t>Daughter cells have ½ the number of chromosomes as somatic cell.</a:t>
            </a:r>
          </a:p>
          <a:p>
            <a:pPr eaLnBrk="1" hangingPunct="1"/>
            <a:endParaRPr lang="en-US" sz="800" dirty="0" smtClean="0">
              <a:latin typeface="Comic Sans MS" panose="030F0702030302020204" pitchFamily="66" charset="0"/>
            </a:endParaRPr>
          </a:p>
          <a:p>
            <a:pPr eaLnBrk="1" hangingPunct="1"/>
            <a:r>
              <a:rPr lang="en-US" sz="1800" dirty="0" smtClean="0">
                <a:latin typeface="Comic Sans MS" panose="030F0702030302020204" pitchFamily="66" charset="0"/>
              </a:rPr>
              <a:t>Shuffling the genes</a:t>
            </a:r>
          </a:p>
          <a:p>
            <a:pPr eaLnBrk="1" hangingPunct="1">
              <a:buFontTx/>
              <a:buNone/>
            </a:pPr>
            <a:r>
              <a:rPr lang="en-US" sz="1200" dirty="0" smtClean="0">
                <a:latin typeface="Comic Sans MS" panose="030F0702030302020204" pitchFamily="66" charset="0"/>
              </a:rPr>
              <a:t>	(Mix it up!)</a:t>
            </a:r>
          </a:p>
          <a:p>
            <a:pPr eaLnBrk="1" hangingPunct="1">
              <a:buFontTx/>
              <a:buNone/>
            </a:pPr>
            <a:endParaRPr lang="en-US" sz="800" dirty="0">
              <a:latin typeface="Comic Sans MS" panose="030F0702030302020204" pitchFamily="66" charset="0"/>
            </a:endParaRPr>
          </a:p>
          <a:p>
            <a:pPr eaLnBrk="1" hangingPunct="1"/>
            <a:r>
              <a:rPr lang="en-US" sz="1800" dirty="0" smtClean="0">
                <a:latin typeface="Comic Sans MS" panose="030F0702030302020204" pitchFamily="66" charset="0"/>
              </a:rPr>
              <a:t>See animation “</a:t>
            </a:r>
            <a:r>
              <a:rPr lang="en-US" sz="1800" dirty="0" smtClean="0">
                <a:latin typeface="Comic Sans MS" panose="030F0702030302020204" pitchFamily="66" charset="0"/>
                <a:hlinkClick r:id="rId3"/>
              </a:rPr>
              <a:t>Unique Features of Meiosis</a:t>
            </a:r>
            <a:r>
              <a:rPr lang="en-US" sz="1800" dirty="0" smtClean="0">
                <a:latin typeface="Comic Sans MS" panose="030F0702030302020204" pitchFamily="66" charset="0"/>
              </a:rPr>
              <a:t>” from McGraw-Hill</a:t>
            </a:r>
          </a:p>
        </p:txBody>
      </p:sp>
      <p:pic>
        <p:nvPicPr>
          <p:cNvPr id="22533" name="Picture 7" descr="rockemsockemrobots"/>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2895600" y="1681672"/>
            <a:ext cx="1752600" cy="25923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2534" name="Text Box 5"/>
          <p:cNvSpPr txBox="1">
            <a:spLocks noChangeArrowheads="1"/>
          </p:cNvSpPr>
          <p:nvPr/>
        </p:nvSpPr>
        <p:spPr bwMode="auto">
          <a:xfrm>
            <a:off x="4495800" y="6613525"/>
            <a:ext cx="46482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spcBef>
                <a:spcPct val="50000"/>
              </a:spcBef>
            </a:pPr>
            <a:r>
              <a:rPr lang="en-US" sz="1000" b="0">
                <a:latin typeface="Comic Sans MS" panose="030F0702030302020204" pitchFamily="66" charset="0"/>
              </a:rPr>
              <a:t>From the </a:t>
            </a:r>
            <a:r>
              <a:rPr lang="en-US" sz="1000" b="0">
                <a:latin typeface="Comic Sans MS" panose="030F0702030302020204" pitchFamily="66" charset="0"/>
                <a:hlinkClick r:id="rId5"/>
              </a:rPr>
              <a:t>Virtual Cell Biology Classroom</a:t>
            </a:r>
            <a:r>
              <a:rPr lang="en-US" sz="1000" b="0">
                <a:latin typeface="Comic Sans MS" panose="030F0702030302020204" pitchFamily="66" charset="0"/>
              </a:rPr>
              <a:t> on </a:t>
            </a:r>
            <a:r>
              <a:rPr lang="en-US" sz="1000" b="0">
                <a:latin typeface="Comic Sans MS" panose="030F0702030302020204" pitchFamily="66" charset="0"/>
                <a:hlinkClick r:id="rId6"/>
              </a:rPr>
              <a:t>ScienceProfOnline.com</a:t>
            </a:r>
            <a:endParaRPr lang="en-US" sz="1000" b="0">
              <a:latin typeface="Comic Sans MS" panose="030F0702030302020204" pitchFamily="66" charset="0"/>
            </a:endParaRPr>
          </a:p>
        </p:txBody>
      </p:sp>
      <p:sp>
        <p:nvSpPr>
          <p:cNvPr id="7" name="TextBox 6"/>
          <p:cNvSpPr txBox="1"/>
          <p:nvPr/>
        </p:nvSpPr>
        <p:spPr>
          <a:xfrm>
            <a:off x="2366962" y="4938713"/>
            <a:ext cx="4562475" cy="1400383"/>
          </a:xfrm>
          <a:prstGeom prst="rect">
            <a:avLst/>
          </a:prstGeom>
          <a:noFill/>
          <a:ln w="38100">
            <a:solidFill>
              <a:schemeClr val="bg1">
                <a:lumMod val="50000"/>
              </a:schemeClr>
            </a:solidFill>
          </a:ln>
        </p:spPr>
        <p:txBody>
          <a:bodyPr wrap="square" rtlCol="0">
            <a:spAutoFit/>
          </a:bodyPr>
          <a:lstStyle/>
          <a:p>
            <a:pPr algn="ctr"/>
            <a:r>
              <a:rPr lang="en-US" sz="2000" b="1" dirty="0" smtClean="0">
                <a:solidFill>
                  <a:srgbClr val="FF0000"/>
                </a:solidFill>
                <a:latin typeface="Comic Sans MS" panose="030F0702030302020204" pitchFamily="66" charset="0"/>
              </a:rPr>
              <a:t>REVIEW!</a:t>
            </a:r>
          </a:p>
          <a:p>
            <a:pPr algn="ctr"/>
            <a:endParaRPr lang="en-US" sz="800" b="1" dirty="0" smtClean="0">
              <a:solidFill>
                <a:srgbClr val="FF0000"/>
              </a:solidFill>
              <a:latin typeface="Comic Sans MS" panose="030F0702030302020204" pitchFamily="66" charset="0"/>
            </a:endParaRPr>
          </a:p>
          <a:p>
            <a:pPr algn="ctr"/>
            <a:r>
              <a:rPr lang="en-US" sz="1600" b="1" dirty="0" smtClean="0">
                <a:latin typeface="Comic Sans MS" panose="030F0702030302020204" pitchFamily="66" charset="0"/>
              </a:rPr>
              <a:t>Animations Comparing Mitosis &amp; Meiosis</a:t>
            </a:r>
          </a:p>
          <a:p>
            <a:pPr algn="ctr"/>
            <a:endParaRPr lang="en-US" sz="400" b="1" dirty="0" smtClean="0">
              <a:latin typeface="Comic Sans MS" panose="030F0702030302020204" pitchFamily="66" charset="0"/>
            </a:endParaRPr>
          </a:p>
          <a:p>
            <a:pPr algn="ctr"/>
            <a:r>
              <a:rPr lang="en-US" sz="1600" b="0" dirty="0" smtClean="0">
                <a:latin typeface="Comic Sans MS" panose="030F0702030302020204" pitchFamily="66" charset="0"/>
                <a:hlinkClick r:id="rId7"/>
              </a:rPr>
              <a:t>Quiz 1</a:t>
            </a:r>
            <a:r>
              <a:rPr lang="en-US" sz="1600" b="0" dirty="0" smtClean="0">
                <a:latin typeface="Comic Sans MS" panose="030F0702030302020204" pitchFamily="66" charset="0"/>
              </a:rPr>
              <a:t> and </a:t>
            </a:r>
            <a:r>
              <a:rPr lang="en-US" sz="1600" b="0" dirty="0" smtClean="0">
                <a:latin typeface="Comic Sans MS" panose="030F0702030302020204" pitchFamily="66" charset="0"/>
                <a:hlinkClick r:id="rId8"/>
              </a:rPr>
              <a:t>Quiz 2</a:t>
            </a:r>
            <a:endParaRPr lang="en-US" sz="1100" b="0" dirty="0" smtClean="0">
              <a:latin typeface="Comic Sans MS" panose="030F0702030302020204" pitchFamily="66" charset="0"/>
            </a:endParaRPr>
          </a:p>
          <a:p>
            <a:pPr algn="ctr"/>
            <a:endParaRPr lang="en-US" sz="500" b="0" dirty="0" smtClean="0">
              <a:latin typeface="Comic Sans MS" panose="030F0702030302020204" pitchFamily="66" charset="0"/>
            </a:endParaRPr>
          </a:p>
          <a:p>
            <a:pPr algn="ctr"/>
            <a:r>
              <a:rPr lang="en-US" sz="1400" b="0" dirty="0" smtClean="0">
                <a:latin typeface="Comic Sans MS" panose="030F0702030302020204" pitchFamily="66" charset="0"/>
              </a:rPr>
              <a:t>from McGraw-Hill</a:t>
            </a:r>
            <a:endParaRPr lang="en-US" b="0" dirty="0">
              <a:latin typeface="Comic Sans MS" panose="030F0702030302020204" pitchFamily="66" charset="0"/>
            </a:endParaRPr>
          </a:p>
        </p:txBody>
      </p:sp>
    </p:spTree>
    <p:extLst>
      <p:ext uri="{BB962C8B-B14F-4D97-AF65-F5344CB8AC3E}">
        <p14:creationId xmlns:p14="http://schemas.microsoft.com/office/powerpoint/2010/main" val="291999334"/>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Mitosis_diagr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1000"/>
            <a:ext cx="427355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 Box 6"/>
          <p:cNvSpPr txBox="1">
            <a:spLocks noChangeArrowheads="1"/>
          </p:cNvSpPr>
          <p:nvPr/>
        </p:nvSpPr>
        <p:spPr bwMode="auto">
          <a:xfrm>
            <a:off x="0" y="6600825"/>
            <a:ext cx="40386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sz="1000" b="0">
                <a:latin typeface="Comic Sans MS" panose="030F0702030302020204" pitchFamily="66" charset="0"/>
              </a:rPr>
              <a:t>Image: </a:t>
            </a:r>
            <a:r>
              <a:rPr lang="en-US" sz="1000" b="0">
                <a:latin typeface="Comic Sans MS" panose="030F0702030302020204" pitchFamily="66" charset="0"/>
                <a:hlinkClick r:id="rId4"/>
              </a:rPr>
              <a:t>Mitosis diagram</a:t>
            </a:r>
            <a:r>
              <a:rPr lang="en-US" sz="1000" b="0">
                <a:latin typeface="Comic Sans MS" panose="030F0702030302020204" pitchFamily="66" charset="0"/>
              </a:rPr>
              <a:t> &amp; </a:t>
            </a:r>
            <a:r>
              <a:rPr lang="en-US" sz="1000" b="0">
                <a:latin typeface="Comic Sans MS" panose="030F0702030302020204" pitchFamily="66" charset="0"/>
                <a:hlinkClick r:id="rId5"/>
              </a:rPr>
              <a:t>Meiosis diagram</a:t>
            </a:r>
            <a:r>
              <a:rPr lang="en-US" sz="1000" b="0">
                <a:latin typeface="Comic Sans MS" panose="030F0702030302020204" pitchFamily="66" charset="0"/>
              </a:rPr>
              <a:t>, Marek Kultys</a:t>
            </a:r>
          </a:p>
        </p:txBody>
      </p:sp>
      <p:pic>
        <p:nvPicPr>
          <p:cNvPr id="258055" name="Picture 7" descr="Meiosis_diagram"/>
          <p:cNvPicPr>
            <a:picLocks noGrp="1" noChangeAspect="1" noChangeArrowheads="1"/>
          </p:cNvPicPr>
          <p:nvPr>
            <p:ph/>
          </p:nvPr>
        </p:nvPicPr>
        <p:blipFill>
          <a:blip r:embed="rId6">
            <a:extLst>
              <a:ext uri="{28A0092B-C50C-407E-A947-70E740481C1C}">
                <a14:useLocalDpi xmlns:a14="http://schemas.microsoft.com/office/drawing/2010/main" val="0"/>
              </a:ext>
            </a:extLst>
          </a:blip>
          <a:srcRect/>
          <a:stretch>
            <a:fillRect/>
          </a:stretch>
        </p:blipFill>
        <p:spPr>
          <a:xfrm>
            <a:off x="4343400" y="228600"/>
            <a:ext cx="4800600" cy="63769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389" name="Text Box 5"/>
          <p:cNvSpPr txBox="1">
            <a:spLocks noChangeArrowheads="1"/>
          </p:cNvSpPr>
          <p:nvPr/>
        </p:nvSpPr>
        <p:spPr bwMode="auto">
          <a:xfrm>
            <a:off x="4495800" y="6613525"/>
            <a:ext cx="46482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spcBef>
                <a:spcPct val="50000"/>
              </a:spcBef>
            </a:pPr>
            <a:r>
              <a:rPr lang="en-US" sz="1000" b="0">
                <a:latin typeface="Comic Sans MS" panose="030F0702030302020204" pitchFamily="66" charset="0"/>
              </a:rPr>
              <a:t>From the </a:t>
            </a:r>
            <a:r>
              <a:rPr lang="en-US" sz="1000" b="0">
                <a:latin typeface="Comic Sans MS" panose="030F0702030302020204" pitchFamily="66" charset="0"/>
                <a:hlinkClick r:id="rId7"/>
              </a:rPr>
              <a:t>Virtual Cell Biology Classroom</a:t>
            </a:r>
            <a:r>
              <a:rPr lang="en-US" sz="1000" b="0">
                <a:latin typeface="Comic Sans MS" panose="030F0702030302020204" pitchFamily="66" charset="0"/>
              </a:rPr>
              <a:t> on </a:t>
            </a:r>
            <a:r>
              <a:rPr lang="en-US" sz="1000" b="0">
                <a:latin typeface="Comic Sans MS" panose="030F0702030302020204" pitchFamily="66" charset="0"/>
                <a:hlinkClick r:id="rId8"/>
              </a:rPr>
              <a:t>ScienceProfOnline.com</a:t>
            </a:r>
            <a:endParaRPr lang="en-US" sz="1000" b="0">
              <a:latin typeface="Comic Sans MS" panose="030F0702030302020204" pitchFamily="66" charset="0"/>
            </a:endParaRPr>
          </a:p>
        </p:txBody>
      </p:sp>
    </p:spTree>
    <p:extLst>
      <p:ext uri="{BB962C8B-B14F-4D97-AF65-F5344CB8AC3E}">
        <p14:creationId xmlns:p14="http://schemas.microsoft.com/office/powerpoint/2010/main" val="16028161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58055"/>
                                        </p:tgtEl>
                                        <p:attrNameLst>
                                          <p:attrName>style.visibility</p:attrName>
                                        </p:attrNameLst>
                                      </p:cBhvr>
                                      <p:to>
                                        <p:strVal val="visible"/>
                                      </p:to>
                                    </p:set>
                                    <p:anim calcmode="lin" valueType="num">
                                      <p:cBhvr additive="base">
                                        <p:cTn id="7" dur="500" fill="hold"/>
                                        <p:tgtEl>
                                          <p:spTgt spid="258055"/>
                                        </p:tgtEl>
                                        <p:attrNameLst>
                                          <p:attrName>ppt_x</p:attrName>
                                        </p:attrNameLst>
                                      </p:cBhvr>
                                      <p:tavLst>
                                        <p:tav tm="0">
                                          <p:val>
                                            <p:strVal val="#ppt_x"/>
                                          </p:val>
                                        </p:tav>
                                        <p:tav tm="100000">
                                          <p:val>
                                            <p:strVal val="#ppt_x"/>
                                          </p:val>
                                        </p:tav>
                                      </p:tavLst>
                                    </p:anim>
                                    <p:anim calcmode="lin" valueType="num">
                                      <p:cBhvr additive="base">
                                        <p:cTn id="8" dur="500" fill="hold"/>
                                        <p:tgtEl>
                                          <p:spTgt spid="2580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0"/>
            <a:ext cx="8229600" cy="868363"/>
          </a:xfrm>
        </p:spPr>
        <p:txBody>
          <a:bodyPr/>
          <a:lstStyle/>
          <a:p>
            <a:pPr eaLnBrk="1" hangingPunct="1"/>
            <a:r>
              <a:rPr lang="en-US" sz="3200" smtClean="0">
                <a:solidFill>
                  <a:schemeClr val="tx1"/>
                </a:solidFill>
                <a:latin typeface="Comic Sans MS" panose="030F0702030302020204" pitchFamily="66" charset="0"/>
              </a:rPr>
              <a:t>Drawing and Labeling Chromosomes</a:t>
            </a:r>
          </a:p>
        </p:txBody>
      </p:sp>
      <p:sp>
        <p:nvSpPr>
          <p:cNvPr id="23555" name="Text Box 3"/>
          <p:cNvSpPr txBox="1">
            <a:spLocks noChangeArrowheads="1"/>
          </p:cNvSpPr>
          <p:nvPr/>
        </p:nvSpPr>
        <p:spPr bwMode="auto">
          <a:xfrm>
            <a:off x="7239000" y="3048000"/>
            <a:ext cx="10668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US" sz="1400">
                <a:latin typeface="Comic Sans MS" panose="030F0702030302020204" pitchFamily="66" charset="0"/>
              </a:rPr>
              <a:t>Sister Chromatid</a:t>
            </a:r>
          </a:p>
        </p:txBody>
      </p:sp>
      <p:sp>
        <p:nvSpPr>
          <p:cNvPr id="23556" name="Line 4"/>
          <p:cNvSpPr>
            <a:spLocks noChangeShapeType="1"/>
          </p:cNvSpPr>
          <p:nvPr/>
        </p:nvSpPr>
        <p:spPr bwMode="auto">
          <a:xfrm flipH="1">
            <a:off x="6019800" y="1066800"/>
            <a:ext cx="381000" cy="4114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57" name="Line 5"/>
          <p:cNvSpPr>
            <a:spLocks noChangeShapeType="1"/>
          </p:cNvSpPr>
          <p:nvPr/>
        </p:nvSpPr>
        <p:spPr bwMode="auto">
          <a:xfrm>
            <a:off x="5943600" y="1143000"/>
            <a:ext cx="533400" cy="4038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58" name="Oval 6"/>
          <p:cNvSpPr>
            <a:spLocks noChangeArrowheads="1"/>
          </p:cNvSpPr>
          <p:nvPr/>
        </p:nvSpPr>
        <p:spPr bwMode="auto">
          <a:xfrm>
            <a:off x="6172200" y="3048000"/>
            <a:ext cx="76200" cy="1524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p>
        </p:txBody>
      </p:sp>
      <p:sp>
        <p:nvSpPr>
          <p:cNvPr id="23559" name="Text Box 7"/>
          <p:cNvSpPr txBox="1">
            <a:spLocks noChangeArrowheads="1"/>
          </p:cNvSpPr>
          <p:nvPr/>
        </p:nvSpPr>
        <p:spPr bwMode="auto">
          <a:xfrm>
            <a:off x="5562600" y="5638800"/>
            <a:ext cx="1371600"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spcBef>
                <a:spcPct val="50000"/>
              </a:spcBef>
            </a:pPr>
            <a:r>
              <a:rPr lang="en-US" sz="1200">
                <a:latin typeface="Comic Sans MS" panose="030F0702030302020204" pitchFamily="66" charset="0"/>
              </a:rPr>
              <a:t>Replicated</a:t>
            </a:r>
            <a:r>
              <a:rPr lang="en-US" sz="1200" b="0">
                <a:latin typeface="Comic Sans MS" panose="030F0702030302020204" pitchFamily="66" charset="0"/>
              </a:rPr>
              <a:t> Uncondensed Chromosome</a:t>
            </a:r>
          </a:p>
          <a:p>
            <a:pPr algn="ctr" eaLnBrk="1" hangingPunct="1">
              <a:spcBef>
                <a:spcPct val="50000"/>
              </a:spcBef>
            </a:pPr>
            <a:r>
              <a:rPr lang="en-US" sz="1200" b="0">
                <a:latin typeface="Comic Sans MS" panose="030F0702030302020204" pitchFamily="66" charset="0"/>
              </a:rPr>
              <a:t>(chromatin)</a:t>
            </a:r>
          </a:p>
        </p:txBody>
      </p:sp>
      <p:sp>
        <p:nvSpPr>
          <p:cNvPr id="23560" name="AutoShape 8"/>
          <p:cNvSpPr>
            <a:spLocks/>
          </p:cNvSpPr>
          <p:nvPr/>
        </p:nvSpPr>
        <p:spPr bwMode="auto">
          <a:xfrm>
            <a:off x="5562600" y="1295400"/>
            <a:ext cx="304800" cy="3886200"/>
          </a:xfrm>
          <a:prstGeom prst="leftBrace">
            <a:avLst>
              <a:gd name="adj1" fmla="val 106250"/>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p>
        </p:txBody>
      </p:sp>
      <p:sp>
        <p:nvSpPr>
          <p:cNvPr id="23561" name="AutoShape 9"/>
          <p:cNvSpPr>
            <a:spLocks/>
          </p:cNvSpPr>
          <p:nvPr/>
        </p:nvSpPr>
        <p:spPr bwMode="auto">
          <a:xfrm>
            <a:off x="6629400" y="1295400"/>
            <a:ext cx="381000" cy="3886200"/>
          </a:xfrm>
          <a:prstGeom prst="rightBrace">
            <a:avLst>
              <a:gd name="adj1" fmla="val 85000"/>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p>
        </p:txBody>
      </p:sp>
      <p:sp>
        <p:nvSpPr>
          <p:cNvPr id="23562" name="Text Box 10"/>
          <p:cNvSpPr txBox="1">
            <a:spLocks noChangeArrowheads="1"/>
          </p:cNvSpPr>
          <p:nvPr/>
        </p:nvSpPr>
        <p:spPr bwMode="auto">
          <a:xfrm>
            <a:off x="4191000" y="2971800"/>
            <a:ext cx="10668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US" sz="1400">
                <a:latin typeface="Comic Sans MS" panose="030F0702030302020204" pitchFamily="66" charset="0"/>
              </a:rPr>
              <a:t>Sister Chromatid</a:t>
            </a:r>
          </a:p>
        </p:txBody>
      </p:sp>
      <p:sp>
        <p:nvSpPr>
          <p:cNvPr id="23563" name="Line 11"/>
          <p:cNvSpPr>
            <a:spLocks noChangeShapeType="1"/>
          </p:cNvSpPr>
          <p:nvPr/>
        </p:nvSpPr>
        <p:spPr bwMode="auto">
          <a:xfrm>
            <a:off x="5257800" y="3200400"/>
            <a:ext cx="228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64" name="Line 12"/>
          <p:cNvSpPr>
            <a:spLocks noChangeShapeType="1"/>
          </p:cNvSpPr>
          <p:nvPr/>
        </p:nvSpPr>
        <p:spPr bwMode="auto">
          <a:xfrm flipH="1">
            <a:off x="7086600" y="3276600"/>
            <a:ext cx="228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65" name="Line 13"/>
          <p:cNvSpPr>
            <a:spLocks noChangeShapeType="1"/>
          </p:cNvSpPr>
          <p:nvPr/>
        </p:nvSpPr>
        <p:spPr bwMode="auto">
          <a:xfrm flipH="1">
            <a:off x="6324600" y="2209800"/>
            <a:ext cx="762000" cy="838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66" name="Text Box 14"/>
          <p:cNvSpPr txBox="1">
            <a:spLocks noChangeArrowheads="1"/>
          </p:cNvSpPr>
          <p:nvPr/>
        </p:nvSpPr>
        <p:spPr bwMode="auto">
          <a:xfrm>
            <a:off x="7010400" y="1981200"/>
            <a:ext cx="1066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sz="1200">
                <a:latin typeface="Comic Sans MS" panose="030F0702030302020204" pitchFamily="66" charset="0"/>
              </a:rPr>
              <a:t>Centromere</a:t>
            </a:r>
          </a:p>
        </p:txBody>
      </p:sp>
      <p:sp>
        <p:nvSpPr>
          <p:cNvPr id="23567" name="Line 15"/>
          <p:cNvSpPr>
            <a:spLocks noChangeShapeType="1"/>
          </p:cNvSpPr>
          <p:nvPr/>
        </p:nvSpPr>
        <p:spPr bwMode="auto">
          <a:xfrm>
            <a:off x="2819400" y="1219200"/>
            <a:ext cx="76200" cy="4038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68" name="Text Box 16"/>
          <p:cNvSpPr txBox="1">
            <a:spLocks noChangeArrowheads="1"/>
          </p:cNvSpPr>
          <p:nvPr/>
        </p:nvSpPr>
        <p:spPr bwMode="auto">
          <a:xfrm>
            <a:off x="2133600" y="5486400"/>
            <a:ext cx="1371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spcBef>
                <a:spcPct val="50000"/>
              </a:spcBef>
            </a:pPr>
            <a:r>
              <a:rPr lang="en-US" sz="1200">
                <a:latin typeface="Comic Sans MS" panose="030F0702030302020204" pitchFamily="66" charset="0"/>
              </a:rPr>
              <a:t>Unreplicated </a:t>
            </a:r>
            <a:r>
              <a:rPr lang="en-US" sz="1200" b="0">
                <a:latin typeface="Comic Sans MS" panose="030F0702030302020204" pitchFamily="66" charset="0"/>
              </a:rPr>
              <a:t>Uncondensed</a:t>
            </a:r>
            <a:r>
              <a:rPr lang="en-US" sz="1200">
                <a:latin typeface="Comic Sans MS" panose="030F0702030302020204" pitchFamily="66" charset="0"/>
              </a:rPr>
              <a:t> </a:t>
            </a:r>
            <a:r>
              <a:rPr lang="en-US" sz="1200" b="0">
                <a:latin typeface="Comic Sans MS" panose="030F0702030302020204" pitchFamily="66" charset="0"/>
              </a:rPr>
              <a:t>Chromosome</a:t>
            </a:r>
          </a:p>
          <a:p>
            <a:pPr algn="ctr" eaLnBrk="1" hangingPunct="1">
              <a:spcBef>
                <a:spcPct val="50000"/>
              </a:spcBef>
            </a:pPr>
            <a:r>
              <a:rPr lang="en-US" sz="1200" b="0">
                <a:latin typeface="Comic Sans MS" panose="030F0702030302020204" pitchFamily="66" charset="0"/>
              </a:rPr>
              <a:t>(chromatin)</a:t>
            </a:r>
          </a:p>
        </p:txBody>
      </p:sp>
      <p:sp>
        <p:nvSpPr>
          <p:cNvPr id="23569" name="Oval 17"/>
          <p:cNvSpPr>
            <a:spLocks noChangeArrowheads="1"/>
          </p:cNvSpPr>
          <p:nvPr/>
        </p:nvSpPr>
        <p:spPr bwMode="auto">
          <a:xfrm>
            <a:off x="2819400" y="2895600"/>
            <a:ext cx="76200" cy="1524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p>
        </p:txBody>
      </p:sp>
      <p:sp>
        <p:nvSpPr>
          <p:cNvPr id="23570" name="Text Box 5"/>
          <p:cNvSpPr txBox="1">
            <a:spLocks noChangeArrowheads="1"/>
          </p:cNvSpPr>
          <p:nvPr/>
        </p:nvSpPr>
        <p:spPr bwMode="auto">
          <a:xfrm>
            <a:off x="4495800" y="6613525"/>
            <a:ext cx="46482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spcBef>
                <a:spcPct val="50000"/>
              </a:spcBef>
            </a:pPr>
            <a:r>
              <a:rPr lang="en-US" sz="1000" b="0">
                <a:latin typeface="Comic Sans MS" panose="030F0702030302020204" pitchFamily="66" charset="0"/>
              </a:rPr>
              <a:t>From the </a:t>
            </a:r>
            <a:r>
              <a:rPr lang="en-US" sz="1000" b="0">
                <a:latin typeface="Comic Sans MS" panose="030F0702030302020204" pitchFamily="66" charset="0"/>
                <a:hlinkClick r:id="rId3"/>
              </a:rPr>
              <a:t>Virtual Cell Biology Classroom</a:t>
            </a:r>
            <a:r>
              <a:rPr lang="en-US" sz="1000" b="0">
                <a:latin typeface="Comic Sans MS" panose="030F0702030302020204" pitchFamily="66" charset="0"/>
              </a:rPr>
              <a:t> on </a:t>
            </a:r>
            <a:r>
              <a:rPr lang="en-US" sz="1000" b="0">
                <a:latin typeface="Comic Sans MS" panose="030F0702030302020204" pitchFamily="66" charset="0"/>
                <a:hlinkClick r:id="rId4"/>
              </a:rPr>
              <a:t>ScienceProfOnline.com</a:t>
            </a:r>
            <a:endParaRPr lang="en-US" sz="1000" b="0">
              <a:latin typeface="Comic Sans MS" panose="030F0702030302020204" pitchFamily="66" charset="0"/>
            </a:endParaRPr>
          </a:p>
        </p:txBody>
      </p:sp>
    </p:spTree>
    <p:extLst>
      <p:ext uri="{BB962C8B-B14F-4D97-AF65-F5344CB8AC3E}">
        <p14:creationId xmlns:p14="http://schemas.microsoft.com/office/powerpoint/2010/main" val="1712812654"/>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228600" y="228600"/>
            <a:ext cx="8610600" cy="685800"/>
          </a:xfrm>
        </p:spPr>
        <p:txBody>
          <a:bodyPr/>
          <a:lstStyle/>
          <a:p>
            <a:pPr eaLnBrk="1" hangingPunct="1"/>
            <a:r>
              <a:rPr lang="en-US" sz="2800" smtClean="0">
                <a:solidFill>
                  <a:schemeClr val="tx1"/>
                </a:solidFill>
                <a:latin typeface="Comic Sans MS" panose="030F0702030302020204" pitchFamily="66" charset="0"/>
              </a:rPr>
              <a:t>Drawing &amp; Labeling Homologous Chromosomes</a:t>
            </a:r>
          </a:p>
        </p:txBody>
      </p:sp>
      <p:pic>
        <p:nvPicPr>
          <p:cNvPr id="24579" name="Picture 3" descr="chrom1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2895600"/>
            <a:ext cx="2571750"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Oval 4"/>
          <p:cNvSpPr>
            <a:spLocks noChangeArrowheads="1"/>
          </p:cNvSpPr>
          <p:nvPr/>
        </p:nvSpPr>
        <p:spPr bwMode="auto">
          <a:xfrm>
            <a:off x="6477000" y="1219200"/>
            <a:ext cx="381000" cy="4572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p>
        </p:txBody>
      </p:sp>
      <p:sp>
        <p:nvSpPr>
          <p:cNvPr id="24581" name="Oval 5"/>
          <p:cNvSpPr>
            <a:spLocks noChangeArrowheads="1"/>
          </p:cNvSpPr>
          <p:nvPr/>
        </p:nvSpPr>
        <p:spPr bwMode="auto">
          <a:xfrm>
            <a:off x="7315200" y="4953000"/>
            <a:ext cx="381000" cy="4572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p>
        </p:txBody>
      </p:sp>
      <p:sp>
        <p:nvSpPr>
          <p:cNvPr id="24582" name="Line 6"/>
          <p:cNvSpPr>
            <a:spLocks noChangeShapeType="1"/>
          </p:cNvSpPr>
          <p:nvPr/>
        </p:nvSpPr>
        <p:spPr bwMode="auto">
          <a:xfrm flipH="1">
            <a:off x="6400800" y="1676400"/>
            <a:ext cx="22860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83" name="Line 7"/>
          <p:cNvSpPr>
            <a:spLocks noChangeShapeType="1"/>
          </p:cNvSpPr>
          <p:nvPr/>
        </p:nvSpPr>
        <p:spPr bwMode="auto">
          <a:xfrm>
            <a:off x="6400800" y="2438400"/>
            <a:ext cx="457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84" name="Line 8"/>
          <p:cNvSpPr>
            <a:spLocks noChangeShapeType="1"/>
          </p:cNvSpPr>
          <p:nvPr/>
        </p:nvSpPr>
        <p:spPr bwMode="auto">
          <a:xfrm flipH="1" flipV="1">
            <a:off x="6629400" y="1676400"/>
            <a:ext cx="22860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85" name="Line 9"/>
          <p:cNvSpPr>
            <a:spLocks noChangeShapeType="1"/>
          </p:cNvSpPr>
          <p:nvPr/>
        </p:nvSpPr>
        <p:spPr bwMode="auto">
          <a:xfrm flipV="1">
            <a:off x="6705600" y="1752600"/>
            <a:ext cx="30480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86" name="Line 10"/>
          <p:cNvSpPr>
            <a:spLocks noChangeShapeType="1"/>
          </p:cNvSpPr>
          <p:nvPr/>
        </p:nvSpPr>
        <p:spPr bwMode="auto">
          <a:xfrm flipH="1" flipV="1">
            <a:off x="6172200" y="1828800"/>
            <a:ext cx="3810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87" name="Line 11"/>
          <p:cNvSpPr>
            <a:spLocks noChangeShapeType="1"/>
          </p:cNvSpPr>
          <p:nvPr/>
        </p:nvSpPr>
        <p:spPr bwMode="auto">
          <a:xfrm>
            <a:off x="6705600" y="2438400"/>
            <a:ext cx="7620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88" name="Line 12"/>
          <p:cNvSpPr>
            <a:spLocks noChangeShapeType="1"/>
          </p:cNvSpPr>
          <p:nvPr/>
        </p:nvSpPr>
        <p:spPr bwMode="auto">
          <a:xfrm flipH="1">
            <a:off x="6477000" y="2438400"/>
            <a:ext cx="7620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89" name="Line 13"/>
          <p:cNvSpPr>
            <a:spLocks noChangeShapeType="1"/>
          </p:cNvSpPr>
          <p:nvPr/>
        </p:nvSpPr>
        <p:spPr bwMode="auto">
          <a:xfrm flipV="1">
            <a:off x="6781800" y="2667000"/>
            <a:ext cx="15240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90" name="Line 14"/>
          <p:cNvSpPr>
            <a:spLocks noChangeShapeType="1"/>
          </p:cNvSpPr>
          <p:nvPr/>
        </p:nvSpPr>
        <p:spPr bwMode="auto">
          <a:xfrm flipH="1" flipV="1">
            <a:off x="6324600" y="2667000"/>
            <a:ext cx="15240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91" name="Freeform 15"/>
          <p:cNvSpPr>
            <a:spLocks/>
          </p:cNvSpPr>
          <p:nvPr/>
        </p:nvSpPr>
        <p:spPr bwMode="auto">
          <a:xfrm>
            <a:off x="6356350" y="1136650"/>
            <a:ext cx="560388" cy="450850"/>
          </a:xfrm>
          <a:custGeom>
            <a:avLst/>
            <a:gdLst>
              <a:gd name="T0" fmla="*/ 2147483647 w 353"/>
              <a:gd name="T1" fmla="*/ 2147483647 h 284"/>
              <a:gd name="T2" fmla="*/ 2147483647 w 353"/>
              <a:gd name="T3" fmla="*/ 2147483647 h 284"/>
              <a:gd name="T4" fmla="*/ 2147483647 w 353"/>
              <a:gd name="T5" fmla="*/ 2147483647 h 284"/>
              <a:gd name="T6" fmla="*/ 2147483647 w 353"/>
              <a:gd name="T7" fmla="*/ 2147483647 h 284"/>
              <a:gd name="T8" fmla="*/ 2147483647 w 353"/>
              <a:gd name="T9" fmla="*/ 2147483647 h 284"/>
              <a:gd name="T10" fmla="*/ 2147483647 w 353"/>
              <a:gd name="T11" fmla="*/ 2147483647 h 284"/>
              <a:gd name="T12" fmla="*/ 2147483647 w 353"/>
              <a:gd name="T13" fmla="*/ 2147483647 h 284"/>
              <a:gd name="T14" fmla="*/ 2147483647 w 353"/>
              <a:gd name="T15" fmla="*/ 2147483647 h 284"/>
              <a:gd name="T16" fmla="*/ 2147483647 w 353"/>
              <a:gd name="T17" fmla="*/ 2147483647 h 284"/>
              <a:gd name="T18" fmla="*/ 2147483647 w 353"/>
              <a:gd name="T19" fmla="*/ 2147483647 h 284"/>
              <a:gd name="T20" fmla="*/ 2147483647 w 353"/>
              <a:gd name="T21" fmla="*/ 2147483647 h 284"/>
              <a:gd name="T22" fmla="*/ 2147483647 w 353"/>
              <a:gd name="T23" fmla="*/ 2147483647 h 284"/>
              <a:gd name="T24" fmla="*/ 2147483647 w 353"/>
              <a:gd name="T25" fmla="*/ 2147483647 h 284"/>
              <a:gd name="T26" fmla="*/ 2147483647 w 353"/>
              <a:gd name="T27" fmla="*/ 2147483647 h 284"/>
              <a:gd name="T28" fmla="*/ 2147483647 w 353"/>
              <a:gd name="T29" fmla="*/ 2147483647 h 284"/>
              <a:gd name="T30" fmla="*/ 2147483647 w 353"/>
              <a:gd name="T31" fmla="*/ 2147483647 h 284"/>
              <a:gd name="T32" fmla="*/ 2147483647 w 353"/>
              <a:gd name="T33" fmla="*/ 2147483647 h 284"/>
              <a:gd name="T34" fmla="*/ 2147483647 w 353"/>
              <a:gd name="T35" fmla="*/ 2147483647 h 284"/>
              <a:gd name="T36" fmla="*/ 2147483647 w 353"/>
              <a:gd name="T37" fmla="*/ 2147483647 h 284"/>
              <a:gd name="T38" fmla="*/ 2147483647 w 353"/>
              <a:gd name="T39" fmla="*/ 2147483647 h 284"/>
              <a:gd name="T40" fmla="*/ 2147483647 w 353"/>
              <a:gd name="T41" fmla="*/ 2147483647 h 284"/>
              <a:gd name="T42" fmla="*/ 2147483647 w 353"/>
              <a:gd name="T43" fmla="*/ 2147483647 h 284"/>
              <a:gd name="T44" fmla="*/ 2147483647 w 353"/>
              <a:gd name="T45" fmla="*/ 2147483647 h 284"/>
              <a:gd name="T46" fmla="*/ 2147483647 w 353"/>
              <a:gd name="T47" fmla="*/ 2147483647 h 284"/>
              <a:gd name="T48" fmla="*/ 2147483647 w 353"/>
              <a:gd name="T49" fmla="*/ 2147483647 h 284"/>
              <a:gd name="T50" fmla="*/ 2147483647 w 353"/>
              <a:gd name="T51" fmla="*/ 2147483647 h 284"/>
              <a:gd name="T52" fmla="*/ 2147483647 w 353"/>
              <a:gd name="T53" fmla="*/ 2147483647 h 284"/>
              <a:gd name="T54" fmla="*/ 2147483647 w 353"/>
              <a:gd name="T55" fmla="*/ 2147483647 h 284"/>
              <a:gd name="T56" fmla="*/ 2147483647 w 353"/>
              <a:gd name="T57" fmla="*/ 2147483647 h 284"/>
              <a:gd name="T58" fmla="*/ 2147483647 w 353"/>
              <a:gd name="T59" fmla="*/ 2147483647 h 284"/>
              <a:gd name="T60" fmla="*/ 2147483647 w 353"/>
              <a:gd name="T61" fmla="*/ 2147483647 h 284"/>
              <a:gd name="T62" fmla="*/ 2147483647 w 353"/>
              <a:gd name="T63" fmla="*/ 2147483647 h 284"/>
              <a:gd name="T64" fmla="*/ 2147483647 w 353"/>
              <a:gd name="T65" fmla="*/ 2147483647 h 284"/>
              <a:gd name="T66" fmla="*/ 2147483647 w 353"/>
              <a:gd name="T67" fmla="*/ 2147483647 h 284"/>
              <a:gd name="T68" fmla="*/ 2147483647 w 353"/>
              <a:gd name="T69" fmla="*/ 2147483647 h 284"/>
              <a:gd name="T70" fmla="*/ 2147483647 w 353"/>
              <a:gd name="T71" fmla="*/ 2147483647 h 284"/>
              <a:gd name="T72" fmla="*/ 2147483647 w 353"/>
              <a:gd name="T73" fmla="*/ 2147483647 h 284"/>
              <a:gd name="T74" fmla="*/ 2147483647 w 353"/>
              <a:gd name="T75" fmla="*/ 2147483647 h 284"/>
              <a:gd name="T76" fmla="*/ 2147483647 w 353"/>
              <a:gd name="T77" fmla="*/ 2147483647 h 284"/>
              <a:gd name="T78" fmla="*/ 2147483647 w 353"/>
              <a:gd name="T79" fmla="*/ 2147483647 h 284"/>
              <a:gd name="T80" fmla="*/ 2147483647 w 353"/>
              <a:gd name="T81" fmla="*/ 2147483647 h 284"/>
              <a:gd name="T82" fmla="*/ 2147483647 w 353"/>
              <a:gd name="T83" fmla="*/ 2147483647 h 284"/>
              <a:gd name="T84" fmla="*/ 2147483647 w 353"/>
              <a:gd name="T85" fmla="*/ 2147483647 h 284"/>
              <a:gd name="T86" fmla="*/ 2147483647 w 353"/>
              <a:gd name="T87" fmla="*/ 2147483647 h 284"/>
              <a:gd name="T88" fmla="*/ 2147483647 w 353"/>
              <a:gd name="T89" fmla="*/ 2147483647 h 284"/>
              <a:gd name="T90" fmla="*/ 0 w 353"/>
              <a:gd name="T91" fmla="*/ 2147483647 h 284"/>
              <a:gd name="T92" fmla="*/ 2147483647 w 353"/>
              <a:gd name="T93" fmla="*/ 2147483647 h 284"/>
              <a:gd name="T94" fmla="*/ 2147483647 w 353"/>
              <a:gd name="T95" fmla="*/ 2147483647 h 284"/>
              <a:gd name="T96" fmla="*/ 2147483647 w 353"/>
              <a:gd name="T97" fmla="*/ 2147483647 h 284"/>
              <a:gd name="T98" fmla="*/ 2147483647 w 353"/>
              <a:gd name="T99" fmla="*/ 2147483647 h 284"/>
              <a:gd name="T100" fmla="*/ 2147483647 w 353"/>
              <a:gd name="T101" fmla="*/ 2147483647 h 284"/>
              <a:gd name="T102" fmla="*/ 2147483647 w 353"/>
              <a:gd name="T103" fmla="*/ 2147483647 h 284"/>
              <a:gd name="T104" fmla="*/ 2147483647 w 353"/>
              <a:gd name="T105" fmla="*/ 2147483647 h 284"/>
              <a:gd name="T106" fmla="*/ 2147483647 w 353"/>
              <a:gd name="T107" fmla="*/ 2147483647 h 284"/>
              <a:gd name="T108" fmla="*/ 2147483647 w 353"/>
              <a:gd name="T109" fmla="*/ 2147483647 h 28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53" h="284">
                <a:moveTo>
                  <a:pt x="74" y="210"/>
                </a:moveTo>
                <a:cubicBezTo>
                  <a:pt x="50" y="136"/>
                  <a:pt x="53" y="173"/>
                  <a:pt x="65" y="98"/>
                </a:cubicBezTo>
                <a:cubicBezTo>
                  <a:pt x="74" y="104"/>
                  <a:pt x="92" y="106"/>
                  <a:pt x="93" y="117"/>
                </a:cubicBezTo>
                <a:cubicBezTo>
                  <a:pt x="95" y="137"/>
                  <a:pt x="90" y="161"/>
                  <a:pt x="74" y="173"/>
                </a:cubicBezTo>
                <a:cubicBezTo>
                  <a:pt x="65" y="180"/>
                  <a:pt x="62" y="154"/>
                  <a:pt x="56" y="145"/>
                </a:cubicBezTo>
                <a:cubicBezTo>
                  <a:pt x="59" y="129"/>
                  <a:pt x="50" y="103"/>
                  <a:pt x="65" y="98"/>
                </a:cubicBezTo>
                <a:cubicBezTo>
                  <a:pt x="94" y="87"/>
                  <a:pt x="129" y="96"/>
                  <a:pt x="158" y="108"/>
                </a:cubicBezTo>
                <a:cubicBezTo>
                  <a:pt x="168" y="112"/>
                  <a:pt x="139" y="120"/>
                  <a:pt x="130" y="126"/>
                </a:cubicBezTo>
                <a:cubicBezTo>
                  <a:pt x="115" y="81"/>
                  <a:pt x="132" y="49"/>
                  <a:pt x="177" y="33"/>
                </a:cubicBezTo>
                <a:cubicBezTo>
                  <a:pt x="183" y="46"/>
                  <a:pt x="193" y="57"/>
                  <a:pt x="195" y="71"/>
                </a:cubicBezTo>
                <a:cubicBezTo>
                  <a:pt x="196" y="80"/>
                  <a:pt x="195" y="96"/>
                  <a:pt x="186" y="98"/>
                </a:cubicBezTo>
                <a:cubicBezTo>
                  <a:pt x="175" y="101"/>
                  <a:pt x="167" y="86"/>
                  <a:pt x="158" y="80"/>
                </a:cubicBezTo>
                <a:cubicBezTo>
                  <a:pt x="132" y="0"/>
                  <a:pt x="165" y="25"/>
                  <a:pt x="242" y="33"/>
                </a:cubicBezTo>
                <a:cubicBezTo>
                  <a:pt x="239" y="52"/>
                  <a:pt x="245" y="76"/>
                  <a:pt x="232" y="89"/>
                </a:cubicBezTo>
                <a:cubicBezTo>
                  <a:pt x="200" y="121"/>
                  <a:pt x="188" y="58"/>
                  <a:pt x="186" y="52"/>
                </a:cubicBezTo>
                <a:cubicBezTo>
                  <a:pt x="219" y="29"/>
                  <a:pt x="231" y="21"/>
                  <a:pt x="270" y="33"/>
                </a:cubicBezTo>
                <a:cubicBezTo>
                  <a:pt x="267" y="64"/>
                  <a:pt x="269" y="96"/>
                  <a:pt x="260" y="126"/>
                </a:cubicBezTo>
                <a:cubicBezTo>
                  <a:pt x="257" y="135"/>
                  <a:pt x="251" y="108"/>
                  <a:pt x="251" y="98"/>
                </a:cubicBezTo>
                <a:cubicBezTo>
                  <a:pt x="251" y="89"/>
                  <a:pt x="253" y="78"/>
                  <a:pt x="260" y="71"/>
                </a:cubicBezTo>
                <a:cubicBezTo>
                  <a:pt x="267" y="64"/>
                  <a:pt x="279" y="64"/>
                  <a:pt x="288" y="61"/>
                </a:cubicBezTo>
                <a:cubicBezTo>
                  <a:pt x="294" y="73"/>
                  <a:pt x="306" y="84"/>
                  <a:pt x="307" y="98"/>
                </a:cubicBezTo>
                <a:cubicBezTo>
                  <a:pt x="317" y="199"/>
                  <a:pt x="295" y="150"/>
                  <a:pt x="279" y="126"/>
                </a:cubicBezTo>
                <a:cubicBezTo>
                  <a:pt x="282" y="117"/>
                  <a:pt x="279" y="102"/>
                  <a:pt x="288" y="98"/>
                </a:cubicBezTo>
                <a:cubicBezTo>
                  <a:pt x="297" y="94"/>
                  <a:pt x="315" y="98"/>
                  <a:pt x="316" y="108"/>
                </a:cubicBezTo>
                <a:cubicBezTo>
                  <a:pt x="322" y="157"/>
                  <a:pt x="310" y="207"/>
                  <a:pt x="307" y="256"/>
                </a:cubicBezTo>
                <a:cubicBezTo>
                  <a:pt x="307" y="256"/>
                  <a:pt x="244" y="228"/>
                  <a:pt x="288" y="210"/>
                </a:cubicBezTo>
                <a:cubicBezTo>
                  <a:pt x="300" y="205"/>
                  <a:pt x="313" y="216"/>
                  <a:pt x="325" y="219"/>
                </a:cubicBezTo>
                <a:cubicBezTo>
                  <a:pt x="340" y="262"/>
                  <a:pt x="342" y="270"/>
                  <a:pt x="297" y="284"/>
                </a:cubicBezTo>
                <a:cubicBezTo>
                  <a:pt x="291" y="275"/>
                  <a:pt x="272" y="264"/>
                  <a:pt x="279" y="256"/>
                </a:cubicBezTo>
                <a:cubicBezTo>
                  <a:pt x="297" y="235"/>
                  <a:pt x="353" y="219"/>
                  <a:pt x="353" y="219"/>
                </a:cubicBezTo>
                <a:cubicBezTo>
                  <a:pt x="344" y="207"/>
                  <a:pt x="333" y="195"/>
                  <a:pt x="325" y="182"/>
                </a:cubicBezTo>
                <a:cubicBezTo>
                  <a:pt x="320" y="173"/>
                  <a:pt x="316" y="154"/>
                  <a:pt x="316" y="154"/>
                </a:cubicBezTo>
                <a:cubicBezTo>
                  <a:pt x="307" y="151"/>
                  <a:pt x="295" y="152"/>
                  <a:pt x="288" y="145"/>
                </a:cubicBezTo>
                <a:cubicBezTo>
                  <a:pt x="214" y="71"/>
                  <a:pt x="244" y="87"/>
                  <a:pt x="279" y="98"/>
                </a:cubicBezTo>
                <a:cubicBezTo>
                  <a:pt x="276" y="107"/>
                  <a:pt x="280" y="124"/>
                  <a:pt x="270" y="126"/>
                </a:cubicBezTo>
                <a:cubicBezTo>
                  <a:pt x="221" y="136"/>
                  <a:pt x="238" y="99"/>
                  <a:pt x="223" y="80"/>
                </a:cubicBezTo>
                <a:cubicBezTo>
                  <a:pt x="216" y="71"/>
                  <a:pt x="204" y="67"/>
                  <a:pt x="195" y="61"/>
                </a:cubicBezTo>
                <a:cubicBezTo>
                  <a:pt x="198" y="52"/>
                  <a:pt x="215" y="31"/>
                  <a:pt x="205" y="33"/>
                </a:cubicBezTo>
                <a:cubicBezTo>
                  <a:pt x="183" y="38"/>
                  <a:pt x="149" y="71"/>
                  <a:pt x="149" y="71"/>
                </a:cubicBezTo>
                <a:cubicBezTo>
                  <a:pt x="99" y="57"/>
                  <a:pt x="96" y="35"/>
                  <a:pt x="65" y="80"/>
                </a:cubicBezTo>
                <a:cubicBezTo>
                  <a:pt x="68" y="95"/>
                  <a:pt x="63" y="115"/>
                  <a:pt x="74" y="126"/>
                </a:cubicBezTo>
                <a:cubicBezTo>
                  <a:pt x="81" y="133"/>
                  <a:pt x="94" y="98"/>
                  <a:pt x="84" y="98"/>
                </a:cubicBezTo>
                <a:cubicBezTo>
                  <a:pt x="73" y="98"/>
                  <a:pt x="71" y="117"/>
                  <a:pt x="65" y="126"/>
                </a:cubicBezTo>
                <a:cubicBezTo>
                  <a:pt x="59" y="145"/>
                  <a:pt x="47" y="182"/>
                  <a:pt x="47" y="182"/>
                </a:cubicBezTo>
                <a:cubicBezTo>
                  <a:pt x="41" y="204"/>
                  <a:pt x="43" y="230"/>
                  <a:pt x="28" y="247"/>
                </a:cubicBezTo>
                <a:cubicBezTo>
                  <a:pt x="22" y="255"/>
                  <a:pt x="0" y="248"/>
                  <a:pt x="0" y="238"/>
                </a:cubicBezTo>
                <a:cubicBezTo>
                  <a:pt x="0" y="225"/>
                  <a:pt x="19" y="219"/>
                  <a:pt x="28" y="210"/>
                </a:cubicBezTo>
                <a:cubicBezTo>
                  <a:pt x="78" y="226"/>
                  <a:pt x="47" y="206"/>
                  <a:pt x="47" y="266"/>
                </a:cubicBezTo>
                <a:cubicBezTo>
                  <a:pt x="47" y="276"/>
                  <a:pt x="49" y="245"/>
                  <a:pt x="56" y="238"/>
                </a:cubicBezTo>
                <a:cubicBezTo>
                  <a:pt x="63" y="231"/>
                  <a:pt x="84" y="219"/>
                  <a:pt x="84" y="229"/>
                </a:cubicBezTo>
                <a:cubicBezTo>
                  <a:pt x="84" y="240"/>
                  <a:pt x="65" y="241"/>
                  <a:pt x="56" y="247"/>
                </a:cubicBezTo>
                <a:cubicBezTo>
                  <a:pt x="65" y="210"/>
                  <a:pt x="82" y="181"/>
                  <a:pt x="93" y="145"/>
                </a:cubicBezTo>
                <a:cubicBezTo>
                  <a:pt x="87" y="136"/>
                  <a:pt x="82" y="125"/>
                  <a:pt x="74" y="117"/>
                </a:cubicBezTo>
                <a:cubicBezTo>
                  <a:pt x="66" y="109"/>
                  <a:pt x="53" y="89"/>
                  <a:pt x="47" y="98"/>
                </a:cubicBezTo>
                <a:cubicBezTo>
                  <a:pt x="9" y="157"/>
                  <a:pt x="78" y="145"/>
                  <a:pt x="93" y="145"/>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92" name="Line 16"/>
          <p:cNvSpPr>
            <a:spLocks noChangeShapeType="1"/>
          </p:cNvSpPr>
          <p:nvPr/>
        </p:nvSpPr>
        <p:spPr bwMode="auto">
          <a:xfrm>
            <a:off x="7467600" y="54102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93" name="Line 17"/>
          <p:cNvSpPr>
            <a:spLocks noChangeShapeType="1"/>
          </p:cNvSpPr>
          <p:nvPr/>
        </p:nvSpPr>
        <p:spPr bwMode="auto">
          <a:xfrm>
            <a:off x="7467600" y="6096000"/>
            <a:ext cx="22860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94" name="Line 18"/>
          <p:cNvSpPr>
            <a:spLocks noChangeShapeType="1"/>
          </p:cNvSpPr>
          <p:nvPr/>
        </p:nvSpPr>
        <p:spPr bwMode="auto">
          <a:xfrm flipH="1">
            <a:off x="7162800" y="6096000"/>
            <a:ext cx="30480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95" name="Line 19"/>
          <p:cNvSpPr>
            <a:spLocks noChangeShapeType="1"/>
          </p:cNvSpPr>
          <p:nvPr/>
        </p:nvSpPr>
        <p:spPr bwMode="auto">
          <a:xfrm flipV="1">
            <a:off x="7696200" y="6400800"/>
            <a:ext cx="1524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96" name="Line 20"/>
          <p:cNvSpPr>
            <a:spLocks noChangeShapeType="1"/>
          </p:cNvSpPr>
          <p:nvPr/>
        </p:nvSpPr>
        <p:spPr bwMode="auto">
          <a:xfrm flipH="1" flipV="1">
            <a:off x="7010400" y="6400800"/>
            <a:ext cx="1524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97" name="Line 21"/>
          <p:cNvSpPr>
            <a:spLocks noChangeShapeType="1"/>
          </p:cNvSpPr>
          <p:nvPr/>
        </p:nvSpPr>
        <p:spPr bwMode="auto">
          <a:xfrm flipV="1">
            <a:off x="7467600" y="5562600"/>
            <a:ext cx="45720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98" name="Line 22"/>
          <p:cNvSpPr>
            <a:spLocks noChangeShapeType="1"/>
          </p:cNvSpPr>
          <p:nvPr/>
        </p:nvSpPr>
        <p:spPr bwMode="auto">
          <a:xfrm flipH="1" flipV="1">
            <a:off x="7086600" y="5334000"/>
            <a:ext cx="38100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99" name="Line 23"/>
          <p:cNvSpPr>
            <a:spLocks noChangeShapeType="1"/>
          </p:cNvSpPr>
          <p:nvPr/>
        </p:nvSpPr>
        <p:spPr bwMode="auto">
          <a:xfrm>
            <a:off x="7391400" y="48768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00" name="Line 24"/>
          <p:cNvSpPr>
            <a:spLocks noChangeShapeType="1"/>
          </p:cNvSpPr>
          <p:nvPr/>
        </p:nvSpPr>
        <p:spPr bwMode="auto">
          <a:xfrm>
            <a:off x="7467600" y="4876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01" name="Line 25"/>
          <p:cNvSpPr>
            <a:spLocks noChangeShapeType="1"/>
          </p:cNvSpPr>
          <p:nvPr/>
        </p:nvSpPr>
        <p:spPr bwMode="auto">
          <a:xfrm>
            <a:off x="7543800" y="4876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02" name="Line 26"/>
          <p:cNvSpPr>
            <a:spLocks noChangeShapeType="1"/>
          </p:cNvSpPr>
          <p:nvPr/>
        </p:nvSpPr>
        <p:spPr bwMode="auto">
          <a:xfrm>
            <a:off x="7620000" y="48768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03" name="Line 27"/>
          <p:cNvSpPr>
            <a:spLocks noChangeShapeType="1"/>
          </p:cNvSpPr>
          <p:nvPr/>
        </p:nvSpPr>
        <p:spPr bwMode="auto">
          <a:xfrm flipH="1" flipV="1">
            <a:off x="6934200" y="2819400"/>
            <a:ext cx="3810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04" name="Line 28"/>
          <p:cNvSpPr>
            <a:spLocks noChangeShapeType="1"/>
          </p:cNvSpPr>
          <p:nvPr/>
        </p:nvSpPr>
        <p:spPr bwMode="auto">
          <a:xfrm flipV="1">
            <a:off x="6629400" y="2743200"/>
            <a:ext cx="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05" name="Line 29"/>
          <p:cNvSpPr>
            <a:spLocks noChangeShapeType="1"/>
          </p:cNvSpPr>
          <p:nvPr/>
        </p:nvSpPr>
        <p:spPr bwMode="auto">
          <a:xfrm flipV="1">
            <a:off x="6096000" y="2819400"/>
            <a:ext cx="2286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06" name="Line 30"/>
          <p:cNvSpPr>
            <a:spLocks noChangeShapeType="1"/>
          </p:cNvSpPr>
          <p:nvPr/>
        </p:nvSpPr>
        <p:spPr bwMode="auto">
          <a:xfrm>
            <a:off x="5867400" y="4267200"/>
            <a:ext cx="1066800" cy="914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07" name="Line 31"/>
          <p:cNvSpPr>
            <a:spLocks noChangeShapeType="1"/>
          </p:cNvSpPr>
          <p:nvPr/>
        </p:nvSpPr>
        <p:spPr bwMode="auto">
          <a:xfrm>
            <a:off x="6400800" y="4343400"/>
            <a:ext cx="6096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08" name="Line 32"/>
          <p:cNvSpPr>
            <a:spLocks noChangeShapeType="1"/>
          </p:cNvSpPr>
          <p:nvPr/>
        </p:nvSpPr>
        <p:spPr bwMode="auto">
          <a:xfrm>
            <a:off x="7010400" y="4343400"/>
            <a:ext cx="3048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09" name="Oval 33"/>
          <p:cNvSpPr>
            <a:spLocks noChangeArrowheads="1"/>
          </p:cNvSpPr>
          <p:nvPr/>
        </p:nvSpPr>
        <p:spPr bwMode="auto">
          <a:xfrm rot="799256">
            <a:off x="4497388" y="2314575"/>
            <a:ext cx="303212" cy="1295400"/>
          </a:xfrm>
          <a:prstGeom prst="ellipse">
            <a:avLst/>
          </a:prstGeom>
          <a:solidFill>
            <a:schemeClr val="bg1"/>
          </a:solidFill>
          <a:ln w="9525">
            <a:solidFill>
              <a:schemeClr val="tx1"/>
            </a:solidFill>
            <a:round/>
            <a:headEnd/>
            <a:tailEnd/>
          </a:ln>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p>
        </p:txBody>
      </p:sp>
      <p:sp>
        <p:nvSpPr>
          <p:cNvPr id="24610" name="Oval 34"/>
          <p:cNvSpPr>
            <a:spLocks noChangeArrowheads="1"/>
          </p:cNvSpPr>
          <p:nvPr/>
        </p:nvSpPr>
        <p:spPr bwMode="auto">
          <a:xfrm rot="799256">
            <a:off x="4040188" y="3648075"/>
            <a:ext cx="304800" cy="1295400"/>
          </a:xfrm>
          <a:prstGeom prst="ellipse">
            <a:avLst/>
          </a:prstGeom>
          <a:solidFill>
            <a:schemeClr val="bg1"/>
          </a:solidFill>
          <a:ln w="9525">
            <a:solidFill>
              <a:schemeClr val="tx1"/>
            </a:solidFill>
            <a:round/>
            <a:headEnd/>
            <a:tailEnd/>
          </a:ln>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p>
        </p:txBody>
      </p:sp>
      <p:sp>
        <p:nvSpPr>
          <p:cNvPr id="24611" name="Oval 35"/>
          <p:cNvSpPr>
            <a:spLocks noChangeArrowheads="1"/>
          </p:cNvSpPr>
          <p:nvPr/>
        </p:nvSpPr>
        <p:spPr bwMode="auto">
          <a:xfrm rot="9348816">
            <a:off x="4572000" y="3581400"/>
            <a:ext cx="306388" cy="1295400"/>
          </a:xfrm>
          <a:prstGeom prst="ellipse">
            <a:avLst/>
          </a:prstGeom>
          <a:solidFill>
            <a:schemeClr val="bg1"/>
          </a:solidFill>
          <a:ln w="9525">
            <a:solidFill>
              <a:schemeClr val="tx1"/>
            </a:solidFill>
            <a:round/>
            <a:headEnd/>
            <a:tailEnd/>
          </a:ln>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p>
        </p:txBody>
      </p:sp>
      <p:sp>
        <p:nvSpPr>
          <p:cNvPr id="24612" name="Oval 36"/>
          <p:cNvSpPr>
            <a:spLocks noChangeArrowheads="1"/>
          </p:cNvSpPr>
          <p:nvPr/>
        </p:nvSpPr>
        <p:spPr bwMode="auto">
          <a:xfrm rot="-1560417">
            <a:off x="3430588" y="3657600"/>
            <a:ext cx="304800" cy="1295400"/>
          </a:xfrm>
          <a:prstGeom prst="ellipse">
            <a:avLst/>
          </a:prstGeom>
          <a:solidFill>
            <a:schemeClr val="bg2"/>
          </a:solidFill>
          <a:ln w="9525">
            <a:solidFill>
              <a:schemeClr val="tx1"/>
            </a:solidFill>
            <a:round/>
            <a:headEnd/>
            <a:tailEnd/>
          </a:ln>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p>
        </p:txBody>
      </p:sp>
      <p:sp>
        <p:nvSpPr>
          <p:cNvPr id="24613" name="Oval 37"/>
          <p:cNvSpPr>
            <a:spLocks noChangeArrowheads="1"/>
          </p:cNvSpPr>
          <p:nvPr/>
        </p:nvSpPr>
        <p:spPr bwMode="auto">
          <a:xfrm rot="799256">
            <a:off x="2895600" y="3657600"/>
            <a:ext cx="304800" cy="1295400"/>
          </a:xfrm>
          <a:prstGeom prst="ellipse">
            <a:avLst/>
          </a:prstGeom>
          <a:solidFill>
            <a:schemeClr val="bg2"/>
          </a:solidFill>
          <a:ln w="9525">
            <a:solidFill>
              <a:schemeClr val="tx1"/>
            </a:solidFill>
            <a:round/>
            <a:headEnd/>
            <a:tailEnd/>
          </a:ln>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p>
        </p:txBody>
      </p:sp>
      <p:sp>
        <p:nvSpPr>
          <p:cNvPr id="24614" name="Oval 38"/>
          <p:cNvSpPr>
            <a:spLocks noChangeArrowheads="1"/>
          </p:cNvSpPr>
          <p:nvPr/>
        </p:nvSpPr>
        <p:spPr bwMode="auto">
          <a:xfrm rot="799256">
            <a:off x="3276600" y="2438400"/>
            <a:ext cx="304800" cy="1295400"/>
          </a:xfrm>
          <a:prstGeom prst="ellipse">
            <a:avLst/>
          </a:prstGeom>
          <a:solidFill>
            <a:schemeClr val="bg2"/>
          </a:solidFill>
          <a:ln w="9525">
            <a:solidFill>
              <a:schemeClr val="tx1"/>
            </a:solidFill>
            <a:round/>
            <a:headEnd/>
            <a:tailEnd/>
          </a:ln>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p>
        </p:txBody>
      </p:sp>
      <p:sp>
        <p:nvSpPr>
          <p:cNvPr id="24615" name="Oval 39"/>
          <p:cNvSpPr>
            <a:spLocks noChangeArrowheads="1"/>
          </p:cNvSpPr>
          <p:nvPr/>
        </p:nvSpPr>
        <p:spPr bwMode="auto">
          <a:xfrm rot="-824735">
            <a:off x="2819400" y="2438400"/>
            <a:ext cx="304800" cy="1295400"/>
          </a:xfrm>
          <a:prstGeom prst="ellipse">
            <a:avLst/>
          </a:prstGeom>
          <a:solidFill>
            <a:schemeClr val="bg2"/>
          </a:solidFill>
          <a:ln w="9525">
            <a:solidFill>
              <a:schemeClr val="tx1"/>
            </a:solidFill>
            <a:round/>
            <a:headEnd/>
            <a:tailEnd/>
          </a:ln>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p>
        </p:txBody>
      </p:sp>
      <p:sp>
        <p:nvSpPr>
          <p:cNvPr id="24616" name="Oval 40"/>
          <p:cNvSpPr>
            <a:spLocks noChangeArrowheads="1"/>
          </p:cNvSpPr>
          <p:nvPr/>
        </p:nvSpPr>
        <p:spPr bwMode="auto">
          <a:xfrm rot="-482301">
            <a:off x="4117975" y="2347913"/>
            <a:ext cx="303213" cy="1295400"/>
          </a:xfrm>
          <a:prstGeom prst="ellipse">
            <a:avLst/>
          </a:prstGeom>
          <a:solidFill>
            <a:schemeClr val="bg1"/>
          </a:solidFill>
          <a:ln w="9525">
            <a:solidFill>
              <a:schemeClr val="tx1"/>
            </a:solidFill>
            <a:round/>
            <a:headEnd/>
            <a:tailEnd/>
          </a:ln>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endParaRPr lang="en-US" sz="2000" b="0">
              <a:solidFill>
                <a:srgbClr val="CC00CC"/>
              </a:solidFill>
            </a:endParaRPr>
          </a:p>
        </p:txBody>
      </p:sp>
      <p:sp>
        <p:nvSpPr>
          <p:cNvPr id="24617" name="Oval 41"/>
          <p:cNvSpPr>
            <a:spLocks noChangeArrowheads="1"/>
          </p:cNvSpPr>
          <p:nvPr/>
        </p:nvSpPr>
        <p:spPr bwMode="auto">
          <a:xfrm>
            <a:off x="4344988" y="3505200"/>
            <a:ext cx="152400" cy="228600"/>
          </a:xfrm>
          <a:prstGeom prst="ellipse">
            <a:avLst/>
          </a:prstGeom>
          <a:solidFill>
            <a:schemeClr val="bg1"/>
          </a:solidFill>
          <a:ln w="9525">
            <a:solidFill>
              <a:schemeClr val="tx1"/>
            </a:solidFill>
            <a:round/>
            <a:headEnd/>
            <a:tailEnd/>
          </a:ln>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p>
        </p:txBody>
      </p:sp>
      <p:sp>
        <p:nvSpPr>
          <p:cNvPr id="24618" name="Oval 42"/>
          <p:cNvSpPr>
            <a:spLocks noChangeArrowheads="1"/>
          </p:cNvSpPr>
          <p:nvPr/>
        </p:nvSpPr>
        <p:spPr bwMode="auto">
          <a:xfrm>
            <a:off x="4419600" y="3505200"/>
            <a:ext cx="152400" cy="228600"/>
          </a:xfrm>
          <a:prstGeom prst="ellipse">
            <a:avLst/>
          </a:prstGeom>
          <a:solidFill>
            <a:schemeClr val="bg1"/>
          </a:solidFill>
          <a:ln w="9525">
            <a:solidFill>
              <a:schemeClr val="tx1"/>
            </a:solidFill>
            <a:round/>
            <a:headEnd/>
            <a:tailEnd/>
          </a:ln>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p>
        </p:txBody>
      </p:sp>
      <p:sp>
        <p:nvSpPr>
          <p:cNvPr id="24619" name="Oval 43"/>
          <p:cNvSpPr>
            <a:spLocks noChangeArrowheads="1"/>
          </p:cNvSpPr>
          <p:nvPr/>
        </p:nvSpPr>
        <p:spPr bwMode="auto">
          <a:xfrm>
            <a:off x="3125788" y="3581400"/>
            <a:ext cx="152400" cy="228600"/>
          </a:xfrm>
          <a:prstGeom prst="ellipse">
            <a:avLst/>
          </a:prstGeom>
          <a:solidFill>
            <a:schemeClr val="bg2"/>
          </a:solidFill>
          <a:ln w="9525">
            <a:solidFill>
              <a:schemeClr val="tx1"/>
            </a:solidFill>
            <a:round/>
            <a:headEnd/>
            <a:tailEnd/>
          </a:ln>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p>
        </p:txBody>
      </p:sp>
      <p:sp>
        <p:nvSpPr>
          <p:cNvPr id="24620" name="Oval 44"/>
          <p:cNvSpPr>
            <a:spLocks noChangeArrowheads="1"/>
          </p:cNvSpPr>
          <p:nvPr/>
        </p:nvSpPr>
        <p:spPr bwMode="auto">
          <a:xfrm>
            <a:off x="3201988" y="3581400"/>
            <a:ext cx="152400" cy="228600"/>
          </a:xfrm>
          <a:prstGeom prst="ellipse">
            <a:avLst/>
          </a:prstGeom>
          <a:solidFill>
            <a:schemeClr val="bg2"/>
          </a:solidFill>
          <a:ln w="9525">
            <a:solidFill>
              <a:schemeClr val="tx1"/>
            </a:solidFill>
            <a:round/>
            <a:headEnd/>
            <a:tailEnd/>
          </a:ln>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p>
        </p:txBody>
      </p:sp>
      <p:sp>
        <p:nvSpPr>
          <p:cNvPr id="24621" name="Oval 45"/>
          <p:cNvSpPr>
            <a:spLocks noChangeArrowheads="1"/>
          </p:cNvSpPr>
          <p:nvPr/>
        </p:nvSpPr>
        <p:spPr bwMode="auto">
          <a:xfrm>
            <a:off x="838200" y="3505200"/>
            <a:ext cx="304800" cy="1295400"/>
          </a:xfrm>
          <a:prstGeom prst="ellipse">
            <a:avLst/>
          </a:prstGeom>
          <a:solidFill>
            <a:schemeClr val="bg2"/>
          </a:solidFill>
          <a:ln w="9525">
            <a:solidFill>
              <a:schemeClr val="tx1"/>
            </a:solidFill>
            <a:round/>
            <a:headEnd/>
            <a:tailEnd/>
          </a:ln>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p>
        </p:txBody>
      </p:sp>
      <p:sp>
        <p:nvSpPr>
          <p:cNvPr id="24622" name="Oval 46"/>
          <p:cNvSpPr>
            <a:spLocks noChangeArrowheads="1"/>
          </p:cNvSpPr>
          <p:nvPr/>
        </p:nvSpPr>
        <p:spPr bwMode="auto">
          <a:xfrm>
            <a:off x="838200" y="2209800"/>
            <a:ext cx="304800" cy="1295400"/>
          </a:xfrm>
          <a:prstGeom prst="ellipse">
            <a:avLst/>
          </a:prstGeom>
          <a:solidFill>
            <a:schemeClr val="bg2"/>
          </a:solidFill>
          <a:ln w="9525">
            <a:solidFill>
              <a:schemeClr val="tx1"/>
            </a:solidFill>
            <a:round/>
            <a:headEnd/>
            <a:tailEnd/>
          </a:ln>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p>
        </p:txBody>
      </p:sp>
      <p:sp>
        <p:nvSpPr>
          <p:cNvPr id="24623" name="Oval 47"/>
          <p:cNvSpPr>
            <a:spLocks noChangeArrowheads="1"/>
          </p:cNvSpPr>
          <p:nvPr/>
        </p:nvSpPr>
        <p:spPr bwMode="auto">
          <a:xfrm>
            <a:off x="914400" y="3352800"/>
            <a:ext cx="152400" cy="228600"/>
          </a:xfrm>
          <a:prstGeom prst="ellipse">
            <a:avLst/>
          </a:prstGeom>
          <a:solidFill>
            <a:schemeClr val="bg2"/>
          </a:solidFill>
          <a:ln w="9525">
            <a:solidFill>
              <a:schemeClr val="tx1"/>
            </a:solidFill>
            <a:round/>
            <a:headEnd/>
            <a:tailEnd/>
          </a:ln>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p>
        </p:txBody>
      </p:sp>
      <p:sp>
        <p:nvSpPr>
          <p:cNvPr id="24624" name="Oval 48"/>
          <p:cNvSpPr>
            <a:spLocks noChangeArrowheads="1"/>
          </p:cNvSpPr>
          <p:nvPr/>
        </p:nvSpPr>
        <p:spPr bwMode="auto">
          <a:xfrm>
            <a:off x="1524000" y="2209800"/>
            <a:ext cx="303213" cy="1295400"/>
          </a:xfrm>
          <a:prstGeom prst="ellipse">
            <a:avLst/>
          </a:prstGeom>
          <a:solidFill>
            <a:schemeClr val="bg1"/>
          </a:solidFill>
          <a:ln w="9525">
            <a:solidFill>
              <a:schemeClr val="tx1"/>
            </a:solidFill>
            <a:round/>
            <a:headEnd/>
            <a:tailEnd/>
          </a:ln>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p>
        </p:txBody>
      </p:sp>
      <p:sp>
        <p:nvSpPr>
          <p:cNvPr id="24625" name="Oval 49"/>
          <p:cNvSpPr>
            <a:spLocks noChangeArrowheads="1"/>
          </p:cNvSpPr>
          <p:nvPr/>
        </p:nvSpPr>
        <p:spPr bwMode="auto">
          <a:xfrm rot="10800000">
            <a:off x="1524000" y="3505200"/>
            <a:ext cx="306388" cy="1295400"/>
          </a:xfrm>
          <a:prstGeom prst="ellipse">
            <a:avLst/>
          </a:prstGeom>
          <a:solidFill>
            <a:schemeClr val="bg1"/>
          </a:solidFill>
          <a:ln w="9525">
            <a:solidFill>
              <a:schemeClr val="tx1"/>
            </a:solidFill>
            <a:round/>
            <a:headEnd/>
            <a:tailEnd/>
          </a:ln>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p>
        </p:txBody>
      </p:sp>
      <p:sp>
        <p:nvSpPr>
          <p:cNvPr id="24626" name="Oval 50"/>
          <p:cNvSpPr>
            <a:spLocks noChangeArrowheads="1"/>
          </p:cNvSpPr>
          <p:nvPr/>
        </p:nvSpPr>
        <p:spPr bwMode="auto">
          <a:xfrm>
            <a:off x="1600200" y="3352800"/>
            <a:ext cx="152400" cy="228600"/>
          </a:xfrm>
          <a:prstGeom prst="ellipse">
            <a:avLst/>
          </a:prstGeom>
          <a:solidFill>
            <a:schemeClr val="bg1"/>
          </a:solidFill>
          <a:ln w="9525">
            <a:solidFill>
              <a:schemeClr val="tx1"/>
            </a:solidFill>
            <a:round/>
            <a:headEnd/>
            <a:tailEnd/>
          </a:ln>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p>
        </p:txBody>
      </p:sp>
      <p:sp>
        <p:nvSpPr>
          <p:cNvPr id="24627" name="Text Box 51"/>
          <p:cNvSpPr txBox="1">
            <a:spLocks noChangeArrowheads="1"/>
          </p:cNvSpPr>
          <p:nvPr/>
        </p:nvSpPr>
        <p:spPr bwMode="auto">
          <a:xfrm>
            <a:off x="609600" y="5105400"/>
            <a:ext cx="16002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spcBef>
                <a:spcPct val="50000"/>
              </a:spcBef>
            </a:pPr>
            <a:r>
              <a:rPr lang="en-US" sz="1200">
                <a:latin typeface="Comic Sans MS" panose="030F0702030302020204" pitchFamily="66" charset="0"/>
              </a:rPr>
              <a:t>Unreplicated, Condensed, </a:t>
            </a:r>
            <a:r>
              <a:rPr lang="en-US" sz="1200">
                <a:latin typeface="Comic Sans MS" panose="030F0702030302020204" pitchFamily="66" charset="0"/>
                <a:hlinkClick r:id="rId4"/>
              </a:rPr>
              <a:t>Homologous Chromosomes</a:t>
            </a:r>
            <a:endParaRPr lang="en-US" sz="1200">
              <a:latin typeface="Comic Sans MS" panose="030F0702030302020204" pitchFamily="66" charset="0"/>
            </a:endParaRPr>
          </a:p>
        </p:txBody>
      </p:sp>
      <p:sp>
        <p:nvSpPr>
          <p:cNvPr id="24628" name="Text Box 52"/>
          <p:cNvSpPr txBox="1">
            <a:spLocks noChangeArrowheads="1"/>
          </p:cNvSpPr>
          <p:nvPr/>
        </p:nvSpPr>
        <p:spPr bwMode="auto">
          <a:xfrm>
            <a:off x="2971800" y="5105400"/>
            <a:ext cx="1600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spcBef>
                <a:spcPct val="50000"/>
              </a:spcBef>
            </a:pPr>
            <a:r>
              <a:rPr lang="en-US" sz="1200">
                <a:latin typeface="Comic Sans MS" panose="030F0702030302020204" pitchFamily="66" charset="0"/>
              </a:rPr>
              <a:t>Replicated, Condensed, Homologous Chromosomes</a:t>
            </a:r>
          </a:p>
        </p:txBody>
      </p:sp>
      <p:sp>
        <p:nvSpPr>
          <p:cNvPr id="24629" name="Text Box 5"/>
          <p:cNvSpPr txBox="1">
            <a:spLocks noChangeArrowheads="1"/>
          </p:cNvSpPr>
          <p:nvPr/>
        </p:nvSpPr>
        <p:spPr bwMode="auto">
          <a:xfrm>
            <a:off x="0" y="6613525"/>
            <a:ext cx="46482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sz="1000" b="0">
                <a:latin typeface="Comic Sans MS" panose="030F0702030302020204" pitchFamily="66" charset="0"/>
              </a:rPr>
              <a:t>From the </a:t>
            </a:r>
            <a:r>
              <a:rPr lang="en-US" sz="1000" b="0">
                <a:latin typeface="Comic Sans MS" panose="030F0702030302020204" pitchFamily="66" charset="0"/>
                <a:hlinkClick r:id="rId5"/>
              </a:rPr>
              <a:t>Virtual Cell Biology Classroom</a:t>
            </a:r>
            <a:r>
              <a:rPr lang="en-US" sz="1000" b="0">
                <a:latin typeface="Comic Sans MS" panose="030F0702030302020204" pitchFamily="66" charset="0"/>
              </a:rPr>
              <a:t> on </a:t>
            </a:r>
            <a:r>
              <a:rPr lang="en-US" sz="1000" b="0">
                <a:latin typeface="Comic Sans MS" panose="030F0702030302020204" pitchFamily="66" charset="0"/>
                <a:hlinkClick r:id="rId6"/>
              </a:rPr>
              <a:t>ScienceProfOnline.com</a:t>
            </a:r>
            <a:endParaRPr lang="en-US" sz="1000" b="0">
              <a:latin typeface="Comic Sans MS" panose="030F0702030302020204" pitchFamily="66" charset="0"/>
            </a:endParaRPr>
          </a:p>
        </p:txBody>
      </p:sp>
    </p:spTree>
    <p:extLst>
      <p:ext uri="{BB962C8B-B14F-4D97-AF65-F5344CB8AC3E}">
        <p14:creationId xmlns:p14="http://schemas.microsoft.com/office/powerpoint/2010/main" val="1552504727"/>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274638"/>
            <a:ext cx="8229600" cy="792162"/>
          </a:xfrm>
        </p:spPr>
        <p:txBody>
          <a:bodyPr/>
          <a:lstStyle/>
          <a:p>
            <a:pPr algn="l" eaLnBrk="1" hangingPunct="1"/>
            <a:r>
              <a:rPr lang="en-US" sz="3600" b="1" smtClean="0">
                <a:solidFill>
                  <a:srgbClr val="0033CC"/>
                </a:solidFill>
                <a:latin typeface="Comic Sans MS" panose="030F0702030302020204" pitchFamily="66" charset="0"/>
                <a:hlinkClick r:id="rId3"/>
              </a:rPr>
              <a:t>Meiosis Demo &amp; Practice</a:t>
            </a:r>
            <a:endParaRPr lang="en-US" sz="3600" b="1" smtClean="0">
              <a:solidFill>
                <a:srgbClr val="0033CC"/>
              </a:solidFill>
              <a:latin typeface="Comic Sans MS" panose="030F0702030302020204" pitchFamily="66" charset="0"/>
            </a:endParaRPr>
          </a:p>
        </p:txBody>
      </p:sp>
      <p:sp>
        <p:nvSpPr>
          <p:cNvPr id="25603" name="Rectangle 3"/>
          <p:cNvSpPr>
            <a:spLocks noGrp="1" noChangeArrowheads="1"/>
          </p:cNvSpPr>
          <p:nvPr>
            <p:ph type="body" sz="half" idx="1"/>
          </p:nvPr>
        </p:nvSpPr>
        <p:spPr>
          <a:xfrm>
            <a:off x="457200" y="1295400"/>
            <a:ext cx="4419600" cy="5029200"/>
          </a:xfrm>
        </p:spPr>
        <p:txBody>
          <a:bodyPr/>
          <a:lstStyle/>
          <a:p>
            <a:pPr eaLnBrk="1" hangingPunct="1">
              <a:lnSpc>
                <a:spcPct val="80000"/>
              </a:lnSpc>
            </a:pPr>
            <a:r>
              <a:rPr lang="en-US" sz="1600" dirty="0" smtClean="0">
                <a:latin typeface="Comic Sans MS" panose="030F0702030302020204" pitchFamily="66" charset="0"/>
              </a:rPr>
              <a:t>Break up into groups &amp; get kit.</a:t>
            </a:r>
          </a:p>
          <a:p>
            <a:pPr eaLnBrk="1" hangingPunct="1">
              <a:lnSpc>
                <a:spcPct val="80000"/>
              </a:lnSpc>
              <a:buFontTx/>
              <a:buNone/>
            </a:pPr>
            <a:endParaRPr lang="en-US" sz="1600" dirty="0" smtClean="0">
              <a:latin typeface="Comic Sans MS" panose="030F0702030302020204" pitchFamily="66" charset="0"/>
            </a:endParaRPr>
          </a:p>
          <a:p>
            <a:pPr eaLnBrk="1" hangingPunct="1">
              <a:lnSpc>
                <a:spcPct val="80000"/>
              </a:lnSpc>
            </a:pPr>
            <a:r>
              <a:rPr lang="en-US" sz="1600" dirty="0" smtClean="0">
                <a:latin typeface="Comic Sans MS" panose="030F0702030302020204" pitchFamily="66" charset="0"/>
              </a:rPr>
              <a:t>Each kit should have:		</a:t>
            </a:r>
          </a:p>
          <a:p>
            <a:pPr eaLnBrk="1" hangingPunct="1">
              <a:lnSpc>
                <a:spcPct val="80000"/>
              </a:lnSpc>
              <a:buFontTx/>
              <a:buNone/>
            </a:pPr>
            <a:r>
              <a:rPr lang="en-US" sz="1600" dirty="0" smtClean="0">
                <a:latin typeface="Comic Sans MS" panose="030F0702030302020204" pitchFamily="66" charset="0"/>
              </a:rPr>
              <a:t>	</a:t>
            </a:r>
            <a:r>
              <a:rPr lang="en-US" sz="1400" dirty="0" smtClean="0">
                <a:latin typeface="Comic Sans MS" panose="030F0702030302020204" pitchFamily="66" charset="0"/>
              </a:rPr>
              <a:t>- 6 duplicated chromosomes (3 sets of homologues).</a:t>
            </a:r>
          </a:p>
          <a:p>
            <a:pPr eaLnBrk="1" hangingPunct="1">
              <a:lnSpc>
                <a:spcPct val="80000"/>
              </a:lnSpc>
              <a:buFontTx/>
              <a:buNone/>
            </a:pPr>
            <a:r>
              <a:rPr lang="en-US" sz="1400" dirty="0" smtClean="0">
                <a:latin typeface="Comic Sans MS" panose="030F0702030302020204" pitchFamily="66" charset="0"/>
              </a:rPr>
              <a:t>	- 4 pieces of string</a:t>
            </a:r>
          </a:p>
          <a:p>
            <a:pPr eaLnBrk="1" hangingPunct="1">
              <a:lnSpc>
                <a:spcPct val="80000"/>
              </a:lnSpc>
              <a:buFontTx/>
              <a:buNone/>
            </a:pPr>
            <a:r>
              <a:rPr lang="en-US" sz="1400" dirty="0" smtClean="0">
                <a:latin typeface="Comic Sans MS" panose="030F0702030302020204" pitchFamily="66" charset="0"/>
              </a:rPr>
              <a:t>	- plastic centromere pieces</a:t>
            </a:r>
          </a:p>
          <a:p>
            <a:pPr eaLnBrk="1" hangingPunct="1">
              <a:lnSpc>
                <a:spcPct val="80000"/>
              </a:lnSpc>
            </a:pPr>
            <a:endParaRPr lang="en-US" sz="1400" dirty="0" smtClean="0">
              <a:latin typeface="Comic Sans MS" panose="030F0702030302020204" pitchFamily="66" charset="0"/>
            </a:endParaRPr>
          </a:p>
          <a:p>
            <a:pPr eaLnBrk="1" hangingPunct="1">
              <a:lnSpc>
                <a:spcPct val="80000"/>
              </a:lnSpc>
            </a:pPr>
            <a:r>
              <a:rPr lang="en-US" sz="1600" dirty="0" smtClean="0">
                <a:latin typeface="Comic Sans MS" panose="030F0702030302020204" pitchFamily="66" charset="0"/>
              </a:rPr>
              <a:t>Use chromosome kits to work through the stages of meiosis.</a:t>
            </a:r>
          </a:p>
          <a:p>
            <a:pPr eaLnBrk="1" hangingPunct="1">
              <a:lnSpc>
                <a:spcPct val="80000"/>
              </a:lnSpc>
              <a:buFontTx/>
              <a:buNone/>
            </a:pPr>
            <a:endParaRPr lang="en-US" sz="1600" i="1" dirty="0" smtClean="0"/>
          </a:p>
          <a:p>
            <a:pPr eaLnBrk="1" hangingPunct="1">
              <a:lnSpc>
                <a:spcPct val="80000"/>
              </a:lnSpc>
            </a:pPr>
            <a:r>
              <a:rPr lang="en-US" sz="1600" dirty="0" smtClean="0">
                <a:latin typeface="Comic Sans MS" panose="030F0702030302020204" pitchFamily="66" charset="0"/>
              </a:rPr>
              <a:t>BEFORE you start writing on your Meiosis Worksheet, make sure that you have modeled the stages of Meiosis with the chromosome kits. </a:t>
            </a:r>
            <a:r>
              <a:rPr lang="en-US" sz="1200" dirty="0" smtClean="0">
                <a:latin typeface="Comic Sans MS" panose="030F0702030302020204" pitchFamily="66" charset="0"/>
              </a:rPr>
              <a:t>(If your group needs help, raise your hand &amp; I will come over assist.)</a:t>
            </a:r>
          </a:p>
          <a:p>
            <a:pPr eaLnBrk="1" hangingPunct="1">
              <a:lnSpc>
                <a:spcPct val="80000"/>
              </a:lnSpc>
              <a:buFontTx/>
              <a:buNone/>
            </a:pPr>
            <a:endParaRPr lang="en-US" sz="1400" dirty="0" smtClean="0">
              <a:latin typeface="Comic Sans MS" panose="030F0702030302020204" pitchFamily="66" charset="0"/>
            </a:endParaRPr>
          </a:p>
          <a:p>
            <a:pPr eaLnBrk="1" hangingPunct="1">
              <a:lnSpc>
                <a:spcPct val="80000"/>
              </a:lnSpc>
            </a:pPr>
            <a:r>
              <a:rPr lang="en-US" sz="1600" dirty="0" smtClean="0">
                <a:latin typeface="Comic Sans MS" panose="030F0702030302020204" pitchFamily="66" charset="0"/>
              </a:rPr>
              <a:t>Do not depict cross-over in your diagrams. You need to be able to track the journey of each individual chromosome from start to finish.</a:t>
            </a:r>
          </a:p>
        </p:txBody>
      </p:sp>
      <p:sp>
        <p:nvSpPr>
          <p:cNvPr id="25604" name="Oval 4"/>
          <p:cNvSpPr>
            <a:spLocks noChangeArrowheads="1"/>
          </p:cNvSpPr>
          <p:nvPr/>
        </p:nvSpPr>
        <p:spPr bwMode="auto">
          <a:xfrm>
            <a:off x="7239000" y="533400"/>
            <a:ext cx="76200" cy="457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p>
        </p:txBody>
      </p:sp>
      <p:sp>
        <p:nvSpPr>
          <p:cNvPr id="25605" name="Oval 6"/>
          <p:cNvSpPr>
            <a:spLocks noChangeArrowheads="1"/>
          </p:cNvSpPr>
          <p:nvPr/>
        </p:nvSpPr>
        <p:spPr bwMode="auto">
          <a:xfrm>
            <a:off x="7239000" y="1143000"/>
            <a:ext cx="76200" cy="457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p>
        </p:txBody>
      </p:sp>
      <p:sp>
        <p:nvSpPr>
          <p:cNvPr id="25606" name="Oval 7"/>
          <p:cNvSpPr>
            <a:spLocks noChangeArrowheads="1"/>
          </p:cNvSpPr>
          <p:nvPr/>
        </p:nvSpPr>
        <p:spPr bwMode="auto">
          <a:xfrm>
            <a:off x="7239000" y="990600"/>
            <a:ext cx="762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p>
        </p:txBody>
      </p:sp>
      <p:sp>
        <p:nvSpPr>
          <p:cNvPr id="25607" name="Oval 8"/>
          <p:cNvSpPr>
            <a:spLocks noChangeArrowheads="1"/>
          </p:cNvSpPr>
          <p:nvPr/>
        </p:nvSpPr>
        <p:spPr bwMode="auto">
          <a:xfrm>
            <a:off x="8001000" y="533400"/>
            <a:ext cx="76200" cy="457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p>
        </p:txBody>
      </p:sp>
      <p:sp>
        <p:nvSpPr>
          <p:cNvPr id="25608" name="Oval 9"/>
          <p:cNvSpPr>
            <a:spLocks noChangeArrowheads="1"/>
          </p:cNvSpPr>
          <p:nvPr/>
        </p:nvSpPr>
        <p:spPr bwMode="auto">
          <a:xfrm>
            <a:off x="8001000" y="1143000"/>
            <a:ext cx="76200" cy="457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p>
        </p:txBody>
      </p:sp>
      <p:sp>
        <p:nvSpPr>
          <p:cNvPr id="25609" name="Oval 10"/>
          <p:cNvSpPr>
            <a:spLocks noChangeArrowheads="1"/>
          </p:cNvSpPr>
          <p:nvPr/>
        </p:nvSpPr>
        <p:spPr bwMode="auto">
          <a:xfrm>
            <a:off x="8001000" y="990600"/>
            <a:ext cx="762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p>
        </p:txBody>
      </p:sp>
      <p:sp>
        <p:nvSpPr>
          <p:cNvPr id="25610" name="Oval 11"/>
          <p:cNvSpPr>
            <a:spLocks noChangeArrowheads="1"/>
          </p:cNvSpPr>
          <p:nvPr/>
        </p:nvSpPr>
        <p:spPr bwMode="auto">
          <a:xfrm>
            <a:off x="8077200" y="533400"/>
            <a:ext cx="76200" cy="457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p>
        </p:txBody>
      </p:sp>
      <p:sp>
        <p:nvSpPr>
          <p:cNvPr id="25611" name="Oval 12"/>
          <p:cNvSpPr>
            <a:spLocks noChangeArrowheads="1"/>
          </p:cNvSpPr>
          <p:nvPr/>
        </p:nvSpPr>
        <p:spPr bwMode="auto">
          <a:xfrm>
            <a:off x="8077200" y="1143000"/>
            <a:ext cx="76200" cy="457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p>
        </p:txBody>
      </p:sp>
      <p:sp>
        <p:nvSpPr>
          <p:cNvPr id="25612" name="Oval 13"/>
          <p:cNvSpPr>
            <a:spLocks noChangeArrowheads="1"/>
          </p:cNvSpPr>
          <p:nvPr/>
        </p:nvSpPr>
        <p:spPr bwMode="auto">
          <a:xfrm>
            <a:off x="8077200" y="990600"/>
            <a:ext cx="762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p>
        </p:txBody>
      </p:sp>
      <p:pic>
        <p:nvPicPr>
          <p:cNvPr id="25613" name="Picture 14" descr="stages-of-meiosis"/>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5410200" y="2133600"/>
            <a:ext cx="3336925" cy="2646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5614" name="Text Box 17"/>
          <p:cNvSpPr txBox="1">
            <a:spLocks noChangeArrowheads="1"/>
          </p:cNvSpPr>
          <p:nvPr/>
        </p:nvSpPr>
        <p:spPr bwMode="auto">
          <a:xfrm>
            <a:off x="5562600" y="5257800"/>
            <a:ext cx="3200400" cy="1015663"/>
          </a:xfrm>
          <a:prstGeom prst="rect">
            <a:avLst/>
          </a:prstGeom>
          <a:noFill/>
          <a:ln w="571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spcBef>
                <a:spcPct val="50000"/>
              </a:spcBef>
            </a:pPr>
            <a:r>
              <a:rPr lang="en-US" sz="1200" b="0" dirty="0">
                <a:latin typeface="Comic Sans MS" panose="030F0702030302020204" pitchFamily="66" charset="0"/>
              </a:rPr>
              <a:t>See the </a:t>
            </a:r>
            <a:r>
              <a:rPr lang="en-US" sz="1200" b="0" dirty="0">
                <a:latin typeface="Comic Sans MS" panose="030F0702030302020204" pitchFamily="66" charset="0"/>
                <a:hlinkClick r:id="rId5"/>
              </a:rPr>
              <a:t>ScienceProfOnline</a:t>
            </a:r>
            <a:r>
              <a:rPr lang="en-US" sz="1200" b="0" dirty="0">
                <a:latin typeface="Comic Sans MS" panose="030F0702030302020204" pitchFamily="66" charset="0"/>
              </a:rPr>
              <a:t> Virtual Cell Biology Classroom  </a:t>
            </a:r>
            <a:r>
              <a:rPr lang="en-US" sz="1200" dirty="0">
                <a:latin typeface="Comic Sans MS" panose="030F0702030302020204" pitchFamily="66" charset="0"/>
              </a:rPr>
              <a:t>Genetics:  Cell Division  - Meiosis &amp; Sexual Reproduction</a:t>
            </a:r>
            <a:r>
              <a:rPr lang="en-US" sz="1200" b="0" dirty="0">
                <a:latin typeface="Comic Sans MS" panose="030F0702030302020204" pitchFamily="66" charset="0"/>
              </a:rPr>
              <a:t> for a printable Word .doc of this assignment.</a:t>
            </a:r>
          </a:p>
        </p:txBody>
      </p:sp>
      <p:sp>
        <p:nvSpPr>
          <p:cNvPr id="25615" name="Text Box 5"/>
          <p:cNvSpPr txBox="1">
            <a:spLocks noChangeArrowheads="1"/>
          </p:cNvSpPr>
          <p:nvPr/>
        </p:nvSpPr>
        <p:spPr bwMode="auto">
          <a:xfrm>
            <a:off x="0" y="6611938"/>
            <a:ext cx="4648200"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sz="1000" b="0">
                <a:latin typeface="Comic Sans MS" panose="030F0702030302020204" pitchFamily="66" charset="0"/>
              </a:rPr>
              <a:t>From the </a:t>
            </a:r>
            <a:r>
              <a:rPr lang="en-US" sz="1000" b="0">
                <a:latin typeface="Comic Sans MS" panose="030F0702030302020204" pitchFamily="66" charset="0"/>
                <a:hlinkClick r:id="rId6"/>
              </a:rPr>
              <a:t>Virtual Cell Biology Classroom</a:t>
            </a:r>
            <a:r>
              <a:rPr lang="en-US" sz="1000" b="0">
                <a:latin typeface="Comic Sans MS" panose="030F0702030302020204" pitchFamily="66" charset="0"/>
              </a:rPr>
              <a:t> on </a:t>
            </a:r>
            <a:r>
              <a:rPr lang="en-US" sz="1000" b="0">
                <a:latin typeface="Comic Sans MS" panose="030F0702030302020204" pitchFamily="66" charset="0"/>
                <a:hlinkClick r:id="rId5"/>
              </a:rPr>
              <a:t>ScienceProfOnline.com</a:t>
            </a:r>
            <a:endParaRPr lang="en-US" sz="1000" b="0">
              <a:latin typeface="Comic Sans MS" panose="030F0702030302020204" pitchFamily="66" charset="0"/>
            </a:endParaRPr>
          </a:p>
        </p:txBody>
      </p:sp>
    </p:spTree>
    <p:extLst>
      <p:ext uri="{BB962C8B-B14F-4D97-AF65-F5344CB8AC3E}">
        <p14:creationId xmlns:p14="http://schemas.microsoft.com/office/powerpoint/2010/main" val="1945085327"/>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idx="1"/>
          </p:nvPr>
        </p:nvSpPr>
        <p:spPr>
          <a:xfrm>
            <a:off x="152400" y="0"/>
            <a:ext cx="5791200" cy="6858000"/>
          </a:xfrm>
        </p:spPr>
        <p:txBody>
          <a:bodyPr/>
          <a:lstStyle/>
          <a:p>
            <a:pPr algn="ctr" eaLnBrk="1" hangingPunct="1">
              <a:buFontTx/>
              <a:buNone/>
            </a:pPr>
            <a:r>
              <a:rPr lang="en-US" sz="6000" b="1" dirty="0" smtClean="0">
                <a:solidFill>
                  <a:srgbClr val="33CC33"/>
                </a:solidFill>
                <a:latin typeface="Comic Sans MS" panose="030F0702030302020204" pitchFamily="66" charset="0"/>
              </a:rPr>
              <a:t> </a:t>
            </a:r>
            <a:r>
              <a:rPr lang="en-US" sz="4400" b="1" dirty="0" smtClean="0">
                <a:solidFill>
                  <a:srgbClr val="33CC33"/>
                </a:solidFill>
                <a:latin typeface="Comic Sans MS" panose="030F0702030302020204" pitchFamily="66" charset="0"/>
              </a:rPr>
              <a:t>Confused?</a:t>
            </a:r>
            <a:endParaRPr lang="en-US" b="1" dirty="0" smtClean="0">
              <a:latin typeface="Comic Sans MS" panose="030F0702030302020204" pitchFamily="66" charset="0"/>
            </a:endParaRPr>
          </a:p>
          <a:p>
            <a:pPr algn="ctr" eaLnBrk="1" hangingPunct="1">
              <a:buFontTx/>
              <a:buNone/>
            </a:pPr>
            <a:r>
              <a:rPr lang="en-US" sz="2000" dirty="0" smtClean="0">
                <a:latin typeface="Comic Sans MS" panose="030F0702030302020204" pitchFamily="66" charset="0"/>
              </a:rPr>
              <a:t>    </a:t>
            </a:r>
            <a:r>
              <a:rPr lang="en-US" sz="1800" dirty="0" smtClean="0">
                <a:latin typeface="Comic Sans MS" panose="030F0702030302020204" pitchFamily="66" charset="0"/>
              </a:rPr>
              <a:t>Here are links to fun resources that further explain meiosis:</a:t>
            </a:r>
          </a:p>
          <a:p>
            <a:pPr algn="ctr" eaLnBrk="1" hangingPunct="1">
              <a:buFontTx/>
              <a:buNone/>
            </a:pPr>
            <a:endParaRPr lang="en-US" sz="1200" dirty="0" smtClean="0">
              <a:latin typeface="Comic Sans MS" panose="030F0702030302020204" pitchFamily="66" charset="0"/>
            </a:endParaRPr>
          </a:p>
          <a:p>
            <a:pPr eaLnBrk="1" hangingPunct="1"/>
            <a:r>
              <a:rPr lang="en-US" sz="1800" dirty="0" smtClean="0">
                <a:latin typeface="Comic Sans MS" panose="030F0702030302020204" pitchFamily="66" charset="0"/>
                <a:hlinkClick r:id="rId3"/>
              </a:rPr>
              <a:t>Meiosis</a:t>
            </a:r>
            <a:r>
              <a:rPr lang="en-US" sz="1800" dirty="0" smtClean="0">
                <a:latin typeface="Comic Sans MS" panose="030F0702030302020204" pitchFamily="66" charset="0"/>
              </a:rPr>
              <a:t> Main Page</a:t>
            </a:r>
            <a:r>
              <a:rPr lang="en-US" sz="1200" dirty="0" smtClean="0">
                <a:latin typeface="Comic Sans MS" panose="030F0702030302020204" pitchFamily="66" charset="0"/>
              </a:rPr>
              <a:t> on the Virtual Cell Biology Classroom of</a:t>
            </a:r>
            <a:r>
              <a:rPr lang="en-US" sz="1000" dirty="0" smtClean="0">
                <a:latin typeface="Comic Sans MS" panose="030F0702030302020204" pitchFamily="66" charset="0"/>
              </a:rPr>
              <a:t> </a:t>
            </a:r>
            <a:r>
              <a:rPr lang="en-US" sz="1400" dirty="0" smtClean="0">
                <a:latin typeface="Comic Sans MS" panose="030F0702030302020204" pitchFamily="66" charset="0"/>
                <a:hlinkClick r:id="rId4"/>
              </a:rPr>
              <a:t>Science Prof Online</a:t>
            </a:r>
            <a:r>
              <a:rPr lang="en-US" sz="1600" dirty="0" smtClean="0">
                <a:latin typeface="Comic Sans MS" panose="030F0702030302020204" pitchFamily="66" charset="0"/>
              </a:rPr>
              <a:t>.</a:t>
            </a:r>
          </a:p>
          <a:p>
            <a:pPr eaLnBrk="1" hangingPunct="1"/>
            <a:endParaRPr lang="en-US" sz="800" dirty="0" smtClean="0">
              <a:latin typeface="Comic Sans MS" panose="030F0702030302020204" pitchFamily="66" charset="0"/>
            </a:endParaRPr>
          </a:p>
          <a:p>
            <a:pPr eaLnBrk="1" hangingPunct="1"/>
            <a:r>
              <a:rPr lang="en-US" sz="1800" dirty="0" smtClean="0">
                <a:latin typeface="Comic Sans MS" panose="030F0702030302020204" pitchFamily="66" charset="0"/>
              </a:rPr>
              <a:t>“</a:t>
            </a:r>
            <a:r>
              <a:rPr lang="en-US" sz="1800" dirty="0" smtClean="0">
                <a:latin typeface="Comic Sans MS" panose="030F0702030302020204" pitchFamily="66" charset="0"/>
                <a:hlinkClick r:id="rId5"/>
              </a:rPr>
              <a:t>Meiosis: Where the Sex Starts</a:t>
            </a:r>
            <a:r>
              <a:rPr lang="en-US" sz="1800" dirty="0" smtClean="0">
                <a:latin typeface="Comic Sans MS" panose="030F0702030302020204" pitchFamily="66" charset="0"/>
              </a:rPr>
              <a:t>”</a:t>
            </a:r>
            <a:r>
              <a:rPr lang="en-US" sz="1400" dirty="0" smtClean="0">
                <a:latin typeface="Comic Sans MS" panose="030F0702030302020204" pitchFamily="66" charset="0"/>
              </a:rPr>
              <a:t>, video from Crash Course Biology</a:t>
            </a:r>
            <a:endParaRPr lang="en-US" sz="1200" dirty="0" smtClean="0">
              <a:latin typeface="Comic Sans MS" panose="030F0702030302020204" pitchFamily="66" charset="0"/>
            </a:endParaRPr>
          </a:p>
          <a:p>
            <a:pPr eaLnBrk="1" hangingPunct="1"/>
            <a:endParaRPr lang="en-US" sz="800" dirty="0" smtClean="0">
              <a:latin typeface="Comic Sans MS" panose="030F0702030302020204" pitchFamily="66" charset="0"/>
            </a:endParaRPr>
          </a:p>
          <a:p>
            <a:pPr eaLnBrk="1" hangingPunct="1"/>
            <a:r>
              <a:rPr lang="en-US" sz="1800" dirty="0" smtClean="0">
                <a:latin typeface="Comic Sans MS" panose="030F0702030302020204" pitchFamily="66" charset="0"/>
                <a:hlinkClick r:id="rId6"/>
              </a:rPr>
              <a:t>Meiosis</a:t>
            </a:r>
            <a:r>
              <a:rPr lang="en-US" sz="1200" dirty="0" smtClean="0">
                <a:latin typeface="Comic Sans MS" panose="030F0702030302020204" pitchFamily="66" charset="0"/>
              </a:rPr>
              <a:t> animation, step-through and quiz, </a:t>
            </a:r>
            <a:r>
              <a:rPr lang="en-US" sz="1200" dirty="0" err="1" smtClean="0">
                <a:latin typeface="Comic Sans MS" panose="030F0702030302020204" pitchFamily="66" charset="0"/>
              </a:rPr>
              <a:t>Sadava</a:t>
            </a:r>
            <a:r>
              <a:rPr lang="en-US" sz="1200" dirty="0" smtClean="0">
                <a:latin typeface="Comic Sans MS" panose="030F0702030302020204" pitchFamily="66" charset="0"/>
              </a:rPr>
              <a:t>, et al., </a:t>
            </a:r>
            <a:r>
              <a:rPr lang="en-US" sz="1200" i="1" dirty="0" smtClean="0">
                <a:latin typeface="Comic Sans MS" panose="030F0702030302020204" pitchFamily="66" charset="0"/>
              </a:rPr>
              <a:t>Life: The Science of Biology</a:t>
            </a:r>
            <a:r>
              <a:rPr lang="en-US" sz="1200" dirty="0" smtClean="0">
                <a:latin typeface="Comic Sans MS" panose="030F0702030302020204" pitchFamily="66" charset="0"/>
              </a:rPr>
              <a:t>, 9th Edition, </a:t>
            </a:r>
            <a:r>
              <a:rPr lang="en-US" sz="1200" dirty="0" err="1" smtClean="0">
                <a:latin typeface="Comic Sans MS" panose="030F0702030302020204" pitchFamily="66" charset="0"/>
              </a:rPr>
              <a:t>Sinauer</a:t>
            </a:r>
            <a:r>
              <a:rPr lang="en-US" sz="1200" dirty="0" smtClean="0">
                <a:latin typeface="Comic Sans MS" panose="030F0702030302020204" pitchFamily="66" charset="0"/>
              </a:rPr>
              <a:t> Associates.</a:t>
            </a:r>
          </a:p>
          <a:p>
            <a:pPr eaLnBrk="1" hangingPunct="1"/>
            <a:endParaRPr lang="en-US" sz="800" dirty="0" smtClean="0">
              <a:latin typeface="Comic Sans MS" panose="030F0702030302020204" pitchFamily="66" charset="0"/>
            </a:endParaRPr>
          </a:p>
          <a:p>
            <a:pPr eaLnBrk="1" hangingPunct="1"/>
            <a:r>
              <a:rPr lang="en-US" sz="1800" dirty="0" smtClean="0">
                <a:latin typeface="Comic Sans MS" panose="030F0702030302020204" pitchFamily="66" charset="0"/>
                <a:hlinkClick r:id="rId7"/>
              </a:rPr>
              <a:t>Meiosis</a:t>
            </a:r>
            <a:r>
              <a:rPr lang="en-US" sz="1800" dirty="0" smtClean="0">
                <a:latin typeface="Comic Sans MS" panose="030F0702030302020204" pitchFamily="66" charset="0"/>
              </a:rPr>
              <a:t> </a:t>
            </a:r>
            <a:r>
              <a:rPr lang="en-US" sz="1200" dirty="0" smtClean="0">
                <a:latin typeface="Comic Sans MS" panose="030F0702030302020204" pitchFamily="66" charset="0"/>
              </a:rPr>
              <a:t>step through</a:t>
            </a:r>
            <a:r>
              <a:rPr lang="en-US" sz="1800" dirty="0" smtClean="0">
                <a:latin typeface="Comic Sans MS" panose="030F0702030302020204" pitchFamily="66" charset="0"/>
              </a:rPr>
              <a:t> </a:t>
            </a:r>
            <a:r>
              <a:rPr lang="en-US" sz="1200" dirty="0" smtClean="0">
                <a:latin typeface="Comic Sans MS" panose="030F0702030302020204" pitchFamily="66" charset="0"/>
              </a:rPr>
              <a:t>animation from </a:t>
            </a:r>
            <a:r>
              <a:rPr lang="en-US" sz="1200" dirty="0" err="1" smtClean="0">
                <a:latin typeface="Comic Sans MS" panose="030F0702030302020204" pitchFamily="66" charset="0"/>
              </a:rPr>
              <a:t>CellsAlive.com</a:t>
            </a:r>
            <a:r>
              <a:rPr lang="en-US" sz="1200" dirty="0" smtClean="0">
                <a:latin typeface="Comic Sans MS" panose="030F0702030302020204" pitchFamily="66" charset="0"/>
              </a:rPr>
              <a:t>.</a:t>
            </a:r>
          </a:p>
          <a:p>
            <a:pPr eaLnBrk="1" hangingPunct="1"/>
            <a:endParaRPr lang="en-US" sz="800" dirty="0" smtClean="0">
              <a:latin typeface="Comic Sans MS" panose="030F0702030302020204" pitchFamily="66" charset="0"/>
            </a:endParaRPr>
          </a:p>
          <a:p>
            <a:pPr eaLnBrk="1" hangingPunct="1"/>
            <a:r>
              <a:rPr lang="en-US" sz="1800" dirty="0" smtClean="0">
                <a:latin typeface="Comic Sans MS" panose="030F0702030302020204" pitchFamily="66" charset="0"/>
              </a:rPr>
              <a:t>“</a:t>
            </a:r>
            <a:r>
              <a:rPr lang="en-US" sz="1800" dirty="0" smtClean="0">
                <a:latin typeface="Comic Sans MS" panose="030F0702030302020204" pitchFamily="66" charset="0"/>
                <a:hlinkClick r:id="rId8"/>
              </a:rPr>
              <a:t>X &amp; Y</a:t>
            </a:r>
            <a:r>
              <a:rPr lang="en-US" sz="1800" dirty="0" smtClean="0">
                <a:latin typeface="Comic Sans MS" panose="030F0702030302020204" pitchFamily="66" charset="0"/>
              </a:rPr>
              <a:t>”</a:t>
            </a:r>
            <a:r>
              <a:rPr lang="en-US" sz="1200" dirty="0" smtClean="0">
                <a:latin typeface="Comic Sans MS" panose="030F0702030302020204" pitchFamily="66" charset="0"/>
              </a:rPr>
              <a:t> song by Coldplay</a:t>
            </a:r>
          </a:p>
          <a:p>
            <a:pPr eaLnBrk="1" hangingPunct="1"/>
            <a:endParaRPr lang="en-US" sz="800" dirty="0" smtClean="0">
              <a:latin typeface="Comic Sans MS" panose="030F0702030302020204" pitchFamily="66" charset="0"/>
            </a:endParaRPr>
          </a:p>
          <a:p>
            <a:pPr eaLnBrk="1" hangingPunct="1"/>
            <a:r>
              <a:rPr lang="en-US" sz="1800" dirty="0" smtClean="0">
                <a:latin typeface="Comic Sans MS" panose="030F0702030302020204" pitchFamily="66" charset="0"/>
                <a:hlinkClick r:id="rId9"/>
              </a:rPr>
              <a:t>Meiosis</a:t>
            </a:r>
            <a:r>
              <a:rPr lang="en-US" sz="1800" dirty="0" smtClean="0">
                <a:latin typeface="Comic Sans MS" panose="030F0702030302020204" pitchFamily="66" charset="0"/>
              </a:rPr>
              <a:t> </a:t>
            </a:r>
            <a:r>
              <a:rPr lang="en-US" sz="1200" dirty="0" smtClean="0">
                <a:latin typeface="Comic Sans MS" panose="030F0702030302020204" pitchFamily="66" charset="0"/>
              </a:rPr>
              <a:t>animation from McGraw-Hill.</a:t>
            </a:r>
          </a:p>
          <a:p>
            <a:pPr eaLnBrk="1" hangingPunct="1"/>
            <a:endParaRPr lang="en-US" sz="800" dirty="0" smtClean="0">
              <a:latin typeface="Comic Sans MS" panose="030F0702030302020204" pitchFamily="66" charset="0"/>
            </a:endParaRPr>
          </a:p>
          <a:p>
            <a:pPr eaLnBrk="1" hangingPunct="1"/>
            <a:r>
              <a:rPr lang="en-US" sz="1800" dirty="0" smtClean="0">
                <a:latin typeface="Comic Sans MS" panose="030F0702030302020204" pitchFamily="66" charset="0"/>
                <a:hlinkClick r:id="rId10"/>
              </a:rPr>
              <a:t>Independent Assortment</a:t>
            </a:r>
            <a:r>
              <a:rPr lang="en-US" sz="1400" dirty="0" smtClean="0">
                <a:latin typeface="Comic Sans MS" panose="030F0702030302020204" pitchFamily="66" charset="0"/>
                <a:hlinkClick r:id="rId10"/>
              </a:rPr>
              <a:t> </a:t>
            </a:r>
            <a:r>
              <a:rPr lang="en-US" sz="1400" dirty="0" smtClean="0">
                <a:latin typeface="Comic Sans MS" panose="030F0702030302020204" pitchFamily="66" charset="0"/>
              </a:rPr>
              <a:t>animation from </a:t>
            </a:r>
            <a:r>
              <a:rPr lang="en-US" sz="1400" dirty="0" err="1" smtClean="0">
                <a:latin typeface="Comic Sans MS" panose="030F0702030302020204" pitchFamily="66" charset="0"/>
              </a:rPr>
              <a:t>Sinauer</a:t>
            </a:r>
            <a:r>
              <a:rPr lang="en-US" sz="1400" dirty="0" smtClean="0">
                <a:latin typeface="Comic Sans MS" panose="030F0702030302020204" pitchFamily="66" charset="0"/>
              </a:rPr>
              <a:t> Associates.</a:t>
            </a:r>
          </a:p>
          <a:p>
            <a:pPr eaLnBrk="1" hangingPunct="1"/>
            <a:endParaRPr lang="en-US" sz="800" dirty="0" smtClean="0">
              <a:latin typeface="Comic Sans MS" panose="030F0702030302020204" pitchFamily="66" charset="0"/>
            </a:endParaRPr>
          </a:p>
          <a:p>
            <a:pPr eaLnBrk="1" hangingPunct="1"/>
            <a:r>
              <a:rPr lang="en-US" sz="1800" dirty="0" smtClean="0">
                <a:latin typeface="Comic Sans MS" panose="030F0702030302020204" pitchFamily="66" charset="0"/>
                <a:hlinkClick r:id="rId11"/>
              </a:rPr>
              <a:t>“Let’s Talk About Sex”</a:t>
            </a:r>
            <a:r>
              <a:rPr lang="en-US" sz="1200" dirty="0" smtClean="0">
                <a:latin typeface="Comic Sans MS" panose="030F0702030302020204" pitchFamily="66" charset="0"/>
              </a:rPr>
              <a:t> music video by Salt ‘n’ </a:t>
            </a:r>
            <a:r>
              <a:rPr lang="en-US" sz="1200" dirty="0" err="1" smtClean="0">
                <a:latin typeface="Comic Sans MS" panose="030F0702030302020204" pitchFamily="66" charset="0"/>
              </a:rPr>
              <a:t>Pepa</a:t>
            </a:r>
            <a:r>
              <a:rPr lang="en-US" sz="1200" dirty="0" smtClean="0">
                <a:latin typeface="Comic Sans MS" panose="030F0702030302020204" pitchFamily="66" charset="0"/>
              </a:rPr>
              <a:t>. </a:t>
            </a:r>
          </a:p>
          <a:p>
            <a:pPr eaLnBrk="1" hangingPunct="1"/>
            <a:endParaRPr lang="en-US" sz="1000" dirty="0" smtClean="0">
              <a:latin typeface="Comic Sans MS" panose="030F0702030302020204" pitchFamily="66" charset="0"/>
            </a:endParaRPr>
          </a:p>
          <a:p>
            <a:pPr eaLnBrk="1" hangingPunct="1"/>
            <a:endParaRPr lang="en-US" sz="800" dirty="0" smtClean="0">
              <a:latin typeface="Comic Sans MS" panose="030F0702030302020204" pitchFamily="66" charset="0"/>
            </a:endParaRPr>
          </a:p>
          <a:p>
            <a:pPr eaLnBrk="1" hangingPunct="1">
              <a:buFontTx/>
              <a:buNone/>
            </a:pPr>
            <a:r>
              <a:rPr lang="en-US" sz="1200" dirty="0" smtClean="0">
                <a:latin typeface="Comic Sans MS" panose="030F0702030302020204" pitchFamily="66" charset="0"/>
              </a:rPr>
              <a:t>	</a:t>
            </a:r>
          </a:p>
        </p:txBody>
      </p:sp>
      <p:pic>
        <p:nvPicPr>
          <p:cNvPr id="26627" name="Picture 3" descr="MC900229685[1]"/>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019800" y="2590800"/>
            <a:ext cx="2924175" cy="334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WordArt 4"/>
          <p:cNvSpPr>
            <a:spLocks noChangeArrowheads="1" noChangeShapeType="1" noTextEdit="1"/>
          </p:cNvSpPr>
          <p:nvPr/>
        </p:nvSpPr>
        <p:spPr bwMode="auto">
          <a:xfrm>
            <a:off x="6019800" y="762000"/>
            <a:ext cx="2895600" cy="1066800"/>
          </a:xfrm>
          <a:prstGeom prst="rect">
            <a:avLst/>
          </a:prstGeom>
        </p:spPr>
        <p:txBody>
          <a:bodyPr wrap="none" fromWordArt="1">
            <a:prstTxWarp prst="textPlain">
              <a:avLst>
                <a:gd name="adj" fmla="val 50000"/>
              </a:avLst>
            </a:prstTxWarp>
          </a:bodyPr>
          <a:lstStyle/>
          <a:p>
            <a:pPr algn="ctr"/>
            <a:r>
              <a:rPr lang="en-US" sz="1600" kern="10" dirty="0">
                <a:ln w="9525">
                  <a:solidFill>
                    <a:srgbClr val="000000"/>
                  </a:solidFill>
                  <a:round/>
                  <a:headEnd/>
                  <a:tailEnd/>
                </a:ln>
                <a:solidFill>
                  <a:srgbClr val="FFFFFF"/>
                </a:solidFill>
                <a:latin typeface="Comic Sans MS" panose="030F0702030302020204" pitchFamily="66" charset="0"/>
              </a:rPr>
              <a:t>Smart Links</a:t>
            </a:r>
          </a:p>
        </p:txBody>
      </p:sp>
      <p:sp>
        <p:nvSpPr>
          <p:cNvPr id="26629" name="Text Box 5"/>
          <p:cNvSpPr txBox="1">
            <a:spLocks noChangeArrowheads="1"/>
          </p:cNvSpPr>
          <p:nvPr/>
        </p:nvSpPr>
        <p:spPr bwMode="auto">
          <a:xfrm>
            <a:off x="4495800" y="6613525"/>
            <a:ext cx="46482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spcBef>
                <a:spcPct val="50000"/>
              </a:spcBef>
            </a:pPr>
            <a:r>
              <a:rPr lang="en-US" sz="1000" b="0">
                <a:latin typeface="Comic Sans MS" panose="030F0702030302020204" pitchFamily="66" charset="0"/>
              </a:rPr>
              <a:t>From the </a:t>
            </a:r>
            <a:r>
              <a:rPr lang="en-US" sz="1000" b="0">
                <a:latin typeface="Comic Sans MS" panose="030F0702030302020204" pitchFamily="66" charset="0"/>
                <a:hlinkClick r:id="rId13"/>
              </a:rPr>
              <a:t>Virtual Cell Biology Classroom</a:t>
            </a:r>
            <a:r>
              <a:rPr lang="en-US" sz="1000" b="0">
                <a:latin typeface="Comic Sans MS" panose="030F0702030302020204" pitchFamily="66" charset="0"/>
              </a:rPr>
              <a:t> on </a:t>
            </a:r>
            <a:r>
              <a:rPr lang="en-US" sz="1000" b="0">
                <a:latin typeface="Comic Sans MS" panose="030F0702030302020204" pitchFamily="66" charset="0"/>
                <a:hlinkClick r:id="rId4"/>
              </a:rPr>
              <a:t>ScienceProfOnline.com</a:t>
            </a:r>
            <a:endParaRPr lang="en-US" sz="1000" b="0">
              <a:latin typeface="Comic Sans MS" panose="030F0702030302020204" pitchFamily="66" charset="0"/>
            </a:endParaRPr>
          </a:p>
        </p:txBody>
      </p:sp>
    </p:spTree>
    <p:extLst>
      <p:ext uri="{BB962C8B-B14F-4D97-AF65-F5344CB8AC3E}">
        <p14:creationId xmlns:p14="http://schemas.microsoft.com/office/powerpoint/2010/main" val="2006231883"/>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a:xfrm>
            <a:off x="304800" y="381000"/>
            <a:ext cx="8534400" cy="3886200"/>
          </a:xfrm>
        </p:spPr>
        <p:txBody>
          <a:bodyPr/>
          <a:lstStyle/>
          <a:p>
            <a:pPr algn="r" eaLnBrk="1" hangingPunct="1"/>
            <a:r>
              <a:rPr lang="en-US" sz="2400" smtClean="0">
                <a:solidFill>
                  <a:schemeClr val="tx1"/>
                </a:solidFill>
                <a:latin typeface="Comic Sans MS" panose="030F0702030302020204" pitchFamily="66" charset="0"/>
              </a:rPr>
              <a:t>Are you feeling blinded by science</a:t>
            </a:r>
            <a:r>
              <a:rPr lang="en-US" sz="2000" smtClean="0">
                <a:solidFill>
                  <a:schemeClr val="tx1"/>
                </a:solidFill>
                <a:latin typeface="Comic Sans MS" panose="030F0702030302020204" pitchFamily="66" charset="0"/>
              </a:rPr>
              <a:t>?</a:t>
            </a:r>
            <a:r>
              <a:rPr lang="en-US" sz="2400" i="1" smtClean="0">
                <a:solidFill>
                  <a:srgbClr val="0033CC"/>
                </a:solidFill>
                <a:latin typeface="Comic Sans MS" panose="030F0702030302020204" pitchFamily="66" charset="0"/>
              </a:rPr>
              <a:t/>
            </a:r>
            <a:br>
              <a:rPr lang="en-US" sz="2400" i="1" smtClean="0">
                <a:solidFill>
                  <a:srgbClr val="0033CC"/>
                </a:solidFill>
                <a:latin typeface="Comic Sans MS" panose="030F0702030302020204" pitchFamily="66" charset="0"/>
              </a:rPr>
            </a:br>
            <a:r>
              <a:rPr lang="en-US" sz="2000" i="1" smtClean="0">
                <a:solidFill>
                  <a:srgbClr val="FF0000"/>
                </a:solidFill>
              </a:rPr>
              <a:t/>
            </a:r>
            <a:br>
              <a:rPr lang="en-US" sz="2000" i="1" smtClean="0">
                <a:solidFill>
                  <a:srgbClr val="FF0000"/>
                </a:solidFill>
              </a:rPr>
            </a:br>
            <a:r>
              <a:rPr lang="en-US" sz="2400" i="1" smtClean="0">
                <a:solidFill>
                  <a:srgbClr val="B2B2B2"/>
                </a:solidFill>
                <a:latin typeface="Comic Sans MS" panose="030F0702030302020204" pitchFamily="66" charset="0"/>
              </a:rPr>
              <a:t>Do yourself a favor. Use the…</a:t>
            </a:r>
            <a:r>
              <a:rPr lang="en-US" sz="2800" i="1" smtClean="0">
                <a:latin typeface="Comic Sans MS" panose="030F0702030302020204" pitchFamily="66" charset="0"/>
              </a:rPr>
              <a:t> </a:t>
            </a:r>
            <a:r>
              <a:rPr lang="en-US" sz="2000" i="1" smtClean="0">
                <a:latin typeface="Comic Sans MS" panose="030F0702030302020204" pitchFamily="66" charset="0"/>
              </a:rPr>
              <a:t/>
            </a:r>
            <a:br>
              <a:rPr lang="en-US" sz="2000" i="1" smtClean="0">
                <a:latin typeface="Comic Sans MS" panose="030F0702030302020204" pitchFamily="66" charset="0"/>
              </a:rPr>
            </a:br>
            <a:r>
              <a:rPr lang="en-US" sz="2400" smtClean="0">
                <a:latin typeface="Comic Sans MS" panose="030F0702030302020204" pitchFamily="66" charset="0"/>
              </a:rPr>
              <a:t/>
            </a:r>
            <a:br>
              <a:rPr lang="en-US" sz="2400" smtClean="0">
                <a:latin typeface="Comic Sans MS" panose="030F0702030302020204" pitchFamily="66" charset="0"/>
              </a:rPr>
            </a:br>
            <a:r>
              <a:rPr lang="en-US" sz="3200" smtClean="0">
                <a:latin typeface="Comic Sans MS" panose="030F0702030302020204" pitchFamily="66" charset="0"/>
              </a:rPr>
              <a:t>              </a:t>
            </a:r>
            <a:r>
              <a:rPr lang="en-US" sz="4000" b="1" smtClean="0">
                <a:solidFill>
                  <a:srgbClr val="6666FF"/>
                </a:solidFill>
                <a:latin typeface="Comic Sans MS" panose="030F0702030302020204" pitchFamily="66" charset="0"/>
              </a:rPr>
              <a:t>Virtual Cell Biology                        Classroom </a:t>
            </a:r>
            <a:r>
              <a:rPr lang="en-US" sz="2400" i="1" smtClean="0">
                <a:solidFill>
                  <a:srgbClr val="6666FF"/>
                </a:solidFill>
                <a:latin typeface="Comic Sans MS" panose="030F0702030302020204" pitchFamily="66" charset="0"/>
              </a:rPr>
              <a:t>(</a:t>
            </a:r>
            <a:r>
              <a:rPr lang="en-US" sz="2400" i="1" smtClean="0">
                <a:solidFill>
                  <a:srgbClr val="6666FF"/>
                </a:solidFill>
                <a:latin typeface="Comic Sans MS" panose="030F0702030302020204" pitchFamily="66" charset="0"/>
                <a:hlinkClick r:id="rId3"/>
              </a:rPr>
              <a:t>VCBC</a:t>
            </a:r>
            <a:r>
              <a:rPr lang="en-US" sz="2400" i="1" smtClean="0">
                <a:solidFill>
                  <a:srgbClr val="6666FF"/>
                </a:solidFill>
                <a:latin typeface="Comic Sans MS" panose="030F0702030302020204" pitchFamily="66" charset="0"/>
              </a:rPr>
              <a:t>)</a:t>
            </a:r>
            <a:r>
              <a:rPr lang="en-US" sz="2000" i="1" smtClean="0">
                <a:solidFill>
                  <a:srgbClr val="6666FF"/>
                </a:solidFill>
                <a:latin typeface="Comic Sans MS" panose="030F0702030302020204" pitchFamily="66" charset="0"/>
              </a:rPr>
              <a:t>  </a:t>
            </a:r>
            <a:r>
              <a:rPr lang="en-US" sz="4000" b="1" smtClean="0">
                <a:solidFill>
                  <a:srgbClr val="6666FF"/>
                </a:solidFill>
                <a:latin typeface="Comic Sans MS" panose="030F0702030302020204" pitchFamily="66" charset="0"/>
              </a:rPr>
              <a:t>!</a:t>
            </a:r>
            <a:r>
              <a:rPr lang="en-US" sz="4000" b="1" smtClean="0">
                <a:solidFill>
                  <a:srgbClr val="6666FF"/>
                </a:solidFill>
              </a:rPr>
              <a:t/>
            </a:r>
            <a:br>
              <a:rPr lang="en-US" sz="4000" b="1" smtClean="0">
                <a:solidFill>
                  <a:srgbClr val="6666FF"/>
                </a:solidFill>
              </a:rPr>
            </a:br>
            <a:r>
              <a:rPr lang="en-US" sz="2400" b="1" smtClean="0"/>
              <a:t/>
            </a:r>
            <a:br>
              <a:rPr lang="en-US" sz="2400" b="1" smtClean="0"/>
            </a:br>
            <a:r>
              <a:rPr lang="en-US" sz="2400" smtClean="0">
                <a:latin typeface="Comic Sans MS" panose="030F0702030302020204" pitchFamily="66" charset="0"/>
              </a:rPr>
              <a:t>The VCBC is full of resources to help you succeed, including:</a:t>
            </a:r>
          </a:p>
        </p:txBody>
      </p:sp>
      <p:sp>
        <p:nvSpPr>
          <p:cNvPr id="32771" name="Rectangle 3"/>
          <p:cNvSpPr>
            <a:spLocks noGrp="1" noChangeArrowheads="1"/>
          </p:cNvSpPr>
          <p:nvPr>
            <p:ph type="subTitle" idx="1"/>
          </p:nvPr>
        </p:nvSpPr>
        <p:spPr>
          <a:xfrm>
            <a:off x="2438400" y="4038600"/>
            <a:ext cx="6172200" cy="1600200"/>
          </a:xfrm>
        </p:spPr>
        <p:txBody>
          <a:bodyPr/>
          <a:lstStyle/>
          <a:p>
            <a:pPr marL="609600" indent="-609600" algn="l" eaLnBrk="1" hangingPunct="1">
              <a:buFontTx/>
              <a:buChar char="•"/>
            </a:pPr>
            <a:r>
              <a:rPr lang="en-US" sz="1600" smtClean="0">
                <a:latin typeface="Comic Sans MS" panose="030F0702030302020204" pitchFamily="66" charset="0"/>
              </a:rPr>
              <a:t>practice test questions</a:t>
            </a:r>
          </a:p>
          <a:p>
            <a:pPr marL="609600" indent="-609600" algn="l" eaLnBrk="1" hangingPunct="1">
              <a:buFontTx/>
              <a:buChar char="•"/>
            </a:pPr>
            <a:r>
              <a:rPr lang="en-US" sz="1600" smtClean="0">
                <a:latin typeface="Comic Sans MS" panose="030F0702030302020204" pitchFamily="66" charset="0"/>
              </a:rPr>
              <a:t>review questions</a:t>
            </a:r>
          </a:p>
          <a:p>
            <a:pPr marL="609600" indent="-609600" algn="l" eaLnBrk="1" hangingPunct="1">
              <a:buFontTx/>
              <a:buChar char="•"/>
            </a:pPr>
            <a:r>
              <a:rPr lang="en-US" sz="1600" smtClean="0">
                <a:latin typeface="Comic Sans MS" panose="030F0702030302020204" pitchFamily="66" charset="0"/>
              </a:rPr>
              <a:t>study guides and learning objectives</a:t>
            </a:r>
          </a:p>
          <a:p>
            <a:pPr marL="609600" indent="-609600" algn="l" eaLnBrk="1" hangingPunct="1">
              <a:buFontTx/>
              <a:buChar char="•"/>
            </a:pPr>
            <a:r>
              <a:rPr lang="en-US" sz="1600" smtClean="0">
                <a:latin typeface="Comic Sans MS" panose="030F0702030302020204" pitchFamily="66" charset="0"/>
              </a:rPr>
              <a:t>PowerPoints on other topics</a:t>
            </a:r>
          </a:p>
        </p:txBody>
      </p:sp>
      <p:sp>
        <p:nvSpPr>
          <p:cNvPr id="32772" name="Text Box 4"/>
          <p:cNvSpPr txBox="1">
            <a:spLocks noChangeArrowheads="1"/>
          </p:cNvSpPr>
          <p:nvPr/>
        </p:nvSpPr>
        <p:spPr bwMode="auto">
          <a:xfrm>
            <a:off x="0" y="5715000"/>
            <a:ext cx="88392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spcBef>
                <a:spcPct val="50000"/>
              </a:spcBef>
            </a:pPr>
            <a:r>
              <a:rPr lang="en-US" sz="1600">
                <a:solidFill>
                  <a:srgbClr val="000000"/>
                </a:solidFill>
                <a:latin typeface="Comic Sans MS" panose="030F0702030302020204" pitchFamily="66" charset="0"/>
              </a:rPr>
              <a:t>You can access the </a:t>
            </a:r>
            <a:r>
              <a:rPr lang="en-US" sz="1600">
                <a:solidFill>
                  <a:srgbClr val="000000"/>
                </a:solidFill>
                <a:latin typeface="Comic Sans MS" panose="030F0702030302020204" pitchFamily="66" charset="0"/>
                <a:hlinkClick r:id="rId4"/>
              </a:rPr>
              <a:t>Virtual Cell Biology Classroom</a:t>
            </a:r>
            <a:r>
              <a:rPr lang="en-US" sz="1600">
                <a:solidFill>
                  <a:srgbClr val="000000"/>
                </a:solidFill>
                <a:latin typeface="Comic Sans MS" panose="030F0702030302020204" pitchFamily="66" charset="0"/>
              </a:rPr>
              <a:t> (VCBC) on the Science Prof Online website </a:t>
            </a:r>
            <a:r>
              <a:rPr lang="en-US" sz="1600" b="1">
                <a:solidFill>
                  <a:srgbClr val="000000"/>
                </a:solidFill>
                <a:latin typeface="Comic Sans MS" panose="030F0702030302020204" pitchFamily="66" charset="0"/>
                <a:hlinkClick r:id="rId5"/>
              </a:rPr>
              <a:t>www.ScienceProfOnline.com</a:t>
            </a:r>
            <a:endParaRPr lang="en-US" sz="1600" b="1">
              <a:solidFill>
                <a:srgbClr val="000000"/>
              </a:solidFill>
              <a:latin typeface="Comic Sans MS" panose="030F0702030302020204" pitchFamily="66" charset="0"/>
            </a:endParaRPr>
          </a:p>
        </p:txBody>
      </p:sp>
      <p:pic>
        <p:nvPicPr>
          <p:cNvPr id="32773" name="Picture 5" descr="EndomembraneSystemMarinanRuiz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600" y="4038600"/>
            <a:ext cx="14478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4" name="Rectangle 6"/>
          <p:cNvSpPr>
            <a:spLocks noChangeArrowheads="1"/>
          </p:cNvSpPr>
          <p:nvPr/>
        </p:nvSpPr>
        <p:spPr bwMode="auto">
          <a:xfrm>
            <a:off x="2209800" y="6611938"/>
            <a:ext cx="6934200"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r" eaLnBrk="1" hangingPunct="1">
              <a:spcBef>
                <a:spcPct val="50000"/>
              </a:spcBef>
            </a:pPr>
            <a:r>
              <a:rPr lang="en-US" sz="1000">
                <a:latin typeface="Comic Sans MS" panose="030F0702030302020204" pitchFamily="66" charset="0"/>
              </a:rPr>
              <a:t>Images: </a:t>
            </a:r>
            <a:r>
              <a:rPr lang="en-US" sz="1000">
                <a:latin typeface="Comic Sans MS" panose="030F0702030302020204" pitchFamily="66" charset="0"/>
                <a:hlinkClick r:id="rId7"/>
              </a:rPr>
              <a:t>Blinded With Science</a:t>
            </a:r>
            <a:r>
              <a:rPr lang="en-US" sz="1000">
                <a:latin typeface="Comic Sans MS" panose="030F0702030302020204" pitchFamily="66" charset="0"/>
              </a:rPr>
              <a:t> album, Thomas Dolby; </a:t>
            </a:r>
            <a:r>
              <a:rPr lang="en-US" sz="1000">
                <a:latin typeface="Comic Sans MS" panose="030F0702030302020204" pitchFamily="66" charset="0"/>
                <a:hlinkClick r:id="rId8"/>
              </a:rPr>
              <a:t>Endomembrane system</a:t>
            </a:r>
            <a:r>
              <a:rPr lang="en-US" sz="1000">
                <a:latin typeface="Comic Sans MS" panose="030F0702030302020204" pitchFamily="66" charset="0"/>
              </a:rPr>
              <a:t>, Mariana Ruiz, Wiki</a:t>
            </a:r>
          </a:p>
        </p:txBody>
      </p:sp>
      <p:pic>
        <p:nvPicPr>
          <p:cNvPr id="32775" name="Picture 7" descr="Thomas_Dolby-Blinded_By_Scienc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7200" y="381000"/>
            <a:ext cx="2819400" cy="269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304800" y="428625"/>
            <a:ext cx="483711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sz="3600" b="1" dirty="0">
                <a:solidFill>
                  <a:srgbClr val="FF0000"/>
                </a:solidFill>
                <a:latin typeface="Comic Sans MS" panose="030F0702030302020204" pitchFamily="66" charset="0"/>
              </a:rPr>
              <a:t>Eukaryotic Cell Cycle</a:t>
            </a:r>
          </a:p>
        </p:txBody>
      </p:sp>
      <p:sp>
        <p:nvSpPr>
          <p:cNvPr id="8195" name="Text Box 3"/>
          <p:cNvSpPr txBox="1">
            <a:spLocks noChangeArrowheads="1"/>
          </p:cNvSpPr>
          <p:nvPr/>
        </p:nvSpPr>
        <p:spPr bwMode="auto">
          <a:xfrm>
            <a:off x="609600" y="1703388"/>
            <a:ext cx="6858000" cy="372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anose="020B0604020202020204" pitchFamily="34" charset="0"/>
              </a:defRPr>
            </a:lvl1pPr>
            <a:lvl2pPr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sz="2800" b="1" dirty="0">
                <a:solidFill>
                  <a:schemeClr val="tx1">
                    <a:lumMod val="50000"/>
                    <a:lumOff val="50000"/>
                  </a:schemeClr>
                </a:solidFill>
                <a:latin typeface="Comic Sans MS" panose="030F0702030302020204" pitchFamily="66" charset="0"/>
              </a:rPr>
              <a:t>2 major phases:</a:t>
            </a:r>
          </a:p>
          <a:p>
            <a:pPr eaLnBrk="1" hangingPunct="1"/>
            <a:endParaRPr lang="en-US" sz="2800" b="1" dirty="0">
              <a:latin typeface="Comic Sans MS" panose="030F0702030302020204" pitchFamily="66" charset="0"/>
            </a:endParaRPr>
          </a:p>
          <a:p>
            <a:pPr eaLnBrk="1" hangingPunct="1">
              <a:buFontTx/>
              <a:buChar char="•"/>
            </a:pPr>
            <a:r>
              <a:rPr lang="en-US" b="1" dirty="0">
                <a:latin typeface="Comic Sans MS" panose="030F0702030302020204" pitchFamily="66" charset="0"/>
              </a:rPr>
              <a:t> __________ </a:t>
            </a:r>
            <a:r>
              <a:rPr lang="en-US" sz="2000" dirty="0">
                <a:latin typeface="Comic Sans MS" panose="030F0702030302020204" pitchFamily="66" charset="0"/>
              </a:rPr>
              <a:t>(3 stages)</a:t>
            </a:r>
          </a:p>
          <a:p>
            <a:pPr eaLnBrk="1" hangingPunct="1"/>
            <a:r>
              <a:rPr lang="en-US" sz="2000" dirty="0">
                <a:latin typeface="Comic Sans MS" panose="030F0702030302020204" pitchFamily="66" charset="0"/>
              </a:rPr>
              <a:t>      – DNA uncondensed </a:t>
            </a:r>
          </a:p>
          <a:p>
            <a:pPr eaLnBrk="1" hangingPunct="1"/>
            <a:r>
              <a:rPr lang="en-US" b="1" dirty="0">
                <a:latin typeface="Comic Sans MS" panose="030F0702030302020204" pitchFamily="66" charset="0"/>
              </a:rPr>
              <a:t>     </a:t>
            </a:r>
            <a:endParaRPr lang="en-US" sz="2000" i="1" dirty="0">
              <a:latin typeface="Comic Sans MS" panose="030F0702030302020204" pitchFamily="66" charset="0"/>
            </a:endParaRPr>
          </a:p>
          <a:p>
            <a:pPr eaLnBrk="1" hangingPunct="1"/>
            <a:endParaRPr lang="en-US" b="1" dirty="0">
              <a:latin typeface="Comic Sans MS" panose="030F0702030302020204" pitchFamily="66" charset="0"/>
            </a:endParaRPr>
          </a:p>
          <a:p>
            <a:pPr eaLnBrk="1" hangingPunct="1">
              <a:buFontTx/>
              <a:buChar char="•"/>
            </a:pPr>
            <a:r>
              <a:rPr lang="en-US" b="1" dirty="0">
                <a:latin typeface="Comic Sans MS" panose="030F0702030302020204" pitchFamily="66" charset="0"/>
              </a:rPr>
              <a:t> ________  </a:t>
            </a:r>
            <a:r>
              <a:rPr lang="en-US" sz="2000" dirty="0">
                <a:latin typeface="Comic Sans MS" panose="030F0702030302020204" pitchFamily="66" charset="0"/>
              </a:rPr>
              <a:t>(4 stages + cytokinesis)</a:t>
            </a:r>
          </a:p>
          <a:p>
            <a:pPr lvl="1" eaLnBrk="1" hangingPunct="1"/>
            <a:r>
              <a:rPr lang="en-US" sz="2000" dirty="0">
                <a:latin typeface="Comic Sans MS" panose="030F0702030302020204" pitchFamily="66" charset="0"/>
              </a:rPr>
              <a:t>- Nuclear division &amp; division of cytoplasm</a:t>
            </a:r>
          </a:p>
          <a:p>
            <a:pPr eaLnBrk="1" hangingPunct="1"/>
            <a:r>
              <a:rPr lang="en-US" sz="2000" dirty="0">
                <a:latin typeface="Comic Sans MS" panose="030F0702030302020204" pitchFamily="66" charset="0"/>
              </a:rPr>
              <a:t>      – </a:t>
            </a:r>
            <a:r>
              <a:rPr lang="en-US" sz="2000" dirty="0">
                <a:latin typeface="Comic Sans MS" panose="030F0702030302020204" pitchFamily="66" charset="0"/>
                <a:hlinkClick r:id="rId3"/>
              </a:rPr>
              <a:t>DNA</a:t>
            </a:r>
            <a:r>
              <a:rPr lang="en-US" sz="2000" dirty="0">
                <a:latin typeface="Comic Sans MS" panose="030F0702030302020204" pitchFamily="66" charset="0"/>
              </a:rPr>
              <a:t> condensed</a:t>
            </a:r>
            <a:endParaRPr lang="en-US" sz="2000" i="1" dirty="0">
              <a:latin typeface="Comic Sans MS" panose="030F0702030302020204" pitchFamily="66" charset="0"/>
            </a:endParaRPr>
          </a:p>
          <a:p>
            <a:pPr eaLnBrk="1" hangingPunct="1"/>
            <a:endParaRPr lang="en-US" b="1" dirty="0">
              <a:latin typeface="Comic Sans MS" panose="030F0702030302020204" pitchFamily="66" charset="0"/>
            </a:endParaRPr>
          </a:p>
        </p:txBody>
      </p:sp>
      <p:sp>
        <p:nvSpPr>
          <p:cNvPr id="8196" name="Text Box 5"/>
          <p:cNvSpPr txBox="1">
            <a:spLocks noChangeArrowheads="1"/>
          </p:cNvSpPr>
          <p:nvPr/>
        </p:nvSpPr>
        <p:spPr bwMode="auto">
          <a:xfrm>
            <a:off x="0" y="6629400"/>
            <a:ext cx="2722563"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50000"/>
              </a:spcBef>
            </a:pPr>
            <a:r>
              <a:rPr lang="en-US" sz="1000">
                <a:latin typeface="Comic Sans MS" panose="030F0702030302020204" pitchFamily="66" charset="0"/>
              </a:rPr>
              <a:t>Image: </a:t>
            </a:r>
            <a:r>
              <a:rPr lang="en-US" sz="1000">
                <a:latin typeface="Comic Sans MS" panose="030F0702030302020204" pitchFamily="66" charset="0"/>
                <a:hlinkClick r:id="rId4"/>
              </a:rPr>
              <a:t>Cell cycle </a:t>
            </a:r>
            <a:r>
              <a:rPr lang="en-US" sz="1000">
                <a:latin typeface="Comic Sans MS" panose="030F0702030302020204" pitchFamily="66" charset="0"/>
              </a:rPr>
              <a:t>by Richard Wheeler</a:t>
            </a:r>
          </a:p>
        </p:txBody>
      </p:sp>
      <p:sp>
        <p:nvSpPr>
          <p:cNvPr id="8197" name="Text Box 6"/>
          <p:cNvSpPr txBox="1">
            <a:spLocks noChangeArrowheads="1"/>
          </p:cNvSpPr>
          <p:nvPr/>
        </p:nvSpPr>
        <p:spPr bwMode="auto">
          <a:xfrm>
            <a:off x="3810000" y="6613525"/>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r" eaLnBrk="1" hangingPunct="1">
              <a:spcBef>
                <a:spcPct val="50000"/>
              </a:spcBef>
            </a:pPr>
            <a:r>
              <a:rPr lang="en-US" sz="1000">
                <a:latin typeface="Comic Sans MS" panose="030F0702030302020204" pitchFamily="66" charset="0"/>
              </a:rPr>
              <a:t>From the  </a:t>
            </a:r>
            <a:r>
              <a:rPr lang="en-US" sz="1000">
                <a:latin typeface="Comic Sans MS" panose="030F0702030302020204" pitchFamily="66" charset="0"/>
                <a:hlinkClick r:id="rId5"/>
              </a:rPr>
              <a:t>Virtual Cell Biology Classroom</a:t>
            </a:r>
            <a:r>
              <a:rPr lang="en-US" sz="1000">
                <a:latin typeface="Comic Sans MS" panose="030F0702030302020204" pitchFamily="66" charset="0"/>
              </a:rPr>
              <a:t> on </a:t>
            </a:r>
            <a:r>
              <a:rPr lang="en-US" sz="1000">
                <a:latin typeface="Comic Sans MS" panose="030F0702030302020204" pitchFamily="66" charset="0"/>
                <a:hlinkClick r:id="rId6"/>
              </a:rPr>
              <a:t>ScienceProfOnline.com</a:t>
            </a:r>
            <a:endParaRPr lang="en-US" sz="1000">
              <a:latin typeface="Comic Sans MS" panose="030F0702030302020204" pitchFamily="66" charset="0"/>
            </a:endParaRPr>
          </a:p>
        </p:txBody>
      </p:sp>
      <p:pic>
        <p:nvPicPr>
          <p:cNvPr id="8198" name="Picture 7" descr="Cell_Cycle-RichardWheel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00" y="228600"/>
            <a:ext cx="3648075"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1676400" y="381000"/>
            <a:ext cx="28765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sz="4000" b="1">
                <a:solidFill>
                  <a:srgbClr val="FF9933"/>
                </a:solidFill>
                <a:latin typeface="Comic Sans MS" panose="030F0702030302020204" pitchFamily="66" charset="0"/>
              </a:rPr>
              <a:t>Interphase</a:t>
            </a:r>
          </a:p>
        </p:txBody>
      </p:sp>
      <p:sp>
        <p:nvSpPr>
          <p:cNvPr id="9219" name="Text Box 3"/>
          <p:cNvSpPr txBox="1">
            <a:spLocks noChangeArrowheads="1"/>
          </p:cNvSpPr>
          <p:nvPr/>
        </p:nvSpPr>
        <p:spPr bwMode="auto">
          <a:xfrm>
            <a:off x="593725" y="1408113"/>
            <a:ext cx="407987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sz="3200" b="1" dirty="0">
                <a:solidFill>
                  <a:schemeClr val="tx1">
                    <a:lumMod val="50000"/>
                    <a:lumOff val="50000"/>
                  </a:schemeClr>
                </a:solidFill>
                <a:latin typeface="Comic Sans MS" panose="030F0702030302020204" pitchFamily="66" charset="0"/>
              </a:rPr>
              <a:t>Non-dividing state</a:t>
            </a:r>
          </a:p>
          <a:p>
            <a:pPr eaLnBrk="1" hangingPunct="1"/>
            <a:r>
              <a:rPr lang="en-US" sz="3200" b="1" dirty="0">
                <a:solidFill>
                  <a:schemeClr val="tx1">
                    <a:lumMod val="50000"/>
                    <a:lumOff val="50000"/>
                  </a:schemeClr>
                </a:solidFill>
                <a:latin typeface="Comic Sans MS" panose="030F0702030302020204" pitchFamily="66" charset="0"/>
              </a:rPr>
              <a:t>With 3 sub-stages:</a:t>
            </a:r>
          </a:p>
        </p:txBody>
      </p:sp>
      <p:sp>
        <p:nvSpPr>
          <p:cNvPr id="9220" name="Text Box 5"/>
          <p:cNvSpPr txBox="1">
            <a:spLocks noChangeArrowheads="1"/>
          </p:cNvSpPr>
          <p:nvPr/>
        </p:nvSpPr>
        <p:spPr bwMode="auto">
          <a:xfrm>
            <a:off x="685801" y="2749550"/>
            <a:ext cx="4572000"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sz="2000" dirty="0">
                <a:latin typeface="Comic Sans MS" panose="030F0702030302020204" pitchFamily="66" charset="0"/>
              </a:rPr>
              <a:t>___ – cell grows in size</a:t>
            </a:r>
          </a:p>
          <a:p>
            <a:pPr eaLnBrk="1" hangingPunct="1"/>
            <a:r>
              <a:rPr lang="en-US" sz="2000" dirty="0">
                <a:latin typeface="Comic Sans MS" panose="030F0702030302020204" pitchFamily="66" charset="0"/>
              </a:rPr>
              <a:t>       – organelles replicated </a:t>
            </a:r>
          </a:p>
          <a:p>
            <a:pPr eaLnBrk="1" hangingPunct="1"/>
            <a:endParaRPr lang="en-US" sz="2000" dirty="0">
              <a:latin typeface="Comic Sans MS" panose="030F0702030302020204" pitchFamily="66" charset="0"/>
            </a:endParaRPr>
          </a:p>
          <a:p>
            <a:pPr eaLnBrk="1" hangingPunct="1"/>
            <a:r>
              <a:rPr lang="en-US" sz="2000" dirty="0">
                <a:latin typeface="Comic Sans MS" panose="030F0702030302020204" pitchFamily="66" charset="0"/>
              </a:rPr>
              <a:t>___ – replication of </a:t>
            </a:r>
            <a:r>
              <a:rPr lang="en-US" sz="2000" dirty="0">
                <a:latin typeface="Comic Sans MS" panose="030F0702030302020204" pitchFamily="66" charset="0"/>
                <a:hlinkClick r:id="rId3"/>
              </a:rPr>
              <a:t>DNA</a:t>
            </a:r>
            <a:endParaRPr lang="en-US" sz="2000" dirty="0">
              <a:latin typeface="Comic Sans MS" panose="030F0702030302020204" pitchFamily="66" charset="0"/>
            </a:endParaRPr>
          </a:p>
          <a:p>
            <a:pPr eaLnBrk="1" hangingPunct="1"/>
            <a:r>
              <a:rPr lang="en-US" sz="2000" dirty="0">
                <a:latin typeface="Comic Sans MS" panose="030F0702030302020204" pitchFamily="66" charset="0"/>
              </a:rPr>
              <a:t>       – synthesis of proteins </a:t>
            </a:r>
            <a:r>
              <a:rPr lang="en-US" sz="2000" dirty="0" smtClean="0">
                <a:latin typeface="Comic Sans MS" panose="030F0702030302020204" pitchFamily="66" charset="0"/>
              </a:rPr>
              <a:t> </a:t>
            </a:r>
          </a:p>
          <a:p>
            <a:pPr eaLnBrk="1" hangingPunct="1"/>
            <a:r>
              <a:rPr lang="en-US" sz="2000" dirty="0">
                <a:latin typeface="Comic Sans MS" panose="030F0702030302020204" pitchFamily="66" charset="0"/>
              </a:rPr>
              <a:t> </a:t>
            </a:r>
            <a:r>
              <a:rPr lang="en-US" sz="2000" dirty="0" smtClean="0">
                <a:latin typeface="Comic Sans MS" panose="030F0702030302020204" pitchFamily="66" charset="0"/>
              </a:rPr>
              <a:t>        associated</a:t>
            </a:r>
            <a:r>
              <a:rPr lang="en-US" sz="2000" dirty="0">
                <a:latin typeface="Comic Sans MS" panose="030F0702030302020204" pitchFamily="66" charset="0"/>
              </a:rPr>
              <a:t> </a:t>
            </a:r>
            <a:r>
              <a:rPr lang="en-US" sz="2000" dirty="0" smtClean="0">
                <a:latin typeface="Comic Sans MS" panose="030F0702030302020204" pitchFamily="66" charset="0"/>
              </a:rPr>
              <a:t>with </a:t>
            </a:r>
            <a:r>
              <a:rPr lang="en-US" sz="2000" dirty="0">
                <a:latin typeface="Comic Sans MS" panose="030F0702030302020204" pitchFamily="66" charset="0"/>
              </a:rPr>
              <a:t>DNA</a:t>
            </a:r>
          </a:p>
          <a:p>
            <a:pPr eaLnBrk="1" hangingPunct="1"/>
            <a:endParaRPr lang="en-US" sz="2000" dirty="0">
              <a:latin typeface="Comic Sans MS" panose="030F0702030302020204" pitchFamily="66" charset="0"/>
            </a:endParaRPr>
          </a:p>
          <a:p>
            <a:pPr eaLnBrk="1" hangingPunct="1"/>
            <a:r>
              <a:rPr lang="en-US" sz="2000" dirty="0" smtClean="0">
                <a:latin typeface="Comic Sans MS" panose="030F0702030302020204" pitchFamily="66" charset="0"/>
              </a:rPr>
              <a:t>___ </a:t>
            </a:r>
            <a:r>
              <a:rPr lang="en-US" sz="2000" dirty="0">
                <a:latin typeface="Comic Sans MS" panose="030F0702030302020204" pitchFamily="66" charset="0"/>
              </a:rPr>
              <a:t>– synthesis of </a:t>
            </a:r>
            <a:r>
              <a:rPr lang="en-US" sz="2000" dirty="0">
                <a:latin typeface="Comic Sans MS" panose="030F0702030302020204" pitchFamily="66" charset="0"/>
                <a:hlinkClick r:id="rId4"/>
              </a:rPr>
              <a:t>proteins</a:t>
            </a:r>
            <a:r>
              <a:rPr lang="en-US" sz="2000" dirty="0">
                <a:latin typeface="Comic Sans MS" panose="030F0702030302020204" pitchFamily="66" charset="0"/>
              </a:rPr>
              <a:t> </a:t>
            </a:r>
            <a:endParaRPr lang="en-US" sz="2000" dirty="0" smtClean="0">
              <a:latin typeface="Comic Sans MS" panose="030F0702030302020204" pitchFamily="66" charset="0"/>
            </a:endParaRPr>
          </a:p>
          <a:p>
            <a:pPr eaLnBrk="1" hangingPunct="1"/>
            <a:r>
              <a:rPr lang="en-US" sz="2000" dirty="0">
                <a:latin typeface="Comic Sans MS" panose="030F0702030302020204" pitchFamily="66" charset="0"/>
              </a:rPr>
              <a:t> </a:t>
            </a:r>
            <a:r>
              <a:rPr lang="en-US" sz="2000" dirty="0" smtClean="0">
                <a:latin typeface="Comic Sans MS" panose="030F0702030302020204" pitchFamily="66" charset="0"/>
              </a:rPr>
              <a:t>         associated </a:t>
            </a:r>
            <a:r>
              <a:rPr lang="en-US" sz="2000" dirty="0">
                <a:latin typeface="Comic Sans MS" panose="030F0702030302020204" pitchFamily="66" charset="0"/>
              </a:rPr>
              <a:t>with </a:t>
            </a:r>
            <a:r>
              <a:rPr lang="en-US" sz="2000" dirty="0">
                <a:latin typeface="Comic Sans MS" panose="030F0702030302020204" pitchFamily="66" charset="0"/>
                <a:hlinkClick r:id="rId5"/>
              </a:rPr>
              <a:t>mitosis</a:t>
            </a:r>
            <a:endParaRPr lang="en-US" sz="2000" dirty="0">
              <a:latin typeface="Comic Sans MS" panose="030F0702030302020204" pitchFamily="66" charset="0"/>
            </a:endParaRPr>
          </a:p>
          <a:p>
            <a:pPr eaLnBrk="1" hangingPunct="1"/>
            <a:endParaRPr lang="en-US" sz="2000" dirty="0">
              <a:latin typeface="Comic Sans MS" panose="030F0702030302020204" pitchFamily="66" charset="0"/>
            </a:endParaRPr>
          </a:p>
        </p:txBody>
      </p:sp>
      <p:sp>
        <p:nvSpPr>
          <p:cNvPr id="9221" name="Text Box 8"/>
          <p:cNvSpPr txBox="1">
            <a:spLocks noChangeArrowheads="1"/>
          </p:cNvSpPr>
          <p:nvPr/>
        </p:nvSpPr>
        <p:spPr bwMode="auto">
          <a:xfrm>
            <a:off x="0" y="6461125"/>
            <a:ext cx="36576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50000"/>
              </a:spcBef>
            </a:pPr>
            <a:r>
              <a:rPr lang="en-US" sz="1000">
                <a:latin typeface="Comic Sans MS" panose="030F0702030302020204" pitchFamily="66" charset="0"/>
              </a:rPr>
              <a:t>Image: </a:t>
            </a:r>
            <a:r>
              <a:rPr lang="en-US" sz="1000">
                <a:latin typeface="Comic Sans MS" panose="030F0702030302020204" pitchFamily="66" charset="0"/>
                <a:hlinkClick r:id="rId6"/>
              </a:rPr>
              <a:t>Cell cycle </a:t>
            </a:r>
            <a:r>
              <a:rPr lang="en-US" sz="1000">
                <a:latin typeface="Comic Sans MS" panose="030F0702030302020204" pitchFamily="66" charset="0"/>
              </a:rPr>
              <a:t>by Richard Wheeler; Interphase in Onion Cell Drawing &amp; Photo, Source Unknown</a:t>
            </a:r>
          </a:p>
        </p:txBody>
      </p:sp>
      <p:sp>
        <p:nvSpPr>
          <p:cNvPr id="9222" name="Text Box 9"/>
          <p:cNvSpPr txBox="1">
            <a:spLocks noChangeArrowheads="1"/>
          </p:cNvSpPr>
          <p:nvPr/>
        </p:nvSpPr>
        <p:spPr bwMode="auto">
          <a:xfrm>
            <a:off x="3810000" y="6613525"/>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r" eaLnBrk="1" hangingPunct="1">
              <a:spcBef>
                <a:spcPct val="50000"/>
              </a:spcBef>
            </a:pPr>
            <a:r>
              <a:rPr lang="en-US" sz="1000">
                <a:latin typeface="Comic Sans MS" panose="030F0702030302020204" pitchFamily="66" charset="0"/>
              </a:rPr>
              <a:t>From the </a:t>
            </a:r>
            <a:r>
              <a:rPr lang="en-US" sz="1000">
                <a:latin typeface="Comic Sans MS" panose="030F0702030302020204" pitchFamily="66" charset="0"/>
                <a:hlinkClick r:id="rId7"/>
              </a:rPr>
              <a:t>Virtual Cell Biology Classroom</a:t>
            </a:r>
            <a:r>
              <a:rPr lang="en-US" sz="1000">
                <a:latin typeface="Comic Sans MS" panose="030F0702030302020204" pitchFamily="66" charset="0"/>
              </a:rPr>
              <a:t> on </a:t>
            </a:r>
            <a:r>
              <a:rPr lang="en-US" sz="1000">
                <a:latin typeface="Comic Sans MS" panose="030F0702030302020204" pitchFamily="66" charset="0"/>
                <a:hlinkClick r:id="rId8"/>
              </a:rPr>
              <a:t>ScienceProfOnline.com</a:t>
            </a:r>
            <a:endParaRPr lang="en-US" sz="1000">
              <a:latin typeface="Comic Sans MS" panose="030F0702030302020204" pitchFamily="66" charset="0"/>
            </a:endParaRPr>
          </a:p>
        </p:txBody>
      </p:sp>
      <p:pic>
        <p:nvPicPr>
          <p:cNvPr id="9223" name="Picture 10" descr="Cell_Cycle-RichardWheel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400" y="0"/>
            <a:ext cx="1295400"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Picture 11" descr="prophase in onion-UCDavis"/>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91200" y="304800"/>
            <a:ext cx="2840038"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457200" y="1295400"/>
            <a:ext cx="5562600" cy="28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anose="020B0604020202020204" pitchFamily="34" charset="0"/>
              </a:defRPr>
            </a:lvl1pPr>
            <a:lvl2pPr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sz="2000" dirty="0">
                <a:latin typeface="Comic Sans MS" panose="030F0702030302020204" pitchFamily="66" charset="0"/>
              </a:rPr>
              <a:t>Division of </a:t>
            </a:r>
            <a:r>
              <a:rPr lang="en-US" sz="2000" b="1" dirty="0" smtClean="0">
                <a:latin typeface="Comic Sans MS" panose="030F0702030302020204" pitchFamily="66" charset="0"/>
              </a:rPr>
              <a:t>somatic </a:t>
            </a:r>
            <a:r>
              <a:rPr lang="en-US" sz="2000" dirty="0">
                <a:latin typeface="Comic Sans MS" panose="030F0702030302020204" pitchFamily="66" charset="0"/>
              </a:rPr>
              <a:t>cells </a:t>
            </a:r>
            <a:r>
              <a:rPr lang="en-US" sz="1600" dirty="0">
                <a:latin typeface="Comic Sans MS" panose="030F0702030302020204" pitchFamily="66" charset="0"/>
              </a:rPr>
              <a:t>(non-reproductive cells)</a:t>
            </a:r>
            <a:r>
              <a:rPr lang="en-US" sz="2000" dirty="0">
                <a:latin typeface="Comic Sans MS" panose="030F0702030302020204" pitchFamily="66" charset="0"/>
              </a:rPr>
              <a:t> in </a:t>
            </a:r>
            <a:r>
              <a:rPr lang="en-US" sz="2000" dirty="0">
                <a:latin typeface="Comic Sans MS" panose="030F0702030302020204" pitchFamily="66" charset="0"/>
                <a:hlinkClick r:id="rId3"/>
              </a:rPr>
              <a:t>eukaryotic organisms</a:t>
            </a:r>
            <a:r>
              <a:rPr lang="en-US" sz="2000" dirty="0">
                <a:latin typeface="Comic Sans MS" panose="030F0702030302020204" pitchFamily="66" charset="0"/>
              </a:rPr>
              <a:t>.</a:t>
            </a:r>
          </a:p>
          <a:p>
            <a:pPr eaLnBrk="1" hangingPunct="1"/>
            <a:endParaRPr lang="en-US" sz="2000" dirty="0">
              <a:latin typeface="Comic Sans MS" panose="030F0702030302020204" pitchFamily="66" charset="0"/>
            </a:endParaRPr>
          </a:p>
          <a:p>
            <a:pPr eaLnBrk="1" hangingPunct="1"/>
            <a:r>
              <a:rPr lang="en-US" sz="2000" dirty="0">
                <a:latin typeface="Comic Sans MS" panose="030F0702030302020204" pitchFamily="66" charset="0"/>
              </a:rPr>
              <a:t>A single cell divides into two identical daughter cells.</a:t>
            </a:r>
          </a:p>
          <a:p>
            <a:pPr eaLnBrk="1" hangingPunct="1"/>
            <a:endParaRPr lang="en-US" sz="2000" dirty="0">
              <a:latin typeface="Comic Sans MS" panose="030F0702030302020204" pitchFamily="66" charset="0"/>
            </a:endParaRPr>
          </a:p>
          <a:p>
            <a:pPr eaLnBrk="1" hangingPunct="1"/>
            <a:r>
              <a:rPr lang="en-US" sz="2000" dirty="0">
                <a:latin typeface="Comic Sans MS" panose="030F0702030302020204" pitchFamily="66" charset="0"/>
              </a:rPr>
              <a:t>Daughter cells have same # of chromosomes as does parent cell.</a:t>
            </a:r>
          </a:p>
          <a:p>
            <a:pPr lvl="1" eaLnBrk="1" hangingPunct="1"/>
            <a:endParaRPr lang="en-US" sz="2000" b="1" dirty="0">
              <a:latin typeface="Comic Sans MS" panose="030F0702030302020204" pitchFamily="66" charset="0"/>
            </a:endParaRPr>
          </a:p>
        </p:txBody>
      </p:sp>
      <p:sp>
        <p:nvSpPr>
          <p:cNvPr id="10243" name="Text Box 3"/>
          <p:cNvSpPr txBox="1">
            <a:spLocks noChangeArrowheads="1"/>
          </p:cNvSpPr>
          <p:nvPr/>
        </p:nvSpPr>
        <p:spPr bwMode="auto">
          <a:xfrm>
            <a:off x="457200" y="228600"/>
            <a:ext cx="209232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sz="4400" b="1">
                <a:solidFill>
                  <a:srgbClr val="993366"/>
                </a:solidFill>
                <a:latin typeface="Comic Sans MS" panose="030F0702030302020204" pitchFamily="66" charset="0"/>
              </a:rPr>
              <a:t>Mitosis</a:t>
            </a:r>
          </a:p>
        </p:txBody>
      </p:sp>
      <p:pic>
        <p:nvPicPr>
          <p:cNvPr id="10244" name="Picture 4" descr="Miitosis-overvie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4114800"/>
            <a:ext cx="7543800" cy="228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ext Box 5"/>
          <p:cNvSpPr txBox="1">
            <a:spLocks noChangeArrowheads="1"/>
          </p:cNvSpPr>
          <p:nvPr/>
        </p:nvSpPr>
        <p:spPr bwMode="auto">
          <a:xfrm>
            <a:off x="3810000" y="6613525"/>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r" eaLnBrk="1" hangingPunct="1">
              <a:spcBef>
                <a:spcPct val="50000"/>
              </a:spcBef>
            </a:pPr>
            <a:r>
              <a:rPr lang="en-US" sz="1000">
                <a:latin typeface="Comic Sans MS" panose="030F0702030302020204" pitchFamily="66" charset="0"/>
              </a:rPr>
              <a:t>From the  </a:t>
            </a:r>
            <a:r>
              <a:rPr lang="en-US" sz="1000">
                <a:latin typeface="Comic Sans MS" panose="030F0702030302020204" pitchFamily="66" charset="0"/>
                <a:hlinkClick r:id="rId5"/>
              </a:rPr>
              <a:t>Virtual Cell Biology Classroom</a:t>
            </a:r>
            <a:r>
              <a:rPr lang="en-US" sz="1000">
                <a:latin typeface="Comic Sans MS" panose="030F0702030302020204" pitchFamily="66" charset="0"/>
              </a:rPr>
              <a:t> on </a:t>
            </a:r>
            <a:r>
              <a:rPr lang="en-US" sz="1000">
                <a:latin typeface="Comic Sans MS" panose="030F0702030302020204" pitchFamily="66" charset="0"/>
                <a:hlinkClick r:id="rId6"/>
              </a:rPr>
              <a:t>ScienceProfOnline.com</a:t>
            </a:r>
            <a:endParaRPr lang="en-US" sz="1000">
              <a:latin typeface="Comic Sans MS" panose="030F0702030302020204" pitchFamily="66" charset="0"/>
            </a:endParaRPr>
          </a:p>
        </p:txBody>
      </p:sp>
      <p:sp>
        <p:nvSpPr>
          <p:cNvPr id="10246" name="Text Box 6"/>
          <p:cNvSpPr txBox="1">
            <a:spLocks noChangeArrowheads="1"/>
          </p:cNvSpPr>
          <p:nvPr/>
        </p:nvSpPr>
        <p:spPr bwMode="auto">
          <a:xfrm>
            <a:off x="0" y="6457950"/>
            <a:ext cx="254952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50000"/>
              </a:spcBef>
            </a:pPr>
            <a:r>
              <a:rPr lang="en-US" sz="1000">
                <a:latin typeface="Comic Sans MS" panose="030F0702030302020204" pitchFamily="66" charset="0"/>
              </a:rPr>
              <a:t>Images: </a:t>
            </a:r>
            <a:r>
              <a:rPr lang="en-US" sz="1000">
                <a:latin typeface="Comic Sans MS" panose="030F0702030302020204" pitchFamily="66" charset="0"/>
                <a:hlinkClick r:id="rId7"/>
              </a:rPr>
              <a:t>Cell cycle </a:t>
            </a:r>
            <a:r>
              <a:rPr lang="en-US" sz="1000">
                <a:latin typeface="Comic Sans MS" panose="030F0702030302020204" pitchFamily="66" charset="0"/>
              </a:rPr>
              <a:t>by Richard Wheeler; </a:t>
            </a:r>
            <a:r>
              <a:rPr lang="en-US" sz="1000">
                <a:latin typeface="Comic Sans MS" panose="030F0702030302020204" pitchFamily="66" charset="0"/>
                <a:hlinkClick r:id="rId8"/>
              </a:rPr>
              <a:t>Overview of Mitosis</a:t>
            </a:r>
            <a:r>
              <a:rPr lang="en-US" sz="1000">
                <a:latin typeface="Comic Sans MS" panose="030F0702030302020204" pitchFamily="66" charset="0"/>
              </a:rPr>
              <a:t>, Mysid</a:t>
            </a:r>
          </a:p>
        </p:txBody>
      </p:sp>
      <p:pic>
        <p:nvPicPr>
          <p:cNvPr id="10247" name="Picture 7" descr="Cell_Cycle-RichardWheel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10300" y="228600"/>
            <a:ext cx="2771775"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152400" y="152400"/>
            <a:ext cx="41021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sz="2800" b="1">
                <a:solidFill>
                  <a:srgbClr val="FF5050"/>
                </a:solidFill>
                <a:latin typeface="Comic Sans MS" panose="030F0702030302020204" pitchFamily="66" charset="0"/>
              </a:rPr>
              <a:t>Packing for the move</a:t>
            </a:r>
            <a:r>
              <a:rPr lang="en-US" sz="3200" b="1">
                <a:solidFill>
                  <a:srgbClr val="FF5050"/>
                </a:solidFill>
                <a:latin typeface="Comic Sans MS" panose="030F0702030302020204" pitchFamily="66" charset="0"/>
              </a:rPr>
              <a:t>…</a:t>
            </a:r>
          </a:p>
        </p:txBody>
      </p:sp>
      <p:sp>
        <p:nvSpPr>
          <p:cNvPr id="13315" name="Text Box 3"/>
          <p:cNvSpPr txBox="1">
            <a:spLocks noChangeArrowheads="1"/>
          </p:cNvSpPr>
          <p:nvPr/>
        </p:nvSpPr>
        <p:spPr bwMode="auto">
          <a:xfrm>
            <a:off x="304800" y="1066800"/>
            <a:ext cx="4191000" cy="5170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sz="1800" b="1" dirty="0">
                <a:latin typeface="Comic Sans MS" panose="030F0702030302020204" pitchFamily="66" charset="0"/>
              </a:rPr>
              <a:t>When cell is not dividing…</a:t>
            </a:r>
            <a:r>
              <a:rPr lang="en-US" b="1" dirty="0">
                <a:latin typeface="Comic Sans MS" panose="030F0702030302020204" pitchFamily="66" charset="0"/>
              </a:rPr>
              <a:t> </a:t>
            </a:r>
          </a:p>
          <a:p>
            <a:pPr eaLnBrk="1" hangingPunct="1"/>
            <a:endParaRPr lang="en-US" sz="1200" b="1" dirty="0">
              <a:latin typeface="Comic Sans MS" panose="030F0702030302020204" pitchFamily="66" charset="0"/>
            </a:endParaRPr>
          </a:p>
          <a:p>
            <a:pPr eaLnBrk="1" hangingPunct="1"/>
            <a:r>
              <a:rPr lang="en-US" sz="1200" dirty="0"/>
              <a:t>●</a:t>
            </a:r>
            <a:r>
              <a:rPr lang="en-US" sz="1400" dirty="0"/>
              <a:t> </a:t>
            </a:r>
            <a:r>
              <a:rPr lang="en-US" sz="1600" dirty="0">
                <a:latin typeface="Comic Sans MS" panose="030F0702030302020204" pitchFamily="66" charset="0"/>
              </a:rPr>
              <a:t>DNA molecules in extended,</a:t>
            </a:r>
          </a:p>
          <a:p>
            <a:pPr eaLnBrk="1" hangingPunct="1"/>
            <a:r>
              <a:rPr lang="en-US" sz="1600" dirty="0">
                <a:latin typeface="Comic Sans MS" panose="030F0702030302020204" pitchFamily="66" charset="0"/>
              </a:rPr>
              <a:t>  uncondensed form  =  </a:t>
            </a:r>
            <a:r>
              <a:rPr lang="en-US" sz="2000" b="1" dirty="0" smtClean="0">
                <a:solidFill>
                  <a:schemeClr val="tx1">
                    <a:lumMod val="65000"/>
                    <a:lumOff val="35000"/>
                  </a:schemeClr>
                </a:solidFill>
                <a:latin typeface="Comic Sans MS" panose="030F0702030302020204" pitchFamily="66" charset="0"/>
              </a:rPr>
              <a:t>chromatin</a:t>
            </a:r>
            <a:endParaRPr lang="en-US" sz="2000" u="sng" dirty="0">
              <a:solidFill>
                <a:schemeClr val="tx1">
                  <a:lumMod val="65000"/>
                  <a:lumOff val="35000"/>
                </a:schemeClr>
              </a:solidFill>
              <a:latin typeface="Comic Sans MS" panose="030F0702030302020204" pitchFamily="66" charset="0"/>
            </a:endParaRPr>
          </a:p>
          <a:p>
            <a:pPr eaLnBrk="1" hangingPunct="1"/>
            <a:endParaRPr lang="en-US" sz="1600" u="sng" dirty="0">
              <a:latin typeface="Comic Sans MS" panose="030F0702030302020204" pitchFamily="66" charset="0"/>
            </a:endParaRPr>
          </a:p>
          <a:p>
            <a:pPr eaLnBrk="1" hangingPunct="1"/>
            <a:r>
              <a:rPr lang="en-US" sz="1800" dirty="0">
                <a:latin typeface="Comic Sans MS" panose="030F0702030302020204" pitchFamily="66" charset="0"/>
              </a:rPr>
              <a:t>●</a:t>
            </a:r>
            <a:r>
              <a:rPr lang="en-US" sz="1000" dirty="0">
                <a:latin typeface="Comic Sans MS" panose="030F0702030302020204" pitchFamily="66" charset="0"/>
              </a:rPr>
              <a:t> </a:t>
            </a:r>
            <a:r>
              <a:rPr lang="en-US" sz="1600" dirty="0">
                <a:latin typeface="Comic Sans MS" panose="030F0702030302020204" pitchFamily="66" charset="0"/>
              </a:rPr>
              <a:t>Cell can only replicate and transcribe DNA when in extended state.</a:t>
            </a:r>
          </a:p>
          <a:p>
            <a:pPr eaLnBrk="1" hangingPunct="1"/>
            <a:endParaRPr lang="en-US" sz="2800" dirty="0">
              <a:latin typeface="Comic Sans MS" panose="030F0702030302020204" pitchFamily="66" charset="0"/>
            </a:endParaRPr>
          </a:p>
          <a:p>
            <a:pPr eaLnBrk="1" hangingPunct="1"/>
            <a:r>
              <a:rPr lang="en-US" sz="1800" b="1" dirty="0">
                <a:latin typeface="Comic Sans MS" panose="030F0702030302020204" pitchFamily="66" charset="0"/>
              </a:rPr>
              <a:t>When cell is preparing for division…</a:t>
            </a:r>
          </a:p>
          <a:p>
            <a:pPr eaLnBrk="1" hangingPunct="1"/>
            <a:endParaRPr lang="en-US" sz="1200" b="1" dirty="0">
              <a:latin typeface="Comic Sans MS" panose="030F0702030302020204" pitchFamily="66" charset="0"/>
            </a:endParaRPr>
          </a:p>
          <a:p>
            <a:pPr eaLnBrk="1" hangingPunct="1"/>
            <a:r>
              <a:rPr lang="en-US" sz="1600" dirty="0">
                <a:latin typeface="Comic Sans MS" panose="030F0702030302020204" pitchFamily="66" charset="0"/>
              </a:rPr>
              <a:t> </a:t>
            </a:r>
            <a:r>
              <a:rPr lang="en-US" sz="1200" dirty="0"/>
              <a:t>●</a:t>
            </a:r>
            <a:r>
              <a:rPr lang="en-US" sz="1400" dirty="0"/>
              <a:t> </a:t>
            </a:r>
            <a:r>
              <a:rPr lang="en-US" sz="1600" dirty="0">
                <a:latin typeface="Comic Sans MS" panose="030F0702030302020204" pitchFamily="66" charset="0"/>
                <a:hlinkClick r:id="rId3"/>
              </a:rPr>
              <a:t>DNA</a:t>
            </a:r>
            <a:r>
              <a:rPr lang="en-US" sz="1600" dirty="0">
                <a:latin typeface="Comic Sans MS" panose="030F0702030302020204" pitchFamily="66" charset="0"/>
              </a:rPr>
              <a:t> molecules condense to form </a:t>
            </a:r>
            <a:r>
              <a:rPr lang="en-US" sz="2000" b="1" dirty="0" smtClean="0">
                <a:solidFill>
                  <a:schemeClr val="tx1">
                    <a:lumMod val="65000"/>
                    <a:lumOff val="35000"/>
                  </a:schemeClr>
                </a:solidFill>
                <a:latin typeface="Comic Sans MS" panose="030F0702030302020204" pitchFamily="66" charset="0"/>
              </a:rPr>
              <a:t>chromosomes</a:t>
            </a:r>
            <a:r>
              <a:rPr lang="en-US" sz="1600" dirty="0" smtClean="0">
                <a:latin typeface="Comic Sans MS" panose="030F0702030302020204" pitchFamily="66" charset="0"/>
              </a:rPr>
              <a:t> prior </a:t>
            </a:r>
            <a:r>
              <a:rPr lang="en-US" sz="1600" dirty="0">
                <a:latin typeface="Comic Sans MS" panose="030F0702030302020204" pitchFamily="66" charset="0"/>
              </a:rPr>
              <a:t>to division.</a:t>
            </a:r>
          </a:p>
          <a:p>
            <a:pPr eaLnBrk="1" hangingPunct="1"/>
            <a:endParaRPr lang="en-US" sz="1400" b="1" dirty="0">
              <a:latin typeface="Comic Sans MS" panose="030F0702030302020204" pitchFamily="66" charset="0"/>
            </a:endParaRPr>
          </a:p>
          <a:p>
            <a:pPr eaLnBrk="1" hangingPunct="1"/>
            <a:r>
              <a:rPr lang="en-US" sz="1400" dirty="0">
                <a:latin typeface="Comic Sans MS" panose="030F0702030302020204" pitchFamily="66" charset="0"/>
              </a:rPr>
              <a:t>– each chromosome is a single molecule of DNA</a:t>
            </a:r>
          </a:p>
          <a:p>
            <a:pPr eaLnBrk="1" hangingPunct="1"/>
            <a:endParaRPr lang="en-US" sz="1400" dirty="0">
              <a:latin typeface="Comic Sans MS" panose="030F0702030302020204" pitchFamily="66" charset="0"/>
            </a:endParaRPr>
          </a:p>
          <a:p>
            <a:pPr eaLnBrk="1" hangingPunct="1"/>
            <a:r>
              <a:rPr lang="en-US" sz="1400" dirty="0">
                <a:latin typeface="Comic Sans MS" panose="030F0702030302020204" pitchFamily="66" charset="0"/>
              </a:rPr>
              <a:t>– easier to sort and organize the </a:t>
            </a:r>
            <a:r>
              <a:rPr lang="en-US" sz="1400" dirty="0">
                <a:latin typeface="Comic Sans MS" panose="030F0702030302020204" pitchFamily="66" charset="0"/>
                <a:hlinkClick r:id="rId4"/>
              </a:rPr>
              <a:t>replicated DNA</a:t>
            </a:r>
            <a:r>
              <a:rPr lang="en-US" sz="1400" dirty="0">
                <a:latin typeface="Comic Sans MS" panose="030F0702030302020204" pitchFamily="66" charset="0"/>
              </a:rPr>
              <a:t> into daughter cells</a:t>
            </a:r>
          </a:p>
          <a:p>
            <a:pPr eaLnBrk="1" hangingPunct="1"/>
            <a:endParaRPr lang="en-US" sz="1400" dirty="0">
              <a:latin typeface="Comic Sans MS" panose="030F0702030302020204" pitchFamily="66" charset="0"/>
            </a:endParaRPr>
          </a:p>
          <a:p>
            <a:pPr eaLnBrk="1" hangingPunct="1"/>
            <a:endParaRPr lang="en-US" sz="3200" dirty="0">
              <a:latin typeface="Arial Narrow" panose="020B0606020202030204" pitchFamily="34" charset="0"/>
            </a:endParaRPr>
          </a:p>
        </p:txBody>
      </p:sp>
      <p:sp>
        <p:nvSpPr>
          <p:cNvPr id="13316" name="Text Box 8"/>
          <p:cNvSpPr txBox="1">
            <a:spLocks noChangeArrowheads="1"/>
          </p:cNvSpPr>
          <p:nvPr/>
        </p:nvSpPr>
        <p:spPr bwMode="auto">
          <a:xfrm>
            <a:off x="0" y="6613525"/>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50000"/>
              </a:spcBef>
            </a:pPr>
            <a:r>
              <a:rPr lang="en-US" sz="1000">
                <a:latin typeface="Comic Sans MS" panose="030F0702030302020204" pitchFamily="66" charset="0"/>
              </a:rPr>
              <a:t>From the </a:t>
            </a:r>
            <a:r>
              <a:rPr lang="en-US" sz="1000">
                <a:latin typeface="Comic Sans MS" panose="030F0702030302020204" pitchFamily="66" charset="0"/>
                <a:hlinkClick r:id="rId5"/>
              </a:rPr>
              <a:t>Virtual Cell Biology Classroom</a:t>
            </a:r>
            <a:r>
              <a:rPr lang="en-US" sz="1000">
                <a:latin typeface="Comic Sans MS" panose="030F0702030302020204" pitchFamily="66" charset="0"/>
              </a:rPr>
              <a:t> on </a:t>
            </a:r>
            <a:r>
              <a:rPr lang="en-US" sz="1000">
                <a:latin typeface="Comic Sans MS" panose="030F0702030302020204" pitchFamily="66" charset="0"/>
                <a:hlinkClick r:id="rId6"/>
              </a:rPr>
              <a:t>ScienceProfOnline.com</a:t>
            </a:r>
            <a:endParaRPr lang="en-US" sz="1000">
              <a:latin typeface="Comic Sans MS" panose="030F0702030302020204" pitchFamily="66" charset="0"/>
            </a:endParaRPr>
          </a:p>
        </p:txBody>
      </p:sp>
      <p:pic>
        <p:nvPicPr>
          <p:cNvPr id="13317"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0" y="228600"/>
            <a:ext cx="4427538" cy="6434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304800" y="152400"/>
            <a:ext cx="425608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sz="4000" b="1">
                <a:solidFill>
                  <a:srgbClr val="FF6600"/>
                </a:solidFill>
                <a:latin typeface="Comic Sans MS" panose="030F0702030302020204" pitchFamily="66" charset="0"/>
              </a:rPr>
              <a:t>Mitosis</a:t>
            </a:r>
            <a:r>
              <a:rPr lang="en-US" sz="4000" b="1">
                <a:solidFill>
                  <a:srgbClr val="969696"/>
                </a:solidFill>
                <a:latin typeface="Arial Narrow" panose="020B0606020202030204" pitchFamily="34" charset="0"/>
              </a:rPr>
              <a:t> </a:t>
            </a:r>
            <a:endParaRPr lang="en-US" b="1" i="1">
              <a:solidFill>
                <a:srgbClr val="969696"/>
              </a:solidFill>
              <a:latin typeface="Arial Narrow" panose="020B0606020202030204" pitchFamily="34" charset="0"/>
            </a:endParaRPr>
          </a:p>
        </p:txBody>
      </p:sp>
      <p:sp>
        <p:nvSpPr>
          <p:cNvPr id="15363" name="Text Box 3"/>
          <p:cNvSpPr txBox="1">
            <a:spLocks noChangeArrowheads="1"/>
          </p:cNvSpPr>
          <p:nvPr/>
        </p:nvSpPr>
        <p:spPr bwMode="auto">
          <a:xfrm>
            <a:off x="381000" y="990600"/>
            <a:ext cx="29845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sz="3200" b="1" dirty="0">
                <a:solidFill>
                  <a:schemeClr val="tx1">
                    <a:lumMod val="50000"/>
                    <a:lumOff val="50000"/>
                  </a:schemeClr>
                </a:solidFill>
                <a:latin typeface="Comic Sans MS" panose="030F0702030302020204" pitchFamily="66" charset="0"/>
              </a:rPr>
              <a:t>4 sub-phases:</a:t>
            </a:r>
          </a:p>
        </p:txBody>
      </p:sp>
      <p:grpSp>
        <p:nvGrpSpPr>
          <p:cNvPr id="15364" name="Group 4"/>
          <p:cNvGrpSpPr>
            <a:grpSpLocks/>
          </p:cNvGrpSpPr>
          <p:nvPr/>
        </p:nvGrpSpPr>
        <p:grpSpPr bwMode="auto">
          <a:xfrm>
            <a:off x="609600" y="1828800"/>
            <a:ext cx="2268538" cy="3384550"/>
            <a:chOff x="576" y="1595"/>
            <a:chExt cx="1429" cy="2132"/>
          </a:xfrm>
        </p:grpSpPr>
        <p:sp>
          <p:nvSpPr>
            <p:cNvPr id="15369" name="Text Box 5"/>
            <p:cNvSpPr txBox="1">
              <a:spLocks noChangeArrowheads="1"/>
            </p:cNvSpPr>
            <p:nvPr/>
          </p:nvSpPr>
          <p:spPr bwMode="auto">
            <a:xfrm>
              <a:off x="576" y="1595"/>
              <a:ext cx="1429" cy="2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sz="2000" b="1">
                  <a:latin typeface="Comic Sans MS" panose="030F0702030302020204" pitchFamily="66" charset="0"/>
                </a:rPr>
                <a:t>1</a:t>
              </a:r>
              <a:r>
                <a:rPr lang="en-US" sz="2000" b="1" baseline="30000">
                  <a:latin typeface="Comic Sans MS" panose="030F0702030302020204" pitchFamily="66" charset="0"/>
                </a:rPr>
                <a:t>st</a:t>
              </a:r>
              <a:r>
                <a:rPr lang="en-US" sz="2000" b="1">
                  <a:latin typeface="Comic Sans MS" panose="030F0702030302020204" pitchFamily="66" charset="0"/>
                </a:rPr>
                <a:t> – Prophase</a:t>
              </a:r>
            </a:p>
            <a:p>
              <a:pPr eaLnBrk="1" hangingPunct="1"/>
              <a:endParaRPr lang="en-US" sz="2000" b="1">
                <a:latin typeface="Comic Sans MS" panose="030F0702030302020204" pitchFamily="66" charset="0"/>
              </a:endParaRPr>
            </a:p>
            <a:p>
              <a:pPr eaLnBrk="1" hangingPunct="1"/>
              <a:r>
                <a:rPr lang="en-US" sz="2000" b="1">
                  <a:latin typeface="Comic Sans MS" panose="030F0702030302020204" pitchFamily="66" charset="0"/>
                </a:rPr>
                <a:t>2nd – Metaphase</a:t>
              </a:r>
            </a:p>
            <a:p>
              <a:pPr eaLnBrk="1" hangingPunct="1"/>
              <a:endParaRPr lang="en-US" sz="2000" b="1">
                <a:latin typeface="Comic Sans MS" panose="030F0702030302020204" pitchFamily="66" charset="0"/>
              </a:endParaRPr>
            </a:p>
            <a:p>
              <a:pPr eaLnBrk="1" hangingPunct="1"/>
              <a:r>
                <a:rPr lang="en-US" sz="2000" b="1">
                  <a:latin typeface="Comic Sans MS" panose="030F0702030302020204" pitchFamily="66" charset="0"/>
                </a:rPr>
                <a:t>3rd – Anaphase</a:t>
              </a:r>
            </a:p>
            <a:p>
              <a:pPr eaLnBrk="1" hangingPunct="1"/>
              <a:endParaRPr lang="en-US" sz="2000" b="1">
                <a:latin typeface="Comic Sans MS" panose="030F0702030302020204" pitchFamily="66" charset="0"/>
              </a:endParaRPr>
            </a:p>
            <a:p>
              <a:pPr eaLnBrk="1" hangingPunct="1"/>
              <a:r>
                <a:rPr lang="en-US" sz="2000" b="1">
                  <a:latin typeface="Comic Sans MS" panose="030F0702030302020204" pitchFamily="66" charset="0"/>
                </a:rPr>
                <a:t>4th – Telophase </a:t>
              </a:r>
            </a:p>
            <a:p>
              <a:pPr eaLnBrk="1" hangingPunct="1"/>
              <a:endParaRPr lang="en-US" sz="2000" b="1">
                <a:latin typeface="Comic Sans MS" panose="030F0702030302020204" pitchFamily="66" charset="0"/>
              </a:endParaRPr>
            </a:p>
            <a:p>
              <a:pPr eaLnBrk="1" hangingPunct="1"/>
              <a:r>
                <a:rPr lang="en-US" sz="1600" i="1">
                  <a:latin typeface="Comic Sans MS" panose="030F0702030302020204" pitchFamily="66" charset="0"/>
                </a:rPr>
                <a:t>followed by</a:t>
              </a:r>
            </a:p>
            <a:p>
              <a:pPr eaLnBrk="1" hangingPunct="1"/>
              <a:endParaRPr lang="en-US" sz="2000" b="1">
                <a:latin typeface="Comic Sans MS" panose="030F0702030302020204" pitchFamily="66" charset="0"/>
              </a:endParaRPr>
            </a:p>
            <a:p>
              <a:pPr eaLnBrk="1" hangingPunct="1"/>
              <a:r>
                <a:rPr lang="en-US" sz="2000" b="1">
                  <a:latin typeface="Comic Sans MS" panose="030F0702030302020204" pitchFamily="66" charset="0"/>
                </a:rPr>
                <a:t>Cytokinesis</a:t>
              </a:r>
            </a:p>
          </p:txBody>
        </p:sp>
        <p:sp>
          <p:nvSpPr>
            <p:cNvPr id="15370" name="Text Box 6"/>
            <p:cNvSpPr txBox="1">
              <a:spLocks noChangeArrowheads="1"/>
            </p:cNvSpPr>
            <p:nvPr/>
          </p:nvSpPr>
          <p:spPr bwMode="auto">
            <a:xfrm>
              <a:off x="576" y="2198"/>
              <a:ext cx="116"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sz="2000" b="1"/>
            </a:p>
            <a:p>
              <a:pPr eaLnBrk="1" hangingPunct="1"/>
              <a:endParaRPr lang="en-US" b="1">
                <a:latin typeface="Arial Narrow" panose="020B0606020202030204" pitchFamily="34" charset="0"/>
              </a:endParaRPr>
            </a:p>
          </p:txBody>
        </p:sp>
        <p:sp>
          <p:nvSpPr>
            <p:cNvPr id="15371" name="Text Box 7"/>
            <p:cNvSpPr txBox="1">
              <a:spLocks noChangeArrowheads="1"/>
            </p:cNvSpPr>
            <p:nvPr/>
          </p:nvSpPr>
          <p:spPr bwMode="auto">
            <a:xfrm>
              <a:off x="576" y="2773"/>
              <a:ext cx="11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b="1">
                <a:latin typeface="Arial Narrow" panose="020B0606020202030204" pitchFamily="34" charset="0"/>
              </a:endParaRPr>
            </a:p>
          </p:txBody>
        </p:sp>
        <p:sp>
          <p:nvSpPr>
            <p:cNvPr id="15372" name="Text Box 8"/>
            <p:cNvSpPr txBox="1">
              <a:spLocks noChangeArrowheads="1"/>
            </p:cNvSpPr>
            <p:nvPr/>
          </p:nvSpPr>
          <p:spPr bwMode="auto">
            <a:xfrm>
              <a:off x="576" y="3380"/>
              <a:ext cx="11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b="1">
                <a:latin typeface="Arial Narrow" panose="020B0606020202030204" pitchFamily="34" charset="0"/>
              </a:endParaRPr>
            </a:p>
          </p:txBody>
        </p:sp>
      </p:grpSp>
      <p:sp>
        <p:nvSpPr>
          <p:cNvPr id="15365" name="Text Box 9"/>
          <p:cNvSpPr txBox="1">
            <a:spLocks noChangeArrowheads="1"/>
          </p:cNvSpPr>
          <p:nvPr/>
        </p:nvSpPr>
        <p:spPr bwMode="auto">
          <a:xfrm>
            <a:off x="914400" y="5867400"/>
            <a:ext cx="7315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en-US" sz="1800" i="1">
                <a:solidFill>
                  <a:srgbClr val="FF0000"/>
                </a:solidFill>
                <a:latin typeface="Comic Sans MS" panose="030F0702030302020204" pitchFamily="66" charset="0"/>
              </a:rPr>
              <a:t>Secret to remembering phases in order…</a:t>
            </a:r>
          </a:p>
        </p:txBody>
      </p:sp>
      <p:pic>
        <p:nvPicPr>
          <p:cNvPr id="15366" name="Picture 15" descr="Mitosis_diagr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0"/>
            <a:ext cx="5562600" cy="590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7" name="Text Box 16"/>
          <p:cNvSpPr txBox="1">
            <a:spLocks noChangeArrowheads="1"/>
          </p:cNvSpPr>
          <p:nvPr/>
        </p:nvSpPr>
        <p:spPr bwMode="auto">
          <a:xfrm>
            <a:off x="3810000" y="6613525"/>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r" eaLnBrk="1" hangingPunct="1">
              <a:spcBef>
                <a:spcPct val="50000"/>
              </a:spcBef>
            </a:pPr>
            <a:r>
              <a:rPr lang="en-US" sz="1000">
                <a:latin typeface="Comic Sans MS" panose="030F0702030302020204" pitchFamily="66" charset="0"/>
              </a:rPr>
              <a:t>From the  </a:t>
            </a:r>
            <a:r>
              <a:rPr lang="en-US" sz="1000">
                <a:latin typeface="Comic Sans MS" panose="030F0702030302020204" pitchFamily="66" charset="0"/>
                <a:hlinkClick r:id="rId4"/>
              </a:rPr>
              <a:t>Virtual Cell Biology Classroom</a:t>
            </a:r>
            <a:r>
              <a:rPr lang="en-US" sz="1000">
                <a:latin typeface="Comic Sans MS" panose="030F0702030302020204" pitchFamily="66" charset="0"/>
              </a:rPr>
              <a:t> on </a:t>
            </a:r>
            <a:r>
              <a:rPr lang="en-US" sz="1000">
                <a:latin typeface="Comic Sans MS" panose="030F0702030302020204" pitchFamily="66" charset="0"/>
                <a:hlinkClick r:id="rId5"/>
              </a:rPr>
              <a:t>ScienceProfOnline.com</a:t>
            </a:r>
            <a:endParaRPr lang="en-US" sz="1000">
              <a:latin typeface="Comic Sans MS" panose="030F0702030302020204" pitchFamily="66" charset="0"/>
            </a:endParaRPr>
          </a:p>
        </p:txBody>
      </p:sp>
      <p:sp>
        <p:nvSpPr>
          <p:cNvPr id="15368" name="Text Box 17"/>
          <p:cNvSpPr txBox="1">
            <a:spLocks noChangeArrowheads="1"/>
          </p:cNvSpPr>
          <p:nvPr/>
        </p:nvSpPr>
        <p:spPr bwMode="auto">
          <a:xfrm>
            <a:off x="0" y="6629400"/>
            <a:ext cx="25146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50000"/>
              </a:spcBef>
            </a:pPr>
            <a:r>
              <a:rPr lang="en-US" sz="1000">
                <a:latin typeface="Comic Sans MS" panose="030F0702030302020204" pitchFamily="66" charset="0"/>
              </a:rPr>
              <a:t>Image: </a:t>
            </a:r>
            <a:r>
              <a:rPr lang="en-US" sz="1000">
                <a:latin typeface="Comic Sans MS" panose="030F0702030302020204" pitchFamily="66" charset="0"/>
                <a:hlinkClick r:id="rId6"/>
              </a:rPr>
              <a:t>Mitosis diagram</a:t>
            </a:r>
            <a:r>
              <a:rPr lang="en-US" sz="1000">
                <a:latin typeface="Comic Sans MS" panose="030F0702030302020204" pitchFamily="66" charset="0"/>
              </a:rPr>
              <a:t>, Marek Kultys</a:t>
            </a: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2159771" y="381000"/>
            <a:ext cx="3419527"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en-US" sz="4400" b="1" dirty="0" smtClean="0">
                <a:latin typeface="Comic Sans MS" panose="030F0702030302020204" pitchFamily="66" charset="0"/>
              </a:rPr>
              <a:t>1. Prophase</a:t>
            </a:r>
            <a:endParaRPr lang="en-US" sz="5400" b="1" dirty="0">
              <a:latin typeface="Comic Sans MS" panose="030F0702030302020204" pitchFamily="66" charset="0"/>
            </a:endParaRPr>
          </a:p>
        </p:txBody>
      </p:sp>
      <p:pic>
        <p:nvPicPr>
          <p:cNvPr id="16387" name="Picture 11" descr="Propha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1447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Text Box 12"/>
          <p:cNvSpPr txBox="1">
            <a:spLocks noChangeArrowheads="1"/>
          </p:cNvSpPr>
          <p:nvPr/>
        </p:nvSpPr>
        <p:spPr bwMode="auto">
          <a:xfrm>
            <a:off x="0" y="6238690"/>
            <a:ext cx="48768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50000"/>
              </a:spcBef>
            </a:pPr>
            <a:r>
              <a:rPr lang="en-US" sz="1000" dirty="0">
                <a:latin typeface="Comic Sans MS" panose="030F0702030302020204" pitchFamily="66" charset="0"/>
              </a:rPr>
              <a:t>Images: </a:t>
            </a:r>
            <a:r>
              <a:rPr lang="en-US" sz="1000" dirty="0">
                <a:latin typeface="Comic Sans MS" panose="030F0702030302020204" pitchFamily="66" charset="0"/>
                <a:hlinkClick r:id="rId4"/>
              </a:rPr>
              <a:t>Prophase drawing</a:t>
            </a:r>
            <a:r>
              <a:rPr lang="en-US" sz="1000" dirty="0">
                <a:latin typeface="Comic Sans MS" panose="030F0702030302020204" pitchFamily="66" charset="0"/>
              </a:rPr>
              <a:t>, Henry Gray's Anatomy of the Human Body; Prophase Onion Cell Drawing &amp; Photo, Source </a:t>
            </a:r>
            <a:r>
              <a:rPr lang="en-US" sz="1000" dirty="0" smtClean="0">
                <a:latin typeface="Comic Sans MS" panose="030F0702030302020204" pitchFamily="66" charset="0"/>
              </a:rPr>
              <a:t>Unknown, </a:t>
            </a:r>
            <a:r>
              <a:rPr lang="en-US" sz="1000" dirty="0">
                <a:latin typeface="Comic Sans MS" panose="030F0702030302020204" pitchFamily="66" charset="0"/>
                <a:hlinkClick r:id="rId5"/>
              </a:rPr>
              <a:t>Fluoresced cell</a:t>
            </a:r>
            <a:r>
              <a:rPr lang="en-US" sz="1000" dirty="0">
                <a:latin typeface="Comic Sans MS" panose="030F0702030302020204" pitchFamily="66" charset="0"/>
              </a:rPr>
              <a:t>, National Institutes of </a:t>
            </a:r>
            <a:r>
              <a:rPr lang="en-US" sz="1000" dirty="0" smtClean="0">
                <a:latin typeface="Comic Sans MS" panose="030F0702030302020204" pitchFamily="66" charset="0"/>
              </a:rPr>
              <a:t>Health</a:t>
            </a:r>
            <a:endParaRPr lang="en-US" sz="1000" dirty="0">
              <a:latin typeface="Comic Sans MS" panose="030F0702030302020204" pitchFamily="66" charset="0"/>
            </a:endParaRPr>
          </a:p>
        </p:txBody>
      </p:sp>
      <p:sp>
        <p:nvSpPr>
          <p:cNvPr id="16389" name="Text Box 13"/>
          <p:cNvSpPr txBox="1">
            <a:spLocks noChangeArrowheads="1"/>
          </p:cNvSpPr>
          <p:nvPr/>
        </p:nvSpPr>
        <p:spPr bwMode="auto">
          <a:xfrm>
            <a:off x="457200" y="1845128"/>
            <a:ext cx="4419600" cy="4216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71475" indent="-371475" eaLnBrk="0" hangingPunct="0">
              <a:defRPr sz="2400">
                <a:solidFill>
                  <a:schemeClr val="tx1"/>
                </a:solidFill>
                <a:latin typeface="Arial" panose="020B0604020202020204" pitchFamily="34" charset="0"/>
              </a:defRPr>
            </a:lvl1pPr>
            <a:lvl2pPr marL="828675" indent="-371475"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lvl="1" eaLnBrk="1" hangingPunct="1"/>
            <a:r>
              <a:rPr lang="en-US" sz="2800" b="1" dirty="0">
                <a:solidFill>
                  <a:schemeClr val="tx1">
                    <a:lumMod val="50000"/>
                    <a:lumOff val="50000"/>
                  </a:schemeClr>
                </a:solidFill>
                <a:latin typeface="Comic Sans MS" panose="030F0702030302020204" pitchFamily="66" charset="0"/>
              </a:rPr>
              <a:t> 3 Major Events</a:t>
            </a:r>
          </a:p>
          <a:p>
            <a:pPr lvl="1" eaLnBrk="1" hangingPunct="1"/>
            <a:endParaRPr lang="en-US" sz="2800" dirty="0">
              <a:latin typeface="Comic Sans MS" panose="030F0702030302020204" pitchFamily="66" charset="0"/>
            </a:endParaRPr>
          </a:p>
          <a:p>
            <a:pPr lvl="1" eaLnBrk="1" hangingPunct="1"/>
            <a:r>
              <a:rPr lang="en-US" dirty="0">
                <a:latin typeface="Comic Sans MS" panose="030F0702030302020204" pitchFamily="66" charset="0"/>
              </a:rPr>
              <a:t>- chromosomes condense</a:t>
            </a:r>
          </a:p>
          <a:p>
            <a:pPr eaLnBrk="1" hangingPunct="1"/>
            <a:endParaRPr lang="en-US" dirty="0">
              <a:latin typeface="Comic Sans MS" panose="030F0702030302020204" pitchFamily="66" charset="0"/>
            </a:endParaRPr>
          </a:p>
          <a:p>
            <a:pPr eaLnBrk="1" hangingPunct="1"/>
            <a:r>
              <a:rPr lang="en-US" dirty="0">
                <a:latin typeface="Comic Sans MS" panose="030F0702030302020204" pitchFamily="66" charset="0"/>
              </a:rPr>
              <a:t>	- spindle fibers </a:t>
            </a:r>
            <a:r>
              <a:rPr lang="en-US" dirty="0" smtClean="0">
                <a:latin typeface="Comic Sans MS" panose="030F0702030302020204" pitchFamily="66" charset="0"/>
              </a:rPr>
              <a:t>form </a:t>
            </a:r>
          </a:p>
          <a:p>
            <a:pPr eaLnBrk="1" hangingPunct="1"/>
            <a:r>
              <a:rPr lang="en-US" sz="1400" dirty="0">
                <a:latin typeface="Comic Sans MS" panose="030F0702030302020204" pitchFamily="66" charset="0"/>
              </a:rPr>
              <a:t> </a:t>
            </a:r>
            <a:r>
              <a:rPr lang="en-US" sz="1400" dirty="0" smtClean="0">
                <a:latin typeface="Comic Sans MS" panose="030F0702030302020204" pitchFamily="66" charset="0"/>
              </a:rPr>
              <a:t>         (spindle fibers are specialized microtubules </a:t>
            </a:r>
          </a:p>
          <a:p>
            <a:pPr eaLnBrk="1" hangingPunct="1"/>
            <a:r>
              <a:rPr lang="en-US" sz="1400" dirty="0">
                <a:latin typeface="Comic Sans MS" panose="030F0702030302020204" pitchFamily="66" charset="0"/>
              </a:rPr>
              <a:t> </a:t>
            </a:r>
            <a:r>
              <a:rPr lang="en-US" sz="1400" dirty="0" smtClean="0">
                <a:latin typeface="Comic Sans MS" panose="030F0702030302020204" pitchFamily="66" charset="0"/>
              </a:rPr>
              <a:t>          radiating out from centrioles)</a:t>
            </a:r>
            <a:endParaRPr lang="en-US" sz="1400" dirty="0">
              <a:latin typeface="Comic Sans MS" panose="030F0702030302020204" pitchFamily="66" charset="0"/>
            </a:endParaRPr>
          </a:p>
          <a:p>
            <a:pPr eaLnBrk="1" hangingPunct="1"/>
            <a:endParaRPr lang="en-US" dirty="0">
              <a:latin typeface="Comic Sans MS" panose="030F0702030302020204" pitchFamily="66" charset="0"/>
            </a:endParaRPr>
          </a:p>
          <a:p>
            <a:pPr eaLnBrk="1" hangingPunct="1"/>
            <a:r>
              <a:rPr lang="en-US" dirty="0">
                <a:latin typeface="Comic Sans MS" panose="030F0702030302020204" pitchFamily="66" charset="0"/>
              </a:rPr>
              <a:t>	- chromosomes are captured by spindle</a:t>
            </a:r>
          </a:p>
          <a:p>
            <a:pPr eaLnBrk="1" hangingPunct="1">
              <a:spcBef>
                <a:spcPct val="50000"/>
              </a:spcBef>
            </a:pPr>
            <a:endParaRPr lang="en-US" dirty="0">
              <a:latin typeface="Comic Sans MS" panose="030F0702030302020204" pitchFamily="66" charset="0"/>
            </a:endParaRPr>
          </a:p>
        </p:txBody>
      </p:sp>
      <p:sp>
        <p:nvSpPr>
          <p:cNvPr id="16390" name="Text Box 15"/>
          <p:cNvSpPr txBox="1">
            <a:spLocks noChangeArrowheads="1"/>
          </p:cNvSpPr>
          <p:nvPr/>
        </p:nvSpPr>
        <p:spPr bwMode="auto">
          <a:xfrm>
            <a:off x="3810000" y="6613525"/>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r" eaLnBrk="1" hangingPunct="1">
              <a:spcBef>
                <a:spcPct val="50000"/>
              </a:spcBef>
            </a:pPr>
            <a:r>
              <a:rPr lang="en-US" sz="1000">
                <a:latin typeface="Comic Sans MS" panose="030F0702030302020204" pitchFamily="66" charset="0"/>
              </a:rPr>
              <a:t>From the  </a:t>
            </a:r>
            <a:r>
              <a:rPr lang="en-US" sz="1000">
                <a:latin typeface="Comic Sans MS" panose="030F0702030302020204" pitchFamily="66" charset="0"/>
                <a:hlinkClick r:id="rId6"/>
              </a:rPr>
              <a:t>Virtual Cell Biology Classroom</a:t>
            </a:r>
            <a:r>
              <a:rPr lang="en-US" sz="1000">
                <a:latin typeface="Comic Sans MS" panose="030F0702030302020204" pitchFamily="66" charset="0"/>
              </a:rPr>
              <a:t> on </a:t>
            </a:r>
            <a:r>
              <a:rPr lang="en-US" sz="1000">
                <a:latin typeface="Comic Sans MS" panose="030F0702030302020204" pitchFamily="66" charset="0"/>
                <a:hlinkClick r:id="rId7"/>
              </a:rPr>
              <a:t>ScienceProfOnline.com</a:t>
            </a:r>
            <a:endParaRPr lang="en-US" sz="1000">
              <a:latin typeface="Comic Sans MS" panose="030F0702030302020204" pitchFamily="66" charset="0"/>
            </a:endParaRPr>
          </a:p>
        </p:txBody>
      </p:sp>
      <p:pic>
        <p:nvPicPr>
          <p:cNvPr id="16391" name="Picture 16" descr="prophase in onion-UCDavi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88314" y="152400"/>
            <a:ext cx="2236560" cy="3428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Mitosis-fluorescen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88314" y="3886200"/>
            <a:ext cx="2222046" cy="1683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9"/>
          <p:cNvSpPr txBox="1">
            <a:spLocks noChangeArrowheads="1"/>
          </p:cNvSpPr>
          <p:nvPr/>
        </p:nvSpPr>
        <p:spPr bwMode="auto">
          <a:xfrm>
            <a:off x="6197387" y="5581816"/>
            <a:ext cx="24184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spcBef>
                <a:spcPct val="50000"/>
              </a:spcBef>
            </a:pPr>
            <a:r>
              <a:rPr lang="en-US" sz="1000" dirty="0">
                <a:latin typeface="Comic Sans MS" panose="030F0702030302020204" pitchFamily="66" charset="0"/>
              </a:rPr>
              <a:t>Fluoresced eukaryotic cell. Chromosomes in blue. Mitotic spindle apparatus in green.</a:t>
            </a:r>
            <a:r>
              <a:rPr lang="en-US" sz="1200" dirty="0">
                <a:latin typeface="Comic Sans MS" panose="030F0702030302020204" pitchFamily="66" charset="0"/>
              </a:rPr>
              <a:t> </a:t>
            </a:r>
          </a:p>
        </p:txBody>
      </p:sp>
    </p:spTree>
    <p:extLst>
      <p:ext uri="{BB962C8B-B14F-4D97-AF65-F5344CB8AC3E}">
        <p14:creationId xmlns:p14="http://schemas.microsoft.com/office/powerpoint/2010/main" val="4245015063"/>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19797</TotalTime>
  <Words>2467</Words>
  <Application>Microsoft Macintosh PowerPoint</Application>
  <PresentationFormat>On-screen Show (4:3)</PresentationFormat>
  <Paragraphs>472</Paragraphs>
  <Slides>39</Slides>
  <Notes>39</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Default Design</vt:lpstr>
      <vt:lpstr>PowerPoint Presentation</vt:lpstr>
      <vt:lpstr>Cell Division   Mitosis &amp; Meiosis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Cytokinesis – Plant vs. Animal Cell</vt:lpstr>
      <vt:lpstr>PowerPoint Presentation</vt:lpstr>
      <vt:lpstr>PowerPoint Presentation</vt:lpstr>
      <vt:lpstr>PowerPoint Presentation</vt:lpstr>
      <vt:lpstr>PowerPoint Presentation</vt:lpstr>
      <vt:lpstr>Genetics Terminology: Homologues</vt:lpstr>
      <vt:lpstr>Karyotype</vt:lpstr>
      <vt:lpstr>Asexual Reproduction</vt:lpstr>
      <vt:lpstr>Sexual Reproduction</vt:lpstr>
      <vt:lpstr>Sexual reproduction in humans …</vt:lpstr>
      <vt:lpstr>Meiosis - Sex Cell (Gamete) Formation</vt:lpstr>
      <vt:lpstr>PowerPoint Presentation</vt:lpstr>
      <vt:lpstr>Meiosis &amp; Sexual Reproduction  Life Cycle</vt:lpstr>
      <vt:lpstr>Genetic Variation in Diploid Organisms</vt:lpstr>
      <vt:lpstr>Genetic shuffling of Meiosis I</vt:lpstr>
      <vt:lpstr>Crossing Over</vt:lpstr>
      <vt:lpstr>Independent Assortment</vt:lpstr>
      <vt:lpstr>Spermatogenesis</vt:lpstr>
      <vt:lpstr>Oogenesis</vt:lpstr>
      <vt:lpstr> Mitosis       vs.         Meiosis</vt:lpstr>
      <vt:lpstr>PowerPoint Presentation</vt:lpstr>
      <vt:lpstr>Drawing and Labeling Chromosomes</vt:lpstr>
      <vt:lpstr>Drawing &amp; Labeling Homologous Chromosomes</vt:lpstr>
      <vt:lpstr>Meiosis Demo &amp; Practice</vt:lpstr>
      <vt:lpstr>PowerPoint Presentation</vt:lpstr>
      <vt:lpstr>Are you feeling blinded by science?  Do yourself a favor. Use the…                 Virtual Cell Biology                        Classroom (VCBC)  !  The VCBC is full of resources to help you succeed, including:</vt:lpstr>
    </vt:vector>
  </TitlesOfParts>
  <Company>Online Education Resources, LLC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Cell Division - Mitosis &amp; Meiosis Lecture PowerPoint</dc:title>
  <dc:creator>Tami Port</dc:creator>
  <cp:keywords>cell division lecture powerpoint, meiosis lecture, mitosis lecture, mitosis lecture ppt, meiosis lecture pptf, free cell division lecture powerpoint</cp:keywords>
  <dc:description>Lecture PowerPoint on Cell Division: MItosis &amp; Meiosis</dc:description>
  <cp:lastModifiedBy>Voicemail</cp:lastModifiedBy>
  <cp:revision>194</cp:revision>
  <dcterms:created xsi:type="dcterms:W3CDTF">2007-06-25T19:32:03Z</dcterms:created>
  <dcterms:modified xsi:type="dcterms:W3CDTF">2016-02-02T02:16:42Z</dcterms:modified>
  <cp:category>Cell Biology Lecture PowerPoint</cp:category>
</cp:coreProperties>
</file>